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96" r:id="rId4"/>
    <p:sldId id="298" r:id="rId5"/>
    <p:sldId id="299" r:id="rId6"/>
    <p:sldId id="259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B68"/>
    <a:srgbClr val="D41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6" autoAdjust="0"/>
    <p:restoredTop sz="95771" autoAdjust="0"/>
  </p:normalViewPr>
  <p:slideViewPr>
    <p:cSldViewPr>
      <p:cViewPr varScale="1">
        <p:scale>
          <a:sx n="53" d="100"/>
          <a:sy n="53" d="100"/>
        </p:scale>
        <p:origin x="14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FFED4-BE7B-4F08-9C70-32E107AD9C7E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594FF-59EC-4E4E-8879-E70A75847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0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 for</a:t>
            </a:r>
            <a:r>
              <a:rPr lang="en-US" baseline="0" dirty="0"/>
              <a:t> this lecture was absorbed from many sources including (but not limited to) web-based articles such as [</a:t>
            </a:r>
            <a:r>
              <a:rPr lang="en-US" dirty="0"/>
              <a:t>http://gamesfromwithin.com/physical-structure-and-c-part-2-build-times] and books like </a:t>
            </a:r>
            <a:r>
              <a:rPr lang="en-US" i="1" dirty="0"/>
              <a:t>Effective</a:t>
            </a:r>
            <a:r>
              <a:rPr lang="en-US" i="1" baseline="0" dirty="0"/>
              <a:t> C++</a:t>
            </a:r>
            <a:r>
              <a:rPr lang="en-US" baseline="0" dirty="0"/>
              <a:t> [by Scott Meyers] and </a:t>
            </a:r>
            <a:r>
              <a:rPr lang="en-US" i="1" baseline="0" dirty="0"/>
              <a:t>Large-Scale C++ Software Design </a:t>
            </a:r>
            <a:r>
              <a:rPr lang="en-US" i="0" baseline="0" dirty="0"/>
              <a:t>[</a:t>
            </a:r>
            <a:r>
              <a:rPr lang="en-US" baseline="0" dirty="0"/>
              <a:t>by John </a:t>
            </a:r>
            <a:r>
              <a:rPr lang="en-US" baseline="0" dirty="0" err="1"/>
              <a:t>Lakos</a:t>
            </a:r>
            <a:r>
              <a:rPr lang="en-US" baseline="0" dirty="0"/>
              <a:t>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594FF-59EC-4E4E-8879-E70A75847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92450-9455-4D05-99BA-C13C16F49587}" type="slidenum">
              <a:rPr lang="en-US"/>
              <a:pPr/>
              <a:t>3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We are abstracting the preprocessor statement.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Forward class declarations only</a:t>
            </a:r>
            <a:r>
              <a:rPr lang="en-US" baseline="0" dirty="0"/>
              <a:t> work for classes which are not actually used in the code contained solely within the header file.  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In the case of inheritance, templates, </a:t>
            </a:r>
            <a:r>
              <a:rPr lang="en-US" baseline="0" dirty="0" err="1"/>
              <a:t>typedefs</a:t>
            </a:r>
            <a:r>
              <a:rPr lang="en-US" baseline="0" dirty="0"/>
              <a:t> and containment by value we can not use them. </a:t>
            </a:r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For pointers and reference variables however, they are useful.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3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case of something</a:t>
            </a:r>
            <a:r>
              <a:rPr lang="en-US" baseline="0" dirty="0"/>
              <a:t> like forward class declarations, the act of moving the include directive into the .</a:t>
            </a:r>
            <a:r>
              <a:rPr lang="en-US" baseline="0" dirty="0" err="1"/>
              <a:t>cpp</a:t>
            </a:r>
            <a:r>
              <a:rPr lang="en-US" baseline="0" dirty="0"/>
              <a:t> does not change the translation unit of the source file, only that of other source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594FF-59EC-4E4E-8879-E70A7584786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The benefits for</a:t>
            </a:r>
            <a:r>
              <a:rPr lang="en-US" baseline="0" dirty="0"/>
              <a:t> forward declarations in “</a:t>
            </a:r>
            <a:r>
              <a:rPr lang="en-US" baseline="0" dirty="0" err="1"/>
              <a:t>Soldier.h</a:t>
            </a:r>
            <a:r>
              <a:rPr lang="en-US" baseline="0" dirty="0"/>
              <a:t>” do not apply to the associated “</a:t>
            </a:r>
            <a:r>
              <a:rPr lang="en-US" baseline="0" dirty="0" err="1"/>
              <a:t>Soldier.cpp</a:t>
            </a:r>
            <a:r>
              <a:rPr lang="en-US" baseline="0" dirty="0"/>
              <a:t>” file, because that file will #include “</a:t>
            </a:r>
            <a:r>
              <a:rPr lang="en-US" baseline="0" dirty="0" err="1"/>
              <a:t>Armor.h</a:t>
            </a:r>
            <a:r>
              <a:rPr lang="en-US" baseline="0" dirty="0"/>
              <a:t>” and “</a:t>
            </a:r>
            <a:r>
              <a:rPr lang="en-US" baseline="0" dirty="0" err="1"/>
              <a:t>Profile.h</a:t>
            </a:r>
            <a:r>
              <a:rPr lang="en-US" baseline="0" dirty="0"/>
              <a:t>” anyway.</a:t>
            </a:r>
          </a:p>
          <a:p>
            <a:pPr eaLnBrk="1" hangingPunct="1"/>
            <a:r>
              <a:rPr lang="en-US" baseline="0" dirty="0"/>
              <a:t>The benefit is for the third party “</a:t>
            </a:r>
            <a:r>
              <a:rPr lang="en-US" baseline="0" dirty="0" err="1"/>
              <a:t>Game.cpp</a:t>
            </a:r>
            <a:r>
              <a:rPr lang="en-US" baseline="0" dirty="0"/>
              <a:t>” file that pulls in the “</a:t>
            </a:r>
            <a:r>
              <a:rPr lang="en-US" baseline="0" dirty="0" err="1"/>
              <a:t>Soldier.h</a:t>
            </a:r>
            <a:r>
              <a:rPr lang="en-US" baseline="0" dirty="0"/>
              <a:t>” file (directly or indirectly via “</a:t>
            </a:r>
            <a:r>
              <a:rPr lang="en-US" baseline="0" dirty="0" err="1"/>
              <a:t>Game.h</a:t>
            </a:r>
            <a:r>
              <a:rPr lang="en-US" baseline="0" dirty="0"/>
              <a:t>”).</a:t>
            </a:r>
          </a:p>
          <a:p>
            <a:pPr eaLnBrk="1" hangingPunct="1"/>
            <a:r>
              <a:rPr lang="en-US" baseline="0" dirty="0"/>
              <a:t>Since “</a:t>
            </a:r>
            <a:r>
              <a:rPr lang="en-US" baseline="0" dirty="0" err="1"/>
              <a:t>Soldier.h</a:t>
            </a:r>
            <a:r>
              <a:rPr lang="en-US" baseline="0" dirty="0"/>
              <a:t>” no longer includes “</a:t>
            </a:r>
            <a:r>
              <a:rPr lang="en-US" baseline="0" dirty="0" err="1"/>
              <a:t>Armor.h</a:t>
            </a:r>
            <a:r>
              <a:rPr lang="en-US" baseline="0" dirty="0"/>
              <a:t>” and “</a:t>
            </a:r>
            <a:r>
              <a:rPr lang="en-US" baseline="0" dirty="0" err="1"/>
              <a:t>Profile.h</a:t>
            </a:r>
            <a:r>
              <a:rPr lang="en-US" baseline="0" dirty="0"/>
              <a:t>”, the translation unit for “</a:t>
            </a:r>
            <a:r>
              <a:rPr lang="en-US" baseline="0" dirty="0" err="1"/>
              <a:t>Game.cpp</a:t>
            </a:r>
            <a:r>
              <a:rPr lang="en-US" baseline="0" dirty="0"/>
              <a:t>” will not indirectly include them through “</a:t>
            </a:r>
            <a:r>
              <a:rPr lang="en-US" baseline="0" dirty="0" err="1"/>
              <a:t>Soldier.h</a:t>
            </a:r>
            <a:r>
              <a:rPr lang="en-US" baseline="0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594FF-59EC-4E4E-8879-E70A7584786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1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747E8-2A75-4A95-85A4-38CC9C431ADD}" type="slidenum">
              <a:rPr lang="en-US"/>
              <a:pPr/>
              <a:t>6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  <a:p>
            <a:pPr eaLnBrk="1" hangingPunct="1"/>
            <a:r>
              <a:rPr lang="en-US" dirty="0"/>
              <a:t>A third idea to reduce compilation times used on popular games like Madden and Marvel Ultimate Alliance is unity builds.</a:t>
            </a:r>
          </a:p>
          <a:p>
            <a:pPr eaLnBrk="1" hangingPunct="1"/>
            <a:r>
              <a:rPr lang="en-US" dirty="0"/>
              <a:t>Common downsides to unity builds include no incremental builds and conflicting file </a:t>
            </a:r>
            <a:r>
              <a:rPr lang="en-US" dirty="0" err="1"/>
              <a:t>globals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This concept is similar to using redundant include guards for header files but works on </a:t>
            </a:r>
            <a:r>
              <a:rPr lang="en-US" dirty="0" err="1"/>
              <a:t>cpp</a:t>
            </a:r>
            <a:r>
              <a:rPr lang="en-US" dirty="0"/>
              <a:t> files instead.</a:t>
            </a:r>
          </a:p>
          <a:p>
            <a:pPr eaLnBrk="1" hangingPunct="1"/>
            <a:r>
              <a:rPr lang="en-US" dirty="0"/>
              <a:t>This concept</a:t>
            </a:r>
            <a:r>
              <a:rPr lang="en-US" baseline="0" dirty="0"/>
              <a:t> is also similar to “demoting” a common code module to enable independent reuse. (e.g. Removing </a:t>
            </a:r>
            <a:r>
              <a:rPr lang="en-US" baseline="0" dirty="0" err="1"/>
              <a:t>struct</a:t>
            </a:r>
            <a:r>
              <a:rPr lang="en-US" baseline="0" dirty="0"/>
              <a:t> C from </a:t>
            </a:r>
            <a:r>
              <a:rPr lang="en-US" baseline="0" dirty="0" err="1"/>
              <a:t>A.h</a:t>
            </a:r>
            <a:r>
              <a:rPr lang="en-US" baseline="0" dirty="0"/>
              <a:t> to its own header file, so that </a:t>
            </a:r>
            <a:r>
              <a:rPr lang="en-US" baseline="0" dirty="0" err="1"/>
              <a:t>B.h</a:t>
            </a:r>
            <a:r>
              <a:rPr lang="en-US" baseline="0" dirty="0"/>
              <a:t> can break the chain to all the things </a:t>
            </a:r>
            <a:r>
              <a:rPr lang="en-US" baseline="0" dirty="0" err="1"/>
              <a:t>A.h</a:t>
            </a:r>
            <a:r>
              <a:rPr lang="en-US" baseline="0" dirty="0"/>
              <a:t> includes while still accessing </a:t>
            </a:r>
            <a:r>
              <a:rPr lang="en-US" baseline="0" dirty="0" err="1"/>
              <a:t>struct</a:t>
            </a:r>
            <a:r>
              <a:rPr lang="en-US" baseline="0" dirty="0"/>
              <a:t> C.)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Methods which are not intended to change the state of an object (such as copy constructors and accessors) should be declared const.</a:t>
            </a:r>
          </a:p>
          <a:p>
            <a:pPr eaLnBrk="1" hangingPunct="1"/>
            <a:r>
              <a:rPr lang="en-US" dirty="0"/>
              <a:t>Methods which take in parameters simply for viewing purposes should declare those parameters to be const.</a:t>
            </a:r>
          </a:p>
          <a:p>
            <a:pPr eaLnBrk="1" hangingPunct="1"/>
            <a:r>
              <a:rPr lang="en-US" dirty="0"/>
              <a:t>Methods</a:t>
            </a:r>
            <a:r>
              <a:rPr lang="en-US" baseline="0" dirty="0"/>
              <a:t> which return objects as reference only variables should have </a:t>
            </a:r>
            <a:r>
              <a:rPr lang="en-US" baseline="0" dirty="0" err="1"/>
              <a:t>const</a:t>
            </a:r>
            <a:r>
              <a:rPr lang="en-US" baseline="0" dirty="0"/>
              <a:t> return value.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getXvalue</a:t>
            </a:r>
            <a:r>
              <a:rPr lang="en-US" dirty="0"/>
              <a:t> () const; </a:t>
            </a:r>
          </a:p>
          <a:p>
            <a:pPr eaLnBrk="1" hangingPunct="1"/>
            <a:r>
              <a:rPr lang="en-US" dirty="0"/>
              <a:t>void </a:t>
            </a:r>
            <a:r>
              <a:rPr lang="en-US" dirty="0" err="1"/>
              <a:t>setX</a:t>
            </a:r>
            <a:r>
              <a:rPr lang="en-US" dirty="0"/>
              <a:t> (const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newX</a:t>
            </a:r>
            <a:r>
              <a:rPr lang="en-US" dirty="0"/>
              <a:t>);</a:t>
            </a:r>
          </a:p>
          <a:p>
            <a:pPr eaLnBrk="1" hangingPunct="1"/>
            <a:r>
              <a:rPr lang="en-US" dirty="0"/>
              <a:t>void </a:t>
            </a:r>
            <a:r>
              <a:rPr lang="en-US" dirty="0" err="1"/>
              <a:t>DrawStuffs</a:t>
            </a:r>
            <a:r>
              <a:rPr lang="en-US" dirty="0"/>
              <a:t> ( const Ship &amp;c, const Flag &amp;f 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 eaLnBrk="1" hangingPunct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Drawable</a:t>
            </a:r>
            <a:r>
              <a:rPr lang="en-US" dirty="0"/>
              <a:t> * </a:t>
            </a:r>
            <a:r>
              <a:rPr lang="en-US" dirty="0" err="1"/>
              <a:t>GetDrawable</a:t>
            </a:r>
            <a:r>
              <a:rPr lang="en-US" dirty="0"/>
              <a:t>()</a:t>
            </a:r>
            <a:r>
              <a:rPr lang="en-US" baseline="0" dirty="0"/>
              <a:t> </a:t>
            </a:r>
            <a:r>
              <a:rPr lang="en-US" baseline="0" dirty="0" err="1"/>
              <a:t>const</a:t>
            </a:r>
            <a:r>
              <a:rPr lang="en-US" baseline="0" dirty="0"/>
              <a:t>;</a:t>
            </a:r>
            <a:endParaRPr lang="en-US" dirty="0"/>
          </a:p>
          <a:p>
            <a:pPr eaLnBrk="1" hangingPunct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594FF-59EC-4E4E-8879-E70A7584786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9D77E-EFC3-4227-986A-4D3894142E95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176EE-249B-4196-B79E-4972BD92409B}" type="slidenum">
              <a:rPr lang="en-US"/>
              <a:pPr/>
              <a:t>9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http://www.artima.com/cppsource/pure_virtual.html</a:t>
            </a:r>
          </a:p>
          <a:p>
            <a:pPr eaLnBrk="1" hangingPunct="1"/>
            <a:endParaRPr lang="en-US" dirty="0"/>
          </a:p>
          <a:p>
            <a:pPr>
              <a:buNone/>
            </a:pPr>
            <a:r>
              <a:rPr lang="en-US" dirty="0"/>
              <a:t>Skim chapters 7-10 in OOTP.</a:t>
            </a:r>
          </a:p>
          <a:p>
            <a:pPr>
              <a:buNone/>
            </a:pPr>
            <a:r>
              <a:rPr lang="en-US" dirty="0"/>
              <a:t>Skim the class diagram article.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7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ima.com/cppsource/pure_virtual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Physical and Logical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Dependencies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Physical – Always use Relative Paths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When the class wizard uses fully realized path names, they won’t compile on someone else’s computer.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Since it does not always generate relative paths, you sometimes need to change the generated statements.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Physical – Prefer Forward Class Declaration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#include “GameObject.h”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#include “Weapon.h”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class Armor;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class Profile;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class Soldier : public GameObject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Weapon 	m_Weapon;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Armor 	*m_pArmor;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	void Update(Profile &amp;p);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7420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81248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Declarations – Not Why</a:t>
            </a:r>
          </a:p>
        </p:txBody>
      </p:sp>
    </p:spTree>
    <p:extLst>
      <p:ext uri="{BB962C8B-B14F-4D97-AF65-F5344CB8AC3E}">
        <p14:creationId xmlns:p14="http://schemas.microsoft.com/office/powerpoint/2010/main" val="235439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81248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Declarations - Why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244" y="2133600"/>
            <a:ext cx="2709132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659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Physical - Forward Declarations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/>
              <a:t>It is a good practice to use forward declarations in a header when definition is not needed.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/>
              <a:t>This helps in that you eliminate unnecessary “include chaining” thereby: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/>
          </a:p>
          <a:p>
            <a:pPr lvl="1">
              <a:defRPr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Increasing compile speed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Reducing object compilation size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Logical – Const Correctness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/>
              <a:t>class GameObject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/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/>
              <a:t>	int m_iXPosition;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/>
              <a:t>public: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/>
              <a:t>	GameObject(GameObject const &amp;poi);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/>
              <a:t>	const int </a:t>
            </a:r>
            <a:r>
              <a:rPr lang="en-US" sz="2800" dirty="0" err="1"/>
              <a:t>GetXPosition</a:t>
            </a:r>
            <a:r>
              <a:rPr lang="en-US" sz="2800" dirty="0"/>
              <a:t>() const;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/>
              <a:t>	void Render() const;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/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Logical - Const Correctness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It is important to stay const correct during your coding practice.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This helps you: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define your interfaces more clearly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catch bugs at compile time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avoid improper use or modifications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help the compiler optimize code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For Next Time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/>
              <a:t>	Review </a:t>
            </a:r>
            <a:r>
              <a:rPr lang="en-US" dirty="0">
                <a:hlinkClick r:id="rId3"/>
              </a:rPr>
              <a:t>Virtual Function Tables</a:t>
            </a:r>
            <a:r>
              <a:rPr lang="en-US" dirty="0"/>
              <a:t>  +  Next 2 chapters of Debugging. </a:t>
            </a:r>
          </a:p>
        </p:txBody>
      </p:sp>
    </p:spTree>
    <p:extLst>
      <p:ext uri="{BB962C8B-B14F-4D97-AF65-F5344CB8AC3E}">
        <p14:creationId xmlns:p14="http://schemas.microsoft.com/office/powerpoint/2010/main" val="3282118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750</Words>
  <Application>Microsoft Office PowerPoint</Application>
  <PresentationFormat>On-screen Show (4:3)</PresentationFormat>
  <Paragraphs>88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Wingdings</vt:lpstr>
      <vt:lpstr>Wingdings 2</vt:lpstr>
      <vt:lpstr>Civic</vt:lpstr>
      <vt:lpstr>Dependencies</vt:lpstr>
      <vt:lpstr>Physical – Always use Relative Paths</vt:lpstr>
      <vt:lpstr>Physical – Prefer Forward Class Declaration</vt:lpstr>
      <vt:lpstr>Forward Declarations – Not Why</vt:lpstr>
      <vt:lpstr>Forward Declarations - Why</vt:lpstr>
      <vt:lpstr>Physical - Forward Declarations</vt:lpstr>
      <vt:lpstr>Logical – Const Correctness</vt:lpstr>
      <vt:lpstr>Logical - Const Correctness</vt:lpstr>
      <vt:lpstr>For 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Dependencies</dc:title>
  <dc:creator/>
  <cp:lastModifiedBy>John Fecko</cp:lastModifiedBy>
  <cp:revision>87</cp:revision>
  <dcterms:created xsi:type="dcterms:W3CDTF">2010-02-18T21:29:08Z</dcterms:created>
  <dcterms:modified xsi:type="dcterms:W3CDTF">2022-04-11T18:49:59Z</dcterms:modified>
</cp:coreProperties>
</file>