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18"/>
  </p:notesMasterIdLst>
  <p:sldIdLst>
    <p:sldId id="265" r:id="rId2"/>
    <p:sldId id="318" r:id="rId3"/>
    <p:sldId id="302" r:id="rId4"/>
    <p:sldId id="313" r:id="rId5"/>
    <p:sldId id="314" r:id="rId6"/>
    <p:sldId id="307" r:id="rId7"/>
    <p:sldId id="319" r:id="rId8"/>
    <p:sldId id="301" r:id="rId9"/>
    <p:sldId id="309" r:id="rId10"/>
    <p:sldId id="304" r:id="rId11"/>
    <p:sldId id="306" r:id="rId12"/>
    <p:sldId id="305" r:id="rId13"/>
    <p:sldId id="311" r:id="rId14"/>
    <p:sldId id="295" r:id="rId15"/>
    <p:sldId id="317" r:id="rId16"/>
    <p:sldId id="316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6" autoAdjust="0"/>
    <p:restoredTop sz="91067" autoAdjust="0"/>
  </p:normalViewPr>
  <p:slideViewPr>
    <p:cSldViewPr>
      <p:cViewPr varScale="1">
        <p:scale>
          <a:sx n="70" d="100"/>
          <a:sy n="70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9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9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7FAE6D7-DFC7-4C10-9A12-33F9D43C95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623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2" charset="0"/>
        <a:ea typeface="Arial" pitchFamily="32" charset="0"/>
        <a:cs typeface="Arial" pitchFamily="32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llustrated-git.readthedocs.org/en/latest/index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it-scm.com/book/ch3-6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92357/what-is-the-difference-between-git-pull-and-git-fetch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ongair.net/blog/2009/04/16/git-fetch-and-merge/" TargetMode="External"/><Relationship Id="rId5" Type="http://schemas.openxmlformats.org/officeDocument/2006/relationships/hyperlink" Target="http://illustrated-git.readthedocs.org/en/latest/index.html" TargetMode="External"/><Relationship Id="rId4" Type="http://schemas.openxmlformats.org/officeDocument/2006/relationships/hyperlink" Target="http://git-scm.com/book/en/Git-Branching-Remote-Branches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git-scm.com/4_stashing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llustrated-git.readthedocs.org/en/latest/index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/blog/2019-how-to-undo-almost-anything-with-git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78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modes move the branch pointer.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There is still a way to go back even after resetting, by using the </a:t>
            </a:r>
            <a:r>
              <a:rPr lang="en-US" baseline="0" dirty="0" err="1"/>
              <a:t>reflog</a:t>
            </a:r>
            <a:r>
              <a:rPr lang="en-US" baseline="0" dirty="0"/>
              <a:t> command on the command line.</a:t>
            </a:r>
          </a:p>
          <a:p>
            <a:r>
              <a:rPr lang="en-US" baseline="0" dirty="0"/>
              <a:t>See this video for a good example of that: https://</a:t>
            </a:r>
            <a:r>
              <a:rPr lang="en-US" baseline="0" dirty="0" err="1"/>
              <a:t>www.youtube.com</a:t>
            </a:r>
            <a:r>
              <a:rPr lang="en-US" baseline="0" dirty="0"/>
              <a:t>/</a:t>
            </a:r>
            <a:r>
              <a:rPr lang="en-US" baseline="0" dirty="0" err="1"/>
              <a:t>watch?feature</a:t>
            </a:r>
            <a:r>
              <a:rPr lang="en-US" baseline="0" dirty="0"/>
              <a:t>=</a:t>
            </a:r>
            <a:r>
              <a:rPr lang="en-US" baseline="0" dirty="0" err="1"/>
              <a:t>player_detailpage&amp;v</a:t>
            </a:r>
            <a:r>
              <a:rPr lang="en-US" baseline="0" dirty="0"/>
              <a:t>=W39CfI3-JFc#t=2657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rebasing re-writes</a:t>
            </a:r>
            <a:r>
              <a:rPr lang="en-US" baseline="0" dirty="0"/>
              <a:t> your history, if a remote computer already knows of those new pieces, pushing them up as part of a different branch will get everything out of sync.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05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Image taken from: </a:t>
            </a:r>
            <a:r>
              <a:rPr lang="en-US" dirty="0">
                <a:hlinkClick r:id="rId3"/>
              </a:rPr>
              <a:t>http://illustrated-git.readthedocs.org/en/latest/index.html</a:t>
            </a:r>
            <a:endParaRPr lang="en-US" dirty="0"/>
          </a:p>
          <a:p>
            <a:r>
              <a:rPr lang="en-US" baseline="0" dirty="0"/>
              <a:t>It does not change the parent branch in any way.  Only the parent of the feature branch gets moved.</a:t>
            </a:r>
          </a:p>
          <a:p>
            <a:r>
              <a:rPr lang="en-US" baseline="0" dirty="0"/>
              <a:t>We do this to make merging our branch easier on the maintainer. (It will be a fast-forward at that point.)</a:t>
            </a:r>
          </a:p>
          <a:p>
            <a:endParaRPr lang="en-US" baseline="0" dirty="0"/>
          </a:p>
          <a:p>
            <a:r>
              <a:rPr lang="en-US" baseline="0" dirty="0"/>
              <a:t>In the tortoise dialog: upstream refers to the base (B) and the branch (C) is the thing you are tacking onto the end of the upstream. </a:t>
            </a:r>
          </a:p>
          <a:p>
            <a:endParaRPr lang="en-US" baseline="0" dirty="0"/>
          </a:p>
          <a:p>
            <a:r>
              <a:rPr lang="en-US" baseline="0" dirty="0"/>
              <a:t>A – B – C</a:t>
            </a:r>
          </a:p>
          <a:p>
            <a:endParaRPr lang="en-US" baseline="0" dirty="0"/>
          </a:p>
          <a:p>
            <a:r>
              <a:rPr lang="en-US" baseline="0" dirty="0"/>
              <a:t>If you reverse them it becomes </a:t>
            </a:r>
          </a:p>
          <a:p>
            <a:endParaRPr lang="en-US" baseline="0" dirty="0"/>
          </a:p>
          <a:p>
            <a:r>
              <a:rPr lang="en-US" baseline="0" dirty="0"/>
              <a:t>A – C – 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19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A typical workflow involving rebasing is as follows:</a:t>
            </a:r>
          </a:p>
          <a:p>
            <a:endParaRPr lang="en-US" baseline="0" dirty="0"/>
          </a:p>
          <a:p>
            <a:r>
              <a:rPr lang="en-US" baseline="0" dirty="0" err="1"/>
              <a:t>git</a:t>
            </a:r>
            <a:r>
              <a:rPr lang="en-US" baseline="0" dirty="0"/>
              <a:t> checkout new-feature</a:t>
            </a:r>
          </a:p>
          <a:p>
            <a:r>
              <a:rPr lang="en-US" baseline="0" dirty="0"/>
              <a:t>… work …</a:t>
            </a:r>
          </a:p>
          <a:p>
            <a:r>
              <a:rPr lang="en-US" baseline="0" dirty="0" err="1"/>
              <a:t>git</a:t>
            </a:r>
            <a:r>
              <a:rPr lang="en-US" baseline="0" dirty="0"/>
              <a:t> commit –m changes</a:t>
            </a:r>
          </a:p>
          <a:p>
            <a:r>
              <a:rPr lang="en-US" baseline="0" dirty="0" err="1"/>
              <a:t>git</a:t>
            </a:r>
            <a:r>
              <a:rPr lang="en-US" baseline="0" dirty="0"/>
              <a:t> pull &lt;from origin&gt;</a:t>
            </a:r>
          </a:p>
          <a:p>
            <a:r>
              <a:rPr lang="en-US" baseline="0" dirty="0" err="1"/>
              <a:t>git</a:t>
            </a:r>
            <a:r>
              <a:rPr lang="en-US" baseline="0" dirty="0"/>
              <a:t> rebase master &lt;this will rebase your feature branch on any new changes others have pushed to the origin/master branch&gt;</a:t>
            </a:r>
          </a:p>
          <a:p>
            <a:r>
              <a:rPr lang="en-US" baseline="0" dirty="0"/>
              <a:t>… resolve conflicts …</a:t>
            </a:r>
          </a:p>
          <a:p>
            <a:r>
              <a:rPr lang="en-US" baseline="0" dirty="0" err="1"/>
              <a:t>git</a:t>
            </a:r>
            <a:r>
              <a:rPr lang="en-US" baseline="0" dirty="0"/>
              <a:t> checkout master</a:t>
            </a:r>
          </a:p>
          <a:p>
            <a:r>
              <a:rPr lang="en-US" baseline="0" dirty="0" err="1"/>
              <a:t>git</a:t>
            </a:r>
            <a:r>
              <a:rPr lang="en-US" baseline="0" dirty="0"/>
              <a:t> merge new-feature &lt;fast forward&gt;</a:t>
            </a:r>
          </a:p>
          <a:p>
            <a:r>
              <a:rPr lang="en-US" baseline="0" dirty="0" err="1"/>
              <a:t>git</a:t>
            </a:r>
            <a:r>
              <a:rPr lang="en-US" baseline="0" dirty="0"/>
              <a:t> push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See also: </a:t>
            </a:r>
            <a:r>
              <a:rPr lang="en-US" dirty="0">
                <a:hlinkClick r:id="rId3"/>
              </a:rPr>
              <a:t>http://git-scm.com/book/ch3-6.html</a:t>
            </a:r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1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careful when pulling</a:t>
            </a:r>
            <a:r>
              <a:rPr lang="en-US" baseline="0" dirty="0"/>
              <a:t> from a non-track-linked location because you auto-merge to the current branch, even if it’s a different branch.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cs typeface="Arial" charset="0"/>
              </a:rPr>
              <a:t>Graphic image taken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https://stackoverflow.com/questions/292357/what-is-the-difference-between-git-pull-and-git-fetch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 charset="0"/>
              <a:cs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also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4"/>
              </a:rPr>
              <a:t>http://git-scm.com/book/en/Git-Branching-Remote-Branches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5"/>
              </a:rPr>
              <a:t>http://illustrated-git.readthedocs.org/en/latest/index.html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6"/>
              </a:rPr>
              <a:t>https://longair.net/blog/2009/04/16/git-fetch-and-merge/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08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http://stackoverflow.com/questions/5343068/is-there-a-way-to-skip-password-typing-when-using-https-github</a:t>
            </a:r>
          </a:p>
          <a:p>
            <a:endParaRPr lang="en-US" dirty="0"/>
          </a:p>
          <a:p>
            <a:r>
              <a:rPr lang="en-US" dirty="0"/>
              <a:t>Put this in your %Home%/_</a:t>
            </a:r>
            <a:r>
              <a:rPr lang="en-US" dirty="0" err="1"/>
              <a:t>netrc</a:t>
            </a:r>
            <a:endParaRPr lang="en-US" dirty="0"/>
          </a:p>
          <a:p>
            <a:r>
              <a:rPr lang="en-US" dirty="0"/>
              <a:t>machine edo.fullsail.com login luggage password 12345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2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useful for larger projects to help narrow in on </a:t>
            </a:r>
            <a:r>
              <a:rPr lang="en-US"/>
              <a:t>specific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3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 will show a new file being added</a:t>
            </a:r>
            <a:r>
              <a:rPr lang="en-US" baseline="0" dirty="0"/>
              <a:t> to the repository and the other one being deleted the next time you commit.</a:t>
            </a:r>
          </a:p>
          <a:p>
            <a:r>
              <a:rPr lang="en-US" baseline="0" dirty="0"/>
              <a:t>Then, if you look at the log for the new file, it will have almost no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4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Blame – Identify who last</a:t>
            </a:r>
            <a:r>
              <a:rPr lang="en-US" baseline="0" dirty="0"/>
              <a:t> changed each line in a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03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when you can establish a direct line between the commit and the original parent during a 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9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For further details see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Tortoise Help </a:t>
            </a:r>
            <a:r>
              <a:rPr lang="en-US" b="1" dirty="0">
                <a:latin typeface="Arial" charset="0"/>
                <a:cs typeface="Arial" charset="0"/>
              </a:rPr>
              <a:t>(3.24. Resolving Conflicts)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Wingdings" pitchFamily="33" charset="2"/>
              <a:buNone/>
              <a:defRPr/>
            </a:pPr>
            <a:r>
              <a:rPr lang="en-US" dirty="0"/>
              <a:t>Most repositories are used via http://</a:t>
            </a:r>
          </a:p>
          <a:p>
            <a:pPr>
              <a:buFont typeface="Wingdings" pitchFamily="33" charset="2"/>
              <a:buNone/>
              <a:defRPr/>
            </a:pPr>
            <a:r>
              <a:rPr lang="en-US" dirty="0"/>
              <a:t>If you are using file:// with multiple users on a network share, you can run into problems when 2+ users try to lock the same file for changes.</a:t>
            </a:r>
          </a:p>
          <a:p>
            <a:pPr>
              <a:buFont typeface="Wingdings" pitchFamily="33" charset="2"/>
              <a:buNone/>
              <a:defRPr/>
            </a:pPr>
            <a:r>
              <a:rPr lang="en-US" dirty="0"/>
              <a:t>This will leave files in a conflicted state.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AAEB80-0A97-404C-A976-A760FBD1A72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Git allows you to take the information in the index and push it onto a stack.</a:t>
            </a:r>
          </a:p>
          <a:p>
            <a:pPr>
              <a:buNone/>
            </a:pPr>
            <a:r>
              <a:rPr lang="en-US" dirty="0"/>
              <a:t>When you do this it will revert your working copy back to the last commit.</a:t>
            </a:r>
          </a:p>
          <a:p>
            <a:pPr>
              <a:buNone/>
            </a:pPr>
            <a:r>
              <a:rPr lang="en-US" dirty="0"/>
              <a:t>A pop (aka apply) will insert the data back into the WC.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http://git-scm.com/book/en/v1/Git-Tools-Stashing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buNone/>
            </a:pPr>
            <a:r>
              <a:rPr lang="en-US" dirty="0" err="1">
                <a:solidFill>
                  <a:srgbClr val="FFFF00"/>
                </a:solidFill>
              </a:rPr>
              <a:t>git</a:t>
            </a:r>
            <a:r>
              <a:rPr lang="en-US" dirty="0">
                <a:solidFill>
                  <a:srgbClr val="FFFF00"/>
                </a:solidFill>
              </a:rPr>
              <a:t> stash save “particle thingy”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&lt;Edit AiBot.cpp&gt;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git commit –m </a:t>
            </a:r>
            <a:r>
              <a:rPr lang="en-US">
                <a:solidFill>
                  <a:srgbClr val="FFFF00"/>
                </a:solidFill>
              </a:rPr>
              <a:t>“changed AI </a:t>
            </a:r>
            <a:r>
              <a:rPr lang="en-US" dirty="0">
                <a:solidFill>
                  <a:srgbClr val="FFFF00"/>
                </a:solidFill>
              </a:rPr>
              <a:t>bot pathing to turn left”</a:t>
            </a: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</a:rPr>
              <a:t>git stash pop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Also: To learn</a:t>
            </a:r>
            <a:r>
              <a:rPr lang="en-US" baseline="0" dirty="0"/>
              <a:t> why I have a funny mustache on my face … </a:t>
            </a:r>
            <a:r>
              <a:rPr lang="en-US" sz="1200" kern="1200" dirty="0">
                <a:solidFill>
                  <a:schemeClr val="tx1"/>
                </a:solidFill>
                <a:latin typeface="Arial" pitchFamily="32" charset="0"/>
                <a:ea typeface="Arial" pitchFamily="32" charset="0"/>
                <a:cs typeface="Arial" pitchFamily="32" charset="0"/>
                <a:hlinkClick r:id="rId3"/>
              </a:rPr>
              <a:t>http://www.movember.com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9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 Tortoise</a:t>
            </a:r>
            <a:r>
              <a:rPr lang="en-US" baseline="0" dirty="0"/>
              <a:t> this can be done from within the log.</a:t>
            </a:r>
          </a:p>
          <a:p>
            <a:r>
              <a:rPr lang="en-US" baseline="0" dirty="0"/>
              <a:t>Right click on a particular commit and “cherry pick this commit.”</a:t>
            </a:r>
          </a:p>
          <a:p>
            <a:endParaRPr lang="en-US" baseline="0" dirty="0"/>
          </a:p>
          <a:p>
            <a:r>
              <a:rPr lang="en-US" baseline="0" dirty="0"/>
              <a:t>Image taken from:</a:t>
            </a:r>
          </a:p>
          <a:p>
            <a:r>
              <a:rPr lang="en-US" dirty="0">
                <a:hlinkClick r:id="rId3"/>
              </a:rPr>
              <a:t>http://illustrated-git.readthedocs.org/en/latest/index.html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</a:t>
            </a:r>
            <a:r>
              <a:rPr lang="en-US" baseline="0" dirty="0"/>
              <a:t> a reset effectively wipes out whole commits, if you have pushed or pulled those commits the remote server will get confused when it comes to the hierarchy of nodes.</a:t>
            </a:r>
          </a:p>
          <a:p>
            <a:endParaRPr lang="en-US" baseline="0" dirty="0"/>
          </a:p>
          <a:p>
            <a:r>
              <a:rPr lang="en-US" baseline="0" dirty="0"/>
              <a:t>This is also true when using the –amend version of commit, which recreates the </a:t>
            </a:r>
            <a:r>
              <a:rPr lang="en-US" baseline="0"/>
              <a:t>latest commit node.</a:t>
            </a:r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FAE6D7-DFC7-4C10-9A12-33F9D43C951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0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458200" cy="5943600"/>
            <a:chOff x="0" y="0"/>
            <a:chExt cx="5328" cy="3744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440"/>
              <a:ext cx="5155" cy="2304"/>
            </a:xfrm>
            <a:custGeom>
              <a:avLst/>
              <a:gdLst/>
              <a:ahLst/>
              <a:cxnLst>
                <a:cxn ang="0">
                  <a:pos x="5154" y="1769"/>
                </a:cxn>
                <a:cxn ang="0">
                  <a:pos x="0" y="2304"/>
                </a:cxn>
                <a:cxn ang="0">
                  <a:pos x="0" y="1252"/>
                </a:cxn>
                <a:cxn ang="0">
                  <a:pos x="5155" y="0"/>
                </a:cxn>
                <a:cxn ang="0">
                  <a:pos x="5155" y="1416"/>
                </a:cxn>
                <a:cxn ang="0">
                  <a:pos x="5154" y="1769"/>
                </a:cxn>
              </a:cxnLst>
              <a:rect l="0" t="0" r="r" b="b"/>
              <a:pathLst>
                <a:path w="5155" h="2304">
                  <a:moveTo>
                    <a:pt x="5154" y="1769"/>
                  </a:moveTo>
                  <a:lnTo>
                    <a:pt x="0" y="2304"/>
                  </a:lnTo>
                  <a:lnTo>
                    <a:pt x="0" y="1252"/>
                  </a:lnTo>
                  <a:lnTo>
                    <a:pt x="5155" y="0"/>
                  </a:lnTo>
                  <a:lnTo>
                    <a:pt x="5155" y="1416"/>
                  </a:lnTo>
                  <a:lnTo>
                    <a:pt x="5154" y="176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Tahoma" pitchFamily="32" charset="0"/>
                <a:cs typeface="Arial" pitchFamily="32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0"/>
              <a:ext cx="5328" cy="3689"/>
            </a:xfrm>
            <a:custGeom>
              <a:avLst/>
              <a:gdLst/>
              <a:ahLst/>
              <a:cxnLst>
                <a:cxn ang="0">
                  <a:pos x="5311" y="3209"/>
                </a:cxn>
                <a:cxn ang="0">
                  <a:pos x="0" y="3689"/>
                </a:cxn>
                <a:cxn ang="0">
                  <a:pos x="0" y="9"/>
                </a:cxn>
                <a:cxn ang="0">
                  <a:pos x="5328" y="0"/>
                </a:cxn>
                <a:cxn ang="0">
                  <a:pos x="5311" y="3209"/>
                </a:cxn>
              </a:cxnLst>
              <a:rect l="0" t="0" r="r" b="b"/>
              <a:pathLst>
                <a:path w="5328" h="3689">
                  <a:moveTo>
                    <a:pt x="5311" y="3209"/>
                  </a:moveTo>
                  <a:lnTo>
                    <a:pt x="0" y="3689"/>
                  </a:lnTo>
                  <a:lnTo>
                    <a:pt x="0" y="9"/>
                  </a:lnTo>
                  <a:lnTo>
                    <a:pt x="5328" y="0"/>
                  </a:lnTo>
                  <a:lnTo>
                    <a:pt x="5311" y="3209"/>
                  </a:lnTo>
                  <a:close/>
                </a:path>
              </a:pathLst>
            </a:custGeom>
            <a:gradFill rotWithShape="1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Tahoma" pitchFamily="32" charset="0"/>
                <a:cs typeface="Arial" pitchFamily="32" charset="0"/>
              </a:endParaRPr>
            </a:p>
          </p:txBody>
        </p:sp>
      </p:grpSp>
      <p:sp>
        <p:nvSpPr>
          <p:cNvPr id="39936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3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936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1C18-609B-45A3-B10B-3E84DC2A9D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5E07B-098C-4B52-97A1-7CA6995D64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B8651-1BB6-4C69-8A7C-084E8788ED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2A35D-259F-4631-89AD-B0710F26F1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DAD2C-C3B0-4413-92F0-130B26C56C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BB9EB-DE0C-436A-A214-192359BF25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8AD6E-40A4-4571-8489-B6FF94B2EE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4E711-99FC-4FF1-B91C-DA6764AEA5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77848-5BB9-47E1-9D26-430604CC82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D1DE8-9DDD-41B2-8577-4F0ED0B663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2ED68-CE6A-4E14-B9AA-EECB90CE6F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242175" cy="1981200"/>
            <a:chOff x="0" y="0"/>
            <a:chExt cx="4562" cy="1248"/>
          </a:xfrm>
        </p:grpSpPr>
        <p:sp>
          <p:nvSpPr>
            <p:cNvPr id="398339" name="Freeform 3"/>
            <p:cNvSpPr>
              <a:spLocks/>
            </p:cNvSpPr>
            <p:nvPr/>
          </p:nvSpPr>
          <p:spPr bwMode="hidden">
            <a:xfrm>
              <a:off x="0" y="583"/>
              <a:ext cx="4487" cy="665"/>
            </a:xfrm>
            <a:custGeom>
              <a:avLst/>
              <a:gdLst/>
              <a:ahLst/>
              <a:cxnLst>
                <a:cxn ang="0">
                  <a:pos x="4800" y="299"/>
                </a:cxn>
                <a:cxn ang="0">
                  <a:pos x="0" y="665"/>
                </a:cxn>
                <a:cxn ang="0">
                  <a:pos x="0" y="0"/>
                </a:cxn>
                <a:cxn ang="0">
                  <a:pos x="4806" y="1"/>
                </a:cxn>
                <a:cxn ang="0">
                  <a:pos x="4800" y="153"/>
                </a:cxn>
                <a:cxn ang="0">
                  <a:pos x="4800" y="299"/>
                </a:cxn>
              </a:cxnLst>
              <a:rect l="0" t="0" r="r" b="b"/>
              <a:pathLst>
                <a:path w="4806" h="665">
                  <a:moveTo>
                    <a:pt x="4800" y="299"/>
                  </a:moveTo>
                  <a:lnTo>
                    <a:pt x="0" y="665"/>
                  </a:lnTo>
                  <a:lnTo>
                    <a:pt x="0" y="0"/>
                  </a:lnTo>
                  <a:lnTo>
                    <a:pt x="4806" y="1"/>
                  </a:lnTo>
                  <a:lnTo>
                    <a:pt x="4800" y="153"/>
                  </a:lnTo>
                  <a:lnTo>
                    <a:pt x="4800" y="299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gamma/>
                    <a:shade val="94118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Tahoma" pitchFamily="32" charset="0"/>
                <a:cs typeface="Arial" pitchFamily="32" charset="0"/>
              </a:endParaRPr>
            </a:p>
          </p:txBody>
        </p:sp>
        <p:sp>
          <p:nvSpPr>
            <p:cNvPr id="398340" name="Freeform 4"/>
            <p:cNvSpPr>
              <a:spLocks/>
            </p:cNvSpPr>
            <p:nvPr/>
          </p:nvSpPr>
          <p:spPr bwMode="hidden">
            <a:xfrm>
              <a:off x="0" y="0"/>
              <a:ext cx="4562" cy="1199"/>
            </a:xfrm>
            <a:custGeom>
              <a:avLst/>
              <a:gdLst/>
              <a:ahLst/>
              <a:cxnLst>
                <a:cxn ang="0">
                  <a:pos x="4560" y="932"/>
                </a:cxn>
                <a:cxn ang="0">
                  <a:pos x="0" y="1199"/>
                </a:cxn>
                <a:cxn ang="0">
                  <a:pos x="0" y="0"/>
                </a:cxn>
                <a:cxn ang="0">
                  <a:pos x="4562" y="0"/>
                </a:cxn>
                <a:cxn ang="0">
                  <a:pos x="4560" y="932"/>
                </a:cxn>
                <a:cxn ang="0">
                  <a:pos x="4560" y="932"/>
                </a:cxn>
              </a:cxnLst>
              <a:rect l="0" t="0" r="r" b="b"/>
              <a:pathLst>
                <a:path w="4562" h="1199">
                  <a:moveTo>
                    <a:pt x="4560" y="932"/>
                  </a:moveTo>
                  <a:lnTo>
                    <a:pt x="0" y="1199"/>
                  </a:lnTo>
                  <a:lnTo>
                    <a:pt x="0" y="0"/>
                  </a:lnTo>
                  <a:lnTo>
                    <a:pt x="4562" y="0"/>
                  </a:lnTo>
                  <a:lnTo>
                    <a:pt x="4560" y="932"/>
                  </a:lnTo>
                  <a:lnTo>
                    <a:pt x="4560" y="93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latin typeface="Tahoma" pitchFamily="32" charset="0"/>
                <a:cs typeface="Arial" pitchFamily="32" charset="0"/>
              </a:endParaRPr>
            </a:p>
          </p:txBody>
        </p:sp>
      </p:grpSp>
      <p:sp>
        <p:nvSpPr>
          <p:cNvPr id="39834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9834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8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2" charset="0"/>
                <a:ea typeface="Arial" pitchFamily="32" charset="0"/>
                <a:cs typeface="Arial" pitchFamily="32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83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3" charset="0"/>
              </a:defRPr>
            </a:lvl1pPr>
          </a:lstStyle>
          <a:p>
            <a:pPr>
              <a:defRPr/>
            </a:pPr>
            <a:fld id="{6B98F827-E71B-4F6F-A385-EC9AB68AB5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2" charset="0"/>
          <a:ea typeface="Arial" pitchFamily="32" charset="0"/>
          <a:cs typeface="Arial" pitchFamily="3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3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2740645"/>
          </a:xfrm>
        </p:spPr>
        <p:txBody>
          <a:bodyPr/>
          <a:lstStyle/>
          <a:p>
            <a:pPr>
              <a:defRPr/>
            </a:pPr>
            <a:r>
              <a:rPr lang="en-US" dirty="0"/>
              <a:t>Advanced Revision Control with 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(Move the pointer)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Soft </a:t>
            </a:r>
          </a:p>
          <a:p>
            <a:pPr lvl="1"/>
            <a:r>
              <a:rPr lang="en-US" dirty="0"/>
              <a:t>Leave index untouched (for small changes)</a:t>
            </a:r>
          </a:p>
          <a:p>
            <a:pPr marL="0" indent="0">
              <a:buNone/>
            </a:pPr>
            <a:r>
              <a:rPr lang="en-US" dirty="0"/>
              <a:t>Mixed</a:t>
            </a:r>
          </a:p>
          <a:p>
            <a:pPr lvl="1"/>
            <a:r>
              <a:rPr lang="en-US" dirty="0"/>
              <a:t>Reset index (useful when files are removed)</a:t>
            </a:r>
          </a:p>
          <a:p>
            <a:pPr>
              <a:buNone/>
            </a:pPr>
            <a:r>
              <a:rPr lang="en-US" dirty="0"/>
              <a:t>Hard</a:t>
            </a:r>
          </a:p>
          <a:p>
            <a:pPr lvl="1"/>
            <a:r>
              <a:rPr lang="en-US" dirty="0"/>
              <a:t>Reset index</a:t>
            </a:r>
          </a:p>
          <a:p>
            <a:pPr lvl="1"/>
            <a:r>
              <a:rPr lang="en-US" dirty="0"/>
              <a:t>Purge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5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*WARNING* This can destroy your repository!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*NEVER* do this with branches you have pulled or pushed!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moves a fork in your branch hierarchy.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 rotWithShape="1">
          <a:blip r:embed="rId3"/>
          <a:srcRect t="2" b="33846"/>
          <a:stretch/>
        </p:blipFill>
        <p:spPr bwMode="auto">
          <a:xfrm>
            <a:off x="1007603" y="3166100"/>
            <a:ext cx="2428875" cy="196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91266" y="2636912"/>
            <a:ext cx="18764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-Point Star 5"/>
          <p:cNvSpPr/>
          <p:nvPr/>
        </p:nvSpPr>
        <p:spPr>
          <a:xfrm>
            <a:off x="7773724" y="3170970"/>
            <a:ext cx="648072" cy="540060"/>
          </a:xfrm>
          <a:prstGeom prst="star5">
            <a:avLst>
              <a:gd name="adj" fmla="val 12717"/>
              <a:gd name="hf" fmla="val 105146"/>
              <a:gd name="vf" fmla="val 110557"/>
            </a:avLst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7161657" y="2954946"/>
            <a:ext cx="612068" cy="42230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7305673" y="3711028"/>
            <a:ext cx="591822" cy="25203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42892" cy="4495800"/>
          </a:xfrm>
        </p:spPr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Rebase is NOT a merge.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So why do it?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5" y="47617"/>
            <a:ext cx="3635896" cy="681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/ 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76772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Fetch is like a Pull but without a Merge.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30DF9-8132-DB43-8AE8-4C441C780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44" y="3176972"/>
            <a:ext cx="7946911" cy="34677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Fetch/Rebase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Why would you do this for a single branch?</a:t>
            </a:r>
          </a:p>
          <a:p>
            <a:endParaRPr lang="en-US" dirty="0"/>
          </a:p>
          <a:p>
            <a:r>
              <a:rPr lang="en-US" dirty="0"/>
              <a:t>What would be the result?</a:t>
            </a:r>
          </a:p>
        </p:txBody>
      </p:sp>
    </p:spTree>
    <p:extLst>
      <p:ext uri="{BB962C8B-B14F-4D97-AF65-F5344CB8AC3E}">
        <p14:creationId xmlns:p14="http://schemas.microsoft.com/office/powerpoint/2010/main" val="1775052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try it!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classroom.github.com</a:t>
            </a:r>
            <a:r>
              <a:rPr lang="en-US" dirty="0"/>
              <a:t>/g/</a:t>
            </a:r>
            <a:r>
              <a:rPr lang="en-US" dirty="0" err="1"/>
              <a:t>nJAMYh</a:t>
            </a:r>
            <a:r>
              <a:rPr lang="en-US" dirty="0"/>
              <a:t>-p</a:t>
            </a:r>
          </a:p>
        </p:txBody>
      </p:sp>
    </p:spTree>
    <p:extLst>
      <p:ext uri="{BB962C8B-B14F-4D97-AF65-F5344CB8AC3E}">
        <p14:creationId xmlns:p14="http://schemas.microsoft.com/office/powerpoint/2010/main" val="165321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AF91-AD68-AA42-8417-ACDAC193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File specific history / Blame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011F-9034-6947-85BB-BCCF8E499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 wrap="square" anchor="t">
            <a:normAutofit/>
          </a:bodyPr>
          <a:lstStyle/>
          <a:p>
            <a:endParaRPr lang="en-US" dirty="0"/>
          </a:p>
          <a:p>
            <a:r>
              <a:rPr lang="en-US" dirty="0"/>
              <a:t>When looking at the log for a single file, Tortoise will only show commits relevant to that one file.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65D51F-31BF-9D4B-8778-08680488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04321"/>
            <a:ext cx="4038600" cy="26875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793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Rename / Move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 wrap="square" anchor="t">
            <a:normAutofit/>
          </a:bodyPr>
          <a:lstStyle/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When you rename or move files, you disconnect their history. 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dirty="0"/>
              <a:t>To view the disconnected history in Tortoise you can use the </a:t>
            </a:r>
            <a:r>
              <a:rPr lang="en-US" sz="2600" u="sng" dirty="0"/>
              <a:t>follow renames</a:t>
            </a:r>
            <a:r>
              <a:rPr lang="en-US" sz="2600" dirty="0"/>
              <a:t> checkbox.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19D3D53-CC47-FF4B-9E5B-C63A3AD6D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558463"/>
            <a:ext cx="4038600" cy="25792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/>
          </a:p>
          <a:p>
            <a:pPr>
              <a:lnSpc>
                <a:spcPct val="90000"/>
              </a:lnSpc>
              <a:buNone/>
            </a:pPr>
            <a:r>
              <a:rPr lang="en-US" dirty="0"/>
              <a:t>To merge you first need to switch to the branch you want to merge into.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/>
          </a:p>
          <a:p>
            <a:pPr>
              <a:lnSpc>
                <a:spcPct val="90000"/>
              </a:lnSpc>
              <a:buNone/>
            </a:pPr>
            <a:r>
              <a:rPr lang="en-US" dirty="0"/>
              <a:t>Then using the merge command you can apply a change set by key or branch.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D0E92-4880-224D-9928-54BD869B4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88840"/>
            <a:ext cx="4038600" cy="157989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00984-1740-ED40-AC86-E77A6AB47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52652"/>
            <a:ext cx="4038600" cy="250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Merge - Fast-Forward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 wrap="square" anchor="t"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Every commit in the destination branch is already contained in the source branch.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Because there is no possible conflict, git will simply move the label.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5D8813-9F81-C842-A5E8-58BA64B7C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096852"/>
            <a:ext cx="4102610" cy="792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6652D-2D52-BB4A-8E17-9A58532E5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871" y="4257092"/>
            <a:ext cx="4201723" cy="1092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When GIT is unable to merge your data automatically, because of overlapping history or other reasons</a:t>
            </a:r>
          </a:p>
          <a:p>
            <a:pPr lvl="1">
              <a:defRPr/>
            </a:pPr>
            <a:r>
              <a:rPr lang="en-US" dirty="0"/>
              <a:t>(e.g., Binary files)</a:t>
            </a:r>
          </a:p>
          <a:p>
            <a:pPr lvl="1"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You must resolve your local copy</a:t>
            </a:r>
          </a:p>
          <a:p>
            <a:pPr lvl="1">
              <a:defRPr/>
            </a:pPr>
            <a:r>
              <a:rPr lang="en-US" dirty="0"/>
              <a:t>Usually by editing the files in conflict, then marking them as resolved</a:t>
            </a:r>
          </a:p>
        </p:txBody>
      </p:sp>
      <p:pic>
        <p:nvPicPr>
          <p:cNvPr id="10244" name="Picture 4" descr="C:\Users\npenney\Desktop\ConflictIcon[1].png"/>
          <p:cNvPicPr>
            <a:picLocks noChangeAspect="1" noChangeArrowheads="1"/>
          </p:cNvPicPr>
          <p:nvPr/>
        </p:nvPicPr>
        <p:blipFill>
          <a:blip r:embed="rId3"/>
          <a:srcRect t="47675" r="47665"/>
          <a:stretch>
            <a:fillRect/>
          </a:stretch>
        </p:blipFill>
        <p:spPr bwMode="auto">
          <a:xfrm>
            <a:off x="6408204" y="332656"/>
            <a:ext cx="1117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9516" y="274638"/>
            <a:ext cx="5117284" cy="1143000"/>
          </a:xfrm>
        </p:spPr>
        <p:txBody>
          <a:bodyPr/>
          <a:lstStyle/>
          <a:p>
            <a:r>
              <a:rPr lang="en-US" dirty="0"/>
              <a:t>Stash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30896"/>
          </a:xfrm>
        </p:spPr>
        <p:txBody>
          <a:bodyPr/>
          <a:lstStyle/>
          <a:p>
            <a:pPr>
              <a:buNone/>
            </a:pPr>
            <a:r>
              <a:rPr lang="en-US" dirty="0"/>
              <a:t>When you do this, its like a temporary revert, because it wipes the index.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71900" y="1700808"/>
            <a:ext cx="5256584" cy="1908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sz="3200" dirty="0"/>
              <a:t>Git allows you to take the info in the index and push it onto a stack for later use.</a:t>
            </a:r>
          </a:p>
          <a:p>
            <a:pPr eaLnBrk="0" hangingPunct="0">
              <a:spcBef>
                <a:spcPct val="30000"/>
              </a:spcBef>
              <a:defRPr/>
            </a:pPr>
            <a:endParaRPr lang="en-US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0"/>
            <a:ext cx="3569517" cy="3465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99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Cherry Pick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880828"/>
            <a:ext cx="4114800" cy="363640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Copy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a particular commit from one branch to another. (Partial-Merge)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00808"/>
            <a:ext cx="4535996" cy="380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70984" cy="44958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*WARNING* This can destroy your repository!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Never do this with branches you have pulled or pushed!</a:t>
            </a:r>
          </a:p>
        </p:txBody>
      </p:sp>
    </p:spTree>
    <p:extLst>
      <p:ext uri="{BB962C8B-B14F-4D97-AF65-F5344CB8AC3E}">
        <p14:creationId xmlns:p14="http://schemas.microsoft.com/office/powerpoint/2010/main" val="14411737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8C0000"/>
      </a:dk1>
      <a:lt1>
        <a:srgbClr val="FFFFFF"/>
      </a:lt1>
      <a:dk2>
        <a:srgbClr val="720000"/>
      </a:dk2>
      <a:lt2>
        <a:srgbClr val="FFFFCC"/>
      </a:lt2>
      <a:accent1>
        <a:srgbClr val="FF3300"/>
      </a:accent1>
      <a:accent2>
        <a:srgbClr val="BE7960"/>
      </a:accent2>
      <a:accent3>
        <a:srgbClr val="BCAAAA"/>
      </a:accent3>
      <a:accent4>
        <a:srgbClr val="DADADA"/>
      </a:accent4>
      <a:accent5>
        <a:srgbClr val="FFADAA"/>
      </a:accent5>
      <a:accent6>
        <a:srgbClr val="AC6D56"/>
      </a:accent6>
      <a:hlink>
        <a:srgbClr val="FFCC66"/>
      </a:hlink>
      <a:folHlink>
        <a:srgbClr val="FF9900"/>
      </a:folHlink>
    </a:clrScheme>
    <a:fontScheme name="Default Design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8C0000"/>
        </a:dk1>
        <a:lt1>
          <a:srgbClr val="FFFFFF"/>
        </a:lt1>
        <a:dk2>
          <a:srgbClr val="720000"/>
        </a:dk2>
        <a:lt2>
          <a:srgbClr val="FFFFCC"/>
        </a:lt2>
        <a:accent1>
          <a:srgbClr val="FF3300"/>
        </a:accent1>
        <a:accent2>
          <a:srgbClr val="BE7960"/>
        </a:accent2>
        <a:accent3>
          <a:srgbClr val="BCAAAA"/>
        </a:accent3>
        <a:accent4>
          <a:srgbClr val="DADADA"/>
        </a:accent4>
        <a:accent5>
          <a:srgbClr val="FFADAA"/>
        </a:accent5>
        <a:accent6>
          <a:srgbClr val="AC6D56"/>
        </a:accent6>
        <a:hlink>
          <a:srgbClr val="FFCC66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74E2F"/>
        </a:dk1>
        <a:lt1>
          <a:srgbClr val="FFFFFF"/>
        </a:lt1>
        <a:dk2>
          <a:srgbClr val="533F27"/>
        </a:dk2>
        <a:lt2>
          <a:srgbClr val="D8B274"/>
        </a:lt2>
        <a:accent1>
          <a:srgbClr val="CC990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E2CAAA"/>
        </a:accent5>
        <a:accent6>
          <a:srgbClr val="81552A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646464"/>
        </a:dk1>
        <a:lt1>
          <a:srgbClr val="FFFFFF"/>
        </a:lt1>
        <a:dk2>
          <a:srgbClr val="545454"/>
        </a:dk2>
        <a:lt2>
          <a:srgbClr val="D4D4CE"/>
        </a:lt2>
        <a:accent1>
          <a:srgbClr val="49747D"/>
        </a:accent1>
        <a:accent2>
          <a:srgbClr val="8F9699"/>
        </a:accent2>
        <a:accent3>
          <a:srgbClr val="B3B3B3"/>
        </a:accent3>
        <a:accent4>
          <a:srgbClr val="DADADA"/>
        </a:accent4>
        <a:accent5>
          <a:srgbClr val="B1BCBF"/>
        </a:accent5>
        <a:accent6>
          <a:srgbClr val="81878A"/>
        </a:accent6>
        <a:hlink>
          <a:srgbClr val="8DC4D7"/>
        </a:hlink>
        <a:folHlink>
          <a:srgbClr val="7FB97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3A7400"/>
        </a:dk1>
        <a:lt1>
          <a:srgbClr val="FFFFFF"/>
        </a:lt1>
        <a:dk2>
          <a:srgbClr val="2E5C00"/>
        </a:dk2>
        <a:lt2>
          <a:srgbClr val="FFFFFF"/>
        </a:lt2>
        <a:accent1>
          <a:srgbClr val="79CA02"/>
        </a:accent1>
        <a:accent2>
          <a:srgbClr val="008080"/>
        </a:accent2>
        <a:accent3>
          <a:srgbClr val="ADB5AA"/>
        </a:accent3>
        <a:accent4>
          <a:srgbClr val="DADADA"/>
        </a:accent4>
        <a:accent5>
          <a:srgbClr val="BEE1AA"/>
        </a:accent5>
        <a:accent6>
          <a:srgbClr val="007373"/>
        </a:accent6>
        <a:hlink>
          <a:srgbClr val="A8DE0E"/>
        </a:hlink>
        <a:folHlink>
          <a:srgbClr val="00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8885"/>
        </a:dk1>
        <a:lt1>
          <a:srgbClr val="FFFFFF"/>
        </a:lt1>
        <a:dk2>
          <a:srgbClr val="007572"/>
        </a:dk2>
        <a:lt2>
          <a:srgbClr val="FFFF99"/>
        </a:lt2>
        <a:accent1>
          <a:srgbClr val="33CCCC"/>
        </a:accent1>
        <a:accent2>
          <a:srgbClr val="6D6FC7"/>
        </a:accent2>
        <a:accent3>
          <a:srgbClr val="AABDBC"/>
        </a:accent3>
        <a:accent4>
          <a:srgbClr val="DADADA"/>
        </a:accent4>
        <a:accent5>
          <a:srgbClr val="ADE2E2"/>
        </a:accent5>
        <a:accent6>
          <a:srgbClr val="6264B4"/>
        </a:accent6>
        <a:hlink>
          <a:srgbClr val="FFFFCC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AC"/>
        </a:dk1>
        <a:lt1>
          <a:srgbClr val="FFFFFF"/>
        </a:lt1>
        <a:dk2>
          <a:srgbClr val="000086"/>
        </a:dk2>
        <a:lt2>
          <a:srgbClr val="CCFFFF"/>
        </a:lt2>
        <a:accent1>
          <a:srgbClr val="0099FF"/>
        </a:accent1>
        <a:accent2>
          <a:srgbClr val="00B000"/>
        </a:accent2>
        <a:accent3>
          <a:srgbClr val="AAAAC3"/>
        </a:accent3>
        <a:accent4>
          <a:srgbClr val="DADADA"/>
        </a:accent4>
        <a:accent5>
          <a:srgbClr val="AACAFF"/>
        </a:accent5>
        <a:accent6>
          <a:srgbClr val="009F00"/>
        </a:accent6>
        <a:hlink>
          <a:srgbClr val="FFE701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7474A2"/>
        </a:dk1>
        <a:lt1>
          <a:srgbClr val="FFFFFF"/>
        </a:lt1>
        <a:dk2>
          <a:srgbClr val="5E5E8E"/>
        </a:dk2>
        <a:lt2>
          <a:srgbClr val="D1D1DF"/>
        </a:lt2>
        <a:accent1>
          <a:srgbClr val="CC66FF"/>
        </a:accent1>
        <a:accent2>
          <a:srgbClr val="6666FF"/>
        </a:accent2>
        <a:accent3>
          <a:srgbClr val="B6B6C6"/>
        </a:accent3>
        <a:accent4>
          <a:srgbClr val="DADADA"/>
        </a:accent4>
        <a:accent5>
          <a:srgbClr val="E2B8FF"/>
        </a:accent5>
        <a:accent6>
          <a:srgbClr val="5C5CE7"/>
        </a:accent6>
        <a:hlink>
          <a:srgbClr val="FFCC99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D0DAE2"/>
        </a:lt1>
        <a:dk2>
          <a:srgbClr val="000000"/>
        </a:dk2>
        <a:lt2>
          <a:srgbClr val="E7EDF1"/>
        </a:lt2>
        <a:accent1>
          <a:srgbClr val="33CCCC"/>
        </a:accent1>
        <a:accent2>
          <a:srgbClr val="0099CC"/>
        </a:accent2>
        <a:accent3>
          <a:srgbClr val="E4EAEE"/>
        </a:accent3>
        <a:accent4>
          <a:srgbClr val="000000"/>
        </a:accent4>
        <a:accent5>
          <a:srgbClr val="ADE2E2"/>
        </a:accent5>
        <a:accent6>
          <a:srgbClr val="008AB9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E6E6E6"/>
        </a:lt2>
        <a:accent1>
          <a:srgbClr val="66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8A8AE7"/>
        </a:accent6>
        <a:hlink>
          <a:srgbClr val="3333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1140</Words>
  <Application>Microsoft Office PowerPoint</Application>
  <PresentationFormat>On-screen Show (4:3)</PresentationFormat>
  <Paragraphs>155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Tahoma</vt:lpstr>
      <vt:lpstr>Wingdings</vt:lpstr>
      <vt:lpstr>Default Design</vt:lpstr>
      <vt:lpstr>Advanced Revision Control with GIT</vt:lpstr>
      <vt:lpstr>File specific history / Blame</vt:lpstr>
      <vt:lpstr>Rename / Move file</vt:lpstr>
      <vt:lpstr>Merge</vt:lpstr>
      <vt:lpstr>Merge - Fast-Forward</vt:lpstr>
      <vt:lpstr>Conflicts</vt:lpstr>
      <vt:lpstr>Stash</vt:lpstr>
      <vt:lpstr>Cherry Pick</vt:lpstr>
      <vt:lpstr>Reset</vt:lpstr>
      <vt:lpstr>Reset (Move the pointer)</vt:lpstr>
      <vt:lpstr>Rebase</vt:lpstr>
      <vt:lpstr>Rebase</vt:lpstr>
      <vt:lpstr>Rebase</vt:lpstr>
      <vt:lpstr>Fetch / Pull</vt:lpstr>
      <vt:lpstr>Fetch/Rebase</vt:lpstr>
      <vt:lpstr>Now you try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Revision Control with GIT</dc:title>
  <dc:creator>Penney, Nick</dc:creator>
  <cp:lastModifiedBy>John Fecko</cp:lastModifiedBy>
  <cp:revision>25</cp:revision>
  <dcterms:created xsi:type="dcterms:W3CDTF">2020-12-16T16:56:26Z</dcterms:created>
  <dcterms:modified xsi:type="dcterms:W3CDTF">2022-04-25T17:05:14Z</dcterms:modified>
</cp:coreProperties>
</file>