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26" r:id="rId2"/>
    <p:sldId id="325" r:id="rId3"/>
    <p:sldId id="309" r:id="rId4"/>
    <p:sldId id="316" r:id="rId5"/>
    <p:sldId id="312" r:id="rId6"/>
    <p:sldId id="320" r:id="rId7"/>
    <p:sldId id="323" r:id="rId8"/>
    <p:sldId id="32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90335" autoAdjust="0"/>
  </p:normalViewPr>
  <p:slideViewPr>
    <p:cSldViewPr>
      <p:cViewPr varScale="1">
        <p:scale>
          <a:sx n="64" d="100"/>
          <a:sy n="64" d="100"/>
        </p:scale>
        <p:origin x="14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7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13BE41-BEC3-CE48-8E4A-9B2763B830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8FE04-F221-154B-A867-94E718868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E8A1-992B-5B42-8108-A6F5898C09C7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2CBBC-1A16-FF40-B0B1-0D40D9A3D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4E27-6EA0-3145-9859-772E5AB9A1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14323-AF32-664C-B1C4-D8E8A88F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9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E8D3-164F-483C-BF03-A0633D753040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ED21F-4836-435B-B688-385690230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llustrated-git.readthedocs.org/en/latest/inde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D21F-4836-435B-B688-38569023095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3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Russ Cox, a former employee of Bell Labs who now works for Google, has defined software engineering as, "what happens to programming when you add time and other programmers."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6A76E-F98E-4F97-B3C3-85DF236C82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The classic Waterfall process is a collection of stages through which traditional development progresses.</a:t>
            </a:r>
          </a:p>
          <a:p>
            <a:pPr eaLnBrk="1" hangingPunct="1"/>
            <a:r>
              <a:rPr lang="en-US" dirty="0"/>
              <a:t>Each stage of the process contains a standard collection of activities.</a:t>
            </a:r>
          </a:p>
          <a:p>
            <a:pPr eaLnBrk="1" hangingPunct="1"/>
            <a:r>
              <a:rPr lang="en-US" dirty="0"/>
              <a:t>When the activities from one stage are complete, the process cascades into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189527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things you must learn as a software engineer is how to use tools that enable collaboration with other programmers.</a:t>
            </a:r>
          </a:p>
          <a:p>
            <a:endParaRPr lang="en-US" dirty="0"/>
          </a:p>
          <a:p>
            <a:r>
              <a:rPr lang="en-US" dirty="0"/>
              <a:t>There are a lot of GUIs (https://git-</a:t>
            </a:r>
            <a:r>
              <a:rPr lang="en-US" dirty="0" err="1"/>
              <a:t>scm.com</a:t>
            </a:r>
            <a:r>
              <a:rPr lang="en-US" dirty="0"/>
              <a:t>/downloads/</a:t>
            </a:r>
            <a:r>
              <a:rPr lang="en-US" dirty="0" err="1"/>
              <a:t>guis</a:t>
            </a:r>
            <a:r>
              <a:rPr lang="en-US" dirty="0"/>
              <a:t> ) available</a:t>
            </a:r>
            <a:r>
              <a:rPr lang="en-US" baseline="0" dirty="0"/>
              <a:t> for git. We use </a:t>
            </a:r>
            <a:r>
              <a:rPr lang="en-US" baseline="0" dirty="0" err="1"/>
              <a:t>TortoiseGIT</a:t>
            </a:r>
            <a:r>
              <a:rPr lang="en-US" baseline="0" dirty="0"/>
              <a:t> (</a:t>
            </a:r>
            <a:r>
              <a:rPr lang="en-US" dirty="0"/>
              <a:t>https://</a:t>
            </a:r>
            <a:r>
              <a:rPr lang="en-US" dirty="0" err="1"/>
              <a:t>tortoisegit.org</a:t>
            </a:r>
            <a:r>
              <a:rPr lang="en-US" dirty="0"/>
              <a:t>/) </a:t>
            </a:r>
            <a:r>
              <a:rPr lang="en-US" baseline="0" dirty="0"/>
              <a:t>in this course.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D21F-4836-435B-B688-3856902309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Clone – make a copy of an existing repository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When you do this you automatically download all data and history and establish a track for the master branch of the clone to the original.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ED21F-4836-435B-B688-3856902309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I</a:t>
            </a:r>
            <a:r>
              <a:rPr lang="en-US" baseline="0" dirty="0"/>
              <a:t> setup a connection to a server? From the git bash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latin typeface="Arial" pitchFamily="32" charset="0"/>
                <a:ea typeface="Arial" pitchFamily="32" charset="0"/>
                <a:cs typeface="Arial" pitchFamily="32" charset="0"/>
              </a:rPr>
              <a:t>	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2" charset="0"/>
                <a:ea typeface="Arial" pitchFamily="32" charset="0"/>
                <a:cs typeface="Arial" pitchFamily="32" charset="0"/>
              </a:rPr>
              <a:t>git remote add upstream URL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Arial" pitchFamily="32" charset="0"/>
                <a:ea typeface="Arial" pitchFamily="32" charset="0"/>
                <a:cs typeface="Arial" pitchFamily="32" charset="0"/>
              </a:rPr>
              <a:t>(where</a:t>
            </a:r>
            <a:r>
              <a:rPr lang="en-US" sz="1200" b="0" i="0" kern="1200" baseline="0" dirty="0">
                <a:solidFill>
                  <a:schemeClr val="tx1"/>
                </a:solidFill>
                <a:latin typeface="Arial" pitchFamily="32" charset="0"/>
                <a:ea typeface="Arial" pitchFamily="32" charset="0"/>
                <a:cs typeface="Arial" pitchFamily="32" charset="0"/>
              </a:rPr>
              <a:t> URL is something like 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2" charset="0"/>
                <a:ea typeface="Arial" pitchFamily="32" charset="0"/>
                <a:cs typeface="Arial" pitchFamily="32" charset="0"/>
              </a:rPr>
              <a:t>http://server/repo.git</a:t>
            </a:r>
            <a:r>
              <a:rPr lang="en-US" sz="1200" b="0" i="0" kern="1200" baseline="0" dirty="0">
                <a:solidFill>
                  <a:schemeClr val="tx1"/>
                </a:solidFill>
                <a:latin typeface="Arial" pitchFamily="32" charset="0"/>
                <a:ea typeface="Arial" pitchFamily="32" charset="0"/>
                <a:cs typeface="Arial" pitchFamily="32" charset="0"/>
              </a:rPr>
              <a:t> or file:///C:/location/repo.git)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result will look</a:t>
            </a:r>
            <a:r>
              <a:rPr lang="en-US" baseline="0" dirty="0"/>
              <a:t> something like this in the .git/</a:t>
            </a:r>
            <a:r>
              <a:rPr lang="en-US" baseline="0" dirty="0" err="1"/>
              <a:t>config</a:t>
            </a:r>
            <a:r>
              <a:rPr lang="en-US" baseline="0" dirty="0"/>
              <a:t> file:</a:t>
            </a:r>
          </a:p>
          <a:p>
            <a:r>
              <a:rPr lang="en-US" dirty="0"/>
              <a:t>[remote “upstream"]	</a:t>
            </a:r>
          </a:p>
          <a:p>
            <a:r>
              <a:rPr lang="en-US" dirty="0"/>
              <a:t>	fetch = +refs/heads/*:refs/remotes/upstream/*	</a:t>
            </a:r>
          </a:p>
          <a:p>
            <a:r>
              <a:rPr lang="en-US" dirty="0"/>
              <a:t>	</a:t>
            </a:r>
            <a:r>
              <a:rPr lang="en-US" dirty="0" err="1"/>
              <a:t>url</a:t>
            </a:r>
            <a:r>
              <a:rPr lang="en-US" dirty="0"/>
              <a:t> = C:\\Users\\Nick\\Desktop\\bare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Add – put individual files into a repository (creating files in a local copy does not push the file into the repo)</a:t>
            </a:r>
          </a:p>
          <a:p>
            <a:r>
              <a:rPr lang="en-US" dirty="0">
                <a:latin typeface="Arial" charset="0"/>
                <a:cs typeface="Arial" charset="0"/>
              </a:rPr>
              <a:t>Remove – remove a file from the repository (just deleting the will not remove it from the repository)</a:t>
            </a:r>
          </a:p>
          <a:p>
            <a:r>
              <a:rPr lang="en-US" dirty="0">
                <a:latin typeface="Arial" charset="0"/>
                <a:cs typeface="Arial" charset="0"/>
              </a:rPr>
              <a:t>Ignore – select files or folders not to upload or consider it for changes when committing</a:t>
            </a:r>
          </a:p>
          <a:p>
            <a:r>
              <a:rPr lang="en-US" dirty="0">
                <a:latin typeface="Arial" charset="0"/>
                <a:cs typeface="Arial" charset="0"/>
              </a:rPr>
              <a:t>Note:</a:t>
            </a:r>
            <a:r>
              <a:rPr lang="en-US" baseline="0" dirty="0">
                <a:latin typeface="Arial" charset="0"/>
                <a:cs typeface="Arial" charset="0"/>
              </a:rPr>
              <a:t> to un-ignore you have to manually edit the .</a:t>
            </a:r>
            <a:r>
              <a:rPr lang="en-US" baseline="0" dirty="0" err="1">
                <a:latin typeface="Arial" charset="0"/>
                <a:cs typeface="Arial" charset="0"/>
              </a:rPr>
              <a:t>gitignore</a:t>
            </a:r>
            <a:r>
              <a:rPr lang="en-US" baseline="0" dirty="0">
                <a:latin typeface="Arial" charset="0"/>
                <a:cs typeface="Arial" charset="0"/>
              </a:rPr>
              <a:t> file to remove the entry, then add the file to the repo</a:t>
            </a:r>
          </a:p>
          <a:p>
            <a:endParaRPr lang="en-US" baseline="0" dirty="0">
              <a:latin typeface="Arial" charset="0"/>
              <a:cs typeface="Arial" charset="0"/>
            </a:endParaRPr>
          </a:p>
          <a:p>
            <a:r>
              <a:rPr lang="en-US" baseline="0" dirty="0">
                <a:latin typeface="Arial" charset="0"/>
                <a:cs typeface="Arial" charset="0"/>
              </a:rPr>
              <a:t>The Visual Studio </a:t>
            </a:r>
            <a:r>
              <a:rPr lang="en-US" baseline="0" dirty="0" err="1">
                <a:latin typeface="Arial" charset="0"/>
                <a:cs typeface="Arial" charset="0"/>
              </a:rPr>
              <a:t>plugin</a:t>
            </a:r>
            <a:r>
              <a:rPr lang="en-US" baseline="0" dirty="0">
                <a:latin typeface="Arial" charset="0"/>
                <a:cs typeface="Arial" charset="0"/>
              </a:rPr>
              <a:t>  “Git Source Control Provider” will generate a fairly comprehensive .</a:t>
            </a:r>
            <a:r>
              <a:rPr lang="en-US" baseline="0" dirty="0" err="1">
                <a:latin typeface="Arial" charset="0"/>
                <a:cs typeface="Arial" charset="0"/>
              </a:rPr>
              <a:t>gitignore</a:t>
            </a:r>
            <a:r>
              <a:rPr lang="en-US" baseline="0" dirty="0">
                <a:latin typeface="Arial" charset="0"/>
                <a:cs typeface="Arial" charset="0"/>
              </a:rPr>
              <a:t> for your projects.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C0AF5-7DFE-4840-9D1E-7555D2609B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</a:rPr>
              <a:t>Graphic image taken from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http://illustrated-git.readthedocs.org/en/latest/index.html</a:t>
            </a:r>
            <a:endParaRPr lang="en-US" dirty="0"/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Index – this</a:t>
            </a:r>
            <a:r>
              <a:rPr lang="en-US" baseline="0" dirty="0">
                <a:latin typeface="Arial" charset="0"/>
                <a:cs typeface="Arial" charset="0"/>
              </a:rPr>
              <a:t> will contain things like edits, adds, removes, ignores, etc</a:t>
            </a:r>
          </a:p>
          <a:p>
            <a:r>
              <a:rPr lang="en-US" dirty="0">
                <a:latin typeface="Arial" charset="0"/>
                <a:cs typeface="Arial" charset="0"/>
              </a:rPr>
              <a:t>Commit – store changes</a:t>
            </a:r>
            <a:r>
              <a:rPr lang="en-US" baseline="0" dirty="0">
                <a:latin typeface="Arial" charset="0"/>
                <a:cs typeface="Arial" charset="0"/>
              </a:rPr>
              <a:t> staged in </a:t>
            </a:r>
            <a:r>
              <a:rPr lang="en-US" dirty="0">
                <a:latin typeface="Arial" charset="0"/>
                <a:cs typeface="Arial" charset="0"/>
              </a:rPr>
              <a:t>the</a:t>
            </a:r>
            <a:r>
              <a:rPr lang="en-US" baseline="0" dirty="0">
                <a:latin typeface="Arial" charset="0"/>
                <a:cs typeface="Arial" charset="0"/>
              </a:rPr>
              <a:t> index </a:t>
            </a:r>
            <a:r>
              <a:rPr lang="en-US" dirty="0">
                <a:latin typeface="Arial" charset="0"/>
                <a:cs typeface="Arial" charset="0"/>
              </a:rPr>
              <a:t>into the repository database (the local .git folder)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</a:rPr>
              <a:t>Show Log – displays a history of all commits to the repo along with what was changed and the comment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</a:rPr>
              <a:t>Push – upload commits from the repository database (the .git folder, not the working folder) to a remote (usually origin)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6D42C-AA5F-4892-9079-08E43A23DB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984561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270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main goal of software engineering is the creation of software.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includes design, programming, testing, and maintenance of software.</a:t>
            </a:r>
          </a:p>
        </p:txBody>
      </p:sp>
    </p:spTree>
    <p:extLst>
      <p:ext uri="{BB962C8B-B14F-4D97-AF65-F5344CB8AC3E}">
        <p14:creationId xmlns:p14="http://schemas.microsoft.com/office/powerpoint/2010/main" val="201134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Classic Waterfall Lifecycle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01752" y="18288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Requirements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2968752" y="32004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Design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4264152" y="38862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Coding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5559552" y="45720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Testing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673352" y="25146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Analysis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6778752" y="5257800"/>
            <a:ext cx="20574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66"/>
                </a:solidFill>
                <a:latin typeface="Tahoma" pitchFamily="34" charset="0"/>
              </a:rPr>
              <a:t>Maintenance</a:t>
            </a:r>
          </a:p>
        </p:txBody>
      </p:sp>
      <p:cxnSp>
        <p:nvCxnSpPr>
          <p:cNvPr id="3081" name="AutoShape 9"/>
          <p:cNvCxnSpPr>
            <a:cxnSpLocks noChangeShapeType="1"/>
            <a:stCxn id="3075" idx="3"/>
            <a:endCxn id="3079" idx="0"/>
          </p:cNvCxnSpPr>
          <p:nvPr/>
        </p:nvCxnSpPr>
        <p:spPr bwMode="auto">
          <a:xfrm>
            <a:off x="2359152" y="2095500"/>
            <a:ext cx="3429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2" name="AutoShape 10"/>
          <p:cNvCxnSpPr>
            <a:cxnSpLocks noChangeShapeType="1"/>
            <a:stCxn id="3079" idx="3"/>
            <a:endCxn id="3076" idx="0"/>
          </p:cNvCxnSpPr>
          <p:nvPr/>
        </p:nvCxnSpPr>
        <p:spPr bwMode="auto">
          <a:xfrm>
            <a:off x="3730752" y="2781300"/>
            <a:ext cx="2667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3" name="AutoShape 11"/>
          <p:cNvCxnSpPr>
            <a:cxnSpLocks noChangeShapeType="1"/>
            <a:stCxn id="3076" idx="3"/>
            <a:endCxn id="3077" idx="0"/>
          </p:cNvCxnSpPr>
          <p:nvPr/>
        </p:nvCxnSpPr>
        <p:spPr bwMode="auto">
          <a:xfrm>
            <a:off x="5026152" y="3467100"/>
            <a:ext cx="2667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4" name="AutoShape 12"/>
          <p:cNvCxnSpPr>
            <a:cxnSpLocks noChangeShapeType="1"/>
            <a:stCxn id="3077" idx="3"/>
            <a:endCxn id="3078" idx="0"/>
          </p:cNvCxnSpPr>
          <p:nvPr/>
        </p:nvCxnSpPr>
        <p:spPr bwMode="auto">
          <a:xfrm>
            <a:off x="6321552" y="4152900"/>
            <a:ext cx="2667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5" name="AutoShape 13"/>
          <p:cNvCxnSpPr>
            <a:cxnSpLocks noChangeShapeType="1"/>
            <a:stCxn id="3078" idx="3"/>
            <a:endCxn id="3080" idx="0"/>
          </p:cNvCxnSpPr>
          <p:nvPr/>
        </p:nvCxnSpPr>
        <p:spPr bwMode="auto">
          <a:xfrm>
            <a:off x="7616952" y="4838700"/>
            <a:ext cx="1905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6" name="AutoShape 14"/>
          <p:cNvCxnSpPr>
            <a:cxnSpLocks noChangeShapeType="1"/>
            <a:stCxn id="3080" idx="2"/>
            <a:endCxn id="3078" idx="2"/>
          </p:cNvCxnSpPr>
          <p:nvPr/>
        </p:nvCxnSpPr>
        <p:spPr bwMode="auto">
          <a:xfrm rot="16200000" flipV="1">
            <a:off x="6854952" y="4838700"/>
            <a:ext cx="685800" cy="1219200"/>
          </a:xfrm>
          <a:prstGeom prst="bentConnector3">
            <a:avLst>
              <a:gd name="adj1" fmla="val -62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7" name="AutoShape 15"/>
          <p:cNvCxnSpPr>
            <a:cxnSpLocks noChangeShapeType="1"/>
            <a:stCxn id="3080" idx="2"/>
            <a:endCxn id="3077" idx="2"/>
          </p:cNvCxnSpPr>
          <p:nvPr/>
        </p:nvCxnSpPr>
        <p:spPr bwMode="auto">
          <a:xfrm rot="16200000" flipV="1">
            <a:off x="5864352" y="3848100"/>
            <a:ext cx="1371600" cy="2514600"/>
          </a:xfrm>
          <a:prstGeom prst="bentConnector3">
            <a:avLst>
              <a:gd name="adj1" fmla="val -4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8" name="AutoShape 16"/>
          <p:cNvCxnSpPr>
            <a:cxnSpLocks noChangeShapeType="1"/>
            <a:stCxn id="3080" idx="2"/>
            <a:endCxn id="3076" idx="2"/>
          </p:cNvCxnSpPr>
          <p:nvPr/>
        </p:nvCxnSpPr>
        <p:spPr bwMode="auto">
          <a:xfrm rot="16200000" flipV="1">
            <a:off x="4873752" y="2857500"/>
            <a:ext cx="2057400" cy="3810000"/>
          </a:xfrm>
          <a:prstGeom prst="bentConnector3">
            <a:avLst>
              <a:gd name="adj1" fmla="val -45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89" name="AutoShape 17"/>
          <p:cNvCxnSpPr>
            <a:cxnSpLocks noChangeShapeType="1"/>
            <a:stCxn id="3080" idx="2"/>
            <a:endCxn id="3079" idx="2"/>
          </p:cNvCxnSpPr>
          <p:nvPr/>
        </p:nvCxnSpPr>
        <p:spPr bwMode="auto">
          <a:xfrm rot="16200000" flipV="1">
            <a:off x="3883152" y="1866900"/>
            <a:ext cx="2743200" cy="5105400"/>
          </a:xfrm>
          <a:prstGeom prst="bentConnector3">
            <a:avLst>
              <a:gd name="adj1" fmla="val -43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3090" name="AutoShape 18"/>
          <p:cNvCxnSpPr>
            <a:cxnSpLocks noChangeShapeType="1"/>
            <a:stCxn id="3080" idx="2"/>
            <a:endCxn id="3075" idx="2"/>
          </p:cNvCxnSpPr>
          <p:nvPr/>
        </p:nvCxnSpPr>
        <p:spPr bwMode="auto">
          <a:xfrm rot="16200000" flipV="1">
            <a:off x="2854452" y="838200"/>
            <a:ext cx="3429000" cy="6477000"/>
          </a:xfrm>
          <a:prstGeom prst="bentConnector3">
            <a:avLst>
              <a:gd name="adj1" fmla="val -38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193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984561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Intro to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0820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188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URL = source</a:t>
            </a:r>
          </a:p>
          <a:p>
            <a:pPr marL="0" indent="0">
              <a:buNone/>
            </a:pPr>
            <a:r>
              <a:rPr lang="en-US" dirty="0"/>
              <a:t>Directory = destination (folder need not exist)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B9B7A-4B56-874D-9995-B7626688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5" y="2407920"/>
            <a:ext cx="797490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Origin is the default nickname for the remote repository.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typically push/pull changes to/from branches in the origin repository.</a:t>
            </a:r>
          </a:p>
        </p:txBody>
      </p:sp>
    </p:spTree>
    <p:extLst>
      <p:ext uri="{BB962C8B-B14F-4D97-AF65-F5344CB8AC3E}">
        <p14:creationId xmlns:p14="http://schemas.microsoft.com/office/powerpoint/2010/main" val="15019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Staging Changes to the WC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488324" y="2456892"/>
            <a:ext cx="1439652" cy="65669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Repo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192180" y="2785238"/>
            <a:ext cx="1296144" cy="31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7092280" y="5841268"/>
            <a:ext cx="1151620" cy="65669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WC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6840252" y="5229200"/>
            <a:ext cx="827838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6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/>
              <a:t>Index – the set of staged changes</a:t>
            </a:r>
          </a:p>
          <a:p>
            <a:pPr>
              <a:buNone/>
              <a:defRPr/>
            </a:pPr>
            <a:r>
              <a:rPr lang="en-US" dirty="0"/>
              <a:t>Commit – </a:t>
            </a:r>
            <a:r>
              <a:rPr lang="en-US" dirty="0">
                <a:latin typeface="Arial" charset="0"/>
                <a:cs typeface="Arial" charset="0"/>
              </a:rPr>
              <a:t>store the index into the repo</a:t>
            </a:r>
          </a:p>
          <a:p>
            <a:pPr>
              <a:buNone/>
              <a:defRPr/>
            </a:pPr>
            <a:r>
              <a:rPr lang="en-US" dirty="0"/>
              <a:t>Show Log – view all previous change sets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28A9D8-BCB2-0B47-A496-A5C2F44C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723" y="3673929"/>
            <a:ext cx="890855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483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915</TotalTime>
  <Words>595</Words>
  <Application>Microsoft Office PowerPoint</Application>
  <PresentationFormat>On-screen Show (4:3)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Constantia</vt:lpstr>
      <vt:lpstr>Tahoma</vt:lpstr>
      <vt:lpstr>Wingdings 2</vt:lpstr>
      <vt:lpstr>Flow</vt:lpstr>
      <vt:lpstr>Software Engineering</vt:lpstr>
      <vt:lpstr>What is Software Engineering?</vt:lpstr>
      <vt:lpstr>Classic Waterfall Lifecycle</vt:lpstr>
      <vt:lpstr>Intro to source control</vt:lpstr>
      <vt:lpstr>Clone</vt:lpstr>
      <vt:lpstr>Origin</vt:lpstr>
      <vt:lpstr>Staging Changes to the WC</vt:lpstr>
      <vt:lpstr>Committing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</dc:title>
  <dc:creator/>
  <cp:lastModifiedBy>John Fecko</cp:lastModifiedBy>
  <cp:revision>148</cp:revision>
  <dcterms:created xsi:type="dcterms:W3CDTF">2010-12-30T02:50:28Z</dcterms:created>
  <dcterms:modified xsi:type="dcterms:W3CDTF">2022-06-01T17:02:27Z</dcterms:modified>
</cp:coreProperties>
</file>