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notesMasterIdLst>
    <p:notesMasterId r:id="rId16"/>
  </p:notesMasterIdLst>
  <p:sldIdLst>
    <p:sldId id="256" r:id="rId2"/>
    <p:sldId id="261" r:id="rId3"/>
    <p:sldId id="264" r:id="rId4"/>
    <p:sldId id="265" r:id="rId5"/>
    <p:sldId id="268" r:id="rId6"/>
    <p:sldId id="272" r:id="rId7"/>
    <p:sldId id="280" r:id="rId8"/>
    <p:sldId id="273" r:id="rId9"/>
    <p:sldId id="263" r:id="rId10"/>
    <p:sldId id="266" r:id="rId11"/>
    <p:sldId id="267" r:id="rId12"/>
    <p:sldId id="279" r:id="rId13"/>
    <p:sldId id="269" r:id="rId14"/>
    <p:sldId id="271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3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3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3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3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3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3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3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3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3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0" autoAdjust="0"/>
    <p:restoredTop sz="96658" autoAdjust="0"/>
  </p:normalViewPr>
  <p:slideViewPr>
    <p:cSldViewPr>
      <p:cViewPr varScale="1">
        <p:scale>
          <a:sx n="72" d="100"/>
          <a:sy n="72" d="100"/>
        </p:scale>
        <p:origin x="13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3" charset="0"/>
                <a:ea typeface="Arial" pitchFamily="33" charset="0"/>
                <a:cs typeface="Arial" pitchFamily="3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3" charset="0"/>
                <a:ea typeface="Arial" pitchFamily="33" charset="0"/>
                <a:cs typeface="Arial" pitchFamily="3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9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29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3" charset="0"/>
                <a:ea typeface="Arial" pitchFamily="33" charset="0"/>
                <a:cs typeface="Arial" pitchFamily="3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9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AEC5690-77BE-48C3-9681-1BECF6BB6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52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3" charset="0"/>
        <a:ea typeface="Arial" pitchFamily="33" charset="0"/>
        <a:cs typeface="Arial" pitchFamily="3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3" charset="0"/>
        <a:ea typeface="Arial" pitchFamily="33" charset="0"/>
        <a:cs typeface="Arial" pitchFamily="33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3" charset="0"/>
        <a:ea typeface="Arial" pitchFamily="33" charset="0"/>
        <a:cs typeface="Arial" pitchFamily="33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3" charset="0"/>
        <a:ea typeface="Arial" pitchFamily="33" charset="0"/>
        <a:cs typeface="Arial" pitchFamily="33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3" charset="0"/>
        <a:ea typeface="Arial" pitchFamily="33" charset="0"/>
        <a:cs typeface="Arial" pitchFamily="3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gic_number_(programming)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codeproject.com/KB/debug/cdbntsd3.aspx" TargetMode="External"/><Relationship Id="rId5" Type="http://schemas.openxmlformats.org/officeDocument/2006/relationships/hyperlink" Target="http://www.nobugs.org/developer/win32/debug_crt_heap.html" TargetMode="External"/><Relationship Id="rId4" Type="http://schemas.openxmlformats.org/officeDocument/2006/relationships/hyperlink" Target="http://www.softwareverify.com/articles/memory-bit-patterns.html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aydie/HowToBeAProgrammer/blob/master/en/1-Beginner/Personal-Skills/02-How-to-Debug-by-Splitting-the-Problem-Space.md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process of debugging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3" charset="0"/>
                <a:ea typeface="Arial" pitchFamily="33" charset="0"/>
                <a:cs typeface="Arial" pitchFamily="33" charset="0"/>
              </a:rPr>
              <a:t>refers to finding, analyzing and removing errors in a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EC5690-77BE-48C3-9681-1BECF6BB638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34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One of the ways</a:t>
            </a:r>
            <a:r>
              <a:rPr lang="en-US" baseline="0" dirty="0">
                <a:latin typeface="Arial" charset="0"/>
                <a:cs typeface="Arial" charset="0"/>
              </a:rPr>
              <a:t> to help take notes about what you are doing is using Visual Studio’s code map.</a:t>
            </a:r>
          </a:p>
          <a:p>
            <a:pPr eaLnBrk="1" hangingPunct="1"/>
            <a:endParaRPr lang="en-US" baseline="0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baseline="0" dirty="0">
                <a:latin typeface="Arial" charset="0"/>
                <a:cs typeface="Arial" charset="0"/>
              </a:rPr>
              <a:t>See: https://msdn.microsoft.com/en-us/library/dn194476.aspx and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  <a:cs typeface="Arial" charset="0"/>
              </a:rPr>
              <a:t>http://s.ch9.ms/Series/Visual-Studio-2012-Premium-and-Ultimate-Overview/Visual-Studio-Ultimate-2012Debug-visually-with-Code-Map-debugger-integration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C5690-77BE-48C3-9681-1BECF6BB638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25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http://blogs.msdn.com/b/habibh/archive/2009/07/22/the-visual-studio-output-window-it-has-more-to-offer-than-meets-the-eye.aspx</a:t>
            </a:r>
          </a:p>
          <a:p>
            <a:pPr eaLnBrk="1" hangingPunct="1"/>
            <a:r>
              <a:rPr lang="en-US" dirty="0" err="1">
                <a:latin typeface="Arial" charset="0"/>
                <a:cs typeface="Arial" charset="0"/>
              </a:rPr>
              <a:t>Console.WriteLine</a:t>
            </a:r>
            <a:r>
              <a:rPr lang="en-US" dirty="0">
                <a:latin typeface="Arial" charset="0"/>
                <a:cs typeface="Arial" charset="0"/>
              </a:rPr>
              <a:t>(data)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 err="1">
                <a:latin typeface="Arial" charset="0"/>
                <a:cs typeface="Arial" charset="0"/>
              </a:rPr>
              <a:t>Trace.WriteLine</a:t>
            </a:r>
            <a:r>
              <a:rPr lang="en-US" dirty="0">
                <a:latin typeface="Arial" charset="0"/>
                <a:cs typeface="Arial" charset="0"/>
              </a:rPr>
              <a:t>(data)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 err="1">
                <a:latin typeface="Arial" charset="0"/>
                <a:cs typeface="Arial" charset="0"/>
              </a:rPr>
              <a:t>Debug.WriteLine</a:t>
            </a:r>
            <a:r>
              <a:rPr lang="en-US" dirty="0">
                <a:latin typeface="Arial" charset="0"/>
                <a:cs typeface="Arial" charset="0"/>
              </a:rPr>
              <a:t>(data)</a:t>
            </a:r>
          </a:p>
          <a:p>
            <a:pPr eaLnBrk="1" hangingPunct="1"/>
            <a:r>
              <a:rPr lang="en-US" dirty="0" err="1">
                <a:latin typeface="Arial" charset="0"/>
                <a:cs typeface="Arial" charset="0"/>
              </a:rPr>
              <a:t>OutputDebugString</a:t>
            </a:r>
            <a:r>
              <a:rPr lang="en-US" dirty="0">
                <a:latin typeface="Arial" charset="0"/>
                <a:cs typeface="Arial" charset="0"/>
              </a:rPr>
              <a:t>(data)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1B29F4-991C-47E6-94B7-24926C34362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Asking a lab instructor to give you every answer does not help develop your problem solving skills.</a:t>
            </a: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91C13A-72E0-4966-AF68-2881882C0A2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b="1" dirty="0">
                <a:latin typeface="Arial" charset="0"/>
                <a:cs typeface="Arial" charset="0"/>
              </a:rPr>
              <a:t>Debug works, Release doesn’t</a:t>
            </a:r>
          </a:p>
          <a:p>
            <a:r>
              <a:rPr lang="en-GB" dirty="0">
                <a:solidFill>
                  <a:srgbClr val="CCFF33"/>
                </a:solidFill>
                <a:latin typeface="Times New Roman" pitchFamily="33" charset="0"/>
                <a:cs typeface="Arial" charset="0"/>
              </a:rPr>
              <a:t>Uninitialized variables - </a:t>
            </a:r>
            <a:r>
              <a:rPr lang="en-GB" dirty="0">
                <a:latin typeface="Times New Roman" pitchFamily="33" charset="0"/>
                <a:cs typeface="Arial" charset="0"/>
              </a:rPr>
              <a:t>These will get set to NULL in debug mode but not release. </a:t>
            </a:r>
            <a:endParaRPr lang="en-GB" dirty="0">
              <a:solidFill>
                <a:schemeClr val="tx2"/>
              </a:solidFill>
              <a:latin typeface="Times New Roman" pitchFamily="33" charset="0"/>
              <a:cs typeface="Arial" charset="0"/>
            </a:endParaRPr>
          </a:p>
          <a:p>
            <a:r>
              <a:rPr lang="en-GB" dirty="0">
                <a:solidFill>
                  <a:srgbClr val="CCFF33"/>
                </a:solidFill>
                <a:latin typeface="Times New Roman" pitchFamily="33" charset="0"/>
                <a:cs typeface="Arial" charset="0"/>
              </a:rPr>
              <a:t>Buffer overruns - </a:t>
            </a:r>
            <a:r>
              <a:rPr lang="en-GB" dirty="0">
                <a:latin typeface="Times New Roman" pitchFamily="33" charset="0"/>
                <a:cs typeface="Arial" charset="0"/>
              </a:rPr>
              <a:t>Check your loops/etc to make sure you are not writing beyond your memory boundaries or trying to use unallocated blocks.</a:t>
            </a:r>
          </a:p>
          <a:p>
            <a:endParaRPr lang="en-GB" dirty="0">
              <a:latin typeface="Times New Roman" pitchFamily="33" charset="0"/>
              <a:cs typeface="Arial" charset="0"/>
            </a:endParaRPr>
          </a:p>
          <a:p>
            <a:r>
              <a:rPr lang="en-GB" dirty="0">
                <a:latin typeface="Times New Roman" pitchFamily="33" charset="0"/>
                <a:cs typeface="Arial" charset="0"/>
              </a:rPr>
              <a:t>Access violation – trying</a:t>
            </a:r>
            <a:r>
              <a:rPr lang="en-GB" baseline="0" dirty="0">
                <a:latin typeface="Times New Roman" pitchFamily="33" charset="0"/>
                <a:cs typeface="Arial" charset="0"/>
              </a:rPr>
              <a:t> to access a location in memory that your </a:t>
            </a:r>
            <a:r>
              <a:rPr lang="en-GB" b="1" baseline="0" dirty="0">
                <a:latin typeface="Times New Roman" pitchFamily="33" charset="0"/>
                <a:cs typeface="Arial" charset="0"/>
              </a:rPr>
              <a:t>program</a:t>
            </a:r>
            <a:r>
              <a:rPr lang="en-GB" baseline="0" dirty="0">
                <a:latin typeface="Times New Roman" pitchFamily="33" charset="0"/>
                <a:cs typeface="Arial" charset="0"/>
              </a:rPr>
              <a:t> doesn’t have access to.  Ex: null/dangling/uninitialized pointer</a:t>
            </a:r>
          </a:p>
          <a:p>
            <a:r>
              <a:rPr lang="en-GB" baseline="0" dirty="0">
                <a:latin typeface="Times New Roman" pitchFamily="33" charset="0"/>
                <a:cs typeface="Arial" charset="0"/>
              </a:rPr>
              <a:t>Heap corruption – trying to perform a heap operation on a heap with invalid state</a:t>
            </a:r>
          </a:p>
          <a:p>
            <a:r>
              <a:rPr lang="en-GB" dirty="0">
                <a:latin typeface="Times New Roman" pitchFamily="33" charset="0"/>
                <a:cs typeface="Arial" charset="0"/>
              </a:rPr>
              <a:t>http://</a:t>
            </a:r>
            <a:r>
              <a:rPr lang="en-GB" dirty="0" err="1">
                <a:latin typeface="Times New Roman" pitchFamily="33" charset="0"/>
                <a:cs typeface="Arial" charset="0"/>
              </a:rPr>
              <a:t>www.qnx.com</a:t>
            </a:r>
            <a:r>
              <a:rPr lang="en-GB" dirty="0">
                <a:latin typeface="Times New Roman" pitchFamily="33" charset="0"/>
                <a:cs typeface="Arial" charset="0"/>
              </a:rPr>
              <a:t>/developers/docs/qnxcar2/topic/</a:t>
            </a:r>
            <a:r>
              <a:rPr lang="en-GB" dirty="0" err="1">
                <a:latin typeface="Times New Roman" pitchFamily="33" charset="0"/>
                <a:cs typeface="Arial" charset="0"/>
              </a:rPr>
              <a:t>com.qnx.doc.neutrino.prog</a:t>
            </a:r>
            <a:r>
              <a:rPr lang="en-GB" dirty="0">
                <a:latin typeface="Times New Roman" pitchFamily="33" charset="0"/>
                <a:cs typeface="Arial" charset="0"/>
              </a:rPr>
              <a:t>/topic/</a:t>
            </a:r>
            <a:r>
              <a:rPr lang="en-GB" dirty="0" err="1">
                <a:latin typeface="Times New Roman" pitchFamily="33" charset="0"/>
                <a:cs typeface="Arial" charset="0"/>
              </a:rPr>
              <a:t>hat_ProblemsWithHeapCorruption.html</a:t>
            </a:r>
            <a:endParaRPr lang="en-GB" dirty="0">
              <a:latin typeface="Times New Roman" pitchFamily="33" charset="0"/>
              <a:cs typeface="Arial" charset="0"/>
            </a:endParaRPr>
          </a:p>
          <a:p>
            <a:r>
              <a:rPr lang="en-GB" dirty="0">
                <a:latin typeface="Times New Roman" pitchFamily="33" charset="0"/>
                <a:cs typeface="Arial" charset="0"/>
              </a:rPr>
              <a:t>https://</a:t>
            </a:r>
            <a:r>
              <a:rPr lang="en-GB" dirty="0" err="1">
                <a:latin typeface="Times New Roman" pitchFamily="33" charset="0"/>
                <a:cs typeface="Arial" charset="0"/>
              </a:rPr>
              <a:t>stackoverflow.com</a:t>
            </a:r>
            <a:r>
              <a:rPr lang="en-GB" dirty="0">
                <a:latin typeface="Times New Roman" pitchFamily="33" charset="0"/>
                <a:cs typeface="Arial" charset="0"/>
              </a:rPr>
              <a:t>/a/1504307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076147-3F14-4CD8-9CC7-391A434D9E7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http://msdn.microsoft.com/en-us/library/4dt5w8ta.aspx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http://www.highprogrammer.com/alan/windev/visualstudio.html</a:t>
            </a: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latin typeface="Arial" charset="0"/>
                <a:cs typeface="Arial" charset="0"/>
              </a:rPr>
              <a:t>to get the message from a failing win32 function</a:t>
            </a:r>
            <a:endParaRPr lang="en-US" dirty="0">
              <a:latin typeface="Arial" charset="0"/>
              <a:cs typeface="Arial" charset="0"/>
            </a:endParaRPr>
          </a:p>
          <a:p>
            <a:pPr lvl="1" eaLnBrk="1" hangingPunct="1">
              <a:defRPr/>
            </a:pPr>
            <a:r>
              <a:rPr lang="en-US" dirty="0"/>
              <a:t>@err = last error  </a:t>
            </a:r>
          </a:p>
          <a:p>
            <a:pPr lvl="1" eaLnBrk="1" hangingPunct="1">
              <a:defRPr/>
            </a:pPr>
            <a:r>
              <a:rPr lang="en-US" dirty="0"/>
              <a:t>@</a:t>
            </a:r>
            <a:r>
              <a:rPr lang="en-US" dirty="0" err="1"/>
              <a:t>err,hr</a:t>
            </a:r>
            <a:r>
              <a:rPr lang="en-US" dirty="0"/>
              <a:t> = message associated with last error</a:t>
            </a:r>
          </a:p>
          <a:p>
            <a:pPr eaLnBrk="1" hangingPunct="1"/>
            <a:r>
              <a:rPr lang="en-US" baseline="0" dirty="0">
                <a:latin typeface="Arial" charset="0"/>
                <a:cs typeface="Arial" charset="0"/>
              </a:rPr>
              <a:t> </a:t>
            </a:r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Locals – Ctrl-Alt-V;L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Autos – Ctrl-Alt-V;A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Watch – Ctrl-Alt-W;1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4C6CA-6C14-4C1C-B374-38BDCAA0B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These are taken from the following article : </a:t>
            </a:r>
            <a:r>
              <a:rPr lang="en-US" dirty="0">
                <a:hlinkClick r:id="rId3"/>
              </a:rPr>
              <a:t>http://en.wikipedia.org/wiki/Magic_number_(programming)</a:t>
            </a:r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Other good references : </a:t>
            </a:r>
          </a:p>
          <a:p>
            <a:pPr eaLnBrk="1" hangingPunct="1"/>
            <a:r>
              <a:rPr lang="en-US" dirty="0">
                <a:hlinkClick r:id="rId4"/>
              </a:rPr>
              <a:t>http://www.softwareverify.com/articles/memory-bit-patterns.html</a:t>
            </a:r>
            <a:endParaRPr lang="en-US" dirty="0"/>
          </a:p>
          <a:p>
            <a:pPr eaLnBrk="1" hangingPunct="1"/>
            <a:r>
              <a:rPr lang="en-US" dirty="0">
                <a:hlinkClick r:id="rId5"/>
              </a:rPr>
              <a:t>http://www.nobugs.org/developer/win32/debug_crt_heap.html</a:t>
            </a:r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>
                <a:hlinkClick r:id="rId6"/>
              </a:rPr>
              <a:t>http://www.codeproject.com/KB/debug/cdbntsd3.aspx</a:t>
            </a:r>
            <a:endParaRPr lang="en-US" dirty="0"/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*In visual studio 2015 they</a:t>
            </a:r>
            <a:r>
              <a:rPr lang="en-US" baseline="0" dirty="0">
                <a:latin typeface="Arial" charset="0"/>
                <a:cs typeface="Arial" charset="0"/>
              </a:rPr>
              <a:t> have changed deletes to mark memory as dirty without calling heap free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u="sng" dirty="0">
                <a:latin typeface="Arial" charset="0"/>
                <a:cs typeface="Arial" charset="0"/>
              </a:rPr>
              <a:t>https://ofekshilon.com/2014/09/20/accelerating-debug-runs-part-1-_no_debug_heap-2/</a:t>
            </a:r>
          </a:p>
          <a:p>
            <a:pPr marL="171450" indent="-171450" eaLnBrk="1" hangingPunct="1">
              <a:buFont typeface="Arial" charset="0"/>
              <a:buChar char="•"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C535FC-DE2F-40C3-8481-33327F03969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docs.microsoft.com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</a:t>
            </a:r>
            <a:r>
              <a:rPr lang="en-US" dirty="0" err="1"/>
              <a:t>visualstudio</a:t>
            </a:r>
            <a:r>
              <a:rPr lang="en-US" dirty="0"/>
              <a:t>/debugger/finding-memory-leaks-using-the-</a:t>
            </a:r>
            <a:r>
              <a:rPr lang="en-US" dirty="0" err="1"/>
              <a:t>crt</a:t>
            </a:r>
            <a:r>
              <a:rPr lang="en-US" dirty="0"/>
              <a:t>-library</a:t>
            </a:r>
          </a:p>
          <a:p>
            <a:r>
              <a:rPr lang="en-US" dirty="0"/>
              <a:t>https://</a:t>
            </a:r>
            <a:r>
              <a:rPr lang="en-US" dirty="0" err="1"/>
              <a:t>docs.microsoft.com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</a:t>
            </a:r>
            <a:r>
              <a:rPr lang="en-US" dirty="0" err="1"/>
              <a:t>visualstudio</a:t>
            </a:r>
            <a:r>
              <a:rPr lang="en-US" dirty="0"/>
              <a:t>/debugger/</a:t>
            </a:r>
            <a:r>
              <a:rPr lang="en-US" dirty="0" err="1"/>
              <a:t>crt</a:t>
            </a:r>
            <a:r>
              <a:rPr lang="en-US" dirty="0"/>
              <a:t>-debug-heap-details	</a:t>
            </a:r>
          </a:p>
          <a:p>
            <a:r>
              <a:rPr lang="en-US" dirty="0"/>
              <a:t>https://msdn.microsoft.com/en-us/library/2xse74he.aspx - _</a:t>
            </a:r>
            <a:r>
              <a:rPr lang="en-US" dirty="0" err="1"/>
              <a:t>heapchk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https://stackoverflow.com/a/1504307 - Heap corruption: What could the cause be?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docs.microsoft.com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</a:t>
            </a:r>
            <a:r>
              <a:rPr lang="en-US" dirty="0" err="1"/>
              <a:t>visualstudio</a:t>
            </a:r>
            <a:r>
              <a:rPr lang="en-US" dirty="0"/>
              <a:t>/profiling/memory-usage – Using the Visual</a:t>
            </a:r>
            <a:r>
              <a:rPr lang="en-US" baseline="0" dirty="0"/>
              <a:t> Studio profiler to evaluate memory usage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C5690-77BE-48C3-9681-1BECF6BB638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If </a:t>
            </a:r>
            <a:r>
              <a:rPr lang="en-US" dirty="0">
                <a:latin typeface="Arial" charset="0"/>
                <a:cs typeface="Arial" charset="0"/>
              </a:rPr>
              <a:t>you are using visual leak detector it can interfere with your ability to use data breakpoints.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Data breakpoints can also crash other programs or processes so be careful.</a:t>
            </a: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To create a data breakpoint</a:t>
            </a:r>
            <a:r>
              <a:rPr lang="en-US" baseline="0" dirty="0">
                <a:latin typeface="Arial" charset="0"/>
                <a:cs typeface="Arial" charset="0"/>
              </a:rPr>
              <a:t> you have to be running the program already.</a:t>
            </a:r>
          </a:p>
          <a:p>
            <a:pPr eaLnBrk="1" hangingPunct="1"/>
            <a:r>
              <a:rPr lang="en-US" baseline="0" dirty="0">
                <a:latin typeface="Arial" charset="0"/>
                <a:cs typeface="Arial" charset="0"/>
              </a:rPr>
              <a:t>Go to Debug ; New Breakpoint ; Data Breakpoint ; type in a memory address or &amp;variable .</a:t>
            </a:r>
          </a:p>
          <a:p>
            <a:pPr eaLnBrk="1" hangingPunct="1"/>
            <a:r>
              <a:rPr lang="en-US" baseline="0" dirty="0">
                <a:latin typeface="Arial" charset="0"/>
                <a:cs typeface="Arial" charset="0"/>
              </a:rPr>
              <a:t>Make sure the memory address that you are using is valid. </a:t>
            </a:r>
          </a:p>
          <a:p>
            <a:pPr eaLnBrk="1" hangingPunct="1"/>
            <a:r>
              <a:rPr lang="en-US" baseline="0" dirty="0">
                <a:latin typeface="Arial" charset="0"/>
                <a:cs typeface="Arial" charset="0"/>
              </a:rPr>
              <a:t>Ex. For pointers you want ‘&amp;pointer’ to test when the pointer changes or ‘pointer’ to see when the object changes. Note that you can only track 32bits or 64bits depending on your system &amp; software.</a:t>
            </a:r>
          </a:p>
          <a:p>
            <a:pPr eaLnBrk="1" hangingPunct="1"/>
            <a:endParaRPr lang="en-US" baseline="0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baseline="0" dirty="0">
                <a:latin typeface="Arial" charset="0"/>
                <a:cs typeface="Arial" charset="0"/>
              </a:rPr>
              <a:t>See also: </a:t>
            </a:r>
            <a:r>
              <a:rPr lang="en-US" dirty="0"/>
              <a:t>https://msdn.microsoft.com/en-gb/library/x98tx3cf(v=vs.120).aspx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And:</a:t>
            </a:r>
            <a:r>
              <a:rPr lang="en-US" baseline="0" dirty="0">
                <a:latin typeface="Arial" charset="0"/>
                <a:cs typeface="Arial" charset="0"/>
              </a:rPr>
              <a:t> </a:t>
            </a:r>
            <a:r>
              <a:rPr lang="en-US" dirty="0"/>
              <a:t>https://msdn.microsoft.com/query/dev12.query?appId=Dev12IDEF1&amp;l=EN-US&amp;k=k(vs.debug.breakpt.action)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2723B4-CE29-41FF-AEED-8E8B4B8379C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2723B4-CE29-41FF-AEED-8E8B4B8379C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If the problem only happens when X=3, drag the pointer and make X=3 by editing the value (click it in the hover window).</a:t>
            </a:r>
          </a:p>
          <a:p>
            <a:endParaRPr lang="en-US" dirty="0"/>
          </a:p>
          <a:p>
            <a:r>
              <a:rPr lang="en-US" dirty="0"/>
              <a:t>The</a:t>
            </a:r>
            <a:r>
              <a:rPr lang="en-US" baseline="0" dirty="0"/>
              <a:t> execution pointer is also known as the </a:t>
            </a:r>
            <a:r>
              <a:rPr lang="en-US" baseline="0"/>
              <a:t>instruction pointer.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C5690-77BE-48C3-9681-1BECF6BB638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  <a:defRPr/>
            </a:pPr>
            <a:r>
              <a:rPr lang="en-US" dirty="0"/>
              <a:t>Isolate the data set:</a:t>
            </a:r>
          </a:p>
          <a:p>
            <a:pPr eaLnBrk="1" hangingPunct="1">
              <a:buNone/>
              <a:defRPr/>
            </a:pPr>
            <a:r>
              <a:rPr lang="en-US" dirty="0"/>
              <a:t>	Categorize the values you know are used by your context code. </a:t>
            </a:r>
          </a:p>
          <a:p>
            <a:pPr eaLnBrk="1" hangingPunct="1">
              <a:buNone/>
              <a:defRPr/>
            </a:pPr>
            <a:r>
              <a:rPr lang="en-US" dirty="0"/>
              <a:t>	Compare the results of each set of inputs.</a:t>
            </a:r>
          </a:p>
          <a:p>
            <a:endParaRPr lang="en-US" dirty="0"/>
          </a:p>
          <a:p>
            <a:r>
              <a:rPr lang="en-US" dirty="0"/>
              <a:t>How to Debug by Splitting the Problem Space - </a:t>
            </a:r>
            <a:r>
              <a:rPr lang="en-US" dirty="0">
                <a:hlinkClick r:id="rId3"/>
              </a:rPr>
              <a:t>https://github.com/braydie/HowToBeAProgrammer/blob/master/en</a:t>
            </a:r>
            <a:r>
              <a:rPr lang="en-US">
                <a:hlinkClick r:id="rId3"/>
              </a:rPr>
              <a:t>/1-Beginner/Personal-Skills/02-How-to-Debug-by-Splitting-the-Problem-Space.md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C5690-77BE-48C3-9681-1BECF6BB638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04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458200" cy="5943600"/>
            <a:chOff x="0" y="0"/>
            <a:chExt cx="5328" cy="3744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440"/>
              <a:ext cx="5155" cy="2304"/>
            </a:xfrm>
            <a:custGeom>
              <a:avLst/>
              <a:gdLst/>
              <a:ahLst/>
              <a:cxnLst>
                <a:cxn ang="0">
                  <a:pos x="5154" y="1769"/>
                </a:cxn>
                <a:cxn ang="0">
                  <a:pos x="0" y="2304"/>
                </a:cxn>
                <a:cxn ang="0">
                  <a:pos x="0" y="1252"/>
                </a:cxn>
                <a:cxn ang="0">
                  <a:pos x="5155" y="0"/>
                </a:cxn>
                <a:cxn ang="0">
                  <a:pos x="5155" y="1416"/>
                </a:cxn>
                <a:cxn ang="0">
                  <a:pos x="5154" y="1769"/>
                </a:cxn>
              </a:cxnLst>
              <a:rect l="0" t="0" r="r" b="b"/>
              <a:pathLst>
                <a:path w="5155" h="2304">
                  <a:moveTo>
                    <a:pt x="5154" y="1769"/>
                  </a:moveTo>
                  <a:lnTo>
                    <a:pt x="0" y="2304"/>
                  </a:lnTo>
                  <a:lnTo>
                    <a:pt x="0" y="1252"/>
                  </a:lnTo>
                  <a:lnTo>
                    <a:pt x="5155" y="0"/>
                  </a:lnTo>
                  <a:lnTo>
                    <a:pt x="5155" y="1416"/>
                  </a:lnTo>
                  <a:lnTo>
                    <a:pt x="5154" y="1769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Arial" pitchFamily="33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0"/>
              <a:ext cx="5328" cy="3689"/>
            </a:xfrm>
            <a:custGeom>
              <a:avLst/>
              <a:gdLst/>
              <a:ahLst/>
              <a:cxnLst>
                <a:cxn ang="0">
                  <a:pos x="5311" y="3209"/>
                </a:cxn>
                <a:cxn ang="0">
                  <a:pos x="0" y="3689"/>
                </a:cxn>
                <a:cxn ang="0">
                  <a:pos x="0" y="9"/>
                </a:cxn>
                <a:cxn ang="0">
                  <a:pos x="5328" y="0"/>
                </a:cxn>
                <a:cxn ang="0">
                  <a:pos x="5311" y="3209"/>
                </a:cxn>
              </a:cxnLst>
              <a:rect l="0" t="0" r="r" b="b"/>
              <a:pathLst>
                <a:path w="5328" h="3689">
                  <a:moveTo>
                    <a:pt x="5311" y="3209"/>
                  </a:moveTo>
                  <a:lnTo>
                    <a:pt x="0" y="3689"/>
                  </a:lnTo>
                  <a:lnTo>
                    <a:pt x="0" y="9"/>
                  </a:lnTo>
                  <a:lnTo>
                    <a:pt x="5328" y="0"/>
                  </a:lnTo>
                  <a:lnTo>
                    <a:pt x="5311" y="320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Arial" pitchFamily="33" charset="0"/>
              </a:endParaRPr>
            </a:p>
          </p:txBody>
        </p:sp>
      </p:grpSp>
      <p:sp>
        <p:nvSpPr>
          <p:cNvPr id="39936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33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99369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EFD9E-5093-47E4-8096-8F039D773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394F0-74A5-4BDC-9307-1BBD5EC823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D1A98-F396-44CB-87CE-A4376291D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B0A29-0F5F-4EA3-98B4-F5F1699B9F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2FD90-8F26-414D-9C3D-3D442CC2ED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30D2F-E8C1-4262-82C7-84F0575CB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166A8-A173-41C1-B68C-113E80B1C0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8BA8D-6B5F-4F7B-AD79-9A1DA5BB77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C36A4-04EA-444B-A422-312EBC19C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FE8A6-8D29-40AA-8B43-92075BBFE6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49FDA-C330-4406-B9A3-E59D0C81F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242175" cy="1981200"/>
            <a:chOff x="0" y="0"/>
            <a:chExt cx="4562" cy="1248"/>
          </a:xfrm>
        </p:grpSpPr>
        <p:sp>
          <p:nvSpPr>
            <p:cNvPr id="398339" name="Freeform 3"/>
            <p:cNvSpPr>
              <a:spLocks/>
            </p:cNvSpPr>
            <p:nvPr/>
          </p:nvSpPr>
          <p:spPr bwMode="hidden">
            <a:xfrm>
              <a:off x="0" y="583"/>
              <a:ext cx="4487" cy="665"/>
            </a:xfrm>
            <a:custGeom>
              <a:avLst/>
              <a:gdLst/>
              <a:ahLst/>
              <a:cxnLst>
                <a:cxn ang="0">
                  <a:pos x="4800" y="299"/>
                </a:cxn>
                <a:cxn ang="0">
                  <a:pos x="0" y="665"/>
                </a:cxn>
                <a:cxn ang="0">
                  <a:pos x="0" y="0"/>
                </a:cxn>
                <a:cxn ang="0">
                  <a:pos x="4806" y="1"/>
                </a:cxn>
                <a:cxn ang="0">
                  <a:pos x="4800" y="153"/>
                </a:cxn>
                <a:cxn ang="0">
                  <a:pos x="4800" y="299"/>
                </a:cxn>
              </a:cxnLst>
              <a:rect l="0" t="0" r="r" b="b"/>
              <a:pathLst>
                <a:path w="4806" h="665">
                  <a:moveTo>
                    <a:pt x="4800" y="299"/>
                  </a:moveTo>
                  <a:lnTo>
                    <a:pt x="0" y="665"/>
                  </a:lnTo>
                  <a:lnTo>
                    <a:pt x="0" y="0"/>
                  </a:lnTo>
                  <a:lnTo>
                    <a:pt x="4806" y="1"/>
                  </a:lnTo>
                  <a:lnTo>
                    <a:pt x="4800" y="153"/>
                  </a:lnTo>
                  <a:lnTo>
                    <a:pt x="4800" y="299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Arial" pitchFamily="33" charset="0"/>
              </a:endParaRPr>
            </a:p>
          </p:txBody>
        </p:sp>
        <p:sp>
          <p:nvSpPr>
            <p:cNvPr id="398340" name="Freeform 4"/>
            <p:cNvSpPr>
              <a:spLocks/>
            </p:cNvSpPr>
            <p:nvPr/>
          </p:nvSpPr>
          <p:spPr bwMode="hidden">
            <a:xfrm>
              <a:off x="0" y="0"/>
              <a:ext cx="4562" cy="1199"/>
            </a:xfrm>
            <a:custGeom>
              <a:avLst/>
              <a:gdLst/>
              <a:ahLst/>
              <a:cxnLst>
                <a:cxn ang="0">
                  <a:pos x="4560" y="932"/>
                </a:cxn>
                <a:cxn ang="0">
                  <a:pos x="0" y="1199"/>
                </a:cxn>
                <a:cxn ang="0">
                  <a:pos x="0" y="0"/>
                </a:cxn>
                <a:cxn ang="0">
                  <a:pos x="4562" y="0"/>
                </a:cxn>
                <a:cxn ang="0">
                  <a:pos x="4560" y="932"/>
                </a:cxn>
                <a:cxn ang="0">
                  <a:pos x="4560" y="932"/>
                </a:cxn>
              </a:cxnLst>
              <a:rect l="0" t="0" r="r" b="b"/>
              <a:pathLst>
                <a:path w="4562" h="1199">
                  <a:moveTo>
                    <a:pt x="4560" y="932"/>
                  </a:moveTo>
                  <a:lnTo>
                    <a:pt x="0" y="1199"/>
                  </a:lnTo>
                  <a:lnTo>
                    <a:pt x="0" y="0"/>
                  </a:lnTo>
                  <a:lnTo>
                    <a:pt x="4562" y="0"/>
                  </a:lnTo>
                  <a:lnTo>
                    <a:pt x="4560" y="932"/>
                  </a:lnTo>
                  <a:lnTo>
                    <a:pt x="4560" y="93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Arial" pitchFamily="33" charset="0"/>
              </a:endParaRPr>
            </a:p>
          </p:txBody>
        </p:sp>
      </p:grpSp>
      <p:sp>
        <p:nvSpPr>
          <p:cNvPr id="39834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9834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834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834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834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9D41F36F-A1C3-4CF1-A8BE-31851A63E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3" charset="0"/>
          <a:ea typeface="Arial" pitchFamily="33" charset="0"/>
          <a:cs typeface="Arial" pitchFamily="3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3" charset="0"/>
          <a:ea typeface="Arial" pitchFamily="33" charset="0"/>
          <a:cs typeface="Arial" pitchFamily="3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3" charset="0"/>
          <a:ea typeface="Arial" pitchFamily="33" charset="0"/>
          <a:cs typeface="Arial" pitchFamily="3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3" charset="0"/>
          <a:ea typeface="Arial" pitchFamily="33" charset="0"/>
          <a:cs typeface="Arial" pitchFamily="3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3" charset="0"/>
          <a:ea typeface="Arial" pitchFamily="33" charset="0"/>
          <a:cs typeface="Arial" pitchFamily="33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3" charset="0"/>
          <a:ea typeface="Arial" pitchFamily="33" charset="0"/>
          <a:cs typeface="Arial" pitchFamily="33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3" charset="0"/>
          <a:ea typeface="Arial" pitchFamily="33" charset="0"/>
          <a:cs typeface="Arial" pitchFamily="33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3" charset="0"/>
          <a:ea typeface="Arial" pitchFamily="33" charset="0"/>
          <a:cs typeface="Arial" pitchFamily="33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33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33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33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33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33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33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33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.ch9.ms/Series/Visual-Studio-2012-Premium-and-Ultimate-Overview/Visual-Studio-Ultimate-2012Debug-visually-with-Code-Map-debugger-integra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tack-based_memory_alloc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Guard_byt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Basic Debugging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10 tips to help find and fix a bug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Tip 6. Drag the execution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5038"/>
          </a:xfrm>
        </p:spPr>
        <p:txBody>
          <a:bodyPr/>
          <a:lstStyle/>
          <a:p>
            <a:pPr eaLnBrk="1" hangingPunct="1">
              <a:buNone/>
              <a:defRPr/>
            </a:pPr>
            <a:endParaRPr lang="en-US" dirty="0"/>
          </a:p>
          <a:p>
            <a:pPr eaLnBrk="1" hangingPunct="1">
              <a:buNone/>
              <a:defRPr/>
            </a:pPr>
            <a:r>
              <a:rPr lang="en-US" dirty="0"/>
              <a:t>See that little yellow arrow where your code broke? 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buNone/>
              <a:defRPr/>
            </a:pPr>
            <a:r>
              <a:rPr lang="en-US" dirty="0"/>
              <a:t>Drag it up a little bit and see what happens when you step through.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Tip 7. Make the problem smaller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By disabling sections of code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By using a spike solution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By limiting data or replacing 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8. Visual debug - code maps</a:t>
            </a:r>
          </a:p>
        </p:txBody>
      </p:sp>
      <p:pic>
        <p:nvPicPr>
          <p:cNvPr id="2050" name="Picture 2" descr="See call stack on code map">
            <a:hlinkClick r:id="rId3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808820"/>
            <a:ext cx="7410989" cy="399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853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Tip 9. Simple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  <a:defRPr/>
            </a:pPr>
            <a:endParaRPr lang="en-US" dirty="0"/>
          </a:p>
          <a:p>
            <a:pPr eaLnBrk="1" hangingPunct="1">
              <a:buNone/>
              <a:defRPr/>
            </a:pPr>
            <a:r>
              <a:rPr lang="en-US" dirty="0"/>
              <a:t>Insert </a:t>
            </a:r>
            <a:r>
              <a:rPr lang="en-US" u="sng" dirty="0">
                <a:solidFill>
                  <a:srgbClr val="92D050"/>
                </a:solidFill>
              </a:rPr>
              <a:t>temporary</a:t>
            </a:r>
            <a:r>
              <a:rPr lang="en-US" dirty="0"/>
              <a:t> code to test values or produce conditions.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buNone/>
              <a:defRPr/>
            </a:pPr>
            <a:r>
              <a:rPr lang="en-US" dirty="0"/>
              <a:t>Output simple strings to the output window, console, or to a file.</a:t>
            </a:r>
          </a:p>
          <a:p>
            <a:pPr lvl="1"/>
            <a:r>
              <a:rPr lang="en-US" dirty="0"/>
              <a:t>Ctrl-f to search it</a:t>
            </a:r>
          </a:p>
          <a:p>
            <a:pPr lvl="1"/>
            <a:r>
              <a:rPr lang="en-US" dirty="0"/>
              <a:t>Ctrl-s to save it</a:t>
            </a:r>
          </a:p>
          <a:p>
            <a:pPr lvl="1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Tip 10. Ask for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33" charset="2"/>
              <a:buNone/>
              <a:defRPr/>
            </a:pPr>
            <a:endParaRPr lang="en-US" dirty="0"/>
          </a:p>
          <a:p>
            <a:pPr eaLnBrk="1" hangingPunct="1">
              <a:buFont typeface="Wingdings" pitchFamily="33" charset="2"/>
              <a:buNone/>
              <a:defRPr/>
            </a:pPr>
            <a:r>
              <a:rPr lang="en-US" dirty="0"/>
              <a:t>You should be able to show them what you have done for 1-10 already.</a:t>
            </a:r>
          </a:p>
          <a:p>
            <a:pPr eaLnBrk="1" hangingPunct="1">
              <a:buFont typeface="Wingdings" pitchFamily="33" charset="2"/>
              <a:buNone/>
              <a:defRPr/>
            </a:pPr>
            <a:endParaRPr lang="en-US" dirty="0"/>
          </a:p>
          <a:p>
            <a:pPr eaLnBrk="1" hangingPunct="1">
              <a:buFont typeface="Wingdings" pitchFamily="33" charset="2"/>
              <a:buNone/>
              <a:defRPr/>
            </a:pPr>
            <a:r>
              <a:rPr lang="en-US" dirty="0"/>
              <a:t>“The secret to learning is </a:t>
            </a:r>
            <a:r>
              <a:rPr lang="en-US" dirty="0">
                <a:solidFill>
                  <a:srgbClr val="CCFF33"/>
                </a:solidFill>
                <a:latin typeface="Times New Roman" pitchFamily="33" charset="0"/>
              </a:rPr>
              <a:t>Work your ass off until you figure it out</a:t>
            </a:r>
            <a:r>
              <a:rPr lang="en-US" dirty="0"/>
              <a:t>.”		- Dr Tae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Tip 1. Dissect the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6852"/>
            <a:ext cx="8229600" cy="3999148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dirty="0"/>
              <a:t>What does it really say?</a:t>
            </a:r>
          </a:p>
          <a:p>
            <a:pPr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Identifier not found</a:t>
            </a:r>
          </a:p>
          <a:p>
            <a:pPr lvl="1" eaLnBrk="1" hangingPunct="1">
              <a:defRPr/>
            </a:pPr>
            <a:r>
              <a:rPr lang="en-US" dirty="0"/>
              <a:t>Unresolved external symbol</a:t>
            </a:r>
          </a:p>
          <a:p>
            <a:pPr lvl="1" eaLnBrk="1" hangingPunct="1">
              <a:defRPr/>
            </a:pPr>
            <a:r>
              <a:rPr lang="en-US" dirty="0"/>
              <a:t>Access violation</a:t>
            </a:r>
          </a:p>
          <a:p>
            <a:pPr lvl="1" eaLnBrk="1" hangingPunct="1">
              <a:defRPr/>
            </a:pPr>
            <a:r>
              <a:rPr lang="en-US" dirty="0"/>
              <a:t>Heap Corruption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Tip 2. </a:t>
            </a:r>
            <a:r>
              <a:rPr lang="en-GB" dirty="0"/>
              <a:t>Debug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  <a:defRPr/>
            </a:pPr>
            <a:r>
              <a:rPr lang="en-US" dirty="0"/>
              <a:t>Locals = data local to the current scope</a:t>
            </a:r>
          </a:p>
          <a:p>
            <a:pPr eaLnBrk="1" hangingPunct="1">
              <a:buNone/>
              <a:defRPr/>
            </a:pPr>
            <a:r>
              <a:rPr lang="en-US" dirty="0"/>
              <a:t>Autos = data local to the current/prev line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buNone/>
              <a:defRPr/>
            </a:pPr>
            <a:r>
              <a:rPr lang="en-US" dirty="0"/>
              <a:t>The watch window is for equations:</a:t>
            </a:r>
          </a:p>
          <a:p>
            <a:pPr lvl="1" eaLnBrk="1" hangingPunct="1">
              <a:buNone/>
              <a:defRPr/>
            </a:pPr>
            <a:r>
              <a:rPr lang="en-US" dirty="0"/>
              <a:t>loop%5			array,3</a:t>
            </a:r>
          </a:p>
          <a:p>
            <a:pPr lvl="1" eaLnBrk="1" hangingPunct="1">
              <a:buNone/>
              <a:defRPr/>
            </a:pPr>
            <a:r>
              <a:rPr lang="en-US" dirty="0"/>
              <a:t>Sum(3,5)		x==15</a:t>
            </a:r>
          </a:p>
          <a:p>
            <a:pPr lvl="1" eaLnBrk="1" hangingPunct="1">
              <a:buNone/>
              <a:defRPr/>
            </a:pPr>
            <a:endParaRPr lang="en-US" dirty="0"/>
          </a:p>
          <a:p>
            <a:pPr eaLnBrk="1" hangingPunct="1">
              <a:buNone/>
              <a:defRPr/>
            </a:pPr>
            <a:r>
              <a:rPr lang="en-US" dirty="0"/>
              <a:t>Immediate window can be used similarly.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Tip 3. Memory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891136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dirty="0"/>
              <a:t>Ctrl – Alt – M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buNone/>
              <a:defRPr/>
            </a:pPr>
            <a:r>
              <a:rPr lang="en-US" dirty="0"/>
              <a:t>Name of the pointer or address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buNone/>
              <a:defRPr/>
            </a:pPr>
            <a:r>
              <a:rPr lang="en-US" dirty="0"/>
              <a:t>Right click to change to 4 byte blocks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Microsoft CRT memory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33" charset="2"/>
              <a:buNone/>
              <a:defRPr/>
            </a:pPr>
            <a:r>
              <a:rPr lang="en-US" sz="2400" dirty="0"/>
              <a:t>000000000 	- NULL memory</a:t>
            </a:r>
          </a:p>
          <a:p>
            <a:pPr eaLnBrk="1" hangingPunct="1">
              <a:buFont typeface="Wingdings" pitchFamily="33" charset="2"/>
              <a:buNone/>
              <a:defRPr/>
            </a:pPr>
            <a:endParaRPr lang="en-US" sz="2400" dirty="0"/>
          </a:p>
          <a:p>
            <a:pPr eaLnBrk="1" hangingPunct="1">
              <a:buFont typeface="Wingdings" pitchFamily="33" charset="2"/>
              <a:buNone/>
              <a:defRPr/>
            </a:pPr>
            <a:r>
              <a:rPr lang="en-US" sz="2400" dirty="0"/>
              <a:t>CCCCCCCC 	- uninitialized </a:t>
            </a:r>
            <a:r>
              <a:rPr lang="en-US" sz="2400" dirty="0">
                <a:hlinkClick r:id="rId3" tooltip="Stack-based memory allocation"/>
              </a:rPr>
              <a:t>stack</a:t>
            </a:r>
            <a:r>
              <a:rPr lang="en-US" sz="2400" dirty="0"/>
              <a:t> memory </a:t>
            </a:r>
          </a:p>
          <a:p>
            <a:pPr eaLnBrk="1" hangingPunct="1">
              <a:buFont typeface="Wingdings" pitchFamily="33" charset="2"/>
              <a:buNone/>
              <a:defRPr/>
            </a:pPr>
            <a:endParaRPr lang="en-US" sz="2400" dirty="0"/>
          </a:p>
          <a:p>
            <a:pPr eaLnBrk="1" hangingPunct="1">
              <a:buFont typeface="Wingdings" pitchFamily="33" charset="2"/>
              <a:buNone/>
              <a:defRPr/>
            </a:pPr>
            <a:r>
              <a:rPr lang="en-US" sz="2400" dirty="0"/>
              <a:t>CDCDCDCD 	- uninitialized heap memory</a:t>
            </a:r>
          </a:p>
          <a:p>
            <a:pPr eaLnBrk="1" hangingPunct="1">
              <a:buNone/>
              <a:defRPr/>
            </a:pPr>
            <a:endParaRPr lang="en-US" sz="2400" dirty="0"/>
          </a:p>
          <a:p>
            <a:pPr eaLnBrk="1" hangingPunct="1">
              <a:buNone/>
              <a:defRPr/>
            </a:pPr>
            <a:r>
              <a:rPr lang="en-US" sz="2400" dirty="0"/>
              <a:t>FDFDFDFD 	- "no man's land" </a:t>
            </a:r>
            <a:r>
              <a:rPr lang="en-US" sz="2400" dirty="0">
                <a:hlinkClick r:id="rId4" tooltip="Guard byte"/>
              </a:rPr>
              <a:t>guard bytes</a:t>
            </a:r>
            <a:r>
              <a:rPr lang="en-US" sz="2400" dirty="0"/>
              <a:t> before 			  and after allocated heap memory</a:t>
            </a:r>
          </a:p>
          <a:p>
            <a:pPr eaLnBrk="1" hangingPunct="1">
              <a:buFont typeface="Wingdings" pitchFamily="33" charset="2"/>
              <a:buNone/>
              <a:defRPr/>
            </a:pPr>
            <a:endParaRPr lang="en-US" sz="2400" dirty="0"/>
          </a:p>
          <a:p>
            <a:pPr eaLnBrk="1" hangingPunct="1">
              <a:buNone/>
              <a:defRPr/>
            </a:pPr>
            <a:r>
              <a:rPr lang="en-US" sz="2400" dirty="0"/>
              <a:t>DDDDDDDD	- freed heap memory*</a:t>
            </a:r>
          </a:p>
          <a:p>
            <a:pPr eaLnBrk="1" hangingPunct="1">
              <a:buNone/>
              <a:defRPr/>
            </a:pPr>
            <a:endParaRPr lang="en-US" sz="2400" dirty="0"/>
          </a:p>
          <a:p>
            <a:pPr eaLnBrk="1" hangingPunct="1">
              <a:buFont typeface="Wingdings" pitchFamily="33" charset="2"/>
              <a:buNone/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Memory Leaks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SaiphApp.h</a:t>
            </a:r>
            <a:endParaRPr lang="en-US" dirty="0"/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#if _DEBUG</a:t>
            </a:r>
          </a:p>
          <a:p>
            <a:pPr marL="0" indent="0">
              <a:buNone/>
            </a:pPr>
            <a:r>
              <a:rPr lang="en-US" sz="2000" dirty="0"/>
              <a:t>#define _CRTDBG_MAP_ALLOC</a:t>
            </a:r>
          </a:p>
          <a:p>
            <a:pPr marL="0" indent="0">
              <a:buNone/>
            </a:pPr>
            <a:r>
              <a:rPr lang="en-US" sz="2000" dirty="0"/>
              <a:t>#include &lt;crtdbg.h&gt;</a:t>
            </a:r>
          </a:p>
          <a:p>
            <a:pPr marL="0" indent="0">
              <a:buNone/>
            </a:pPr>
            <a:r>
              <a:rPr lang="en-US" sz="2000" dirty="0"/>
              <a:t>#define new new( _CLIENT_BLOCK, __FILE__, __LINE__)</a:t>
            </a:r>
          </a:p>
          <a:p>
            <a:pPr marL="0" indent="0">
              <a:buNone/>
            </a:pPr>
            <a:r>
              <a:rPr lang="en-US" sz="2000" dirty="0"/>
              <a:t>#endif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ct val="30000"/>
              </a:spcBef>
              <a:buClrTx/>
              <a:buSzTx/>
              <a:buNone/>
              <a:defRPr/>
            </a:pPr>
            <a:r>
              <a:rPr lang="en-US" kern="1200" dirty="0">
                <a:latin typeface="Arial" pitchFamily="33" charset="0"/>
                <a:ea typeface="Arial" pitchFamily="33" charset="0"/>
                <a:cs typeface="Arial" pitchFamily="33" charset="0"/>
              </a:rPr>
              <a:t>Main.cpp</a:t>
            </a:r>
          </a:p>
          <a:p>
            <a:pPr marL="0" indent="0">
              <a:spcBef>
                <a:spcPct val="30000"/>
              </a:spcBef>
              <a:buClrTx/>
              <a:buSzTx/>
              <a:buNone/>
              <a:defRPr/>
            </a:pPr>
            <a:br>
              <a:rPr lang="en-US" sz="2000" kern="1200" dirty="0">
                <a:latin typeface="Arial" pitchFamily="33" charset="0"/>
                <a:ea typeface="Arial" pitchFamily="33" charset="0"/>
                <a:cs typeface="Arial" pitchFamily="33" charset="0"/>
              </a:rPr>
            </a:br>
            <a:r>
              <a:rPr lang="en-US" sz="2000" kern="1200" dirty="0">
                <a:latin typeface="Arial" pitchFamily="33" charset="0"/>
                <a:ea typeface="Arial" pitchFamily="33" charset="0"/>
                <a:cs typeface="Arial" pitchFamily="33" charset="0"/>
              </a:rPr>
              <a:t>_CrtSetDbgFlag( _CRTDBG_ALLOC_MEM_DF</a:t>
            </a:r>
          </a:p>
          <a:p>
            <a:pPr marL="0" indent="0">
              <a:spcBef>
                <a:spcPct val="30000"/>
              </a:spcBef>
              <a:buClrTx/>
              <a:buSzTx/>
              <a:buNone/>
              <a:defRPr/>
            </a:pPr>
            <a:r>
              <a:rPr lang="en-US" sz="2000" kern="1200" dirty="0">
                <a:latin typeface="Arial" pitchFamily="33" charset="0"/>
                <a:ea typeface="Arial" pitchFamily="33" charset="0"/>
                <a:cs typeface="Arial" pitchFamily="33" charset="0"/>
              </a:rPr>
              <a:t> 		| _CRTDBG_LEAK_CHECK_DF);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93EA-CE85-6741-B982-438144CF2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Using Instrumentation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1687E9-ED9B-4549-8612-ACA8FB57C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7884" y="2852936"/>
            <a:ext cx="4521200" cy="350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E7B00F-0FC6-7C41-91D0-604BA1E9B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96" y="1417638"/>
            <a:ext cx="5740784" cy="1075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C2BA3E-A2F3-1749-A710-A9B12D466444}"/>
              </a:ext>
            </a:extLst>
          </p:cNvPr>
          <p:cNvSpPr txBox="1"/>
          <p:nvPr/>
        </p:nvSpPr>
        <p:spPr>
          <a:xfrm>
            <a:off x="464096" y="5229200"/>
            <a:ext cx="2841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heap snapshots to see changes in memory usage over time</a:t>
            </a:r>
          </a:p>
        </p:txBody>
      </p:sp>
    </p:spTree>
    <p:extLst>
      <p:ext uri="{BB962C8B-B14F-4D97-AF65-F5344CB8AC3E}">
        <p14:creationId xmlns:p14="http://schemas.microsoft.com/office/powerpoint/2010/main" val="248869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Tip 5. Breakpoint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  <a:defRPr/>
            </a:pPr>
            <a:r>
              <a:rPr lang="en-US" dirty="0"/>
              <a:t>Function breakpoints</a:t>
            </a:r>
          </a:p>
          <a:p>
            <a:pPr eaLnBrk="1" hangingPunct="1">
              <a:buNone/>
              <a:defRPr/>
            </a:pPr>
            <a:r>
              <a:rPr lang="en-US" dirty="0"/>
              <a:t>Call stack breakpoints</a:t>
            </a:r>
          </a:p>
          <a:p>
            <a:pPr eaLnBrk="1" hangingPunct="1">
              <a:buNone/>
              <a:defRPr/>
            </a:pPr>
            <a:r>
              <a:rPr lang="en-US" dirty="0"/>
              <a:t>Data breakpoint</a:t>
            </a:r>
          </a:p>
          <a:p>
            <a:pPr lvl="1" eaLnBrk="1" hangingPunct="1">
              <a:defRPr/>
            </a:pPr>
            <a:r>
              <a:rPr lang="en-US" dirty="0"/>
              <a:t>When did that memory change</a:t>
            </a:r>
          </a:p>
          <a:p>
            <a:pPr eaLnBrk="1" hangingPunct="1">
              <a:buNone/>
              <a:defRPr/>
            </a:pPr>
            <a:r>
              <a:rPr lang="en-US" dirty="0"/>
              <a:t>Breakpoint Conditions</a:t>
            </a:r>
          </a:p>
          <a:p>
            <a:pPr lvl="1" eaLnBrk="1" hangingPunct="1">
              <a:defRPr/>
            </a:pPr>
            <a:r>
              <a:rPr lang="en-US" dirty="0"/>
              <a:t>Nested loops, use i-1</a:t>
            </a:r>
          </a:p>
          <a:p>
            <a:pPr lvl="1" eaLnBrk="1" hangingPunct="1">
              <a:defRPr/>
            </a:pPr>
            <a:endParaRPr lang="en-US" dirty="0"/>
          </a:p>
          <a:p>
            <a:pPr marL="57150" indent="0" eaLnBrk="1" hangingPunct="1">
              <a:buNone/>
              <a:defRPr/>
            </a:pPr>
            <a:r>
              <a:rPr lang="en-US" dirty="0"/>
              <a:t>Perf-tip run timing (*in 2015 and beyond)</a:t>
            </a:r>
          </a:p>
          <a:p>
            <a:pPr lvl="1"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76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Tracepoint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5260" cy="1504764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dirty="0"/>
              <a:t>Display information to the output window without hacking and without pausing execution.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92996"/>
            <a:ext cx="5443537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Default Design">
      <a:majorFont>
        <a:latin typeface="Tahoma"/>
        <a:ea typeface="Arial"/>
        <a:cs typeface="Arial"/>
      </a:majorFont>
      <a:minorFont>
        <a:latin typeface="Tahoma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19490</TotalTime>
  <Words>1257</Words>
  <Application>Microsoft Office PowerPoint</Application>
  <PresentationFormat>On-screen Show (4:3)</PresentationFormat>
  <Paragraphs>156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Tahoma</vt:lpstr>
      <vt:lpstr>Times New Roman</vt:lpstr>
      <vt:lpstr>Wingdings</vt:lpstr>
      <vt:lpstr>Default Design</vt:lpstr>
      <vt:lpstr>Basic Debugging</vt:lpstr>
      <vt:lpstr>Tip 1. Dissect the Error</vt:lpstr>
      <vt:lpstr>Tip 2. Debug Windows</vt:lpstr>
      <vt:lpstr>Tip 3. Memory window</vt:lpstr>
      <vt:lpstr>Microsoft CRT memory patterns</vt:lpstr>
      <vt:lpstr>4. Memory Leaks</vt:lpstr>
      <vt:lpstr>4.1 Using Instrumentation</vt:lpstr>
      <vt:lpstr>Tip 5. Breakpoint</vt:lpstr>
      <vt:lpstr>Tracepoint</vt:lpstr>
      <vt:lpstr>Tip 6. Drag the execution pointer</vt:lpstr>
      <vt:lpstr>Tip 7. Make the problem smaller</vt:lpstr>
      <vt:lpstr>Tip 8. Visual debug - code maps</vt:lpstr>
      <vt:lpstr>Tip 9. Simple Tests</vt:lpstr>
      <vt:lpstr>Tip 10. Ask for help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npenney</dc:creator>
  <cp:lastModifiedBy>John Fecko</cp:lastModifiedBy>
  <cp:revision>205</cp:revision>
  <cp:lastPrinted>1601-01-01T00:00:00Z</cp:lastPrinted>
  <dcterms:created xsi:type="dcterms:W3CDTF">2011-01-01T22:38:18Z</dcterms:created>
  <dcterms:modified xsi:type="dcterms:W3CDTF">2022-05-09T19:19:59Z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TC102037931033</vt:lpwstr>
  </property>
</Properties>
</file>