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7" r:id="rId2"/>
    <p:sldId id="258" r:id="rId3"/>
    <p:sldId id="259" r:id="rId4"/>
    <p:sldId id="292" r:id="rId5"/>
    <p:sldId id="323" r:id="rId6"/>
    <p:sldId id="295" r:id="rId7"/>
    <p:sldId id="260" r:id="rId8"/>
    <p:sldId id="261" r:id="rId9"/>
    <p:sldId id="288" r:id="rId10"/>
    <p:sldId id="262" r:id="rId11"/>
    <p:sldId id="263" r:id="rId12"/>
    <p:sldId id="286" r:id="rId13"/>
    <p:sldId id="264" r:id="rId14"/>
    <p:sldId id="265" r:id="rId15"/>
    <p:sldId id="287" r:id="rId16"/>
    <p:sldId id="268" r:id="rId17"/>
    <p:sldId id="290" r:id="rId18"/>
    <p:sldId id="267" r:id="rId19"/>
    <p:sldId id="266" r:id="rId20"/>
    <p:sldId id="32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6"/>
    <p:restoredTop sz="89035" autoAdjust="0"/>
  </p:normalViewPr>
  <p:slideViewPr>
    <p:cSldViewPr>
      <p:cViewPr varScale="1">
        <p:scale>
          <a:sx n="143" d="100"/>
          <a:sy n="143" d="100"/>
        </p:scale>
        <p:origin x="10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9D5D6-CAA4-4DFE-A114-C8DE2AEC6A0C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A91E2-5E9C-4C1E-9454-BB4D83B32B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7EIp-OqVyk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bml.org/Software/libSBML/docs/cpp-api/_a_s_t_node_8cpp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build/creating-precompiled-header-files?view=vs-201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43E95-53AD-4A0B-BE9C-8FBCB02013B5}" type="slidenum">
              <a:rPr lang="en-US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DD0E-1298-45A3-9FEB-86A3242F311E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This can usually be fixed by providing a definition for the symbol to link to, and commonly appears when a declaration and definition do not exactly match in signature.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E532F-2197-4FAA-98BB-6A583973F891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4A18B-3B1C-4ADA-9FF6-79DB539DB49B}" type="slidenum">
              <a:rPr lang="en-US"/>
              <a:pPr/>
              <a:t>16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- Type names also</a:t>
            </a:r>
            <a:r>
              <a:rPr lang="en-US" baseline="0" dirty="0"/>
              <a:t> have </a:t>
            </a:r>
            <a:r>
              <a:rPr lang="en-US" baseline="0"/>
              <a:t>internal linkage.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// </a:t>
            </a:r>
            <a:r>
              <a:rPr lang="en-US" dirty="0" err="1"/>
              <a:t>some_file.cpp</a:t>
            </a:r>
            <a:endParaRPr lang="en-US" dirty="0"/>
          </a:p>
          <a:p>
            <a:pPr eaLnBrk="1" hangingPunct="1"/>
            <a:r>
              <a:rPr lang="en-US" dirty="0"/>
              <a:t>namespace { </a:t>
            </a:r>
          </a:p>
          <a:p>
            <a:pPr eaLnBrk="1" hangingPunct="1"/>
            <a:r>
              <a:rPr lang="en-US" baseline="0" dirty="0"/>
              <a:t>   </a:t>
            </a:r>
            <a:r>
              <a:rPr lang="en-US" dirty="0"/>
              <a:t>int x;		// internal linkage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static int y; 		// internal linkage</a:t>
            </a:r>
          </a:p>
          <a:p>
            <a:pPr eaLnBrk="1" hangingPunct="1"/>
            <a:r>
              <a:rPr lang="en-US" dirty="0"/>
              <a:t>int z; 		// external linkage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ideas for insulation can be found in</a:t>
            </a:r>
            <a:r>
              <a:rPr lang="en-US" baseline="0" dirty="0"/>
              <a:t> the book Large Scale C++ Software Design by John </a:t>
            </a:r>
            <a:r>
              <a:rPr lang="en-US" baseline="0" dirty="0" err="1"/>
              <a:t>Lakos</a:t>
            </a:r>
            <a:r>
              <a:rPr lang="en-US" baseline="0" dirty="0"/>
              <a:t> (</a:t>
            </a:r>
            <a:r>
              <a:rPr lang="fr-FR" baseline="0" dirty="0"/>
              <a:t>’</a:t>
            </a:r>
            <a:r>
              <a:rPr lang="en-US" baseline="0"/>
              <a:t>96)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91E2-5E9C-4C1E-9454-BB4D83B32BB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one of</a:t>
            </a:r>
            <a:r>
              <a:rPr lang="en-US" baseline="0" dirty="0"/>
              <a:t> the main reasons global variables are “bad”, but there are many other reasons not to use global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91E2-5E9C-4C1E-9454-BB4D83B32BB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https://www.youtube.com/watch?v=s7EIp-OqVyk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0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C7254-4AFE-4FEE-AB0C-B728D317271A}" type="slidenum">
              <a:rPr lang="en-US"/>
              <a:pPr/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Recursive inclusion is also known as include chaining.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hlinkClick r:id="rId3"/>
              </a:rPr>
              <a:t>https://www.google.com/search?q=CPP+file+reference+graph&amp;tbm=isch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06CE4-D3C3-40C6-BB69-D5FD9687C1FF}" type="slidenum">
              <a:rPr lang="en-US"/>
              <a:pPr/>
              <a:t>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Set the project to </a:t>
            </a:r>
            <a:r>
              <a:rPr lang="en-US" u="sng" dirty="0"/>
              <a:t>Use</a:t>
            </a:r>
            <a:r>
              <a:rPr lang="en-US" dirty="0"/>
              <a:t> precompiled headers and then set one implementation file to </a:t>
            </a:r>
            <a:r>
              <a:rPr lang="en-US" u="sng" dirty="0"/>
              <a:t>Create</a:t>
            </a:r>
            <a:r>
              <a:rPr lang="en-US" dirty="0"/>
              <a:t> the precompiled header.</a:t>
            </a:r>
          </a:p>
          <a:p>
            <a:pPr eaLnBrk="1" hangingPunct="1"/>
            <a:r>
              <a:rPr lang="en-US" dirty="0"/>
              <a:t>This file is traditionally </a:t>
            </a:r>
            <a:r>
              <a:rPr lang="en-US" dirty="0" err="1"/>
              <a:t>stdafx.cpp</a:t>
            </a:r>
            <a:r>
              <a:rPr lang="en-US" dirty="0"/>
              <a:t> but we are using </a:t>
            </a:r>
            <a:r>
              <a:rPr lang="en-US" dirty="0" err="1"/>
              <a:t>main.cpp</a:t>
            </a:r>
            <a:r>
              <a:rPr lang="en-US" dirty="0"/>
              <a:t> for this purpose.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hlinkClick r:id="rId3"/>
              </a:rPr>
              <a:t>https://docs.microsoft.com/en-us/cpp/build/creating-precompiled-header-files?view</a:t>
            </a:r>
            <a:r>
              <a:rPr lang="en-US">
                <a:hlinkClick r:id="rId3"/>
              </a:rPr>
              <a:t>=vs-2019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9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E532F-2197-4FAA-98BB-6A583973F891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Most symbols are able to be linked to by code in units besides their own during the linking process. These symbols have what is known as external linkage.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Some symbols can not be accessed by other units. These have internal linkage.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E532F-2197-4FAA-98BB-6A583973F891}" type="slidenum">
              <a:rPr lang="en-US"/>
              <a:pPr/>
              <a:t>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AFC6C7-2B5E-4B3B-8BAB-B903AE65813A}" type="slidenum">
              <a:rPr lang="en-US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void </a:t>
            </a:r>
            <a:r>
              <a:rPr lang="en-US" dirty="0" err="1"/>
              <a:t>print_hello</a:t>
            </a:r>
            <a:r>
              <a:rPr lang="en-US" dirty="0"/>
              <a:t>() { } 		// external linkage</a:t>
            </a:r>
          </a:p>
          <a:p>
            <a:pPr eaLnBrk="1" hangingPunct="1"/>
            <a:r>
              <a:rPr lang="en-US" dirty="0"/>
              <a:t>void printer::</a:t>
            </a:r>
            <a:r>
              <a:rPr lang="en-US" dirty="0" err="1"/>
              <a:t>print_hello</a:t>
            </a:r>
            <a:r>
              <a:rPr lang="en-US" dirty="0"/>
              <a:t>() { } 	// external linkage</a:t>
            </a:r>
          </a:p>
          <a:p>
            <a:pPr eaLnBrk="1" hangingPunct="1"/>
            <a:r>
              <a:rPr lang="en-US" dirty="0"/>
              <a:t>inline int operator==(const int &amp;</a:t>
            </a:r>
            <a:r>
              <a:rPr lang="en-US" dirty="0" err="1"/>
              <a:t>i</a:t>
            </a:r>
            <a:r>
              <a:rPr lang="en-US" dirty="0"/>
              <a:t>, const int &amp;j) { return </a:t>
            </a:r>
            <a:r>
              <a:rPr lang="en-US" dirty="0" err="1"/>
              <a:t>i</a:t>
            </a:r>
            <a:r>
              <a:rPr lang="en-US" dirty="0"/>
              <a:t> &lt; j; } // internal linkage</a:t>
            </a:r>
          </a:p>
          <a:p>
            <a:pPr eaLnBrk="1" hangingPunct="1"/>
            <a:endParaRPr lang="en-US" dirty="0"/>
          </a:p>
          <a:p>
            <a:pPr eaLnBrk="1" hangingPunct="1">
              <a:lnSpc>
                <a:spcPct val="95000"/>
              </a:lnSpc>
              <a:defRPr/>
            </a:pPr>
            <a:r>
              <a:rPr lang="en-US" dirty="0"/>
              <a:t>Something that has external linkage with no defined namespace or class is commonly referred to as “global.”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481991-A5CC-4650-9070-9C60D1E0089F}" type="slidenum">
              <a:rPr lang="en-US"/>
              <a:pPr/>
              <a:t>11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// main.c</a:t>
            </a:r>
          </a:p>
          <a:p>
            <a:pPr eaLnBrk="1" hangingPunct="1"/>
            <a:r>
              <a:rPr lang="en-US" dirty="0"/>
              <a:t>int total_account_balance;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// accounts_deliverable.c</a:t>
            </a:r>
          </a:p>
          <a:p>
            <a:pPr eaLnBrk="1" hangingPunct="1"/>
            <a:r>
              <a:rPr lang="en-US" dirty="0"/>
              <a:t>extern int total_account_balance;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481991-A5CC-4650-9070-9C60D1E0089F}" type="slidenum">
              <a:rPr lang="en-US"/>
              <a:pPr/>
              <a:t>12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// main.c</a:t>
            </a:r>
          </a:p>
          <a:p>
            <a:pPr eaLnBrk="1" hangingPunct="1"/>
            <a:r>
              <a:rPr lang="en-US" dirty="0"/>
              <a:t>int total_account_balance;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// accounts_deliverable.c</a:t>
            </a:r>
          </a:p>
          <a:p>
            <a:pPr eaLnBrk="1" hangingPunct="1"/>
            <a:r>
              <a:rPr lang="en-US" dirty="0"/>
              <a:t>extern int total_account_balance;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9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rown.edu/people/jwicks/libstdc++/html_user/iosfw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q=CPP+file+reference+graph&amp;tbm=isch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555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Linking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Connecting the pieces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n-US" dirty="0"/>
              <a:t>All (non-inline) class members functions and variables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dirty="0"/>
          </a:p>
          <a:p>
            <a:pPr eaLnBrk="1" hangingPunct="1">
              <a:lnSpc>
                <a:spcPct val="95000"/>
              </a:lnSpc>
              <a:defRPr/>
            </a:pPr>
            <a:r>
              <a:rPr lang="en-US" dirty="0"/>
              <a:t>Non-static non-member (aka global) functions and variables defined within a .cpp file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Functions with external linkage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800" dirty="0"/>
              <a:t>The way we use functions or variables with external linkage is by: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95000"/>
              </a:lnSpc>
              <a:buFont typeface="Wingdings" pitchFamily="2" charset="2"/>
              <a:buChar char="Ø"/>
              <a:defRPr/>
            </a:pPr>
            <a:r>
              <a:rPr lang="en-US" sz="2800" dirty="0"/>
              <a:t>providing a local declaration </a:t>
            </a:r>
          </a:p>
          <a:p>
            <a:pPr eaLnBrk="1" hangingPunct="1">
              <a:lnSpc>
                <a:spcPct val="95000"/>
              </a:lnSpc>
              <a:buNone/>
              <a:defRPr/>
            </a:pPr>
            <a:r>
              <a:rPr lang="en-US" sz="2800" dirty="0"/>
              <a:t>	(for compilation)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Char char="Ø"/>
              <a:defRPr/>
            </a:pPr>
            <a:endParaRPr lang="en-US" sz="2800" dirty="0"/>
          </a:p>
          <a:p>
            <a:pPr eaLnBrk="1" hangingPunct="1">
              <a:lnSpc>
                <a:spcPct val="95000"/>
              </a:lnSpc>
              <a:buFont typeface="Wingdings" pitchFamily="2" charset="2"/>
              <a:buChar char="Ø"/>
              <a:defRPr/>
            </a:pPr>
            <a:r>
              <a:rPr lang="en-US" sz="2800" dirty="0"/>
              <a:t>which links to an external definition </a:t>
            </a:r>
          </a:p>
          <a:p>
            <a:pPr eaLnBrk="1" hangingPunct="1">
              <a:lnSpc>
                <a:spcPct val="95000"/>
              </a:lnSpc>
              <a:buNone/>
              <a:defRPr/>
            </a:pPr>
            <a:r>
              <a:rPr lang="en-US" sz="2800" dirty="0"/>
              <a:t>	(for linking &amp; execution)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itchFamily="18" charset="0"/>
              </a:rPr>
              <a:t>Linking to Symbols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800" dirty="0"/>
              <a:t>For functions we use a forward declaration in the file (before the function </a:t>
            </a:r>
            <a:r>
              <a:rPr lang="en-US" sz="2800"/>
              <a:t>is invoked).</a:t>
            </a:r>
            <a:endParaRPr lang="en-US" sz="2800" dirty="0"/>
          </a:p>
          <a:p>
            <a:pPr lvl="1">
              <a:lnSpc>
                <a:spcPct val="95000"/>
              </a:lnSpc>
              <a:defRPr/>
            </a:pPr>
            <a:r>
              <a:rPr lang="en-US" sz="2400" dirty="0"/>
              <a:t>This can be done explicitly or via #include.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sz="2800" dirty="0"/>
          </a:p>
          <a:p>
            <a:pPr>
              <a:lnSpc>
                <a:spcPct val="95000"/>
              </a:lnSpc>
              <a:defRPr/>
            </a:pPr>
            <a:r>
              <a:rPr lang="en-US" sz="2800" dirty="0"/>
              <a:t>For variables we re-declare the variable locally adding the keyword 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extern</a:t>
            </a:r>
            <a:r>
              <a:rPr lang="en-US" sz="2800" dirty="0"/>
              <a:t>.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itchFamily="18" charset="0"/>
              </a:rPr>
              <a:t>Linking to Symbols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dirty="0"/>
              <a:t>It means you have a body of code that can see a declaration for a symbol. 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dirty="0"/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dirty="0"/>
              <a:t>But when it tries to use that thing, it does </a:t>
            </a:r>
            <a:r>
              <a:rPr lang="en-US" u="sng" dirty="0"/>
              <a:t>not</a:t>
            </a:r>
            <a:r>
              <a:rPr lang="en-US" dirty="0"/>
              <a:t> find a matching </a:t>
            </a:r>
            <a:r>
              <a:rPr lang="en-US" dirty="0">
                <a:solidFill>
                  <a:schemeClr val="accent1"/>
                </a:solidFill>
                <a:effectLst/>
              </a:rPr>
              <a:t>definition</a:t>
            </a:r>
            <a:r>
              <a:rPr lang="en-US" dirty="0"/>
              <a:t> (function body) to link to.</a:t>
            </a: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Times New Roman" pitchFamily="18" charset="0"/>
              </a:rPr>
              <a:t>Linker: Unresolved External Symbol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5557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Internal Linkage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/>
              <a:t>Some symbols can not be accessed by code in other units. These have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internal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linkage</a:t>
            </a:r>
            <a:r>
              <a:rPr lang="en-US" dirty="0"/>
              <a:t>.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Usually we provide this specifically.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Internal Linkage - What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n-US" dirty="0">
                <a:solidFill>
                  <a:schemeClr val="accent1"/>
                </a:solidFill>
                <a:effectLst/>
              </a:rPr>
              <a:t>Static</a:t>
            </a:r>
            <a:r>
              <a:rPr lang="en-US" dirty="0">
                <a:effectLst/>
              </a:rPr>
              <a:t> non-member (aka global)</a:t>
            </a:r>
            <a:r>
              <a:rPr lang="en-US" dirty="0"/>
              <a:t> functions and variables defined within a .c/.cpp file have internal linkage.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dirty="0"/>
          </a:p>
          <a:p>
            <a:pPr eaLnBrk="1" hangingPunct="1">
              <a:lnSpc>
                <a:spcPct val="95000"/>
              </a:lnSpc>
              <a:defRPr/>
            </a:pPr>
            <a:r>
              <a:rPr lang="en-US" dirty="0"/>
              <a:t>More recently, however, it has become common practice to use an </a:t>
            </a:r>
            <a:r>
              <a:rPr lang="en-US" dirty="0">
                <a:solidFill>
                  <a:schemeClr val="accent1"/>
                </a:solidFill>
              </a:rPr>
              <a:t>anonymous namespace </a:t>
            </a:r>
            <a:r>
              <a:rPr lang="en-US" dirty="0"/>
              <a:t>to provide internal linkage.</a:t>
            </a: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latin typeface="Times New Roman" pitchFamily="18" charset="0"/>
              </a:rPr>
              <a:t>Internal Linkage - How</a:t>
            </a:r>
            <a:endParaRPr lang="en-US" b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5557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Why?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 most cases non-member functions are not needed in the global namespace and are meant only as helper functions.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We can prevent these symbols from having external linkage fairly easy.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Hiding non-member functions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n-US" sz="2800" dirty="0"/>
              <a:t>In a large solution filled with thousands of symbols it is easy to have two variables or functions with a similar name.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sz="2800" dirty="0"/>
          </a:p>
          <a:p>
            <a:pPr eaLnBrk="1" hangingPunct="1">
              <a:lnSpc>
                <a:spcPct val="95000"/>
              </a:lnSpc>
              <a:defRPr/>
            </a:pPr>
            <a:r>
              <a:rPr lang="en-US" sz="2800" dirty="0"/>
              <a:t>If you have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name collisions </a:t>
            </a:r>
            <a:r>
              <a:rPr lang="en-US" sz="2800" dirty="0"/>
              <a:t>like this, the linking step cannot complete. 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Global variables are bad!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Linkage / Symbols</a:t>
            </a:r>
          </a:p>
          <a:p>
            <a:pPr lvl="1" eaLnBrk="1" hangingPunct="1">
              <a:defRPr/>
            </a:pPr>
            <a:r>
              <a:rPr lang="en-US" dirty="0">
                <a:hlinkClick r:id="rId3" action="ppaction://hlinksldjump"/>
              </a:rPr>
              <a:t>External</a:t>
            </a:r>
            <a:r>
              <a:rPr lang="en-US" dirty="0"/>
              <a:t> vs. </a:t>
            </a:r>
            <a:r>
              <a:rPr lang="en-US" dirty="0">
                <a:hlinkClick r:id="rId4" action="ppaction://hlinksldjump"/>
              </a:rPr>
              <a:t>Internal</a:t>
            </a:r>
            <a:endParaRPr lang="en-US" dirty="0"/>
          </a:p>
          <a:p>
            <a:pPr lvl="1" eaLnBrk="1" hangingPunct="1">
              <a:defRPr/>
            </a:pPr>
            <a:r>
              <a:rPr lang="en-US" dirty="0">
                <a:hlinkClick r:id="rId5" action="ppaction://hlinksldjump"/>
              </a:rPr>
              <a:t>Globals</a:t>
            </a:r>
            <a:endParaRPr lang="en-US" dirty="0"/>
          </a:p>
          <a:p>
            <a:pPr lvl="1" eaLnBrk="1" hangingPunct="1">
              <a:defRPr/>
            </a:pPr>
            <a:r>
              <a:rPr lang="en-US" dirty="0">
                <a:hlinkClick r:id="rId6" action="ppaction://hlinksldjump"/>
              </a:rPr>
              <a:t>Static &amp; Namespaces</a:t>
            </a:r>
            <a:endParaRPr lang="en-US" dirty="0"/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itchFamily="18" charset="0"/>
              </a:rPr>
              <a:t>Topics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Read chapter 1 &amp; 2 of the OOP book.</a:t>
            </a:r>
          </a:p>
          <a:p>
            <a:pPr>
              <a:buNone/>
            </a:pPr>
            <a:endParaRPr lang="en-US" dirty="0"/>
          </a:p>
          <a:p>
            <a:pPr lvl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678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When a .cpp file is compiled, the header files are first included (recursively) by the pre-processor.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The resulting block of code is called a </a:t>
            </a:r>
            <a:r>
              <a:rPr lang="en-US" dirty="0">
                <a:solidFill>
                  <a:schemeClr val="accent1"/>
                </a:solidFill>
                <a:effectLst/>
              </a:rPr>
              <a:t>translation unit</a:t>
            </a:r>
            <a:r>
              <a:rPr lang="en-US" dirty="0"/>
              <a:t>.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This unit is compiled into an object file. (.obj)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Compiling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Include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hlinkClick r:id="rId3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hlinkClick r:id="rId4"/>
              </a:rPr>
              <a:t>Google -&gt; CPP file reference graph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Precompiled Headers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Using precompiled headers (PCH) is a technique used to increase compilation speed.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The commonly used (mostly standard) includes get compiled (one time) into a single module and attached to all the other modules.</a:t>
            </a:r>
          </a:p>
        </p:txBody>
      </p:sp>
    </p:spTree>
    <p:extLst>
      <p:ext uri="{BB962C8B-B14F-4D97-AF65-F5344CB8AC3E}">
        <p14:creationId xmlns:p14="http://schemas.microsoft.com/office/powerpoint/2010/main" val="227767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Unit – Work Flow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971800" y="2895600"/>
            <a:ext cx="17526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Preprocessor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667000" y="48006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6934200" y="4724400"/>
            <a:ext cx="12192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8" name="Flowchart: Multidocument 7"/>
          <p:cNvSpPr/>
          <p:nvPr/>
        </p:nvSpPr>
        <p:spPr>
          <a:xfrm>
            <a:off x="3352800" y="1600200"/>
            <a:ext cx="1219200" cy="758952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file(s)</a:t>
            </a:r>
          </a:p>
        </p:txBody>
      </p:sp>
      <p:sp>
        <p:nvSpPr>
          <p:cNvPr id="9" name="Cloud 8"/>
          <p:cNvSpPr/>
          <p:nvPr/>
        </p:nvSpPr>
        <p:spPr>
          <a:xfrm>
            <a:off x="5791200" y="2514600"/>
            <a:ext cx="2209800" cy="11430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Translation Unit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5029200" y="4800600"/>
            <a:ext cx="914400" cy="61264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.obj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62400" y="2438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3124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67600" y="3810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24600" y="5029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86200" y="5029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838200" y="4800600"/>
            <a:ext cx="762000" cy="4572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905000" y="5029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685800" y="2895600"/>
            <a:ext cx="1066800" cy="61264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File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5000" y="3124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5181600" y="4953000"/>
            <a:ext cx="914400" cy="61264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.obj</a:t>
            </a:r>
          </a:p>
        </p:txBody>
      </p:sp>
      <p:sp>
        <p:nvSpPr>
          <p:cNvPr id="23" name="Flowchart: Document 22"/>
          <p:cNvSpPr/>
          <p:nvPr/>
        </p:nvSpPr>
        <p:spPr>
          <a:xfrm>
            <a:off x="5334000" y="5105400"/>
            <a:ext cx="914400" cy="61264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.obj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324600" y="5718048"/>
            <a:ext cx="685800" cy="149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Linking is the process of connecting code in one object file to code in another object file.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Example: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400" dirty="0"/>
              <a:t>(</a:t>
            </a:r>
            <a:r>
              <a:rPr lang="en-US" sz="2400" dirty="0" err="1"/>
              <a:t>LevelState</a:t>
            </a:r>
            <a:r>
              <a:rPr lang="en-US" sz="2400" dirty="0"/>
              <a:t>)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 err="1">
                <a:sym typeface="Wingdings"/>
              </a:rPr>
              <a:t>CreatePowerUp</a:t>
            </a:r>
            <a:r>
              <a:rPr lang="en-US" sz="2400" dirty="0">
                <a:sym typeface="Wingdings"/>
              </a:rPr>
              <a:t> function calls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ym typeface="Wingdings"/>
              </a:rPr>
              <a:t> </a:t>
            </a:r>
            <a:r>
              <a:rPr lang="en-US" sz="2400" dirty="0" err="1">
                <a:sym typeface="Wingdings"/>
              </a:rPr>
              <a:t>ViewManager</a:t>
            </a:r>
            <a:r>
              <a:rPr lang="en-US" sz="2400" dirty="0">
                <a:sym typeface="Wingdings"/>
              </a:rPr>
              <a:t>::</a:t>
            </a:r>
            <a:r>
              <a:rPr lang="en-US" sz="2400" dirty="0" err="1">
                <a:sym typeface="Wingdings"/>
              </a:rPr>
              <a:t>GetInstance</a:t>
            </a:r>
            <a:r>
              <a:rPr lang="en-US" sz="2400" dirty="0">
                <a:sym typeface="Wingdings"/>
              </a:rPr>
              <a:t>().</a:t>
            </a:r>
            <a:r>
              <a:rPr lang="en-US" sz="2400" dirty="0" err="1">
                <a:sym typeface="Wingdings"/>
              </a:rPr>
              <a:t>AddObject</a:t>
            </a:r>
            <a:r>
              <a:rPr lang="en-US" sz="2400" dirty="0">
                <a:sym typeface="Wingdings"/>
              </a:rPr>
              <a:t>(Object)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Linking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555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External Linkage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/>
              <a:t>Most symbols in a translation unit have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external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linkage</a:t>
            </a:r>
            <a:r>
              <a:rPr lang="en-US" dirty="0"/>
              <a:t>.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None/>
              <a:defRPr/>
            </a:pPr>
            <a:r>
              <a:rPr lang="en-US" dirty="0"/>
              <a:t>This means they can be invoked or used by code in a different unit.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External Linkage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1836</TotalTime>
  <Words>926</Words>
  <Application>Microsoft Macintosh PowerPoint</Application>
  <PresentationFormat>On-screen Show (4:3)</PresentationFormat>
  <Paragraphs>137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Linking</vt:lpstr>
      <vt:lpstr>Topics</vt:lpstr>
      <vt:lpstr>Compiling</vt:lpstr>
      <vt:lpstr>Example Include Graphs</vt:lpstr>
      <vt:lpstr>Precompiled Headers</vt:lpstr>
      <vt:lpstr>Translation Unit – Work Flow</vt:lpstr>
      <vt:lpstr>Linking</vt:lpstr>
      <vt:lpstr>External Linkage</vt:lpstr>
      <vt:lpstr>External Linkage</vt:lpstr>
      <vt:lpstr>Functions with external linkage</vt:lpstr>
      <vt:lpstr>Linking to Symbols</vt:lpstr>
      <vt:lpstr>Linking to Symbols</vt:lpstr>
      <vt:lpstr>Linker: Unresolved External Symbol</vt:lpstr>
      <vt:lpstr>Internal Linkage</vt:lpstr>
      <vt:lpstr>Internal Linkage - What</vt:lpstr>
      <vt:lpstr>Internal Linkage - How</vt:lpstr>
      <vt:lpstr>Why?</vt:lpstr>
      <vt:lpstr>Hiding non-member functions </vt:lpstr>
      <vt:lpstr>Global variables are bad!</vt:lpstr>
      <vt:lpstr>For 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Libraries</dc:title>
  <dc:creator/>
  <cp:lastModifiedBy>Penney, Nick</cp:lastModifiedBy>
  <cp:revision>126</cp:revision>
  <dcterms:created xsi:type="dcterms:W3CDTF">2010-12-08T00:53:27Z</dcterms:created>
  <dcterms:modified xsi:type="dcterms:W3CDTF">2021-05-03T19:47:36Z</dcterms:modified>
</cp:coreProperties>
</file>