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58" r:id="rId7"/>
    <p:sldId id="277" r:id="rId8"/>
    <p:sldId id="280" r:id="rId9"/>
    <p:sldId id="281" r:id="rId10"/>
    <p:sldId id="279" r:id="rId11"/>
    <p:sldId id="278" r:id="rId12"/>
    <p:sldId id="267"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91" d="100"/>
          <a:sy n="91" d="100"/>
        </p:scale>
        <p:origin x="322" y="7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11/15/2022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11/15/2022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11/15/2022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11/15/2022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11/15/2022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LaTeX</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John Fredwin. G</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988191"/>
            <a:ext cx="9779182" cy="3514987"/>
          </a:xfrm>
        </p:spPr>
        <p:txBody>
          <a:bodyPr vert="horz" lIns="91440" tIns="45720" rIns="91440" bIns="45720" rtlCol="0" anchor="t">
            <a:normAutofit lnSpcReduction="10000"/>
          </a:bodyPr>
          <a:lstStyle/>
          <a:p>
            <a:r>
              <a:rPr lang="en-US" dirty="0"/>
              <a:t>Introduction</a:t>
            </a:r>
          </a:p>
          <a:p>
            <a:r>
              <a:rPr lang="en-US" dirty="0"/>
              <a:t>Origin</a:t>
            </a:r>
          </a:p>
          <a:p>
            <a:r>
              <a:rPr lang="en-US" dirty="0"/>
              <a:t>Intention</a:t>
            </a:r>
          </a:p>
          <a:p>
            <a:r>
              <a:rPr lang="en-US" dirty="0"/>
              <a:t>Typesetting</a:t>
            </a:r>
          </a:p>
          <a:p>
            <a:r>
              <a:rPr lang="en-US" dirty="0"/>
              <a:t>Compatibility</a:t>
            </a:r>
          </a:p>
          <a:p>
            <a:r>
              <a:rPr lang="en-US" dirty="0"/>
              <a:t>Uses</a:t>
            </a:r>
          </a:p>
          <a:p>
            <a:r>
              <a:rPr lang="en-US" dirty="0"/>
              <a:t>Conclusion</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 typeface="Wingdings" panose="05000000000000000000" pitchFamily="2" charset="2"/>
              <a:buChar char="q"/>
            </a:pPr>
            <a:r>
              <a:rPr lang="en-IN" sz="1800" dirty="0"/>
              <a:t>LaTeX is a software system for document preparation. When writing, the writer uses plain text as opposed to the formatted text found in WYSIWYG word processors like Microsoft Word, LibreOffice Writer and Apple Pages. </a:t>
            </a:r>
          </a:p>
          <a:p>
            <a:pPr marL="342900" indent="-342900">
              <a:buFont typeface="Wingdings" panose="05000000000000000000" pitchFamily="2" charset="2"/>
              <a:buChar char="q"/>
            </a:pPr>
            <a:r>
              <a:rPr lang="en-IN" sz="1800" dirty="0"/>
              <a:t>The writer uses markup tagging conventions to define the general structure of a document to stylise text throughout a document (such as bold and italics), and to add citations and cross-references. </a:t>
            </a:r>
          </a:p>
          <a:p>
            <a:pPr marL="342900" indent="-342900">
              <a:buFont typeface="Wingdings" panose="05000000000000000000" pitchFamily="2" charset="2"/>
              <a:buChar char="q"/>
            </a:pPr>
            <a:r>
              <a:rPr lang="en-IN" sz="1800" dirty="0"/>
              <a:t>A </a:t>
            </a:r>
            <a:r>
              <a:rPr lang="en-IN" sz="1800" dirty="0" err="1"/>
              <a:t>TeX</a:t>
            </a:r>
            <a:r>
              <a:rPr lang="en-IN" sz="1800" dirty="0"/>
              <a:t> distribution such as </a:t>
            </a:r>
            <a:r>
              <a:rPr lang="en-IN" sz="1800" dirty="0" err="1"/>
              <a:t>TeX</a:t>
            </a:r>
            <a:r>
              <a:rPr lang="en-IN" sz="1800" dirty="0"/>
              <a:t> Live or </a:t>
            </a:r>
            <a:r>
              <a:rPr lang="en-IN" sz="1800" dirty="0" err="1"/>
              <a:t>MiKTeX</a:t>
            </a:r>
            <a:r>
              <a:rPr lang="en-IN" sz="1800" dirty="0"/>
              <a:t> is used to produce an output file (such as PDF or DVI) suitable for printing or digital distribution.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498B-B08D-2D65-35BC-F39992EEDB78}"/>
              </a:ext>
            </a:extLst>
          </p:cNvPr>
          <p:cNvSpPr>
            <a:spLocks noGrp="1"/>
          </p:cNvSpPr>
          <p:nvPr>
            <p:ph type="title"/>
          </p:nvPr>
        </p:nvSpPr>
        <p:spPr/>
        <p:txBody>
          <a:bodyPr/>
          <a:lstStyle/>
          <a:p>
            <a:r>
              <a:rPr lang="en-US" dirty="0"/>
              <a:t>Origin</a:t>
            </a:r>
            <a:endParaRPr lang="en-IN" dirty="0"/>
          </a:p>
        </p:txBody>
      </p:sp>
      <p:sp>
        <p:nvSpPr>
          <p:cNvPr id="3" name="Text Placeholder 2">
            <a:extLst>
              <a:ext uri="{FF2B5EF4-FFF2-40B4-BE49-F238E27FC236}">
                <a16:creationId xmlns:a16="http://schemas.microsoft.com/office/drawing/2014/main" id="{ECC158E1-41B6-8F76-68E4-C905B64AAA42}"/>
              </a:ext>
            </a:extLst>
          </p:cNvPr>
          <p:cNvSpPr>
            <a:spLocks noGrp="1"/>
          </p:cNvSpPr>
          <p:nvPr>
            <p:ph type="body" idx="1"/>
          </p:nvPr>
        </p:nvSpPr>
        <p:spPr/>
        <p:txBody>
          <a:bodyPr/>
          <a:lstStyle/>
          <a:p>
            <a:pPr marL="285750" indent="-285750">
              <a:buFont typeface="Wingdings" panose="05000000000000000000" pitchFamily="2" charset="2"/>
              <a:buChar char="q"/>
            </a:pPr>
            <a:r>
              <a:rPr lang="en-IN" sz="1800" dirty="0"/>
              <a:t>LaTeX was originally written in the early 1980s by Leslie </a:t>
            </a:r>
            <a:r>
              <a:rPr lang="en-IN" sz="1800" dirty="0" err="1"/>
              <a:t>Lamport</a:t>
            </a:r>
            <a:r>
              <a:rPr lang="en-IN" sz="1800" dirty="0"/>
              <a:t> at SRI </a:t>
            </a:r>
            <a:r>
              <a:rPr lang="en-IN" sz="1800" dirty="0" err="1"/>
              <a:t>International.The</a:t>
            </a:r>
            <a:r>
              <a:rPr lang="en-IN" sz="1800" dirty="0"/>
              <a:t> current version is LaTeX2e (stylised as LATEX2ε), released in 1994, but updated in 2020. LaTeX3 (LATEX3) has been under long-term development since the early 1990s. </a:t>
            </a:r>
          </a:p>
          <a:p>
            <a:pPr marL="285750" indent="-285750">
              <a:buFont typeface="Wingdings" panose="05000000000000000000" pitchFamily="2" charset="2"/>
              <a:buChar char="q"/>
            </a:pPr>
            <a:r>
              <a:rPr lang="en-IN" sz="1800" dirty="0"/>
              <a:t>LaTeX is free software and is distributed under the LaTeX Project Public License (LPPL).</a:t>
            </a:r>
          </a:p>
        </p:txBody>
      </p:sp>
      <p:sp>
        <p:nvSpPr>
          <p:cNvPr id="6" name="Slide Number Placeholder 5">
            <a:extLst>
              <a:ext uri="{FF2B5EF4-FFF2-40B4-BE49-F238E27FC236}">
                <a16:creationId xmlns:a16="http://schemas.microsoft.com/office/drawing/2014/main" id="{4D434064-D07F-9BA5-6655-2F8E8996C780}"/>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5252262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B61E-0DCD-B6AD-EC0A-9F1CFF38DA16}"/>
              </a:ext>
            </a:extLst>
          </p:cNvPr>
          <p:cNvSpPr>
            <a:spLocks noGrp="1"/>
          </p:cNvSpPr>
          <p:nvPr>
            <p:ph type="title"/>
          </p:nvPr>
        </p:nvSpPr>
        <p:spPr/>
        <p:txBody>
          <a:bodyPr/>
          <a:lstStyle/>
          <a:p>
            <a:r>
              <a:rPr lang="en-US" dirty="0"/>
              <a:t>Intention</a:t>
            </a:r>
            <a:endParaRPr lang="en-IN" dirty="0"/>
          </a:p>
        </p:txBody>
      </p:sp>
      <p:sp>
        <p:nvSpPr>
          <p:cNvPr id="3" name="Text Placeholder 2">
            <a:extLst>
              <a:ext uri="{FF2B5EF4-FFF2-40B4-BE49-F238E27FC236}">
                <a16:creationId xmlns:a16="http://schemas.microsoft.com/office/drawing/2014/main" id="{1A4C9816-1097-2538-0846-49D9C27A5107}"/>
              </a:ext>
            </a:extLst>
          </p:cNvPr>
          <p:cNvSpPr>
            <a:spLocks noGrp="1"/>
          </p:cNvSpPr>
          <p:nvPr>
            <p:ph type="body" idx="1"/>
          </p:nvPr>
        </p:nvSpPr>
        <p:spPr/>
        <p:txBody>
          <a:bodyPr/>
          <a:lstStyle/>
          <a:p>
            <a:pPr marL="342900" indent="-342900">
              <a:buFont typeface="Wingdings" panose="05000000000000000000" pitchFamily="2" charset="2"/>
              <a:buChar char="q"/>
            </a:pPr>
            <a:r>
              <a:rPr lang="en-IN" sz="1800" dirty="0"/>
              <a:t>LaTeX is intended to provide a high-level, descriptive markup language that accesses the power of </a:t>
            </a:r>
            <a:r>
              <a:rPr lang="en-IN" sz="1800" dirty="0" err="1"/>
              <a:t>TeX</a:t>
            </a:r>
            <a:r>
              <a:rPr lang="en-IN" sz="1800" dirty="0"/>
              <a:t> in an easier way for writers. </a:t>
            </a:r>
          </a:p>
          <a:p>
            <a:pPr marL="342900" indent="-342900">
              <a:buFont typeface="Wingdings" panose="05000000000000000000" pitchFamily="2" charset="2"/>
              <a:buChar char="q"/>
            </a:pPr>
            <a:r>
              <a:rPr lang="en-IN" sz="1800" dirty="0"/>
              <a:t>In essence, </a:t>
            </a:r>
            <a:r>
              <a:rPr lang="en-IN" sz="1800" dirty="0" err="1"/>
              <a:t>TeX</a:t>
            </a:r>
            <a:r>
              <a:rPr lang="en-IN" sz="1800" dirty="0"/>
              <a:t> handles the layout side, while LaTeX handles the content side for document processing. </a:t>
            </a:r>
          </a:p>
          <a:p>
            <a:pPr marL="342900" indent="-342900">
              <a:buFont typeface="Wingdings" panose="05000000000000000000" pitchFamily="2" charset="2"/>
              <a:buChar char="q"/>
            </a:pPr>
            <a:r>
              <a:rPr lang="en-IN" sz="1800" dirty="0"/>
              <a:t>LaTeX comprises a collection of </a:t>
            </a:r>
            <a:r>
              <a:rPr lang="en-IN" sz="1800" dirty="0" err="1"/>
              <a:t>TeX</a:t>
            </a:r>
            <a:r>
              <a:rPr lang="en-IN" sz="1800" dirty="0"/>
              <a:t> macros and a program to process LaTeX documents, and because the plain </a:t>
            </a:r>
            <a:r>
              <a:rPr lang="en-IN" sz="1800" dirty="0" err="1"/>
              <a:t>TeX</a:t>
            </a:r>
            <a:r>
              <a:rPr lang="en-IN" sz="1800" dirty="0"/>
              <a:t> formatting commands are elementary, it provides authors with ready-made commands for formatting.</a:t>
            </a:r>
          </a:p>
        </p:txBody>
      </p:sp>
      <p:sp>
        <p:nvSpPr>
          <p:cNvPr id="6" name="Slide Number Placeholder 5">
            <a:extLst>
              <a:ext uri="{FF2B5EF4-FFF2-40B4-BE49-F238E27FC236}">
                <a16:creationId xmlns:a16="http://schemas.microsoft.com/office/drawing/2014/main" id="{BBC00C2F-CB73-AC98-7C5D-63FFE204373B}"/>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9239535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1E0-A34B-0556-35DC-A42AE329CBA3}"/>
              </a:ext>
            </a:extLst>
          </p:cNvPr>
          <p:cNvSpPr>
            <a:spLocks noGrp="1"/>
          </p:cNvSpPr>
          <p:nvPr>
            <p:ph type="title"/>
          </p:nvPr>
        </p:nvSpPr>
        <p:spPr/>
        <p:txBody>
          <a:bodyPr/>
          <a:lstStyle/>
          <a:p>
            <a:r>
              <a:rPr lang="en-US" dirty="0"/>
              <a:t>Typesetting</a:t>
            </a:r>
            <a:endParaRPr lang="en-IN" dirty="0"/>
          </a:p>
        </p:txBody>
      </p:sp>
      <p:sp>
        <p:nvSpPr>
          <p:cNvPr id="3" name="Content Placeholder 2">
            <a:extLst>
              <a:ext uri="{FF2B5EF4-FFF2-40B4-BE49-F238E27FC236}">
                <a16:creationId xmlns:a16="http://schemas.microsoft.com/office/drawing/2014/main" id="{7308AE43-1604-78CF-69E6-82FEB45B01D2}"/>
              </a:ext>
            </a:extLst>
          </p:cNvPr>
          <p:cNvSpPr>
            <a:spLocks noGrp="1"/>
          </p:cNvSpPr>
          <p:nvPr>
            <p:ph idx="1"/>
          </p:nvPr>
        </p:nvSpPr>
        <p:spPr/>
        <p:txBody>
          <a:bodyPr/>
          <a:lstStyle/>
          <a:p>
            <a:pPr marL="342900" indent="-342900">
              <a:buFont typeface="Wingdings" panose="05000000000000000000" pitchFamily="2" charset="2"/>
              <a:buChar char="q"/>
            </a:pPr>
            <a:r>
              <a:rPr lang="en-IN" sz="1800" dirty="0"/>
              <a:t>LaTeX attempts to follow the design philosophy of separating presentation from content, so that authors can focus on the content of what they are writing without attending simultaneously to its visual appearance. </a:t>
            </a:r>
          </a:p>
          <a:p>
            <a:pPr marL="342900" indent="-342900">
              <a:buFont typeface="Wingdings" panose="05000000000000000000" pitchFamily="2" charset="2"/>
              <a:buChar char="q"/>
            </a:pPr>
            <a:r>
              <a:rPr lang="en-IN" sz="1800" dirty="0"/>
              <a:t>In preparing a LaTeX document, the author specifies the logical structure using simple, familiar concepts such as chapter, section, table, figure, etc., and lets the LaTeX system handle the formatting and layout of these structures. </a:t>
            </a:r>
          </a:p>
          <a:p>
            <a:pPr marL="342900" indent="-342900">
              <a:buFont typeface="Wingdings" panose="05000000000000000000" pitchFamily="2" charset="2"/>
              <a:buChar char="q"/>
            </a:pPr>
            <a:r>
              <a:rPr lang="en-IN" sz="1800" dirty="0"/>
              <a:t>As a result, it encourages the separation of the layout from the content — while still allowing manual typesetting adjustments whenever needed. This concept is similar to the mechanism by which many word processors allow styles to be defined globally for an entire document, or the use of Cascading Style Sheets in styling HTML documents.</a:t>
            </a:r>
          </a:p>
        </p:txBody>
      </p:sp>
      <p:sp>
        <p:nvSpPr>
          <p:cNvPr id="6" name="Slide Number Placeholder 5">
            <a:extLst>
              <a:ext uri="{FF2B5EF4-FFF2-40B4-BE49-F238E27FC236}">
                <a16:creationId xmlns:a16="http://schemas.microsoft.com/office/drawing/2014/main" id="{C401D2C6-1018-7AE7-988B-2E3B2EC18185}"/>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29920575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2B2D-7020-3B17-542C-3F1248CF7D3B}"/>
              </a:ext>
            </a:extLst>
          </p:cNvPr>
          <p:cNvSpPr>
            <a:spLocks noGrp="1"/>
          </p:cNvSpPr>
          <p:nvPr>
            <p:ph type="title"/>
          </p:nvPr>
        </p:nvSpPr>
        <p:spPr/>
        <p:txBody>
          <a:bodyPr/>
          <a:lstStyle/>
          <a:p>
            <a:r>
              <a:rPr lang="en-US" dirty="0"/>
              <a:t>Compatibility</a:t>
            </a:r>
            <a:endParaRPr lang="en-IN" dirty="0"/>
          </a:p>
        </p:txBody>
      </p:sp>
      <p:sp>
        <p:nvSpPr>
          <p:cNvPr id="3" name="Content Placeholder 2">
            <a:extLst>
              <a:ext uri="{FF2B5EF4-FFF2-40B4-BE49-F238E27FC236}">
                <a16:creationId xmlns:a16="http://schemas.microsoft.com/office/drawing/2014/main" id="{EB4AB8FF-C9B8-B9C3-2F25-F2C42C7E1EAD}"/>
              </a:ext>
            </a:extLst>
          </p:cNvPr>
          <p:cNvSpPr>
            <a:spLocks noGrp="1"/>
          </p:cNvSpPr>
          <p:nvPr>
            <p:ph idx="1"/>
          </p:nvPr>
        </p:nvSpPr>
        <p:spPr/>
        <p:txBody>
          <a:bodyPr/>
          <a:lstStyle/>
          <a:p>
            <a:pPr marL="342900" indent="-342900">
              <a:buFont typeface="Wingdings" panose="05000000000000000000" pitchFamily="2" charset="2"/>
              <a:buChar char="q"/>
            </a:pPr>
            <a:r>
              <a:rPr lang="en-IN" sz="1800" dirty="0"/>
              <a:t>LaTeX documents (*.</a:t>
            </a:r>
            <a:r>
              <a:rPr lang="en-IN" sz="1800" dirty="0" err="1"/>
              <a:t>tex</a:t>
            </a:r>
            <a:r>
              <a:rPr lang="en-IN" sz="1800" dirty="0"/>
              <a:t>) can be opened with any text editor. </a:t>
            </a:r>
          </a:p>
          <a:p>
            <a:pPr marL="342900" indent="-342900">
              <a:buFont typeface="Wingdings" panose="05000000000000000000" pitchFamily="2" charset="2"/>
              <a:buChar char="q"/>
            </a:pPr>
            <a:r>
              <a:rPr lang="en-IN" sz="1800" dirty="0"/>
              <a:t>They consist of plain text and do not contain hidden formatting codes or binary instructions. Additionally, </a:t>
            </a:r>
            <a:r>
              <a:rPr lang="en-IN" sz="1800" dirty="0" err="1"/>
              <a:t>TeX</a:t>
            </a:r>
            <a:r>
              <a:rPr lang="en-IN" sz="1800" dirty="0"/>
              <a:t> documents can be shared by rendering the LaTeX file to Rich Text Format (*.rtf), XML, or the .</a:t>
            </a:r>
            <a:r>
              <a:rPr lang="en-IN" sz="1800" dirty="0" err="1"/>
              <a:t>cls</a:t>
            </a:r>
            <a:r>
              <a:rPr lang="en-IN" sz="1800" dirty="0"/>
              <a:t> container format. </a:t>
            </a:r>
          </a:p>
          <a:p>
            <a:pPr marL="342900" indent="-342900">
              <a:buFont typeface="Wingdings" panose="05000000000000000000" pitchFamily="2" charset="2"/>
              <a:buChar char="q"/>
            </a:pPr>
            <a:r>
              <a:rPr lang="en-IN" sz="1800" dirty="0"/>
              <a:t>This can be done using the free software programs LaTeX2RTF or TeX4ht. LaTeX can also be rendered to PDF files using the LaTeX extension </a:t>
            </a:r>
            <a:r>
              <a:rPr lang="en-IN" sz="1800" dirty="0" err="1"/>
              <a:t>pdfLaTeX</a:t>
            </a:r>
            <a:r>
              <a:rPr lang="en-IN" sz="1800" dirty="0"/>
              <a:t>. </a:t>
            </a:r>
          </a:p>
          <a:p>
            <a:pPr marL="342900" indent="-342900">
              <a:buFont typeface="Wingdings" panose="05000000000000000000" pitchFamily="2" charset="2"/>
              <a:buChar char="q"/>
            </a:pPr>
            <a:r>
              <a:rPr lang="en-IN" sz="1800" dirty="0"/>
              <a:t>LaTeX files containing Unicode text can be processed into PDFs with the </a:t>
            </a:r>
            <a:r>
              <a:rPr lang="en-IN" sz="1800" dirty="0" err="1"/>
              <a:t>inputenc</a:t>
            </a:r>
            <a:r>
              <a:rPr lang="en-IN" sz="1800" dirty="0"/>
              <a:t> package, or by the </a:t>
            </a:r>
            <a:r>
              <a:rPr lang="en-IN" sz="1800" dirty="0" err="1"/>
              <a:t>TeX</a:t>
            </a:r>
            <a:r>
              <a:rPr lang="en-IN" sz="1800" dirty="0"/>
              <a:t> extensions </a:t>
            </a:r>
            <a:r>
              <a:rPr lang="en-IN" sz="1800" dirty="0" err="1"/>
              <a:t>XeLaTeX</a:t>
            </a:r>
            <a:r>
              <a:rPr lang="en-IN" sz="1800" dirty="0"/>
              <a:t> and </a:t>
            </a:r>
            <a:r>
              <a:rPr lang="en-IN" sz="1800" dirty="0" err="1"/>
              <a:t>LuaLaTeX</a:t>
            </a:r>
            <a:r>
              <a:rPr lang="en-IN" sz="1800" dirty="0"/>
              <a:t>.</a:t>
            </a:r>
          </a:p>
        </p:txBody>
      </p:sp>
      <p:sp>
        <p:nvSpPr>
          <p:cNvPr id="6" name="Slide Number Placeholder 5">
            <a:extLst>
              <a:ext uri="{FF2B5EF4-FFF2-40B4-BE49-F238E27FC236}">
                <a16:creationId xmlns:a16="http://schemas.microsoft.com/office/drawing/2014/main" id="{9ADADE0B-347A-DBFB-8994-D71DCE9EDC99}"/>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578564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7E27-9094-1041-3588-499BB88A1009}"/>
              </a:ext>
            </a:extLst>
          </p:cNvPr>
          <p:cNvSpPr>
            <a:spLocks noGrp="1"/>
          </p:cNvSpPr>
          <p:nvPr>
            <p:ph type="title"/>
          </p:nvPr>
        </p:nvSpPr>
        <p:spPr/>
        <p:txBody>
          <a:bodyPr/>
          <a:lstStyle/>
          <a:p>
            <a:r>
              <a:rPr lang="en-US" dirty="0"/>
              <a:t>Uses</a:t>
            </a:r>
            <a:endParaRPr lang="en-IN" dirty="0"/>
          </a:p>
        </p:txBody>
      </p:sp>
      <p:sp>
        <p:nvSpPr>
          <p:cNvPr id="3" name="Content Placeholder 2">
            <a:extLst>
              <a:ext uri="{FF2B5EF4-FFF2-40B4-BE49-F238E27FC236}">
                <a16:creationId xmlns:a16="http://schemas.microsoft.com/office/drawing/2014/main" id="{1ABE23D1-5223-236C-EA3E-FAEFD74879E9}"/>
              </a:ext>
            </a:extLst>
          </p:cNvPr>
          <p:cNvSpPr>
            <a:spLocks noGrp="1"/>
          </p:cNvSpPr>
          <p:nvPr>
            <p:ph idx="1"/>
          </p:nvPr>
        </p:nvSpPr>
        <p:spPr/>
        <p:txBody>
          <a:bodyPr/>
          <a:lstStyle/>
          <a:p>
            <a:pPr marL="285750" indent="-285750">
              <a:buFont typeface="Wingdings" panose="05000000000000000000" pitchFamily="2" charset="2"/>
              <a:buChar char="q"/>
            </a:pPr>
            <a:r>
              <a:rPr lang="en-IN" sz="1800" dirty="0"/>
              <a:t>LaTeX can be used as a standalone document preparation system, or as an intermediate format. In the latter role, for example, it is sometimes used as part of a pipeline for translating </a:t>
            </a:r>
            <a:r>
              <a:rPr lang="en-IN" sz="1800" dirty="0" err="1"/>
              <a:t>DocBook</a:t>
            </a:r>
            <a:r>
              <a:rPr lang="en-IN" sz="1800" dirty="0"/>
              <a:t> and other XML-based formats to PDF. </a:t>
            </a:r>
          </a:p>
          <a:p>
            <a:pPr marL="285750" indent="-285750">
              <a:buFont typeface="Wingdings" panose="05000000000000000000" pitchFamily="2" charset="2"/>
              <a:buChar char="q"/>
            </a:pPr>
            <a:r>
              <a:rPr lang="en-IN" sz="1800" dirty="0"/>
              <a:t>The typesetting system offers programmable desktop publishing features and extensive facilities for automating most aspects of typesetting and desktop publishing, including 	</a:t>
            </a:r>
          </a:p>
          <a:p>
            <a:pPr marL="857250" lvl="1" indent="-400050">
              <a:buFont typeface="+mj-lt"/>
              <a:buAutoNum type="romanUcPeriod"/>
            </a:pPr>
            <a:r>
              <a:rPr lang="en-IN" sz="1600" dirty="0"/>
              <a:t>numbering and cross-referencing of tables and figures,</a:t>
            </a:r>
          </a:p>
          <a:p>
            <a:pPr marL="857250" lvl="1" indent="-400050">
              <a:buFont typeface="+mj-lt"/>
              <a:buAutoNum type="romanUcPeriod"/>
            </a:pPr>
            <a:r>
              <a:rPr lang="en-IN" sz="1600" dirty="0"/>
              <a:t>chapter and section headings, </a:t>
            </a:r>
          </a:p>
          <a:p>
            <a:pPr marL="857250" lvl="1" indent="-400050">
              <a:buFont typeface="+mj-lt"/>
              <a:buAutoNum type="romanUcPeriod"/>
            </a:pPr>
            <a:r>
              <a:rPr lang="en-IN" sz="1600" dirty="0"/>
              <a:t>graphics, </a:t>
            </a:r>
          </a:p>
          <a:p>
            <a:pPr marL="857250" lvl="1" indent="-400050">
              <a:buFont typeface="+mj-lt"/>
              <a:buAutoNum type="romanUcPeriod"/>
            </a:pPr>
            <a:r>
              <a:rPr lang="en-IN" sz="1600" dirty="0"/>
              <a:t>page layout, </a:t>
            </a:r>
          </a:p>
          <a:p>
            <a:pPr marL="857250" lvl="1" indent="-400050">
              <a:buFont typeface="+mj-lt"/>
              <a:buAutoNum type="romanUcPeriod"/>
            </a:pPr>
            <a:r>
              <a:rPr lang="en-IN" sz="1600" dirty="0"/>
              <a:t>indexing and bibliographies.</a:t>
            </a:r>
          </a:p>
        </p:txBody>
      </p:sp>
      <p:sp>
        <p:nvSpPr>
          <p:cNvPr id="6" name="Slide Number Placeholder 5">
            <a:extLst>
              <a:ext uri="{FF2B5EF4-FFF2-40B4-BE49-F238E27FC236}">
                <a16:creationId xmlns:a16="http://schemas.microsoft.com/office/drawing/2014/main" id="{D63D114E-3EA3-D741-A30B-826E587B02C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59972552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000" dirty="0"/>
              <a:t>	Hereby, I conclude that LaTeX is useful to create documents and format it with the help of programming.</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45070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44</TotalTime>
  <Words>627</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Tenorite</vt:lpstr>
      <vt:lpstr>Wingdings</vt:lpstr>
      <vt:lpstr>Office Theme</vt:lpstr>
      <vt:lpstr>LaTeX</vt:lpstr>
      <vt:lpstr>Agenda</vt:lpstr>
      <vt:lpstr>Introduction</vt:lpstr>
      <vt:lpstr>Origin</vt:lpstr>
      <vt:lpstr>Intention</vt:lpstr>
      <vt:lpstr>Typesetting</vt:lpstr>
      <vt:lpstr>Compatibility</vt:lpstr>
      <vt:lpstr>Uses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dc:title>
  <dc:creator>John Fredwin</dc:creator>
  <cp:lastModifiedBy>John Fredwin</cp:lastModifiedBy>
  <cp:revision>8</cp:revision>
  <dcterms:created xsi:type="dcterms:W3CDTF">2022-11-15T15:16:38Z</dcterms:created>
  <dcterms:modified xsi:type="dcterms:W3CDTF">2022-11-15T16:01:35Z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