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nN5Td17vgkjrlQtVmWT8lKxBR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customschemas.google.com/relationships/presentationmetadata" Target="metadata"/><Relationship Id="rId16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f0e3f14f30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1f0e3f14f30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1f0e3f14f30_0_29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ab673259ae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2ab673259ae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2ab673259ae_0_7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0e3f14f3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1f0e3f14f3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f0e3f14f30_0_0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0e3f14f30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f0e3f14f3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f0e3f14f30_0_14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0e3f14f3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f0e3f14f3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f0e3f14f30_0_7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b673259ae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ab673259ae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2ab673259ae_0_35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>
  <p:cSld name="שקופית כותרת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20955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/>
          <p:nvPr/>
        </p:nvSpPr>
        <p:spPr>
          <a:xfrm>
            <a:off x="-1" y="6583681"/>
            <a:ext cx="12174583" cy="274320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A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60629" y="6011570"/>
            <a:ext cx="625451" cy="84398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915106" y="65198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152394" lvl="0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2394" lvl="1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52394" lvl="2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2394" lvl="3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2394" lvl="4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2394" lvl="5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2394" lvl="6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2394" lvl="7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2394" lvl="8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28594" lvl="0" marL="228594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AutoNum type="arabicPeriod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552091" y="2820"/>
            <a:ext cx="1126609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552091" y="1555710"/>
            <a:ext cx="112662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81000" lvl="1" marL="914400" rt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rt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rt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20955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9369425" y="6362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8"/>
          <p:cNvSpPr/>
          <p:nvPr/>
        </p:nvSpPr>
        <p:spPr>
          <a:xfrm>
            <a:off x="-1" y="6583681"/>
            <a:ext cx="12174583" cy="274320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A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" name="Google Shape;3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60629" y="6011570"/>
            <a:ext cx="625451" cy="84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20955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9369425" y="6362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152394" lvl="0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2394" lvl="1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52394" lvl="2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2394" lvl="3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2394" lvl="4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2394" lvl="5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2394" lvl="6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2394" lvl="7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2394" lvl="8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28594" lvl="0" marL="228594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AutoNum type="arabicPeriod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5" y="0"/>
            <a:ext cx="121843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2547" y="5908431"/>
            <a:ext cx="703698" cy="94956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"/>
          <p:cNvSpPr txBox="1"/>
          <p:nvPr/>
        </p:nvSpPr>
        <p:spPr>
          <a:xfrm>
            <a:off x="7676" y="750086"/>
            <a:ext cx="12184200" cy="5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 &amp; Francisco Update:</a:t>
            </a:r>
            <a:endParaRPr b="0" i="0" sz="5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FHEW &lt;-&gt; CKKS Scheme Switching</a:t>
            </a:r>
            <a:endParaRPr b="0" i="0" sz="5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 &amp; Francisco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FHE Hardware Accelerator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 Department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f0e3f14f30_0_29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45" name="Google Shape;45;g1f0e3f14f30_0_29"/>
          <p:cNvSpPr txBox="1"/>
          <p:nvPr>
            <p:ph idx="1" type="body"/>
          </p:nvPr>
        </p:nvSpPr>
        <p:spPr>
          <a:xfrm>
            <a:off x="552091" y="1555710"/>
            <a:ext cx="112662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Evaluating timing of specific scheme switching steps for bi-directional changes from CKKS and FHEW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Discovered all of the code that drives all of the scheme switching </a:t>
            </a:r>
            <a:r>
              <a:rPr lang="en-US"/>
              <a:t>capabilities</a:t>
            </a:r>
            <a:r>
              <a:rPr lang="en-US"/>
              <a:t> to allow for profiling and datapath analysis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Found </a:t>
            </a:r>
            <a:r>
              <a:rPr lang="en-US"/>
              <a:t>specific steps in CKKS-&gt;FHEW and FHEW-&gt;CKKS where it becomes costly to operate</a:t>
            </a:r>
            <a:endParaRPr/>
          </a:p>
        </p:txBody>
      </p:sp>
      <p:sp>
        <p:nvSpPr>
          <p:cNvPr id="46" name="Google Shape;46;g1f0e3f14f30_0_29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ab673259ae_0_7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CKKS-&gt;FHEW I/O</a:t>
            </a:r>
            <a:endParaRPr/>
          </a:p>
        </p:txBody>
      </p:sp>
      <p:sp>
        <p:nvSpPr>
          <p:cNvPr id="53" name="Google Shape;53;g2ab673259ae_0_7"/>
          <p:cNvSpPr txBox="1"/>
          <p:nvPr>
            <p:ph idx="1" type="body"/>
          </p:nvPr>
        </p:nvSpPr>
        <p:spPr>
          <a:xfrm>
            <a:off x="552091" y="1555710"/>
            <a:ext cx="112662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EvalCKKStoFHEW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Inputs:</a:t>
            </a:r>
            <a:endParaRPr/>
          </a:p>
          <a:p>
            <a:pPr indent="-355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CKKS Ciphertext to </a:t>
            </a:r>
            <a:r>
              <a:rPr lang="en-US"/>
              <a:t>switch | </a:t>
            </a:r>
            <a:r>
              <a:rPr b="1" lang="en-US"/>
              <a:t>ciphertext</a:t>
            </a:r>
            <a:endParaRPr b="1"/>
          </a:p>
          <a:p>
            <a:pPr indent="-355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# of coefficients to extract from CKKS ciphertexts (if 0, it defaults to # of slots) | </a:t>
            </a:r>
            <a:r>
              <a:rPr b="1" lang="en-US"/>
              <a:t>numCtxts</a:t>
            </a:r>
            <a:endParaRPr b="1"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Outputs:</a:t>
            </a:r>
            <a:endParaRPr/>
          </a:p>
          <a:p>
            <a:pPr indent="-355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Vector of LWE ciphertexts of length the number </a:t>
            </a:r>
            <a:r>
              <a:rPr b="1" lang="en-US"/>
              <a:t>numCtxts</a:t>
            </a:r>
            <a:endParaRPr/>
          </a:p>
        </p:txBody>
      </p:sp>
      <p:sp>
        <p:nvSpPr>
          <p:cNvPr id="54" name="Google Shape;54;g2ab673259ae_0_7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f0e3f14f30_0_0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CKKS-&gt;FHEW Case 1: Pipeline Time</a:t>
            </a:r>
            <a:endParaRPr/>
          </a:p>
        </p:txBody>
      </p:sp>
      <p:sp>
        <p:nvSpPr>
          <p:cNvPr id="61" name="Google Shape;61;g1f0e3f14f30_0_0"/>
          <p:cNvSpPr txBox="1"/>
          <p:nvPr>
            <p:ph idx="1" type="body"/>
          </p:nvPr>
        </p:nvSpPr>
        <p:spPr>
          <a:xfrm>
            <a:off x="552091" y="1555710"/>
            <a:ext cx="112662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Homomorphic</a:t>
            </a:r>
            <a:r>
              <a:rPr lang="en-US"/>
              <a:t> Decoding:  </a:t>
            </a:r>
            <a:r>
              <a:rPr b="1" lang="en-US">
                <a:solidFill>
                  <a:srgbClr val="CC0000"/>
                </a:solidFill>
              </a:rPr>
              <a:t>15.0562ms</a:t>
            </a:r>
            <a:endParaRPr b="1">
              <a:solidFill>
                <a:srgbClr val="CC0000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Modulus Switch: </a:t>
            </a:r>
            <a:r>
              <a:rPr b="1" lang="en-US"/>
              <a:t>1.4175ms</a:t>
            </a:r>
            <a:endParaRPr b="1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Key Switching: </a:t>
            </a:r>
            <a:r>
              <a:rPr b="1" lang="en-US"/>
              <a:t>1.1566ms</a:t>
            </a:r>
            <a:endParaRPr b="1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Extract LWE Ciphertexts: </a:t>
            </a:r>
            <a:r>
              <a:rPr b="1" lang="en-US"/>
              <a:t>0.1403ms</a:t>
            </a:r>
            <a:endParaRPr b="1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Modulus Switch: </a:t>
            </a:r>
            <a:r>
              <a:rPr b="1" lang="en-US"/>
              <a:t>0.0477ms</a:t>
            </a:r>
            <a:endParaRPr b="1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Total: 17.818</a:t>
            </a:r>
            <a:endParaRPr b="1"/>
          </a:p>
        </p:txBody>
      </p:sp>
      <p:sp>
        <p:nvSpPr>
          <p:cNvPr id="62" name="Google Shape;62;g1f0e3f14f30_0_0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0e3f14f30_0_14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FHEW</a:t>
            </a:r>
            <a:r>
              <a:rPr lang="en-US"/>
              <a:t>-&gt;CKKS I/O</a:t>
            </a:r>
            <a:endParaRPr/>
          </a:p>
        </p:txBody>
      </p:sp>
      <p:sp>
        <p:nvSpPr>
          <p:cNvPr id="69" name="Google Shape;69;g1f0e3f14f30_0_14"/>
          <p:cNvSpPr txBox="1"/>
          <p:nvPr>
            <p:ph idx="1" type="body"/>
          </p:nvPr>
        </p:nvSpPr>
        <p:spPr>
          <a:xfrm>
            <a:off x="552091" y="1555710"/>
            <a:ext cx="112662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EvalCKKStoFHEW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Inputs:</a:t>
            </a:r>
            <a:endParaRPr/>
          </a:p>
          <a:p>
            <a:pPr indent="-34925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FHEW/LWE ciphertexts to switch | </a:t>
            </a:r>
            <a:r>
              <a:rPr b="1" lang="en-US" sz="1900"/>
              <a:t>LWECiphertexts to switch</a:t>
            </a:r>
            <a:endParaRPr b="1" sz="1900"/>
          </a:p>
          <a:p>
            <a:pPr indent="-349250" lvl="2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>
                <a:highlight>
                  <a:schemeClr val="lt1"/>
                </a:highlight>
              </a:rPr>
              <a:t>Number of values to encrypt from the LWE ciphertexts in the new CKKS ciphertext</a:t>
            </a:r>
            <a:r>
              <a:rPr lang="en-US" sz="1900"/>
              <a:t>| </a:t>
            </a:r>
            <a:r>
              <a:rPr b="1" lang="en-US" sz="1900"/>
              <a:t>numCtxts</a:t>
            </a:r>
            <a:endParaRPr b="1" sz="1900"/>
          </a:p>
          <a:p>
            <a:pPr indent="-349250" lvl="2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Number of slots to use in the encoding in the new CKKS/RLWE </a:t>
            </a:r>
            <a:r>
              <a:rPr lang="en-US" sz="1900"/>
              <a:t>ciphertext</a:t>
            </a:r>
            <a:r>
              <a:rPr lang="en-US" sz="1900"/>
              <a:t> </a:t>
            </a:r>
            <a:r>
              <a:rPr b="1" lang="en-US" sz="1900"/>
              <a:t>| numSlots</a:t>
            </a:r>
            <a:endParaRPr b="1" sz="1900"/>
          </a:p>
          <a:p>
            <a:pPr indent="-349250" lvl="2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Plaintext modulus to use the decide post scaling, by default p = 4 | </a:t>
            </a:r>
            <a:r>
              <a:rPr b="1" lang="en-US" sz="1900"/>
              <a:t>p</a:t>
            </a:r>
            <a:endParaRPr b="1" sz="1900"/>
          </a:p>
          <a:p>
            <a:pPr indent="-349250" lvl="2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Plaintext space of the resulting messages | </a:t>
            </a:r>
            <a:r>
              <a:rPr b="1" lang="en-US" sz="1900"/>
              <a:t>pmin and pmax</a:t>
            </a:r>
            <a:endParaRPr b="1" sz="1900"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Outputs:</a:t>
            </a:r>
            <a:endParaRPr/>
          </a:p>
          <a:p>
            <a:pPr indent="-355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CKKS ciphertext </a:t>
            </a:r>
            <a:r>
              <a:rPr lang="en-US"/>
              <a:t>encryption</a:t>
            </a:r>
            <a:r>
              <a:rPr lang="en-US"/>
              <a:t> in its slots the messages in the LWE ciphertexts</a:t>
            </a:r>
            <a:r>
              <a:rPr b="1" lang="en-US"/>
              <a:t>   </a:t>
            </a:r>
            <a:endParaRPr/>
          </a:p>
        </p:txBody>
      </p:sp>
      <p:sp>
        <p:nvSpPr>
          <p:cNvPr id="70" name="Google Shape;70;g1f0e3f14f30_0_14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0e3f14f30_0_7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FHEW</a:t>
            </a:r>
            <a:r>
              <a:rPr lang="en-US"/>
              <a:t>-&gt;CKKS Case 1: Pipeline Time</a:t>
            </a:r>
            <a:endParaRPr/>
          </a:p>
        </p:txBody>
      </p:sp>
      <p:sp>
        <p:nvSpPr>
          <p:cNvPr id="77" name="Google Shape;77;g1f0e3f14f30_0_7"/>
          <p:cNvSpPr txBox="1"/>
          <p:nvPr>
            <p:ph idx="1" type="body"/>
          </p:nvPr>
        </p:nvSpPr>
        <p:spPr>
          <a:xfrm>
            <a:off x="552091" y="1555710"/>
            <a:ext cx="112662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Form Matrix &amp; Vector from LWE Ciphertext</a:t>
            </a:r>
            <a:r>
              <a:rPr lang="en-US"/>
              <a:t>:  </a:t>
            </a:r>
            <a:r>
              <a:rPr b="1" lang="en-US"/>
              <a:t>0.0351ms</a:t>
            </a:r>
            <a:endParaRPr b="1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1st Homomorphic Linear Transform</a:t>
            </a:r>
            <a:r>
              <a:rPr lang="en-US"/>
              <a:t>: </a:t>
            </a:r>
            <a:r>
              <a:rPr b="1" lang="en-US">
                <a:solidFill>
                  <a:srgbClr val="CC0000"/>
                </a:solidFill>
              </a:rPr>
              <a:t>282.962ms</a:t>
            </a:r>
            <a:endParaRPr b="1">
              <a:solidFill>
                <a:srgbClr val="CC0000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2nd Homomorphic Linear Transform</a:t>
            </a:r>
            <a:r>
              <a:rPr lang="en-US"/>
              <a:t>: </a:t>
            </a:r>
            <a:r>
              <a:rPr b="1" lang="en-US"/>
              <a:t>6.6713ms</a:t>
            </a:r>
            <a:endParaRPr b="1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Do the modulus reduction homomorphically</a:t>
            </a:r>
            <a:r>
              <a:rPr lang="en-US"/>
              <a:t>: </a:t>
            </a:r>
            <a:r>
              <a:rPr b="1" lang="en-US">
                <a:solidFill>
                  <a:srgbClr val="990000"/>
                </a:solidFill>
              </a:rPr>
              <a:t>496.314</a:t>
            </a:r>
            <a:r>
              <a:rPr b="1" lang="en-US">
                <a:solidFill>
                  <a:srgbClr val="990000"/>
                </a:solidFill>
              </a:rPr>
              <a:t>ms</a:t>
            </a:r>
            <a:endParaRPr b="1">
              <a:solidFill>
                <a:srgbClr val="990000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Post Process Ciphertext</a:t>
            </a:r>
            <a:r>
              <a:rPr lang="en-US"/>
              <a:t>: </a:t>
            </a:r>
            <a:r>
              <a:rPr b="1" lang="en-US"/>
              <a:t>45.8854</a:t>
            </a:r>
            <a:r>
              <a:rPr b="1" lang="en-US"/>
              <a:t>ms</a:t>
            </a:r>
            <a:endParaRPr b="1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Total: 831.833</a:t>
            </a:r>
            <a:r>
              <a:rPr lang="en-US"/>
              <a:t> </a:t>
            </a:r>
            <a:endParaRPr/>
          </a:p>
        </p:txBody>
      </p:sp>
      <p:sp>
        <p:nvSpPr>
          <p:cNvPr id="78" name="Google Shape;78;g1f0e3f14f30_0_7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b673259ae_0_35"/>
          <p:cNvSpPr txBox="1"/>
          <p:nvPr>
            <p:ph idx="1" type="body"/>
          </p:nvPr>
        </p:nvSpPr>
        <p:spPr>
          <a:xfrm>
            <a:off x="552091" y="1555710"/>
            <a:ext cx="112662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Understand why certain stages take longer than others by further analyzing code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Homomorphic Decoding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1st Homomorphic Linear Transform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Modulus Reduction (Homomorphically)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Formulate a naive data path for the scheme switching for CKKS&lt;-&gt;FHEW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Create RTL code structure based scheme </a:t>
            </a:r>
            <a:r>
              <a:rPr lang="en-US"/>
              <a:t>switching</a:t>
            </a:r>
            <a:r>
              <a:rPr lang="en-US"/>
              <a:t> datapath</a:t>
            </a:r>
            <a:endParaRPr/>
          </a:p>
        </p:txBody>
      </p:sp>
      <p:sp>
        <p:nvSpPr>
          <p:cNvPr id="85" name="Google Shape;85;g2ab673259ae_0_35"/>
          <p:cNvSpPr txBox="1"/>
          <p:nvPr>
            <p:ph type="title"/>
          </p:nvPr>
        </p:nvSpPr>
        <p:spPr>
          <a:xfrm>
            <a:off x="552091" y="-5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FHEW-&gt;CKKS: Next Steps</a:t>
            </a:r>
            <a:endParaRPr/>
          </a:p>
        </p:txBody>
      </p:sp>
      <p:sp>
        <p:nvSpPr>
          <p:cNvPr id="86" name="Google Shape;86;g2ab673259ae_0_35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252"/>
            <a:ext cx="121843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9369425" y="6362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5"/>
          <p:cNvSpPr txBox="1"/>
          <p:nvPr/>
        </p:nvSpPr>
        <p:spPr>
          <a:xfrm>
            <a:off x="4475703" y="3069276"/>
            <a:ext cx="3232917" cy="745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64134" y="6016487"/>
            <a:ext cx="633442" cy="854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2018-11-18T20:48:52Z</dcterms:created>
  <dc:creator>Mostafa Asadzadehmehdialghadami</dc:creator>
</cp:coreProperties>
</file>