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0c9c66f53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0c9c66f53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c9c66f53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c9c66f53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0c9c66f53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0c9c66f53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c9c66f5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c9c66f5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0c9c66f5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0c9c66f5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c9c66f5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0c9c66f5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0c9c66f5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0c9c66f5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0c9c66f5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0c9c66f5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0c9c66f5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0c9c66f5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0c9c66f5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0c9c66f5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336a299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336a299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0c9c66f5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0c9c66f5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0c9c66f5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0c9c66f5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0c9c66f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0c9c66f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d93b1b13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d93b1b13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d93b1b13f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d93b1b13f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d93b1b13f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d93b1b13f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Nathaniel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d93b1b13f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d93b1b13f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d93b1b13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d93b1b13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eccc2a9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eccc2a9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0c9c66f5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0c9c66f5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36a299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36a299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336a299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336a299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0c9c66f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0c9c66f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d93b1b13f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d93b1b13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 Gilbert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0c9c66f5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0c9c66f5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0c9c66f5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0c9c66f5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0c9c66f5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0c9c66f5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5.jpg"/><Relationship Id="rId5"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igma.com/file/AOhLyUtFnLHYTDf09x8fYw/CS3560Prototype?node-id=0%3A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ithub.com/OU-CS3560/Python-Hobby-Tracker.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3.jpg"/><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8.jpg"/><Relationship Id="rId5"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1900" y="1577200"/>
            <a:ext cx="8520600" cy="69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800"/>
              <a:t>Python2 </a:t>
            </a:r>
            <a:r>
              <a:rPr lang="en" sz="3800"/>
              <a:t>Hobby Tracker</a:t>
            </a:r>
            <a:endParaRPr sz="3800"/>
          </a:p>
        </p:txBody>
      </p:sp>
      <p:sp>
        <p:nvSpPr>
          <p:cNvPr id="55" name="Google Shape;55;p13"/>
          <p:cNvSpPr txBox="1"/>
          <p:nvPr>
            <p:ph idx="1" type="subTitle"/>
          </p:nvPr>
        </p:nvSpPr>
        <p:spPr>
          <a:xfrm>
            <a:off x="311700" y="2519000"/>
            <a:ext cx="8520600" cy="14979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en"/>
              <a:t>Milestone 4 (Final Presentation)</a:t>
            </a:r>
            <a:endParaRPr/>
          </a:p>
          <a:p>
            <a:pPr indent="0" lvl="0" marL="0" rtl="0" algn="ctr">
              <a:spcBef>
                <a:spcPts val="0"/>
              </a:spcBef>
              <a:spcAft>
                <a:spcPts val="0"/>
              </a:spcAft>
              <a:buNone/>
            </a:pPr>
            <a:r>
              <a:rPr lang="en"/>
              <a:t>By: </a:t>
            </a:r>
            <a:r>
              <a:rPr lang="en"/>
              <a:t>Johnny Gilbert, Nathan Bennett, Nathaniel Buchanan, </a:t>
            </a:r>
            <a:endParaRPr/>
          </a:p>
          <a:p>
            <a:pPr indent="0" lvl="0" marL="0" rtl="0" algn="ctr">
              <a:spcBef>
                <a:spcPts val="0"/>
              </a:spcBef>
              <a:spcAft>
                <a:spcPts val="0"/>
              </a:spcAft>
              <a:buNone/>
            </a:pPr>
            <a:r>
              <a:rPr lang="en"/>
              <a:t> </a:t>
            </a:r>
            <a:r>
              <a:rPr lang="en"/>
              <a:t>Taylor Miller, Spencer Deuscher Team: Python2</a:t>
            </a:r>
            <a:endParaRPr/>
          </a:p>
          <a:p>
            <a:pPr indent="0" lvl="0" marL="0" rtl="0" algn="ctr">
              <a:spcBef>
                <a:spcPts val="0"/>
              </a:spcBef>
              <a:spcAft>
                <a:spcPts val="0"/>
              </a:spcAft>
              <a:buNone/>
            </a:pPr>
            <a:r>
              <a:rPr lang="en"/>
              <a:t>Session: Afternoon (Section: 100)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52400" y="152400"/>
            <a:ext cx="8839200" cy="1081224"/>
          </a:xfrm>
          <a:prstGeom prst="rect">
            <a:avLst/>
          </a:prstGeom>
          <a:noFill/>
          <a:ln>
            <a:noFill/>
          </a:ln>
        </p:spPr>
      </p:pic>
      <p:pic>
        <p:nvPicPr>
          <p:cNvPr id="110" name="Google Shape;110;p22"/>
          <p:cNvPicPr preferRelativeResize="0"/>
          <p:nvPr/>
        </p:nvPicPr>
        <p:blipFill>
          <a:blip r:embed="rId4">
            <a:alphaModFix/>
          </a:blip>
          <a:stretch>
            <a:fillRect/>
          </a:stretch>
        </p:blipFill>
        <p:spPr>
          <a:xfrm>
            <a:off x="152400" y="1386024"/>
            <a:ext cx="8839200" cy="1738253"/>
          </a:xfrm>
          <a:prstGeom prst="rect">
            <a:avLst/>
          </a:prstGeom>
          <a:noFill/>
          <a:ln>
            <a:noFill/>
          </a:ln>
        </p:spPr>
      </p:pic>
      <p:pic>
        <p:nvPicPr>
          <p:cNvPr id="111" name="Google Shape;111;p22"/>
          <p:cNvPicPr preferRelativeResize="0"/>
          <p:nvPr/>
        </p:nvPicPr>
        <p:blipFill>
          <a:blip r:embed="rId5">
            <a:alphaModFix/>
          </a:blip>
          <a:stretch>
            <a:fillRect/>
          </a:stretch>
        </p:blipFill>
        <p:spPr>
          <a:xfrm>
            <a:off x="152400" y="3276676"/>
            <a:ext cx="8839199" cy="11414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52400" y="152400"/>
            <a:ext cx="8839201" cy="2000797"/>
          </a:xfrm>
          <a:prstGeom prst="rect">
            <a:avLst/>
          </a:prstGeom>
          <a:noFill/>
          <a:ln>
            <a:noFill/>
          </a:ln>
        </p:spPr>
      </p:pic>
      <p:pic>
        <p:nvPicPr>
          <p:cNvPr id="117" name="Google Shape;117;p23"/>
          <p:cNvPicPr preferRelativeResize="0"/>
          <p:nvPr/>
        </p:nvPicPr>
        <p:blipFill>
          <a:blip r:embed="rId4">
            <a:alphaModFix/>
          </a:blip>
          <a:stretch>
            <a:fillRect/>
          </a:stretch>
        </p:blipFill>
        <p:spPr>
          <a:xfrm>
            <a:off x="152400" y="2305597"/>
            <a:ext cx="6049332" cy="26855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152400" y="152400"/>
            <a:ext cx="4677247" cy="4838700"/>
          </a:xfrm>
          <a:prstGeom prst="rect">
            <a:avLst/>
          </a:prstGeom>
          <a:noFill/>
          <a:ln>
            <a:noFill/>
          </a:ln>
        </p:spPr>
      </p:pic>
      <p:pic>
        <p:nvPicPr>
          <p:cNvPr id="123" name="Google Shape;123;p24"/>
          <p:cNvPicPr preferRelativeResize="0"/>
          <p:nvPr/>
        </p:nvPicPr>
        <p:blipFill>
          <a:blip r:embed="rId4">
            <a:alphaModFix/>
          </a:blip>
          <a:stretch>
            <a:fillRect/>
          </a:stretch>
        </p:blipFill>
        <p:spPr>
          <a:xfrm>
            <a:off x="5027147" y="1088600"/>
            <a:ext cx="4009553" cy="31759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Testing - </a:t>
            </a:r>
            <a:r>
              <a:rPr lang="en">
                <a:solidFill>
                  <a:schemeClr val="lt2"/>
                </a:solidFill>
              </a:rPr>
              <a:t>python3 manage.py test</a:t>
            </a:r>
            <a:endParaRPr>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29" name="Google Shape;129;p25"/>
          <p:cNvSpPr txBox="1"/>
          <p:nvPr>
            <p:ph idx="1" type="body"/>
          </p:nvPr>
        </p:nvSpPr>
        <p:spPr>
          <a:xfrm>
            <a:off x="311700" y="1152475"/>
            <a:ext cx="8520600" cy="3620700"/>
          </a:xfrm>
          <a:prstGeom prst="rect">
            <a:avLst/>
          </a:prstGeom>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None/>
            </a:pPr>
            <a:r>
              <a:rPr lang="en" sz="2800" u="sng"/>
              <a:t>Reflection</a:t>
            </a:r>
            <a:endParaRPr sz="2800" u="sng"/>
          </a:p>
          <a:p>
            <a:pPr indent="0" lvl="0" marL="0" rtl="0" algn="ctr">
              <a:lnSpc>
                <a:spcPct val="100000"/>
              </a:lnSpc>
              <a:spcBef>
                <a:spcPts val="0"/>
              </a:spcBef>
              <a:spcAft>
                <a:spcPts val="0"/>
              </a:spcAft>
              <a:buNone/>
            </a:pPr>
            <a:r>
              <a:t/>
            </a:r>
            <a:endParaRPr sz="2800" u="sng"/>
          </a:p>
          <a:p>
            <a:pPr indent="0" lvl="0" marL="0" rtl="0" algn="l">
              <a:lnSpc>
                <a:spcPct val="100000"/>
              </a:lnSpc>
              <a:spcBef>
                <a:spcPts val="0"/>
              </a:spcBef>
              <a:spcAft>
                <a:spcPts val="0"/>
              </a:spcAft>
              <a:buNone/>
            </a:pPr>
            <a:r>
              <a:rPr lang="en" sz="2800"/>
              <a:t>Easily usable because it was built into django by using “python3 manage.py test”. Allowed us to test our object creation based off models, save to the database, and read from the database to test for proper object creation which was essential to our project.</a:t>
            </a:r>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Johnny Gilbert’s Unit Test - Hobby Creation</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6"/>
          <p:cNvPicPr preferRelativeResize="0"/>
          <p:nvPr/>
        </p:nvPicPr>
        <p:blipFill>
          <a:blip r:embed="rId3">
            <a:alphaModFix/>
          </a:blip>
          <a:stretch>
            <a:fillRect/>
          </a:stretch>
        </p:blipFill>
        <p:spPr>
          <a:xfrm>
            <a:off x="1349400" y="1017725"/>
            <a:ext cx="6583082" cy="399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Nathan Bennett’s Unit Test</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7"/>
          <p:cNvPicPr preferRelativeResize="0"/>
          <p:nvPr/>
        </p:nvPicPr>
        <p:blipFill>
          <a:blip r:embed="rId3">
            <a:alphaModFix/>
          </a:blip>
          <a:stretch>
            <a:fillRect/>
          </a:stretch>
        </p:blipFill>
        <p:spPr>
          <a:xfrm>
            <a:off x="1078000" y="1017725"/>
            <a:ext cx="6987999" cy="392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Nathaniel Buchanan’s Unit Test - Sprite Model</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8"/>
          <p:cNvPicPr preferRelativeResize="0"/>
          <p:nvPr/>
        </p:nvPicPr>
        <p:blipFill>
          <a:blip r:embed="rId3">
            <a:alphaModFix/>
          </a:blip>
          <a:stretch>
            <a:fillRect/>
          </a:stretch>
        </p:blipFill>
        <p:spPr>
          <a:xfrm>
            <a:off x="1229500" y="1152475"/>
            <a:ext cx="6359625" cy="3887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Spencer Deuscher’s Unit Test - Hobby Time</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9"/>
          <p:cNvPicPr preferRelativeResize="0"/>
          <p:nvPr/>
        </p:nvPicPr>
        <p:blipFill>
          <a:blip r:embed="rId3">
            <a:alphaModFix/>
          </a:blip>
          <a:stretch>
            <a:fillRect/>
          </a:stretch>
        </p:blipFill>
        <p:spPr>
          <a:xfrm>
            <a:off x="1108038" y="1152475"/>
            <a:ext cx="6748973" cy="3669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Taylor Miller’s Unit Test - Sprite Implementation</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30"/>
          <p:cNvPicPr preferRelativeResize="0"/>
          <p:nvPr/>
        </p:nvPicPr>
        <p:blipFill>
          <a:blip r:embed="rId3">
            <a:alphaModFix/>
          </a:blip>
          <a:stretch>
            <a:fillRect/>
          </a:stretch>
        </p:blipFill>
        <p:spPr>
          <a:xfrm>
            <a:off x="1044850" y="1017725"/>
            <a:ext cx="7189776" cy="404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Profiling </a:t>
            </a:r>
            <a:r>
              <a:rPr lang="en"/>
              <a:t>- </a:t>
            </a:r>
            <a:r>
              <a:rPr lang="en">
                <a:solidFill>
                  <a:schemeClr val="lt2"/>
                </a:solidFill>
              </a:rPr>
              <a:t>Django Speedinfo</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70" name="Google Shape;170;p31"/>
          <p:cNvSpPr txBox="1"/>
          <p:nvPr>
            <p:ph idx="1" type="body"/>
          </p:nvPr>
        </p:nvSpPr>
        <p:spPr>
          <a:xfrm>
            <a:off x="311700" y="1152475"/>
            <a:ext cx="8520600" cy="3620700"/>
          </a:xfrm>
          <a:prstGeom prst="rect">
            <a:avLst/>
          </a:prstGeom>
        </p:spPr>
        <p:txBody>
          <a:bodyPr anchorCtr="0" anchor="t" bIns="91425" lIns="91425" spcFirstLastPara="1" rIns="91425" wrap="square" tIns="91425">
            <a:normAutofit fontScale="47500" lnSpcReduction="20000"/>
          </a:bodyPr>
          <a:lstStyle/>
          <a:p>
            <a:pPr indent="0" lvl="0" marL="0" rtl="0" algn="ctr">
              <a:lnSpc>
                <a:spcPct val="100000"/>
              </a:lnSpc>
              <a:spcBef>
                <a:spcPts val="0"/>
              </a:spcBef>
              <a:spcAft>
                <a:spcPts val="0"/>
              </a:spcAft>
              <a:buNone/>
            </a:pPr>
            <a:r>
              <a:rPr lang="en" sz="4972" u="sng"/>
              <a:t>Reflection</a:t>
            </a:r>
            <a:endParaRPr sz="4972" u="sng"/>
          </a:p>
          <a:p>
            <a:pPr indent="0" lvl="0" marL="0" rtl="0" algn="ctr">
              <a:lnSpc>
                <a:spcPct val="100000"/>
              </a:lnSpc>
              <a:spcBef>
                <a:spcPts val="0"/>
              </a:spcBef>
              <a:spcAft>
                <a:spcPts val="0"/>
              </a:spcAft>
              <a:buNone/>
            </a:pPr>
            <a:r>
              <a:t/>
            </a:r>
            <a:endParaRPr sz="4972" u="sng"/>
          </a:p>
          <a:p>
            <a:pPr indent="0" lvl="0" marL="0" rtl="0" algn="ctr">
              <a:lnSpc>
                <a:spcPct val="100000"/>
              </a:lnSpc>
              <a:spcBef>
                <a:spcPts val="0"/>
              </a:spcBef>
              <a:spcAft>
                <a:spcPts val="0"/>
              </a:spcAft>
              <a:buNone/>
            </a:pPr>
            <a:r>
              <a:rPr lang="en" sz="4972"/>
              <a:t>The installation was quick and easy. There were only a couple of lines that needed to be added to the settings.py. After installation the tool was accessible from the admin site and was simple as hitting record, interacting with the site, and hitting stop recording.</a:t>
            </a:r>
            <a:endParaRPr sz="4972"/>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410325"/>
            <a:ext cx="8520600" cy="1050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Milestone 4 Accomplishments</a:t>
            </a:r>
            <a:endParaRPr/>
          </a:p>
        </p:txBody>
      </p:sp>
      <p:sp>
        <p:nvSpPr>
          <p:cNvPr id="61" name="Google Shape;61;p14"/>
          <p:cNvSpPr txBox="1"/>
          <p:nvPr>
            <p:ph idx="1" type="subTitle"/>
          </p:nvPr>
        </p:nvSpPr>
        <p:spPr>
          <a:xfrm>
            <a:off x="311700" y="1924175"/>
            <a:ext cx="8520600" cy="2832900"/>
          </a:xfrm>
          <a:prstGeom prst="rect">
            <a:avLst/>
          </a:prstGeom>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SzPts val="1800"/>
              <a:buChar char="●"/>
            </a:pPr>
            <a:r>
              <a:rPr lang="en" sz="1800"/>
              <a:t>Finished Hobby Page</a:t>
            </a:r>
            <a:endParaRPr sz="1800"/>
          </a:p>
          <a:p>
            <a:pPr indent="-342900" lvl="0" marL="914400" rtl="0" algn="l">
              <a:lnSpc>
                <a:spcPct val="115000"/>
              </a:lnSpc>
              <a:spcBef>
                <a:spcPts val="0"/>
              </a:spcBef>
              <a:spcAft>
                <a:spcPts val="0"/>
              </a:spcAft>
              <a:buSzPts val="1800"/>
              <a:buChar char="●"/>
            </a:pPr>
            <a:r>
              <a:rPr lang="en" sz="1800"/>
              <a:t>User Ability to Delete Account </a:t>
            </a:r>
            <a:endParaRPr sz="1800"/>
          </a:p>
          <a:p>
            <a:pPr indent="-342900" lvl="0" marL="914400" rtl="0" algn="l">
              <a:lnSpc>
                <a:spcPct val="115000"/>
              </a:lnSpc>
              <a:spcBef>
                <a:spcPts val="0"/>
              </a:spcBef>
              <a:spcAft>
                <a:spcPts val="0"/>
              </a:spcAft>
              <a:buSzPts val="1800"/>
              <a:buChar char="●"/>
            </a:pPr>
            <a:r>
              <a:rPr lang="en" sz="1800"/>
              <a:t>Updated Chart Logic &amp; Visualization</a:t>
            </a:r>
            <a:endParaRPr sz="1800"/>
          </a:p>
          <a:p>
            <a:pPr indent="-342900" lvl="0" marL="914400" rtl="0" algn="l">
              <a:lnSpc>
                <a:spcPct val="115000"/>
              </a:lnSpc>
              <a:spcBef>
                <a:spcPts val="0"/>
              </a:spcBef>
              <a:spcAft>
                <a:spcPts val="0"/>
              </a:spcAft>
              <a:buSzPts val="1800"/>
              <a:buChar char="●"/>
            </a:pPr>
            <a:r>
              <a:rPr lang="en" sz="1800"/>
              <a:t>Finished Sprite Logic &amp; Visualization</a:t>
            </a:r>
            <a:endParaRPr sz="1800"/>
          </a:p>
          <a:p>
            <a:pPr indent="-342900" lvl="0" marL="914400" rtl="0" algn="l">
              <a:lnSpc>
                <a:spcPct val="115000"/>
              </a:lnSpc>
              <a:spcBef>
                <a:spcPts val="0"/>
              </a:spcBef>
              <a:spcAft>
                <a:spcPts val="0"/>
              </a:spcAft>
              <a:buSzPts val="1800"/>
              <a:buChar char="●"/>
            </a:pPr>
            <a:r>
              <a:rPr lang="en" sz="1800"/>
              <a:t>Application is Released Online for the Entire World</a:t>
            </a:r>
            <a:endParaRPr sz="1800"/>
          </a:p>
          <a:p>
            <a:pPr indent="-381000" lvl="0" marL="914400" rtl="0" algn="l">
              <a:lnSpc>
                <a:spcPct val="115000"/>
              </a:lnSpc>
              <a:spcBef>
                <a:spcPts val="0"/>
              </a:spcBef>
              <a:spcAft>
                <a:spcPts val="0"/>
              </a:spcAft>
              <a:buSzPts val="2400"/>
              <a:buChar char="●"/>
            </a:pPr>
            <a:r>
              <a:rPr b="1" lang="en" sz="2400" u="sng"/>
              <a:t>Implemented All Planned Features</a:t>
            </a:r>
            <a:endParaRPr b="1" sz="24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32"/>
          <p:cNvPicPr preferRelativeResize="0"/>
          <p:nvPr/>
        </p:nvPicPr>
        <p:blipFill>
          <a:blip r:embed="rId3">
            <a:alphaModFix/>
          </a:blip>
          <a:stretch>
            <a:fillRect/>
          </a:stretch>
        </p:blipFill>
        <p:spPr>
          <a:xfrm>
            <a:off x="395581" y="222513"/>
            <a:ext cx="8352845" cy="469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Analysis </a:t>
            </a:r>
            <a:r>
              <a:rPr lang="en"/>
              <a:t>- </a:t>
            </a:r>
            <a:r>
              <a:rPr lang="en">
                <a:solidFill>
                  <a:schemeClr val="lt2"/>
                </a:solidFill>
              </a:rPr>
              <a:t>Valgrind</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83" name="Google Shape;183;p33"/>
          <p:cNvSpPr txBox="1"/>
          <p:nvPr>
            <p:ph idx="1" type="body"/>
          </p:nvPr>
        </p:nvSpPr>
        <p:spPr>
          <a:xfrm>
            <a:off x="311700" y="1152475"/>
            <a:ext cx="8520600" cy="3620700"/>
          </a:xfrm>
          <a:prstGeom prst="rect">
            <a:avLst/>
          </a:prstGeom>
        </p:spPr>
        <p:txBody>
          <a:bodyPr anchorCtr="0" anchor="t" bIns="91425" lIns="91425" spcFirstLastPara="1" rIns="91425" wrap="square" tIns="91425">
            <a:normAutofit fontScale="77500" lnSpcReduction="20000"/>
          </a:bodyPr>
          <a:lstStyle/>
          <a:p>
            <a:pPr indent="0" lvl="0" marL="0" rtl="0" algn="ctr">
              <a:lnSpc>
                <a:spcPct val="100000"/>
              </a:lnSpc>
              <a:spcBef>
                <a:spcPts val="0"/>
              </a:spcBef>
              <a:spcAft>
                <a:spcPts val="0"/>
              </a:spcAft>
              <a:buNone/>
            </a:pPr>
            <a:r>
              <a:rPr lang="en" sz="2800" u="sng"/>
              <a:t>Reflection</a:t>
            </a:r>
            <a:endParaRPr sz="2800" u="sng"/>
          </a:p>
          <a:p>
            <a:pPr indent="0" lvl="0" marL="0" rtl="0" algn="l">
              <a:lnSpc>
                <a:spcPct val="100000"/>
              </a:lnSpc>
              <a:spcBef>
                <a:spcPts val="0"/>
              </a:spcBef>
              <a:spcAft>
                <a:spcPts val="0"/>
              </a:spcAft>
              <a:buNone/>
            </a:pPr>
            <a:r>
              <a:rPr lang="en" sz="2800"/>
              <a:t>Unfortunately there are no Django specific dynamic analyzers but we did have some luck running dynamic analysis strictly for python. As a whole the information was not that useful to us because it was throwing a lot of errors with imports and supported syntax for Django.</a:t>
            </a:r>
            <a:endParaRPr sz="2800"/>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Individual Contributions</a:t>
            </a:r>
            <a:endParaRPr/>
          </a:p>
        </p:txBody>
      </p:sp>
      <p:sp>
        <p:nvSpPr>
          <p:cNvPr id="189" name="Google Shape;189;p3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Johnny Gilbert</a:t>
            </a:r>
            <a:r>
              <a:rPr lang="en"/>
              <a:t> - Maintainer and Front-End Developer</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3543"/>
              <a:t>Meetings Attended: 21/21</a:t>
            </a:r>
            <a:endParaRPr sz="3543"/>
          </a:p>
          <a:p>
            <a:pPr indent="0" lvl="0" marL="0" rtl="0" algn="l">
              <a:spcBef>
                <a:spcPts val="1200"/>
              </a:spcBef>
              <a:spcAft>
                <a:spcPts val="0"/>
              </a:spcAft>
              <a:buNone/>
            </a:pPr>
            <a:r>
              <a:rPr lang="en" sz="3543"/>
              <a:t>Completed Tasks: Performed static analysis on the code base, contributed to sprite logic, merged over any branches still left in development, worked on queries to get database, finished styling of hobby page, created delete account functionality, and did profiling on the website</a:t>
            </a:r>
            <a:endParaRPr sz="3543"/>
          </a:p>
          <a:p>
            <a:pPr indent="0" lvl="0" marL="0" rtl="0" algn="l">
              <a:spcBef>
                <a:spcPts val="1200"/>
              </a:spcBef>
              <a:spcAft>
                <a:spcPts val="0"/>
              </a:spcAft>
              <a:buNone/>
            </a:pPr>
            <a:r>
              <a:rPr lang="en" sz="3543"/>
              <a:t>Role: maintainer and front end developer</a:t>
            </a:r>
            <a:endParaRPr sz="3543"/>
          </a:p>
          <a:p>
            <a:pPr indent="0" lvl="0" marL="0" rtl="0" algn="l">
              <a:spcBef>
                <a:spcPts val="1200"/>
              </a:spcBef>
              <a:spcAft>
                <a:spcPts val="0"/>
              </a:spcAft>
              <a:buNone/>
            </a:pPr>
            <a:r>
              <a:rPr lang="en" sz="3543"/>
              <a:t>Tools: WSL, VSCode, GitHub, bootstrap/crispy forms and Windows.</a:t>
            </a:r>
            <a:endParaRPr sz="3543"/>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Nathan Bennett</a:t>
            </a:r>
            <a:r>
              <a:rPr lang="en"/>
              <a:t> - Developer, Web Server, Database/ORM, Forms</a:t>
            </a:r>
            <a:endParaRPr/>
          </a:p>
        </p:txBody>
      </p:sp>
      <p:sp>
        <p:nvSpPr>
          <p:cNvPr id="201" name="Google Shape;201;p36"/>
          <p:cNvSpPr txBox="1"/>
          <p:nvPr>
            <p:ph idx="1" type="body"/>
          </p:nvPr>
        </p:nvSpPr>
        <p:spPr>
          <a:xfrm>
            <a:off x="311700" y="1316400"/>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035"/>
              <a:t>Meetings Attended: 21/21</a:t>
            </a:r>
            <a:endParaRPr sz="2035"/>
          </a:p>
          <a:p>
            <a:pPr indent="0" lvl="0" marL="0" rtl="0" algn="l">
              <a:spcBef>
                <a:spcPts val="1200"/>
              </a:spcBef>
              <a:spcAft>
                <a:spcPts val="0"/>
              </a:spcAft>
              <a:buNone/>
            </a:pPr>
            <a:r>
              <a:rPr lang="en" sz="2035"/>
              <a:t>Completed Tasks: Created a </a:t>
            </a:r>
            <a:r>
              <a:rPr lang="en" sz="2035"/>
              <a:t>basic form to input time spent per hobby, began sending dates and time spent per hobby to the chart, worked on getting data for sprite logic, and continued to keep web server up to date.</a:t>
            </a:r>
            <a:endParaRPr sz="2035"/>
          </a:p>
          <a:p>
            <a:pPr indent="0" lvl="0" marL="0" rtl="0" algn="l">
              <a:spcBef>
                <a:spcPts val="1200"/>
              </a:spcBef>
              <a:spcAft>
                <a:spcPts val="0"/>
              </a:spcAft>
              <a:buNone/>
            </a:pPr>
            <a:r>
              <a:rPr lang="en" sz="2035"/>
              <a:t>Role: Database, Forms, &amp; Web Server</a:t>
            </a:r>
            <a:endParaRPr sz="2035"/>
          </a:p>
          <a:p>
            <a:pPr indent="0" lvl="0" marL="0" rtl="0" algn="l">
              <a:spcBef>
                <a:spcPts val="1200"/>
              </a:spcBef>
              <a:spcAft>
                <a:spcPts val="0"/>
              </a:spcAft>
              <a:buNone/>
            </a:pPr>
            <a:r>
              <a:rPr lang="en" sz="2035"/>
              <a:t>Tools: Ubuntu VM, VSCode</a:t>
            </a:r>
            <a:endParaRPr sz="2035"/>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8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Nathaniel Buchanan </a:t>
            </a:r>
            <a:r>
              <a:rPr lang="en"/>
              <a:t>- Developer &amp; Front-End Developer </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780"/>
              <a:t>Meetings Attended: 21/21</a:t>
            </a:r>
            <a:endParaRPr sz="7780"/>
          </a:p>
          <a:p>
            <a:pPr indent="0" lvl="0" marL="0" rtl="0" algn="l">
              <a:spcBef>
                <a:spcPts val="1200"/>
              </a:spcBef>
              <a:spcAft>
                <a:spcPts val="0"/>
              </a:spcAft>
              <a:buNone/>
            </a:pPr>
            <a:r>
              <a:rPr lang="en" sz="7780"/>
              <a:t>Completed Tasks: Focused on front-end development, but also worked on some of the back-end. Would often work on the HTML and CSS for many of the webpages. Worked and learned Chart.js and created a proper chart. Assisted with Sprite i</a:t>
            </a:r>
            <a:r>
              <a:rPr lang="en" sz="7780"/>
              <a:t>mplementation</a:t>
            </a:r>
            <a:r>
              <a:rPr lang="en" sz="7780"/>
              <a:t> and art creation. Brief work with django and database.</a:t>
            </a:r>
            <a:endParaRPr sz="7780"/>
          </a:p>
          <a:p>
            <a:pPr indent="0" lvl="0" marL="0" rtl="0" algn="l">
              <a:spcBef>
                <a:spcPts val="1200"/>
              </a:spcBef>
              <a:spcAft>
                <a:spcPts val="0"/>
              </a:spcAft>
              <a:buNone/>
            </a:pPr>
            <a:r>
              <a:rPr lang="en" sz="7780"/>
              <a:t>Role: Front-end/Back-end development of the application; note-taker; collaborate with each member on issues</a:t>
            </a:r>
            <a:endParaRPr sz="7780"/>
          </a:p>
          <a:p>
            <a:pPr indent="0" lvl="0" marL="0" rtl="0" algn="l">
              <a:spcBef>
                <a:spcPts val="1200"/>
              </a:spcBef>
              <a:spcAft>
                <a:spcPts val="0"/>
              </a:spcAft>
              <a:buNone/>
            </a:pPr>
            <a:r>
              <a:rPr lang="en" sz="7780"/>
              <a:t>Tools: Windows 10 PC, Windows 10 Laptop, Ubuntu, WSL, VSCode</a:t>
            </a:r>
            <a:endParaRPr sz="7780"/>
          </a:p>
          <a:p>
            <a:pPr indent="0" lvl="0" marL="0" rtl="0" algn="l">
              <a:spcBef>
                <a:spcPts val="1200"/>
              </a:spcBef>
              <a:spcAft>
                <a:spcPts val="0"/>
              </a:spcAft>
              <a:buNone/>
            </a:pPr>
            <a:r>
              <a:t/>
            </a:r>
            <a:endParaRPr sz="3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269250" y="47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Spencer Deuscher </a:t>
            </a:r>
            <a:r>
              <a:rPr lang="en"/>
              <a:t>- Developer, Researcher, Bootstrap 4</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50"/>
              <a:t>Meetings Attended: 21/21</a:t>
            </a:r>
            <a:endParaRPr sz="7250"/>
          </a:p>
          <a:p>
            <a:pPr indent="0" lvl="0" marL="0" rtl="0" algn="l">
              <a:spcBef>
                <a:spcPts val="1200"/>
              </a:spcBef>
              <a:spcAft>
                <a:spcPts val="0"/>
              </a:spcAft>
              <a:buNone/>
            </a:pPr>
            <a:r>
              <a:rPr lang="en" sz="7250"/>
              <a:t>Completed Tasks: Researched HTML, CSS, Bootstrap and Python logic to get a better understanding and be able to navigate the code better. Started the .gitignore file and have insert the file types into the .gitignore. Implemented Crispy Forms onto the Login and New User pages which was Issue 6 for our project on GitHub and got the pull request taken care of. Styled the “Add a Hobby” popup using Bootstrap 4.</a:t>
            </a:r>
            <a:endParaRPr sz="7250"/>
          </a:p>
          <a:p>
            <a:pPr indent="0" lvl="0" marL="0" rtl="0" algn="l">
              <a:spcBef>
                <a:spcPts val="1200"/>
              </a:spcBef>
              <a:spcAft>
                <a:spcPts val="0"/>
              </a:spcAft>
              <a:buNone/>
            </a:pPr>
            <a:r>
              <a:rPr lang="en" sz="7250"/>
              <a:t>Role: Styling forms with bootstrap/crispy forms, collaborate with other team members</a:t>
            </a:r>
            <a:endParaRPr sz="7250"/>
          </a:p>
          <a:p>
            <a:pPr indent="0" lvl="0" marL="0" rtl="0" algn="l">
              <a:spcBef>
                <a:spcPts val="1200"/>
              </a:spcBef>
              <a:spcAft>
                <a:spcPts val="0"/>
              </a:spcAft>
              <a:buNone/>
            </a:pPr>
            <a:r>
              <a:rPr lang="en" sz="7250"/>
              <a:t>Tools: WSL, VS Code, Ubuntu, GitHub, Windows 10 PC/Laptop</a:t>
            </a:r>
            <a:endParaRPr sz="72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Taylor Miller - Developer, Py Logic Developer, Researcher,  Sprite Implementation</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t/>
            </a:r>
            <a:endParaRPr sz="2859"/>
          </a:p>
          <a:p>
            <a:pPr indent="0" lvl="0" marL="0" rtl="0" algn="l">
              <a:spcBef>
                <a:spcPts val="1200"/>
              </a:spcBef>
              <a:spcAft>
                <a:spcPts val="0"/>
              </a:spcAft>
              <a:buNone/>
            </a:pPr>
            <a:r>
              <a:rPr lang="en" sz="2859"/>
              <a:t>Meetings Attended: 21/21</a:t>
            </a:r>
            <a:endParaRPr sz="2859"/>
          </a:p>
          <a:p>
            <a:pPr indent="0" lvl="0" marL="0" rtl="0" algn="l">
              <a:spcBef>
                <a:spcPts val="1200"/>
              </a:spcBef>
              <a:spcAft>
                <a:spcPts val="0"/>
              </a:spcAft>
              <a:buNone/>
            </a:pPr>
            <a:r>
              <a:rPr lang="en" sz="2859"/>
              <a:t>Completed Tasks: Research, Experimentation, Organization, Powerpoint Creation, Sprite Logic Implementation and Testing, Unit Testing for Sprite Logic</a:t>
            </a:r>
            <a:endParaRPr sz="2859"/>
          </a:p>
          <a:p>
            <a:pPr indent="0" lvl="0" marL="0" rtl="0" algn="l">
              <a:spcBef>
                <a:spcPts val="1200"/>
              </a:spcBef>
              <a:spcAft>
                <a:spcPts val="0"/>
              </a:spcAft>
              <a:buNone/>
            </a:pPr>
            <a:r>
              <a:rPr lang="en" sz="2859"/>
              <a:t>Role: Implementing sprites on to the web page, as well as implementing background logic for sprite selection</a:t>
            </a:r>
            <a:endParaRPr sz="2859"/>
          </a:p>
          <a:p>
            <a:pPr indent="0" lvl="0" marL="0" rtl="0" algn="l">
              <a:spcBef>
                <a:spcPts val="1200"/>
              </a:spcBef>
              <a:spcAft>
                <a:spcPts val="0"/>
              </a:spcAft>
              <a:buNone/>
            </a:pPr>
            <a:r>
              <a:rPr lang="en" sz="2859"/>
              <a:t>Tools: WSL, VS Code</a:t>
            </a:r>
            <a:endParaRPr sz="285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Meetings: Tuesday: @5:00 pm &amp; Friday: @3:00 pm on Discord</a:t>
            </a:r>
            <a:endParaRPr/>
          </a:p>
          <a:p>
            <a:pPr indent="0" lvl="0" marL="0" rtl="0" algn="l">
              <a:spcBef>
                <a:spcPts val="1200"/>
              </a:spcBef>
              <a:spcAft>
                <a:spcPts val="0"/>
              </a:spcAft>
              <a:buNone/>
            </a:pPr>
            <a:r>
              <a:rPr lang="en"/>
              <a:t>Workflow: Branched (with Issues) because of complications with multiple people working at once</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Reflection on Project</a:t>
            </a:r>
            <a:endParaRPr/>
          </a:p>
        </p:txBody>
      </p:sp>
      <p:sp>
        <p:nvSpPr>
          <p:cNvPr id="231" name="Google Shape;231;p41"/>
          <p:cNvSpPr txBox="1"/>
          <p:nvPr>
            <p:ph idx="1" type="body"/>
          </p:nvPr>
        </p:nvSpPr>
        <p:spPr>
          <a:xfrm>
            <a:off x="311700" y="1152475"/>
            <a:ext cx="8520600" cy="37551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What we liked:</a:t>
            </a:r>
            <a:endParaRPr/>
          </a:p>
          <a:p>
            <a:pPr indent="-297497" lvl="1" marL="914400" rtl="0" algn="l">
              <a:spcBef>
                <a:spcPts val="0"/>
              </a:spcBef>
              <a:spcAft>
                <a:spcPts val="0"/>
              </a:spcAft>
              <a:buSzPct val="100000"/>
              <a:buChar char="○"/>
            </a:pPr>
            <a:r>
              <a:rPr lang="en"/>
              <a:t>The overall goal/idea of the project</a:t>
            </a:r>
            <a:endParaRPr/>
          </a:p>
          <a:p>
            <a:pPr indent="-297497" lvl="1" marL="914400" rtl="0" algn="l">
              <a:spcBef>
                <a:spcPts val="0"/>
              </a:spcBef>
              <a:spcAft>
                <a:spcPts val="0"/>
              </a:spcAft>
              <a:buSzPct val="100000"/>
              <a:buChar char="○"/>
            </a:pPr>
            <a:r>
              <a:rPr lang="en"/>
              <a:t>Django as a Framework</a:t>
            </a:r>
            <a:endParaRPr/>
          </a:p>
          <a:p>
            <a:pPr indent="-297497" lvl="1" marL="914400" rtl="0" algn="l">
              <a:spcBef>
                <a:spcPts val="0"/>
              </a:spcBef>
              <a:spcAft>
                <a:spcPts val="0"/>
              </a:spcAft>
              <a:buSzPct val="100000"/>
              <a:buChar char="○"/>
            </a:pPr>
            <a:r>
              <a:rPr lang="en"/>
              <a:t>DB SQLite as a database</a:t>
            </a:r>
            <a:endParaRPr/>
          </a:p>
          <a:p>
            <a:pPr indent="-297497" lvl="1" marL="914400" rtl="0" algn="l">
              <a:spcBef>
                <a:spcPts val="0"/>
              </a:spcBef>
              <a:spcAft>
                <a:spcPts val="0"/>
              </a:spcAft>
              <a:buSzPct val="100000"/>
              <a:buChar char="○"/>
            </a:pPr>
            <a:r>
              <a:rPr lang="en"/>
              <a:t>Many available online tutorials</a:t>
            </a:r>
            <a:endParaRPr/>
          </a:p>
          <a:p>
            <a:pPr indent="-317182" lvl="0" marL="457200" rtl="0" algn="l">
              <a:spcBef>
                <a:spcPts val="0"/>
              </a:spcBef>
              <a:spcAft>
                <a:spcPts val="0"/>
              </a:spcAft>
              <a:buSzPct val="100000"/>
              <a:buChar char="●"/>
            </a:pPr>
            <a:r>
              <a:rPr lang="en"/>
              <a:t>What we disliked:</a:t>
            </a:r>
            <a:endParaRPr/>
          </a:p>
          <a:p>
            <a:pPr indent="-297497" lvl="1" marL="914400" rtl="0" algn="l">
              <a:spcBef>
                <a:spcPts val="0"/>
              </a:spcBef>
              <a:spcAft>
                <a:spcPts val="0"/>
              </a:spcAft>
              <a:buSzPct val="100000"/>
              <a:buChar char="○"/>
            </a:pPr>
            <a:r>
              <a:rPr lang="en"/>
              <a:t>Django not being very applicable with the tools</a:t>
            </a:r>
            <a:endParaRPr/>
          </a:p>
          <a:p>
            <a:pPr indent="-297497" lvl="2" marL="1371600" rtl="0" algn="l">
              <a:spcBef>
                <a:spcPts val="0"/>
              </a:spcBef>
              <a:spcAft>
                <a:spcPts val="0"/>
              </a:spcAft>
              <a:buSzPct val="100000"/>
              <a:buChar char="■"/>
            </a:pPr>
            <a:r>
              <a:rPr lang="en"/>
              <a:t>Static Analysis was very difficult</a:t>
            </a:r>
            <a:endParaRPr/>
          </a:p>
          <a:p>
            <a:pPr indent="-297497" lvl="1" marL="914400" rtl="0" algn="l">
              <a:spcBef>
                <a:spcPts val="0"/>
              </a:spcBef>
              <a:spcAft>
                <a:spcPts val="0"/>
              </a:spcAft>
              <a:buSzPct val="100000"/>
              <a:buChar char="○"/>
            </a:pPr>
            <a:r>
              <a:rPr lang="en"/>
              <a:t>SCSS created difficulties for CSS</a:t>
            </a:r>
            <a:endParaRPr/>
          </a:p>
          <a:p>
            <a:pPr indent="-297497" lvl="1" marL="914400" rtl="0" algn="l">
              <a:spcBef>
                <a:spcPts val="0"/>
              </a:spcBef>
              <a:spcAft>
                <a:spcPts val="0"/>
              </a:spcAft>
              <a:buSzPct val="100000"/>
              <a:buChar char="○"/>
            </a:pPr>
            <a:r>
              <a:rPr lang="en"/>
              <a:t>DB SQLite caused </a:t>
            </a:r>
            <a:r>
              <a:rPr lang="en"/>
              <a:t>problem</a:t>
            </a:r>
            <a:r>
              <a:rPr lang="en"/>
              <a:t> with User Database*</a:t>
            </a:r>
            <a:endParaRPr/>
          </a:p>
          <a:p>
            <a:pPr indent="-297497" lvl="1" marL="914400" rtl="0" algn="l">
              <a:spcBef>
                <a:spcPts val="0"/>
              </a:spcBef>
              <a:spcAft>
                <a:spcPts val="0"/>
              </a:spcAft>
              <a:buSzPct val="100000"/>
              <a:buChar char="○"/>
            </a:pPr>
            <a:r>
              <a:rPr lang="en"/>
              <a:t>Django didn’t have a lot of built in styling tools for html like other web development applications such as angular</a:t>
            </a:r>
            <a:endParaRPr/>
          </a:p>
          <a:p>
            <a:pPr indent="-317182" lvl="0" marL="457200" rtl="0" algn="l">
              <a:spcBef>
                <a:spcPts val="0"/>
              </a:spcBef>
              <a:spcAft>
                <a:spcPts val="0"/>
              </a:spcAft>
              <a:buSzPct val="100000"/>
              <a:buChar char="●"/>
            </a:pPr>
            <a:r>
              <a:rPr lang="en"/>
              <a:t>What we would improve:</a:t>
            </a:r>
            <a:endParaRPr/>
          </a:p>
          <a:p>
            <a:pPr indent="-297497" lvl="1" marL="914400" rtl="0" algn="l">
              <a:spcBef>
                <a:spcPts val="0"/>
              </a:spcBef>
              <a:spcAft>
                <a:spcPts val="0"/>
              </a:spcAft>
              <a:buSzPct val="100000"/>
              <a:buChar char="○"/>
            </a:pPr>
            <a:r>
              <a:rPr lang="en"/>
              <a:t>Additional Features:</a:t>
            </a:r>
            <a:endParaRPr/>
          </a:p>
          <a:p>
            <a:pPr indent="-297497" lvl="2" marL="1371600" rtl="0" algn="l">
              <a:spcBef>
                <a:spcPts val="0"/>
              </a:spcBef>
              <a:spcAft>
                <a:spcPts val="0"/>
              </a:spcAft>
              <a:buSzPct val="100000"/>
              <a:buChar char="■"/>
            </a:pPr>
            <a:r>
              <a:rPr lang="en"/>
              <a:t>Larger Variety of Sprites</a:t>
            </a:r>
            <a:endParaRPr/>
          </a:p>
          <a:p>
            <a:pPr indent="-297497" lvl="2" marL="1371600" rtl="0" algn="l">
              <a:spcBef>
                <a:spcPts val="0"/>
              </a:spcBef>
              <a:spcAft>
                <a:spcPts val="0"/>
              </a:spcAft>
              <a:buSzPct val="100000"/>
              <a:buChar char="■"/>
            </a:pPr>
            <a:r>
              <a:rPr lang="en"/>
              <a:t>Additional Charts</a:t>
            </a:r>
            <a:endParaRPr/>
          </a:p>
          <a:p>
            <a:pPr indent="-297497" lvl="1" marL="914400" rtl="0" algn="l">
              <a:spcBef>
                <a:spcPts val="0"/>
              </a:spcBef>
              <a:spcAft>
                <a:spcPts val="0"/>
              </a:spcAft>
              <a:buSzPct val="100000"/>
              <a:buChar char="○"/>
            </a:pPr>
            <a:r>
              <a:rPr lang="en"/>
              <a:t>Multi-Browser functionality</a:t>
            </a:r>
            <a:endParaRPr/>
          </a:p>
          <a:p>
            <a:pPr indent="-297497" lvl="1" marL="914400" rtl="0" algn="l">
              <a:spcBef>
                <a:spcPts val="0"/>
              </a:spcBef>
              <a:spcAft>
                <a:spcPts val="0"/>
              </a:spcAft>
              <a:buSzPct val="100000"/>
              <a:buChar char="○"/>
            </a:pPr>
            <a:r>
              <a:rPr lang="en"/>
              <a:t>Better Format for CSS</a:t>
            </a:r>
            <a:endParaRPr/>
          </a:p>
          <a:p>
            <a:pPr indent="-297497" lvl="1" marL="914400" rtl="0" algn="l">
              <a:spcBef>
                <a:spcPts val="0"/>
              </a:spcBef>
              <a:spcAft>
                <a:spcPts val="0"/>
              </a:spcAft>
              <a:buSzPct val="100000"/>
              <a:buChar char="○"/>
            </a:pPr>
            <a:r>
              <a:rPr lang="en"/>
              <a:t>Greater Documentation</a:t>
            </a:r>
            <a:endParaRPr/>
          </a:p>
          <a:p>
            <a:pPr indent="-297497" lvl="1" marL="914400" rtl="0" algn="l">
              <a:spcBef>
                <a:spcPts val="0"/>
              </a:spcBef>
              <a:spcAft>
                <a:spcPts val="0"/>
              </a:spcAft>
              <a:buSzPct val="100000"/>
              <a:buChar char="○"/>
            </a:pPr>
            <a:r>
              <a:rPr lang="en"/>
              <a:t>Change Time Zone runs off UTC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13400"/>
            <a:ext cx="8520600" cy="10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Tool Chain/Technology Stack</a:t>
            </a:r>
            <a:endParaRPr/>
          </a:p>
        </p:txBody>
      </p:sp>
      <p:sp>
        <p:nvSpPr>
          <p:cNvPr id="67" name="Google Shape;67;p15"/>
          <p:cNvSpPr txBox="1"/>
          <p:nvPr>
            <p:ph idx="1" type="subTitle"/>
          </p:nvPr>
        </p:nvSpPr>
        <p:spPr>
          <a:xfrm>
            <a:off x="311700" y="1516925"/>
            <a:ext cx="8520600" cy="3346500"/>
          </a:xfrm>
          <a:prstGeom prst="rect">
            <a:avLst/>
          </a:prstGeom>
        </p:spPr>
        <p:txBody>
          <a:bodyPr anchorCtr="0" anchor="t" bIns="91425" lIns="91425" spcFirstLastPara="1" rIns="91425" wrap="square" tIns="91425">
            <a:normAutofit fontScale="47500" lnSpcReduction="10000"/>
          </a:bodyPr>
          <a:lstStyle/>
          <a:p>
            <a:pPr indent="-288925" lvl="0" marL="457200" rtl="0" algn="l">
              <a:spcBef>
                <a:spcPts val="0"/>
              </a:spcBef>
              <a:spcAft>
                <a:spcPts val="0"/>
              </a:spcAft>
              <a:buSzPct val="100000"/>
              <a:buChar char="●"/>
            </a:pPr>
            <a:r>
              <a:rPr lang="en" sz="2000"/>
              <a:t>HTML/CSS</a:t>
            </a:r>
            <a:endParaRPr sz="2000"/>
          </a:p>
          <a:p>
            <a:pPr indent="-288925" lvl="0" marL="457200" rtl="0" algn="l">
              <a:spcBef>
                <a:spcPts val="0"/>
              </a:spcBef>
              <a:spcAft>
                <a:spcPts val="0"/>
              </a:spcAft>
              <a:buSzPct val="100000"/>
              <a:buChar char="●"/>
            </a:pPr>
            <a:r>
              <a:rPr lang="en" sz="2000"/>
              <a:t>Static Analysis</a:t>
            </a:r>
            <a:endParaRPr sz="2000"/>
          </a:p>
          <a:p>
            <a:pPr indent="-288925" lvl="1" marL="914400" rtl="0" algn="l">
              <a:spcBef>
                <a:spcPts val="0"/>
              </a:spcBef>
              <a:spcAft>
                <a:spcPts val="0"/>
              </a:spcAft>
              <a:buSzPct val="100000"/>
              <a:buChar char="○"/>
            </a:pPr>
            <a:r>
              <a:rPr lang="en" sz="2000"/>
              <a:t>pylint_django</a:t>
            </a:r>
            <a:endParaRPr sz="2000"/>
          </a:p>
          <a:p>
            <a:pPr indent="-288925" lvl="0" marL="457200" rtl="0" algn="l">
              <a:spcBef>
                <a:spcPts val="0"/>
              </a:spcBef>
              <a:spcAft>
                <a:spcPts val="0"/>
              </a:spcAft>
              <a:buSzPct val="100000"/>
              <a:buChar char="●"/>
            </a:pPr>
            <a:r>
              <a:rPr lang="en" sz="2000"/>
              <a:t>Javascript</a:t>
            </a:r>
            <a:endParaRPr sz="2000"/>
          </a:p>
          <a:p>
            <a:pPr indent="-288925" lvl="1" marL="914400" rtl="0" algn="l">
              <a:spcBef>
                <a:spcPts val="0"/>
              </a:spcBef>
              <a:spcAft>
                <a:spcPts val="0"/>
              </a:spcAft>
              <a:buSzPct val="100000"/>
              <a:buChar char="○"/>
            </a:pPr>
            <a:r>
              <a:rPr lang="en" sz="2000"/>
              <a:t>Chart.js</a:t>
            </a:r>
            <a:endParaRPr sz="2000"/>
          </a:p>
          <a:p>
            <a:pPr indent="-288925" lvl="1" marL="914400" rtl="0" algn="l">
              <a:spcBef>
                <a:spcPts val="0"/>
              </a:spcBef>
              <a:spcAft>
                <a:spcPts val="0"/>
              </a:spcAft>
              <a:buSzPct val="100000"/>
              <a:buChar char="○"/>
            </a:pPr>
            <a:r>
              <a:rPr lang="en" sz="2000"/>
              <a:t>Pop-up Window with Forms</a:t>
            </a:r>
            <a:endParaRPr sz="2000"/>
          </a:p>
          <a:p>
            <a:pPr indent="-288925" lvl="0" marL="457200" rtl="0" algn="l">
              <a:spcBef>
                <a:spcPts val="0"/>
              </a:spcBef>
              <a:spcAft>
                <a:spcPts val="0"/>
              </a:spcAft>
              <a:buSzPct val="100000"/>
              <a:buChar char="●"/>
            </a:pPr>
            <a:r>
              <a:rPr lang="en" sz="2000"/>
              <a:t>Python</a:t>
            </a:r>
            <a:endParaRPr sz="2000"/>
          </a:p>
          <a:p>
            <a:pPr indent="-288925" lvl="1" marL="914400" rtl="0" algn="l">
              <a:spcBef>
                <a:spcPts val="0"/>
              </a:spcBef>
              <a:spcAft>
                <a:spcPts val="0"/>
              </a:spcAft>
              <a:buSzPct val="100000"/>
              <a:buChar char="○"/>
            </a:pPr>
            <a:r>
              <a:rPr lang="en" sz="2000"/>
              <a:t>Sprite Logic</a:t>
            </a:r>
            <a:endParaRPr sz="2000"/>
          </a:p>
          <a:p>
            <a:pPr indent="-288925" lvl="0" marL="457200" rtl="0" algn="l">
              <a:spcBef>
                <a:spcPts val="0"/>
              </a:spcBef>
              <a:spcAft>
                <a:spcPts val="0"/>
              </a:spcAft>
              <a:buSzPct val="100000"/>
              <a:buChar char="●"/>
            </a:pPr>
            <a:r>
              <a:rPr lang="en" sz="2000"/>
              <a:t>Django</a:t>
            </a:r>
            <a:endParaRPr sz="2000"/>
          </a:p>
          <a:p>
            <a:pPr indent="-288925" lvl="1" marL="914400" rtl="0" algn="l">
              <a:spcBef>
                <a:spcPts val="0"/>
              </a:spcBef>
              <a:spcAft>
                <a:spcPts val="0"/>
              </a:spcAft>
              <a:buSzPct val="100000"/>
              <a:buChar char="○"/>
            </a:pPr>
            <a:r>
              <a:rPr lang="en" sz="2000"/>
              <a:t>Django-speedinfo (Profiling)</a:t>
            </a:r>
            <a:endParaRPr sz="2000"/>
          </a:p>
          <a:p>
            <a:pPr indent="-288925" lvl="0" marL="457200" rtl="0" algn="l">
              <a:spcBef>
                <a:spcPts val="0"/>
              </a:spcBef>
              <a:spcAft>
                <a:spcPts val="0"/>
              </a:spcAft>
              <a:buSzPct val="100000"/>
              <a:buChar char="●"/>
            </a:pPr>
            <a:r>
              <a:rPr lang="en" sz="2000"/>
              <a:t>Bootstrap 4</a:t>
            </a:r>
            <a:endParaRPr sz="2000"/>
          </a:p>
          <a:p>
            <a:pPr indent="-288925" lvl="1" marL="914400" rtl="0" algn="l">
              <a:spcBef>
                <a:spcPts val="0"/>
              </a:spcBef>
              <a:spcAft>
                <a:spcPts val="0"/>
              </a:spcAft>
              <a:buSzPct val="100000"/>
              <a:buChar char="○"/>
            </a:pPr>
            <a:r>
              <a:rPr lang="en" sz="2000"/>
              <a:t>Crispy Forms</a:t>
            </a:r>
            <a:endParaRPr sz="2000"/>
          </a:p>
          <a:p>
            <a:pPr indent="-288925" lvl="0" marL="457200" rtl="0" algn="l">
              <a:spcBef>
                <a:spcPts val="0"/>
              </a:spcBef>
              <a:spcAft>
                <a:spcPts val="0"/>
              </a:spcAft>
              <a:buSzPct val="100000"/>
              <a:buChar char="●"/>
            </a:pPr>
            <a:r>
              <a:rPr lang="en" sz="2000"/>
              <a:t>Gifs (for Sprites)</a:t>
            </a:r>
            <a:endParaRPr sz="2000"/>
          </a:p>
          <a:p>
            <a:pPr indent="-288925" lvl="0" marL="457200" rtl="0" algn="l">
              <a:spcBef>
                <a:spcPts val="0"/>
              </a:spcBef>
              <a:spcAft>
                <a:spcPts val="0"/>
              </a:spcAft>
              <a:buSzPct val="100000"/>
              <a:buChar char="●"/>
            </a:pPr>
            <a:r>
              <a:rPr lang="en" sz="2000"/>
              <a:t>Profiling</a:t>
            </a:r>
            <a:endParaRPr sz="2000"/>
          </a:p>
          <a:p>
            <a:pPr indent="-288925" lvl="1" marL="914400" rtl="0" algn="l">
              <a:spcBef>
                <a:spcPts val="0"/>
              </a:spcBef>
              <a:spcAft>
                <a:spcPts val="0"/>
              </a:spcAft>
              <a:buSzPct val="100000"/>
              <a:buChar char="○"/>
            </a:pPr>
            <a:r>
              <a:rPr lang="en" sz="2000"/>
              <a:t>django-speedinfo</a:t>
            </a:r>
            <a:endParaRPr sz="2000"/>
          </a:p>
          <a:p>
            <a:pPr indent="-288925" lvl="0" marL="457200" rtl="0" algn="l">
              <a:spcBef>
                <a:spcPts val="0"/>
              </a:spcBef>
              <a:spcAft>
                <a:spcPts val="0"/>
              </a:spcAft>
              <a:buSzPct val="100000"/>
              <a:buChar char="●"/>
            </a:pPr>
            <a:r>
              <a:rPr lang="en" sz="2000"/>
              <a:t>SQLite3</a:t>
            </a:r>
            <a:endParaRPr sz="2000"/>
          </a:p>
          <a:p>
            <a:pPr indent="-288925" lvl="0" marL="457200" rtl="0" algn="l">
              <a:spcBef>
                <a:spcPts val="0"/>
              </a:spcBef>
              <a:spcAft>
                <a:spcPts val="0"/>
              </a:spcAft>
              <a:buSzPct val="100000"/>
              <a:buChar char="●"/>
            </a:pPr>
            <a:r>
              <a:rPr lang="en" sz="2000"/>
              <a:t>Unit Testing</a:t>
            </a:r>
            <a:endParaRPr sz="2000"/>
          </a:p>
          <a:p>
            <a:pPr indent="-288925" lvl="1" marL="914400" rtl="0" algn="l">
              <a:spcBef>
                <a:spcPts val="0"/>
              </a:spcBef>
              <a:spcAft>
                <a:spcPts val="0"/>
              </a:spcAft>
              <a:buSzPct val="100000"/>
              <a:buChar char="○"/>
            </a:pPr>
            <a:r>
              <a:rPr lang="en" sz="2000"/>
              <a:t>python3 manage.py test</a:t>
            </a:r>
            <a:endParaRPr sz="2000"/>
          </a:p>
          <a:p>
            <a:pPr indent="-288925" lvl="0" marL="457200" rtl="0" algn="l">
              <a:spcBef>
                <a:spcPts val="0"/>
              </a:spcBef>
              <a:spcAft>
                <a:spcPts val="0"/>
              </a:spcAft>
              <a:buSzPct val="100000"/>
              <a:buChar char="●"/>
            </a:pPr>
            <a:r>
              <a:rPr lang="en" sz="2000"/>
              <a:t>Ubuntu/WSL</a:t>
            </a:r>
            <a:endParaRPr sz="2000"/>
          </a:p>
          <a:p>
            <a:pPr indent="-288925" lvl="0" marL="457200" rtl="0" algn="l">
              <a:spcBef>
                <a:spcPts val="0"/>
              </a:spcBef>
              <a:spcAft>
                <a:spcPts val="0"/>
              </a:spcAft>
              <a:buSzPct val="100000"/>
              <a:buChar char="●"/>
            </a:pPr>
            <a:r>
              <a:rPr lang="en" sz="2000"/>
              <a:t>Dynamic Analysis</a:t>
            </a:r>
            <a:endParaRPr sz="2000"/>
          </a:p>
          <a:p>
            <a:pPr indent="-288925" lvl="1" marL="914400" rtl="0" algn="l">
              <a:spcBef>
                <a:spcPts val="0"/>
              </a:spcBef>
              <a:spcAft>
                <a:spcPts val="0"/>
              </a:spcAft>
              <a:buSzPct val="100000"/>
              <a:buChar char="○"/>
            </a:pPr>
            <a:r>
              <a:rPr lang="en" sz="2000"/>
              <a:t>Valgrind for Python</a:t>
            </a:r>
            <a:endParaRPr sz="2000"/>
          </a:p>
          <a:p>
            <a:pPr indent="-288925" lvl="0" marL="457200" rtl="0" algn="l">
              <a:spcBef>
                <a:spcPts val="0"/>
              </a:spcBef>
              <a:spcAft>
                <a:spcPts val="0"/>
              </a:spcAft>
              <a:buSzPct val="100000"/>
              <a:buChar char="●"/>
            </a:pPr>
            <a:r>
              <a:rPr lang="en" sz="2000"/>
              <a:t>GitHub</a:t>
            </a:r>
            <a:endParaRPr sz="2000"/>
          </a:p>
          <a:p>
            <a:pPr indent="-288925" lvl="0" marL="457200" rtl="0" algn="l">
              <a:spcBef>
                <a:spcPts val="0"/>
              </a:spcBef>
              <a:spcAft>
                <a:spcPts val="0"/>
              </a:spcAft>
              <a:buSzPct val="100000"/>
              <a:buChar char="●"/>
            </a:pPr>
            <a:r>
              <a:rPr lang="en" sz="2000"/>
              <a:t>Visual Studio Code</a:t>
            </a:r>
            <a:endParaRPr sz="2000"/>
          </a:p>
          <a:p>
            <a:pPr indent="0" lvl="0" marL="0" rtl="0" algn="l">
              <a:spcBef>
                <a:spcPts val="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2119050"/>
            <a:ext cx="8520600" cy="905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u="sng">
                <a:solidFill>
                  <a:schemeClr val="hlink"/>
                </a:solidFill>
                <a:hlinkClick r:id="rId3"/>
              </a:rPr>
              <a:t>Original Prototype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Version 1.0 Demo</a:t>
            </a:r>
            <a:endParaRPr/>
          </a:p>
        </p:txBody>
      </p:sp>
      <p:sp>
        <p:nvSpPr>
          <p:cNvPr id="78" name="Google Shape;78;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Version Control: GitHub</a:t>
            </a:r>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solidFill>
                  <a:schemeClr val="hlink"/>
                </a:solidFill>
                <a:hlinkClick r:id="rId3"/>
              </a:rPr>
              <a:t>Git Repo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Analysis - </a:t>
            </a:r>
            <a:r>
              <a:rPr lang="en">
                <a:solidFill>
                  <a:schemeClr val="lt2"/>
                </a:solidFill>
              </a:rPr>
              <a:t>pylint-django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9"/>
          <p:cNvSpPr txBox="1"/>
          <p:nvPr>
            <p:ph idx="1" type="body"/>
          </p:nvPr>
        </p:nvSpPr>
        <p:spPr>
          <a:xfrm>
            <a:off x="311700" y="1152475"/>
            <a:ext cx="8520600" cy="32838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200" u="sng"/>
              <a:t>Reflection</a:t>
            </a:r>
            <a:endParaRPr sz="11200" u="sng"/>
          </a:p>
          <a:p>
            <a:pPr indent="0" lvl="0" marL="0" rtl="0" algn="ctr">
              <a:lnSpc>
                <a:spcPct val="100000"/>
              </a:lnSpc>
              <a:spcBef>
                <a:spcPts val="0"/>
              </a:spcBef>
              <a:spcAft>
                <a:spcPts val="0"/>
              </a:spcAft>
              <a:buNone/>
            </a:pPr>
            <a:r>
              <a:t/>
            </a:r>
            <a:endParaRPr sz="11200" u="sng"/>
          </a:p>
          <a:p>
            <a:pPr indent="0" lvl="0" marL="0" rtl="0" algn="l">
              <a:lnSpc>
                <a:spcPct val="100000"/>
              </a:lnSpc>
              <a:spcBef>
                <a:spcPts val="0"/>
              </a:spcBef>
              <a:spcAft>
                <a:spcPts val="0"/>
              </a:spcAft>
              <a:buNone/>
            </a:pPr>
            <a:r>
              <a:rPr lang="en" sz="11200"/>
              <a:t>In most of our static analyzing of the code base pylint gave usually us 10/10’s on our code. If it wasn’t 10/10 the static analyzer only pointed out minor issues such as unused imports, snake casing, trailing white space or </a:t>
            </a:r>
            <a:r>
              <a:rPr lang="en" sz="11200"/>
              <a:t>unnecessary</a:t>
            </a:r>
            <a:r>
              <a:rPr lang="en" sz="11200"/>
              <a:t> parenthesis.</a:t>
            </a:r>
            <a:endParaRPr sz="11200"/>
          </a:p>
          <a:p>
            <a:pPr indent="0" lvl="0" marL="0" rtl="0" algn="l">
              <a:spcBef>
                <a:spcPts val="0"/>
              </a:spcBef>
              <a:spcAft>
                <a:spcPts val="0"/>
              </a:spcAft>
              <a:buNone/>
            </a:pPr>
            <a:r>
              <a:t/>
            </a:r>
            <a:endParaRPr sz="1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52400" y="152400"/>
            <a:ext cx="8521625" cy="1378225"/>
          </a:xfrm>
          <a:prstGeom prst="rect">
            <a:avLst/>
          </a:prstGeom>
          <a:noFill/>
          <a:ln>
            <a:noFill/>
          </a:ln>
        </p:spPr>
      </p:pic>
      <p:pic>
        <p:nvPicPr>
          <p:cNvPr id="96" name="Google Shape;96;p20"/>
          <p:cNvPicPr preferRelativeResize="0"/>
          <p:nvPr/>
        </p:nvPicPr>
        <p:blipFill>
          <a:blip r:embed="rId4">
            <a:alphaModFix/>
          </a:blip>
          <a:stretch>
            <a:fillRect/>
          </a:stretch>
        </p:blipFill>
        <p:spPr>
          <a:xfrm>
            <a:off x="152400" y="1683025"/>
            <a:ext cx="8839199" cy="1384340"/>
          </a:xfrm>
          <a:prstGeom prst="rect">
            <a:avLst/>
          </a:prstGeom>
          <a:noFill/>
          <a:ln>
            <a:noFill/>
          </a:ln>
        </p:spPr>
      </p:pic>
      <p:pic>
        <p:nvPicPr>
          <p:cNvPr id="97" name="Google Shape;97;p20"/>
          <p:cNvPicPr preferRelativeResize="0"/>
          <p:nvPr/>
        </p:nvPicPr>
        <p:blipFill>
          <a:blip r:embed="rId5">
            <a:alphaModFix/>
          </a:blip>
          <a:stretch>
            <a:fillRect/>
          </a:stretch>
        </p:blipFill>
        <p:spPr>
          <a:xfrm>
            <a:off x="152400" y="3219765"/>
            <a:ext cx="8839200" cy="14356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152400"/>
            <a:ext cx="8839199" cy="1490495"/>
          </a:xfrm>
          <a:prstGeom prst="rect">
            <a:avLst/>
          </a:prstGeom>
          <a:noFill/>
          <a:ln>
            <a:noFill/>
          </a:ln>
        </p:spPr>
      </p:pic>
      <p:pic>
        <p:nvPicPr>
          <p:cNvPr id="103" name="Google Shape;103;p21"/>
          <p:cNvPicPr preferRelativeResize="0"/>
          <p:nvPr/>
        </p:nvPicPr>
        <p:blipFill>
          <a:blip r:embed="rId4">
            <a:alphaModFix/>
          </a:blip>
          <a:stretch>
            <a:fillRect/>
          </a:stretch>
        </p:blipFill>
        <p:spPr>
          <a:xfrm>
            <a:off x="152400" y="1795295"/>
            <a:ext cx="8839199" cy="1680976"/>
          </a:xfrm>
          <a:prstGeom prst="rect">
            <a:avLst/>
          </a:prstGeom>
          <a:noFill/>
          <a:ln>
            <a:noFill/>
          </a:ln>
        </p:spPr>
      </p:pic>
      <p:pic>
        <p:nvPicPr>
          <p:cNvPr id="104" name="Google Shape;104;p21"/>
          <p:cNvPicPr preferRelativeResize="0"/>
          <p:nvPr/>
        </p:nvPicPr>
        <p:blipFill>
          <a:blip r:embed="rId5">
            <a:alphaModFix/>
          </a:blip>
          <a:stretch>
            <a:fillRect/>
          </a:stretch>
        </p:blipFill>
        <p:spPr>
          <a:xfrm>
            <a:off x="152400" y="3628671"/>
            <a:ext cx="7434297" cy="13624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