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9" r:id="rId10"/>
    <p:sldId id="259" r:id="rId11"/>
    <p:sldId id="261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>
        <p:scale>
          <a:sx n="63" d="100"/>
          <a:sy n="63" d="100"/>
        </p:scale>
        <p:origin x="-2248" y="-10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68063-563E-384D-953C-59DBB8C76238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2EDB4-BAB1-E74F-B48A-38C0C235D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97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want to get a lot of usable information out of an existing dataset, but it's in text format. For</a:t>
            </a:r>
            <a:r>
              <a:rPr lang="en-US" baseline="0" dirty="0" smtClean="0"/>
              <a:t> example, let’s say you want to recreate IMDB from Wikipedia pages.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2EDB4-BAB1-E74F-B48A-38C0C235DB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2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difference between entities and events here is that events have arguments.</a:t>
            </a:r>
            <a:endParaRPr lang="en-US" dirty="0" smtClean="0"/>
          </a:p>
          <a:p>
            <a:r>
              <a:rPr lang="en-US" dirty="0" smtClean="0"/>
              <a:t>We'll focus on the case when it's in natural language, though many of the same ideas apply to more artificial text.</a:t>
            </a:r>
          </a:p>
          <a:p>
            <a:r>
              <a:rPr lang="en-US" dirty="0" smtClean="0"/>
              <a:t>Unfortunately, natural language</a:t>
            </a:r>
            <a:r>
              <a:rPr lang="en-US" baseline="0" dirty="0" smtClean="0"/>
              <a:t> is very flexible, and any given information can be expressed in many ways.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2EDB4-BAB1-E74F-B48A-38C0C235DB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2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2EDB4-BAB1-E74F-B48A-38C0C235DB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40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2EDB4-BAB1-E74F-B48A-38C0C235DB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40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temptation is to define parts</a:t>
            </a:r>
            <a:r>
              <a:rPr lang="en-US" baseline="0" dirty="0" smtClean="0"/>
              <a:t> of speech by their meaning, but parts of speech are about the way words relate to each other in sentences.</a:t>
            </a:r>
          </a:p>
          <a:p>
            <a:r>
              <a:rPr lang="en-US" baseline="0" dirty="0" smtClean="0"/>
              <a:t>Could you replace ‘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’ with ‘it’? ‘run’ with ‘ran’? ‘green’ with ‘greenest’?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2EDB4-BAB1-E74F-B48A-38C0C235DB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7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temptation is to define parts</a:t>
            </a:r>
            <a:r>
              <a:rPr lang="en-US" baseline="0" dirty="0" smtClean="0"/>
              <a:t> of speech by their meaning, but parts of speech are about the way words relate to each other in sentences.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2EDB4-BAB1-E74F-B48A-38C0C235DB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7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a</a:t>
            </a:r>
            <a:r>
              <a:rPr lang="en-US" baseline="0" dirty="0" smtClean="0"/>
              <a:t> (correct) dependency graph, we can ignore irrelevant information while maintaining the important stuff.</a:t>
            </a:r>
          </a:p>
          <a:p>
            <a:r>
              <a:rPr lang="en-US" baseline="0" dirty="0" smtClean="0"/>
              <a:t>Notice that the graph is *directed*. More than one relation can be incoming and/or outgoing from a single word</a:t>
            </a:r>
          </a:p>
          <a:p>
            <a:r>
              <a:rPr lang="en-US" baseline="0" dirty="0" smtClean="0"/>
              <a:t>But we still have to be careful to consider how to generalize to different *syntactic* structures.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2EDB4-BAB1-E74F-B48A-38C0C235DB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64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F74B-EA24-CF40-875B-0805B61E8557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4246-6BAA-9243-B938-50986687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1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F74B-EA24-CF40-875B-0805B61E8557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4246-6BAA-9243-B938-50986687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F74B-EA24-CF40-875B-0805B61E8557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4246-6BAA-9243-B938-50986687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7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F74B-EA24-CF40-875B-0805B61E8557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4246-6BAA-9243-B938-50986687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F74B-EA24-CF40-875B-0805B61E8557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4246-6BAA-9243-B938-50986687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F74B-EA24-CF40-875B-0805B61E8557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4246-6BAA-9243-B938-50986687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6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F74B-EA24-CF40-875B-0805B61E8557}" type="datetimeFigureOut">
              <a:rPr lang="en-US" smtClean="0"/>
              <a:t>5/25/17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4246-6BAA-9243-B938-50986687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1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F74B-EA24-CF40-875B-0805B61E8557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4246-6BAA-9243-B938-50986687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9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F74B-EA24-CF40-875B-0805B61E8557}" type="datetimeFigureOut">
              <a:rPr lang="en-US" smtClean="0"/>
              <a:t>5/25/17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4246-6BAA-9243-B938-50986687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5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F74B-EA24-CF40-875B-0805B61E8557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4246-6BAA-9243-B938-50986687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4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F74B-EA24-CF40-875B-0805B61E8557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4246-6BAA-9243-B938-50986687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2F74B-EA24-CF40-875B-0805B61E8557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E4246-6BAA-9243-B938-50986687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1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tiff"/><Relationship Id="rId5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Information extraction with rules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13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Grammatical regularity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1" dirty="0" smtClean="0"/>
              <a:t>Elba</a:t>
            </a:r>
            <a:r>
              <a:rPr lang="en-US" sz="2400" i="1" dirty="0" smtClean="0"/>
              <a:t>, </a:t>
            </a:r>
            <a:r>
              <a:rPr lang="en-US" sz="2400" i="1" dirty="0"/>
              <a:t>who played </a:t>
            </a:r>
            <a:r>
              <a:rPr lang="en-US" sz="2400" b="1" i="1" dirty="0"/>
              <a:t>John </a:t>
            </a:r>
            <a:r>
              <a:rPr lang="en-US" sz="2400" b="1" i="1" dirty="0" smtClean="0"/>
              <a:t>Luther			</a:t>
            </a:r>
            <a:r>
              <a:rPr lang="en-US" sz="2400" dirty="0" smtClean="0"/>
              <a:t>__ , who played __</a:t>
            </a:r>
          </a:p>
          <a:p>
            <a:pPr marL="0" indent="0">
              <a:buNone/>
            </a:pPr>
            <a:r>
              <a:rPr lang="en-US" sz="2400" b="1" i="1" dirty="0"/>
              <a:t>Elba</a:t>
            </a:r>
            <a:r>
              <a:rPr lang="en-US" sz="2400" i="1" dirty="0" smtClean="0"/>
              <a:t>, </a:t>
            </a:r>
            <a:r>
              <a:rPr lang="en-US" sz="2400" i="1" dirty="0"/>
              <a:t>who </a:t>
            </a:r>
            <a:r>
              <a:rPr lang="en-US" sz="2400" i="1" dirty="0" smtClean="0"/>
              <a:t>plays </a:t>
            </a:r>
            <a:r>
              <a:rPr lang="en-US" sz="2400" b="1" i="1" dirty="0"/>
              <a:t>John Luther		</a:t>
            </a:r>
            <a:r>
              <a:rPr lang="en-US" sz="2400" b="1" i="1" dirty="0" smtClean="0"/>
              <a:t>	</a:t>
            </a:r>
            <a:r>
              <a:rPr lang="en-US" sz="2400" dirty="0" smtClean="0"/>
              <a:t>__ </a:t>
            </a:r>
            <a:r>
              <a:rPr lang="en-US" sz="2400" dirty="0"/>
              <a:t>, who </a:t>
            </a:r>
            <a:r>
              <a:rPr lang="en-US" sz="2400" dirty="0" smtClean="0"/>
              <a:t>/play(</a:t>
            </a:r>
            <a:r>
              <a:rPr lang="en-US" sz="2400" dirty="0" err="1" smtClean="0"/>
              <a:t>s|ed</a:t>
            </a:r>
            <a:r>
              <a:rPr lang="en-US" sz="2400" dirty="0" smtClean="0"/>
              <a:t>)/ __</a:t>
            </a:r>
          </a:p>
          <a:p>
            <a:pPr marL="0" indent="0">
              <a:buNone/>
            </a:pPr>
            <a:r>
              <a:rPr lang="en-US" sz="2400" b="1" i="1" dirty="0"/>
              <a:t>Elba</a:t>
            </a:r>
            <a:r>
              <a:rPr lang="en-US" sz="2400" i="1" dirty="0" smtClean="0"/>
              <a:t>, </a:t>
            </a:r>
            <a:r>
              <a:rPr lang="en-US" sz="2400" i="1" dirty="0"/>
              <a:t>who </a:t>
            </a:r>
            <a:r>
              <a:rPr lang="en-US" sz="2400" i="1" dirty="0" smtClean="0"/>
              <a:t>also played </a:t>
            </a:r>
            <a:r>
              <a:rPr lang="en-US" sz="2400" b="1" i="1" dirty="0"/>
              <a:t>John </a:t>
            </a:r>
            <a:r>
              <a:rPr lang="en-US" sz="2400" b="1" i="1" dirty="0" smtClean="0"/>
              <a:t>Luther		</a:t>
            </a:r>
            <a:r>
              <a:rPr lang="en-US" sz="2400" dirty="0" smtClean="0"/>
              <a:t>__ </a:t>
            </a:r>
            <a:r>
              <a:rPr lang="en-US" sz="2400" dirty="0"/>
              <a:t>, who </a:t>
            </a:r>
            <a:r>
              <a:rPr lang="en-US" sz="2400" dirty="0" smtClean="0"/>
              <a:t>/.+/? /play(</a:t>
            </a:r>
            <a:r>
              <a:rPr lang="en-US" sz="2400" dirty="0" err="1" smtClean="0"/>
              <a:t>s|ed</a:t>
            </a:r>
            <a:r>
              <a:rPr lang="en-US" sz="2400" dirty="0" smtClean="0"/>
              <a:t>)/ __</a:t>
            </a:r>
          </a:p>
          <a:p>
            <a:pPr marL="0" indent="0">
              <a:buNone/>
            </a:pPr>
            <a:r>
              <a:rPr lang="en-US" sz="2400" b="1" i="1" dirty="0"/>
              <a:t>Elba</a:t>
            </a:r>
            <a:r>
              <a:rPr lang="en-US" sz="2400" i="1" dirty="0" smtClean="0"/>
              <a:t>, </a:t>
            </a:r>
            <a:r>
              <a:rPr lang="en-US" sz="2400" i="1" dirty="0"/>
              <a:t>who also </a:t>
            </a:r>
            <a:r>
              <a:rPr lang="en-US" sz="2400" i="1" dirty="0" smtClean="0"/>
              <a:t>famously played </a:t>
            </a:r>
            <a:r>
              <a:rPr lang="en-US" sz="2400" b="1" i="1" dirty="0" smtClean="0"/>
              <a:t>Luther</a:t>
            </a:r>
            <a:r>
              <a:rPr lang="en-US" sz="2400" b="1" i="1" dirty="0"/>
              <a:t>	</a:t>
            </a:r>
            <a:r>
              <a:rPr lang="en-US" sz="2400" dirty="0"/>
              <a:t>__ , who /.+</a:t>
            </a:r>
            <a:r>
              <a:rPr lang="en-US" sz="2400" dirty="0" smtClean="0"/>
              <a:t>/{,2} </a:t>
            </a:r>
            <a:r>
              <a:rPr lang="en-US" sz="2400" dirty="0"/>
              <a:t>/play(</a:t>
            </a:r>
            <a:r>
              <a:rPr lang="en-US" sz="2400" dirty="0" err="1"/>
              <a:t>s|ed</a:t>
            </a:r>
            <a:r>
              <a:rPr lang="en-US" sz="2400" dirty="0"/>
              <a:t>)/ </a:t>
            </a:r>
            <a:r>
              <a:rPr lang="en-US" sz="2400" dirty="0" smtClean="0"/>
              <a:t>__</a:t>
            </a:r>
          </a:p>
          <a:p>
            <a:pPr marL="0" indent="0">
              <a:buNone/>
            </a:pPr>
            <a:r>
              <a:rPr lang="en-US" sz="2400" b="1" i="1" dirty="0"/>
              <a:t>Elba</a:t>
            </a:r>
            <a:r>
              <a:rPr lang="en-US" sz="2400" i="1" dirty="0" smtClean="0"/>
              <a:t>, </a:t>
            </a:r>
            <a:r>
              <a:rPr lang="en-US" sz="2400" i="1" dirty="0"/>
              <a:t>who also </a:t>
            </a:r>
            <a:r>
              <a:rPr lang="en-US" sz="2400" i="1" dirty="0" smtClean="0"/>
              <a:t>famously, and to the </a:t>
            </a:r>
            <a:br>
              <a:rPr lang="en-US" sz="2400" i="1" dirty="0" smtClean="0"/>
            </a:br>
            <a:r>
              <a:rPr lang="en-US" sz="2400" i="1" dirty="0" smtClean="0"/>
              <a:t>delight of fans of The Wire, played </a:t>
            </a:r>
            <a:r>
              <a:rPr lang="en-US" sz="2400" b="1" i="1" dirty="0"/>
              <a:t>Luther	</a:t>
            </a:r>
            <a:r>
              <a:rPr lang="en-US" sz="2400" dirty="0"/>
              <a:t>__ , who /.+</a:t>
            </a:r>
            <a:r>
              <a:rPr lang="en-US" sz="2400" dirty="0" smtClean="0"/>
              <a:t>/</a:t>
            </a:r>
            <a:r>
              <a:rPr lang="en-US" sz="2400" dirty="0"/>
              <a:t>*</a:t>
            </a:r>
            <a:r>
              <a:rPr lang="en-US" sz="2400" dirty="0" smtClean="0"/>
              <a:t> </a:t>
            </a:r>
            <a:r>
              <a:rPr lang="en-US" sz="2400" dirty="0"/>
              <a:t>/play(</a:t>
            </a:r>
            <a:r>
              <a:rPr lang="en-US" sz="2400" dirty="0" err="1"/>
              <a:t>s|ed</a:t>
            </a:r>
            <a:r>
              <a:rPr lang="en-US" sz="2400" dirty="0"/>
              <a:t>)/ </a:t>
            </a:r>
            <a:r>
              <a:rPr lang="en-US" sz="2400" dirty="0" smtClean="0"/>
              <a:t>__</a:t>
            </a:r>
          </a:p>
          <a:p>
            <a:pPr marL="0" indent="0">
              <a:buNone/>
            </a:pPr>
            <a:r>
              <a:rPr lang="en-US" sz="2400" dirty="0" smtClean="0"/>
              <a:t>Jeffrey, who was there when </a:t>
            </a:r>
            <a:r>
              <a:rPr lang="en-US" sz="2400" b="1" dirty="0" smtClean="0"/>
              <a:t>Elba</a:t>
            </a:r>
            <a:r>
              <a:rPr lang="en-US" sz="2400" dirty="0" smtClean="0"/>
              <a:t> played 	????</a:t>
            </a:r>
            <a:br>
              <a:rPr lang="en-US" sz="2400" dirty="0" smtClean="0"/>
            </a:br>
            <a:r>
              <a:rPr lang="en-US" sz="2400" b="1" dirty="0" smtClean="0"/>
              <a:t>Luther</a:t>
            </a: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6247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with dependencies</a:t>
            </a:r>
            <a:endParaRPr lang="en-US" dirty="0"/>
          </a:p>
        </p:txBody>
      </p:sp>
      <p:pic>
        <p:nvPicPr>
          <p:cNvPr id="6" name="Picture 5" descr="dep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2006600"/>
            <a:ext cx="5289138" cy="1393843"/>
          </a:xfrm>
          <a:prstGeom prst="rect">
            <a:avLst/>
          </a:prstGeom>
        </p:spPr>
      </p:pic>
      <p:pic>
        <p:nvPicPr>
          <p:cNvPr id="7" name="Picture 6" descr="dep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3400443"/>
            <a:ext cx="5821190" cy="13990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78602" y="3285608"/>
            <a:ext cx="4463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NNP </a:t>
            </a:r>
            <a:r>
              <a:rPr lang="en-US" sz="2800" dirty="0" err="1" smtClean="0"/>
              <a:t>rcmod</a:t>
            </a:r>
            <a:r>
              <a:rPr lang="en-US" sz="2800" dirty="0" smtClean="0"/>
              <a:t> /^play/ </a:t>
            </a:r>
            <a:r>
              <a:rPr lang="en-US" sz="2800" dirty="0" err="1" smtClean="0"/>
              <a:t>dobj</a:t>
            </a:r>
            <a:r>
              <a:rPr lang="en-US" sz="2800" dirty="0" smtClean="0"/>
              <a:t> NNP</a:t>
            </a:r>
            <a:endParaRPr lang="en-US" sz="2800" dirty="0"/>
          </a:p>
        </p:txBody>
      </p:sp>
      <p:pic>
        <p:nvPicPr>
          <p:cNvPr id="3" name="Picture 2" descr="dep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4799475"/>
            <a:ext cx="70332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47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nn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nsubj</a:t>
            </a:r>
            <a:r>
              <a:rPr lang="en-US" dirty="0" smtClean="0"/>
              <a:t>, </a:t>
            </a:r>
            <a:r>
              <a:rPr lang="en-US" dirty="0" err="1" smtClean="0"/>
              <a:t>dobj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nsubjpass</a:t>
            </a:r>
            <a:r>
              <a:rPr lang="en-US" dirty="0" smtClean="0"/>
              <a:t>, agent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prep_(</a:t>
            </a:r>
            <a:r>
              <a:rPr lang="en-US" dirty="0" err="1" smtClean="0"/>
              <a:t>in|to|of|with|by</a:t>
            </a:r>
            <a:r>
              <a:rPr lang="en-US" dirty="0" smtClean="0"/>
              <a:t>|…)</a:t>
            </a:r>
            <a:endParaRPr lang="en-US" dirty="0"/>
          </a:p>
        </p:txBody>
      </p:sp>
      <p:pic>
        <p:nvPicPr>
          <p:cNvPr id="4" name="Picture 3" descr="n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3"/>
          <a:stretch/>
        </p:blipFill>
        <p:spPr>
          <a:xfrm>
            <a:off x="5852069" y="1690688"/>
            <a:ext cx="2182217" cy="822960"/>
          </a:xfrm>
          <a:prstGeom prst="rect">
            <a:avLst/>
          </a:prstGeom>
        </p:spPr>
      </p:pic>
      <p:pic>
        <p:nvPicPr>
          <p:cNvPr id="5" name="Picture 4" descr="nsubj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88"/>
          <a:stretch/>
        </p:blipFill>
        <p:spPr>
          <a:xfrm>
            <a:off x="5852069" y="2657979"/>
            <a:ext cx="4237302" cy="914400"/>
          </a:xfrm>
          <a:prstGeom prst="rect">
            <a:avLst/>
          </a:prstGeom>
        </p:spPr>
      </p:pic>
      <p:pic>
        <p:nvPicPr>
          <p:cNvPr id="6" name="Picture 5" descr="nsubjpass.tif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15" b="-1"/>
          <a:stretch/>
        </p:blipFill>
        <p:spPr>
          <a:xfrm>
            <a:off x="5852069" y="3716710"/>
            <a:ext cx="5502641" cy="1097280"/>
          </a:xfrm>
          <a:prstGeom prst="rect">
            <a:avLst/>
          </a:prstGeom>
        </p:spPr>
      </p:pic>
      <p:pic>
        <p:nvPicPr>
          <p:cNvPr id="7" name="Picture 6" descr="prep_in.tif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92"/>
          <a:stretch/>
        </p:blipFill>
        <p:spPr>
          <a:xfrm>
            <a:off x="5852069" y="4958322"/>
            <a:ext cx="4494420" cy="10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95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nsubj</a:t>
            </a:r>
            <a:r>
              <a:rPr lang="en-US" sz="2400" dirty="0" smtClean="0"/>
              <a:t> </a:t>
            </a:r>
            <a:r>
              <a:rPr lang="en-US" sz="2400" dirty="0" err="1" smtClean="0"/>
              <a:t>dobj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&lt;(</a:t>
            </a:r>
            <a:r>
              <a:rPr lang="en-US" sz="2400" dirty="0" err="1" smtClean="0"/>
              <a:t>agent|nsubj</a:t>
            </a:r>
            <a:r>
              <a:rPr lang="en-US" sz="2400" dirty="0" smtClean="0"/>
              <a:t>) (</a:t>
            </a:r>
            <a:r>
              <a:rPr lang="en-US" sz="2400" dirty="0" err="1" smtClean="0"/>
              <a:t>dobj|nsubjpass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(&lt;agent|&lt;</a:t>
            </a:r>
            <a:r>
              <a:rPr lang="en-US" sz="2400" dirty="0" err="1" smtClean="0"/>
              <a:t>nsubj|rcmod</a:t>
            </a:r>
            <a:r>
              <a:rPr lang="en-US" sz="2400" dirty="0" smtClean="0"/>
              <a:t>)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(</a:t>
            </a:r>
            <a:r>
              <a:rPr lang="en-US" sz="2400" dirty="0" err="1"/>
              <a:t>dobj|nsubjpass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&lt;(</a:t>
            </a:r>
            <a:r>
              <a:rPr lang="en-US" sz="2400" dirty="0" err="1"/>
              <a:t>agent|nsubj</a:t>
            </a:r>
            <a:r>
              <a:rPr lang="en-US" sz="2400" dirty="0" smtClean="0"/>
              <a:t>) (</a:t>
            </a:r>
            <a:r>
              <a:rPr lang="en-US" sz="2400" dirty="0" err="1"/>
              <a:t>dobj|nsubjpass</a:t>
            </a:r>
            <a:r>
              <a:rPr lang="en-US" sz="2400" dirty="0" smtClean="0"/>
              <a:t>) |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rcmod</a:t>
            </a:r>
            <a:r>
              <a:rPr lang="en-US" sz="2400" dirty="0" smtClean="0"/>
              <a:t> </a:t>
            </a:r>
            <a:r>
              <a:rPr lang="en-US" sz="2400" dirty="0" err="1" smtClean="0"/>
              <a:t>dobj</a:t>
            </a:r>
            <a:r>
              <a:rPr lang="en-US" sz="2400" dirty="0" smtClean="0"/>
              <a:t> | &lt;agent &lt;</a:t>
            </a:r>
            <a:r>
              <a:rPr lang="en-US" sz="2400" dirty="0" err="1" smtClean="0"/>
              <a:t>rcmod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nsubj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88"/>
          <a:stretch/>
        </p:blipFill>
        <p:spPr>
          <a:xfrm>
            <a:off x="5710129" y="1503129"/>
            <a:ext cx="4237302" cy="914400"/>
          </a:xfrm>
          <a:prstGeom prst="rect">
            <a:avLst/>
          </a:prstGeom>
        </p:spPr>
      </p:pic>
      <p:pic>
        <p:nvPicPr>
          <p:cNvPr id="5" name="Picture 4" descr="nsubjpass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15" b="-1"/>
          <a:stretch/>
        </p:blipFill>
        <p:spPr>
          <a:xfrm>
            <a:off x="5710129" y="2589644"/>
            <a:ext cx="5502641" cy="1097280"/>
          </a:xfrm>
          <a:prstGeom prst="rect">
            <a:avLst/>
          </a:prstGeom>
        </p:spPr>
      </p:pic>
      <p:pic>
        <p:nvPicPr>
          <p:cNvPr id="6" name="Picture 5" descr="rcmod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44"/>
          <a:stretch/>
        </p:blipFill>
        <p:spPr>
          <a:xfrm>
            <a:off x="5710129" y="3859039"/>
            <a:ext cx="4799490" cy="1051560"/>
          </a:xfrm>
          <a:prstGeom prst="rect">
            <a:avLst/>
          </a:prstGeom>
        </p:spPr>
      </p:pic>
      <p:pic>
        <p:nvPicPr>
          <p:cNvPr id="7" name="Picture 6" descr="rcmodpass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87"/>
          <a:stretch/>
        </p:blipFill>
        <p:spPr>
          <a:xfrm>
            <a:off x="5710129" y="5082713"/>
            <a:ext cx="564458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88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Accounting for natural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1a. Joel and Ethan </a:t>
            </a:r>
            <a:r>
              <a:rPr lang="en-US" dirty="0" err="1" smtClean="0"/>
              <a:t>Coen</a:t>
            </a:r>
            <a:r>
              <a:rPr lang="en-US" dirty="0" smtClean="0"/>
              <a:t> directed Barton Fink.</a:t>
            </a:r>
          </a:p>
          <a:p>
            <a:pPr marL="0" indent="0">
              <a:buNone/>
            </a:pPr>
            <a:r>
              <a:rPr lang="en-US" dirty="0" smtClean="0"/>
              <a:t>1b. Joel and Ethan </a:t>
            </a:r>
            <a:r>
              <a:rPr lang="en-US" dirty="0" err="1" smtClean="0"/>
              <a:t>Coen</a:t>
            </a:r>
            <a:r>
              <a:rPr lang="en-US" dirty="0" smtClean="0"/>
              <a:t> directed John </a:t>
            </a:r>
            <a:r>
              <a:rPr lang="en-US" dirty="0" err="1" smtClean="0"/>
              <a:t>Turturro</a:t>
            </a:r>
            <a:r>
              <a:rPr lang="en-US" dirty="0" smtClean="0"/>
              <a:t> [in Barton Fink].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a. Joel and Ethan </a:t>
            </a:r>
            <a:r>
              <a:rPr lang="en-US" dirty="0" err="1" smtClean="0"/>
              <a:t>Coen</a:t>
            </a:r>
            <a:r>
              <a:rPr lang="en-US" dirty="0" smtClean="0"/>
              <a:t> directed Barton Fink and The Big </a:t>
            </a:r>
            <a:r>
              <a:rPr lang="en-US" dirty="0" err="1" smtClean="0"/>
              <a:t>Lebowski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2b. Alex Winter and Keanu Reeves played Bill and Ted [respectively].</a:t>
            </a:r>
          </a:p>
        </p:txBody>
      </p:sp>
    </p:spTree>
    <p:extLst>
      <p:ext uri="{BB962C8B-B14F-4D97-AF65-F5344CB8AC3E}">
        <p14:creationId xmlns:p14="http://schemas.microsoft.com/office/powerpoint/2010/main" val="1396881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Problem: you want to get usable data from natural language.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942735"/>
              </p:ext>
            </p:extLst>
          </p:nvPr>
        </p:nvGraphicFramePr>
        <p:xfrm>
          <a:off x="838198" y="2756548"/>
          <a:ext cx="10515601" cy="2072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368"/>
                <a:gridCol w="1762074"/>
                <a:gridCol w="1496816"/>
                <a:gridCol w="2842055"/>
                <a:gridCol w="16862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0" i="1" dirty="0" smtClean="0">
                          <a:solidFill>
                            <a:schemeClr val="tx1"/>
                          </a:solidFill>
                          <a:latin typeface="Calibri (Body)"/>
                          <a:cs typeface="Calibri (Body)"/>
                        </a:rPr>
                        <a:t>Person</a:t>
                      </a:r>
                      <a:endParaRPr lang="en-US" sz="2800" b="0" i="1" dirty="0">
                        <a:solidFill>
                          <a:schemeClr val="tx1"/>
                        </a:solidFill>
                        <a:latin typeface="Calibri (Body)"/>
                        <a:cs typeface="Calibri (Body)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 smtClean="0">
                          <a:solidFill>
                            <a:schemeClr val="tx1"/>
                          </a:solidFill>
                          <a:latin typeface="Calibri (Body)"/>
                          <a:cs typeface="Calibri (Body)"/>
                        </a:rPr>
                        <a:t>Role</a:t>
                      </a:r>
                      <a:endParaRPr lang="en-US" sz="2800" b="0" i="1" dirty="0">
                        <a:solidFill>
                          <a:schemeClr val="tx1"/>
                        </a:solidFill>
                        <a:latin typeface="Calibri (Body)"/>
                        <a:cs typeface="Calibri (Body)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 smtClean="0">
                          <a:solidFill>
                            <a:schemeClr val="tx1"/>
                          </a:solidFill>
                          <a:latin typeface="Calibri (Body)"/>
                          <a:cs typeface="Calibri (Body)"/>
                        </a:rPr>
                        <a:t>Billing</a:t>
                      </a:r>
                      <a:endParaRPr lang="en-US" sz="2800" b="0" i="1" dirty="0">
                        <a:solidFill>
                          <a:schemeClr val="tx1"/>
                        </a:solidFill>
                        <a:latin typeface="Calibri (Body)"/>
                        <a:cs typeface="Calibri (Body)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 smtClean="0">
                          <a:solidFill>
                            <a:schemeClr val="tx1"/>
                          </a:solidFill>
                          <a:latin typeface="Calibri (Body)"/>
                          <a:cs typeface="Calibri (Body)"/>
                        </a:rPr>
                        <a:t>Character</a:t>
                      </a:r>
                      <a:endParaRPr lang="en-US" sz="2800" b="0" i="1" dirty="0">
                        <a:solidFill>
                          <a:schemeClr val="tx1"/>
                        </a:solidFill>
                        <a:latin typeface="Calibri (Body)"/>
                        <a:cs typeface="Calibri (Body)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 smtClean="0">
                          <a:solidFill>
                            <a:schemeClr val="tx1"/>
                          </a:solidFill>
                          <a:latin typeface="Calibri (Body)"/>
                          <a:cs typeface="Calibri (Body)"/>
                        </a:rPr>
                        <a:t>Work</a:t>
                      </a:r>
                      <a:endParaRPr lang="en-US" sz="2800" b="0" i="1" dirty="0">
                        <a:solidFill>
                          <a:schemeClr val="tx1"/>
                        </a:solidFill>
                        <a:latin typeface="Calibri (Body)"/>
                        <a:cs typeface="Calibri (Body)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  <a:latin typeface="Calibri (Body)"/>
                          <a:cs typeface="Calibri (Body)"/>
                        </a:rPr>
                        <a:t>Idris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alibri (Body)"/>
                          <a:cs typeface="Calibri (Body)"/>
                        </a:rPr>
                        <a:t> Elba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alibri (Body)"/>
                        <a:cs typeface="Calibri (Body)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alibri (Body)"/>
                          <a:cs typeface="Calibri (Body)"/>
                        </a:rPr>
                        <a:t>Actor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alibri (Body)"/>
                        <a:cs typeface="Calibri (Body)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alibri (Body)"/>
                          <a:cs typeface="Calibri (Body)"/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alibri (Body)"/>
                        <a:cs typeface="Calibri (Body)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alibri (Body)"/>
                          <a:cs typeface="Calibri (Body)"/>
                        </a:rPr>
                        <a:t>John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alibri (Body)"/>
                          <a:cs typeface="Calibri (Body)"/>
                        </a:rPr>
                        <a:t> Luther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alibri (Body)"/>
                        <a:cs typeface="Calibri (Body)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alibri (Body)"/>
                          <a:cs typeface="Calibri (Body)"/>
                        </a:rPr>
                        <a:t>Luther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alibri (Body)"/>
                        <a:cs typeface="Calibri (Body)"/>
                      </a:endParaRPr>
                    </a:p>
                  </a:txBody>
                  <a:tcP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alibri (Body)"/>
                          <a:cs typeface="Calibri (Body)"/>
                        </a:rPr>
                        <a:t>Warren Brown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alibri (Body)"/>
                        <a:cs typeface="Calibri (Body)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alibri (Body)"/>
                          <a:cs typeface="Calibri (Body)"/>
                        </a:rPr>
                        <a:t>Actor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alibri (Body)"/>
                        <a:cs typeface="Calibri (Body)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alibri (Body)"/>
                          <a:cs typeface="Calibri (Body)"/>
                        </a:rPr>
                        <a:t>2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alibri (Body)"/>
                        <a:cs typeface="Calibri (Body)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alibri (Body)"/>
                          <a:cs typeface="Calibri (Body)"/>
                        </a:rPr>
                        <a:t>Justin Ripley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alibri (Body)"/>
                        <a:cs typeface="Calibri (Body)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alibri (Body)"/>
                          <a:cs typeface="Calibri (Body)"/>
                        </a:rPr>
                        <a:t>Luther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alibri (Body)"/>
                        <a:cs typeface="Calibri (Body)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alibri (Body)"/>
                          <a:cs typeface="Calibri (Body)"/>
                        </a:rPr>
                        <a:t>Sam Miller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alibri (Body)"/>
                        <a:cs typeface="Calibri (Body)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alibri (Body)"/>
                          <a:cs typeface="Calibri (Body)"/>
                        </a:rPr>
                        <a:t>Director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alibri (Body)"/>
                        <a:cs typeface="Calibri (Body)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alibri (Body)"/>
                          <a:cs typeface="Calibri (Body)"/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alibri (Body)"/>
                        <a:cs typeface="Calibri (Body)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alibri (Body)"/>
                          <a:cs typeface="Calibri (Body)"/>
                        </a:rPr>
                        <a:t>—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alibri (Body)"/>
                        <a:cs typeface="Calibri (Body)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alibri (Body)"/>
                          <a:cs typeface="Calibri (Body)"/>
                        </a:rPr>
                        <a:t>Luther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alibri (Body)"/>
                        <a:cs typeface="Calibri (Body)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50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Problem: you want to get usable data from natural language.</a:t>
            </a:r>
          </a:p>
          <a:p>
            <a:pPr marL="0" indent="0">
              <a:buNone/>
            </a:pPr>
            <a:r>
              <a:rPr lang="en-US" dirty="0"/>
              <a:t>Rules define an extraction context for an entity or relation/</a:t>
            </a:r>
            <a:r>
              <a:rPr lang="en-US" dirty="0" smtClean="0"/>
              <a:t>event.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i="1" dirty="0" err="1" smtClean="0"/>
              <a:t>Idris</a:t>
            </a:r>
            <a:r>
              <a:rPr lang="en-US" b="1" i="1" dirty="0" smtClean="0"/>
              <a:t> Elba</a:t>
            </a:r>
            <a:r>
              <a:rPr lang="en-US" i="1" dirty="0" smtClean="0"/>
              <a:t> is known for playing the title role in </a:t>
            </a:r>
            <a:r>
              <a:rPr lang="en-US" b="1" i="1" dirty="0" smtClean="0"/>
              <a:t>Luther</a:t>
            </a:r>
            <a:r>
              <a:rPr lang="en-US" i="1" dirty="0" smtClean="0"/>
              <a:t>.</a:t>
            </a:r>
          </a:p>
          <a:p>
            <a:pPr marL="0" indent="0">
              <a:buNone/>
            </a:pPr>
            <a:r>
              <a:rPr lang="en-US" b="1" i="1" dirty="0" err="1" smtClean="0"/>
              <a:t>Idris</a:t>
            </a:r>
            <a:r>
              <a:rPr lang="en-US" b="1" i="1" dirty="0" smtClean="0"/>
              <a:t> Elba</a:t>
            </a:r>
            <a:r>
              <a:rPr lang="en-US" i="1" dirty="0" smtClean="0"/>
              <a:t> is a well-known British actor. He starred in </a:t>
            </a:r>
            <a:r>
              <a:rPr lang="en-US" b="1" i="1" dirty="0" smtClean="0"/>
              <a:t>Luther</a:t>
            </a:r>
            <a:r>
              <a:rPr lang="en-US" i="1" dirty="0" smtClean="0"/>
              <a:t>…</a:t>
            </a:r>
            <a:endParaRPr lang="en-US" i="1" dirty="0"/>
          </a:p>
          <a:p>
            <a:pPr marL="0" indent="0">
              <a:buNone/>
            </a:pPr>
            <a:r>
              <a:rPr lang="en-US" b="1" i="1" dirty="0" smtClean="0"/>
              <a:t>Luther</a:t>
            </a:r>
            <a:r>
              <a:rPr lang="en-US" i="1" dirty="0" smtClean="0"/>
              <a:t>, a crime drama, </a:t>
            </a:r>
            <a:r>
              <a:rPr lang="en-US" i="1" dirty="0" smtClean="0"/>
              <a:t>stars </a:t>
            </a:r>
            <a:r>
              <a:rPr lang="en-US" b="1" i="1" dirty="0" smtClean="0"/>
              <a:t>Elba</a:t>
            </a:r>
            <a:r>
              <a:rPr lang="en-US" i="1" dirty="0" smtClean="0"/>
              <a:t> alongside Brown.</a:t>
            </a:r>
          </a:p>
          <a:p>
            <a:pPr marL="0" indent="0">
              <a:buNone/>
            </a:pPr>
            <a:r>
              <a:rPr lang="en-US" b="1" i="1" dirty="0" err="1" smtClean="0"/>
              <a:t>Idris</a:t>
            </a:r>
            <a:r>
              <a:rPr lang="en-US" i="1" dirty="0" smtClean="0"/>
              <a:t>, who played </a:t>
            </a:r>
            <a:r>
              <a:rPr lang="en-US" b="1" i="1" dirty="0" smtClean="0"/>
              <a:t>John Luther</a:t>
            </a:r>
            <a:r>
              <a:rPr lang="en-US" i="1" dirty="0" smtClean="0"/>
              <a:t>, is a fan favorite to play Bond.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2197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(a.k.a. RE, regex)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i="1" dirty="0" smtClean="0"/>
              <a:t>RE				matches</a:t>
            </a:r>
          </a:p>
          <a:p>
            <a:pPr marL="0" indent="0">
              <a:buNone/>
            </a:pPr>
            <a:r>
              <a:rPr lang="en-US" dirty="0" smtClean="0"/>
              <a:t>/play/				</a:t>
            </a:r>
            <a:r>
              <a:rPr lang="en-US" i="1" dirty="0" smtClean="0"/>
              <a:t>play</a:t>
            </a:r>
            <a:r>
              <a:rPr lang="en-US" dirty="0" smtClean="0"/>
              <a:t>, </a:t>
            </a:r>
            <a:r>
              <a:rPr lang="en-US" i="1" dirty="0" smtClean="0"/>
              <a:t>playing</a:t>
            </a:r>
            <a:r>
              <a:rPr lang="en-US" dirty="0" smtClean="0"/>
              <a:t>, </a:t>
            </a:r>
            <a:r>
              <a:rPr lang="en-US" i="1" dirty="0" smtClean="0"/>
              <a:t>played</a:t>
            </a:r>
            <a:r>
              <a:rPr lang="en-US" dirty="0" smtClean="0"/>
              <a:t>, </a:t>
            </a:r>
            <a:r>
              <a:rPr lang="en-US" i="1" dirty="0" smtClean="0"/>
              <a:t>display, unplayable, …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/>
              <a:t>^</a:t>
            </a:r>
            <a:r>
              <a:rPr lang="en-US" dirty="0" smtClean="0"/>
              <a:t>play/			</a:t>
            </a:r>
            <a:r>
              <a:rPr lang="en-US" i="1" dirty="0" smtClean="0"/>
              <a:t>play</a:t>
            </a:r>
            <a:r>
              <a:rPr lang="en-US" dirty="0"/>
              <a:t>, </a:t>
            </a:r>
            <a:r>
              <a:rPr lang="en-US" i="1" dirty="0"/>
              <a:t>playing</a:t>
            </a:r>
            <a:r>
              <a:rPr lang="en-US" dirty="0"/>
              <a:t>, </a:t>
            </a:r>
            <a:r>
              <a:rPr lang="en-US" i="1" dirty="0" smtClean="0"/>
              <a:t>played, playable, …</a:t>
            </a:r>
          </a:p>
          <a:p>
            <a:pPr marL="0" indent="0">
              <a:buNone/>
            </a:pPr>
            <a:r>
              <a:rPr lang="en-US" dirty="0" smtClean="0"/>
              <a:t>/play$/			</a:t>
            </a:r>
            <a:r>
              <a:rPr lang="en-US" i="1" dirty="0" smtClean="0"/>
              <a:t>play</a:t>
            </a:r>
            <a:r>
              <a:rPr lang="en-US" dirty="0" smtClean="0"/>
              <a:t>, </a:t>
            </a:r>
            <a:r>
              <a:rPr lang="en-US" i="1" dirty="0" smtClean="0"/>
              <a:t>display</a:t>
            </a:r>
            <a:r>
              <a:rPr lang="en-US" dirty="0" smtClean="0"/>
              <a:t>, </a:t>
            </a:r>
            <a:r>
              <a:rPr lang="en-US" i="1" dirty="0" smtClean="0"/>
              <a:t>replay, </a:t>
            </a:r>
            <a:r>
              <a:rPr lang="en-US" i="1" dirty="0" err="1" smtClean="0"/>
              <a:t>bbbbplay</a:t>
            </a:r>
            <a:r>
              <a:rPr lang="en-US" dirty="0" smtClean="0"/>
              <a:t> …</a:t>
            </a:r>
          </a:p>
          <a:p>
            <a:pPr marL="0" indent="0">
              <a:buNone/>
            </a:pPr>
            <a:r>
              <a:rPr lang="en-US" dirty="0" smtClean="0"/>
              <a:t>/^play$/			</a:t>
            </a:r>
            <a:r>
              <a:rPr lang="en-US" i="1" dirty="0" smtClean="0"/>
              <a:t>play</a:t>
            </a:r>
          </a:p>
          <a:p>
            <a:pPr marL="0" indent="0">
              <a:buNone/>
            </a:pPr>
            <a:r>
              <a:rPr lang="en-US" dirty="0" smtClean="0"/>
              <a:t>/play(</a:t>
            </a:r>
            <a:r>
              <a:rPr lang="en-US" dirty="0" err="1" smtClean="0"/>
              <a:t>ed|s</a:t>
            </a:r>
            <a:r>
              <a:rPr lang="en-US" dirty="0" smtClean="0"/>
              <a:t>)$/		</a:t>
            </a:r>
            <a:r>
              <a:rPr lang="en-US" i="1" dirty="0" smtClean="0"/>
              <a:t>played</a:t>
            </a:r>
            <a:r>
              <a:rPr lang="en-US" dirty="0" smtClean="0"/>
              <a:t>, </a:t>
            </a:r>
            <a:r>
              <a:rPr lang="en-US" i="1" dirty="0" smtClean="0"/>
              <a:t>plays</a:t>
            </a:r>
            <a:r>
              <a:rPr lang="en-US" dirty="0" smtClean="0"/>
              <a:t>, </a:t>
            </a:r>
            <a:r>
              <a:rPr lang="en-US" i="1" dirty="0" smtClean="0"/>
              <a:t>replays</a:t>
            </a:r>
            <a:r>
              <a:rPr lang="en-US" dirty="0" smtClean="0"/>
              <a:t>,</a:t>
            </a:r>
            <a:r>
              <a:rPr lang="en-US" i="1" dirty="0" smtClean="0"/>
              <a:t> …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/^</a:t>
            </a:r>
            <a:r>
              <a:rPr lang="en-US" dirty="0" err="1" smtClean="0"/>
              <a:t>ab</a:t>
            </a:r>
            <a:r>
              <a:rPr lang="en-US" dirty="0" smtClean="0"/>
              <a:t>*$/			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err="1" smtClean="0"/>
              <a:t>ab</a:t>
            </a:r>
            <a:r>
              <a:rPr lang="en-US" dirty="0" smtClean="0"/>
              <a:t>, </a:t>
            </a:r>
            <a:r>
              <a:rPr lang="en-US" i="1" dirty="0" err="1" smtClean="0"/>
              <a:t>abbbbbb</a:t>
            </a:r>
            <a:r>
              <a:rPr lang="en-US" dirty="0" smtClean="0"/>
              <a:t>, …</a:t>
            </a:r>
          </a:p>
          <a:p>
            <a:pPr marL="0" indent="0">
              <a:buNone/>
            </a:pPr>
            <a:r>
              <a:rPr lang="en-US" dirty="0" smtClean="0"/>
              <a:t>/^</a:t>
            </a:r>
            <a:r>
              <a:rPr lang="en-US" dirty="0" err="1" smtClean="0"/>
              <a:t>ab</a:t>
            </a:r>
            <a:r>
              <a:rPr lang="en-US" dirty="0" smtClean="0"/>
              <a:t>+$/			</a:t>
            </a:r>
            <a:r>
              <a:rPr lang="en-US" i="1" dirty="0" err="1" smtClean="0"/>
              <a:t>ab</a:t>
            </a:r>
            <a:r>
              <a:rPr lang="en-US" dirty="0" smtClean="0"/>
              <a:t>, </a:t>
            </a:r>
            <a:r>
              <a:rPr lang="en-US" i="1" dirty="0" err="1" smtClean="0"/>
              <a:t>abbbbb</a:t>
            </a:r>
            <a:r>
              <a:rPr lang="en-US" dirty="0" smtClean="0"/>
              <a:t>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2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(a.k.a. RE, regex)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 smtClean="0"/>
              <a:t>RE				matches</a:t>
            </a:r>
          </a:p>
          <a:p>
            <a:pPr marL="0" indent="0">
              <a:buNone/>
            </a:pPr>
            <a:r>
              <a:rPr lang="en-US" dirty="0" smtClean="0"/>
              <a:t>/^</a:t>
            </a:r>
            <a:r>
              <a:rPr lang="en-US" dirty="0" err="1" smtClean="0"/>
              <a:t>pl.y</a:t>
            </a:r>
            <a:r>
              <a:rPr lang="en-US" dirty="0" smtClean="0"/>
              <a:t>$/			</a:t>
            </a:r>
            <a:r>
              <a:rPr lang="en-US" i="1" dirty="0" smtClean="0"/>
              <a:t>play</a:t>
            </a:r>
            <a:r>
              <a:rPr lang="en-US" dirty="0" smtClean="0"/>
              <a:t>, </a:t>
            </a:r>
            <a:r>
              <a:rPr lang="en-US" i="1" dirty="0" smtClean="0"/>
              <a:t>ploy</a:t>
            </a:r>
            <a:r>
              <a:rPr lang="en-US" dirty="0" smtClean="0"/>
              <a:t>,</a:t>
            </a:r>
            <a:r>
              <a:rPr lang="en-US" i="1" dirty="0" smtClean="0"/>
              <a:t> </a:t>
            </a:r>
            <a:r>
              <a:rPr lang="en-US" i="1" dirty="0" err="1" smtClean="0"/>
              <a:t>pl&amp;y</a:t>
            </a:r>
            <a:r>
              <a:rPr lang="en-US" dirty="0" smtClean="0"/>
              <a:t>,</a:t>
            </a:r>
            <a:r>
              <a:rPr lang="en-US" i="1" dirty="0" smtClean="0"/>
              <a:t> …</a:t>
            </a:r>
          </a:p>
          <a:p>
            <a:pPr marL="0" indent="0">
              <a:buNone/>
            </a:pPr>
            <a:r>
              <a:rPr lang="en-US" dirty="0" smtClean="0"/>
              <a:t>/^</a:t>
            </a:r>
            <a:r>
              <a:rPr lang="en-US" dirty="0" err="1" smtClean="0"/>
              <a:t>pl?a?y</a:t>
            </a:r>
            <a:r>
              <a:rPr lang="en-US" dirty="0" smtClean="0"/>
              <a:t>$/			</a:t>
            </a:r>
            <a:r>
              <a:rPr lang="en-US" i="1" dirty="0" smtClean="0"/>
              <a:t>play</a:t>
            </a:r>
            <a:r>
              <a:rPr lang="en-US" dirty="0" smtClean="0"/>
              <a:t>, </a:t>
            </a:r>
            <a:r>
              <a:rPr lang="en-US" i="1" dirty="0" smtClean="0"/>
              <a:t>ply</a:t>
            </a:r>
            <a:r>
              <a:rPr lang="en-US" dirty="0" smtClean="0"/>
              <a:t>,</a:t>
            </a:r>
            <a:r>
              <a:rPr lang="en-US" i="1" dirty="0" smtClean="0"/>
              <a:t> pay</a:t>
            </a:r>
            <a:endParaRPr lang="en-US" i="1" dirty="0"/>
          </a:p>
          <a:p>
            <a:pPr marL="0" indent="0">
              <a:buNone/>
            </a:pPr>
            <a:r>
              <a:rPr lang="en-US" dirty="0" smtClean="0"/>
              <a:t>/^[</a:t>
            </a:r>
            <a:r>
              <a:rPr lang="en-US" dirty="0" err="1" smtClean="0"/>
              <a:t>cfps</a:t>
            </a:r>
            <a:r>
              <a:rPr lang="en-US" dirty="0" smtClean="0"/>
              <a:t>]lay$/		</a:t>
            </a:r>
            <a:r>
              <a:rPr lang="en-US" i="1" dirty="0" smtClean="0"/>
              <a:t>clay</a:t>
            </a:r>
            <a:r>
              <a:rPr lang="en-US" dirty="0" smtClean="0"/>
              <a:t>, </a:t>
            </a:r>
            <a:r>
              <a:rPr lang="en-US" i="1" dirty="0" smtClean="0"/>
              <a:t>flay</a:t>
            </a:r>
            <a:r>
              <a:rPr lang="en-US" dirty="0" smtClean="0"/>
              <a:t>, </a:t>
            </a:r>
            <a:r>
              <a:rPr lang="en-US" i="1" dirty="0" smtClean="0"/>
              <a:t>play</a:t>
            </a:r>
            <a:r>
              <a:rPr lang="en-US" dirty="0" smtClean="0"/>
              <a:t>, </a:t>
            </a:r>
            <a:r>
              <a:rPr lang="en-US" i="1" dirty="0" smtClean="0"/>
              <a:t>slay</a:t>
            </a:r>
          </a:p>
          <a:p>
            <a:pPr marL="0" indent="0">
              <a:buNone/>
            </a:pPr>
            <a:r>
              <a:rPr lang="en-US" dirty="0" smtClean="0"/>
              <a:t>/^[a-z]lay$/			</a:t>
            </a:r>
            <a:r>
              <a:rPr lang="en-US" i="1" dirty="0" err="1" smtClean="0"/>
              <a:t>alay</a:t>
            </a:r>
            <a:r>
              <a:rPr lang="en-US" dirty="0" smtClean="0"/>
              <a:t>, </a:t>
            </a:r>
            <a:r>
              <a:rPr lang="en-US" i="1" dirty="0" err="1" smtClean="0"/>
              <a:t>blay</a:t>
            </a:r>
            <a:r>
              <a:rPr lang="en-US" dirty="0" smtClean="0"/>
              <a:t>, </a:t>
            </a:r>
            <a:r>
              <a:rPr lang="en-US" i="1" dirty="0" smtClean="0"/>
              <a:t>clay</a:t>
            </a:r>
            <a:r>
              <a:rPr lang="en-US" dirty="0" smtClean="0"/>
              <a:t>, …</a:t>
            </a:r>
          </a:p>
          <a:p>
            <a:pPr marL="0" indent="0">
              <a:buNone/>
            </a:pPr>
            <a:r>
              <a:rPr lang="en-US" dirty="0"/>
              <a:t>/^[a-</a:t>
            </a:r>
            <a:r>
              <a:rPr lang="en-US" dirty="0" smtClean="0"/>
              <a:t>zA-Z0-9]</a:t>
            </a:r>
            <a:r>
              <a:rPr lang="en-US" dirty="0"/>
              <a:t>lay$/		</a:t>
            </a:r>
            <a:r>
              <a:rPr lang="en-US" i="1" dirty="0" err="1"/>
              <a:t>alay</a:t>
            </a:r>
            <a:r>
              <a:rPr lang="en-US" dirty="0"/>
              <a:t>, </a:t>
            </a:r>
            <a:r>
              <a:rPr lang="en-US" i="1" dirty="0" err="1"/>
              <a:t>blay</a:t>
            </a:r>
            <a:r>
              <a:rPr lang="en-US" dirty="0"/>
              <a:t>, </a:t>
            </a:r>
            <a:r>
              <a:rPr lang="en-US" i="1" dirty="0" smtClean="0"/>
              <a:t>Alay</a:t>
            </a:r>
            <a:r>
              <a:rPr lang="en-US" dirty="0" smtClean="0"/>
              <a:t>, </a:t>
            </a:r>
            <a:r>
              <a:rPr lang="en-US" dirty="0" err="1" smtClean="0"/>
              <a:t>Blay</a:t>
            </a:r>
            <a:r>
              <a:rPr lang="en-US" dirty="0" smtClean="0"/>
              <a:t>, </a:t>
            </a:r>
            <a:r>
              <a:rPr lang="en-US" i="1" dirty="0" smtClean="0"/>
              <a:t>0lay</a:t>
            </a:r>
            <a:r>
              <a:rPr lang="en-US" dirty="0" smtClean="0"/>
              <a:t>, </a:t>
            </a:r>
            <a:r>
              <a:rPr lang="en-US" i="1" dirty="0" smtClean="0"/>
              <a:t>1lay</a:t>
            </a:r>
            <a:r>
              <a:rPr lang="en-US" dirty="0" smtClean="0"/>
              <a:t> …</a:t>
            </a:r>
          </a:p>
          <a:p>
            <a:pPr marL="0" indent="0">
              <a:buNone/>
            </a:pPr>
            <a:r>
              <a:rPr lang="en-US" dirty="0" smtClean="0"/>
              <a:t>/^(re){0,2}play$/		play, replay, </a:t>
            </a:r>
            <a:r>
              <a:rPr lang="en-US" dirty="0" err="1" smtClean="0"/>
              <a:t>rereplay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623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Part-of-speech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Nouns are people, places, things, or ideas. </a:t>
            </a:r>
          </a:p>
          <a:p>
            <a:pPr lvl="1"/>
            <a:r>
              <a:rPr lang="en-US" dirty="0" smtClean="0"/>
              <a:t>Let me </a:t>
            </a:r>
            <a:r>
              <a:rPr lang="en-US" i="1" dirty="0" err="1" smtClean="0"/>
              <a:t>google</a:t>
            </a:r>
            <a:r>
              <a:rPr lang="en-US" dirty="0" smtClean="0"/>
              <a:t> that for you.</a:t>
            </a:r>
          </a:p>
          <a:p>
            <a:r>
              <a:rPr lang="en-US" dirty="0"/>
              <a:t>Verbs are actions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run</a:t>
            </a:r>
            <a:r>
              <a:rPr lang="en-US" dirty="0" smtClean="0"/>
              <a:t> was refreshing.</a:t>
            </a:r>
            <a:endParaRPr lang="en-US" dirty="0"/>
          </a:p>
          <a:p>
            <a:r>
              <a:rPr lang="en-US" dirty="0" smtClean="0"/>
              <a:t>Adjectives are qualities. </a:t>
            </a:r>
          </a:p>
          <a:p>
            <a:pPr lvl="1"/>
            <a:r>
              <a:rPr lang="en-US" i="1" dirty="0" smtClean="0"/>
              <a:t>Green</a:t>
            </a:r>
            <a:r>
              <a:rPr lang="en-US" dirty="0" smtClean="0"/>
              <a:t> is my favorite color.</a:t>
            </a:r>
          </a:p>
        </p:txBody>
      </p:sp>
    </p:spTree>
    <p:extLst>
      <p:ext uri="{BB962C8B-B14F-4D97-AF65-F5344CB8AC3E}">
        <p14:creationId xmlns:p14="http://schemas.microsoft.com/office/powerpoint/2010/main" val="269216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Part-of-speech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Nouns are people, places, things, or ideas.</a:t>
            </a:r>
          </a:p>
          <a:p>
            <a:r>
              <a:rPr lang="en-US" strike="sngStrike" dirty="0" smtClean="0"/>
              <a:t>Verbs </a:t>
            </a:r>
            <a:r>
              <a:rPr lang="en-US" strike="sngStrike" dirty="0"/>
              <a:t>are actions</a:t>
            </a:r>
            <a:r>
              <a:rPr lang="en-US" strike="sngStrike" dirty="0" smtClean="0"/>
              <a:t>.</a:t>
            </a:r>
            <a:endParaRPr lang="en-US" strike="sngStrike" dirty="0"/>
          </a:p>
          <a:p>
            <a:r>
              <a:rPr lang="en-US" strike="sngStrike" dirty="0" smtClean="0"/>
              <a:t>Adjectives are qualities. </a:t>
            </a:r>
          </a:p>
          <a:p>
            <a:endParaRPr lang="en-US" dirty="0" smtClean="0"/>
          </a:p>
          <a:p>
            <a:r>
              <a:rPr lang="en-US" dirty="0" smtClean="0"/>
              <a:t>Nouns can have determiners, can be modified by adjectives, etc.</a:t>
            </a:r>
          </a:p>
          <a:p>
            <a:r>
              <a:rPr lang="en-US" dirty="0" smtClean="0"/>
              <a:t>Verbs have a subject argument, and sometimes object arguments.</a:t>
            </a:r>
          </a:p>
          <a:p>
            <a:r>
              <a:rPr lang="en-US" dirty="0" smtClean="0"/>
              <a:t>Adjectives modify nouns; adverbs modify verbs.</a:t>
            </a:r>
          </a:p>
        </p:txBody>
      </p:sp>
    </p:spTree>
    <p:extLst>
      <p:ext uri="{BB962C8B-B14F-4D97-AF65-F5344CB8AC3E}">
        <p14:creationId xmlns:p14="http://schemas.microsoft.com/office/powerpoint/2010/main" val="997614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POS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 smtClean="0"/>
              <a:t>DT (the, an, some)</a:t>
            </a:r>
          </a:p>
          <a:p>
            <a:r>
              <a:rPr lang="en-US" dirty="0" smtClean="0"/>
              <a:t>JJ (green, bad)</a:t>
            </a:r>
            <a:endParaRPr lang="en-US" dirty="0"/>
          </a:p>
          <a:p>
            <a:pPr lvl="1"/>
            <a:r>
              <a:rPr lang="en-US" dirty="0" smtClean="0"/>
              <a:t>JJR (greener, worse)</a:t>
            </a:r>
            <a:endParaRPr lang="en-US" dirty="0"/>
          </a:p>
          <a:p>
            <a:pPr lvl="1"/>
            <a:r>
              <a:rPr lang="en-US" dirty="0" smtClean="0"/>
              <a:t>JJS (greenest, worst)</a:t>
            </a:r>
            <a:endParaRPr lang="en-US" dirty="0"/>
          </a:p>
          <a:p>
            <a:r>
              <a:rPr lang="en-US" dirty="0" smtClean="0"/>
              <a:t>NN (child)</a:t>
            </a:r>
          </a:p>
          <a:p>
            <a:pPr lvl="1"/>
            <a:r>
              <a:rPr lang="en-US" dirty="0" smtClean="0"/>
              <a:t>NNS (children)</a:t>
            </a:r>
          </a:p>
          <a:p>
            <a:pPr lvl="1"/>
            <a:r>
              <a:rPr lang="en-US" dirty="0" smtClean="0"/>
              <a:t>NNP (RAS)</a:t>
            </a:r>
          </a:p>
          <a:p>
            <a:pPr lvl="1"/>
            <a:r>
              <a:rPr lang="en-US" dirty="0" smtClean="0"/>
              <a:t>NNPS (Smiths)</a:t>
            </a:r>
          </a:p>
          <a:p>
            <a:r>
              <a:rPr lang="en-US" dirty="0" smtClean="0"/>
              <a:t>PRP (it, they, I, you)</a:t>
            </a:r>
          </a:p>
          <a:p>
            <a:pPr lvl="1"/>
            <a:r>
              <a:rPr lang="en-US" dirty="0" smtClean="0"/>
              <a:t>PRP$ (its, their, my, your)</a:t>
            </a:r>
          </a:p>
          <a:p>
            <a:r>
              <a:rPr lang="en-US" dirty="0" smtClean="0"/>
              <a:t>CC (and, but, then)</a:t>
            </a:r>
            <a:endParaRPr lang="en-US" dirty="0"/>
          </a:p>
          <a:p>
            <a:r>
              <a:rPr lang="en-US" dirty="0" smtClean="0"/>
              <a:t>CD (two, 1104.4)</a:t>
            </a:r>
          </a:p>
          <a:p>
            <a:r>
              <a:rPr lang="en-US" dirty="0" smtClean="0"/>
              <a:t>VB (go, play)</a:t>
            </a:r>
          </a:p>
          <a:p>
            <a:pPr lvl="1"/>
            <a:r>
              <a:rPr lang="en-US" dirty="0" smtClean="0"/>
              <a:t>VBG (going, playing)</a:t>
            </a:r>
          </a:p>
          <a:p>
            <a:pPr lvl="1"/>
            <a:r>
              <a:rPr lang="en-US" dirty="0" smtClean="0"/>
              <a:t>VBP (go, play)</a:t>
            </a:r>
          </a:p>
          <a:p>
            <a:pPr lvl="1"/>
            <a:r>
              <a:rPr lang="en-US" dirty="0" smtClean="0"/>
              <a:t>VBZ (goes, plays)</a:t>
            </a:r>
          </a:p>
          <a:p>
            <a:pPr lvl="1"/>
            <a:r>
              <a:rPr lang="en-US" dirty="0" smtClean="0"/>
              <a:t>VBD (went, played)</a:t>
            </a:r>
          </a:p>
          <a:p>
            <a:pPr lvl="1"/>
            <a:r>
              <a:rPr lang="en-US" dirty="0" smtClean="0"/>
              <a:t>VBN (gone, played)</a:t>
            </a:r>
          </a:p>
          <a:p>
            <a:r>
              <a:rPr lang="en-US" dirty="0" smtClean="0"/>
              <a:t>MD (can, should, had)</a:t>
            </a:r>
          </a:p>
          <a:p>
            <a:r>
              <a:rPr lang="en-US" dirty="0" smtClean="0"/>
              <a:t>IN (from, with, to), TO(to)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17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gathered using machine learning or through rules</a:t>
            </a:r>
          </a:p>
          <a:p>
            <a:r>
              <a:rPr lang="en-US" dirty="0" smtClean="0"/>
              <a:t>may begin with B- (beginning), I- (inside), or be O (outside)</a:t>
            </a:r>
          </a:p>
          <a:p>
            <a:pPr lvl="1"/>
            <a:r>
              <a:rPr lang="en-US" dirty="0" smtClean="0"/>
              <a:t>Sometimes B is excluded, i.e. IO instead of BIO notation</a:t>
            </a:r>
            <a:endParaRPr lang="en-US" dirty="0" smtClean="0"/>
          </a:p>
          <a:p>
            <a:r>
              <a:rPr lang="en-US" dirty="0" smtClean="0"/>
              <a:t>open-domain: PERSON, ORGANIZATION, LOCATION, ….</a:t>
            </a:r>
          </a:p>
          <a:p>
            <a:r>
              <a:rPr lang="en-US" dirty="0" smtClean="0"/>
              <a:t>Reach</a:t>
            </a:r>
            <a:r>
              <a:rPr lang="en-US" dirty="0"/>
              <a:t>: B-</a:t>
            </a:r>
            <a:r>
              <a:rPr lang="en-US" dirty="0" smtClean="0"/>
              <a:t>Species, I-</a:t>
            </a:r>
            <a:r>
              <a:rPr lang="en-US" dirty="0" err="1" smtClean="0"/>
              <a:t>CellLine</a:t>
            </a:r>
            <a:r>
              <a:rPr lang="en-US" dirty="0" smtClean="0"/>
              <a:t>, B-Organ, I-</a:t>
            </a:r>
            <a:r>
              <a:rPr lang="en-US" dirty="0" err="1" smtClean="0"/>
              <a:t>TissueType</a:t>
            </a:r>
            <a:r>
              <a:rPr lang="en-US" dirty="0"/>
              <a:t>, B-</a:t>
            </a:r>
            <a:r>
              <a:rPr lang="en-US" dirty="0" err="1" smtClean="0"/>
              <a:t>Gene_or_gene_product</a:t>
            </a:r>
            <a:r>
              <a:rPr lang="en-US" dirty="0" smtClean="0"/>
              <a:t>, I-Family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54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11025</TotalTime>
  <Words>828</Words>
  <Application>Microsoft Macintosh PowerPoint</Application>
  <PresentationFormat>Custom</PresentationFormat>
  <Paragraphs>144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Information extraction with rules</vt:lpstr>
      <vt:lpstr>Information extraction</vt:lpstr>
      <vt:lpstr>Information extraction</vt:lpstr>
      <vt:lpstr>Regular expressions (a.k.a. RE, regex)</vt:lpstr>
      <vt:lpstr>Regular expressions (a.k.a. RE, regex)</vt:lpstr>
      <vt:lpstr>Part-of-speech tagging</vt:lpstr>
      <vt:lpstr>Part-of-speech tagging</vt:lpstr>
      <vt:lpstr>Important POS tags</vt:lpstr>
      <vt:lpstr>Named Entities</vt:lpstr>
      <vt:lpstr>Grammatical regularity</vt:lpstr>
      <vt:lpstr>Generalization with dependencies</vt:lpstr>
      <vt:lpstr>Important dependencies</vt:lpstr>
      <vt:lpstr>Generalizing dependencies</vt:lpstr>
      <vt:lpstr>Accounting for natural language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Gustave Hahn-Powell</dc:creator>
  <cp:lastModifiedBy>Dane Bell</cp:lastModifiedBy>
  <cp:revision>79</cp:revision>
  <dcterms:created xsi:type="dcterms:W3CDTF">2017-05-17T19:37:45Z</dcterms:created>
  <dcterms:modified xsi:type="dcterms:W3CDTF">2017-05-25T15:02:21Z</dcterms:modified>
</cp:coreProperties>
</file>