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indent="-342900">
              <a:spcBef>
                <a:spcPts val="3200"/>
              </a:spcBef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indent="-342900">
              <a:spcBef>
                <a:spcPts val="3200"/>
              </a:spcBef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indent="-342900">
              <a:spcBef>
                <a:spcPts val="3200"/>
              </a:spcBef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indent="-342900">
              <a:spcBef>
                <a:spcPts val="3200"/>
              </a:spcBef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9pPr>
    </p:titleStyle>
    <p:bodyStyle>
      <a:lvl1pPr marL="388937" marR="0" indent="-388937" algn="l" defTabSz="584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1pPr>
      <a:lvl2pPr marL="833437" marR="0" indent="-388937" algn="l" defTabSz="584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2pPr>
      <a:lvl3pPr marL="1277937" marR="0" indent="-388937" algn="l" defTabSz="584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3pPr>
      <a:lvl4pPr marL="1722437" marR="0" indent="-388937" algn="l" defTabSz="584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4pPr>
      <a:lvl5pPr marL="2166937" marR="0" indent="-388937" algn="l" defTabSz="584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5pPr>
      <a:lvl6pPr marL="2611437" marR="0" indent="-388937" algn="l" defTabSz="584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6pPr>
      <a:lvl7pPr marL="3055937" marR="0" indent="-388937" algn="l" defTabSz="584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7pPr>
      <a:lvl8pPr marL="3500437" marR="0" indent="-388937" algn="l" defTabSz="584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8pPr>
      <a:lvl9pPr marL="3944937" marR="0" indent="-388937" algn="l" defTabSz="584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raffic Flow Optimization with Reinforcement Lear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Traffic Flow Optimization with Reinforcement Learning</a:t>
            </a:r>
          </a:p>
        </p:txBody>
      </p:sp>
      <p:sp>
        <p:nvSpPr>
          <p:cNvPr id="120" name="Dragos Giumanca"/>
          <p:cNvSpPr txBox="1"/>
          <p:nvPr/>
        </p:nvSpPr>
        <p:spPr>
          <a:xfrm>
            <a:off x="1268288" y="8407400"/>
            <a:ext cx="236562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Dragos Giumanca</a:t>
            </a:r>
          </a:p>
        </p:txBody>
      </p:sp>
      <p:sp>
        <p:nvSpPr>
          <p:cNvPr id="121" name="Lect.  dr.  Ciprian Paduraru"/>
          <p:cNvSpPr txBox="1"/>
          <p:nvPr/>
        </p:nvSpPr>
        <p:spPr>
          <a:xfrm>
            <a:off x="8350795" y="8407400"/>
            <a:ext cx="351681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Lect.  dr.  Ciprian Paduraru</a:t>
            </a:r>
          </a:p>
        </p:txBody>
      </p:sp>
      <p:sp>
        <p:nvSpPr>
          <p:cNvPr id="122" name="Using AI to solve the traffic problem"/>
          <p:cNvSpPr txBox="1"/>
          <p:nvPr/>
        </p:nvSpPr>
        <p:spPr>
          <a:xfrm>
            <a:off x="2573495" y="5029200"/>
            <a:ext cx="78578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Using AI to solve the traffic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eep Reinforcement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Deep Reinforcement Learning</a:t>
            </a:r>
          </a:p>
        </p:txBody>
      </p:sp>
      <p:pic>
        <p:nvPicPr>
          <p:cNvPr id="149" name="The-agent-environment-interaction-in-reinforcement-learning.ppm.png" descr="The-agent-environment-interaction-in-reinforcement-learning.p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900" y="3208541"/>
            <a:ext cx="10795001" cy="430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UMO…"/>
          <p:cNvSpPr txBox="1"/>
          <p:nvPr/>
        </p:nvSpPr>
        <p:spPr>
          <a:xfrm>
            <a:off x="800214" y="4241800"/>
            <a:ext cx="2986932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SUMO</a:t>
            </a:r>
          </a:p>
          <a:p>
            <a:pPr>
              <a:defRPr sz="4000"/>
            </a:pPr>
            <a:r>
              <a:t>TraCI Python</a:t>
            </a:r>
          </a:p>
        </p:txBody>
      </p:sp>
      <p:sp>
        <p:nvSpPr>
          <p:cNvPr id="152" name="RL Agent"/>
          <p:cNvSpPr txBox="1"/>
          <p:nvPr/>
        </p:nvSpPr>
        <p:spPr>
          <a:xfrm>
            <a:off x="9800892" y="4533899"/>
            <a:ext cx="21408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RL Agent</a:t>
            </a:r>
          </a:p>
        </p:txBody>
      </p:sp>
      <p:sp>
        <p:nvSpPr>
          <p:cNvPr id="155" name="Connection Line"/>
          <p:cNvSpPr/>
          <p:nvPr/>
        </p:nvSpPr>
        <p:spPr>
          <a:xfrm>
            <a:off x="4314047" y="4854074"/>
            <a:ext cx="4894834" cy="27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54" name="Square"/>
          <p:cNvSpPr/>
          <p:nvPr/>
        </p:nvSpPr>
        <p:spPr>
          <a:xfrm>
            <a:off x="5864401" y="4241800"/>
            <a:ext cx="127599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UMO…"/>
          <p:cNvSpPr txBox="1"/>
          <p:nvPr/>
        </p:nvSpPr>
        <p:spPr>
          <a:xfrm>
            <a:off x="800214" y="4241800"/>
            <a:ext cx="2986932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SUMO</a:t>
            </a:r>
          </a:p>
          <a:p>
            <a:pPr>
              <a:defRPr sz="4000"/>
            </a:pPr>
            <a:r>
              <a:t>TraCI Python</a:t>
            </a:r>
          </a:p>
        </p:txBody>
      </p:sp>
      <p:sp>
        <p:nvSpPr>
          <p:cNvPr id="158" name="RL Agent"/>
          <p:cNvSpPr txBox="1"/>
          <p:nvPr/>
        </p:nvSpPr>
        <p:spPr>
          <a:xfrm>
            <a:off x="9800892" y="4533899"/>
            <a:ext cx="21408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RL Agent</a:t>
            </a:r>
          </a:p>
        </p:txBody>
      </p:sp>
      <p:sp>
        <p:nvSpPr>
          <p:cNvPr id="166" name="Connection Line"/>
          <p:cNvSpPr/>
          <p:nvPr/>
        </p:nvSpPr>
        <p:spPr>
          <a:xfrm>
            <a:off x="4314047" y="4854075"/>
            <a:ext cx="4894834" cy="27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0" name="Rectangle"/>
          <p:cNvSpPr/>
          <p:nvPr/>
        </p:nvSpPr>
        <p:spPr>
          <a:xfrm>
            <a:off x="5024955" y="4241800"/>
            <a:ext cx="335296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Custom Environment"/>
          <p:cNvSpPr txBox="1"/>
          <p:nvPr/>
        </p:nvSpPr>
        <p:spPr>
          <a:xfrm>
            <a:off x="5379446" y="4648200"/>
            <a:ext cx="276403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Custom Environment</a:t>
            </a:r>
          </a:p>
        </p:txBody>
      </p:sp>
      <p:sp>
        <p:nvSpPr>
          <p:cNvPr id="162" name="Reward…"/>
          <p:cNvSpPr txBox="1"/>
          <p:nvPr/>
        </p:nvSpPr>
        <p:spPr>
          <a:xfrm>
            <a:off x="5592753" y="6615762"/>
            <a:ext cx="2337422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4" indent="-333374" algn="l">
              <a:buSzPct val="145000"/>
              <a:buChar char="•"/>
              <a:defRPr sz="3000"/>
            </a:pPr>
            <a:r>
              <a:t>Reward</a:t>
            </a:r>
          </a:p>
          <a:p>
            <a:pPr marL="333374" indent="-333374" algn="l">
              <a:buSzPct val="145000"/>
              <a:buChar char="•"/>
              <a:defRPr sz="3000"/>
            </a:pPr>
            <a:r>
              <a:t>Observation</a:t>
            </a:r>
          </a:p>
          <a:p>
            <a:pPr marL="333374" indent="-333374" algn="l">
              <a:buSzPct val="145000"/>
              <a:buChar char="•"/>
              <a:defRPr sz="3000"/>
            </a:pPr>
            <a:r>
              <a:t>Action</a:t>
            </a:r>
          </a:p>
        </p:txBody>
      </p:sp>
      <p:sp>
        <p:nvSpPr>
          <p:cNvPr id="163" name="Line"/>
          <p:cNvSpPr/>
          <p:nvPr/>
        </p:nvSpPr>
        <p:spPr>
          <a:xfrm>
            <a:off x="6701435" y="5517681"/>
            <a:ext cx="1" cy="946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Our Work"/>
          <p:cNvSpPr txBox="1"/>
          <p:nvPr/>
        </p:nvSpPr>
        <p:spPr>
          <a:xfrm>
            <a:off x="8253500" y="1489121"/>
            <a:ext cx="200263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Our Work</a:t>
            </a:r>
          </a:p>
        </p:txBody>
      </p:sp>
      <p:sp>
        <p:nvSpPr>
          <p:cNvPr id="165" name="Line"/>
          <p:cNvSpPr/>
          <p:nvPr/>
        </p:nvSpPr>
        <p:spPr>
          <a:xfrm flipH="1">
            <a:off x="7729020" y="2150523"/>
            <a:ext cx="1068963" cy="1748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Experiments</a:t>
            </a:r>
          </a:p>
        </p:txBody>
      </p:sp>
      <p:sp>
        <p:nvSpPr>
          <p:cNvPr id="169" name="Action:…"/>
          <p:cNvSpPr txBox="1"/>
          <p:nvPr/>
        </p:nvSpPr>
        <p:spPr>
          <a:xfrm>
            <a:off x="1251584" y="4237391"/>
            <a:ext cx="887705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Action:</a:t>
            </a:r>
          </a:p>
          <a:p>
            <a:pPr marL="333375" indent="-333375" algn="l">
              <a:buSzPct val="145000"/>
              <a:buChar char="•"/>
            </a:pPr>
            <a:r>
              <a:t>[0,3] - 4 actions for each Green and Left-Green Phase</a:t>
            </a:r>
          </a:p>
        </p:txBody>
      </p:sp>
      <p:sp>
        <p:nvSpPr>
          <p:cNvPr id="170" name="Setup:…"/>
          <p:cNvSpPr txBox="1"/>
          <p:nvPr/>
        </p:nvSpPr>
        <p:spPr>
          <a:xfrm>
            <a:off x="1280710" y="2363167"/>
            <a:ext cx="881880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Setup:</a:t>
            </a:r>
          </a:p>
          <a:p>
            <a:pPr marL="333375" indent="-333375" algn="l">
              <a:buSzPct val="145000"/>
              <a:buChar char="•"/>
            </a:pPr>
            <a:r>
              <a:t>Classic 2 roads junction with 3 lanes </a:t>
            </a:r>
          </a:p>
          <a:p>
            <a:pPr marL="333375" indent="-333375" algn="l">
              <a:buSzPct val="145000"/>
              <a:buChar char="•"/>
            </a:pPr>
            <a:r>
              <a:t>Traffic generated by custom distribution of probabilities</a:t>
            </a:r>
          </a:p>
          <a:p>
            <a:pPr marL="333375" indent="-333375" algn="l">
              <a:buSzPct val="145000"/>
              <a:buChar char="•"/>
            </a:pPr>
            <a:r>
              <a:t>Default TL Programme: 42s Green 3s Yellow 10s Left-Green Cycle</a:t>
            </a:r>
          </a:p>
        </p:txBody>
      </p:sp>
      <p:pic>
        <p:nvPicPr>
          <p:cNvPr id="171" name="Screenshot 2021-05-08 at 15.52.44.png" descr="Screenshot 2021-05-08 at 15.52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9375" y="2257286"/>
            <a:ext cx="2181969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Observation:…"/>
          <p:cNvSpPr txBox="1"/>
          <p:nvPr/>
        </p:nvSpPr>
        <p:spPr>
          <a:xfrm>
            <a:off x="1185795" y="5295743"/>
            <a:ext cx="10633210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Observation:</a:t>
            </a:r>
          </a:p>
          <a:p>
            <a:pPr marL="333375" indent="-333375" algn="l">
              <a:buSzPct val="145000"/>
              <a:buChar char="•"/>
            </a:pPr>
            <a:r>
              <a:t>Array of size 13, first digit [0,3] for TL phase and 12 digits for each lane stopped nr of cars (1+12)</a:t>
            </a:r>
          </a:p>
          <a:p>
            <a:pPr marL="333375" indent="-333375" algn="l">
              <a:buSzPct val="145000"/>
              <a:buChar char="•"/>
            </a:pPr>
            <a:r>
              <a:t>One-hot encoding and normalized values (4+12)</a:t>
            </a:r>
          </a:p>
          <a:p>
            <a:pPr marL="333375" indent="-333375" algn="l">
              <a:buSzPct val="145000"/>
              <a:buChar char="•"/>
            </a:pPr>
            <a:r>
              <a:t>Previous normalized values + values for occupancy for each lane (4+12+12)</a:t>
            </a:r>
          </a:p>
        </p:txBody>
      </p:sp>
      <p:sp>
        <p:nvSpPr>
          <p:cNvPr id="173" name="Reward:…"/>
          <p:cNvSpPr txBox="1"/>
          <p:nvPr/>
        </p:nvSpPr>
        <p:spPr>
          <a:xfrm>
            <a:off x="1185795" y="7598695"/>
            <a:ext cx="1063321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Reward:</a:t>
            </a:r>
          </a:p>
          <a:p>
            <a:pPr marL="333375" indent="-333375" algn="l">
              <a:buSzPct val="145000"/>
              <a:buChar char="•"/>
            </a:pPr>
            <a:r>
              <a:t>-1 for each stopped car for each lane and -1000 if the queue is bigger than the th.</a:t>
            </a:r>
          </a:p>
          <a:p>
            <a:pPr marL="333375" indent="-333375" algn="l">
              <a:buSzPct val="145000"/>
              <a:buChar char="•"/>
            </a:pPr>
            <a:r>
              <a:t>Negative values added up for normalized observation</a:t>
            </a:r>
          </a:p>
          <a:p>
            <a:pPr marL="333375" indent="-333375" algn="l">
              <a:buSzPct val="145000"/>
              <a:buChar char="•"/>
            </a:pPr>
            <a:r>
              <a:t>Negative values for accumulated waiting time added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76" name="Not much…"/>
          <p:cNvSpPr txBox="1"/>
          <p:nvPr/>
        </p:nvSpPr>
        <p:spPr>
          <a:xfrm>
            <a:off x="5484564" y="4610100"/>
            <a:ext cx="20356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Not much…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Experiments</a:t>
            </a:r>
          </a:p>
        </p:txBody>
      </p:sp>
      <p:sp>
        <p:nvSpPr>
          <p:cNvPr id="179" name="Action:…"/>
          <p:cNvSpPr txBox="1"/>
          <p:nvPr/>
        </p:nvSpPr>
        <p:spPr>
          <a:xfrm>
            <a:off x="1251584" y="4237391"/>
            <a:ext cx="887705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Action:</a:t>
            </a:r>
          </a:p>
          <a:p>
            <a:pPr marL="333375" indent="-333375" algn="l">
              <a:buSzPct val="145000"/>
              <a:buChar char="•"/>
            </a:pPr>
            <a:r>
              <a:t>[0,3] - 4 actions for each Green and Left-Green Phase</a:t>
            </a:r>
          </a:p>
        </p:txBody>
      </p:sp>
      <p:sp>
        <p:nvSpPr>
          <p:cNvPr id="180" name="Setup:…"/>
          <p:cNvSpPr txBox="1"/>
          <p:nvPr/>
        </p:nvSpPr>
        <p:spPr>
          <a:xfrm>
            <a:off x="1280710" y="2363167"/>
            <a:ext cx="881880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Setup:</a:t>
            </a:r>
          </a:p>
          <a:p>
            <a:pPr marL="333375" indent="-333375" algn="l">
              <a:buSzPct val="145000"/>
              <a:buChar char="•"/>
            </a:pPr>
            <a:r>
              <a:t>Classic 2 roads junction with 3 lanes </a:t>
            </a:r>
          </a:p>
          <a:p>
            <a:pPr marL="333375" indent="-333375" algn="l">
              <a:buSzPct val="145000"/>
              <a:buChar char="•"/>
            </a:pPr>
            <a:r>
              <a:t>Traffic generated by custom distribution of probabilities</a:t>
            </a:r>
          </a:p>
          <a:p>
            <a:pPr marL="333375" indent="-333375" algn="l">
              <a:buSzPct val="145000"/>
              <a:buChar char="•"/>
            </a:pPr>
            <a:r>
              <a:t>Default TL Programme: 42s Green 3s Yellow 10s Left-Green Cycle</a:t>
            </a:r>
          </a:p>
        </p:txBody>
      </p:sp>
      <p:pic>
        <p:nvPicPr>
          <p:cNvPr id="181" name="Screenshot 2021-05-08 at 15.52.44.png" descr="Screenshot 2021-05-08 at 15.52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9375" y="2257286"/>
            <a:ext cx="2181969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Observation:…"/>
          <p:cNvSpPr txBox="1"/>
          <p:nvPr/>
        </p:nvSpPr>
        <p:spPr>
          <a:xfrm>
            <a:off x="1185795" y="5295743"/>
            <a:ext cx="10633210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Observation:</a:t>
            </a:r>
          </a:p>
          <a:p>
            <a:pPr marL="333375" indent="-333375" algn="l">
              <a:buSzPct val="145000"/>
              <a:buChar char="•"/>
            </a:pPr>
            <a:r>
              <a:t>Array of size 13, first digit [0,3] for TL phase and 12 digits for each lane stopped nr of cars (1+12)</a:t>
            </a:r>
          </a:p>
          <a:p>
            <a:pPr marL="333375" indent="-333375" algn="l">
              <a:buSzPct val="145000"/>
              <a:buChar char="•"/>
            </a:pPr>
            <a:r>
              <a:t>One-hot encoding and normalized values (4+12)</a:t>
            </a:r>
          </a:p>
          <a:p>
            <a:pPr marL="333375" indent="-333375" algn="l">
              <a:buSzPct val="145000"/>
              <a:buChar char="•"/>
            </a:pPr>
            <a:r>
              <a:t>Previous normalized values + values for occupancy for each lane (4+12+12)</a:t>
            </a:r>
          </a:p>
        </p:txBody>
      </p:sp>
      <p:sp>
        <p:nvSpPr>
          <p:cNvPr id="183" name="Reward:…"/>
          <p:cNvSpPr txBox="1"/>
          <p:nvPr/>
        </p:nvSpPr>
        <p:spPr>
          <a:xfrm>
            <a:off x="1185795" y="7598695"/>
            <a:ext cx="1063321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Reward:</a:t>
            </a:r>
          </a:p>
          <a:p>
            <a:pPr marL="333375" indent="-333375" algn="l">
              <a:buSzPct val="145000"/>
              <a:buChar char="•"/>
            </a:pPr>
            <a:r>
              <a:t>-1 for each stopped car for each lane and -1000 if the queue is bigger than the th.</a:t>
            </a:r>
          </a:p>
          <a:p>
            <a:pPr marL="333375" indent="-333375" algn="l">
              <a:buSzPct val="145000"/>
              <a:buChar char="•"/>
            </a:pPr>
            <a:r>
              <a:t>Negative values added up for normalized observation</a:t>
            </a:r>
          </a:p>
          <a:p>
            <a:pPr marL="333375" indent="-333375" algn="l">
              <a:buSzPct val="145000"/>
              <a:buChar char="•"/>
            </a:pPr>
            <a:r>
              <a:t>Negative values for accumulated waiting time added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186" name="output.png" descr="outp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45681"/>
            <a:ext cx="13004801" cy="406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raining over 1000 episodes"/>
          <p:cNvSpPr txBox="1"/>
          <p:nvPr/>
        </p:nvSpPr>
        <p:spPr>
          <a:xfrm>
            <a:off x="4435772" y="2958886"/>
            <a:ext cx="41332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Training over 1000 episodes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190" name="reward_history.png" descr="reward_hist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47833"/>
            <a:ext cx="13004801" cy="5573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193" name="avg_reward_bar.png" descr="avg_reward_b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399" y="1828799"/>
            <a:ext cx="8128001" cy="609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What is Nex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Next?</a:t>
            </a:r>
          </a:p>
        </p:txBody>
      </p:sp>
      <p:sp>
        <p:nvSpPr>
          <p:cNvPr id="196" name="More experiments with light and heavy traffic…"/>
          <p:cNvSpPr txBox="1"/>
          <p:nvPr/>
        </p:nvSpPr>
        <p:spPr>
          <a:xfrm>
            <a:off x="919494" y="3174630"/>
            <a:ext cx="1116581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4" indent="-333374" algn="l">
              <a:buSzPct val="50000"/>
              <a:buBlip>
                <a:blip r:embed="rId2"/>
              </a:buBlip>
              <a:defRPr sz="3100"/>
            </a:pPr>
            <a:r>
              <a:t>More experiments with light and heavy traffic</a:t>
            </a:r>
          </a:p>
          <a:p>
            <a:pPr marL="333374" indent="-333374" algn="l">
              <a:buSzPct val="50000"/>
              <a:buBlip>
                <a:blip r:embed="rId2"/>
              </a:buBlip>
              <a:defRPr sz="3100"/>
            </a:pPr>
            <a:r>
              <a:t>More Observation methods with sensors to mimic real life situations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pic>
        <p:nvPicPr>
          <p:cNvPr id="127" name="Screenshot 2021-05-08 at 15.10.41.png" descr="Screenshot 2021-05-08 at 15.10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149" y="1926618"/>
            <a:ext cx="6900502" cy="686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30" name="According to the Global Congestion Impact score, Bucharest has the worst traffic in the world in 2020.…"/>
          <p:cNvSpPr txBox="1"/>
          <p:nvPr/>
        </p:nvSpPr>
        <p:spPr>
          <a:xfrm>
            <a:off x="1456142" y="4233333"/>
            <a:ext cx="10092516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/>
            </a:pPr>
            <a:r>
              <a:t>According to the Global Congestion Impact score, Bucharest has the worst traffic in the world in 2020.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One of the key factors of congestion is bad traffic lights systems.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33" name="Traffic flow is dynamic changing from hour to hour…"/>
          <p:cNvSpPr txBox="1"/>
          <p:nvPr/>
        </p:nvSpPr>
        <p:spPr>
          <a:xfrm>
            <a:off x="1156237" y="3683000"/>
            <a:ext cx="1069232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500"/>
              </a:spcBef>
              <a:buSzPct val="145000"/>
              <a:buChar char="•"/>
              <a:defRPr sz="2800"/>
            </a:pPr>
            <a:r>
              <a:t>Traffic flow is dynamic changing from hour to hour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sz="2800"/>
            </a:pPr>
            <a:r>
              <a:t>There are too many variable and cases to hardcode a good programme for red-green phases, ex. :ambulance in mission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sz="2800"/>
            </a:pPr>
            <a:r>
              <a:t>Multiple traffic lights need to respond to incoming cars to improve overall waiting time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lated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Related Work</a:t>
            </a:r>
          </a:p>
        </p:txBody>
      </p:sp>
      <p:sp>
        <p:nvSpPr>
          <p:cNvPr id="136" name="SUMO, OSRM, Carla…"/>
          <p:cNvSpPr txBox="1"/>
          <p:nvPr/>
        </p:nvSpPr>
        <p:spPr>
          <a:xfrm>
            <a:off x="1340643" y="3577166"/>
            <a:ext cx="910431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spcBef>
                <a:spcPts val="500"/>
              </a:spcBef>
              <a:buSzPct val="145000"/>
              <a:buChar char="•"/>
              <a:defRPr sz="2800"/>
            </a:pPr>
            <a:r>
              <a:t>SUMO, OSRM, Carla</a:t>
            </a:r>
          </a:p>
          <a:p>
            <a:pPr marL="444500" indent="-444500" algn="l">
              <a:spcBef>
                <a:spcPts val="500"/>
              </a:spcBef>
              <a:buSzPct val="145000"/>
              <a:buChar char="•"/>
              <a:defRPr sz="3200"/>
            </a:pPr>
            <a:r>
              <a:t>State-of-the-art Reinforcement Learning approaches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ur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Work </a:t>
            </a:r>
          </a:p>
        </p:txBody>
      </p:sp>
      <p:sp>
        <p:nvSpPr>
          <p:cNvPr id="139" name="How does the RL methods compare and what is the simplest configuration from which we get good results?…"/>
          <p:cNvSpPr txBox="1"/>
          <p:nvPr/>
        </p:nvSpPr>
        <p:spPr>
          <a:xfrm>
            <a:off x="1598281" y="3416300"/>
            <a:ext cx="9808238" cy="292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1500"/>
              </a:spcBef>
              <a:buSzPct val="145000"/>
              <a:buChar char="•"/>
              <a:defRPr sz="2800"/>
            </a:pPr>
            <a:r>
              <a:t>How does the RL methods compare and what is the simplest configuration from which we get good results?</a:t>
            </a:r>
          </a:p>
          <a:p>
            <a:pPr marL="444500" indent="-444500" algn="l">
              <a:spcBef>
                <a:spcPts val="1500"/>
              </a:spcBef>
              <a:buSzPct val="145000"/>
              <a:buChar char="•"/>
              <a:defRPr sz="2800"/>
            </a:pPr>
            <a:r>
              <a:t>How can we configure our data input to mimic real world situations, ex.: using sensors to get incoming traffic data?</a:t>
            </a:r>
          </a:p>
          <a:p>
            <a:pPr marL="444500" indent="-444500" algn="l">
              <a:spcBef>
                <a:spcPts val="1500"/>
              </a:spcBef>
              <a:buSzPct val="145000"/>
              <a:buChar char="•"/>
              <a:defRPr sz="2800"/>
            </a:pPr>
            <a:r>
              <a:t>How the results compare, what exactly is enough for the RL agent to learn something?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U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SUMO </a:t>
            </a:r>
          </a:p>
        </p:txBody>
      </p:sp>
      <p:pic>
        <p:nvPicPr>
          <p:cNvPr id="142" name="Screenshot 2021-05-08 at 15.53.03.png" descr="Screenshot 2021-05-08 at 15.53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179" y="2171355"/>
            <a:ext cx="8540589" cy="7138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U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SUMO </a:t>
            </a:r>
          </a:p>
        </p:txBody>
      </p:sp>
      <p:pic>
        <p:nvPicPr>
          <p:cNvPr id="145" name="Screenshot 2021-05-08 at 15.53.03.png" descr="Screenshot 2021-05-08 at 15.53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179" y="2171355"/>
            <a:ext cx="8540589" cy="713809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raCI Python…"/>
          <p:cNvSpPr txBox="1"/>
          <p:nvPr/>
        </p:nvSpPr>
        <p:spPr>
          <a:xfrm>
            <a:off x="9762111" y="3759200"/>
            <a:ext cx="268903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>
              <a:buSzPct val="145000"/>
              <a:buChar char="•"/>
            </a:pPr>
            <a:r>
              <a:t>TraCI Python</a:t>
            </a:r>
          </a:p>
          <a:p>
            <a:pPr marL="333375" indent="-333375">
              <a:buSzPct val="145000"/>
              <a:buChar char="•"/>
            </a:pPr>
            <a:r>
              <a:t>Nets</a:t>
            </a:r>
          </a:p>
          <a:p>
            <a:pPr marL="333375" indent="-333375">
              <a:buSzPct val="145000"/>
              <a:buChar char="•"/>
            </a:pPr>
            <a:r>
              <a:t>Routes for cars</a:t>
            </a:r>
          </a:p>
          <a:p>
            <a:pPr marL="333375" indent="-333375">
              <a:buSzPct val="145000"/>
              <a:buChar char="•"/>
            </a:pPr>
            <a:r>
              <a:t>Special vehicles</a:t>
            </a:r>
          </a:p>
          <a:p>
            <a:pPr marL="333375" indent="-333375">
              <a:buSzPct val="145000"/>
              <a:buChar char="•"/>
            </a:pPr>
            <a:r>
              <a:t>Many stats</a:t>
            </a:r>
          </a:p>
          <a:p>
            <a:pPr marL="333375" indent="-333375">
              <a:buSzPct val="145000"/>
              <a:buChar char="•"/>
            </a:pPr>
            <a:r>
              <a:t>Good Docs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Baskerville"/>
        <a:ea typeface="Baskerville"/>
        <a:cs typeface="Baskerville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Baskerville"/>
        <a:ea typeface="Baskerville"/>
        <a:cs typeface="Baskerville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