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5" r:id="rId8"/>
    <p:sldId id="376" r:id="rId9"/>
    <p:sldId id="377" r:id="rId10"/>
    <p:sldId id="379" r:id="rId11"/>
    <p:sldId id="378" r:id="rId12"/>
    <p:sldId id="381" r:id="rId13"/>
    <p:sldId id="380" r:id="rId14"/>
  </p:sldIdLst>
  <p:sldSz cx="9144000" cy="6858000" type="letter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0" autoAdjust="0"/>
    <p:restoredTop sz="69143" autoAdjust="0"/>
  </p:normalViewPr>
  <p:slideViewPr>
    <p:cSldViewPr>
      <p:cViewPr>
        <p:scale>
          <a:sx n="90" d="100"/>
          <a:sy n="90" d="100"/>
        </p:scale>
        <p:origin x="-178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158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4A1D733-05F0-427A-BB00-1B0160BD5054}" type="datetimeFigureOut">
              <a:rPr lang="en-US" smtClean="0"/>
              <a:pPr/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484C865-B989-4429-8748-05D8BA8D1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4016A93-A98D-354F-9CDC-CB7C878AEC78}" type="datetimeFigureOut">
              <a:rPr lang="en-US" smtClean="0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7E71426E-5493-D847-9A17-A412A16BE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 hasCustomPrompt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24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31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188066"/>
            <a:ext cx="2286000" cy="669933"/>
          </a:xfrm>
          <a:prstGeom prst="rect">
            <a:avLst/>
          </a:prstGeom>
          <a:noFill/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880" y="1066800"/>
            <a:ext cx="877824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6303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399" y="6355080"/>
            <a:ext cx="1463041" cy="365760"/>
          </a:xfrm>
          <a:prstGeom prst="rect">
            <a:avLst/>
          </a:prstGeom>
          <a:noFill/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0D5C3-669F-401C-94A6-2070CF9F0B0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marL="1828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 spc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5"/>
          </a:solidFill>
          <a:effectLst/>
          <a:latin typeface="Century Gothic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 baseline="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 baseline="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eaLnBrk="1" fontAlgn="base" hangingPunct="1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yarcdat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SPARQL Benchmarking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0314" y="3886200"/>
            <a:ext cx="248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Rob </a:t>
            </a:r>
            <a:r>
              <a:rPr lang="en-US" sz="1800" dirty="0" err="1" smtClean="0">
                <a:solidFill>
                  <a:schemeClr val="accent5"/>
                </a:solidFill>
              </a:rPr>
              <a:t>Vesse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hlinkClick r:id="rId2"/>
              </a:rPr>
              <a:t>rvesse@yarcdata.com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@</a:t>
            </a:r>
            <a:r>
              <a:rPr lang="en-US" sz="1800" dirty="0" err="1" smtClean="0">
                <a:solidFill>
                  <a:schemeClr val="accent5"/>
                </a:solidFill>
              </a:rPr>
              <a:t>RobVesse</a:t>
            </a: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0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Average Mix 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55410" cy="5121275"/>
          </a:xfrm>
        </p:spPr>
      </p:pic>
    </p:spTree>
    <p:extLst>
      <p:ext uri="{BB962C8B-B14F-4D97-AF65-F5344CB8AC3E}">
        <p14:creationId xmlns:p14="http://schemas.microsoft.com/office/powerpoint/2010/main" val="2174680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Query Runtimes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179325"/>
            <a:ext cx="8778875" cy="4896225"/>
          </a:xfrm>
        </p:spPr>
      </p:pic>
    </p:spTree>
    <p:extLst>
      <p:ext uri="{BB962C8B-B14F-4D97-AF65-F5344CB8AC3E}">
        <p14:creationId xmlns:p14="http://schemas.microsoft.com/office/powerpoint/2010/main" val="797267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Release is Management Approved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smtClean="0"/>
              <a:t>undergoing Legal and IP Clearance</a:t>
            </a:r>
          </a:p>
          <a:p>
            <a:pPr lvl="1"/>
            <a:r>
              <a:rPr lang="en-US" dirty="0" smtClean="0"/>
              <a:t>Should be open sourced shortly</a:t>
            </a:r>
          </a:p>
          <a:p>
            <a:pPr lvl="1"/>
            <a:r>
              <a:rPr lang="en-US" dirty="0" smtClean="0"/>
              <a:t>Apologies this isn’t yet available at time of writing</a:t>
            </a:r>
          </a:p>
          <a:p>
            <a:r>
              <a:rPr lang="en-US" dirty="0" smtClean="0"/>
              <a:t>Example Results data available </a:t>
            </a:r>
            <a:r>
              <a:rPr lang="en-US" dirty="0" smtClean="0"/>
              <a:t>from:</a:t>
            </a:r>
          </a:p>
          <a:p>
            <a:pPr lvl="1"/>
            <a:r>
              <a:rPr lang="en-US" dirty="0" smtClean="0"/>
              <a:t>TBC – Will be available on day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4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5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what technology your solution will be built on (RDBMS, RDF + SPARQL,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you need to know it performs sufficiently to meet your goals</a:t>
            </a:r>
          </a:p>
          <a:p>
            <a:r>
              <a:rPr lang="en-US" dirty="0" smtClean="0"/>
              <a:t>You need to justify option X over option 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Business – Price </a:t>
            </a:r>
            <a:r>
              <a:rPr lang="en-US" dirty="0" err="1" smtClean="0"/>
              <a:t>vs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Technical – Does it perform sufficiently?</a:t>
            </a:r>
            <a:endParaRPr lang="en-US" dirty="0" smtClean="0"/>
          </a:p>
          <a:p>
            <a:r>
              <a:rPr lang="en-US" dirty="0" smtClean="0"/>
              <a:t>No guarantee that a standard benchmark accurately models your usage</a:t>
            </a:r>
          </a:p>
        </p:txBody>
      </p:sp>
    </p:spTree>
    <p:extLst>
      <p:ext uri="{BB962C8B-B14F-4D97-AF65-F5344CB8AC3E}">
        <p14:creationId xmlns:p14="http://schemas.microsoft.com/office/powerpoint/2010/main" val="646083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Berlin SPARQL Benchmark (BSBM)</a:t>
            </a:r>
          </a:p>
          <a:p>
            <a:pPr lvl="1"/>
            <a:r>
              <a:rPr lang="en-US" dirty="0" smtClean="0"/>
              <a:t>Relational style data model</a:t>
            </a:r>
          </a:p>
          <a:p>
            <a:pPr lvl="1"/>
            <a:r>
              <a:rPr lang="en-US" dirty="0" smtClean="0"/>
              <a:t>Access pattern simulates replacing a traditional RDBMS with a Triple Store</a:t>
            </a:r>
          </a:p>
          <a:p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More typical RDF data model</a:t>
            </a:r>
          </a:p>
          <a:p>
            <a:pPr lvl="1"/>
            <a:r>
              <a:rPr lang="en-US" dirty="0" smtClean="0"/>
              <a:t>Stores require reasoning to answer the queries correctly</a:t>
            </a:r>
          </a:p>
          <a:p>
            <a:r>
              <a:rPr lang="en-US" dirty="0" smtClean="0"/>
              <a:t>SPARQL</a:t>
            </a:r>
            <a:r>
              <a:rPr lang="en-US" baseline="30000" dirty="0" smtClean="0"/>
              <a:t>2</a:t>
            </a:r>
            <a:r>
              <a:rPr lang="en-US" dirty="0" smtClean="0"/>
              <a:t>Bench (SP2B)</a:t>
            </a:r>
          </a:p>
          <a:p>
            <a:pPr lvl="1"/>
            <a:r>
              <a:rPr lang="en-US" dirty="0" smtClean="0"/>
              <a:t>Again typical  RDF data model</a:t>
            </a:r>
          </a:p>
          <a:p>
            <a:pPr lvl="1"/>
            <a:r>
              <a:rPr lang="en-US" dirty="0" smtClean="0"/>
              <a:t>Queries designed to be hard – cross products, filters, etc.</a:t>
            </a:r>
          </a:p>
          <a:p>
            <a:pPr lvl="1"/>
            <a:r>
              <a:rPr lang="en-US" dirty="0" smtClean="0"/>
              <a:t>Generates artificially massive unrealistic results</a:t>
            </a:r>
          </a:p>
          <a:p>
            <a:pPr lvl="1"/>
            <a:r>
              <a:rPr lang="en-US" dirty="0" smtClean="0"/>
              <a:t>Tests clever optimization and join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07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 standardized methodology</a:t>
            </a:r>
          </a:p>
          <a:p>
            <a:pPr lvl="1"/>
            <a:r>
              <a:rPr lang="en-US" dirty="0" smtClean="0"/>
              <a:t>E.g. only BSBM provides a test harness</a:t>
            </a:r>
          </a:p>
          <a:p>
            <a:r>
              <a:rPr lang="en-US" dirty="0" smtClean="0"/>
              <a:t>Lack of transparency as a result</a:t>
            </a:r>
          </a:p>
          <a:p>
            <a:pPr lvl="1"/>
            <a:r>
              <a:rPr lang="en-US" dirty="0" smtClean="0"/>
              <a:t>If I say I’m 10x faster than you is that really true or did I measure differently?</a:t>
            </a:r>
          </a:p>
          <a:p>
            <a:r>
              <a:rPr lang="en-US" dirty="0" smtClean="0"/>
              <a:t>What actually got measured?</a:t>
            </a:r>
          </a:p>
          <a:p>
            <a:pPr lvl="1"/>
            <a:r>
              <a:rPr lang="en-US" dirty="0" smtClean="0"/>
              <a:t>Time to start responding</a:t>
            </a:r>
          </a:p>
          <a:p>
            <a:pPr lvl="1"/>
            <a:r>
              <a:rPr lang="en-US" dirty="0" smtClean="0"/>
              <a:t>Time to count all results</a:t>
            </a:r>
          </a:p>
          <a:p>
            <a:pPr lvl="1"/>
            <a:r>
              <a:rPr lang="en-US" dirty="0" smtClean="0"/>
              <a:t>Something else?</a:t>
            </a:r>
          </a:p>
          <a:p>
            <a:r>
              <a:rPr lang="en-US" dirty="0" smtClean="0"/>
              <a:t>Even if you run a benchmark does it actually tell you anything useful?</a:t>
            </a:r>
          </a:p>
        </p:txBody>
      </p:sp>
    </p:spTree>
    <p:extLst>
      <p:ext uri="{BB962C8B-B14F-4D97-AF65-F5344CB8AC3E}">
        <p14:creationId xmlns:p14="http://schemas.microsoft.com/office/powerpoint/2010/main" val="900540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command line tool (and API) for benchmarking</a:t>
            </a:r>
          </a:p>
          <a:p>
            <a:r>
              <a:rPr lang="en-US" dirty="0" smtClean="0"/>
              <a:t>Designed to be highly configurable</a:t>
            </a:r>
          </a:p>
          <a:p>
            <a:pPr lvl="1"/>
            <a:r>
              <a:rPr lang="en-US" dirty="0" smtClean="0"/>
              <a:t>Runs any set of SPARQL queries you can devise against any HTTP based SPARQL endpoint</a:t>
            </a:r>
          </a:p>
          <a:p>
            <a:pPr lvl="1"/>
            <a:r>
              <a:rPr lang="en-US" dirty="0" smtClean="0"/>
              <a:t>Run single and multi-threaded benchmarks</a:t>
            </a:r>
          </a:p>
          <a:p>
            <a:pPr lvl="1"/>
            <a:r>
              <a:rPr lang="en-US" dirty="0" smtClean="0"/>
              <a:t>Generates a variety of statistics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Runs some quick sanity tests to check the provided endpoint is up and working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runs </a:t>
            </a:r>
            <a:r>
              <a:rPr lang="en-US" i="1" dirty="0" smtClean="0"/>
              <a:t>W </a:t>
            </a:r>
            <a:r>
              <a:rPr lang="en-US" dirty="0" smtClean="0"/>
              <a:t>warm </a:t>
            </a:r>
            <a:r>
              <a:rPr lang="en-US" dirty="0"/>
              <a:t>up runs </a:t>
            </a:r>
            <a:r>
              <a:rPr lang="en-US" dirty="0" smtClean="0"/>
              <a:t>prior to actual benchmarking</a:t>
            </a:r>
          </a:p>
          <a:p>
            <a:pPr lvl="1"/>
            <a:r>
              <a:rPr lang="en-US" dirty="0" smtClean="0"/>
              <a:t>Runs a Query Mix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Randomizes query order for each run</a:t>
            </a:r>
          </a:p>
          <a:p>
            <a:pPr lvl="2"/>
            <a:r>
              <a:rPr lang="en-US" dirty="0" smtClean="0"/>
              <a:t>Discards outliers (best and worst  runs)</a:t>
            </a:r>
          </a:p>
          <a:p>
            <a:pPr lvl="1"/>
            <a:r>
              <a:rPr lang="en-US" dirty="0" smtClean="0"/>
              <a:t>Calculates averages, variances and standard deviations over the runs</a:t>
            </a:r>
          </a:p>
          <a:p>
            <a:pPr lvl="1"/>
            <a:r>
              <a:rPr lang="en-US" dirty="0" smtClean="0"/>
              <a:t>Generates reports as CSV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–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Time from when query is issued to when results </a:t>
            </a:r>
            <a:r>
              <a:rPr lang="en-US" b="1" dirty="0" smtClean="0"/>
              <a:t>start</a:t>
            </a:r>
            <a:r>
              <a:rPr lang="en-US" b="1" i="1" dirty="0" smtClean="0"/>
              <a:t> </a:t>
            </a:r>
            <a:r>
              <a:rPr lang="en-US" dirty="0" smtClean="0"/>
              <a:t>being received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Time from when query is issued to all results being received and counted</a:t>
            </a:r>
          </a:p>
          <a:p>
            <a:pPr lvl="1"/>
            <a:r>
              <a:rPr lang="en-US" dirty="0" smtClean="0"/>
              <a:t>Exact definition may vary according to configuration</a:t>
            </a:r>
          </a:p>
          <a:p>
            <a:r>
              <a:rPr lang="en-US" dirty="0" smtClean="0"/>
              <a:t>Queries per Second</a:t>
            </a:r>
          </a:p>
          <a:p>
            <a:pPr lvl="1"/>
            <a:r>
              <a:rPr lang="en-US" dirty="0" smtClean="0"/>
              <a:t>How many times a given query can be executed per second</a:t>
            </a:r>
          </a:p>
          <a:p>
            <a:r>
              <a:rPr lang="en-US" dirty="0" smtClean="0"/>
              <a:t>Query Mixed per Hour</a:t>
            </a:r>
          </a:p>
          <a:p>
            <a:pPr lvl="1"/>
            <a:r>
              <a:rPr lang="en-US" dirty="0" smtClean="0"/>
              <a:t>How many times a query mix can be executed </a:t>
            </a:r>
            <a:r>
              <a:rPr lang="en-US" smtClean="0"/>
              <a:t>per hour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776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0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SP2B at 10k, 50k and 250k run with 5 warm-ups and 25 runs </a:t>
            </a:r>
          </a:p>
          <a:p>
            <a:pPr lvl="1"/>
            <a:r>
              <a:rPr lang="en-US" dirty="0" smtClean="0"/>
              <a:t>All options left as defaults i.e. full result counting</a:t>
            </a:r>
          </a:p>
          <a:p>
            <a:pPr lvl="1"/>
            <a:r>
              <a:rPr lang="en-US" dirty="0" smtClean="0"/>
              <a:t>Runs for </a:t>
            </a:r>
            <a:r>
              <a:rPr lang="en-US" dirty="0" smtClean="0"/>
              <a:t>50k and 250k </a:t>
            </a:r>
            <a:r>
              <a:rPr lang="en-US" dirty="0" smtClean="0"/>
              <a:t>skipped if store was incapable of performing the run in reasonable time</a:t>
            </a:r>
          </a:p>
          <a:p>
            <a:r>
              <a:rPr lang="en-US" dirty="0" smtClean="0"/>
              <a:t>Run on following systems</a:t>
            </a:r>
          </a:p>
          <a:p>
            <a:pPr lvl="1"/>
            <a:r>
              <a:rPr lang="en-US" dirty="0" smtClean="0"/>
              <a:t>*nix based stores run on late 2011 Mac Book Pro (quad core, 8GB RAM, SSD)</a:t>
            </a:r>
          </a:p>
          <a:p>
            <a:pPr lvl="2"/>
            <a:r>
              <a:rPr lang="en-US" dirty="0" smtClean="0"/>
              <a:t>Java heap space set to 4GB</a:t>
            </a:r>
          </a:p>
          <a:p>
            <a:pPr lvl="1"/>
            <a:r>
              <a:rPr lang="en-US" dirty="0" smtClean="0"/>
              <a:t>Windows based stores run on HP Laptop (dual core, 4GB RAM, HDD)</a:t>
            </a:r>
          </a:p>
          <a:p>
            <a:pPr lvl="1"/>
            <a:r>
              <a:rPr lang="en-US" dirty="0" smtClean="0"/>
              <a:t>Both low powered systems compared to servers</a:t>
            </a:r>
            <a:endParaRPr lang="en-US" dirty="0"/>
          </a:p>
          <a:p>
            <a:r>
              <a:rPr lang="en-US" dirty="0" smtClean="0"/>
              <a:t>Benchmarked Stores</a:t>
            </a:r>
          </a:p>
          <a:p>
            <a:pPr lvl="1"/>
            <a:r>
              <a:rPr lang="en-US" dirty="0" smtClean="0"/>
              <a:t>Jena TDB 0.9.1</a:t>
            </a:r>
          </a:p>
          <a:p>
            <a:pPr lvl="1"/>
            <a:r>
              <a:rPr lang="en-US" dirty="0" smtClean="0"/>
              <a:t>Sesame 2.6.5 (Memory and Native Store)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1.2 (WORM Store)</a:t>
            </a:r>
          </a:p>
          <a:p>
            <a:pPr lvl="1"/>
            <a:r>
              <a:rPr lang="en-US" dirty="0" err="1" smtClean="0"/>
              <a:t>Dydra</a:t>
            </a:r>
            <a:endParaRPr lang="en-US" dirty="0" smtClean="0"/>
          </a:p>
          <a:p>
            <a:pPr lvl="1"/>
            <a:r>
              <a:rPr lang="en-US" dirty="0" smtClean="0"/>
              <a:t>Virtuoso </a:t>
            </a:r>
            <a:r>
              <a:rPr lang="en-US" dirty="0" smtClean="0"/>
              <a:t>6.1.3 </a:t>
            </a:r>
            <a:r>
              <a:rPr lang="en-US" dirty="0" smtClean="0"/>
              <a:t>(Open Source Edition)</a:t>
            </a:r>
          </a:p>
          <a:p>
            <a:pPr lvl="1"/>
            <a:r>
              <a:rPr lang="en-US" dirty="0" err="1" smtClean="0"/>
              <a:t>dotNetRDF</a:t>
            </a:r>
            <a:r>
              <a:rPr lang="en-US" dirty="0" smtClean="0"/>
              <a:t> (In-Memory 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NB – Final slides may cover more stores subject to time and vendor agreements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05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</a:t>
            </a:r>
            <a:r>
              <a:rPr lang="en-US" dirty="0" err="1" smtClean="0"/>
              <a:t>QMpH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91"/>
            <a:ext cx="9144000" cy="49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889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rcData External Templat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YarcData External Template</Template>
  <TotalTime>213</TotalTime>
  <Words>599</Words>
  <Application>Microsoft Office PowerPoint</Application>
  <PresentationFormat>Letter Paper (8.5x11 in)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YarcData External Template</vt:lpstr>
      <vt:lpstr>Practical SPARQL Benchmarking</vt:lpstr>
      <vt:lpstr>Why Benchmark?</vt:lpstr>
      <vt:lpstr>The Standard Benchmarks</vt:lpstr>
      <vt:lpstr>Problems with Benchmarking</vt:lpstr>
      <vt:lpstr>Query Benchmarker - Overview</vt:lpstr>
      <vt:lpstr>Query Benchmarker – Key Statistics</vt:lpstr>
      <vt:lpstr>Demo</vt:lpstr>
      <vt:lpstr>Example Results - Configuration</vt:lpstr>
      <vt:lpstr>Example Results – QMpH</vt:lpstr>
      <vt:lpstr>Example Results – Average Mix Runtime</vt:lpstr>
      <vt:lpstr>Example Results – Query Runtimes</vt:lpstr>
      <vt:lpstr>Code &amp; Example Results</vt:lpstr>
      <vt:lpstr>Questions?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SPARQL Benchmarking</dc:title>
  <dc:creator>Robert Vesse</dc:creator>
  <cp:lastModifiedBy>Robert Vesse</cp:lastModifiedBy>
  <cp:revision>18</cp:revision>
  <cp:lastPrinted>2012-02-23T19:51:23Z</cp:lastPrinted>
  <dcterms:created xsi:type="dcterms:W3CDTF">2012-04-15T16:10:05Z</dcterms:created>
  <dcterms:modified xsi:type="dcterms:W3CDTF">2012-05-04T18:58:52Z</dcterms:modified>
</cp:coreProperties>
</file>