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1"/>
  </p:sldMasterIdLst>
  <p:notesMasterIdLst>
    <p:notesMasterId r:id="rId15"/>
  </p:notesMasterIdLst>
  <p:handoutMasterIdLst>
    <p:handoutMasterId r:id="rId16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5" r:id="rId8"/>
    <p:sldId id="376" r:id="rId9"/>
    <p:sldId id="377" r:id="rId10"/>
    <p:sldId id="379" r:id="rId11"/>
    <p:sldId id="378" r:id="rId12"/>
    <p:sldId id="381" r:id="rId13"/>
    <p:sldId id="380" r:id="rId14"/>
  </p:sldIdLst>
  <p:sldSz cx="9144000" cy="6858000" type="letter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0" autoAdjust="0"/>
    <p:restoredTop sz="69143" autoAdjust="0"/>
  </p:normalViewPr>
  <p:slideViewPr>
    <p:cSldViewPr>
      <p:cViewPr>
        <p:scale>
          <a:sx n="90" d="100"/>
          <a:sy n="90" d="100"/>
        </p:scale>
        <p:origin x="-178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158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D4A1D733-05F0-427A-BB00-1B0160BD5054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484C865-B989-4429-8748-05D8BA8D1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44016A93-A98D-354F-9CDC-CB7C878AEC78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387767"/>
            <a:ext cx="5558801" cy="4155919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7E71426E-5493-D847-9A17-A412A16BE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0635"/>
            <a:ext cx="9144000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idx="1" hasCustomPrompt="1"/>
          </p:nvPr>
        </p:nvSpPr>
        <p:spPr>
          <a:xfrm>
            <a:off x="182880" y="1066800"/>
            <a:ext cx="8778240" cy="512064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>
              <a:lnSpc>
                <a:spcPct val="80000"/>
              </a:lnSpc>
              <a:spcBef>
                <a:spcPts val="0"/>
              </a:spcBef>
              <a:defRPr sz="2400"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697"/>
            <a:ext cx="8763000" cy="616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172200"/>
            <a:ext cx="9144001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-1" y="6172200"/>
            <a:ext cx="2362200" cy="685800"/>
          </a:xfrm>
          <a:custGeom>
            <a:avLst/>
            <a:gdLst>
              <a:gd name="connsiteX0" fmla="*/ 0 w 9144001"/>
              <a:gd name="connsiteY0" fmla="*/ 0 h 685800"/>
              <a:gd name="connsiteX1" fmla="*/ 914400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9144001"/>
              <a:gd name="connsiteY0" fmla="*/ 0 h 685800"/>
              <a:gd name="connsiteX1" fmla="*/ 619432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11798706"/>
              <a:gd name="connsiteY0" fmla="*/ 0 h 685800"/>
              <a:gd name="connsiteX1" fmla="*/ 6194321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11798706"/>
              <a:gd name="connsiteY0" fmla="*/ 0 h 685800"/>
              <a:gd name="connsiteX1" fmla="*/ 9733929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9733929"/>
              <a:gd name="connsiteY0" fmla="*/ 0 h 685800"/>
              <a:gd name="connsiteX1" fmla="*/ 9733929 w 9733929"/>
              <a:gd name="connsiteY1" fmla="*/ 0 h 685800"/>
              <a:gd name="connsiteX2" fmla="*/ 9143997 w 9733929"/>
              <a:gd name="connsiteY2" fmla="*/ 685800 h 685800"/>
              <a:gd name="connsiteX3" fmla="*/ 0 w 9733929"/>
              <a:gd name="connsiteY3" fmla="*/ 685800 h 685800"/>
              <a:gd name="connsiteX4" fmla="*/ 0 w 9733929"/>
              <a:gd name="connsiteY4" fmla="*/ 0 h 685800"/>
              <a:gd name="connsiteX0" fmla="*/ 0 w 9143998"/>
              <a:gd name="connsiteY0" fmla="*/ 0 h 685800"/>
              <a:gd name="connsiteX1" fmla="*/ 7374195 w 9143998"/>
              <a:gd name="connsiteY1" fmla="*/ 0 h 685800"/>
              <a:gd name="connsiteX2" fmla="*/ 9143997 w 9143998"/>
              <a:gd name="connsiteY2" fmla="*/ 685800 h 685800"/>
              <a:gd name="connsiteX3" fmla="*/ 0 w 9143998"/>
              <a:gd name="connsiteY3" fmla="*/ 685800 h 685800"/>
              <a:gd name="connsiteX4" fmla="*/ 0 w 9143998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8" h="685800">
                <a:moveTo>
                  <a:pt x="0" y="0"/>
                </a:moveTo>
                <a:lnTo>
                  <a:pt x="7374195" y="0"/>
                </a:lnTo>
                <a:lnTo>
                  <a:pt x="914399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31" name="Picture 7" descr="C:\Users\jcissell\Desktop\dots-b-ppt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188066"/>
            <a:ext cx="2286000" cy="669933"/>
          </a:xfrm>
          <a:prstGeom prst="rect">
            <a:avLst/>
          </a:prstGeom>
          <a:noFill/>
        </p:spPr>
      </p:pic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82880" y="1066800"/>
            <a:ext cx="877824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0" y="76200"/>
            <a:ext cx="8763000" cy="616303"/>
          </a:xfrm>
          <a:prstGeom prst="rect">
            <a:avLst/>
          </a:prstGeom>
          <a:ln w="6350" cap="rnd">
            <a:noFill/>
          </a:ln>
        </p:spPr>
        <p:txBody>
          <a:bodyPr vert="horz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4" descr="C:\Users\jcissell\Desktop\yd-logo-p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399" y="6355080"/>
            <a:ext cx="1463041" cy="365760"/>
          </a:xfrm>
          <a:prstGeom prst="rect">
            <a:avLst/>
          </a:prstGeom>
          <a:noFill/>
        </p:spPr>
      </p:pic>
      <p:sp>
        <p:nvSpPr>
          <p:cNvPr id="42" name="Slide Number Placeholder 39"/>
          <p:cNvSpPr txBox="1">
            <a:spLocks/>
          </p:cNvSpPr>
          <p:nvPr/>
        </p:nvSpPr>
        <p:spPr>
          <a:xfrm>
            <a:off x="8382000" y="6400800"/>
            <a:ext cx="381000" cy="381000"/>
          </a:xfrm>
          <a:prstGeom prst="ellipse">
            <a:avLst/>
          </a:prstGeom>
          <a:ln w="1905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0D5C3-669F-401C-94A6-2070CF9F0B0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marL="1828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 spc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5"/>
          </a:solidFill>
          <a:effectLst/>
          <a:latin typeface="Century Gothic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lnSpc>
          <a:spcPct val="8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 2" pitchFamily="18" charset="2"/>
        <a:buChar char=""/>
        <a:defRPr sz="2800" b="1" kern="1000" spc="-70" baseline="0">
          <a:solidFill>
            <a:srgbClr val="595959"/>
          </a:solidFill>
          <a:latin typeface="+mj-lt"/>
          <a:ea typeface="+mn-ea"/>
          <a:cs typeface="+mn-cs"/>
        </a:defRPr>
      </a:lvl1pPr>
      <a:lvl2pPr marL="639763" indent="-27305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800" kern="1000" spc="-70" baseline="0">
          <a:solidFill>
            <a:srgbClr val="595959"/>
          </a:solidFill>
          <a:latin typeface="+mj-lt"/>
          <a:ea typeface="+mn-ea"/>
          <a:cs typeface="+mn-cs"/>
        </a:defRPr>
      </a:lvl2pPr>
      <a:lvl3pPr marL="1004888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3pPr>
      <a:lvl4pPr marL="1279525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4pPr>
      <a:lvl5pPr marL="1554163" indent="-228600" algn="l" rtl="0" eaLnBrk="1" fontAlgn="base" hangingPunct="1">
        <a:lnSpc>
          <a:spcPct val="80000"/>
        </a:lnSpc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yarcdat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SPARQL Benchmarking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0314" y="3886200"/>
            <a:ext cx="2483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Rob </a:t>
            </a:r>
            <a:r>
              <a:rPr lang="en-US" sz="1800" dirty="0" err="1" smtClean="0">
                <a:solidFill>
                  <a:schemeClr val="accent5"/>
                </a:solidFill>
              </a:rPr>
              <a:t>Vesse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  <a:hlinkClick r:id="rId2"/>
              </a:rPr>
              <a:t>rvesse@yarcdata.com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@</a:t>
            </a:r>
            <a:r>
              <a:rPr lang="en-US" sz="1800" dirty="0" err="1" smtClean="0">
                <a:solidFill>
                  <a:schemeClr val="accent5"/>
                </a:solidFill>
              </a:rPr>
              <a:t>RobVesse</a:t>
            </a:r>
            <a:endParaRPr 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70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Average Mix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0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Query 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71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undergoing Legal and IP Clearance</a:t>
            </a:r>
          </a:p>
          <a:p>
            <a:r>
              <a:rPr lang="en-US" dirty="0" smtClean="0"/>
              <a:t>Should be open sourced shortly</a:t>
            </a:r>
          </a:p>
          <a:p>
            <a:pPr lvl="1"/>
            <a:r>
              <a:rPr lang="en-US" dirty="0" smtClean="0"/>
              <a:t>Apologies this isn’t yet available at time of writing</a:t>
            </a:r>
          </a:p>
          <a:p>
            <a:r>
              <a:rPr lang="en-US" dirty="0" smtClean="0"/>
              <a:t>Example Results </a:t>
            </a:r>
            <a:r>
              <a:rPr lang="en-US" smtClean="0"/>
              <a:t>data available from TBC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4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5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what technology your solution will be built on (RDBMS, RDF + SPARQL,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you need to know it performs sufficiently to meet your goals</a:t>
            </a:r>
          </a:p>
          <a:p>
            <a:r>
              <a:rPr lang="en-US" dirty="0" smtClean="0"/>
              <a:t>You need to justify option X over option Y</a:t>
            </a:r>
          </a:p>
          <a:p>
            <a:r>
              <a:rPr lang="en-US" dirty="0" smtClean="0"/>
              <a:t>No guarantee that a standard benchmark accurately models your usage</a:t>
            </a:r>
          </a:p>
        </p:txBody>
      </p:sp>
    </p:spTree>
    <p:extLst>
      <p:ext uri="{BB962C8B-B14F-4D97-AF65-F5344CB8AC3E}">
        <p14:creationId xmlns:p14="http://schemas.microsoft.com/office/powerpoint/2010/main" val="646083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Berlin SPARQL Benchmark (BSBM)</a:t>
            </a:r>
          </a:p>
          <a:p>
            <a:pPr lvl="1"/>
            <a:r>
              <a:rPr lang="en-US" dirty="0" smtClean="0"/>
              <a:t>Relational style data model</a:t>
            </a:r>
          </a:p>
          <a:p>
            <a:pPr lvl="1"/>
            <a:r>
              <a:rPr lang="en-US" dirty="0" smtClean="0"/>
              <a:t>Access pattern simulates replacing a traditional RDBMS with a Triple Store</a:t>
            </a:r>
          </a:p>
          <a:p>
            <a:r>
              <a:rPr lang="en-US" dirty="0" smtClean="0"/>
              <a:t>Lehigh University Benchmark (LUBM)</a:t>
            </a:r>
          </a:p>
          <a:p>
            <a:pPr lvl="1"/>
            <a:r>
              <a:rPr lang="en-US" dirty="0" smtClean="0"/>
              <a:t>More typical RDF data model</a:t>
            </a:r>
          </a:p>
          <a:p>
            <a:pPr lvl="1"/>
            <a:r>
              <a:rPr lang="en-US" dirty="0" smtClean="0"/>
              <a:t>Stores require reasoning to answer the queries correctly</a:t>
            </a:r>
          </a:p>
          <a:p>
            <a:r>
              <a:rPr lang="en-US" dirty="0" smtClean="0"/>
              <a:t>SPARQL</a:t>
            </a:r>
            <a:r>
              <a:rPr lang="en-US" baseline="30000" dirty="0" smtClean="0"/>
              <a:t>2</a:t>
            </a:r>
            <a:r>
              <a:rPr lang="en-US" dirty="0" smtClean="0"/>
              <a:t>Bench (SP2B)</a:t>
            </a:r>
          </a:p>
          <a:p>
            <a:pPr lvl="1"/>
            <a:r>
              <a:rPr lang="en-US" dirty="0" smtClean="0"/>
              <a:t>Again typical  RDF data model</a:t>
            </a:r>
          </a:p>
          <a:p>
            <a:pPr lvl="1"/>
            <a:r>
              <a:rPr lang="en-US" dirty="0" smtClean="0"/>
              <a:t>Queries designed to be hard – cross products, filters, etc.</a:t>
            </a:r>
          </a:p>
          <a:p>
            <a:pPr lvl="1"/>
            <a:r>
              <a:rPr lang="en-US" dirty="0" smtClean="0"/>
              <a:t>Generates artificially massive unrealistic results</a:t>
            </a:r>
          </a:p>
          <a:p>
            <a:pPr lvl="1"/>
            <a:r>
              <a:rPr lang="en-US" dirty="0" smtClean="0"/>
              <a:t>Tests clever optimization and join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07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 standardized methodology</a:t>
            </a:r>
          </a:p>
          <a:p>
            <a:pPr lvl="1"/>
            <a:r>
              <a:rPr lang="en-US" dirty="0" smtClean="0"/>
              <a:t>E.g. only BSBM provides a test harness</a:t>
            </a:r>
          </a:p>
          <a:p>
            <a:r>
              <a:rPr lang="en-US" dirty="0" smtClean="0"/>
              <a:t>Lack of transparency as a result</a:t>
            </a:r>
          </a:p>
          <a:p>
            <a:pPr lvl="1"/>
            <a:r>
              <a:rPr lang="en-US" dirty="0" smtClean="0"/>
              <a:t>If I say I’m 10x faster than you is that really true or did I measure differently?</a:t>
            </a:r>
          </a:p>
          <a:p>
            <a:r>
              <a:rPr lang="en-US" dirty="0" smtClean="0"/>
              <a:t>What actually got measured?</a:t>
            </a:r>
          </a:p>
          <a:p>
            <a:pPr lvl="1"/>
            <a:r>
              <a:rPr lang="en-US" dirty="0" smtClean="0"/>
              <a:t>Time to start responding</a:t>
            </a:r>
          </a:p>
          <a:p>
            <a:pPr lvl="1"/>
            <a:r>
              <a:rPr lang="en-US" dirty="0" smtClean="0"/>
              <a:t>Time to count all results</a:t>
            </a:r>
          </a:p>
          <a:p>
            <a:pPr lvl="1"/>
            <a:r>
              <a:rPr lang="en-US" dirty="0" smtClean="0"/>
              <a:t>Something else?</a:t>
            </a:r>
          </a:p>
          <a:p>
            <a:r>
              <a:rPr lang="en-US" dirty="0" smtClean="0"/>
              <a:t>Even if you run a benchmark does it actually tell you anything useful?</a:t>
            </a:r>
          </a:p>
        </p:txBody>
      </p:sp>
    </p:spTree>
    <p:extLst>
      <p:ext uri="{BB962C8B-B14F-4D97-AF65-F5344CB8AC3E}">
        <p14:creationId xmlns:p14="http://schemas.microsoft.com/office/powerpoint/2010/main" val="900540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command line tool (and API) for benchmarking</a:t>
            </a:r>
          </a:p>
          <a:p>
            <a:r>
              <a:rPr lang="en-US" dirty="0" smtClean="0"/>
              <a:t>Designed to be highly configurable</a:t>
            </a:r>
          </a:p>
          <a:p>
            <a:pPr lvl="1"/>
            <a:r>
              <a:rPr lang="en-US" dirty="0" smtClean="0"/>
              <a:t>Runs any set of SPARQL queries you can devise against any HTTP based SPARQL endpoint</a:t>
            </a:r>
          </a:p>
          <a:p>
            <a:pPr lvl="1"/>
            <a:r>
              <a:rPr lang="en-US" dirty="0" smtClean="0"/>
              <a:t>Run single and multi-threaded benchmarks</a:t>
            </a:r>
          </a:p>
          <a:p>
            <a:pPr lvl="1"/>
            <a:r>
              <a:rPr lang="en-US" dirty="0" smtClean="0"/>
              <a:t>Generates a variety of statistics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Runs some quick sanity tests to check the provided endpoint is up and working</a:t>
            </a:r>
          </a:p>
          <a:p>
            <a:pPr lvl="1"/>
            <a:r>
              <a:rPr lang="en-US" dirty="0" smtClean="0"/>
              <a:t>Optionally </a:t>
            </a:r>
            <a:r>
              <a:rPr lang="en-US" dirty="0"/>
              <a:t>runs </a:t>
            </a:r>
            <a:r>
              <a:rPr lang="en-US" i="1" dirty="0" smtClean="0"/>
              <a:t>W </a:t>
            </a:r>
            <a:r>
              <a:rPr lang="en-US" dirty="0" smtClean="0"/>
              <a:t>warm </a:t>
            </a:r>
            <a:r>
              <a:rPr lang="en-US" dirty="0"/>
              <a:t>up runs </a:t>
            </a:r>
            <a:r>
              <a:rPr lang="en-US" dirty="0" smtClean="0"/>
              <a:t>prior to actual benchmarking</a:t>
            </a:r>
          </a:p>
          <a:p>
            <a:pPr lvl="1"/>
            <a:r>
              <a:rPr lang="en-US" dirty="0" smtClean="0"/>
              <a:t>Runs a Query Mix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2"/>
            <a:r>
              <a:rPr lang="en-US" dirty="0" smtClean="0"/>
              <a:t>Randomizes query order for each run</a:t>
            </a:r>
          </a:p>
          <a:p>
            <a:pPr lvl="2"/>
            <a:r>
              <a:rPr lang="en-US" dirty="0" smtClean="0"/>
              <a:t>Discards outliers (best and worst  runs)</a:t>
            </a:r>
          </a:p>
          <a:p>
            <a:pPr lvl="1"/>
            <a:r>
              <a:rPr lang="en-US" dirty="0" smtClean="0"/>
              <a:t>Calculates averages, variances and standard deviations over the runs</a:t>
            </a:r>
          </a:p>
          <a:p>
            <a:pPr lvl="1"/>
            <a:r>
              <a:rPr lang="en-US" dirty="0" smtClean="0"/>
              <a:t>Generates reports as CSV and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– Key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Time from when query is issued to when results </a:t>
            </a:r>
            <a:r>
              <a:rPr lang="en-US" b="1" dirty="0" smtClean="0"/>
              <a:t>start</a:t>
            </a:r>
            <a:r>
              <a:rPr lang="en-US" b="1" i="1" dirty="0" smtClean="0"/>
              <a:t> </a:t>
            </a:r>
            <a:r>
              <a:rPr lang="en-US" dirty="0" smtClean="0"/>
              <a:t>being received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Time from when query is issued to all results being received and counted</a:t>
            </a:r>
          </a:p>
          <a:p>
            <a:pPr lvl="1"/>
            <a:r>
              <a:rPr lang="en-US" dirty="0" smtClean="0"/>
              <a:t>Exact definition may vary according to configuration</a:t>
            </a:r>
          </a:p>
          <a:p>
            <a:r>
              <a:rPr lang="en-US" dirty="0" smtClean="0"/>
              <a:t>Queries per Second</a:t>
            </a:r>
          </a:p>
          <a:p>
            <a:pPr lvl="1"/>
            <a:r>
              <a:rPr lang="en-US" dirty="0" smtClean="0"/>
              <a:t>How many times a given query can be executed per second</a:t>
            </a:r>
          </a:p>
          <a:p>
            <a:r>
              <a:rPr lang="en-US" dirty="0" smtClean="0"/>
              <a:t>Query Mixed per Hour</a:t>
            </a:r>
          </a:p>
          <a:p>
            <a:pPr lvl="1"/>
            <a:r>
              <a:rPr lang="en-US" dirty="0" smtClean="0"/>
              <a:t>How many times a query mix can be executed </a:t>
            </a:r>
            <a:r>
              <a:rPr lang="en-US" smtClean="0"/>
              <a:t>per hour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776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0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SP2B at 10k, 50k and 250k run with 5 warm-ups and 25 </a:t>
            </a:r>
            <a:r>
              <a:rPr lang="en-US" dirty="0" smtClean="0"/>
              <a:t>runs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options left as defaults i.e. full result </a:t>
            </a:r>
            <a:r>
              <a:rPr lang="en-US" dirty="0" smtClean="0"/>
              <a:t>counting</a:t>
            </a:r>
          </a:p>
          <a:p>
            <a:pPr lvl="1"/>
            <a:r>
              <a:rPr lang="en-US" dirty="0" smtClean="0"/>
              <a:t>Runs for 250k skipped if store was incapable of performing the run in reasonable time</a:t>
            </a:r>
            <a:endParaRPr lang="en-US" dirty="0" smtClean="0"/>
          </a:p>
          <a:p>
            <a:r>
              <a:rPr lang="en-US" dirty="0" smtClean="0"/>
              <a:t>Run on following systems</a:t>
            </a:r>
          </a:p>
          <a:p>
            <a:pPr lvl="1"/>
            <a:r>
              <a:rPr lang="en-US" dirty="0" smtClean="0"/>
              <a:t>*nix based stores run on late 2011 Mac Book Pro (quad core, 8GB RAM, SSD)</a:t>
            </a:r>
          </a:p>
          <a:p>
            <a:pPr lvl="2"/>
            <a:r>
              <a:rPr lang="en-US" dirty="0" smtClean="0"/>
              <a:t>Java heap space set to 4GB</a:t>
            </a:r>
          </a:p>
          <a:p>
            <a:pPr lvl="1"/>
            <a:r>
              <a:rPr lang="en-US" dirty="0" smtClean="0"/>
              <a:t>Windows based stores run on HP Laptop (dual core, 4GB RAM, HDD)</a:t>
            </a:r>
          </a:p>
          <a:p>
            <a:pPr lvl="1"/>
            <a:r>
              <a:rPr lang="en-US" dirty="0" smtClean="0"/>
              <a:t>Both low powered systems compared to servers</a:t>
            </a:r>
            <a:endParaRPr lang="en-US" dirty="0"/>
          </a:p>
          <a:p>
            <a:r>
              <a:rPr lang="en-US" dirty="0" smtClean="0"/>
              <a:t>Benchmarked Stores</a:t>
            </a:r>
          </a:p>
          <a:p>
            <a:pPr lvl="1"/>
            <a:r>
              <a:rPr lang="en-US" dirty="0" smtClean="0"/>
              <a:t>Jena TDB 0.9.1</a:t>
            </a:r>
          </a:p>
          <a:p>
            <a:pPr lvl="1"/>
            <a:r>
              <a:rPr lang="en-US" dirty="0" smtClean="0"/>
              <a:t>Sesame </a:t>
            </a:r>
            <a:r>
              <a:rPr lang="en-US" dirty="0" smtClean="0"/>
              <a:t>2.6.5 </a:t>
            </a:r>
            <a:r>
              <a:rPr lang="en-US" dirty="0" smtClean="0"/>
              <a:t>(Memory and Native </a:t>
            </a:r>
            <a:r>
              <a:rPr lang="en-US" dirty="0" smtClean="0"/>
              <a:t>Store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1.2 (WORM Store)</a:t>
            </a:r>
          </a:p>
          <a:p>
            <a:pPr lvl="1"/>
            <a:r>
              <a:rPr lang="en-US" dirty="0" err="1" smtClean="0"/>
              <a:t>Dydra</a:t>
            </a:r>
            <a:endParaRPr lang="en-US" dirty="0" smtClean="0"/>
          </a:p>
          <a:p>
            <a:pPr lvl="1"/>
            <a:r>
              <a:rPr lang="en-US" dirty="0" smtClean="0"/>
              <a:t>Virtuoso 6.1.5 (Open Source Edition)</a:t>
            </a:r>
          </a:p>
          <a:p>
            <a:pPr lvl="1"/>
            <a:r>
              <a:rPr lang="en-US" dirty="0" err="1" smtClean="0"/>
              <a:t>dotNetRDF</a:t>
            </a:r>
            <a:r>
              <a:rPr lang="en-US" dirty="0" smtClean="0"/>
              <a:t> (</a:t>
            </a:r>
            <a:r>
              <a:rPr lang="en-US" dirty="0" smtClean="0"/>
              <a:t>In-Memory Store)</a:t>
            </a:r>
          </a:p>
        </p:txBody>
      </p:sp>
    </p:spTree>
    <p:extLst>
      <p:ext uri="{BB962C8B-B14F-4D97-AF65-F5344CB8AC3E}">
        <p14:creationId xmlns:p14="http://schemas.microsoft.com/office/powerpoint/2010/main" val="10791052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</a:t>
            </a:r>
            <a:r>
              <a:rPr lang="en-US" dirty="0" err="1" smtClean="0"/>
              <a:t>QMpH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2889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rcData External Templat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YarcData External Template</Template>
  <TotalTime>203</TotalTime>
  <Words>557</Words>
  <Application>Microsoft Office PowerPoint</Application>
  <PresentationFormat>Letter Paper (8.5x11 in)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YarcData External Template</vt:lpstr>
      <vt:lpstr>Practical SPARQL Benchmarking</vt:lpstr>
      <vt:lpstr>Why Benchmark?</vt:lpstr>
      <vt:lpstr>The Standard Benchmarks</vt:lpstr>
      <vt:lpstr>Problems with Benchmarking</vt:lpstr>
      <vt:lpstr>Query Benchmarker - Overview</vt:lpstr>
      <vt:lpstr>Query Benchmarker – Key Statistics</vt:lpstr>
      <vt:lpstr>Demo</vt:lpstr>
      <vt:lpstr>Example Results - Configuration</vt:lpstr>
      <vt:lpstr>Example Results – QMpH</vt:lpstr>
      <vt:lpstr>Example Results – Average Mix Runtime</vt:lpstr>
      <vt:lpstr>Example Results – Query Runtimes</vt:lpstr>
      <vt:lpstr>Code &amp; Example Results</vt:lpstr>
      <vt:lpstr>Questions?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SPARQL Benchmarking</dc:title>
  <dc:creator>Robert Vesse</dc:creator>
  <cp:lastModifiedBy>Robert Vesse</cp:lastModifiedBy>
  <cp:revision>17</cp:revision>
  <cp:lastPrinted>2012-02-23T19:51:23Z</cp:lastPrinted>
  <dcterms:created xsi:type="dcterms:W3CDTF">2012-04-15T16:10:05Z</dcterms:created>
  <dcterms:modified xsi:type="dcterms:W3CDTF">2012-04-27T16:29:43Z</dcterms:modified>
</cp:coreProperties>
</file>