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7" r:id="rId1"/>
  </p:sldMasterIdLst>
  <p:notesMasterIdLst>
    <p:notesMasterId r:id="rId15"/>
  </p:notesMasterIdLst>
  <p:handoutMasterIdLst>
    <p:handoutMasterId r:id="rId16"/>
  </p:handoutMasterIdLst>
  <p:sldIdLst>
    <p:sldId id="367" r:id="rId2"/>
    <p:sldId id="368" r:id="rId3"/>
    <p:sldId id="369" r:id="rId4"/>
    <p:sldId id="370" r:id="rId5"/>
    <p:sldId id="371" r:id="rId6"/>
    <p:sldId id="372" r:id="rId7"/>
    <p:sldId id="375" r:id="rId8"/>
    <p:sldId id="376" r:id="rId9"/>
    <p:sldId id="377" r:id="rId10"/>
    <p:sldId id="379" r:id="rId11"/>
    <p:sldId id="378" r:id="rId12"/>
    <p:sldId id="381" r:id="rId13"/>
    <p:sldId id="380" r:id="rId14"/>
  </p:sldIdLst>
  <p:sldSz cx="9144000" cy="6858000" type="letter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60" autoAdjust="0"/>
    <p:restoredTop sz="69143" autoAdjust="0"/>
  </p:normalViewPr>
  <p:slideViewPr>
    <p:cSldViewPr>
      <p:cViewPr>
        <p:scale>
          <a:sx n="150" d="100"/>
          <a:sy n="150" d="100"/>
        </p:scale>
        <p:origin x="-1400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-4000" y="-104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2329" cy="462120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173" y="0"/>
            <a:ext cx="3012329" cy="462120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D4A1D733-05F0-427A-BB00-1B0160BD5054}" type="datetimeFigureOut">
              <a:rPr lang="en-US" smtClean="0"/>
              <a:pPr/>
              <a:t>5/22/12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378"/>
            <a:ext cx="3012329" cy="462120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173" y="8772378"/>
            <a:ext cx="3012329" cy="462120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4484C865-B989-4429-8748-05D8BA8D1F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42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2329" cy="462120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173" y="0"/>
            <a:ext cx="3012329" cy="462120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44016A93-A98D-354F-9CDC-CB7C878AEC78}" type="datetimeFigureOut">
              <a:rPr lang="en-US" smtClean="0"/>
              <a:pPr/>
              <a:t>5/22/12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63" tIns="45382" rIns="90763" bIns="4538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637" y="4387767"/>
            <a:ext cx="5558801" cy="4155919"/>
          </a:xfrm>
          <a:prstGeom prst="rect">
            <a:avLst/>
          </a:prstGeom>
        </p:spPr>
        <p:txBody>
          <a:bodyPr vert="horz" lIns="90763" tIns="45382" rIns="90763" bIns="4538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378"/>
            <a:ext cx="3012329" cy="462120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173" y="8772378"/>
            <a:ext cx="3012329" cy="462120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7E71426E-5493-D847-9A17-A412A16BE0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24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Myself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1426E-5493-D847-9A17-A412A16BE0E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0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the variation in average runtime – some stores are way ahead of others</a:t>
            </a:r>
          </a:p>
          <a:p>
            <a:endParaRPr lang="en-US" dirty="0"/>
          </a:p>
          <a:p>
            <a:r>
              <a:rPr lang="en-US" dirty="0" smtClean="0"/>
              <a:t>Note that some store’s results are heavily influenced by poor performance on certain queries – see next slide</a:t>
            </a:r>
          </a:p>
          <a:p>
            <a:endParaRPr lang="en-US" dirty="0"/>
          </a:p>
          <a:p>
            <a:r>
              <a:rPr lang="en-US" dirty="0" smtClean="0"/>
              <a:t>Logarithmic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1426E-5493-D847-9A17-A412A16BE0E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56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 the variation in performance both between stores and queries.  Note how certain queries are just fundamentally hard even with clever </a:t>
            </a:r>
            <a:r>
              <a:rPr lang="en-US" dirty="0" err="1" smtClean="0"/>
              <a:t>optimisation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In-Memory trumps disk for relevant stores in most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1426E-5493-D847-9A17-A412A16BE0E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84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1426E-5493-D847-9A17-A412A16BE0E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0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says on the slide ;-)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1426E-5493-D847-9A17-A412A16BE0E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22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the benchmarks – shown on slides</a:t>
            </a:r>
          </a:p>
          <a:p>
            <a:r>
              <a:rPr lang="en-US" dirty="0" smtClean="0"/>
              <a:t>Discuss deficiencies of each benchmark</a:t>
            </a:r>
          </a:p>
          <a:p>
            <a:endParaRPr lang="en-US" dirty="0"/>
          </a:p>
          <a:p>
            <a:r>
              <a:rPr lang="en-US" dirty="0" smtClean="0"/>
              <a:t>BSBM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Relational – not really showing off the capabilities of a SPARQL engine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LUBM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Need for reasoning – implementation thereof can make a huge difference in performance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Forward </a:t>
            </a:r>
            <a:r>
              <a:rPr lang="en-US" dirty="0" err="1" smtClean="0"/>
              <a:t>vs</a:t>
            </a:r>
            <a:r>
              <a:rPr lang="en-US" dirty="0" smtClean="0"/>
              <a:t> Backward Chaining Reasoning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SP2B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Queries are unrealistic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Focuses on 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1426E-5493-D847-9A17-A412A16BE0E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91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Self explanatory slide for the most part</a:t>
            </a:r>
          </a:p>
          <a:p>
            <a:endParaRPr lang="en-US" dirty="0"/>
          </a:p>
          <a:p>
            <a:r>
              <a:rPr lang="en-US" dirty="0" smtClean="0"/>
              <a:t>Highlight that just because the store you are interested in is good/bad at a particular benchmark doesn’t tell you whether the store is good/bad for your use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1426E-5493-D847-9A17-A412A16BE0E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28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the methodology in detail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1426E-5493-D847-9A17-A412A16BE0E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24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Point is to cover difference between Response Time and Runtime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1426E-5493-D847-9A17-A412A16BE0E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77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through a brief demo of the command line tool – make sure to have a running </a:t>
            </a:r>
            <a:r>
              <a:rPr lang="en-US" dirty="0" err="1" smtClean="0"/>
              <a:t>Stardog</a:t>
            </a:r>
            <a:r>
              <a:rPr lang="en-US" dirty="0" smtClean="0"/>
              <a:t>/</a:t>
            </a:r>
            <a:r>
              <a:rPr lang="en-US" dirty="0" err="1" smtClean="0"/>
              <a:t>Fuseki</a:t>
            </a:r>
            <a:r>
              <a:rPr lang="en-US" dirty="0" smtClean="0"/>
              <a:t> instance to run against</a:t>
            </a:r>
          </a:p>
          <a:p>
            <a:endParaRPr lang="en-US" dirty="0"/>
          </a:p>
          <a:p>
            <a:r>
              <a:rPr lang="en-US" dirty="0" smtClean="0"/>
              <a:t>Run on SP2B 10k</a:t>
            </a:r>
          </a:p>
          <a:p>
            <a:endParaRPr lang="en-US" dirty="0"/>
          </a:p>
          <a:p>
            <a:r>
              <a:rPr lang="en-US" dirty="0" smtClean="0"/>
              <a:t>Show the output data (CSV and XML)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1426E-5493-D847-9A17-A412A16BE0E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74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the setup for the example results – why the stores were chosen</a:t>
            </a:r>
          </a:p>
          <a:p>
            <a:endParaRPr lang="en-US" dirty="0"/>
          </a:p>
          <a:p>
            <a:r>
              <a:rPr lang="en-US" dirty="0" smtClean="0"/>
              <a:t>Ensure to highlight YMMV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1426E-5493-D847-9A17-A412A16BE0E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98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how as dataset size increases many stores can’t complete within reasonable time on the machines we used</a:t>
            </a:r>
          </a:p>
          <a:p>
            <a:endParaRPr lang="en-US" dirty="0"/>
          </a:p>
          <a:p>
            <a:r>
              <a:rPr lang="en-US" dirty="0" smtClean="0"/>
              <a:t>Logarithmic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1426E-5493-D847-9A17-A412A16BE0E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61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0635"/>
            <a:ext cx="9144000" cy="590931"/>
          </a:xfrm>
        </p:spPr>
        <p:txBody>
          <a:bodyPr>
            <a:sp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8"/>
          <p:cNvSpPr>
            <a:spLocks noGrp="1"/>
          </p:cNvSpPr>
          <p:nvPr>
            <p:ph idx="1" hasCustomPrompt="1"/>
          </p:nvPr>
        </p:nvSpPr>
        <p:spPr>
          <a:xfrm>
            <a:off x="182880" y="1066800"/>
            <a:ext cx="8778240" cy="5120640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  <a:lvl2pPr>
              <a:lnSpc>
                <a:spcPct val="80000"/>
              </a:lnSpc>
              <a:spcBef>
                <a:spcPts val="0"/>
              </a:spcBef>
              <a:defRPr sz="2400"/>
            </a:lvl2pPr>
            <a:lvl3pPr>
              <a:lnSpc>
                <a:spcPct val="80000"/>
              </a:lnSpc>
              <a:defRPr/>
            </a:lvl3pPr>
            <a:lvl4pPr>
              <a:lnSpc>
                <a:spcPct val="80000"/>
              </a:lnSpc>
              <a:defRPr/>
            </a:lvl4pPr>
            <a:lvl5pPr>
              <a:lnSpc>
                <a:spcPct val="8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5697"/>
            <a:ext cx="8763000" cy="6163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6172200"/>
            <a:ext cx="9144001" cy="685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63500" dist="25400" dir="162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5" name="Freeform 24"/>
          <p:cNvSpPr/>
          <p:nvPr/>
        </p:nvSpPr>
        <p:spPr bwMode="auto">
          <a:xfrm>
            <a:off x="-1" y="6172200"/>
            <a:ext cx="2362200" cy="685800"/>
          </a:xfrm>
          <a:custGeom>
            <a:avLst/>
            <a:gdLst>
              <a:gd name="connsiteX0" fmla="*/ 0 w 9144001"/>
              <a:gd name="connsiteY0" fmla="*/ 0 h 685800"/>
              <a:gd name="connsiteX1" fmla="*/ 9144001 w 9144001"/>
              <a:gd name="connsiteY1" fmla="*/ 0 h 685800"/>
              <a:gd name="connsiteX2" fmla="*/ 9144001 w 9144001"/>
              <a:gd name="connsiteY2" fmla="*/ 685800 h 685800"/>
              <a:gd name="connsiteX3" fmla="*/ 0 w 9144001"/>
              <a:gd name="connsiteY3" fmla="*/ 685800 h 685800"/>
              <a:gd name="connsiteX4" fmla="*/ 0 w 9144001"/>
              <a:gd name="connsiteY4" fmla="*/ 0 h 685800"/>
              <a:gd name="connsiteX0" fmla="*/ 0 w 9144001"/>
              <a:gd name="connsiteY0" fmla="*/ 0 h 685800"/>
              <a:gd name="connsiteX1" fmla="*/ 6194321 w 9144001"/>
              <a:gd name="connsiteY1" fmla="*/ 0 h 685800"/>
              <a:gd name="connsiteX2" fmla="*/ 9144001 w 9144001"/>
              <a:gd name="connsiteY2" fmla="*/ 685800 h 685800"/>
              <a:gd name="connsiteX3" fmla="*/ 0 w 9144001"/>
              <a:gd name="connsiteY3" fmla="*/ 685800 h 685800"/>
              <a:gd name="connsiteX4" fmla="*/ 0 w 9144001"/>
              <a:gd name="connsiteY4" fmla="*/ 0 h 685800"/>
              <a:gd name="connsiteX0" fmla="*/ 0 w 11798706"/>
              <a:gd name="connsiteY0" fmla="*/ 0 h 685800"/>
              <a:gd name="connsiteX1" fmla="*/ 6194321 w 11798706"/>
              <a:gd name="connsiteY1" fmla="*/ 0 h 685800"/>
              <a:gd name="connsiteX2" fmla="*/ 11798706 w 11798706"/>
              <a:gd name="connsiteY2" fmla="*/ 685800 h 685800"/>
              <a:gd name="connsiteX3" fmla="*/ 0 w 11798706"/>
              <a:gd name="connsiteY3" fmla="*/ 685800 h 685800"/>
              <a:gd name="connsiteX4" fmla="*/ 0 w 11798706"/>
              <a:gd name="connsiteY4" fmla="*/ 0 h 685800"/>
              <a:gd name="connsiteX0" fmla="*/ 0 w 11798706"/>
              <a:gd name="connsiteY0" fmla="*/ 0 h 685800"/>
              <a:gd name="connsiteX1" fmla="*/ 9733929 w 11798706"/>
              <a:gd name="connsiteY1" fmla="*/ 0 h 685800"/>
              <a:gd name="connsiteX2" fmla="*/ 11798706 w 11798706"/>
              <a:gd name="connsiteY2" fmla="*/ 685800 h 685800"/>
              <a:gd name="connsiteX3" fmla="*/ 0 w 11798706"/>
              <a:gd name="connsiteY3" fmla="*/ 685800 h 685800"/>
              <a:gd name="connsiteX4" fmla="*/ 0 w 11798706"/>
              <a:gd name="connsiteY4" fmla="*/ 0 h 685800"/>
              <a:gd name="connsiteX0" fmla="*/ 0 w 9733929"/>
              <a:gd name="connsiteY0" fmla="*/ 0 h 685800"/>
              <a:gd name="connsiteX1" fmla="*/ 9733929 w 9733929"/>
              <a:gd name="connsiteY1" fmla="*/ 0 h 685800"/>
              <a:gd name="connsiteX2" fmla="*/ 9143997 w 9733929"/>
              <a:gd name="connsiteY2" fmla="*/ 685800 h 685800"/>
              <a:gd name="connsiteX3" fmla="*/ 0 w 9733929"/>
              <a:gd name="connsiteY3" fmla="*/ 685800 h 685800"/>
              <a:gd name="connsiteX4" fmla="*/ 0 w 9733929"/>
              <a:gd name="connsiteY4" fmla="*/ 0 h 685800"/>
              <a:gd name="connsiteX0" fmla="*/ 0 w 9143998"/>
              <a:gd name="connsiteY0" fmla="*/ 0 h 685800"/>
              <a:gd name="connsiteX1" fmla="*/ 7374195 w 9143998"/>
              <a:gd name="connsiteY1" fmla="*/ 0 h 685800"/>
              <a:gd name="connsiteX2" fmla="*/ 9143997 w 9143998"/>
              <a:gd name="connsiteY2" fmla="*/ 685800 h 685800"/>
              <a:gd name="connsiteX3" fmla="*/ 0 w 9143998"/>
              <a:gd name="connsiteY3" fmla="*/ 685800 h 685800"/>
              <a:gd name="connsiteX4" fmla="*/ 0 w 9143998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3998" h="685800">
                <a:moveTo>
                  <a:pt x="0" y="0"/>
                </a:moveTo>
                <a:lnTo>
                  <a:pt x="7374195" y="0"/>
                </a:lnTo>
                <a:lnTo>
                  <a:pt x="9143997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innerShdw blurRad="63500" dist="25400" dir="162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1031" name="Picture 7" descr="C:\Users\jcissell\Desktop\dots-b-ppt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0" y="6188066"/>
            <a:ext cx="2286000" cy="669933"/>
          </a:xfrm>
          <a:prstGeom prst="rect">
            <a:avLst/>
          </a:prstGeom>
          <a:noFill/>
        </p:spPr>
      </p:pic>
      <p:sp>
        <p:nvSpPr>
          <p:cNvPr id="1026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82880" y="1066800"/>
            <a:ext cx="8778240" cy="512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0" y="76200"/>
            <a:ext cx="8763000" cy="616303"/>
          </a:xfrm>
          <a:prstGeom prst="rect">
            <a:avLst/>
          </a:prstGeom>
          <a:ln w="6350" cap="rnd">
            <a:noFill/>
          </a:ln>
        </p:spPr>
        <p:txBody>
          <a:bodyPr vert="horz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28" name="Picture 4" descr="C:\Users\jcissell\Desktop\yd-logo-pp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399" y="6355080"/>
            <a:ext cx="1463041" cy="365760"/>
          </a:xfrm>
          <a:prstGeom prst="rect">
            <a:avLst/>
          </a:prstGeom>
          <a:noFill/>
        </p:spPr>
      </p:pic>
      <p:sp>
        <p:nvSpPr>
          <p:cNvPr id="42" name="Slide Number Placeholder 39"/>
          <p:cNvSpPr txBox="1">
            <a:spLocks/>
          </p:cNvSpPr>
          <p:nvPr/>
        </p:nvSpPr>
        <p:spPr>
          <a:xfrm>
            <a:off x="8382000" y="6400800"/>
            <a:ext cx="381000" cy="381000"/>
          </a:xfrm>
          <a:prstGeom prst="ellipse">
            <a:avLst/>
          </a:prstGeom>
          <a:ln w="19050"/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accent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A0D5C3-669F-401C-94A6-2070CF9F0B03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marL="1828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800" b="1" kern="1200" spc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chemeClr val="accent5"/>
          </a:solidFill>
          <a:effectLst/>
          <a:latin typeface="Century Gothic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2pPr>
      <a:lvl3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3pPr>
      <a:lvl4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4pPr>
      <a:lvl5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5pPr>
      <a:lvl6pPr marL="4572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6pPr>
      <a:lvl7pPr marL="9144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7pPr>
      <a:lvl8pPr marL="13716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8pPr>
      <a:lvl9pPr marL="18288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lnSpc>
          <a:spcPct val="80000"/>
        </a:lnSpc>
        <a:spcBef>
          <a:spcPts val="600"/>
        </a:spcBef>
        <a:spcAft>
          <a:spcPct val="0"/>
        </a:spcAft>
        <a:buClr>
          <a:schemeClr val="accent2"/>
        </a:buClr>
        <a:buSzPct val="65000"/>
        <a:buFont typeface="Wingdings 2" pitchFamily="18" charset="2"/>
        <a:buChar char=""/>
        <a:defRPr sz="2800" b="1" kern="1000" spc="-70" baseline="0">
          <a:solidFill>
            <a:srgbClr val="595959"/>
          </a:solidFill>
          <a:latin typeface="+mj-lt"/>
          <a:ea typeface="+mn-ea"/>
          <a:cs typeface="+mn-cs"/>
        </a:defRPr>
      </a:lvl1pPr>
      <a:lvl2pPr marL="639763" indent="-273050" algn="l" rtl="0" eaLnBrk="1" fontAlgn="base" hangingPunct="1">
        <a:lnSpc>
          <a:spcPct val="80000"/>
        </a:lnSpc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2800" kern="1000" spc="-70" baseline="0">
          <a:solidFill>
            <a:srgbClr val="595959"/>
          </a:solidFill>
          <a:latin typeface="+mj-lt"/>
          <a:ea typeface="+mn-ea"/>
          <a:cs typeface="+mn-cs"/>
        </a:defRPr>
      </a:lvl2pPr>
      <a:lvl3pPr marL="1004888" indent="-228600" algn="l" rtl="0" eaLnBrk="1" fontAlgn="base" hangingPunct="1">
        <a:lnSpc>
          <a:spcPct val="80000"/>
        </a:lnSpc>
        <a:spcBef>
          <a:spcPts val="300"/>
        </a:spcBef>
        <a:spcAft>
          <a:spcPct val="0"/>
        </a:spcAft>
        <a:buClr>
          <a:srgbClr val="B37732"/>
        </a:buClr>
        <a:buSzPct val="85000"/>
        <a:buFont typeface="Wingdings 2" pitchFamily="18" charset="2"/>
        <a:buChar char=""/>
        <a:defRPr sz="1800" kern="1000" spc="-70" baseline="0">
          <a:solidFill>
            <a:srgbClr val="595959"/>
          </a:solidFill>
          <a:latin typeface="+mj-lt"/>
          <a:ea typeface="+mn-ea"/>
          <a:cs typeface="+mn-cs"/>
        </a:defRPr>
      </a:lvl3pPr>
      <a:lvl4pPr marL="1279525" indent="-228600" algn="l" rtl="0" eaLnBrk="1" fontAlgn="base" hangingPunct="1">
        <a:lnSpc>
          <a:spcPct val="80000"/>
        </a:lnSpc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1800" kern="1000" spc="-70" baseline="0">
          <a:solidFill>
            <a:srgbClr val="595959"/>
          </a:solidFill>
          <a:latin typeface="+mj-lt"/>
          <a:ea typeface="+mn-ea"/>
          <a:cs typeface="+mn-cs"/>
        </a:defRPr>
      </a:lvl4pPr>
      <a:lvl5pPr marL="1554163" indent="-228600" algn="l" rtl="0" eaLnBrk="1" fontAlgn="base" hangingPunct="1">
        <a:lnSpc>
          <a:spcPct val="80000"/>
        </a:lnSpc>
        <a:spcBef>
          <a:spcPts val="338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1800" kern="1000" spc="-70" baseline="0">
          <a:solidFill>
            <a:srgbClr val="595959"/>
          </a:solidFill>
          <a:latin typeface="+mj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rvesse@yarcdata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SPARQL Benchmarking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30314" y="3886200"/>
            <a:ext cx="2483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5"/>
                </a:solidFill>
              </a:rPr>
              <a:t>Rob </a:t>
            </a:r>
            <a:r>
              <a:rPr lang="en-US" sz="1800" dirty="0" err="1" smtClean="0">
                <a:solidFill>
                  <a:schemeClr val="accent5"/>
                </a:solidFill>
              </a:rPr>
              <a:t>Vesse</a:t>
            </a:r>
            <a:endParaRPr lang="en-US" sz="1800" dirty="0" smtClean="0">
              <a:solidFill>
                <a:schemeClr val="accent5"/>
              </a:solidFill>
            </a:endParaRPr>
          </a:p>
          <a:p>
            <a:pPr algn="ctr"/>
            <a:r>
              <a:rPr lang="en-US" sz="1800" dirty="0" smtClean="0">
                <a:solidFill>
                  <a:schemeClr val="accent5"/>
                </a:solidFill>
                <a:hlinkClick r:id="rId3"/>
              </a:rPr>
              <a:t>rvesse@yarcdata.com</a:t>
            </a:r>
            <a:endParaRPr lang="en-US" sz="1800" dirty="0" smtClean="0">
              <a:solidFill>
                <a:schemeClr val="accent5"/>
              </a:solidFill>
            </a:endParaRPr>
          </a:p>
          <a:p>
            <a:pPr algn="ctr"/>
            <a:r>
              <a:rPr lang="en-US" sz="1800" dirty="0" smtClean="0">
                <a:solidFill>
                  <a:schemeClr val="accent5"/>
                </a:solidFill>
              </a:rPr>
              <a:t>@</a:t>
            </a:r>
            <a:r>
              <a:rPr lang="en-US" sz="1800" dirty="0" err="1" smtClean="0">
                <a:solidFill>
                  <a:schemeClr val="accent5"/>
                </a:solidFill>
              </a:rPr>
              <a:t>RobVesse</a:t>
            </a:r>
            <a:endParaRPr lang="en-US" sz="1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2709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Results – Average Mix Runtime</a:t>
            </a:r>
            <a:endParaRPr lang="en-US" dirty="0"/>
          </a:p>
        </p:txBody>
      </p:sp>
      <p:pic>
        <p:nvPicPr>
          <p:cNvPr id="7" name="Content Placeholder 6" descr="Screen Shot 2012-05-22 at 11.50.29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" r="7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7468073"/>
      </p:ext>
    </p:extLst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Results – Query Runtimes</a:t>
            </a:r>
            <a:endParaRPr lang="en-US" dirty="0"/>
          </a:p>
        </p:txBody>
      </p:sp>
      <p:pic>
        <p:nvPicPr>
          <p:cNvPr id="9" name="Content Placeholder 8" descr="Screen Shot 2012-05-22 at 11.55.24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85" b="-22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97267181"/>
      </p:ext>
    </p:extLst>
  </p:cSld>
  <p:clrMapOvr>
    <a:masterClrMapping/>
  </p:clrMapOvr>
  <p:transition xmlns:p14="http://schemas.microsoft.com/office/powerpoint/2010/main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&amp; Example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Release is Management Approved</a:t>
            </a:r>
          </a:p>
          <a:p>
            <a:pPr lvl="1"/>
            <a:r>
              <a:rPr lang="en-US" dirty="0" smtClean="0"/>
              <a:t>Currently undergoing Legal and IP Clearance</a:t>
            </a:r>
          </a:p>
          <a:p>
            <a:pPr lvl="1"/>
            <a:r>
              <a:rPr lang="en-US" dirty="0" smtClean="0"/>
              <a:t>Should be open sourced </a:t>
            </a:r>
            <a:r>
              <a:rPr lang="en-US" dirty="0" smtClean="0"/>
              <a:t>shortly under a BSD license</a:t>
            </a:r>
            <a:endParaRPr lang="en-US" dirty="0" smtClean="0"/>
          </a:p>
          <a:p>
            <a:pPr lvl="1"/>
            <a:r>
              <a:rPr lang="en-US" dirty="0" smtClean="0"/>
              <a:t>Apologies this isn’t yet available at time of writing</a:t>
            </a:r>
          </a:p>
          <a:p>
            <a:r>
              <a:rPr lang="en-US" dirty="0" smtClean="0"/>
              <a:t>Example Results data available from:</a:t>
            </a:r>
          </a:p>
          <a:p>
            <a:pPr lvl="1"/>
            <a:r>
              <a:rPr lang="en-US" dirty="0" smtClean="0"/>
              <a:t>TBC – Will be available on day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486"/>
      </p:ext>
    </p:extLst>
  </p:cSld>
  <p:clrMapOvr>
    <a:masterClrMapping/>
  </p:clrMapOvr>
  <p:transition xmlns:p14="http://schemas.microsoft.com/office/powerpoint/2010/main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355471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Benchmark?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Regardless of what technology your solution will be built on (RDBMS, RDF + SPARQL,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) you need to know it performs sufficiently to meet your goals</a:t>
            </a:r>
          </a:p>
          <a:p>
            <a:r>
              <a:rPr lang="en-US" dirty="0" smtClean="0"/>
              <a:t>You need to justify option X over option Y</a:t>
            </a:r>
          </a:p>
          <a:p>
            <a:pPr lvl="1"/>
            <a:r>
              <a:rPr lang="en-US" dirty="0" smtClean="0"/>
              <a:t>Business – Price </a:t>
            </a:r>
            <a:r>
              <a:rPr lang="en-US" dirty="0" err="1" smtClean="0"/>
              <a:t>vs</a:t>
            </a:r>
            <a:r>
              <a:rPr lang="en-US" dirty="0" smtClean="0"/>
              <a:t> Performance</a:t>
            </a:r>
          </a:p>
          <a:p>
            <a:pPr lvl="1"/>
            <a:r>
              <a:rPr lang="en-US" dirty="0" smtClean="0"/>
              <a:t>Technical – Does it perform sufficiently?</a:t>
            </a:r>
          </a:p>
          <a:p>
            <a:r>
              <a:rPr lang="en-US" dirty="0" smtClean="0"/>
              <a:t>No guarantee that a standard benchmark accurately models your usage</a:t>
            </a:r>
          </a:p>
        </p:txBody>
      </p:sp>
    </p:spTree>
    <p:extLst>
      <p:ext uri="{BB962C8B-B14F-4D97-AF65-F5344CB8AC3E}">
        <p14:creationId xmlns:p14="http://schemas.microsoft.com/office/powerpoint/2010/main" val="64608371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Standard 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Berlin SPARQL Benchmark (BSBM)</a:t>
            </a:r>
          </a:p>
          <a:p>
            <a:pPr lvl="1"/>
            <a:r>
              <a:rPr lang="en-US" dirty="0" smtClean="0"/>
              <a:t>Relational style data model</a:t>
            </a:r>
          </a:p>
          <a:p>
            <a:pPr lvl="1"/>
            <a:r>
              <a:rPr lang="en-US" dirty="0" smtClean="0"/>
              <a:t>Access pattern simulates replacing a traditional RDBMS with a Triple Store</a:t>
            </a:r>
          </a:p>
          <a:p>
            <a:r>
              <a:rPr lang="en-US" dirty="0" smtClean="0"/>
              <a:t>Lehigh University Benchmark (LUBM)</a:t>
            </a:r>
          </a:p>
          <a:p>
            <a:pPr lvl="1"/>
            <a:r>
              <a:rPr lang="en-US" dirty="0" smtClean="0"/>
              <a:t>More typical RDF data model</a:t>
            </a:r>
          </a:p>
          <a:p>
            <a:pPr lvl="1"/>
            <a:r>
              <a:rPr lang="en-US" dirty="0" smtClean="0"/>
              <a:t>Stores require reasoning to answer the queries correctly</a:t>
            </a:r>
          </a:p>
          <a:p>
            <a:r>
              <a:rPr lang="en-US" dirty="0" smtClean="0"/>
              <a:t>SPARQL</a:t>
            </a:r>
            <a:r>
              <a:rPr lang="en-US" baseline="30000" dirty="0" smtClean="0"/>
              <a:t>2</a:t>
            </a:r>
            <a:r>
              <a:rPr lang="en-US" dirty="0" smtClean="0"/>
              <a:t>Bench (SP2B)</a:t>
            </a:r>
          </a:p>
          <a:p>
            <a:pPr lvl="1"/>
            <a:r>
              <a:rPr lang="en-US" dirty="0" smtClean="0"/>
              <a:t>Again typical  RDF data model</a:t>
            </a:r>
          </a:p>
          <a:p>
            <a:pPr lvl="1"/>
            <a:r>
              <a:rPr lang="en-US" dirty="0" smtClean="0"/>
              <a:t>Queries designed to be hard – cross products, filters, etc.</a:t>
            </a:r>
          </a:p>
          <a:p>
            <a:pPr lvl="1"/>
            <a:r>
              <a:rPr lang="en-US" dirty="0" smtClean="0"/>
              <a:t>Generates artificially massive unrealistic results</a:t>
            </a:r>
          </a:p>
          <a:p>
            <a:pPr lvl="1"/>
            <a:r>
              <a:rPr lang="en-US" dirty="0" smtClean="0"/>
              <a:t>Tests clever optimization and join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70739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Benchmarking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no standardized methodology</a:t>
            </a:r>
          </a:p>
          <a:p>
            <a:pPr lvl="1"/>
            <a:r>
              <a:rPr lang="en-US" dirty="0" smtClean="0"/>
              <a:t>E.g. only BSBM provides a test harness</a:t>
            </a:r>
          </a:p>
          <a:p>
            <a:r>
              <a:rPr lang="en-US" dirty="0" smtClean="0"/>
              <a:t>Lack of transparency as a result</a:t>
            </a:r>
          </a:p>
          <a:p>
            <a:pPr lvl="1"/>
            <a:r>
              <a:rPr lang="en-US" dirty="0" smtClean="0"/>
              <a:t>If I say I’m 10x faster than you is that really true or did I measure differently?</a:t>
            </a:r>
          </a:p>
          <a:p>
            <a:r>
              <a:rPr lang="en-US" dirty="0" smtClean="0"/>
              <a:t>What actually got measured?</a:t>
            </a:r>
          </a:p>
          <a:p>
            <a:pPr lvl="1"/>
            <a:r>
              <a:rPr lang="en-US" dirty="0" smtClean="0"/>
              <a:t>Time to start responding</a:t>
            </a:r>
          </a:p>
          <a:p>
            <a:pPr lvl="1"/>
            <a:r>
              <a:rPr lang="en-US" dirty="0" smtClean="0"/>
              <a:t>Time to count all results</a:t>
            </a:r>
          </a:p>
          <a:p>
            <a:pPr lvl="1"/>
            <a:r>
              <a:rPr lang="en-US" dirty="0" smtClean="0"/>
              <a:t>Something else?</a:t>
            </a:r>
          </a:p>
          <a:p>
            <a:r>
              <a:rPr lang="en-US" dirty="0" smtClean="0"/>
              <a:t>Even if you run a benchmark does it actually tell you anything useful?</a:t>
            </a:r>
          </a:p>
        </p:txBody>
      </p:sp>
    </p:spTree>
    <p:extLst>
      <p:ext uri="{BB962C8B-B14F-4D97-AF65-F5344CB8AC3E}">
        <p14:creationId xmlns:p14="http://schemas.microsoft.com/office/powerpoint/2010/main" val="900540793"/>
      </p:ext>
    </p:extLst>
  </p:cSld>
  <p:clrMapOvr>
    <a:masterClrMapping/>
  </p:clrMapOvr>
  <p:transition xmlns:p14="http://schemas.microsoft.com/office/powerpoint/2010/main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</a:t>
            </a:r>
            <a:r>
              <a:rPr lang="en-US" dirty="0" err="1" smtClean="0"/>
              <a:t>Benchmarker</a:t>
            </a:r>
            <a:r>
              <a:rPr lang="en-US" dirty="0" smtClean="0"/>
              <a:t>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command line tool (and API) for benchmarking</a:t>
            </a:r>
          </a:p>
          <a:p>
            <a:r>
              <a:rPr lang="en-US" dirty="0" smtClean="0"/>
              <a:t>Designed to be highly configurable</a:t>
            </a:r>
          </a:p>
          <a:p>
            <a:pPr lvl="1"/>
            <a:r>
              <a:rPr lang="en-US" dirty="0" smtClean="0"/>
              <a:t>Runs any set of SPARQL queries you can devise against any HTTP based SPARQL endpoint</a:t>
            </a:r>
          </a:p>
          <a:p>
            <a:pPr lvl="1"/>
            <a:r>
              <a:rPr lang="en-US" dirty="0" smtClean="0"/>
              <a:t>Run single and multi-threaded benchmarks</a:t>
            </a:r>
          </a:p>
          <a:p>
            <a:pPr lvl="1"/>
            <a:r>
              <a:rPr lang="en-US" dirty="0" smtClean="0"/>
              <a:t>Generates a variety of statistics</a:t>
            </a:r>
          </a:p>
          <a:p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Runs some quick sanity tests to check the provided endpoint is up and working</a:t>
            </a:r>
          </a:p>
          <a:p>
            <a:pPr lvl="1"/>
            <a:r>
              <a:rPr lang="en-US" dirty="0" smtClean="0"/>
              <a:t>Optionally </a:t>
            </a:r>
            <a:r>
              <a:rPr lang="en-US" dirty="0"/>
              <a:t>runs </a:t>
            </a:r>
            <a:r>
              <a:rPr lang="en-US" i="1" dirty="0" smtClean="0"/>
              <a:t>W </a:t>
            </a:r>
            <a:r>
              <a:rPr lang="en-US" dirty="0" smtClean="0"/>
              <a:t>warm </a:t>
            </a:r>
            <a:r>
              <a:rPr lang="en-US" dirty="0"/>
              <a:t>up runs </a:t>
            </a:r>
            <a:r>
              <a:rPr lang="en-US" dirty="0" smtClean="0"/>
              <a:t>prior to actual benchmarking</a:t>
            </a:r>
          </a:p>
          <a:p>
            <a:pPr lvl="1"/>
            <a:r>
              <a:rPr lang="en-US" dirty="0" smtClean="0"/>
              <a:t>Runs a Query Mix </a:t>
            </a:r>
            <a:r>
              <a:rPr lang="en-US" i="1" dirty="0" smtClean="0"/>
              <a:t>N</a:t>
            </a:r>
            <a:r>
              <a:rPr lang="en-US" dirty="0" smtClean="0"/>
              <a:t> times</a:t>
            </a:r>
          </a:p>
          <a:p>
            <a:pPr lvl="2"/>
            <a:r>
              <a:rPr lang="en-US" dirty="0" smtClean="0"/>
              <a:t>Randomizes query order for each run</a:t>
            </a:r>
          </a:p>
          <a:p>
            <a:pPr lvl="2"/>
            <a:r>
              <a:rPr lang="en-US" dirty="0" smtClean="0"/>
              <a:t>Discards outliers (best and worst  runs)</a:t>
            </a:r>
          </a:p>
          <a:p>
            <a:pPr lvl="1"/>
            <a:r>
              <a:rPr lang="en-US" dirty="0" smtClean="0"/>
              <a:t>Calculates averages, variances and standard deviations over the runs</a:t>
            </a:r>
          </a:p>
          <a:p>
            <a:pPr lvl="1"/>
            <a:r>
              <a:rPr lang="en-US" dirty="0" smtClean="0"/>
              <a:t>Generates reports as CSV and XML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6285"/>
      </p:ext>
    </p:extLst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</a:t>
            </a:r>
            <a:r>
              <a:rPr lang="en-US" dirty="0" err="1" smtClean="0"/>
              <a:t>Benchmarker</a:t>
            </a:r>
            <a:r>
              <a:rPr lang="en-US" dirty="0" smtClean="0"/>
              <a:t> – Key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Response Time</a:t>
            </a:r>
          </a:p>
          <a:p>
            <a:pPr lvl="1"/>
            <a:r>
              <a:rPr lang="en-US" dirty="0" smtClean="0"/>
              <a:t>Time from when query is issued to when results </a:t>
            </a:r>
            <a:r>
              <a:rPr lang="en-US" b="1" dirty="0" smtClean="0"/>
              <a:t>start</a:t>
            </a:r>
            <a:r>
              <a:rPr lang="en-US" b="1" i="1" dirty="0" smtClean="0"/>
              <a:t> </a:t>
            </a:r>
            <a:r>
              <a:rPr lang="en-US" dirty="0" smtClean="0"/>
              <a:t>being received</a:t>
            </a:r>
          </a:p>
          <a:p>
            <a:r>
              <a:rPr lang="en-US" dirty="0" smtClean="0"/>
              <a:t>Runtime</a:t>
            </a:r>
          </a:p>
          <a:p>
            <a:pPr lvl="1"/>
            <a:r>
              <a:rPr lang="en-US" dirty="0" smtClean="0"/>
              <a:t>Time from when query is issued to all results being received and counted</a:t>
            </a:r>
          </a:p>
          <a:p>
            <a:pPr lvl="1"/>
            <a:r>
              <a:rPr lang="en-US" dirty="0" smtClean="0"/>
              <a:t>Exact definition may vary according to configuration</a:t>
            </a:r>
          </a:p>
          <a:p>
            <a:r>
              <a:rPr lang="en-US" dirty="0" smtClean="0"/>
              <a:t>Queries per Second</a:t>
            </a:r>
          </a:p>
          <a:p>
            <a:pPr lvl="1"/>
            <a:r>
              <a:rPr lang="en-US" dirty="0" smtClean="0"/>
              <a:t>How many times a given query can be executed per second</a:t>
            </a:r>
          </a:p>
          <a:p>
            <a:r>
              <a:rPr lang="en-US" dirty="0" smtClean="0"/>
              <a:t>Query Mixed per Hour</a:t>
            </a:r>
          </a:p>
          <a:p>
            <a:pPr lvl="1"/>
            <a:r>
              <a:rPr lang="en-US" dirty="0" smtClean="0"/>
              <a:t>How many times a query mix can be executed </a:t>
            </a:r>
            <a:r>
              <a:rPr lang="en-US" smtClean="0"/>
              <a:t>per hour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6977645"/>
      </p:ext>
    </p:extLst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14089"/>
      </p:ext>
    </p:extLst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Results -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SP2B at 10k, 50k and 250k run with 5 warm-ups and 25 runs </a:t>
            </a:r>
          </a:p>
          <a:p>
            <a:pPr lvl="1"/>
            <a:r>
              <a:rPr lang="en-US" dirty="0" smtClean="0"/>
              <a:t>All options left as defaults i.e. full result counting</a:t>
            </a:r>
          </a:p>
          <a:p>
            <a:pPr lvl="1"/>
            <a:r>
              <a:rPr lang="en-US" dirty="0" smtClean="0"/>
              <a:t>Runs for 50k and 250k skipped if store was incapable of performing the run in reasonable time</a:t>
            </a:r>
          </a:p>
          <a:p>
            <a:r>
              <a:rPr lang="en-US" dirty="0" smtClean="0"/>
              <a:t>Run on following systems</a:t>
            </a:r>
          </a:p>
          <a:p>
            <a:pPr lvl="1"/>
            <a:r>
              <a:rPr lang="en-US" dirty="0" smtClean="0"/>
              <a:t>*nix based stores run on late 2011 Mac Book Pro (quad core, 8GB RAM, SSD)</a:t>
            </a:r>
          </a:p>
          <a:p>
            <a:pPr lvl="2"/>
            <a:r>
              <a:rPr lang="en-US" dirty="0" smtClean="0"/>
              <a:t>Java heap space set to 4GB</a:t>
            </a:r>
          </a:p>
          <a:p>
            <a:pPr lvl="1"/>
            <a:r>
              <a:rPr lang="en-US" dirty="0" smtClean="0"/>
              <a:t>Windows based stores run on HP Laptop (dual core, 4GB RAM, HDD)</a:t>
            </a:r>
          </a:p>
          <a:p>
            <a:pPr lvl="1"/>
            <a:r>
              <a:rPr lang="en-US" dirty="0" smtClean="0"/>
              <a:t>Both low powered systems compared to servers</a:t>
            </a:r>
            <a:endParaRPr lang="en-US" dirty="0"/>
          </a:p>
          <a:p>
            <a:r>
              <a:rPr lang="en-US" dirty="0" smtClean="0"/>
              <a:t>Benchmarked Stores</a:t>
            </a:r>
          </a:p>
          <a:p>
            <a:pPr lvl="1"/>
            <a:r>
              <a:rPr lang="en-US" dirty="0" smtClean="0"/>
              <a:t>Jena TDB 0.9.1</a:t>
            </a:r>
          </a:p>
          <a:p>
            <a:pPr lvl="1"/>
            <a:r>
              <a:rPr lang="en-US" dirty="0" smtClean="0"/>
              <a:t>Sesame 2.6.5 (Memory and Native </a:t>
            </a:r>
            <a:r>
              <a:rPr lang="en-US" dirty="0" smtClean="0"/>
              <a:t>Stores)</a:t>
            </a:r>
            <a:endParaRPr lang="en-US" dirty="0" smtClean="0"/>
          </a:p>
          <a:p>
            <a:pPr lvl="1"/>
            <a:r>
              <a:rPr lang="en-US" dirty="0" err="1" smtClean="0"/>
              <a:t>Bigdata</a:t>
            </a:r>
            <a:r>
              <a:rPr lang="en-US" dirty="0" smtClean="0"/>
              <a:t> 1.2 (WORM Store)</a:t>
            </a:r>
          </a:p>
          <a:p>
            <a:pPr lvl="1"/>
            <a:r>
              <a:rPr lang="en-US" dirty="0" err="1" smtClean="0"/>
              <a:t>Dydra</a:t>
            </a:r>
            <a:endParaRPr lang="en-US" dirty="0" smtClean="0"/>
          </a:p>
          <a:p>
            <a:pPr lvl="1"/>
            <a:r>
              <a:rPr lang="en-US" dirty="0" smtClean="0"/>
              <a:t>Virtuoso 6.1.3 (Open Source Edition)</a:t>
            </a:r>
          </a:p>
          <a:p>
            <a:pPr lvl="1"/>
            <a:r>
              <a:rPr lang="en-US" dirty="0" err="1" smtClean="0"/>
              <a:t>dotNetRDF</a:t>
            </a:r>
            <a:r>
              <a:rPr lang="en-US" dirty="0" smtClean="0"/>
              <a:t> (In-Memory Store)</a:t>
            </a:r>
          </a:p>
          <a:p>
            <a:pPr lvl="1"/>
            <a:r>
              <a:rPr lang="en-US" dirty="0" err="1" smtClean="0"/>
              <a:t>Stardog</a:t>
            </a:r>
            <a:r>
              <a:rPr lang="en-US" dirty="0" smtClean="0"/>
              <a:t> 0.9.4 (In-Memory and Disk Stores)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9105204"/>
      </p:ext>
    </p:extLst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Results – </a:t>
            </a:r>
            <a:r>
              <a:rPr lang="en-US" dirty="0" err="1" smtClean="0"/>
              <a:t>QMpH</a:t>
            </a:r>
            <a:endParaRPr lang="en-US" dirty="0"/>
          </a:p>
        </p:txBody>
      </p:sp>
      <p:pic>
        <p:nvPicPr>
          <p:cNvPr id="6" name="Picture 5" descr="Screen Shot 2012-05-22 at 11.50.4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300"/>
            <a:ext cx="9144000" cy="484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28897"/>
      </p:ext>
    </p:extLst>
  </p:cSld>
  <p:clrMapOvr>
    <a:masterClrMapping/>
  </p:clrMapOvr>
  <p:transition xmlns:p14="http://schemas.microsoft.com/office/powerpoint/2010/main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YarcData External Template">
  <a:themeElements>
    <a:clrScheme name="YarcData &amp; Cray 2012_02_16">
      <a:dk1>
        <a:sysClr val="windowText" lastClr="000000"/>
      </a:dk1>
      <a:lt1>
        <a:srgbClr val="FFFFFF"/>
      </a:lt1>
      <a:dk2>
        <a:srgbClr val="2D393F"/>
      </a:dk2>
      <a:lt2>
        <a:srgbClr val="FFFFFF"/>
      </a:lt2>
      <a:accent1>
        <a:srgbClr val="8D941E"/>
      </a:accent1>
      <a:accent2>
        <a:srgbClr val="DD7E0E"/>
      </a:accent2>
      <a:accent3>
        <a:srgbClr val="E5B02B"/>
      </a:accent3>
      <a:accent4>
        <a:srgbClr val="A03722"/>
      </a:accent4>
      <a:accent5>
        <a:srgbClr val="005596"/>
      </a:accent5>
      <a:accent6>
        <a:srgbClr val="B6B491"/>
      </a:accent6>
      <a:hlink>
        <a:srgbClr val="0070C0"/>
      </a:hlink>
      <a:folHlink>
        <a:srgbClr val="3A577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YarcData External Template</Template>
  <TotalTime>236</TotalTime>
  <Words>878</Words>
  <Application>Microsoft Macintosh PowerPoint</Application>
  <PresentationFormat>Letter Paper (8.5x11 in)</PresentationFormat>
  <Paragraphs>136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YarcData External Template</vt:lpstr>
      <vt:lpstr>Practical SPARQL Benchmarking</vt:lpstr>
      <vt:lpstr>Why Benchmark?</vt:lpstr>
      <vt:lpstr>The Standard Benchmarks</vt:lpstr>
      <vt:lpstr>Problems with Benchmarking</vt:lpstr>
      <vt:lpstr>Query Benchmarker - Overview</vt:lpstr>
      <vt:lpstr>Query Benchmarker – Key Statistics</vt:lpstr>
      <vt:lpstr>Demo</vt:lpstr>
      <vt:lpstr>Example Results - Configuration</vt:lpstr>
      <vt:lpstr>Example Results – QMpH</vt:lpstr>
      <vt:lpstr>Example Results – Average Mix Runtime</vt:lpstr>
      <vt:lpstr>Example Results – Query Runtimes</vt:lpstr>
      <vt:lpstr>Code &amp; Example Results</vt:lpstr>
      <vt:lpstr>Questions?</vt:lpstr>
    </vt:vector>
  </TitlesOfParts>
  <Company>Cray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SPARQL Benchmarking</dc:title>
  <dc:creator>Robert Vesse</dc:creator>
  <cp:lastModifiedBy>Cray Employee</cp:lastModifiedBy>
  <cp:revision>28</cp:revision>
  <cp:lastPrinted>2012-02-23T19:51:23Z</cp:lastPrinted>
  <dcterms:created xsi:type="dcterms:W3CDTF">2012-04-15T16:10:05Z</dcterms:created>
  <dcterms:modified xsi:type="dcterms:W3CDTF">2012-05-22T18:57:07Z</dcterms:modified>
</cp:coreProperties>
</file>