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6" r:id="rId6"/>
  </p:sldMasterIdLst>
  <p:notesMasterIdLst>
    <p:notesMasterId r:id="rId73"/>
  </p:notesMasterIdLst>
  <p:handoutMasterIdLst>
    <p:handoutMasterId r:id="rId74"/>
  </p:handoutMasterIdLst>
  <p:sldIdLst>
    <p:sldId id="256"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378" r:id="rId71"/>
    <p:sldId id="356" r:id="rId72"/>
  </p:sldIdLst>
  <p:sldSz cx="9144000" cy="6858000" type="screen4x3"/>
  <p:notesSz cx="6934200" cy="92202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BFD"/>
    <a:srgbClr val="FFFFFF"/>
    <a:srgbClr val="000000"/>
    <a:srgbClr val="00539F"/>
    <a:srgbClr val="005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9" autoAdjust="0"/>
  </p:normalViewPr>
  <p:slideViewPr>
    <p:cSldViewPr>
      <p:cViewPr varScale="1">
        <p:scale>
          <a:sx n="77" d="100"/>
          <a:sy n="77" d="100"/>
        </p:scale>
        <p:origin x="1794" y="13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25" d="100"/>
          <a:sy n="125" d="100"/>
        </p:scale>
        <p:origin x="-1938" y="3066"/>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jdelijke aanduiding voor dianummer 4"/>
          <p:cNvSpPr>
            <a:spLocks noGrp="1"/>
          </p:cNvSpPr>
          <p:nvPr>
            <p:ph type="sldNum" sz="quarter" idx="3"/>
          </p:nvPr>
        </p:nvSpPr>
        <p:spPr>
          <a:xfrm>
            <a:off x="3179068" y="8757286"/>
            <a:ext cx="674687" cy="461326"/>
          </a:xfrm>
          <a:prstGeom prst="rect">
            <a:avLst/>
          </a:prstGeom>
        </p:spPr>
        <p:txBody>
          <a:bodyPr vert="horz" lIns="92382" tIns="46191" rIns="92382" bIns="46191" rtlCol="0" anchor="b"/>
          <a:lstStyle>
            <a:lvl1pPr algn="r">
              <a:defRPr sz="1000" smtClean="0">
                <a:latin typeface="+mj-lt"/>
                <a:cs typeface="+mn-cs"/>
              </a:defRPr>
            </a:lvl1pPr>
          </a:lstStyle>
          <a:p>
            <a:pPr algn="ctr">
              <a:defRPr/>
            </a:pPr>
            <a:fld id="{D5304AAE-F8BA-4C4C-A8D6-36BB5A2C75B6}" type="slidenum">
              <a:rPr lang="nl-NL"/>
              <a:pPr algn="ctr">
                <a:defRPr/>
              </a:pPr>
              <a:t>‹#›</a:t>
            </a:fld>
            <a:endParaRPr lang="nl-NL" dirty="0"/>
          </a:p>
        </p:txBody>
      </p:sp>
      <p:sp>
        <p:nvSpPr>
          <p:cNvPr id="8" name="Tijdelijke aanduiding voor voettekst 7"/>
          <p:cNvSpPr>
            <a:spLocks noGrp="1"/>
          </p:cNvSpPr>
          <p:nvPr>
            <p:ph type="ftr" sz="quarter" idx="2"/>
          </p:nvPr>
        </p:nvSpPr>
        <p:spPr>
          <a:xfrm>
            <a:off x="554040" y="8426524"/>
            <a:ext cx="5826125" cy="461326"/>
          </a:xfrm>
          <a:prstGeom prst="rect">
            <a:avLst/>
          </a:prstGeom>
        </p:spPr>
        <p:txBody>
          <a:bodyPr vert="horz" lIns="92382" tIns="46191" rIns="92382" bIns="46191" rtlCol="0" anchor="b"/>
          <a:lstStyle>
            <a:lvl1pPr algn="ctr">
              <a:defRPr sz="1000" dirty="0" err="1" smtClean="0">
                <a:solidFill>
                  <a:schemeClr val="tx1">
                    <a:lumMod val="50000"/>
                    <a:lumOff val="50000"/>
                  </a:schemeClr>
                </a:solidFill>
                <a:latin typeface="+mj-lt"/>
                <a:cs typeface="+mn-cs"/>
              </a:defRPr>
            </a:lvl1pPr>
          </a:lstStyle>
          <a:p>
            <a:pPr>
              <a:defRPr/>
            </a:pPr>
            <a:r>
              <a:rPr lang="nl-NL"/>
              <a:t>www.infosupport.com </a:t>
            </a:r>
          </a:p>
        </p:txBody>
      </p:sp>
      <p:cxnSp>
        <p:nvCxnSpPr>
          <p:cNvPr id="10" name="Rechte verbindingslijn 9"/>
          <p:cNvCxnSpPr/>
          <p:nvPr/>
        </p:nvCxnSpPr>
        <p:spPr>
          <a:xfrm>
            <a:off x="554040" y="8451888"/>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554040" y="8669076"/>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hthoek 14"/>
          <p:cNvSpPr/>
          <p:nvPr/>
        </p:nvSpPr>
        <p:spPr>
          <a:xfrm>
            <a:off x="554038" y="8451888"/>
            <a:ext cx="5897562" cy="216395"/>
          </a:xfrm>
          <a:prstGeom prst="rect">
            <a:avLst/>
          </a:prstGeom>
        </p:spPr>
        <p:txBody>
          <a:bodyPr lIns="92382" tIns="46191" rIns="92382" bIns="46191">
            <a:spAutoFit/>
          </a:bodyPr>
          <a:lstStyle/>
          <a:p>
            <a:pPr algn="ctr" eaLnBrk="0" hangingPunct="0">
              <a:spcBef>
                <a:spcPct val="50000"/>
              </a:spcBef>
              <a:defRPr/>
            </a:pPr>
            <a:r>
              <a:rPr lang="en-US" sz="800" dirty="0">
                <a:solidFill>
                  <a:schemeClr val="tx1">
                    <a:lumMod val="50000"/>
                    <a:lumOff val="50000"/>
                  </a:schemeClr>
                </a:solidFill>
                <a:latin typeface="+mj-lt"/>
                <a:cs typeface="+mn-cs"/>
              </a:rPr>
              <a:t>© Info Support • All Rights Reserved • This data may not be copied or distributed without the prior approval of Info Support</a:t>
            </a:r>
          </a:p>
        </p:txBody>
      </p:sp>
      <p:pic>
        <p:nvPicPr>
          <p:cNvPr id="50183" name="Picture 2" descr="C:\Users\gerlindeb\AppData\Local\Microsoft\Windows\Temporary Internet Files\Content.Outlook\ZC1M7IVF\Info-Support-30cm-300DPI.png"/>
          <p:cNvPicPr>
            <a:picLocks noChangeAspect="1" noChangeArrowheads="1"/>
          </p:cNvPicPr>
          <p:nvPr/>
        </p:nvPicPr>
        <p:blipFill>
          <a:blip r:embed="rId2" cstate="print"/>
          <a:srcRect/>
          <a:stretch>
            <a:fillRect/>
          </a:stretch>
        </p:blipFill>
        <p:spPr bwMode="auto">
          <a:xfrm>
            <a:off x="4705352" y="204507"/>
            <a:ext cx="1674813" cy="558031"/>
          </a:xfrm>
          <a:prstGeom prst="rect">
            <a:avLst/>
          </a:prstGeom>
          <a:noFill/>
          <a:ln w="9525">
            <a:noFill/>
            <a:miter lim="800000"/>
            <a:headEnd/>
            <a:tailEnd/>
          </a:ln>
        </p:spPr>
      </p:pic>
    </p:spTree>
    <p:extLst>
      <p:ext uri="{BB962C8B-B14F-4D97-AF65-F5344CB8AC3E}">
        <p14:creationId xmlns:p14="http://schemas.microsoft.com/office/powerpoint/2010/main" val="16397174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62050" y="865188"/>
            <a:ext cx="4610100" cy="3457575"/>
          </a:xfrm>
          <a:prstGeom prst="rect">
            <a:avLst/>
          </a:prstGeom>
          <a:noFill/>
          <a:ln w="12700">
            <a:solidFill>
              <a:prstClr val="black"/>
            </a:solidFill>
          </a:ln>
        </p:spPr>
        <p:txBody>
          <a:bodyPr vert="horz" lIns="92382" tIns="46191" rIns="92382" bIns="46191" rtlCol="0" anchor="ctr"/>
          <a:lstStyle/>
          <a:p>
            <a:pPr lvl="0"/>
            <a:endParaRPr lang="nl-NL" noProof="0"/>
          </a:p>
        </p:txBody>
      </p:sp>
      <p:sp>
        <p:nvSpPr>
          <p:cNvPr id="5" name="Notes Placeholder 4"/>
          <p:cNvSpPr>
            <a:spLocks noGrp="1"/>
          </p:cNvSpPr>
          <p:nvPr>
            <p:ph type="body" sz="quarter" idx="3"/>
          </p:nvPr>
        </p:nvSpPr>
        <p:spPr>
          <a:xfrm>
            <a:off x="693740" y="4488033"/>
            <a:ext cx="5546725" cy="4148772"/>
          </a:xfrm>
          <a:prstGeom prst="rect">
            <a:avLst/>
          </a:prstGeom>
        </p:spPr>
        <p:txBody>
          <a:bodyPr vert="horz" lIns="92382" tIns="46191" rIns="92382" bIns="4619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7" name="Slide Number Placeholder 6"/>
          <p:cNvSpPr>
            <a:spLocks noGrp="1"/>
          </p:cNvSpPr>
          <p:nvPr>
            <p:ph type="sldNum" sz="quarter" idx="5"/>
          </p:nvPr>
        </p:nvSpPr>
        <p:spPr>
          <a:xfrm>
            <a:off x="5432425" y="8757289"/>
            <a:ext cx="1403350" cy="461328"/>
          </a:xfrm>
          <a:prstGeom prst="rect">
            <a:avLst/>
          </a:prstGeom>
        </p:spPr>
        <p:txBody>
          <a:bodyPr vert="horz" lIns="92382" tIns="46191" rIns="92382" bIns="46191" rtlCol="0" anchor="b"/>
          <a:lstStyle>
            <a:lvl1pPr algn="r" fontAlgn="auto">
              <a:spcBef>
                <a:spcPts val="0"/>
              </a:spcBef>
              <a:spcAft>
                <a:spcPts val="0"/>
              </a:spcAft>
              <a:defRPr sz="1100" smtClean="0">
                <a:latin typeface="+mn-lt"/>
                <a:cs typeface="+mn-cs"/>
              </a:defRPr>
            </a:lvl1pPr>
          </a:lstStyle>
          <a:p>
            <a:pPr>
              <a:defRPr/>
            </a:pPr>
            <a:fld id="{A8A9CD1B-D134-468D-B145-B00AD78AE92C}" type="slidenum">
              <a:rPr lang="nl-NL"/>
              <a:pPr>
                <a:defRPr/>
              </a:pPr>
              <a:t>‹#›</a:t>
            </a:fld>
            <a:endParaRPr lang="nl-NL" dirty="0"/>
          </a:p>
        </p:txBody>
      </p:sp>
      <p:pic>
        <p:nvPicPr>
          <p:cNvPr id="46085" name="Picture 2" descr="C:\Users\gerlindeb\AppData\Local\Microsoft\Windows\Temporary Internet Files\Content.Outlook\ZC1M7IVF\Info-Support-30cm-300DPI.png"/>
          <p:cNvPicPr>
            <a:picLocks noChangeAspect="1" noChangeArrowheads="1"/>
          </p:cNvPicPr>
          <p:nvPr/>
        </p:nvPicPr>
        <p:blipFill>
          <a:blip r:embed="rId2"/>
          <a:srcRect/>
          <a:stretch>
            <a:fillRect/>
          </a:stretch>
        </p:blipFill>
        <p:spPr bwMode="auto">
          <a:xfrm>
            <a:off x="4705352" y="204507"/>
            <a:ext cx="1674813" cy="558031"/>
          </a:xfrm>
          <a:prstGeom prst="rect">
            <a:avLst/>
          </a:prstGeom>
          <a:noFill/>
          <a:ln w="9525">
            <a:noFill/>
            <a:miter lim="800000"/>
            <a:headEnd/>
            <a:tailEnd/>
          </a:ln>
        </p:spPr>
      </p:pic>
    </p:spTree>
    <p:extLst>
      <p:ext uri="{BB962C8B-B14F-4D97-AF65-F5344CB8AC3E}">
        <p14:creationId xmlns:p14="http://schemas.microsoft.com/office/powerpoint/2010/main" val="200330223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conarchive.com/show/nuoveXT-icons-by-saki/Mimetypes-html-icon.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3.org/Style/CSS/spec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coding.smashingmagazine.com/2007/07/27/css-specificity-things-you-should-kno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quirksmode.org/js/events_tradmod.html"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www.digital-web.com/articles/separating_behavior_and_structure_2/" TargetMode="External"/><Relationship Id="rId4" Type="http://schemas.openxmlformats.org/officeDocument/2006/relationships/hyperlink" Target="http://www.quirksmode.org/js/events_advanced.html"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quirksmode.org/js/events_tradmod.html"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www.quirksmode.org/js/events_advanced.html"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173199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02800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44585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Vertel over</a:t>
            </a:r>
            <a:r>
              <a:rPr lang="nl-NL" baseline="0" dirty="0" smtClean="0"/>
              <a:t> de voordelen van CSS gebruiken: betere scheiding tussen inhoud en de presentatie, zoekmachines kunnen makkelijker door de inhoud kunnen, styling over pagina’s heen hetzelfde.</a:t>
            </a:r>
            <a:endParaRPr lang="nl-NL" dirty="0" smtClean="0"/>
          </a:p>
          <a:p>
            <a:endParaRPr lang="nl-NL" baseline="0" dirty="0" smtClean="0"/>
          </a:p>
          <a:p>
            <a:r>
              <a:rPr lang="nl-NL" baseline="0" dirty="0" smtClean="0"/>
              <a:t>Leg vervolgens uit hoe het in z’n werk gaat. Vertel dat er eigenlijk drie bronnen van </a:t>
            </a:r>
            <a:r>
              <a:rPr lang="nl-NL" baseline="0" dirty="0" err="1" smtClean="0"/>
              <a:t>stylesheets</a:t>
            </a:r>
            <a:r>
              <a:rPr lang="nl-NL" baseline="0" dirty="0" smtClean="0"/>
              <a:t> zijn bij het renderen van een HTML-pagina:</a:t>
            </a:r>
          </a:p>
          <a:p>
            <a:pPr marL="171450" indent="-171450">
              <a:buFontTx/>
              <a:buChar char="-"/>
            </a:pPr>
            <a:r>
              <a:rPr lang="nl-NL" baseline="0" dirty="0" smtClean="0"/>
              <a:t>De webpagina met één of meer geassocieerde </a:t>
            </a:r>
            <a:r>
              <a:rPr lang="nl-NL" baseline="0" dirty="0" err="1" smtClean="0"/>
              <a:t>stylesheets</a:t>
            </a:r>
            <a:r>
              <a:rPr lang="nl-NL" baseline="0" dirty="0" smtClean="0"/>
              <a:t>.</a:t>
            </a:r>
          </a:p>
          <a:p>
            <a:pPr marL="171450" indent="-171450">
              <a:buFontTx/>
              <a:buChar char="-"/>
            </a:pPr>
            <a:r>
              <a:rPr lang="nl-NL" baseline="0" dirty="0" smtClean="0"/>
              <a:t>Browsers hebben zelf meestal een ingebakken </a:t>
            </a:r>
            <a:r>
              <a:rPr lang="nl-NL" baseline="0" dirty="0" err="1" smtClean="0"/>
              <a:t>stylesheet</a:t>
            </a:r>
            <a:r>
              <a:rPr lang="nl-NL" baseline="0" dirty="0" smtClean="0"/>
              <a:t> waarmee bijv. &lt;h1&gt; en &lt;li&gt; </a:t>
            </a:r>
            <a:r>
              <a:rPr lang="nl-NL" baseline="0" dirty="0" err="1" smtClean="0"/>
              <a:t>gestyled</a:t>
            </a:r>
            <a:r>
              <a:rPr lang="nl-NL" baseline="0" dirty="0" smtClean="0"/>
              <a:t> worden.</a:t>
            </a:r>
          </a:p>
          <a:p>
            <a:pPr marL="171450" indent="-171450">
              <a:buFontTx/>
              <a:buChar char="-"/>
            </a:pPr>
            <a:r>
              <a:rPr lang="nl-NL" baseline="0" dirty="0" smtClean="0"/>
              <a:t>Eindgebruikers kunnen zelf een </a:t>
            </a:r>
            <a:r>
              <a:rPr lang="nl-NL" baseline="0" dirty="0" err="1" smtClean="0"/>
              <a:t>stylesheet</a:t>
            </a:r>
            <a:r>
              <a:rPr lang="nl-NL" baseline="0" dirty="0" smtClean="0"/>
              <a:t> hebben opgevoerd bij de browser voor bijv. standaard geen Times New Roman gebruiken om tekst weer te geven.</a:t>
            </a:r>
          </a:p>
          <a:p>
            <a:endParaRPr lang="nl-NL" baseline="0" dirty="0" smtClean="0"/>
          </a:p>
          <a:p>
            <a:r>
              <a:rPr lang="nl-NL" baseline="0" dirty="0" smtClean="0"/>
              <a:t>Pak eventueel Google </a:t>
            </a:r>
            <a:r>
              <a:rPr lang="nl-NL" baseline="0" dirty="0" err="1" smtClean="0"/>
              <a:t>Chrome</a:t>
            </a:r>
            <a:r>
              <a:rPr lang="nl-NL" baseline="0" dirty="0" smtClean="0"/>
              <a:t> erbij om te </a:t>
            </a:r>
            <a:r>
              <a:rPr lang="nl-NL" baseline="0" dirty="0" err="1" smtClean="0"/>
              <a:t>demonstrereren</a:t>
            </a:r>
            <a:r>
              <a:rPr lang="nl-NL" baseline="0" dirty="0" smtClean="0"/>
              <a:t> dat er meerdere </a:t>
            </a:r>
            <a:r>
              <a:rPr lang="nl-NL" baseline="0" dirty="0" err="1" smtClean="0"/>
              <a:t>stylesheets</a:t>
            </a:r>
            <a:r>
              <a:rPr lang="nl-NL" baseline="0" dirty="0" smtClean="0"/>
              <a:t> actief zijn. </a:t>
            </a:r>
            <a:r>
              <a:rPr lang="nl-NL" baseline="0" dirty="0" err="1" smtClean="0"/>
              <a:t>Chrome</a:t>
            </a:r>
            <a:r>
              <a:rPr lang="nl-NL" baseline="0" dirty="0" smtClean="0"/>
              <a:t> is één van de weinige browsers die de ingebakken browserstyling laat zien. Als voorbeeld kan een simpele &lt;h1&gt;-tag op een pagina worden geplaatst. Bij het inspecteren van het element toont </a:t>
            </a:r>
            <a:r>
              <a:rPr lang="nl-NL" baseline="0" dirty="0" err="1" smtClean="0"/>
              <a:t>Chrome</a:t>
            </a:r>
            <a:r>
              <a:rPr lang="nl-NL" baseline="0" dirty="0" smtClean="0"/>
              <a:t> dat er CSS-regels op van toepassing zijn vanuit de “user agent </a:t>
            </a:r>
            <a:r>
              <a:rPr lang="nl-NL" baseline="0" dirty="0" err="1" smtClean="0"/>
              <a:t>stylesheet</a:t>
            </a:r>
            <a:r>
              <a:rPr lang="nl-NL" baseline="0" dirty="0" smtClean="0"/>
              <a:t>”: display: block, font-</a:t>
            </a:r>
            <a:r>
              <a:rPr lang="nl-NL" baseline="0" dirty="0" err="1" smtClean="0"/>
              <a:t>size</a:t>
            </a:r>
            <a:r>
              <a:rPr lang="nl-NL" baseline="0" dirty="0" smtClean="0"/>
              <a:t>: 2em, font-</a:t>
            </a:r>
            <a:r>
              <a:rPr lang="nl-NL" baseline="0" dirty="0" err="1" smtClean="0"/>
              <a:t>weight</a:t>
            </a:r>
            <a:r>
              <a:rPr lang="nl-NL" baseline="0" dirty="0" smtClean="0"/>
              <a:t>: </a:t>
            </a:r>
            <a:r>
              <a:rPr lang="nl-NL" baseline="0" dirty="0" err="1" smtClean="0"/>
              <a:t>bold</a:t>
            </a:r>
            <a:r>
              <a:rPr lang="nl-NL" baseline="0" dirty="0" smtClean="0"/>
              <a:t>, etc.</a:t>
            </a:r>
          </a:p>
          <a:p>
            <a:endParaRPr lang="nl-NL" baseline="0" dirty="0" smtClean="0"/>
          </a:p>
          <a:p>
            <a:r>
              <a:rPr lang="nl-NL" baseline="0" dirty="0" smtClean="0"/>
              <a:t>Internet Explorer is één van de weinige browsers waarbij je (op een gemakkelijke manier) een user </a:t>
            </a:r>
            <a:r>
              <a:rPr lang="nl-NL" baseline="0" dirty="0" err="1" smtClean="0"/>
              <a:t>stylesheet</a:t>
            </a:r>
            <a:r>
              <a:rPr lang="nl-NL" baseline="0" dirty="0" smtClean="0"/>
              <a:t> kan opgeven. </a:t>
            </a:r>
            <a:r>
              <a:rPr lang="nl-NL" baseline="0" dirty="0" err="1" smtClean="0"/>
              <a:t>Chrome</a:t>
            </a:r>
            <a:r>
              <a:rPr lang="nl-NL" baseline="0" dirty="0" smtClean="0"/>
              <a:t> moet bij het opstarten parameters meekrijgen om dit mogelijk te maken en bij Firefox moet je in je </a:t>
            </a:r>
            <a:r>
              <a:rPr lang="nl-NL" baseline="0" dirty="0" err="1" smtClean="0"/>
              <a:t>applicationdata</a:t>
            </a:r>
            <a:r>
              <a:rPr lang="nl-NL" baseline="0" dirty="0" smtClean="0"/>
              <a:t> gaan zoeken naar een bepaald bestand.</a:t>
            </a:r>
          </a:p>
          <a:p>
            <a:endParaRPr lang="nl-NL" baseline="0" dirty="0" smtClean="0"/>
          </a:p>
          <a:p>
            <a:endParaRPr lang="nl-NL" baseline="0" dirty="0" smtClean="0"/>
          </a:p>
          <a:p>
            <a:endParaRPr lang="nl-NL" baseline="0" dirty="0" smtClean="0"/>
          </a:p>
          <a:p>
            <a:r>
              <a:rPr lang="nl-NL" baseline="0" dirty="0" smtClean="0"/>
              <a:t>Resources bij de iconen:</a:t>
            </a:r>
          </a:p>
          <a:p>
            <a:pPr marL="171450" indent="-171450">
              <a:buFontTx/>
              <a:buChar char="-"/>
            </a:pPr>
            <a:r>
              <a:rPr lang="nl-NL" baseline="0" dirty="0" smtClean="0"/>
              <a:t>CSS: De achtergrond (het bestand) is van een </a:t>
            </a:r>
            <a:r>
              <a:rPr lang="nl-NL" baseline="0" dirty="0" err="1" smtClean="0"/>
              <a:t>printscreen</a:t>
            </a:r>
            <a:r>
              <a:rPr lang="nl-NL" baseline="0" dirty="0" smtClean="0"/>
              <a:t> van een Windows-directory. De code en het CSS-balkje is er handmatig op geplaatst.</a:t>
            </a:r>
          </a:p>
          <a:p>
            <a:pPr marL="171450" indent="-171450">
              <a:buFontTx/>
              <a:buChar char="-"/>
            </a:pPr>
            <a:r>
              <a:rPr lang="nl-NL" baseline="0" dirty="0" smtClean="0"/>
              <a:t>HTML: </a:t>
            </a:r>
            <a:r>
              <a:rPr lang="nl-NL" dirty="0" smtClean="0">
                <a:hlinkClick r:id="rId3"/>
              </a:rPr>
              <a:t>http://www.iconarchive.com/show/nuoveXT-icons-by-saki/Mimetypes-html-icon.html</a:t>
            </a:r>
            <a:r>
              <a:rPr lang="nl-NL" dirty="0" smtClean="0"/>
              <a:t> - onder GNU General</a:t>
            </a:r>
            <a:r>
              <a:rPr lang="nl-NL" baseline="0" dirty="0" smtClean="0"/>
              <a:t> Public License waar expliciet bij staat “Commercial </a:t>
            </a:r>
            <a:r>
              <a:rPr lang="nl-NL" baseline="0" dirty="0" err="1" smtClean="0"/>
              <a:t>usage</a:t>
            </a:r>
            <a:r>
              <a:rPr lang="nl-NL" baseline="0" dirty="0" smtClean="0"/>
              <a:t>: </a:t>
            </a:r>
            <a:r>
              <a:rPr lang="nl-NL" baseline="0" dirty="0" err="1" smtClean="0"/>
              <a:t>Allowed</a:t>
            </a:r>
            <a:r>
              <a:rPr lang="nl-NL" baseline="0" dirty="0" smtClean="0"/>
              <a:t>” zonder vermelding over </a:t>
            </a:r>
            <a:r>
              <a:rPr lang="nl-NL" baseline="0" dirty="0" err="1" smtClean="0"/>
              <a:t>attributeren</a:t>
            </a:r>
            <a:r>
              <a:rPr lang="nl-NL" baseline="0" dirty="0" smtClean="0"/>
              <a:t>.</a:t>
            </a:r>
          </a:p>
          <a:p>
            <a:pPr marL="171450" indent="-171450">
              <a:buFontTx/>
              <a:buChar char="-"/>
            </a:pPr>
            <a:r>
              <a:rPr lang="nl-NL" baseline="0" dirty="0" smtClean="0"/>
              <a:t>Gebruiker: http://www.iconarchive.com/show/oxygen-icons-by-oxygen-icons.org/Places-user-identity-icon.html - onder GNU General Public License waar expliciet bij staat “Commercial </a:t>
            </a:r>
            <a:r>
              <a:rPr lang="nl-NL" baseline="0" dirty="0" err="1" smtClean="0"/>
              <a:t>usage</a:t>
            </a:r>
            <a:r>
              <a:rPr lang="nl-NL" baseline="0" dirty="0" smtClean="0"/>
              <a:t>: </a:t>
            </a:r>
            <a:r>
              <a:rPr lang="nl-NL" baseline="0" dirty="0" err="1" smtClean="0"/>
              <a:t>Allowed</a:t>
            </a:r>
            <a:r>
              <a:rPr lang="nl-NL" baseline="0" dirty="0" smtClean="0"/>
              <a:t>” zonder vermelding over </a:t>
            </a:r>
            <a:r>
              <a:rPr lang="nl-NL" baseline="0" dirty="0" err="1" smtClean="0"/>
              <a:t>attributeren</a:t>
            </a:r>
            <a:r>
              <a:rPr lang="nl-NL" baseline="0" dirty="0" smtClean="0"/>
              <a:t>.</a:t>
            </a:r>
          </a:p>
        </p:txBody>
      </p:sp>
    </p:spTree>
    <p:extLst>
      <p:ext uri="{BB962C8B-B14F-4D97-AF65-F5344CB8AC3E}">
        <p14:creationId xmlns:p14="http://schemas.microsoft.com/office/powerpoint/2010/main" val="3835332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Belicht kort de geschiedenis van CSS. Vertel dat CSS 2.1 momenteel door alle grote browsers ondersteund wordt en een aantal zeer handige features van CSS3 ook.</a:t>
            </a:r>
          </a:p>
          <a:p>
            <a:endParaRPr lang="nl-NL" baseline="0" dirty="0" smtClean="0"/>
          </a:p>
          <a:p>
            <a:r>
              <a:rPr lang="nl-NL" baseline="0" dirty="0" smtClean="0"/>
              <a:t>Over CSS2.1 kan verteld worden dat het al tijden gebruikt werd voor de specificatie eindelijk een echte W3C </a:t>
            </a:r>
            <a:r>
              <a:rPr lang="nl-NL" baseline="0" dirty="0" err="1" smtClean="0"/>
              <a:t>recommendation</a:t>
            </a:r>
            <a:r>
              <a:rPr lang="nl-NL" baseline="0" dirty="0" smtClean="0"/>
              <a:t> werd.</a:t>
            </a:r>
          </a:p>
          <a:p>
            <a:r>
              <a:rPr lang="nl-NL" baseline="0" dirty="0" smtClean="0"/>
              <a:t>Over CSS3 kan verteld worden dat het de eerste versie is waarbij het niet meer één groot specificatiedocument is, maar dat de nieuwe features verdeeld zijn over modules (</a:t>
            </a:r>
            <a:r>
              <a:rPr lang="nl-NL" dirty="0" smtClean="0">
                <a:hlinkClick r:id="rId3"/>
              </a:rPr>
              <a:t>http://www.w3.org/Style/CSS/</a:t>
            </a:r>
            <a:r>
              <a:rPr lang="nl-NL" dirty="0" err="1" smtClean="0">
                <a:hlinkClick r:id="rId3"/>
              </a:rPr>
              <a:t>specs</a:t>
            </a:r>
            <a:r>
              <a:rPr lang="nl-NL" dirty="0" smtClean="0"/>
              <a:t>) waarva</a:t>
            </a:r>
            <a:r>
              <a:rPr lang="nl-NL" baseline="0" dirty="0" smtClean="0"/>
              <a:t>n een aantal al de status W3C </a:t>
            </a:r>
            <a:r>
              <a:rPr lang="nl-NL" baseline="0" dirty="0" err="1" smtClean="0"/>
              <a:t>recommendation</a:t>
            </a:r>
            <a:r>
              <a:rPr lang="nl-NL" baseline="0" dirty="0" smtClean="0"/>
              <a:t> hebben.</a:t>
            </a:r>
          </a:p>
        </p:txBody>
      </p:sp>
    </p:spTree>
    <p:extLst>
      <p:ext uri="{BB962C8B-B14F-4D97-AF65-F5344CB8AC3E}">
        <p14:creationId xmlns:p14="http://schemas.microsoft.com/office/powerpoint/2010/main" val="260339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 uit dat het &lt;link&gt;-element</a:t>
            </a:r>
            <a:r>
              <a:rPr lang="nl-NL" baseline="0" dirty="0" smtClean="0"/>
              <a:t> gebruikt wordt om associaties te leggen die de browser op verschillende manieren kan visualiseren. Een externe </a:t>
            </a:r>
            <a:r>
              <a:rPr lang="nl-NL" baseline="0" dirty="0" err="1" smtClean="0"/>
              <a:t>stylesheet</a:t>
            </a:r>
            <a:r>
              <a:rPr lang="nl-NL" baseline="0" dirty="0" smtClean="0"/>
              <a:t> is één van die associaties. Met rel=“</a:t>
            </a:r>
            <a:r>
              <a:rPr lang="nl-NL" baseline="0" dirty="0" err="1" smtClean="0"/>
              <a:t>alternate</a:t>
            </a:r>
            <a:r>
              <a:rPr lang="nl-NL" baseline="0" dirty="0" smtClean="0"/>
              <a:t> </a:t>
            </a:r>
            <a:r>
              <a:rPr lang="nl-NL" baseline="0" dirty="0" err="1" smtClean="0"/>
              <a:t>stylesheet</a:t>
            </a:r>
            <a:r>
              <a:rPr lang="nl-NL" baseline="0" dirty="0" smtClean="0"/>
              <a:t>” kunnen zelfs meerdere externe </a:t>
            </a:r>
            <a:r>
              <a:rPr lang="nl-NL" baseline="0" dirty="0" err="1" smtClean="0"/>
              <a:t>stylesheets</a:t>
            </a:r>
            <a:r>
              <a:rPr lang="nl-NL" baseline="0" dirty="0" smtClean="0"/>
              <a:t> worden opgenomen waar de gebruiker tussen kan kiezen (mits haar browser haar dat aanbiedt).</a:t>
            </a:r>
          </a:p>
          <a:p>
            <a:endParaRPr lang="nl-NL" baseline="0" dirty="0" smtClean="0"/>
          </a:p>
          <a:p>
            <a:r>
              <a:rPr lang="nl-NL" baseline="0" dirty="0" smtClean="0"/>
              <a:t>In HTML5 mag type=“</a:t>
            </a:r>
            <a:r>
              <a:rPr lang="nl-NL" baseline="0" dirty="0" err="1" smtClean="0"/>
              <a:t>text</a:t>
            </a:r>
            <a:r>
              <a:rPr lang="nl-NL" baseline="0" dirty="0" smtClean="0"/>
              <a:t>/</a:t>
            </a:r>
            <a:r>
              <a:rPr lang="nl-NL" baseline="0" dirty="0" err="1" smtClean="0"/>
              <a:t>css</a:t>
            </a:r>
            <a:r>
              <a:rPr lang="nl-NL" baseline="0" dirty="0" smtClean="0"/>
              <a:t>” worden weggelaten, dit is de standaardwaarde wanneer rel wordt ingesteld op “</a:t>
            </a:r>
            <a:r>
              <a:rPr lang="nl-NL" baseline="0" dirty="0" err="1" smtClean="0"/>
              <a:t>stylesheet</a:t>
            </a:r>
            <a:r>
              <a:rPr lang="nl-NL" baseline="0" dirty="0" smtClean="0"/>
              <a:t>”.</a:t>
            </a:r>
          </a:p>
        </p:txBody>
      </p:sp>
    </p:spTree>
    <p:extLst>
      <p:ext uri="{BB962C8B-B14F-4D97-AF65-F5344CB8AC3E}">
        <p14:creationId xmlns:p14="http://schemas.microsoft.com/office/powerpoint/2010/main" val="1050225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181532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Behandel de verschillende HTML-elementen</a:t>
            </a:r>
            <a:r>
              <a:rPr lang="nl-NL" baseline="0" dirty="0" smtClean="0"/>
              <a:t> en waarom de verschillende </a:t>
            </a:r>
            <a:r>
              <a:rPr lang="nl-NL" baseline="0" dirty="0" err="1" smtClean="0"/>
              <a:t>gestyled</a:t>
            </a:r>
            <a:r>
              <a:rPr lang="nl-NL" baseline="0" dirty="0" smtClean="0"/>
              <a:t> worden zoals de </a:t>
            </a:r>
            <a:r>
              <a:rPr lang="nl-NL" baseline="0" dirty="0" err="1" smtClean="0"/>
              <a:t>gestyled</a:t>
            </a:r>
            <a:r>
              <a:rPr lang="nl-NL" baseline="0" smtClean="0"/>
              <a:t> worden.</a:t>
            </a:r>
            <a:endParaRPr lang="nl-NL" dirty="0"/>
          </a:p>
        </p:txBody>
      </p:sp>
    </p:spTree>
    <p:extLst>
      <p:ext uri="{BB962C8B-B14F-4D97-AF65-F5344CB8AC3E}">
        <p14:creationId xmlns:p14="http://schemas.microsoft.com/office/powerpoint/2010/main" val="2042998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hier hoe de eigenschappen</a:t>
            </a:r>
            <a:r>
              <a:rPr lang="nl-NL" baseline="0" dirty="0" smtClean="0"/>
              <a:t> van alle </a:t>
            </a:r>
            <a:r>
              <a:rPr lang="nl-NL" baseline="0" dirty="0" err="1" smtClean="0"/>
              <a:t>selectors</a:t>
            </a:r>
            <a:r>
              <a:rPr lang="nl-NL" baseline="0" dirty="0" smtClean="0"/>
              <a:t> samen worden gevoegd. Het resultaat bevat alle eigenschappen van alle </a:t>
            </a:r>
            <a:r>
              <a:rPr lang="nl-NL" baseline="0" dirty="0" err="1" smtClean="0"/>
              <a:t>selectors</a:t>
            </a:r>
            <a:r>
              <a:rPr lang="nl-NL" baseline="0" dirty="0" smtClean="0"/>
              <a:t>.</a:t>
            </a:r>
            <a:endParaRPr lang="nl-NL" dirty="0"/>
          </a:p>
        </p:txBody>
      </p:sp>
    </p:spTree>
    <p:extLst>
      <p:ext uri="{BB962C8B-B14F-4D97-AF65-F5344CB8AC3E}">
        <p14:creationId xmlns:p14="http://schemas.microsoft.com/office/powerpoint/2010/main" val="2795443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meest</a:t>
            </a:r>
            <a:r>
              <a:rPr lang="nl-NL" baseline="0" dirty="0" smtClean="0"/>
              <a:t> specifieke </a:t>
            </a:r>
            <a:r>
              <a:rPr lang="nl-NL" baseline="0" dirty="0" err="1" smtClean="0"/>
              <a:t>selector</a:t>
            </a:r>
            <a:r>
              <a:rPr lang="nl-NL" baseline="0" dirty="0" smtClean="0"/>
              <a:t> wint.. Vertel hier over het puntensysteem wat browsers ervoor hanteren: </a:t>
            </a:r>
            <a:r>
              <a:rPr lang="nl-NL" dirty="0" smtClean="0">
                <a:hlinkClick r:id="rId3"/>
              </a:rPr>
              <a:t>http://coding.smashingmagazine.com/2007/07/27/css-specificity-things-you-should-know/</a:t>
            </a:r>
            <a:endParaRPr lang="nl-NL" dirty="0" smtClean="0"/>
          </a:p>
          <a:p>
            <a:endParaRPr lang="nl-NL" dirty="0" smtClean="0"/>
          </a:p>
          <a:p>
            <a:r>
              <a:rPr lang="nl-NL" dirty="0" smtClean="0"/>
              <a:t>Het is leuk om dit te</a:t>
            </a:r>
            <a:r>
              <a:rPr lang="nl-NL" baseline="0" dirty="0" smtClean="0"/>
              <a:t> demonstreren en te laten zien hoe stijlen echt overschreven worden. De meeste </a:t>
            </a:r>
            <a:r>
              <a:rPr lang="nl-NL" baseline="0" dirty="0" err="1" smtClean="0"/>
              <a:t>debugbalken</a:t>
            </a:r>
            <a:r>
              <a:rPr lang="nl-NL" baseline="0" dirty="0" smtClean="0"/>
              <a:t> in browsers zetten een </a:t>
            </a:r>
            <a:r>
              <a:rPr lang="nl-NL" strike="sngStrike" baseline="0" dirty="0" smtClean="0"/>
              <a:t>streep</a:t>
            </a:r>
            <a:r>
              <a:rPr lang="nl-NL" baseline="0" dirty="0" smtClean="0"/>
              <a:t> door CSS-eigenschappen die overschreven zijn.</a:t>
            </a:r>
          </a:p>
          <a:p>
            <a:endParaRPr lang="nl-NL" baseline="0" dirty="0" smtClean="0"/>
          </a:p>
          <a:p>
            <a:r>
              <a:rPr lang="nl-NL" baseline="0" dirty="0" smtClean="0"/>
              <a:t>Deze sheet is overigens de eerste en enige plek waar het </a:t>
            </a:r>
            <a:r>
              <a:rPr lang="nl-NL" baseline="0" dirty="0" err="1" smtClean="0"/>
              <a:t>inline</a:t>
            </a:r>
            <a:r>
              <a:rPr lang="nl-NL" baseline="0" dirty="0" smtClean="0"/>
              <a:t> “</a:t>
            </a:r>
            <a:r>
              <a:rPr lang="nl-NL" baseline="0" dirty="0" err="1" smtClean="0"/>
              <a:t>style</a:t>
            </a:r>
            <a:r>
              <a:rPr lang="nl-NL" baseline="0" dirty="0" smtClean="0"/>
              <a:t>”-attribuut aan bod komt. Ook dit heeft te maken met de rode draad door de cursus: CSS, HTML en </a:t>
            </a:r>
            <a:r>
              <a:rPr lang="nl-NL" baseline="0" dirty="0" err="1" smtClean="0"/>
              <a:t>JavaScript</a:t>
            </a:r>
            <a:r>
              <a:rPr lang="nl-NL" baseline="0" dirty="0" smtClean="0"/>
              <a:t> wil je zo veel mogelijk gescheiden houden. </a:t>
            </a:r>
            <a:r>
              <a:rPr lang="nl-NL" baseline="0" dirty="0" err="1" smtClean="0"/>
              <a:t>Inline</a:t>
            </a:r>
            <a:r>
              <a:rPr lang="nl-NL" baseline="0" dirty="0" smtClean="0"/>
              <a:t> CSS is een bad </a:t>
            </a:r>
            <a:r>
              <a:rPr lang="nl-NL" baseline="0" dirty="0" err="1" smtClean="0"/>
              <a:t>practice</a:t>
            </a:r>
            <a:r>
              <a:rPr lang="nl-NL" baseline="0" dirty="0" smtClean="0"/>
              <a:t>.</a:t>
            </a:r>
            <a:endParaRPr lang="nl-NL" dirty="0"/>
          </a:p>
        </p:txBody>
      </p:sp>
    </p:spTree>
    <p:extLst>
      <p:ext uri="{BB962C8B-B14F-4D97-AF65-F5344CB8AC3E}">
        <p14:creationId xmlns:p14="http://schemas.microsoft.com/office/powerpoint/2010/main" val="1394788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 uit dat pseudo-classes</a:t>
            </a:r>
            <a:r>
              <a:rPr lang="nl-NL" baseline="0" dirty="0" smtClean="0"/>
              <a:t> bedoeld zijn voor het selecteren van elementen op basis van informatie die buiten het DOM ligt of met simpelere </a:t>
            </a:r>
            <a:r>
              <a:rPr lang="nl-NL" baseline="0" dirty="0" err="1" smtClean="0"/>
              <a:t>selectors</a:t>
            </a:r>
            <a:r>
              <a:rPr lang="nl-NL" baseline="0" dirty="0" smtClean="0"/>
              <a:t> niet te selecteren zijn.</a:t>
            </a:r>
          </a:p>
          <a:p>
            <a:endParaRPr lang="nl-NL" baseline="0" dirty="0" smtClean="0"/>
          </a:p>
          <a:p>
            <a:r>
              <a:rPr lang="nl-NL" baseline="0" dirty="0" smtClean="0"/>
              <a:t>Eventueel mag verteld worden dat de ondersteuning hiervoor in CSS3 echt volwassen is geworden, met toevoegingen als :last-</a:t>
            </a:r>
            <a:r>
              <a:rPr lang="nl-NL" baseline="0" dirty="0" err="1" smtClean="0"/>
              <a:t>child</a:t>
            </a:r>
            <a:r>
              <a:rPr lang="nl-NL" baseline="0" dirty="0" smtClean="0"/>
              <a:t>, :</a:t>
            </a:r>
            <a:r>
              <a:rPr lang="nl-NL" baseline="0" dirty="0" err="1" smtClean="0"/>
              <a:t>enabled</a:t>
            </a:r>
            <a:r>
              <a:rPr lang="nl-NL" baseline="0" dirty="0" smtClean="0"/>
              <a:t>, :</a:t>
            </a:r>
            <a:r>
              <a:rPr lang="nl-NL" baseline="0" dirty="0" err="1" smtClean="0"/>
              <a:t>disabled</a:t>
            </a:r>
            <a:r>
              <a:rPr lang="nl-NL" baseline="0" dirty="0" smtClean="0"/>
              <a:t>, :</a:t>
            </a:r>
            <a:r>
              <a:rPr lang="nl-NL" baseline="0" dirty="0" err="1" smtClean="0"/>
              <a:t>nth-child</a:t>
            </a:r>
            <a:r>
              <a:rPr lang="nl-NL" baseline="0" dirty="0" smtClean="0"/>
              <a:t>() en :</a:t>
            </a:r>
            <a:r>
              <a:rPr lang="nl-NL" baseline="0" dirty="0" err="1" smtClean="0"/>
              <a:t>not</a:t>
            </a:r>
            <a:r>
              <a:rPr lang="nl-NL" baseline="0" dirty="0" smtClean="0"/>
              <a:t>().</a:t>
            </a:r>
          </a:p>
          <a:p>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Hou er rekening mee dat de cursisten waarschijnlijk nog niet bekend met de acroniem “DOM”.</a:t>
            </a:r>
            <a:endParaRPr lang="nl-NL" dirty="0" smtClean="0"/>
          </a:p>
        </p:txBody>
      </p:sp>
    </p:spTree>
    <p:extLst>
      <p:ext uri="{BB962C8B-B14F-4D97-AF65-F5344CB8AC3E}">
        <p14:creationId xmlns:p14="http://schemas.microsoft.com/office/powerpoint/2010/main" val="65681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Dit</a:t>
            </a:r>
            <a:r>
              <a:rPr lang="en-US" dirty="0" smtClean="0"/>
              <a:t> is </a:t>
            </a:r>
            <a:r>
              <a:rPr lang="en-US" dirty="0" err="1" smtClean="0"/>
              <a:t>één</a:t>
            </a:r>
            <a:r>
              <a:rPr lang="en-US" dirty="0" smtClean="0"/>
              <a:t> van de rode </a:t>
            </a:r>
            <a:r>
              <a:rPr lang="en-US" dirty="0" err="1" smtClean="0"/>
              <a:t>draden</a:t>
            </a:r>
            <a:r>
              <a:rPr lang="en-US" baseline="0" dirty="0" smtClean="0"/>
              <a:t> van de </a:t>
            </a:r>
            <a:r>
              <a:rPr lang="en-US" baseline="0" dirty="0" err="1" smtClean="0"/>
              <a:t>cursus</a:t>
            </a:r>
            <a:r>
              <a:rPr lang="en-US" baseline="0" dirty="0" smtClean="0"/>
              <a:t>: de </a:t>
            </a:r>
            <a:r>
              <a:rPr lang="en-US" baseline="0" dirty="0" err="1" smtClean="0"/>
              <a:t>rollen</a:t>
            </a:r>
            <a:r>
              <a:rPr lang="en-US" baseline="0" dirty="0" smtClean="0"/>
              <a:t> van HTML, CSS en JavaScript. </a:t>
            </a:r>
            <a:r>
              <a:rPr lang="en-US" baseline="0" dirty="0" err="1" smtClean="0"/>
              <a:t>Wanneer</a:t>
            </a:r>
            <a:r>
              <a:rPr lang="en-US" baseline="0" dirty="0" smtClean="0"/>
              <a:t> we </a:t>
            </a:r>
            <a:r>
              <a:rPr lang="en-US" baseline="0" dirty="0" err="1" smtClean="0"/>
              <a:t>bij</a:t>
            </a:r>
            <a:r>
              <a:rPr lang="en-US" baseline="0" dirty="0" smtClean="0"/>
              <a:t> CSS </a:t>
            </a:r>
            <a:r>
              <a:rPr lang="en-US" baseline="0" dirty="0" err="1" smtClean="0"/>
              <a:t>zeggen</a:t>
            </a:r>
            <a:r>
              <a:rPr lang="en-US" baseline="0" dirty="0" smtClean="0"/>
              <a:t> </a:t>
            </a:r>
            <a:r>
              <a:rPr lang="en-US" baseline="0" dirty="0" err="1" smtClean="0"/>
              <a:t>dat</a:t>
            </a:r>
            <a:r>
              <a:rPr lang="en-US" baseline="0" dirty="0" smtClean="0"/>
              <a:t> we </a:t>
            </a:r>
            <a:r>
              <a:rPr lang="en-US" baseline="0" dirty="0" err="1" smtClean="0"/>
              <a:t>liever</a:t>
            </a:r>
            <a:r>
              <a:rPr lang="en-US" baseline="0" dirty="0" smtClean="0"/>
              <a:t> het inline style-</a:t>
            </a:r>
            <a:r>
              <a:rPr lang="en-US" baseline="0" dirty="0" err="1" smtClean="0"/>
              <a:t>attribuut</a:t>
            </a:r>
            <a:r>
              <a:rPr lang="en-US" baseline="0" dirty="0" smtClean="0"/>
              <a:t> </a:t>
            </a:r>
            <a:r>
              <a:rPr lang="en-US" baseline="0" dirty="0" err="1" smtClean="0"/>
              <a:t>niet</a:t>
            </a:r>
            <a:r>
              <a:rPr lang="en-US" baseline="0" dirty="0" smtClean="0"/>
              <a:t> </a:t>
            </a:r>
            <a:r>
              <a:rPr lang="en-US" baseline="0" dirty="0" err="1" smtClean="0"/>
              <a:t>gebruiken</a:t>
            </a:r>
            <a:r>
              <a:rPr lang="en-US" baseline="0" dirty="0" smtClean="0"/>
              <a:t>, </a:t>
            </a:r>
            <a:r>
              <a:rPr lang="en-US" baseline="0" dirty="0" err="1" smtClean="0"/>
              <a:t>dan</a:t>
            </a:r>
            <a:r>
              <a:rPr lang="en-US" baseline="0" dirty="0" smtClean="0"/>
              <a:t> is </a:t>
            </a:r>
            <a:r>
              <a:rPr lang="en-US" baseline="0" dirty="0" err="1" smtClean="0"/>
              <a:t>dat</a:t>
            </a:r>
            <a:r>
              <a:rPr lang="en-US" baseline="0" dirty="0" smtClean="0"/>
              <a:t> </a:t>
            </a:r>
            <a:r>
              <a:rPr lang="en-US" baseline="0" dirty="0" err="1" smtClean="0"/>
              <a:t>omdat</a:t>
            </a:r>
            <a:r>
              <a:rPr lang="en-US" baseline="0" dirty="0" smtClean="0"/>
              <a:t> we </a:t>
            </a:r>
            <a:r>
              <a:rPr lang="en-US" baseline="0" dirty="0" err="1" smtClean="0"/>
              <a:t>geen</a:t>
            </a:r>
            <a:r>
              <a:rPr lang="en-US" baseline="0" dirty="0" smtClean="0"/>
              <a:t> </a:t>
            </a:r>
            <a:r>
              <a:rPr lang="en-US" baseline="0" dirty="0" err="1" smtClean="0"/>
              <a:t>opmaak</a:t>
            </a:r>
            <a:r>
              <a:rPr lang="en-US" baseline="0" dirty="0" smtClean="0"/>
              <a:t> met </a:t>
            </a:r>
            <a:r>
              <a:rPr lang="en-US" baseline="0" dirty="0" err="1" smtClean="0"/>
              <a:t>structuur</a:t>
            </a:r>
            <a:r>
              <a:rPr lang="en-US" baseline="0" dirty="0" smtClean="0"/>
              <a:t> </a:t>
            </a:r>
            <a:r>
              <a:rPr lang="en-US" baseline="0" dirty="0" err="1" smtClean="0"/>
              <a:t>willen</a:t>
            </a:r>
            <a:r>
              <a:rPr lang="en-US" baseline="0" dirty="0" smtClean="0"/>
              <a:t> </a:t>
            </a:r>
            <a:r>
              <a:rPr lang="en-US" baseline="0" dirty="0" err="1" smtClean="0"/>
              <a:t>mengen</a:t>
            </a:r>
            <a:r>
              <a:rPr lang="en-US" baseline="0" dirty="0" smtClean="0"/>
              <a:t>. </a:t>
            </a:r>
            <a:r>
              <a:rPr lang="en-US" baseline="0" dirty="0" err="1" smtClean="0"/>
              <a:t>Wanneer</a:t>
            </a:r>
            <a:r>
              <a:rPr lang="en-US" baseline="0" dirty="0" smtClean="0"/>
              <a:t> we </a:t>
            </a:r>
            <a:r>
              <a:rPr lang="en-US" baseline="0" dirty="0" err="1" smtClean="0"/>
              <a:t>bij</a:t>
            </a:r>
            <a:r>
              <a:rPr lang="en-US" baseline="0" dirty="0" smtClean="0"/>
              <a:t> JavaScript </a:t>
            </a:r>
            <a:r>
              <a:rPr lang="en-US" baseline="0" dirty="0" err="1" smtClean="0"/>
              <a:t>geen</a:t>
            </a:r>
            <a:r>
              <a:rPr lang="en-US" baseline="0" dirty="0" smtClean="0"/>
              <a:t> </a:t>
            </a:r>
            <a:r>
              <a:rPr lang="en-US" baseline="0" dirty="0" err="1" smtClean="0"/>
              <a:t>onclick</a:t>
            </a:r>
            <a:r>
              <a:rPr lang="en-US" baseline="0" dirty="0" smtClean="0"/>
              <a:t> en </a:t>
            </a:r>
            <a:r>
              <a:rPr lang="en-US" baseline="0" dirty="0" err="1" smtClean="0"/>
              <a:t>onmouseover</a:t>
            </a:r>
            <a:r>
              <a:rPr lang="en-US" baseline="0" dirty="0" smtClean="0"/>
              <a:t> </a:t>
            </a:r>
            <a:r>
              <a:rPr lang="en-US" baseline="0" dirty="0" err="1" smtClean="0"/>
              <a:t>willen</a:t>
            </a:r>
            <a:r>
              <a:rPr lang="en-US" baseline="0" dirty="0" smtClean="0"/>
              <a:t> </a:t>
            </a:r>
            <a:r>
              <a:rPr lang="en-US" baseline="0" dirty="0" err="1" smtClean="0"/>
              <a:t>gebruiken</a:t>
            </a:r>
            <a:r>
              <a:rPr lang="en-US" baseline="0" dirty="0" smtClean="0"/>
              <a:t>, </a:t>
            </a:r>
            <a:r>
              <a:rPr lang="en-US" baseline="0" dirty="0" err="1" smtClean="0"/>
              <a:t>dan</a:t>
            </a:r>
            <a:r>
              <a:rPr lang="en-US" baseline="0" dirty="0" smtClean="0"/>
              <a:t> is </a:t>
            </a:r>
            <a:r>
              <a:rPr lang="en-US" baseline="0" dirty="0" err="1" smtClean="0"/>
              <a:t>dat</a:t>
            </a:r>
            <a:r>
              <a:rPr lang="en-US" baseline="0" dirty="0" smtClean="0"/>
              <a:t> </a:t>
            </a:r>
            <a:r>
              <a:rPr lang="en-US" baseline="0" dirty="0" err="1" smtClean="0"/>
              <a:t>omdat</a:t>
            </a:r>
            <a:r>
              <a:rPr lang="en-US" baseline="0" dirty="0" smtClean="0"/>
              <a:t> we </a:t>
            </a:r>
            <a:r>
              <a:rPr lang="en-US" baseline="0" dirty="0" err="1" smtClean="0"/>
              <a:t>geen</a:t>
            </a:r>
            <a:r>
              <a:rPr lang="en-US" baseline="0" dirty="0" smtClean="0"/>
              <a:t> </a:t>
            </a:r>
            <a:r>
              <a:rPr lang="en-US" baseline="0" dirty="0" err="1" smtClean="0"/>
              <a:t>gedrag</a:t>
            </a:r>
            <a:r>
              <a:rPr lang="en-US" baseline="0" dirty="0" smtClean="0"/>
              <a:t> met </a:t>
            </a:r>
            <a:r>
              <a:rPr lang="en-US" baseline="0" dirty="0" err="1" smtClean="0"/>
              <a:t>structuur</a:t>
            </a:r>
            <a:r>
              <a:rPr lang="en-US" baseline="0" dirty="0" smtClean="0"/>
              <a:t> </a:t>
            </a:r>
            <a:r>
              <a:rPr lang="en-US" baseline="0" dirty="0" err="1" smtClean="0"/>
              <a:t>willen</a:t>
            </a:r>
            <a:r>
              <a:rPr lang="en-US" baseline="0" dirty="0" smtClean="0"/>
              <a:t> </a:t>
            </a:r>
            <a:r>
              <a:rPr lang="en-US" baseline="0" dirty="0" err="1" smtClean="0"/>
              <a:t>mengen</a:t>
            </a:r>
            <a:r>
              <a:rPr lang="en-US" baseline="0" dirty="0" smtClean="0"/>
              <a:t>.</a:t>
            </a:r>
            <a:endParaRPr lang="nl-NL" dirty="0"/>
          </a:p>
        </p:txBody>
      </p:sp>
    </p:spTree>
    <p:extLst>
      <p:ext uri="{BB962C8B-B14F-4D97-AF65-F5344CB8AC3E}">
        <p14:creationId xmlns:p14="http://schemas.microsoft.com/office/powerpoint/2010/main" val="1197845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414000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2431864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24140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493540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900492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904876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826474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Geef hier een introductie tot </a:t>
            </a:r>
            <a:r>
              <a:rPr lang="nl-NL" dirty="0" err="1" smtClean="0"/>
              <a:t>JavaScript</a:t>
            </a:r>
            <a:r>
              <a:rPr lang="nl-NL" dirty="0" smtClean="0"/>
              <a:t>.</a:t>
            </a:r>
            <a:r>
              <a:rPr lang="nl-NL" baseline="0" dirty="0" smtClean="0"/>
              <a:t> Vertel dat het bedacht is om interactie te bieden voor webpagina’s. Benadruk dat alle grote browsers het ondersteunen en dat het enige echte risico is dat de gebruiker het heeft uitgeschakeld. Sommige browsers bieden zelfs mogelijkheden om bepaalde </a:t>
            </a:r>
            <a:r>
              <a:rPr lang="nl-NL" baseline="0" dirty="0" err="1" smtClean="0"/>
              <a:t>JavaScriptonderdelen</a:t>
            </a:r>
            <a:r>
              <a:rPr lang="nl-NL" baseline="0" dirty="0" smtClean="0"/>
              <a:t> uit te schakelen, zoals het vervangen van contextmenu’s en vergroten/verkleinen van het browserscherm (Firefox o.a.).</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Hou er rekening mee met dat cursisten mogelijk geen goede ervaringen hebben met </a:t>
            </a:r>
            <a:r>
              <a:rPr lang="nl-NL" baseline="0" dirty="0" err="1" smtClean="0"/>
              <a:t>JavaScript</a:t>
            </a:r>
            <a:r>
              <a:rPr lang="nl-NL" baseline="0" dirty="0" smtClean="0"/>
              <a:t>. Benadruk dat de </a:t>
            </a:r>
            <a:r>
              <a:rPr lang="nl-NL" baseline="0" dirty="0" err="1" smtClean="0"/>
              <a:t>tooling</a:t>
            </a:r>
            <a:r>
              <a:rPr lang="nl-NL" baseline="0" dirty="0" smtClean="0"/>
              <a:t> verbeterd is (alle grote browsers hebben </a:t>
            </a:r>
            <a:r>
              <a:rPr lang="nl-NL" baseline="0" dirty="0" err="1" smtClean="0"/>
              <a:t>debugmogelijkheden</a:t>
            </a:r>
            <a:r>
              <a:rPr lang="nl-NL" baseline="0" dirty="0" smtClean="0"/>
              <a:t>, zelfs met breakpoints) en dat er </a:t>
            </a:r>
            <a:r>
              <a:rPr lang="nl-NL" baseline="0" dirty="0" err="1" smtClean="0"/>
              <a:t>frameworks</a:t>
            </a:r>
            <a:r>
              <a:rPr lang="nl-NL" baseline="0" dirty="0" smtClean="0"/>
              <a:t> bestaan om browsercompatibiliteit gemakkelijker te maken.</a:t>
            </a:r>
            <a:endParaRPr lang="nl-NL" dirty="0"/>
          </a:p>
        </p:txBody>
      </p:sp>
    </p:spTree>
    <p:extLst>
      <p:ext uri="{BB962C8B-B14F-4D97-AF65-F5344CB8AC3E}">
        <p14:creationId xmlns:p14="http://schemas.microsoft.com/office/powerpoint/2010/main" val="28834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Net als bij </a:t>
            </a:r>
            <a:r>
              <a:rPr lang="nl-NL" dirty="0" err="1" smtClean="0"/>
              <a:t>inline</a:t>
            </a:r>
            <a:r>
              <a:rPr lang="nl-NL" dirty="0" smtClean="0"/>
              <a:t> CSS, is deze sheet de</a:t>
            </a:r>
            <a:r>
              <a:rPr lang="nl-NL" baseline="0" dirty="0" smtClean="0"/>
              <a:t> enige plek waar </a:t>
            </a:r>
            <a:r>
              <a:rPr lang="nl-NL" baseline="0" dirty="0" err="1" smtClean="0"/>
              <a:t>inline</a:t>
            </a:r>
            <a:r>
              <a:rPr lang="nl-NL" baseline="0" dirty="0" smtClean="0"/>
              <a:t> </a:t>
            </a:r>
            <a:r>
              <a:rPr lang="nl-NL" baseline="0" dirty="0" err="1" smtClean="0"/>
              <a:t>JavaScript</a:t>
            </a:r>
            <a:r>
              <a:rPr lang="nl-NL" baseline="0" dirty="0" smtClean="0"/>
              <a:t> getoond wordt. Vertel dat ook hier geldt dat HTML, CSS en </a:t>
            </a:r>
            <a:r>
              <a:rPr lang="nl-NL" baseline="0" dirty="0" err="1" smtClean="0"/>
              <a:t>JavaScript</a:t>
            </a:r>
            <a:r>
              <a:rPr lang="nl-NL" baseline="0" dirty="0" smtClean="0"/>
              <a:t> zoveel mogelijk gescheiden moet worden.</a:t>
            </a:r>
            <a:endParaRPr lang="nl-NL" dirty="0"/>
          </a:p>
        </p:txBody>
      </p:sp>
    </p:spTree>
    <p:extLst>
      <p:ext uri="{BB962C8B-B14F-4D97-AF65-F5344CB8AC3E}">
        <p14:creationId xmlns:p14="http://schemas.microsoft.com/office/powerpoint/2010/main" val="3085366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38959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Omdat dit de eerste</a:t>
            </a:r>
            <a:r>
              <a:rPr lang="nl-NL" baseline="0" dirty="0" smtClean="0"/>
              <a:t> agenda is, stip hier kort aan welke onderwerpen behandeld gaan worden. Hier mag al uitgelegd worden dat HTML gaat over de structuur van je pagina, CSS over de opmaak en </a:t>
            </a:r>
            <a:r>
              <a:rPr lang="nl-NL" baseline="0" dirty="0" err="1" smtClean="0"/>
              <a:t>JavaScript</a:t>
            </a:r>
            <a:r>
              <a:rPr lang="nl-NL" baseline="0" dirty="0" smtClean="0"/>
              <a:t> over interactiviteit.</a:t>
            </a:r>
            <a:endParaRPr lang="nl-NL" dirty="0"/>
          </a:p>
        </p:txBody>
      </p:sp>
    </p:spTree>
    <p:extLst>
      <p:ext uri="{BB962C8B-B14F-4D97-AF65-F5344CB8AC3E}">
        <p14:creationId xmlns:p14="http://schemas.microsoft.com/office/powerpoint/2010/main" val="2850800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475666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94997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294956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775563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4253021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Hou er rekening mee dat de cursisten waarschijnlijk nog niet bekend met het DOM.</a:t>
            </a:r>
            <a:endParaRPr lang="nl-NL" dirty="0"/>
          </a:p>
        </p:txBody>
      </p:sp>
    </p:spTree>
    <p:extLst>
      <p:ext uri="{BB962C8B-B14F-4D97-AF65-F5344CB8AC3E}">
        <p14:creationId xmlns:p14="http://schemas.microsoft.com/office/powerpoint/2010/main" val="1565264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181321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hier ook dat de</a:t>
            </a:r>
            <a:r>
              <a:rPr lang="nl-NL" baseline="0" dirty="0" smtClean="0"/>
              <a:t> kortste variant een best </a:t>
            </a:r>
            <a:r>
              <a:rPr lang="nl-NL" baseline="0" dirty="0" err="1" smtClean="0"/>
              <a:t>practice</a:t>
            </a:r>
            <a:r>
              <a:rPr lang="nl-NL" baseline="0" dirty="0" smtClean="0"/>
              <a:t> is. Zie ook http://stackoverflow.com/questions/2280285/what-does-mean-in-javascript/2280295#2280295 </a:t>
            </a:r>
          </a:p>
          <a:p>
            <a:endParaRPr lang="nl-NL" dirty="0"/>
          </a:p>
        </p:txBody>
      </p:sp>
    </p:spTree>
    <p:extLst>
      <p:ext uri="{BB962C8B-B14F-4D97-AF65-F5344CB8AC3E}">
        <p14:creationId xmlns:p14="http://schemas.microsoft.com/office/powerpoint/2010/main" val="1563063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27823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4505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Geef</a:t>
            </a:r>
            <a:r>
              <a:rPr lang="nl-NL" baseline="0" dirty="0" smtClean="0"/>
              <a:t> hier een introductie tot HTML. Vertel bij SGML dat het werkt op basis van tags en attributen, wat HTML over heeft genomen.</a:t>
            </a:r>
            <a:endParaRPr lang="nl-NL" dirty="0"/>
          </a:p>
        </p:txBody>
      </p:sp>
    </p:spTree>
    <p:extLst>
      <p:ext uri="{BB962C8B-B14F-4D97-AF65-F5344CB8AC3E}">
        <p14:creationId xmlns:p14="http://schemas.microsoft.com/office/powerpoint/2010/main" val="2402744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err="1" smtClean="0"/>
              <a:t>Overviewslide</a:t>
            </a:r>
            <a:r>
              <a:rPr lang="nl-NL" dirty="0" smtClean="0"/>
              <a:t>.</a:t>
            </a:r>
            <a:r>
              <a:rPr lang="nl-NL" baseline="0" dirty="0" smtClean="0"/>
              <a:t> Even aanstippen met wat voor events gewerkt kan worden.</a:t>
            </a:r>
            <a:endParaRPr lang="nl-NL" dirty="0"/>
          </a:p>
        </p:txBody>
      </p:sp>
    </p:spTree>
    <p:extLst>
      <p:ext uri="{BB962C8B-B14F-4D97-AF65-F5344CB8AC3E}">
        <p14:creationId xmlns:p14="http://schemas.microsoft.com/office/powerpoint/2010/main" val="1003775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Bij deze</a:t>
            </a:r>
            <a:r>
              <a:rPr lang="nl-NL" baseline="0" dirty="0" smtClean="0"/>
              <a:t> slide is leuk om het in actie te laten zien. Maak een &lt;div&gt; met daarin een knop, bind aan beide elementen een click </a:t>
            </a:r>
            <a:r>
              <a:rPr lang="nl-NL" baseline="0" dirty="0" err="1" smtClean="0"/>
              <a:t>handler</a:t>
            </a:r>
            <a:r>
              <a:rPr lang="nl-NL" baseline="0" dirty="0" smtClean="0"/>
              <a:t> en aanschouw </a:t>
            </a:r>
            <a:r>
              <a:rPr lang="nl-NL" baseline="0" smtClean="0"/>
              <a:t>de verbazing.</a:t>
            </a:r>
            <a:endParaRPr lang="nl-NL" dirty="0" smtClean="0"/>
          </a:p>
        </p:txBody>
      </p:sp>
    </p:spTree>
    <p:extLst>
      <p:ext uri="{BB962C8B-B14F-4D97-AF65-F5344CB8AC3E}">
        <p14:creationId xmlns:p14="http://schemas.microsoft.com/office/powerpoint/2010/main" val="2036796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is belangrijk dat de cursisten</a:t>
            </a:r>
            <a:r>
              <a:rPr lang="nl-NL" baseline="0" dirty="0" smtClean="0"/>
              <a:t> de achtergrond van </a:t>
            </a:r>
            <a:r>
              <a:rPr lang="nl-NL" baseline="0" dirty="0" err="1" smtClean="0"/>
              <a:t>JavaScript</a:t>
            </a:r>
            <a:r>
              <a:rPr lang="nl-NL" baseline="0" dirty="0" smtClean="0"/>
              <a:t> en events snappen. Dit gaat ze ook helpen bij begrijpen waarom </a:t>
            </a:r>
            <a:r>
              <a:rPr lang="nl-NL" baseline="0" dirty="0" err="1" smtClean="0"/>
              <a:t>jQuery</a:t>
            </a:r>
            <a:r>
              <a:rPr lang="nl-NL" baseline="0" dirty="0" smtClean="0"/>
              <a:t> zoveel toegevoegde waarde heeft. Vertel hier over het </a:t>
            </a:r>
            <a:r>
              <a:rPr lang="nl-NL" baseline="0" dirty="0" err="1" smtClean="0"/>
              <a:t>inline</a:t>
            </a:r>
            <a:r>
              <a:rPr lang="nl-NL" baseline="0" dirty="0" smtClean="0"/>
              <a:t> en traditionele model en het nadeel dat er maar één </a:t>
            </a:r>
            <a:r>
              <a:rPr lang="nl-NL" baseline="0" dirty="0" err="1" smtClean="0"/>
              <a:t>eventhandler</a:t>
            </a:r>
            <a:r>
              <a:rPr lang="nl-NL" baseline="0" dirty="0" smtClean="0"/>
              <a:t> aan gekoppeld kan worden. </a:t>
            </a:r>
          </a:p>
          <a:p>
            <a:pPr marL="0" indent="0">
              <a:buFontTx/>
              <a:buNone/>
            </a:pPr>
            <a:r>
              <a:rPr lang="nl-NL" baseline="0" dirty="0" smtClean="0"/>
              <a:t>Goede artikelen over dit onderwerp:</a:t>
            </a:r>
          </a:p>
          <a:p>
            <a:pPr marL="171450" indent="-171450">
              <a:buFontTx/>
              <a:buChar char="-"/>
            </a:pPr>
            <a:r>
              <a:rPr lang="nl-NL" baseline="0" dirty="0" smtClean="0"/>
              <a:t>Traditioneel model: </a:t>
            </a:r>
            <a:r>
              <a:rPr lang="nl-NL" dirty="0" smtClean="0">
                <a:hlinkClick r:id="rId3"/>
              </a:rPr>
              <a:t>http://www.quirksmode.org/js/events_tradmod.html</a:t>
            </a:r>
            <a:r>
              <a:rPr lang="nl-NL" dirty="0" smtClean="0"/>
              <a:t> </a:t>
            </a:r>
          </a:p>
          <a:p>
            <a:pPr marL="171450" indent="-171450">
              <a:buFontTx/>
              <a:buChar char="-"/>
            </a:pPr>
            <a:r>
              <a:rPr lang="nl-NL" dirty="0" smtClean="0"/>
              <a:t>W3C</a:t>
            </a:r>
            <a:r>
              <a:rPr lang="nl-NL" baseline="0" dirty="0" smtClean="0"/>
              <a:t> en Microsoft model: </a:t>
            </a:r>
            <a:r>
              <a:rPr lang="nl-NL" dirty="0" smtClean="0">
                <a:hlinkClick r:id="rId4"/>
              </a:rPr>
              <a:t>http://www.quirksmode.org/js/events_advanced.html</a:t>
            </a:r>
            <a:r>
              <a:rPr lang="nl-NL" dirty="0" smtClean="0"/>
              <a:t> </a:t>
            </a:r>
          </a:p>
          <a:p>
            <a:pPr marL="0" indent="0">
              <a:buFontTx/>
              <a:buNone/>
            </a:pPr>
            <a:endParaRPr lang="nl-NL" baseline="0" dirty="0" smtClean="0"/>
          </a:p>
          <a:p>
            <a:pPr marL="0" indent="0">
              <a:buFontTx/>
              <a:buNone/>
            </a:pPr>
            <a:r>
              <a:rPr lang="nl-NL" baseline="0" dirty="0" smtClean="0"/>
              <a:t>Zie verder </a:t>
            </a:r>
            <a:r>
              <a:rPr lang="nl-NL" dirty="0" smtClean="0">
                <a:hlinkClick r:id="rId5"/>
              </a:rPr>
              <a:t>http://www.digital-web.com/</a:t>
            </a:r>
            <a:r>
              <a:rPr lang="nl-NL" dirty="0" err="1" smtClean="0">
                <a:hlinkClick r:id="rId5"/>
              </a:rPr>
              <a:t>articles</a:t>
            </a:r>
            <a:r>
              <a:rPr lang="nl-NL" dirty="0" smtClean="0">
                <a:hlinkClick r:id="rId5"/>
              </a:rPr>
              <a:t>/separating_behavior_and_structure_2/</a:t>
            </a:r>
            <a:r>
              <a:rPr lang="nl-NL" dirty="0" smtClean="0"/>
              <a:t>, kopje “</a:t>
            </a:r>
            <a:r>
              <a:rPr lang="nl-NL" dirty="0" err="1" smtClean="0"/>
              <a:t>Separating</a:t>
            </a:r>
            <a:r>
              <a:rPr lang="nl-NL" dirty="0" smtClean="0"/>
              <a:t> </a:t>
            </a:r>
            <a:r>
              <a:rPr lang="nl-NL" dirty="0" err="1" smtClean="0"/>
              <a:t>behavior</a:t>
            </a:r>
            <a:r>
              <a:rPr lang="nl-NL" dirty="0" smtClean="0"/>
              <a:t> </a:t>
            </a:r>
            <a:r>
              <a:rPr lang="nl-NL" dirty="0" err="1" smtClean="0"/>
              <a:t>and</a:t>
            </a:r>
            <a:r>
              <a:rPr lang="nl-NL" dirty="0" smtClean="0"/>
              <a:t> </a:t>
            </a:r>
            <a:r>
              <a:rPr lang="nl-NL" dirty="0" err="1" smtClean="0"/>
              <a:t>structure</a:t>
            </a:r>
            <a:r>
              <a:rPr lang="nl-NL" dirty="0" smtClean="0"/>
              <a:t>”, over waarom men het </a:t>
            </a:r>
            <a:r>
              <a:rPr lang="nl-NL" dirty="0" err="1" smtClean="0"/>
              <a:t>inline</a:t>
            </a:r>
            <a:r>
              <a:rPr lang="nl-NL" dirty="0" smtClean="0"/>
              <a:t> model liever vermijdt.</a:t>
            </a:r>
          </a:p>
        </p:txBody>
      </p:sp>
    </p:spTree>
    <p:extLst>
      <p:ext uri="{BB962C8B-B14F-4D97-AF65-F5344CB8AC3E}">
        <p14:creationId xmlns:p14="http://schemas.microsoft.com/office/powerpoint/2010/main" val="1234214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Vervolg op de vorige slide. Leg uit dat Microsoft een eigen model bedacht heeft omdat er op dat moment geen standaard was. Pas in IE9 zijn ze overgestapt op </a:t>
            </a:r>
            <a:r>
              <a:rPr lang="nl-NL" baseline="0" dirty="0" err="1" smtClean="0"/>
              <a:t>addEventListener</a:t>
            </a:r>
            <a:r>
              <a:rPr lang="nl-NL" baseline="0" dirty="0" smtClean="0"/>
              <a:t>().</a:t>
            </a:r>
          </a:p>
          <a:p>
            <a:pPr marL="0" indent="0">
              <a:buFontTx/>
              <a:buNone/>
            </a:pPr>
            <a:endParaRPr lang="nl-NL" baseline="0" dirty="0" smtClean="0"/>
          </a:p>
          <a:p>
            <a:pPr marL="0" indent="0">
              <a:buFontTx/>
              <a:buNone/>
            </a:pPr>
            <a:r>
              <a:rPr lang="nl-NL" baseline="0" dirty="0" smtClean="0"/>
              <a:t>Goede artikelen over dit onderwerp:</a:t>
            </a:r>
          </a:p>
          <a:p>
            <a:pPr marL="171450" indent="-171450">
              <a:buFontTx/>
              <a:buChar char="-"/>
            </a:pPr>
            <a:r>
              <a:rPr lang="nl-NL" baseline="0" dirty="0" smtClean="0"/>
              <a:t>Traditioneel model: </a:t>
            </a:r>
            <a:r>
              <a:rPr lang="nl-NL" dirty="0" smtClean="0">
                <a:hlinkClick r:id="rId3"/>
              </a:rPr>
              <a:t>http://www.quirksmode.org/js/events_tradmod.html</a:t>
            </a:r>
            <a:r>
              <a:rPr lang="nl-NL" dirty="0" smtClean="0"/>
              <a:t> </a:t>
            </a:r>
          </a:p>
          <a:p>
            <a:pPr marL="171450" indent="-171450">
              <a:buFontTx/>
              <a:buChar char="-"/>
            </a:pPr>
            <a:r>
              <a:rPr lang="nl-NL" dirty="0" smtClean="0"/>
              <a:t>W3C</a:t>
            </a:r>
            <a:r>
              <a:rPr lang="nl-NL" baseline="0" dirty="0" smtClean="0"/>
              <a:t> en Microsoft model: </a:t>
            </a:r>
            <a:r>
              <a:rPr lang="nl-NL" dirty="0" smtClean="0">
                <a:hlinkClick r:id="rId4"/>
              </a:rPr>
              <a:t>http://www.quirksmode.org/js/events_advanced.html</a:t>
            </a:r>
            <a:r>
              <a:rPr lang="nl-NL" dirty="0" smtClean="0"/>
              <a:t> </a:t>
            </a:r>
          </a:p>
          <a:p>
            <a:pPr marL="0" indent="0">
              <a:buFontTx/>
              <a:buNone/>
            </a:pPr>
            <a:endParaRPr lang="nl-NL" baseline="0" dirty="0" smtClean="0"/>
          </a:p>
          <a:p>
            <a:pPr marL="0" indent="0">
              <a:buFontTx/>
              <a:buNone/>
            </a:pPr>
            <a:r>
              <a:rPr lang="nl-NL" baseline="0" dirty="0" smtClean="0"/>
              <a:t>Vertel uiteindelijk dat het Microsoftmodel inmiddels achterhaald is en dat het W3C-model de standaard is om te gebruiken.</a:t>
            </a:r>
          </a:p>
          <a:p>
            <a:pPr marL="0" indent="0">
              <a:buFontTx/>
              <a:buNone/>
            </a:pP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Demonstreer de verschillende manieren om met events te werken. Pak de verschillende browsers erbij om te laten zien dat </a:t>
            </a:r>
            <a:r>
              <a:rPr lang="nl-NL" dirty="0" err="1" smtClean="0"/>
              <a:t>attachEvent</a:t>
            </a:r>
            <a:r>
              <a:rPr lang="nl-NL" dirty="0" smtClean="0"/>
              <a:t>() alleen in IE werkt. Pak </a:t>
            </a:r>
            <a:r>
              <a:rPr lang="nl-NL" dirty="0" err="1" smtClean="0"/>
              <a:t>IETester</a:t>
            </a:r>
            <a:r>
              <a:rPr lang="nl-NL" dirty="0" smtClean="0"/>
              <a:t> erbij om te laten zien dat </a:t>
            </a:r>
            <a:r>
              <a:rPr lang="nl-NL" dirty="0" err="1" smtClean="0"/>
              <a:t>addEventListener</a:t>
            </a:r>
            <a:r>
              <a:rPr lang="nl-NL" dirty="0" smtClean="0"/>
              <a:t>() niet in de voorgaande</a:t>
            </a:r>
            <a:r>
              <a:rPr lang="nl-NL" baseline="0" dirty="0" smtClean="0"/>
              <a:t> versies werkt.</a:t>
            </a:r>
            <a:endParaRPr lang="nl-NL" dirty="0" smtClean="0"/>
          </a:p>
        </p:txBody>
      </p:sp>
    </p:spTree>
    <p:extLst>
      <p:ext uri="{BB962C8B-B14F-4D97-AF65-F5344CB8AC3E}">
        <p14:creationId xmlns:p14="http://schemas.microsoft.com/office/powerpoint/2010/main" val="1641469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Voor de kennismaking</a:t>
            </a:r>
            <a:r>
              <a:rPr lang="nl-NL" baseline="0" dirty="0" smtClean="0"/>
              <a:t> met </a:t>
            </a:r>
            <a:r>
              <a:rPr lang="nl-NL" baseline="0" dirty="0" err="1" smtClean="0"/>
              <a:t>JavaScript</a:t>
            </a:r>
            <a:r>
              <a:rPr lang="nl-NL" baseline="0" dirty="0" smtClean="0"/>
              <a:t> zijn dit iets te geavanceerde onderwerpen. Nu ze er wat meer bekend mee zijn, landt dit beter.</a:t>
            </a:r>
            <a:endParaRPr lang="nl-NL" dirty="0"/>
          </a:p>
        </p:txBody>
      </p:sp>
    </p:spTree>
    <p:extLst>
      <p:ext uri="{BB962C8B-B14F-4D97-AF65-F5344CB8AC3E}">
        <p14:creationId xmlns:p14="http://schemas.microsoft.com/office/powerpoint/2010/main" val="3650775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25000" lnSpcReduction="20000"/>
          </a:bodyPr>
          <a:lstStyle/>
          <a:p>
            <a:r>
              <a:rPr lang="nl-NL" dirty="0" smtClean="0"/>
              <a:t>Deze slide is geleend (met wat wijzigingen) van het JSDEV-materiaal</a:t>
            </a:r>
            <a:r>
              <a:rPr lang="nl-NL" baseline="0" dirty="0" smtClean="0"/>
              <a:t> (module 4, Arrays </a:t>
            </a:r>
            <a:r>
              <a:rPr lang="nl-NL" baseline="0" dirty="0" err="1" smtClean="0"/>
              <a:t>Objects</a:t>
            </a:r>
            <a:r>
              <a:rPr lang="nl-NL" baseline="0" dirty="0" smtClean="0"/>
              <a:t> </a:t>
            </a:r>
            <a:r>
              <a:rPr lang="nl-NL" baseline="0" dirty="0" err="1" smtClean="0"/>
              <a:t>Functions</a:t>
            </a:r>
            <a:r>
              <a:rPr lang="nl-NL" baseline="0" dirty="0" smtClean="0"/>
              <a:t>). Benadruk bij deze slide wat de ‘private’ en ‘public’ betekenen in de naamgeving van variabelen en </a:t>
            </a:r>
            <a:r>
              <a:rPr lang="nl-NL" baseline="0" dirty="0" err="1" smtClean="0"/>
              <a:t>properties</a:t>
            </a:r>
            <a:r>
              <a:rPr lang="nl-NL" baseline="0" dirty="0" smtClean="0"/>
              <a:t>.</a:t>
            </a:r>
          </a:p>
          <a:p>
            <a:endParaRPr lang="nl-NL" baseline="0" dirty="0" smtClean="0"/>
          </a:p>
          <a:p>
            <a:r>
              <a:rPr lang="nl-NL" baseline="0" dirty="0" smtClean="0"/>
              <a:t>Over de code, hieronder de uitleg zoals bij JSDEV:</a:t>
            </a:r>
          </a:p>
          <a:p>
            <a:endParaRPr lang="nl-NL" baseline="0" dirty="0" smtClean="0"/>
          </a:p>
          <a:p>
            <a:r>
              <a:rPr lang="en-US" sz="1200" u="sng" dirty="0" smtClean="0">
                <a:effectLst/>
                <a:latin typeface="+mn-lt"/>
              </a:rPr>
              <a:t>- =  U I T L E G  =  -  </a:t>
            </a:r>
          </a:p>
          <a:p>
            <a:endParaRPr lang="en-US" dirty="0" smtClean="0"/>
          </a:p>
          <a:p>
            <a:r>
              <a:rPr lang="en-US" dirty="0" smtClean="0"/>
              <a:t>JavaScript</a:t>
            </a:r>
            <a:r>
              <a:rPr lang="en-US" baseline="0" dirty="0" smtClean="0"/>
              <a:t> </a:t>
            </a:r>
            <a:r>
              <a:rPr lang="en-US" baseline="0" dirty="0" err="1" smtClean="0"/>
              <a:t>kent</a:t>
            </a:r>
            <a:r>
              <a:rPr lang="en-US" baseline="0" dirty="0" smtClean="0"/>
              <a:t> </a:t>
            </a:r>
            <a:r>
              <a:rPr lang="en-US" baseline="0" dirty="0" err="1" smtClean="0"/>
              <a:t>geen</a:t>
            </a:r>
            <a:r>
              <a:rPr lang="en-US" baseline="0" dirty="0" smtClean="0"/>
              <a:t> namespaces of packages. </a:t>
            </a:r>
            <a:r>
              <a:rPr lang="en-US" baseline="0" dirty="0" err="1" smtClean="0"/>
              <a:t>Vroeg</a:t>
            </a:r>
            <a:r>
              <a:rPr lang="en-US" baseline="0" dirty="0" smtClean="0"/>
              <a:t> of </a:t>
            </a:r>
            <a:r>
              <a:rPr lang="en-US" baseline="0" dirty="0" err="1" smtClean="0"/>
              <a:t>laat</a:t>
            </a:r>
            <a:r>
              <a:rPr lang="en-US" baseline="0" dirty="0" smtClean="0"/>
              <a:t> </a:t>
            </a:r>
            <a:r>
              <a:rPr lang="en-US" baseline="0" dirty="0" err="1" smtClean="0"/>
              <a:t>zal</a:t>
            </a:r>
            <a:r>
              <a:rPr lang="en-US" baseline="0" dirty="0" smtClean="0"/>
              <a:t> </a:t>
            </a:r>
            <a:r>
              <a:rPr lang="en-US" baseline="0" dirty="0" err="1" smtClean="0"/>
              <a:t>dat</a:t>
            </a:r>
            <a:r>
              <a:rPr lang="en-US" baseline="0" dirty="0" smtClean="0"/>
              <a:t> tot </a:t>
            </a:r>
            <a:r>
              <a:rPr lang="en-US" baseline="0" dirty="0" err="1" smtClean="0"/>
              <a:t>een</a:t>
            </a:r>
            <a:r>
              <a:rPr lang="en-US" baseline="0" dirty="0" smtClean="0"/>
              <a:t> name clash </a:t>
            </a:r>
            <a:r>
              <a:rPr lang="en-US" baseline="0" dirty="0" err="1" smtClean="0"/>
              <a:t>leiden</a:t>
            </a:r>
            <a:r>
              <a:rPr lang="en-US" baseline="0" dirty="0" smtClean="0"/>
              <a:t>: twee </a:t>
            </a:r>
            <a:r>
              <a:rPr lang="en-US" baseline="0" dirty="0" err="1" smtClean="0"/>
              <a:t>functies</a:t>
            </a:r>
            <a:r>
              <a:rPr lang="en-US" baseline="0" dirty="0" smtClean="0"/>
              <a:t> die </a:t>
            </a:r>
            <a:r>
              <a:rPr lang="en-US" baseline="0" dirty="0" err="1" smtClean="0"/>
              <a:t>toevallig</a:t>
            </a:r>
            <a:r>
              <a:rPr lang="en-US" baseline="0" dirty="0" smtClean="0"/>
              <a:t> </a:t>
            </a:r>
            <a:r>
              <a:rPr lang="en-US" baseline="0" dirty="0" err="1" smtClean="0"/>
              <a:t>dezelfde</a:t>
            </a:r>
            <a:r>
              <a:rPr lang="en-US" baseline="0" dirty="0" smtClean="0"/>
              <a:t> </a:t>
            </a:r>
            <a:r>
              <a:rPr lang="en-US" baseline="0" dirty="0" err="1" smtClean="0"/>
              <a:t>naam</a:t>
            </a:r>
            <a:r>
              <a:rPr lang="en-US" baseline="0" dirty="0" smtClean="0"/>
              <a:t> </a:t>
            </a:r>
            <a:r>
              <a:rPr lang="en-US" baseline="0" dirty="0" err="1" smtClean="0"/>
              <a:t>hebben</a:t>
            </a:r>
            <a:r>
              <a:rPr lang="en-US" baseline="0" dirty="0" smtClean="0"/>
              <a:t>, maar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implementatie</a:t>
            </a:r>
            <a:r>
              <a:rPr lang="en-US" baseline="0" dirty="0" smtClean="0"/>
              <a:t> en </a:t>
            </a:r>
            <a:r>
              <a:rPr lang="en-US" baseline="0" dirty="0" err="1" smtClean="0"/>
              <a:t>een</a:t>
            </a:r>
            <a:r>
              <a:rPr lang="en-US" baseline="0" dirty="0" smtClean="0"/>
              <a:t> </a:t>
            </a:r>
            <a:r>
              <a:rPr lang="en-US" baseline="0" dirty="0" err="1" smtClean="0"/>
              <a:t>ander</a:t>
            </a:r>
            <a:r>
              <a:rPr lang="en-US" baseline="0" dirty="0" smtClean="0"/>
              <a:t> </a:t>
            </a:r>
            <a:r>
              <a:rPr lang="en-US" baseline="0" dirty="0" err="1" smtClean="0"/>
              <a:t>doel</a:t>
            </a:r>
            <a:r>
              <a:rPr lang="en-US" baseline="0" dirty="0" smtClean="0"/>
              <a:t> </a:t>
            </a:r>
            <a:r>
              <a:rPr lang="en-US" baseline="0" dirty="0" err="1" smtClean="0"/>
              <a:t>hebben</a:t>
            </a:r>
            <a:r>
              <a:rPr lang="en-US" baseline="0" dirty="0" smtClean="0"/>
              <a:t>. Om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voorkomen</a:t>
            </a:r>
            <a:r>
              <a:rPr lang="en-US" baseline="0" dirty="0" smtClean="0"/>
              <a:t> </a:t>
            </a:r>
            <a:r>
              <a:rPr lang="en-US" baseline="0" dirty="0" err="1" smtClean="0"/>
              <a:t>kunnen</a:t>
            </a:r>
            <a:r>
              <a:rPr lang="en-US" baseline="0" dirty="0" smtClean="0"/>
              <a:t> we in JavaScript het Namespace Pattern </a:t>
            </a:r>
            <a:r>
              <a:rPr lang="en-US" baseline="0" dirty="0" err="1" smtClean="0"/>
              <a:t>gebruiken</a:t>
            </a:r>
            <a:r>
              <a:rPr lang="en-US" baseline="0" dirty="0" smtClean="0"/>
              <a:t>. </a:t>
            </a:r>
            <a:r>
              <a:rPr lang="en-US" baseline="0" dirty="0" err="1" smtClean="0"/>
              <a:t>Hiermee</a:t>
            </a:r>
            <a:r>
              <a:rPr lang="en-US" baseline="0" dirty="0" smtClean="0"/>
              <a:t> </a:t>
            </a:r>
            <a:r>
              <a:rPr lang="en-US" baseline="0" dirty="0" err="1" smtClean="0"/>
              <a:t>kunnen</a:t>
            </a:r>
            <a:r>
              <a:rPr lang="en-US" baseline="0" dirty="0" smtClean="0"/>
              <a:t> we </a:t>
            </a:r>
            <a:r>
              <a:rPr lang="en-US" baseline="0" dirty="0" err="1" smtClean="0"/>
              <a:t>vermijden</a:t>
            </a:r>
            <a:r>
              <a:rPr lang="en-US" baseline="0" dirty="0" smtClean="0"/>
              <a:t> </a:t>
            </a:r>
            <a:r>
              <a:rPr lang="en-US" baseline="0" dirty="0" err="1" smtClean="0"/>
              <a:t>om</a:t>
            </a:r>
            <a:r>
              <a:rPr lang="en-US" baseline="0" dirty="0" smtClean="0"/>
              <a:t> properties en </a:t>
            </a:r>
            <a:r>
              <a:rPr lang="en-US" baseline="0" dirty="0" err="1" smtClean="0"/>
              <a:t>functies</a:t>
            </a:r>
            <a:r>
              <a:rPr lang="en-US" baseline="0" dirty="0" smtClean="0"/>
              <a:t> toe </a:t>
            </a:r>
            <a:r>
              <a:rPr lang="en-US" baseline="0" dirty="0" err="1" smtClean="0"/>
              <a:t>te</a:t>
            </a:r>
            <a:r>
              <a:rPr lang="en-US" baseline="0" dirty="0" smtClean="0"/>
              <a:t> </a:t>
            </a:r>
            <a:r>
              <a:rPr lang="en-US" baseline="0" dirty="0" err="1" smtClean="0"/>
              <a:t>voegen</a:t>
            </a:r>
            <a:r>
              <a:rPr lang="en-US" baseline="0" dirty="0" smtClean="0"/>
              <a:t> </a:t>
            </a:r>
            <a:r>
              <a:rPr lang="en-US" baseline="0" dirty="0" err="1" smtClean="0"/>
              <a:t>aan</a:t>
            </a:r>
            <a:r>
              <a:rPr lang="en-US" baseline="0" dirty="0" smtClean="0"/>
              <a:t> het global object.</a:t>
            </a:r>
          </a:p>
          <a:p>
            <a:endParaRPr lang="en-US"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sz="1800" b="1" i="0" u="none" strike="noStrike" kern="1200" cap="none" spc="0" normalizeH="0" baseline="0" noProof="0" dirty="0" smtClean="0">
                <a:ln>
                  <a:noFill/>
                </a:ln>
                <a:solidFill>
                  <a:srgbClr val="0000FF"/>
                </a:solidFill>
                <a:effectLst/>
                <a:uLnTx/>
                <a:uFillTx/>
                <a:latin typeface="Consolas"/>
                <a:ea typeface="+mn-ea"/>
                <a:cs typeface="+mn-cs"/>
              </a:rPr>
              <a:t>var </a:t>
            </a:r>
            <a:r>
              <a:rPr kumimoji="0" lang="en-US" sz="1800" b="1" i="0" u="none" strike="noStrike" kern="1200" cap="none" spc="0" normalizeH="0" baseline="0" noProof="0" dirty="0" smtClean="0">
                <a:ln>
                  <a:noFill/>
                </a:ln>
                <a:solidFill>
                  <a:srgbClr val="000000"/>
                </a:solidFill>
                <a:effectLst/>
                <a:uLnTx/>
                <a:uFillTx/>
                <a:latin typeface="Consolas"/>
                <a:ea typeface="+mn-ea"/>
                <a:cs typeface="+mn-cs"/>
              </a:rPr>
              <a:t>com;</a:t>
            </a:r>
          </a:p>
          <a:p>
            <a:r>
              <a:rPr lang="en-US" baseline="0" dirty="0" smtClean="0"/>
              <a:t>    </a:t>
            </a:r>
            <a:r>
              <a:rPr lang="en-US" dirty="0" err="1" smtClean="0"/>
              <a:t>Declaratie</a:t>
            </a:r>
            <a:r>
              <a:rPr lang="en-US" dirty="0" smtClean="0"/>
              <a:t> is</a:t>
            </a:r>
            <a:r>
              <a:rPr lang="en-US" baseline="0" dirty="0" smtClean="0"/>
              <a:t> </a:t>
            </a:r>
            <a:r>
              <a:rPr lang="en-US" baseline="0" dirty="0" err="1" smtClean="0"/>
              <a:t>nodig</a:t>
            </a:r>
            <a:r>
              <a:rPr lang="en-US" baseline="0" dirty="0" smtClean="0"/>
              <a:t> </a:t>
            </a:r>
            <a:r>
              <a:rPr lang="en-US" baseline="0" dirty="0" err="1" smtClean="0"/>
              <a:t>om</a:t>
            </a:r>
            <a:r>
              <a:rPr lang="en-US" baseline="0" dirty="0" smtClean="0"/>
              <a:t> com object in de global namespace </a:t>
            </a:r>
            <a:r>
              <a:rPr lang="en-US" baseline="0" dirty="0" err="1" smtClean="0"/>
              <a:t>bekend</a:t>
            </a:r>
            <a:r>
              <a:rPr lang="en-US" baseline="0" dirty="0" smtClean="0"/>
              <a:t> </a:t>
            </a:r>
            <a:r>
              <a:rPr lang="en-US" baseline="0" dirty="0" err="1" smtClean="0"/>
              <a:t>te</a:t>
            </a:r>
            <a:r>
              <a:rPr lang="en-US" baseline="0" dirty="0" smtClean="0"/>
              <a:t> </a:t>
            </a:r>
            <a:r>
              <a:rPr lang="en-US" baseline="0" dirty="0" err="1" smtClean="0"/>
              <a:t>maken</a:t>
            </a:r>
            <a:endParaRPr lang="en-US" baseline="0" dirty="0" smtClean="0"/>
          </a:p>
          <a:p>
            <a:r>
              <a:rPr lang="en-US" baseline="0" dirty="0" smtClean="0"/>
              <a:t>    </a:t>
            </a:r>
            <a:r>
              <a:rPr lang="en-US" baseline="0" dirty="0" err="1" smtClean="0"/>
              <a:t>Herhaaldelijk</a:t>
            </a:r>
            <a:r>
              <a:rPr lang="en-US" baseline="0" dirty="0" smtClean="0"/>
              <a:t> </a:t>
            </a:r>
            <a:r>
              <a:rPr lang="en-US" baseline="0" dirty="0" err="1" smtClean="0"/>
              <a:t>declareren</a:t>
            </a:r>
            <a:r>
              <a:rPr lang="en-US" baseline="0" dirty="0" smtClean="0"/>
              <a:t> van de variable </a:t>
            </a:r>
            <a:r>
              <a:rPr lang="en-US" baseline="0" dirty="0" err="1" smtClean="0"/>
              <a:t>heeft</a:t>
            </a:r>
            <a:r>
              <a:rPr lang="en-US" baseline="0" dirty="0" smtClean="0"/>
              <a:t> </a:t>
            </a:r>
            <a:r>
              <a:rPr lang="en-US" baseline="0" dirty="0" err="1" smtClean="0"/>
              <a:t>geen</a:t>
            </a:r>
            <a:r>
              <a:rPr lang="en-US" baseline="0" dirty="0" smtClean="0"/>
              <a:t> (extra/</a:t>
            </a:r>
            <a:r>
              <a:rPr lang="en-US" baseline="0" dirty="0" err="1" smtClean="0"/>
              <a:t>ongewenst</a:t>
            </a:r>
            <a:r>
              <a:rPr lang="en-US" baseline="0" dirty="0" smtClean="0"/>
              <a:t>) effect. </a:t>
            </a:r>
            <a:r>
              <a:rPr lang="en-US" baseline="0" dirty="0" err="1" smtClean="0"/>
              <a:t>Dus</a:t>
            </a:r>
            <a:r>
              <a:rPr lang="en-US" baseline="0" dirty="0" smtClean="0"/>
              <a:t> </a:t>
            </a:r>
            <a:r>
              <a:rPr lang="en-US" baseline="0" dirty="0" err="1" smtClean="0"/>
              <a:t>dat</a:t>
            </a:r>
            <a:r>
              <a:rPr lang="en-US" baseline="0" dirty="0" smtClean="0"/>
              <a:t> mag in </a:t>
            </a:r>
            <a:r>
              <a:rPr lang="en-US" baseline="0" dirty="0" err="1" smtClean="0"/>
              <a:t>elke</a:t>
            </a:r>
            <a:r>
              <a:rPr lang="en-US" baseline="0" dirty="0" smtClean="0"/>
              <a:t> file </a:t>
            </a:r>
            <a:r>
              <a:rPr lang="en-US" baseline="0" dirty="0" err="1" smtClean="0"/>
              <a:t>opnieuw</a:t>
            </a:r>
            <a:r>
              <a:rPr lang="en-US" baseline="0" dirty="0" smtClean="0"/>
              <a:t> </a:t>
            </a:r>
            <a:r>
              <a:rPr lang="en-US" baseline="0" dirty="0" err="1" smtClean="0"/>
              <a:t>gebeuren</a:t>
            </a:r>
            <a:endParaRPr lang="en-US" baseline="0" dirty="0" smtClean="0"/>
          </a:p>
          <a:p>
            <a:endParaRPr lang="en-US" dirty="0" smtClean="0">
              <a:solidFill>
                <a:srgbClr val="000000"/>
              </a:solidFill>
              <a:latin typeface="Consolas"/>
            </a:endParaRPr>
          </a:p>
          <a:p>
            <a:r>
              <a:rPr lang="en-US" b="1" dirty="0" smtClean="0">
                <a:solidFill>
                  <a:srgbClr val="000000"/>
                </a:solidFill>
                <a:latin typeface="Consolas"/>
              </a:rPr>
              <a:t>com = com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smtClean="0">
                <a:solidFill>
                  <a:srgbClr val="000000"/>
                </a:solidFill>
                <a:latin typeface="Consolas" pitchFamily="49" charset="0"/>
                <a:cs typeface="Consolas" pitchFamily="49" charset="0"/>
              </a:rPr>
              <a:t>com</a:t>
            </a:r>
            <a:r>
              <a:rPr lang="en-US" baseline="0" dirty="0" smtClean="0">
                <a:solidFill>
                  <a:srgbClr val="000000"/>
                </a:solidFill>
                <a:latin typeface="+mn-lt"/>
              </a:rPr>
              <a:t> namespace object </a:t>
            </a:r>
            <a:r>
              <a:rPr lang="en-US" baseline="0" dirty="0" err="1" smtClean="0">
                <a:solidFill>
                  <a:srgbClr val="000000"/>
                </a:solidFill>
                <a:latin typeface="+mn-lt"/>
              </a:rPr>
              <a:t>nog</a:t>
            </a:r>
            <a:r>
              <a:rPr lang="en-US" baseline="0" dirty="0" smtClean="0">
                <a:solidFill>
                  <a:srgbClr val="000000"/>
                </a:solidFill>
                <a:latin typeface="+mn-lt"/>
              </a:rPr>
              <a:t> </a:t>
            </a:r>
            <a:r>
              <a:rPr lang="en-US" baseline="0" dirty="0" err="1" smtClean="0">
                <a:solidFill>
                  <a:srgbClr val="000000"/>
                </a:solidFill>
                <a:latin typeface="+mn-lt"/>
              </a:rPr>
              <a:t>niet</a:t>
            </a:r>
            <a:r>
              <a:rPr lang="en-US" baseline="0" dirty="0" smtClean="0">
                <a:solidFill>
                  <a:srgbClr val="000000"/>
                </a:solidFill>
                <a:latin typeface="+mn-lt"/>
              </a:rPr>
              <a:t> </a:t>
            </a:r>
            <a:r>
              <a:rPr lang="en-US" baseline="0" dirty="0" err="1" smtClean="0">
                <a:solidFill>
                  <a:srgbClr val="000000"/>
                </a:solidFill>
                <a:latin typeface="+mn-lt"/>
              </a:rPr>
              <a:t>geinitialiseerd</a:t>
            </a:r>
            <a:r>
              <a:rPr lang="en-US" baseline="0" dirty="0" smtClean="0">
                <a:solidFill>
                  <a:srgbClr val="000000"/>
                </a:solidFill>
                <a:latin typeface="+mn-lt"/>
              </a:rPr>
              <a:t> was, het nu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geiniitaliseerd</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1" baseline="0" dirty="0" smtClean="0">
                <a:solidFill>
                  <a:srgbClr val="000000"/>
                </a:solidFill>
                <a:latin typeface="Consolas" pitchFamily="49" charset="0"/>
                <a:cs typeface="Consolas" pitchFamily="49" charset="0"/>
              </a:rPr>
              <a:t>{}</a:t>
            </a:r>
          </a:p>
          <a:p>
            <a:r>
              <a:rPr lang="en-US" baseline="0" dirty="0" smtClean="0">
                <a:solidFill>
                  <a:srgbClr val="000000"/>
                </a:solidFill>
                <a:latin typeface="+mn-lt"/>
              </a:rPr>
              <a:t>    en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smtClean="0">
                <a:solidFill>
                  <a:srgbClr val="000000"/>
                </a:solidFill>
                <a:latin typeface="Consolas" pitchFamily="49" charset="0"/>
                <a:cs typeface="Consolas" pitchFamily="49" charset="0"/>
              </a:rPr>
              <a:t>com</a:t>
            </a:r>
            <a:r>
              <a:rPr lang="en-US" baseline="0" dirty="0" smtClean="0">
                <a:solidFill>
                  <a:srgbClr val="000000"/>
                </a:solidFill>
                <a:latin typeface="+mn-lt"/>
              </a:rPr>
              <a:t> namespace object al </a:t>
            </a:r>
            <a:r>
              <a:rPr lang="en-US" baseline="0" dirty="0" err="1" smtClean="0">
                <a:solidFill>
                  <a:srgbClr val="000000"/>
                </a:solidFill>
                <a:latin typeface="+mn-lt"/>
              </a:rPr>
              <a:t>wel</a:t>
            </a:r>
            <a:r>
              <a:rPr lang="en-US" baseline="0" dirty="0" smtClean="0">
                <a:solidFill>
                  <a:srgbClr val="000000"/>
                </a:solidFill>
                <a:latin typeface="+mn-lt"/>
              </a:rPr>
              <a:t> </a:t>
            </a:r>
            <a:r>
              <a:rPr lang="en-US" baseline="0" dirty="0" err="1" smtClean="0">
                <a:solidFill>
                  <a:srgbClr val="000000"/>
                </a:solidFill>
                <a:latin typeface="+mn-lt"/>
              </a:rPr>
              <a:t>bestaat</a:t>
            </a:r>
            <a:r>
              <a:rPr lang="en-US" baseline="0" dirty="0" smtClean="0">
                <a:solidFill>
                  <a:srgbClr val="000000"/>
                </a:solidFill>
                <a:latin typeface="+mn-lt"/>
              </a:rPr>
              <a:t> (</a:t>
            </a:r>
            <a:r>
              <a:rPr lang="en-US" baseline="0" dirty="0" err="1" smtClean="0">
                <a:solidFill>
                  <a:srgbClr val="000000"/>
                </a:solidFill>
                <a:latin typeface="+mn-lt"/>
              </a:rPr>
              <a:t>mogelijk</a:t>
            </a:r>
            <a:r>
              <a:rPr lang="en-US" baseline="0" dirty="0" smtClean="0">
                <a:solidFill>
                  <a:srgbClr val="000000"/>
                </a:solidFill>
                <a:latin typeface="+mn-lt"/>
              </a:rPr>
              <a:t> met </a:t>
            </a:r>
            <a:r>
              <a:rPr lang="en-US" baseline="0" dirty="0" err="1" smtClean="0">
                <a:solidFill>
                  <a:srgbClr val="000000"/>
                </a:solidFill>
                <a:latin typeface="+mn-lt"/>
              </a:rPr>
              <a:t>veel</a:t>
            </a:r>
            <a:r>
              <a:rPr lang="en-US" baseline="0" dirty="0" smtClean="0">
                <a:solidFill>
                  <a:srgbClr val="000000"/>
                </a:solidFill>
                <a:latin typeface="+mn-lt"/>
              </a:rPr>
              <a:t> </a:t>
            </a:r>
            <a:r>
              <a:rPr lang="en-US" baseline="0" dirty="0" err="1" smtClean="0">
                <a:solidFill>
                  <a:srgbClr val="000000"/>
                </a:solidFill>
                <a:latin typeface="+mn-lt"/>
              </a:rPr>
              <a:t>inhoud</a:t>
            </a:r>
            <a:r>
              <a:rPr lang="en-US" baseline="0" dirty="0" smtClean="0">
                <a:solidFill>
                  <a:srgbClr val="000000"/>
                </a:solidFill>
                <a:latin typeface="+mn-lt"/>
              </a:rPr>
              <a:t>),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gebruiken</a:t>
            </a:r>
            <a:r>
              <a:rPr lang="en-US" baseline="0" dirty="0" smtClean="0">
                <a:solidFill>
                  <a:srgbClr val="000000"/>
                </a:solidFill>
                <a:latin typeface="+mn-lt"/>
              </a:rPr>
              <a:t> we </a:t>
            </a:r>
            <a:r>
              <a:rPr lang="en-US" baseline="0" dirty="0" err="1" smtClean="0">
                <a:solidFill>
                  <a:srgbClr val="000000"/>
                </a:solidFill>
                <a:latin typeface="+mn-lt"/>
              </a:rPr>
              <a:t>gewoon</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bestaande</a:t>
            </a:r>
            <a:r>
              <a:rPr lang="en-US" baseline="0" dirty="0" smtClean="0">
                <a:solidFill>
                  <a:srgbClr val="000000"/>
                </a:solidFill>
                <a:latin typeface="+mn-lt"/>
              </a:rPr>
              <a:t> object</a:t>
            </a:r>
          </a:p>
          <a:p>
            <a:endParaRPr lang="en-US" dirty="0" smtClean="0">
              <a:solidFill>
                <a:srgbClr val="000000"/>
              </a:solidFill>
              <a:latin typeface="+mn-lt"/>
            </a:endParaRPr>
          </a:p>
          <a:p>
            <a:r>
              <a:rPr lang="en-US" b="1" dirty="0" err="1" smtClean="0">
                <a:solidFill>
                  <a:srgbClr val="000000"/>
                </a:solidFill>
                <a:latin typeface="Consolas"/>
              </a:rPr>
              <a:t>com.infoSupport</a:t>
            </a:r>
            <a:r>
              <a:rPr lang="en-US" b="1" dirty="0" smtClean="0">
                <a:solidFill>
                  <a:srgbClr val="000000"/>
                </a:solidFill>
                <a:latin typeface="Consolas"/>
              </a:rPr>
              <a:t> = </a:t>
            </a:r>
            <a:r>
              <a:rPr lang="en-US" b="1" dirty="0" err="1" smtClean="0">
                <a:solidFill>
                  <a:srgbClr val="000000"/>
                </a:solidFill>
                <a:latin typeface="Consolas"/>
              </a:rPr>
              <a:t>com.infoSupport</a:t>
            </a:r>
            <a:r>
              <a:rPr lang="en-US" b="1" dirty="0" smtClean="0">
                <a:solidFill>
                  <a:srgbClr val="000000"/>
                </a:solidFill>
                <a:latin typeface="Consolas"/>
              </a:rPr>
              <a:t>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err="1" smtClean="0">
                <a:solidFill>
                  <a:srgbClr val="000000"/>
                </a:solidFill>
                <a:latin typeface="Consolas" pitchFamily="49" charset="0"/>
                <a:cs typeface="Consolas" pitchFamily="49" charset="0"/>
              </a:rPr>
              <a:t>i</a:t>
            </a:r>
            <a:r>
              <a:rPr lang="en-US" b="1" dirty="0" err="1" smtClean="0">
                <a:solidFill>
                  <a:srgbClr val="000000"/>
                </a:solidFill>
                <a:latin typeface="Consolas" pitchFamily="49" charset="0"/>
                <a:cs typeface="Consolas" pitchFamily="49" charset="0"/>
              </a:rPr>
              <a:t>nfoSupport</a:t>
            </a:r>
            <a:r>
              <a:rPr lang="en-US" baseline="0" dirty="0" smtClean="0">
                <a:solidFill>
                  <a:srgbClr val="000000"/>
                </a:solidFill>
                <a:latin typeface="+mn-lt"/>
              </a:rPr>
              <a:t> namespace-object </a:t>
            </a:r>
            <a:r>
              <a:rPr lang="en-US" baseline="0" dirty="0" err="1" smtClean="0">
                <a:solidFill>
                  <a:srgbClr val="000000"/>
                </a:solidFill>
                <a:latin typeface="+mn-lt"/>
              </a:rPr>
              <a:t>nog</a:t>
            </a:r>
            <a:r>
              <a:rPr lang="en-US" baseline="0" dirty="0" smtClean="0">
                <a:solidFill>
                  <a:srgbClr val="000000"/>
                </a:solidFill>
                <a:latin typeface="+mn-lt"/>
              </a:rPr>
              <a:t> </a:t>
            </a:r>
            <a:r>
              <a:rPr lang="en-US" baseline="0" dirty="0" err="1" smtClean="0">
                <a:solidFill>
                  <a:srgbClr val="000000"/>
                </a:solidFill>
                <a:latin typeface="+mn-lt"/>
              </a:rPr>
              <a:t>niet</a:t>
            </a:r>
            <a:r>
              <a:rPr lang="en-US" baseline="0" dirty="0" smtClean="0">
                <a:solidFill>
                  <a:srgbClr val="000000"/>
                </a:solidFill>
                <a:latin typeface="+mn-lt"/>
              </a:rPr>
              <a:t> </a:t>
            </a:r>
            <a:r>
              <a:rPr lang="en-US" baseline="0" dirty="0" err="1" smtClean="0">
                <a:solidFill>
                  <a:srgbClr val="000000"/>
                </a:solidFill>
                <a:latin typeface="+mn-lt"/>
              </a:rPr>
              <a:t>binnen</a:t>
            </a:r>
            <a:r>
              <a:rPr lang="en-US" baseline="0" dirty="0" smtClean="0">
                <a:solidFill>
                  <a:srgbClr val="000000"/>
                </a:solidFill>
                <a:latin typeface="+mn-lt"/>
              </a:rPr>
              <a:t> het com namespace-object </a:t>
            </a:r>
            <a:r>
              <a:rPr lang="en-US" baseline="0" dirty="0" err="1" smtClean="0">
                <a:solidFill>
                  <a:srgbClr val="000000"/>
                </a:solidFill>
                <a:latin typeface="+mn-lt"/>
              </a:rPr>
              <a:t>geinitialiseerd</a:t>
            </a:r>
            <a:r>
              <a:rPr lang="en-US" baseline="0" dirty="0" smtClean="0">
                <a:solidFill>
                  <a:srgbClr val="000000"/>
                </a:solidFill>
                <a:latin typeface="+mn-lt"/>
              </a:rPr>
              <a:t> was, het nu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geiniitaliseerd</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1" baseline="0" dirty="0" smtClean="0">
                <a:solidFill>
                  <a:srgbClr val="000000"/>
                </a:solidFill>
                <a:latin typeface="Consolas" pitchFamily="49" charset="0"/>
                <a:cs typeface="Consolas" pitchFamily="49" charset="0"/>
              </a:rPr>
              <a:t>{}</a:t>
            </a:r>
          </a:p>
          <a:p>
            <a:r>
              <a:rPr lang="en-US" baseline="0" dirty="0" smtClean="0">
                <a:solidFill>
                  <a:srgbClr val="000000"/>
                </a:solidFill>
                <a:latin typeface="+mn-lt"/>
              </a:rPr>
              <a:t>    en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err="1" smtClean="0">
                <a:solidFill>
                  <a:srgbClr val="000000"/>
                </a:solidFill>
                <a:latin typeface="Consolas" pitchFamily="49" charset="0"/>
                <a:cs typeface="Consolas" pitchFamily="49" charset="0"/>
              </a:rPr>
              <a:t>i</a:t>
            </a:r>
            <a:r>
              <a:rPr lang="en-US" b="1" dirty="0" err="1" smtClean="0">
                <a:solidFill>
                  <a:srgbClr val="000000"/>
                </a:solidFill>
                <a:latin typeface="Consolas" pitchFamily="49" charset="0"/>
                <a:cs typeface="Consolas" pitchFamily="49" charset="0"/>
              </a:rPr>
              <a:t>nfoSupport</a:t>
            </a:r>
            <a:r>
              <a:rPr lang="en-US" baseline="0" dirty="0" smtClean="0">
                <a:solidFill>
                  <a:srgbClr val="000000"/>
                </a:solidFill>
                <a:latin typeface="+mn-lt"/>
              </a:rPr>
              <a:t> namespace-object al </a:t>
            </a:r>
            <a:r>
              <a:rPr lang="en-US" baseline="0" dirty="0" err="1" smtClean="0">
                <a:solidFill>
                  <a:srgbClr val="000000"/>
                </a:solidFill>
                <a:latin typeface="+mn-lt"/>
              </a:rPr>
              <a:t>wel</a:t>
            </a:r>
            <a:r>
              <a:rPr lang="en-US" baseline="0" dirty="0" smtClean="0">
                <a:solidFill>
                  <a:srgbClr val="000000"/>
                </a:solidFill>
                <a:latin typeface="+mn-lt"/>
              </a:rPr>
              <a:t> </a:t>
            </a:r>
            <a:r>
              <a:rPr lang="en-US" baseline="0" dirty="0" err="1" smtClean="0">
                <a:solidFill>
                  <a:srgbClr val="000000"/>
                </a:solidFill>
                <a:latin typeface="+mn-lt"/>
              </a:rPr>
              <a:t>bestaat</a:t>
            </a:r>
            <a:r>
              <a:rPr lang="en-US" baseline="0" dirty="0" smtClean="0">
                <a:solidFill>
                  <a:srgbClr val="000000"/>
                </a:solidFill>
                <a:latin typeface="+mn-lt"/>
              </a:rPr>
              <a:t> (</a:t>
            </a:r>
            <a:r>
              <a:rPr lang="en-US" baseline="0" dirty="0" err="1" smtClean="0">
                <a:solidFill>
                  <a:srgbClr val="000000"/>
                </a:solidFill>
                <a:latin typeface="+mn-lt"/>
              </a:rPr>
              <a:t>mogelijk</a:t>
            </a:r>
            <a:r>
              <a:rPr lang="en-US" baseline="0" dirty="0" smtClean="0">
                <a:solidFill>
                  <a:srgbClr val="000000"/>
                </a:solidFill>
                <a:latin typeface="+mn-lt"/>
              </a:rPr>
              <a:t> met </a:t>
            </a:r>
            <a:r>
              <a:rPr lang="en-US" baseline="0" dirty="0" err="1" smtClean="0">
                <a:solidFill>
                  <a:srgbClr val="000000"/>
                </a:solidFill>
                <a:latin typeface="+mn-lt"/>
              </a:rPr>
              <a:t>veel</a:t>
            </a:r>
            <a:r>
              <a:rPr lang="en-US" baseline="0" dirty="0" smtClean="0">
                <a:solidFill>
                  <a:srgbClr val="000000"/>
                </a:solidFill>
                <a:latin typeface="+mn-lt"/>
              </a:rPr>
              <a:t> </a:t>
            </a:r>
            <a:r>
              <a:rPr lang="en-US" baseline="0" dirty="0" err="1" smtClean="0">
                <a:solidFill>
                  <a:srgbClr val="000000"/>
                </a:solidFill>
                <a:latin typeface="+mn-lt"/>
              </a:rPr>
              <a:t>inhoud</a:t>
            </a:r>
            <a:r>
              <a:rPr lang="en-US" baseline="0" dirty="0" smtClean="0">
                <a:solidFill>
                  <a:srgbClr val="000000"/>
                </a:solidFill>
                <a:latin typeface="+mn-lt"/>
              </a:rPr>
              <a:t>),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gebruiken</a:t>
            </a:r>
            <a:r>
              <a:rPr lang="en-US" baseline="0" dirty="0" smtClean="0">
                <a:solidFill>
                  <a:srgbClr val="000000"/>
                </a:solidFill>
                <a:latin typeface="+mn-lt"/>
              </a:rPr>
              <a:t> we </a:t>
            </a:r>
            <a:r>
              <a:rPr lang="en-US" baseline="0" dirty="0" err="1" smtClean="0">
                <a:solidFill>
                  <a:srgbClr val="000000"/>
                </a:solidFill>
                <a:latin typeface="+mn-lt"/>
              </a:rPr>
              <a:t>gewoon</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bestaande</a:t>
            </a:r>
            <a:r>
              <a:rPr lang="en-US" baseline="0" dirty="0" smtClean="0">
                <a:solidFill>
                  <a:srgbClr val="000000"/>
                </a:solidFill>
                <a:latin typeface="+mn-lt"/>
              </a:rPr>
              <a:t> object</a:t>
            </a:r>
          </a:p>
          <a:p>
            <a:endParaRPr lang="en-US" dirty="0" smtClean="0">
              <a:solidFill>
                <a:srgbClr val="000000"/>
              </a:solidFill>
              <a:latin typeface="Consolas"/>
            </a:endParaRPr>
          </a:p>
          <a:p>
            <a:r>
              <a:rPr lang="en-US" b="1" dirty="0" smtClean="0">
                <a:solidFill>
                  <a:srgbClr val="000000"/>
                </a:solidFill>
                <a:latin typeface="Consolas"/>
              </a:rPr>
              <a:t>(com = com || {},</a:t>
            </a:r>
          </a:p>
          <a:p>
            <a:r>
              <a:rPr lang="en-US" b="1" dirty="0" smtClean="0">
                <a:solidFill>
                  <a:srgbClr val="000000"/>
                </a:solidFill>
                <a:latin typeface="Consolas"/>
              </a:rPr>
              <a:t> </a:t>
            </a:r>
            <a:r>
              <a:rPr lang="en-US" b="1" dirty="0" err="1" smtClean="0">
                <a:solidFill>
                  <a:srgbClr val="000000"/>
                </a:solidFill>
                <a:latin typeface="Consolas"/>
              </a:rPr>
              <a:t>com.infoSupport</a:t>
            </a:r>
            <a:r>
              <a:rPr lang="en-US" b="1" dirty="0" smtClean="0">
                <a:solidFill>
                  <a:srgbClr val="000000"/>
                </a:solidFill>
                <a:latin typeface="Consolas"/>
              </a:rPr>
              <a:t> = </a:t>
            </a:r>
            <a:r>
              <a:rPr lang="en-US" b="1" dirty="0" err="1" smtClean="0">
                <a:solidFill>
                  <a:srgbClr val="000000"/>
                </a:solidFill>
                <a:latin typeface="Consolas"/>
              </a:rPr>
              <a:t>com.infoSupport</a:t>
            </a:r>
            <a:r>
              <a:rPr lang="en-US" b="1" dirty="0" smtClean="0">
                <a:solidFill>
                  <a:srgbClr val="000000"/>
                </a:solidFill>
                <a:latin typeface="Consolas"/>
              </a:rPr>
              <a:t>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de </a:t>
            </a:r>
            <a:r>
              <a:rPr lang="en-US" baseline="0" dirty="0" err="1" smtClean="0">
                <a:solidFill>
                  <a:srgbClr val="000000"/>
                </a:solidFill>
                <a:latin typeface="+mn-lt"/>
              </a:rPr>
              <a:t>expressie</a:t>
            </a:r>
            <a:r>
              <a:rPr lang="en-US" baseline="0" dirty="0" smtClean="0">
                <a:solidFill>
                  <a:srgbClr val="000000"/>
                </a:solidFill>
                <a:latin typeface="+mn-lt"/>
              </a:rPr>
              <a:t> VOOR de comma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geevalueerd</a:t>
            </a:r>
            <a:r>
              <a:rPr lang="en-US" baseline="0" dirty="0" smtClean="0">
                <a:solidFill>
                  <a:srgbClr val="000000"/>
                </a:solidFill>
                <a:latin typeface="+mn-lt"/>
              </a:rPr>
              <a:t> (en het </a:t>
            </a:r>
            <a:r>
              <a:rPr lang="en-US" baseline="0" dirty="0" err="1" smtClean="0">
                <a:solidFill>
                  <a:srgbClr val="000000"/>
                </a:solidFill>
                <a:latin typeface="+mn-lt"/>
              </a:rPr>
              <a:t>resultaat</a:t>
            </a:r>
            <a:r>
              <a:rPr lang="en-US" baseline="0" dirty="0" smtClean="0">
                <a:solidFill>
                  <a:srgbClr val="000000"/>
                </a:solidFill>
                <a:latin typeface="+mn-lt"/>
              </a:rPr>
              <a:t>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weggegooid</a:t>
            </a:r>
            <a:r>
              <a:rPr lang="en-US" baseline="0" dirty="0" smtClean="0">
                <a:solidFill>
                  <a:srgbClr val="000000"/>
                </a:solidFill>
                <a:latin typeface="+mn-lt"/>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mn-lt"/>
              </a:rPr>
              <a:t>       en </a:t>
            </a:r>
            <a:r>
              <a:rPr lang="en-US" baseline="0" dirty="0" err="1" smtClean="0">
                <a:solidFill>
                  <a:srgbClr val="000000"/>
                </a:solidFill>
                <a:latin typeface="+mn-lt"/>
              </a:rPr>
              <a:t>vervolgens</a:t>
            </a:r>
            <a:r>
              <a:rPr lang="en-US" baseline="0" dirty="0" smtClean="0">
                <a:solidFill>
                  <a:srgbClr val="000000"/>
                </a:solidFill>
                <a:latin typeface="+mn-lt"/>
              </a:rPr>
              <a:t> </a:t>
            </a:r>
            <a:r>
              <a:rPr lang="en-US" baseline="0" dirty="0" err="1" smtClean="0">
                <a:solidFill>
                  <a:srgbClr val="000000"/>
                </a:solidFill>
                <a:latin typeface="+mn-lt"/>
              </a:rPr>
              <a:t>ook</a:t>
            </a:r>
            <a:r>
              <a:rPr lang="en-US" baseline="0" dirty="0" smtClean="0">
                <a:solidFill>
                  <a:srgbClr val="000000"/>
                </a:solidFill>
                <a:latin typeface="+mn-lt"/>
              </a:rPr>
              <a:t> de </a:t>
            </a:r>
            <a:r>
              <a:rPr lang="en-US" baseline="0" dirty="0" err="1" smtClean="0">
                <a:solidFill>
                  <a:srgbClr val="000000"/>
                </a:solidFill>
                <a:latin typeface="+mn-lt"/>
              </a:rPr>
              <a:t>expressie</a:t>
            </a:r>
            <a:r>
              <a:rPr lang="en-US" baseline="0" dirty="0" smtClean="0">
                <a:solidFill>
                  <a:srgbClr val="000000"/>
                </a:solidFill>
                <a:latin typeface="+mn-lt"/>
              </a:rPr>
              <a:t> NA de comma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geevalueerd</a:t>
            </a:r>
            <a:r>
              <a:rPr lang="en-US" baseline="0" dirty="0" smtClean="0">
                <a:solidFill>
                  <a:srgbClr val="000000"/>
                </a:solidFill>
                <a:latin typeface="+mn-lt"/>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mn-lt"/>
              </a:rPr>
              <a:t>    </a:t>
            </a:r>
            <a:r>
              <a:rPr lang="en-US" baseline="0" dirty="0" err="1" smtClean="0">
                <a:solidFill>
                  <a:srgbClr val="000000"/>
                </a:solidFill>
                <a:latin typeface="+mn-lt"/>
              </a:rPr>
              <a:t>Dit</a:t>
            </a:r>
            <a:r>
              <a:rPr lang="en-US" baseline="0" dirty="0" smtClean="0">
                <a:solidFill>
                  <a:srgbClr val="000000"/>
                </a:solidFill>
                <a:latin typeface="+mn-lt"/>
              </a:rPr>
              <a:t> </a:t>
            </a:r>
            <a:r>
              <a:rPr lang="en-US" baseline="0" dirty="0" err="1" smtClean="0">
                <a:solidFill>
                  <a:srgbClr val="000000"/>
                </a:solidFill>
                <a:latin typeface="+mn-lt"/>
              </a:rPr>
              <a:t>laatste</a:t>
            </a:r>
            <a:r>
              <a:rPr lang="en-US" baseline="0" dirty="0" smtClean="0">
                <a:solidFill>
                  <a:srgbClr val="000000"/>
                </a:solidFill>
                <a:latin typeface="+mn-lt"/>
              </a:rPr>
              <a:t> </a:t>
            </a:r>
            <a:r>
              <a:rPr lang="en-US" baseline="0" dirty="0" err="1" smtClean="0">
                <a:solidFill>
                  <a:srgbClr val="000000"/>
                </a:solidFill>
                <a:latin typeface="+mn-lt"/>
              </a:rPr>
              <a:t>resultaat</a:t>
            </a:r>
            <a:r>
              <a:rPr lang="en-US" baseline="0" dirty="0" smtClean="0">
                <a:solidFill>
                  <a:srgbClr val="000000"/>
                </a:solidFill>
                <a:latin typeface="+mn-lt"/>
              </a:rPr>
              <a:t>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vervolgens</a:t>
            </a:r>
            <a:r>
              <a:rPr lang="en-US" baseline="0" dirty="0" smtClean="0">
                <a:solidFill>
                  <a:srgbClr val="000000"/>
                </a:solidFill>
                <a:latin typeface="+mn-lt"/>
              </a:rPr>
              <a:t> </a:t>
            </a:r>
            <a:r>
              <a:rPr lang="en-US" baseline="0" dirty="0" err="1" smtClean="0">
                <a:solidFill>
                  <a:srgbClr val="000000"/>
                </a:solidFill>
                <a:latin typeface="+mn-lt"/>
              </a:rPr>
              <a:t>aan</a:t>
            </a:r>
            <a:r>
              <a:rPr lang="en-US" baseline="0" dirty="0" smtClean="0">
                <a:solidFill>
                  <a:srgbClr val="000000"/>
                </a:solidFill>
                <a:latin typeface="+mn-lt"/>
              </a:rPr>
              <a:t> de </a:t>
            </a:r>
            <a:r>
              <a:rPr lang="en-US" baseline="0" dirty="0" err="1" smtClean="0">
                <a:solidFill>
                  <a:srgbClr val="000000"/>
                </a:solidFill>
                <a:latin typeface="+mn-lt"/>
              </a:rPr>
              <a:t>functie</a:t>
            </a:r>
            <a:r>
              <a:rPr lang="en-US" baseline="0" dirty="0" smtClean="0">
                <a:solidFill>
                  <a:srgbClr val="000000"/>
                </a:solidFill>
                <a:latin typeface="+mn-lt"/>
              </a:rPr>
              <a:t> </a:t>
            </a:r>
            <a:r>
              <a:rPr lang="en-US" baseline="0" dirty="0" err="1" smtClean="0">
                <a:solidFill>
                  <a:srgbClr val="000000"/>
                </a:solidFill>
                <a:latin typeface="+mn-lt"/>
              </a:rPr>
              <a:t>meegegeven</a:t>
            </a:r>
            <a:r>
              <a:rPr lang="en-US" baseline="0" dirty="0" smtClean="0">
                <a:solidFill>
                  <a:srgbClr val="000000"/>
                </a:solidFill>
                <a:latin typeface="+mn-lt"/>
              </a:rPr>
              <a:t> en </a:t>
            </a:r>
            <a:r>
              <a:rPr lang="en-US" baseline="0" dirty="0" err="1" smtClean="0">
                <a:solidFill>
                  <a:srgbClr val="000000"/>
                </a:solidFill>
                <a:latin typeface="+mn-lt"/>
              </a:rPr>
              <a:t>bindt</a:t>
            </a:r>
            <a:r>
              <a:rPr lang="en-US" baseline="0" dirty="0" smtClean="0">
                <a:solidFill>
                  <a:srgbClr val="000000"/>
                </a:solidFill>
                <a:latin typeface="+mn-lt"/>
              </a:rPr>
              <a:t> </a:t>
            </a:r>
            <a:r>
              <a:rPr lang="en-US" baseline="0" dirty="0" err="1" smtClean="0">
                <a:solidFill>
                  <a:srgbClr val="000000"/>
                </a:solidFill>
                <a:latin typeface="+mn-lt"/>
              </a:rPr>
              <a:t>aan</a:t>
            </a:r>
            <a:r>
              <a:rPr lang="en-US" baseline="0" dirty="0" smtClean="0">
                <a:solidFill>
                  <a:srgbClr val="000000"/>
                </a:solidFill>
                <a:latin typeface="+mn-lt"/>
              </a:rPr>
              <a:t> de </a:t>
            </a:r>
            <a:r>
              <a:rPr lang="en-US" b="1" baseline="0" dirty="0" smtClean="0">
                <a:solidFill>
                  <a:srgbClr val="000000"/>
                </a:solidFill>
                <a:latin typeface="Consolas" pitchFamily="49" charset="0"/>
                <a:cs typeface="Consolas" pitchFamily="49" charset="0"/>
              </a:rPr>
              <a:t>ns</a:t>
            </a:r>
            <a:r>
              <a:rPr lang="en-US" baseline="0" dirty="0" smtClean="0">
                <a:solidFill>
                  <a:srgbClr val="000000"/>
                </a:solidFill>
                <a:latin typeface="+mn-lt"/>
              </a:rPr>
              <a:t> variable.</a:t>
            </a:r>
          </a:p>
          <a:p>
            <a:endParaRPr lang="en-US" baseline="0" dirty="0" smtClean="0">
              <a:solidFill>
                <a:srgbClr val="000000"/>
              </a:solidFill>
              <a:latin typeface="Consolas"/>
            </a:endParaRPr>
          </a:p>
          <a:p>
            <a:r>
              <a:rPr lang="en-US" b="1" dirty="0" err="1" smtClean="0">
                <a:solidFill>
                  <a:srgbClr val="000000"/>
                </a:solidFill>
                <a:latin typeface="Consolas"/>
              </a:rPr>
              <a:t>ns.publicFunction</a:t>
            </a:r>
            <a:r>
              <a:rPr lang="en-US" b="1" dirty="0" smtClean="0">
                <a:solidFill>
                  <a:srgbClr val="000000"/>
                </a:solidFill>
                <a:latin typeface="Consolas"/>
              </a:rPr>
              <a:t> = </a:t>
            </a:r>
            <a:r>
              <a:rPr lang="nl-NL" b="1" dirty="0" err="1" smtClean="0">
                <a:solidFill>
                  <a:srgbClr val="0000FF"/>
                </a:solidFill>
                <a:latin typeface="Consolas"/>
              </a:rPr>
              <a:t>function</a:t>
            </a:r>
            <a:r>
              <a:rPr lang="nl-NL" b="1" dirty="0" smtClean="0">
                <a:solidFill>
                  <a:srgbClr val="0000FF"/>
                </a:solidFill>
                <a:latin typeface="Consolas"/>
              </a:rPr>
              <a:t> </a:t>
            </a:r>
            <a:r>
              <a:rPr lang="en-US" b="1" dirty="0" smtClean="0">
                <a:solidFill>
                  <a:srgbClr val="000000"/>
                </a:solidFill>
                <a:latin typeface="Consolas"/>
              </a:rPr>
              <a:t>(){</a:t>
            </a:r>
          </a:p>
          <a:p>
            <a:r>
              <a:rPr lang="en-US" b="1" dirty="0" smtClean="0">
                <a:solidFill>
                  <a:srgbClr val="000000"/>
                </a:solidFill>
                <a:latin typeface="Consolas"/>
              </a:rPr>
              <a:t>};</a:t>
            </a:r>
          </a:p>
          <a:p>
            <a:r>
              <a:rPr lang="en-US" dirty="0" smtClean="0">
                <a:solidFill>
                  <a:srgbClr val="000000"/>
                </a:solidFill>
                <a:latin typeface="+mn-lt"/>
              </a:rPr>
              <a:t>    </a:t>
            </a:r>
            <a:r>
              <a:rPr lang="en-US" dirty="0" err="1" smtClean="0">
                <a:solidFill>
                  <a:srgbClr val="000000"/>
                </a:solidFill>
                <a:latin typeface="+mn-lt"/>
              </a:rPr>
              <a:t>betekent</a:t>
            </a:r>
            <a:r>
              <a:rPr lang="en-US" dirty="0" smtClean="0">
                <a:solidFill>
                  <a:srgbClr val="000000"/>
                </a:solidFill>
                <a:latin typeface="+mn-lt"/>
              </a:rPr>
              <a:t> </a:t>
            </a:r>
            <a:r>
              <a:rPr lang="en-US" dirty="0" err="1" smtClean="0">
                <a:solidFill>
                  <a:srgbClr val="000000"/>
                </a:solidFill>
                <a:latin typeface="+mn-lt"/>
              </a:rPr>
              <a:t>dat</a:t>
            </a:r>
            <a:r>
              <a:rPr lang="en-US" dirty="0" smtClean="0">
                <a:solidFill>
                  <a:srgbClr val="000000"/>
                </a:solidFill>
                <a:latin typeface="+mn-lt"/>
              </a:rPr>
              <a:t> </a:t>
            </a:r>
            <a:r>
              <a:rPr lang="en-US" b="1" dirty="0" err="1" smtClean="0">
                <a:solidFill>
                  <a:srgbClr val="000000"/>
                </a:solidFill>
                <a:latin typeface="Consolas" pitchFamily="49" charset="0"/>
                <a:cs typeface="Consolas" pitchFamily="49" charset="0"/>
              </a:rPr>
              <a:t>publicFunction</a:t>
            </a:r>
            <a:r>
              <a:rPr lang="en-US" dirty="0" smtClean="0">
                <a:solidFill>
                  <a:srgbClr val="000000"/>
                </a:solidFill>
                <a:latin typeface="+mn-lt"/>
              </a:rPr>
              <a:t> function</a:t>
            </a:r>
            <a:r>
              <a:rPr lang="en-US" baseline="0" dirty="0" smtClean="0">
                <a:solidFill>
                  <a:srgbClr val="000000"/>
                </a:solidFill>
                <a:latin typeface="+mn-lt"/>
              </a:rPr>
              <a:t> in het </a:t>
            </a:r>
            <a:r>
              <a:rPr lang="en-US" b="1" baseline="0" dirty="0" err="1" smtClean="0">
                <a:solidFill>
                  <a:srgbClr val="000000"/>
                </a:solidFill>
                <a:latin typeface="Consolas" pitchFamily="49" charset="0"/>
                <a:cs typeface="Consolas" pitchFamily="49" charset="0"/>
              </a:rPr>
              <a:t>com.infosupport</a:t>
            </a:r>
            <a:r>
              <a:rPr lang="en-US" baseline="0" dirty="0" smtClean="0">
                <a:solidFill>
                  <a:srgbClr val="000000"/>
                </a:solidFill>
                <a:latin typeface="+mn-lt"/>
              </a:rPr>
              <a:t> namespace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opgenomen</a:t>
            </a:r>
            <a:r>
              <a:rPr lang="en-US" baseline="0" dirty="0" smtClean="0">
                <a:solidFill>
                  <a:srgbClr val="000000"/>
                </a:solidFill>
                <a:latin typeface="+mn-lt"/>
              </a:rPr>
              <a:t>.</a:t>
            </a:r>
          </a:p>
          <a:p>
            <a:r>
              <a:rPr lang="en-US" baseline="0" dirty="0" smtClean="0">
                <a:solidFill>
                  <a:srgbClr val="000000"/>
                </a:solidFill>
                <a:latin typeface="+mn-lt"/>
              </a:rPr>
              <a:t>    </a:t>
            </a:r>
            <a:r>
              <a:rPr lang="en-US" baseline="0" dirty="0" err="1" smtClean="0">
                <a:solidFill>
                  <a:srgbClr val="000000"/>
                </a:solidFill>
                <a:latin typeface="+mn-lt"/>
              </a:rPr>
              <a:t>voortaan</a:t>
            </a:r>
            <a:r>
              <a:rPr lang="en-US" baseline="0" dirty="0" smtClean="0">
                <a:solidFill>
                  <a:srgbClr val="000000"/>
                </a:solidFill>
                <a:latin typeface="+mn-lt"/>
              </a:rPr>
              <a:t> </a:t>
            </a:r>
            <a:r>
              <a:rPr lang="en-US" baseline="0" dirty="0" err="1" smtClean="0">
                <a:solidFill>
                  <a:srgbClr val="000000"/>
                </a:solidFill>
                <a:latin typeface="+mn-lt"/>
              </a:rPr>
              <a:t>kan</a:t>
            </a:r>
            <a:r>
              <a:rPr lang="en-US" baseline="0" dirty="0" smtClean="0">
                <a:solidFill>
                  <a:srgbClr val="000000"/>
                </a:solidFill>
                <a:latin typeface="+mn-lt"/>
              </a:rPr>
              <a:t> </a:t>
            </a:r>
            <a:r>
              <a:rPr lang="en-US" baseline="0" dirty="0" err="1" smtClean="0">
                <a:solidFill>
                  <a:srgbClr val="000000"/>
                </a:solidFill>
                <a:latin typeface="+mn-lt"/>
              </a:rPr>
              <a:t>deze</a:t>
            </a:r>
            <a:r>
              <a:rPr lang="en-US" baseline="0" dirty="0" smtClean="0">
                <a:solidFill>
                  <a:srgbClr val="000000"/>
                </a:solidFill>
                <a:latin typeface="+mn-lt"/>
              </a:rPr>
              <a:t> function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aseline="0" dirty="0" err="1" smtClean="0">
                <a:solidFill>
                  <a:srgbClr val="000000"/>
                </a:solidFill>
                <a:latin typeface="+mn-lt"/>
              </a:rPr>
              <a:t>aangeroepen</a:t>
            </a:r>
            <a:r>
              <a:rPr lang="en-US" baseline="0" dirty="0" smtClean="0">
                <a:solidFill>
                  <a:srgbClr val="000000"/>
                </a:solidFill>
                <a:latin typeface="+mn-lt"/>
              </a:rPr>
              <a:t> </a:t>
            </a:r>
          </a:p>
          <a:p>
            <a:r>
              <a:rPr lang="en-US" b="1" baseline="0" dirty="0" smtClean="0">
                <a:solidFill>
                  <a:srgbClr val="000000"/>
                </a:solidFill>
                <a:latin typeface="+mn-lt"/>
                <a:cs typeface="Consolas" pitchFamily="49" charset="0"/>
              </a:rPr>
              <a:t>        </a:t>
            </a:r>
            <a:r>
              <a:rPr lang="en-US" b="1" baseline="0" dirty="0" err="1" smtClean="0">
                <a:solidFill>
                  <a:srgbClr val="000000"/>
                </a:solidFill>
                <a:latin typeface="Consolas" pitchFamily="49" charset="0"/>
                <a:cs typeface="Consolas" pitchFamily="49" charset="0"/>
              </a:rPr>
              <a:t>com.infosupport</a:t>
            </a:r>
            <a:r>
              <a:rPr lang="en-US" b="1" baseline="0" dirty="0" smtClean="0">
                <a:solidFill>
                  <a:srgbClr val="000000"/>
                </a:solidFill>
                <a:latin typeface="Consolas" pitchFamily="49" charset="0"/>
                <a:cs typeface="Consolas" pitchFamily="49" charset="0"/>
              </a:rPr>
              <a:t>.</a:t>
            </a:r>
            <a:r>
              <a:rPr lang="en-US" b="1"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a:t>
            </a:r>
            <a:r>
              <a:rPr lang="en-US" baseline="0" dirty="0" smtClean="0">
                <a:solidFill>
                  <a:srgbClr val="000000"/>
                </a:solidFill>
                <a:latin typeface="+mn-lt"/>
              </a:rPr>
              <a:t> </a:t>
            </a:r>
          </a:p>
          <a:p>
            <a:r>
              <a:rPr lang="en-US" baseline="0" dirty="0" smtClean="0">
                <a:solidFill>
                  <a:srgbClr val="000000"/>
                </a:solidFill>
                <a:latin typeface="+mn-lt"/>
              </a:rPr>
              <a:t>    </a:t>
            </a:r>
            <a:r>
              <a:rPr lang="en-US" baseline="0" dirty="0" err="1" smtClean="0">
                <a:solidFill>
                  <a:srgbClr val="000000"/>
                </a:solidFill>
                <a:latin typeface="+mn-lt"/>
              </a:rPr>
              <a:t>worden</a:t>
            </a:r>
            <a:r>
              <a:rPr lang="en-US" baseline="0" dirty="0" smtClean="0">
                <a:solidFill>
                  <a:srgbClr val="000000"/>
                </a:solidFill>
                <a:latin typeface="+mn-lt"/>
              </a:rPr>
              <a:t>.</a:t>
            </a:r>
          </a:p>
          <a:p>
            <a:endParaRPr lang="en-US" baseline="0" dirty="0" smtClean="0">
              <a:solidFill>
                <a:srgbClr val="000000"/>
              </a:solidFill>
              <a:latin typeface="+mn-lt"/>
            </a:endParaRPr>
          </a:p>
          <a:p>
            <a:endParaRPr lang="en-US" baseline="0" dirty="0" smtClean="0">
              <a:solidFill>
                <a:srgbClr val="000000"/>
              </a:solidFill>
              <a:latin typeface="+mn-lt"/>
            </a:endParaRPr>
          </a:p>
          <a:p>
            <a:r>
              <a:rPr lang="en-US" baseline="0" dirty="0" err="1" smtClean="0">
                <a:solidFill>
                  <a:srgbClr val="000000"/>
                </a:solidFill>
                <a:latin typeface="+mn-lt"/>
              </a:rPr>
              <a:t>Uiteindelijk</a:t>
            </a:r>
            <a:r>
              <a:rPr lang="en-US" baseline="0" dirty="0" smtClean="0">
                <a:solidFill>
                  <a:srgbClr val="000000"/>
                </a:solidFill>
                <a:latin typeface="+mn-lt"/>
              </a:rPr>
              <a:t> </a:t>
            </a:r>
            <a:r>
              <a:rPr lang="en-US" baseline="0" dirty="0" err="1" smtClean="0">
                <a:solidFill>
                  <a:srgbClr val="000000"/>
                </a:solidFill>
                <a:latin typeface="+mn-lt"/>
              </a:rPr>
              <a:t>ontstaan</a:t>
            </a:r>
            <a:r>
              <a:rPr lang="en-US" baseline="0" dirty="0" smtClean="0">
                <a:solidFill>
                  <a:srgbClr val="000000"/>
                </a:solidFill>
                <a:latin typeface="+mn-lt"/>
              </a:rPr>
              <a:t> </a:t>
            </a:r>
            <a:r>
              <a:rPr lang="en-US" baseline="0" dirty="0" err="1" smtClean="0">
                <a:solidFill>
                  <a:srgbClr val="000000"/>
                </a:solidFill>
                <a:latin typeface="+mn-lt"/>
              </a:rPr>
              <a:t>bomen</a:t>
            </a:r>
            <a:r>
              <a:rPr lang="en-US" baseline="0" dirty="0" smtClean="0">
                <a:solidFill>
                  <a:srgbClr val="000000"/>
                </a:solidFill>
                <a:latin typeface="+mn-lt"/>
              </a:rPr>
              <a:t> van </a:t>
            </a:r>
            <a:r>
              <a:rPr lang="en-US" baseline="0" dirty="0" err="1" smtClean="0">
                <a:solidFill>
                  <a:srgbClr val="000000"/>
                </a:solidFill>
                <a:latin typeface="+mn-lt"/>
              </a:rPr>
              <a:t>geneste</a:t>
            </a:r>
            <a:r>
              <a:rPr lang="en-US" baseline="0" dirty="0" smtClean="0">
                <a:solidFill>
                  <a:srgbClr val="000000"/>
                </a:solidFill>
                <a:latin typeface="+mn-lt"/>
              </a:rPr>
              <a:t> </a:t>
            </a:r>
            <a:r>
              <a:rPr lang="en-US" baseline="0" dirty="0" err="1" smtClean="0">
                <a:solidFill>
                  <a:srgbClr val="000000"/>
                </a:solidFill>
                <a:latin typeface="+mn-lt"/>
              </a:rPr>
              <a:t>objectliterals</a:t>
            </a:r>
            <a:r>
              <a:rPr lang="en-US" baseline="0" dirty="0" smtClean="0">
                <a:solidFill>
                  <a:srgbClr val="000000"/>
                </a:solidFill>
                <a:latin typeface="+mn-lt"/>
              </a:rPr>
              <a:t>:</a:t>
            </a:r>
          </a:p>
          <a:p>
            <a:endParaRPr lang="en-US" baseline="0" dirty="0" smtClean="0">
              <a:solidFill>
                <a:srgbClr val="000000"/>
              </a:solidFill>
              <a:latin typeface="+mn-lt"/>
            </a:endParaRPr>
          </a:p>
          <a:p>
            <a:r>
              <a:rPr lang="en-US" b="1" dirty="0" smtClean="0">
                <a:solidFill>
                  <a:srgbClr val="000000"/>
                </a:solidFill>
                <a:latin typeface="Consolas" pitchFamily="49" charset="0"/>
                <a:cs typeface="Consolas" pitchFamily="49" charset="0"/>
              </a:rPr>
              <a:t>com</a:t>
            </a:r>
            <a:r>
              <a:rPr lang="en-US" b="1" baseline="0" dirty="0" smtClean="0">
                <a:solidFill>
                  <a:srgbClr val="000000"/>
                </a:solidFill>
                <a:latin typeface="Consolas" pitchFamily="49" charset="0"/>
                <a:cs typeface="Consolas" pitchFamily="49" charset="0"/>
              </a:rPr>
              <a:t> =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infoSupport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someProject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publicVar</a:t>
            </a:r>
            <a:r>
              <a:rPr lang="en-US" b="1" baseline="0" dirty="0" smtClean="0">
                <a:solidFill>
                  <a:srgbClr val="000000"/>
                </a:solidFill>
                <a:latin typeface="Consolas" pitchFamily="49" charset="0"/>
                <a:cs typeface="Consolas" pitchFamily="49" charset="0"/>
              </a:rPr>
              <a:t>: 3.141592,</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someOtherProject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a:t>
            </a:r>
            <a:r>
              <a:rPr lang="en-US" b="1" dirty="0" err="1" smtClean="0">
                <a:solidFill>
                  <a:srgbClr val="000000"/>
                </a:solidFill>
                <a:latin typeface="Consolas" pitchFamily="49" charset="0"/>
                <a:cs typeface="Consolas" pitchFamily="49" charset="0"/>
              </a:rPr>
              <a:t>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otherBrand</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yetAnother</a:t>
            </a:r>
            <a:r>
              <a:rPr lang="en-US" b="1" dirty="0" err="1" smtClean="0">
                <a:solidFill>
                  <a:srgbClr val="000000"/>
                </a:solidFill>
                <a:latin typeface="Consolas" pitchFamily="49" charset="0"/>
                <a:cs typeface="Consolas" pitchFamily="49" charset="0"/>
              </a:rPr>
              <a:t>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a:t>
            </a:r>
            <a:endParaRPr lang="en-US" b="1" dirty="0" smtClean="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035781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dirty="0" err="1" smtClean="0">
                <a:solidFill>
                  <a:srgbClr val="000000"/>
                </a:solidFill>
                <a:latin typeface="Consolas" pitchFamily="49" charset="0"/>
                <a:cs typeface="Consolas" pitchFamily="49" charset="0"/>
              </a:rPr>
              <a:t>Voor</a:t>
            </a:r>
            <a:r>
              <a:rPr lang="en-US" b="0" dirty="0" smtClean="0">
                <a:solidFill>
                  <a:srgbClr val="000000"/>
                </a:solidFill>
                <a:latin typeface="Consolas" pitchFamily="49" charset="0"/>
                <a:cs typeface="Consolas" pitchFamily="49" charset="0"/>
              </a:rPr>
              <a:t> </a:t>
            </a:r>
            <a:r>
              <a:rPr lang="en-US" b="0" dirty="0" err="1" smtClean="0">
                <a:solidFill>
                  <a:srgbClr val="000000"/>
                </a:solidFill>
                <a:latin typeface="Consolas" pitchFamily="49" charset="0"/>
                <a:cs typeface="Consolas" pitchFamily="49" charset="0"/>
              </a:rPr>
              <a:t>ECMAScript</a:t>
            </a:r>
            <a:r>
              <a:rPr lang="en-US" b="0" baseline="0" dirty="0" smtClean="0">
                <a:solidFill>
                  <a:srgbClr val="000000"/>
                </a:solidFill>
                <a:latin typeface="Consolas" pitchFamily="49" charset="0"/>
                <a:cs typeface="Consolas" pitchFamily="49" charset="0"/>
              </a:rPr>
              <a:t> 5 was de “undefined”-</a:t>
            </a:r>
            <a:r>
              <a:rPr lang="en-US" b="0" baseline="0" dirty="0" err="1" smtClean="0">
                <a:solidFill>
                  <a:srgbClr val="000000"/>
                </a:solidFill>
                <a:latin typeface="Consolas" pitchFamily="49" charset="0"/>
                <a:cs typeface="Consolas" pitchFamily="49" charset="0"/>
              </a:rPr>
              <a:t>constante</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overschrijfbaar</a:t>
            </a:r>
            <a:r>
              <a:rPr lang="en-US" b="0" baseline="0" dirty="0" smtClean="0">
                <a:solidFill>
                  <a:srgbClr val="000000"/>
                </a:solidFill>
                <a:latin typeface="Consolas" pitchFamily="49" charset="0"/>
                <a:cs typeface="Consolas" pitchFamily="49" charset="0"/>
              </a:rPr>
              <a:t>. Om </a:t>
            </a:r>
            <a:r>
              <a:rPr lang="en-US" b="0" baseline="0" dirty="0" err="1" smtClean="0">
                <a:solidFill>
                  <a:srgbClr val="000000"/>
                </a:solidFill>
                <a:latin typeface="Consolas" pitchFamily="49" charset="0"/>
                <a:cs typeface="Consolas" pitchFamily="49" charset="0"/>
              </a:rPr>
              <a:t>echt</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te</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controleren</a:t>
            </a:r>
            <a:r>
              <a:rPr lang="en-US" b="0" baseline="0" dirty="0" smtClean="0">
                <a:solidFill>
                  <a:srgbClr val="000000"/>
                </a:solidFill>
                <a:latin typeface="Consolas" pitchFamily="49" charset="0"/>
                <a:cs typeface="Consolas" pitchFamily="49" charset="0"/>
              </a:rPr>
              <a:t> of </a:t>
            </a:r>
            <a:r>
              <a:rPr lang="en-US" b="0" baseline="0" dirty="0" err="1" smtClean="0">
                <a:solidFill>
                  <a:srgbClr val="000000"/>
                </a:solidFill>
                <a:latin typeface="Consolas" pitchFamily="49" charset="0"/>
                <a:cs typeface="Consolas" pitchFamily="49" charset="0"/>
              </a:rPr>
              <a:t>iets</a:t>
            </a:r>
            <a:r>
              <a:rPr lang="en-US" b="0" baseline="0" dirty="0" smtClean="0">
                <a:solidFill>
                  <a:srgbClr val="000000"/>
                </a:solidFill>
                <a:latin typeface="Consolas" pitchFamily="49" charset="0"/>
                <a:cs typeface="Consolas" pitchFamily="49" charset="0"/>
              </a:rPr>
              <a:t> undefined is, </a:t>
            </a:r>
            <a:r>
              <a:rPr lang="en-US" b="0" baseline="0" dirty="0" err="1" smtClean="0">
                <a:solidFill>
                  <a:srgbClr val="000000"/>
                </a:solidFill>
                <a:latin typeface="Consolas" pitchFamily="49" charset="0"/>
                <a:cs typeface="Consolas" pitchFamily="49" charset="0"/>
              </a:rPr>
              <a:t>definieer</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een</a:t>
            </a:r>
            <a:r>
              <a:rPr lang="en-US" b="0" baseline="0" dirty="0" smtClean="0">
                <a:solidFill>
                  <a:srgbClr val="000000"/>
                </a:solidFill>
                <a:latin typeface="Consolas" pitchFamily="49" charset="0"/>
                <a:cs typeface="Consolas" pitchFamily="49" charset="0"/>
              </a:rPr>
              <a:t> parameter op je </a:t>
            </a:r>
            <a:r>
              <a:rPr lang="en-US" b="0" baseline="0" dirty="0" err="1" smtClean="0">
                <a:solidFill>
                  <a:srgbClr val="000000"/>
                </a:solidFill>
                <a:latin typeface="Consolas" pitchFamily="49" charset="0"/>
                <a:cs typeface="Consolas" pitchFamily="49" charset="0"/>
              </a:rPr>
              <a:t>functie</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waar</a:t>
            </a:r>
            <a:r>
              <a:rPr lang="en-US" b="0" baseline="0" dirty="0" smtClean="0">
                <a:solidFill>
                  <a:srgbClr val="000000"/>
                </a:solidFill>
                <a:latin typeface="Consolas" pitchFamily="49" charset="0"/>
                <a:cs typeface="Consolas" pitchFamily="49" charset="0"/>
              </a:rPr>
              <a:t> je </a:t>
            </a:r>
            <a:r>
              <a:rPr lang="en-US" b="0" baseline="0" dirty="0" err="1" smtClean="0">
                <a:solidFill>
                  <a:srgbClr val="000000"/>
                </a:solidFill>
                <a:latin typeface="Consolas" pitchFamily="49" charset="0"/>
                <a:cs typeface="Consolas" pitchFamily="49" charset="0"/>
              </a:rPr>
              <a:t>nooit</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een</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waarde</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voor</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meegeeft</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bij</a:t>
            </a:r>
            <a:r>
              <a:rPr lang="en-US" b="0" baseline="0" dirty="0" smtClean="0">
                <a:solidFill>
                  <a:srgbClr val="000000"/>
                </a:solidFill>
                <a:latin typeface="Consolas" pitchFamily="49" charset="0"/>
                <a:cs typeface="Consolas" pitchFamily="49" charset="0"/>
              </a:rPr>
              <a:t> het </a:t>
            </a:r>
            <a:r>
              <a:rPr lang="en-US" b="0" baseline="0" dirty="0" err="1" smtClean="0">
                <a:solidFill>
                  <a:srgbClr val="000000"/>
                </a:solidFill>
                <a:latin typeface="Consolas" pitchFamily="49" charset="0"/>
                <a:cs typeface="Consolas" pitchFamily="49" charset="0"/>
              </a:rPr>
              <a:t>aanroepen</a:t>
            </a:r>
            <a:r>
              <a:rPr lang="en-US" b="0" baseline="0" dirty="0" smtClean="0">
                <a:solidFill>
                  <a:srgbClr val="000000"/>
                </a:solidFill>
                <a:latin typeface="Consolas" pitchFamily="49" charset="0"/>
                <a:cs typeface="Consolas" pitchFamily="49" charset="0"/>
              </a:rPr>
              <a:t> van de </a:t>
            </a:r>
            <a:r>
              <a:rPr lang="en-US" b="0" baseline="0" dirty="0" err="1" smtClean="0">
                <a:solidFill>
                  <a:srgbClr val="000000"/>
                </a:solidFill>
                <a:latin typeface="Consolas" pitchFamily="49" charset="0"/>
                <a:cs typeface="Consolas" pitchFamily="49" charset="0"/>
              </a:rPr>
              <a:t>functie</a:t>
            </a:r>
            <a:r>
              <a:rPr lang="en-US" b="0" baseline="0" dirty="0" smtClean="0">
                <a:solidFill>
                  <a:srgbClr val="000000"/>
                </a:solidFill>
                <a:latin typeface="Consolas" pitchFamily="49" charset="0"/>
                <a:cs typeface="Consolas" pitchFamily="49" charset="0"/>
              </a:rPr>
              <a:t>. De browser </a:t>
            </a:r>
            <a:r>
              <a:rPr lang="en-US" b="0" baseline="0" dirty="0" err="1" smtClean="0">
                <a:solidFill>
                  <a:srgbClr val="000000"/>
                </a:solidFill>
                <a:latin typeface="Consolas" pitchFamily="49" charset="0"/>
                <a:cs typeface="Consolas" pitchFamily="49" charset="0"/>
              </a:rPr>
              <a:t>geeft</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dan</a:t>
            </a:r>
            <a:r>
              <a:rPr lang="en-US" b="0" baseline="0" dirty="0" smtClean="0">
                <a:solidFill>
                  <a:srgbClr val="000000"/>
                </a:solidFill>
                <a:latin typeface="Consolas" pitchFamily="49" charset="0"/>
                <a:cs typeface="Consolas" pitchFamily="49" charset="0"/>
              </a:rPr>
              <a:t> de </a:t>
            </a:r>
            <a:r>
              <a:rPr lang="en-US" b="0" baseline="0" dirty="0" err="1" smtClean="0">
                <a:solidFill>
                  <a:srgbClr val="000000"/>
                </a:solidFill>
                <a:latin typeface="Consolas" pitchFamily="49" charset="0"/>
                <a:cs typeface="Consolas" pitchFamily="49" charset="0"/>
              </a:rPr>
              <a:t>echte</a:t>
            </a:r>
            <a:r>
              <a:rPr lang="en-US" b="0" baseline="0" dirty="0" smtClean="0">
                <a:solidFill>
                  <a:srgbClr val="000000"/>
                </a:solidFill>
                <a:latin typeface="Consolas" pitchFamily="49" charset="0"/>
                <a:cs typeface="Consolas" pitchFamily="49" charset="0"/>
              </a:rPr>
              <a:t> </a:t>
            </a:r>
            <a:r>
              <a:rPr lang="en-US" b="0" baseline="0" dirty="0" err="1" smtClean="0">
                <a:solidFill>
                  <a:srgbClr val="000000"/>
                </a:solidFill>
                <a:latin typeface="Consolas" pitchFamily="49" charset="0"/>
                <a:cs typeface="Consolas" pitchFamily="49" charset="0"/>
              </a:rPr>
              <a:t>waarde</a:t>
            </a:r>
            <a:r>
              <a:rPr lang="en-US" b="0" baseline="0" dirty="0" smtClean="0">
                <a:solidFill>
                  <a:srgbClr val="000000"/>
                </a:solidFill>
                <a:latin typeface="Consolas" pitchFamily="49" charset="0"/>
                <a:cs typeface="Consolas" pitchFamily="49" charset="0"/>
              </a:rPr>
              <a:t> van undefined</a:t>
            </a:r>
            <a:endParaRPr lang="en-US" b="0" dirty="0" smtClean="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242639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25000" lnSpcReduction="20000"/>
          </a:bodyPr>
          <a:lstStyle/>
          <a:p>
            <a:r>
              <a:rPr lang="nl-NL" dirty="0" smtClean="0"/>
              <a:t>Deze slide is geleend (met wat wijzigingen) van het JSDEV-materiaal</a:t>
            </a:r>
            <a:r>
              <a:rPr lang="nl-NL" baseline="0" dirty="0" smtClean="0"/>
              <a:t> (module 4, Arrays </a:t>
            </a:r>
            <a:r>
              <a:rPr lang="nl-NL" baseline="0" dirty="0" err="1" smtClean="0"/>
              <a:t>Objects</a:t>
            </a:r>
            <a:r>
              <a:rPr lang="nl-NL" baseline="0" dirty="0" smtClean="0"/>
              <a:t> </a:t>
            </a:r>
            <a:r>
              <a:rPr lang="nl-NL" baseline="0" dirty="0" err="1" smtClean="0"/>
              <a:t>Functions</a:t>
            </a:r>
            <a:r>
              <a:rPr lang="nl-NL" baseline="0" dirty="0" smtClean="0"/>
              <a:t>). Benadruk bij deze slide wat de ‘private’ en ‘public’ betekenen in de naamgeving van variabelen en </a:t>
            </a:r>
            <a:r>
              <a:rPr lang="nl-NL" baseline="0" dirty="0" err="1" smtClean="0"/>
              <a:t>properties</a:t>
            </a:r>
            <a:r>
              <a:rPr lang="nl-NL" baseline="0" dirty="0" smtClean="0"/>
              <a:t>.</a:t>
            </a:r>
          </a:p>
          <a:p>
            <a:endParaRPr lang="nl-NL" baseline="0" dirty="0" smtClean="0"/>
          </a:p>
          <a:p>
            <a:r>
              <a:rPr lang="nl-NL" baseline="0" dirty="0" smtClean="0"/>
              <a:t>Over de code, hieronder de uitleg zoals bij JSDEV:</a:t>
            </a:r>
          </a:p>
          <a:p>
            <a:endParaRPr lang="nl-NL" baseline="0" dirty="0" smtClean="0"/>
          </a:p>
          <a:p>
            <a:r>
              <a:rPr lang="en-US" sz="1200" u="sng" dirty="0" smtClean="0">
                <a:effectLst/>
                <a:latin typeface="+mn-lt"/>
              </a:rPr>
              <a:t>- =  U I T L E G  =  -  </a:t>
            </a:r>
          </a:p>
          <a:p>
            <a:endParaRPr lang="en-US" dirty="0" smtClean="0"/>
          </a:p>
          <a:p>
            <a:r>
              <a:rPr lang="en-US" dirty="0" smtClean="0"/>
              <a:t>JavaScript</a:t>
            </a:r>
            <a:r>
              <a:rPr lang="en-US" baseline="0" dirty="0" smtClean="0"/>
              <a:t> </a:t>
            </a:r>
            <a:r>
              <a:rPr lang="en-US" baseline="0" dirty="0" err="1" smtClean="0"/>
              <a:t>kent</a:t>
            </a:r>
            <a:r>
              <a:rPr lang="en-US" baseline="0" dirty="0" smtClean="0"/>
              <a:t> </a:t>
            </a:r>
            <a:r>
              <a:rPr lang="en-US" baseline="0" dirty="0" err="1" smtClean="0"/>
              <a:t>geen</a:t>
            </a:r>
            <a:r>
              <a:rPr lang="en-US" baseline="0" dirty="0" smtClean="0"/>
              <a:t> namespaces of packages. </a:t>
            </a:r>
            <a:r>
              <a:rPr lang="en-US" baseline="0" dirty="0" err="1" smtClean="0"/>
              <a:t>Vroeg</a:t>
            </a:r>
            <a:r>
              <a:rPr lang="en-US" baseline="0" dirty="0" smtClean="0"/>
              <a:t> of </a:t>
            </a:r>
            <a:r>
              <a:rPr lang="en-US" baseline="0" dirty="0" err="1" smtClean="0"/>
              <a:t>laat</a:t>
            </a:r>
            <a:r>
              <a:rPr lang="en-US" baseline="0" dirty="0" smtClean="0"/>
              <a:t> </a:t>
            </a:r>
            <a:r>
              <a:rPr lang="en-US" baseline="0" dirty="0" err="1" smtClean="0"/>
              <a:t>zal</a:t>
            </a:r>
            <a:r>
              <a:rPr lang="en-US" baseline="0" dirty="0" smtClean="0"/>
              <a:t> </a:t>
            </a:r>
            <a:r>
              <a:rPr lang="en-US" baseline="0" dirty="0" err="1" smtClean="0"/>
              <a:t>dat</a:t>
            </a:r>
            <a:r>
              <a:rPr lang="en-US" baseline="0" dirty="0" smtClean="0"/>
              <a:t> tot </a:t>
            </a:r>
            <a:r>
              <a:rPr lang="en-US" baseline="0" dirty="0" err="1" smtClean="0"/>
              <a:t>een</a:t>
            </a:r>
            <a:r>
              <a:rPr lang="en-US" baseline="0" dirty="0" smtClean="0"/>
              <a:t> name clash </a:t>
            </a:r>
            <a:r>
              <a:rPr lang="en-US" baseline="0" dirty="0" err="1" smtClean="0"/>
              <a:t>leiden</a:t>
            </a:r>
            <a:r>
              <a:rPr lang="en-US" baseline="0" dirty="0" smtClean="0"/>
              <a:t>: twee </a:t>
            </a:r>
            <a:r>
              <a:rPr lang="en-US" baseline="0" dirty="0" err="1" smtClean="0"/>
              <a:t>functies</a:t>
            </a:r>
            <a:r>
              <a:rPr lang="en-US" baseline="0" dirty="0" smtClean="0"/>
              <a:t> die </a:t>
            </a:r>
            <a:r>
              <a:rPr lang="en-US" baseline="0" dirty="0" err="1" smtClean="0"/>
              <a:t>toevallig</a:t>
            </a:r>
            <a:r>
              <a:rPr lang="en-US" baseline="0" dirty="0" smtClean="0"/>
              <a:t> </a:t>
            </a:r>
            <a:r>
              <a:rPr lang="en-US" baseline="0" dirty="0" err="1" smtClean="0"/>
              <a:t>dezelfde</a:t>
            </a:r>
            <a:r>
              <a:rPr lang="en-US" baseline="0" dirty="0" smtClean="0"/>
              <a:t> </a:t>
            </a:r>
            <a:r>
              <a:rPr lang="en-US" baseline="0" dirty="0" err="1" smtClean="0"/>
              <a:t>naam</a:t>
            </a:r>
            <a:r>
              <a:rPr lang="en-US" baseline="0" dirty="0" smtClean="0"/>
              <a:t> </a:t>
            </a:r>
            <a:r>
              <a:rPr lang="en-US" baseline="0" dirty="0" err="1" smtClean="0"/>
              <a:t>hebben</a:t>
            </a:r>
            <a:r>
              <a:rPr lang="en-US" baseline="0" dirty="0" smtClean="0"/>
              <a:t>, maar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implementatie</a:t>
            </a:r>
            <a:r>
              <a:rPr lang="en-US" baseline="0" dirty="0" smtClean="0"/>
              <a:t> en </a:t>
            </a:r>
            <a:r>
              <a:rPr lang="en-US" baseline="0" dirty="0" err="1" smtClean="0"/>
              <a:t>een</a:t>
            </a:r>
            <a:r>
              <a:rPr lang="en-US" baseline="0" dirty="0" smtClean="0"/>
              <a:t> </a:t>
            </a:r>
            <a:r>
              <a:rPr lang="en-US" baseline="0" dirty="0" err="1" smtClean="0"/>
              <a:t>ander</a:t>
            </a:r>
            <a:r>
              <a:rPr lang="en-US" baseline="0" dirty="0" smtClean="0"/>
              <a:t> </a:t>
            </a:r>
            <a:r>
              <a:rPr lang="en-US" baseline="0" dirty="0" err="1" smtClean="0"/>
              <a:t>doel</a:t>
            </a:r>
            <a:r>
              <a:rPr lang="en-US" baseline="0" dirty="0" smtClean="0"/>
              <a:t> </a:t>
            </a:r>
            <a:r>
              <a:rPr lang="en-US" baseline="0" dirty="0" err="1" smtClean="0"/>
              <a:t>hebben</a:t>
            </a:r>
            <a:r>
              <a:rPr lang="en-US" baseline="0" dirty="0" smtClean="0"/>
              <a:t>. Om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voorkomen</a:t>
            </a:r>
            <a:r>
              <a:rPr lang="en-US" baseline="0" dirty="0" smtClean="0"/>
              <a:t> </a:t>
            </a:r>
            <a:r>
              <a:rPr lang="en-US" baseline="0" dirty="0" err="1" smtClean="0"/>
              <a:t>kunnen</a:t>
            </a:r>
            <a:r>
              <a:rPr lang="en-US" baseline="0" dirty="0" smtClean="0"/>
              <a:t> we in JavaScript het Namespace Pattern </a:t>
            </a:r>
            <a:r>
              <a:rPr lang="en-US" baseline="0" dirty="0" err="1" smtClean="0"/>
              <a:t>gebruiken</a:t>
            </a:r>
            <a:r>
              <a:rPr lang="en-US" baseline="0" dirty="0" smtClean="0"/>
              <a:t>. </a:t>
            </a:r>
            <a:r>
              <a:rPr lang="en-US" baseline="0" dirty="0" err="1" smtClean="0"/>
              <a:t>Hiermee</a:t>
            </a:r>
            <a:r>
              <a:rPr lang="en-US" baseline="0" dirty="0" smtClean="0"/>
              <a:t> </a:t>
            </a:r>
            <a:r>
              <a:rPr lang="en-US" baseline="0" dirty="0" err="1" smtClean="0"/>
              <a:t>kunnen</a:t>
            </a:r>
            <a:r>
              <a:rPr lang="en-US" baseline="0" dirty="0" smtClean="0"/>
              <a:t> we </a:t>
            </a:r>
            <a:r>
              <a:rPr lang="en-US" baseline="0" dirty="0" err="1" smtClean="0"/>
              <a:t>vermijden</a:t>
            </a:r>
            <a:r>
              <a:rPr lang="en-US" baseline="0" dirty="0" smtClean="0"/>
              <a:t> </a:t>
            </a:r>
            <a:r>
              <a:rPr lang="en-US" baseline="0" dirty="0" err="1" smtClean="0"/>
              <a:t>om</a:t>
            </a:r>
            <a:r>
              <a:rPr lang="en-US" baseline="0" dirty="0" smtClean="0"/>
              <a:t> properties en </a:t>
            </a:r>
            <a:r>
              <a:rPr lang="en-US" baseline="0" dirty="0" err="1" smtClean="0"/>
              <a:t>functies</a:t>
            </a:r>
            <a:r>
              <a:rPr lang="en-US" baseline="0" dirty="0" smtClean="0"/>
              <a:t> toe </a:t>
            </a:r>
            <a:r>
              <a:rPr lang="en-US" baseline="0" dirty="0" err="1" smtClean="0"/>
              <a:t>te</a:t>
            </a:r>
            <a:r>
              <a:rPr lang="en-US" baseline="0" dirty="0" smtClean="0"/>
              <a:t> </a:t>
            </a:r>
            <a:r>
              <a:rPr lang="en-US" baseline="0" dirty="0" err="1" smtClean="0"/>
              <a:t>voegen</a:t>
            </a:r>
            <a:r>
              <a:rPr lang="en-US" baseline="0" dirty="0" smtClean="0"/>
              <a:t> </a:t>
            </a:r>
            <a:r>
              <a:rPr lang="en-US" baseline="0" dirty="0" err="1" smtClean="0"/>
              <a:t>aan</a:t>
            </a:r>
            <a:r>
              <a:rPr lang="en-US" baseline="0" dirty="0" smtClean="0"/>
              <a:t> het global object.</a:t>
            </a:r>
          </a:p>
          <a:p>
            <a:endParaRPr lang="en-US"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sz="1800" b="1" i="0" u="none" strike="noStrike" kern="1200" cap="none" spc="0" normalizeH="0" baseline="0" noProof="0" dirty="0" smtClean="0">
                <a:ln>
                  <a:noFill/>
                </a:ln>
                <a:solidFill>
                  <a:srgbClr val="0000FF"/>
                </a:solidFill>
                <a:effectLst/>
                <a:uLnTx/>
                <a:uFillTx/>
                <a:latin typeface="Consolas"/>
                <a:ea typeface="+mn-ea"/>
                <a:cs typeface="+mn-cs"/>
              </a:rPr>
              <a:t>var </a:t>
            </a:r>
            <a:r>
              <a:rPr kumimoji="0" lang="en-US" sz="1800" b="1" i="0" u="none" strike="noStrike" kern="1200" cap="none" spc="0" normalizeH="0" baseline="0" noProof="0" dirty="0" smtClean="0">
                <a:ln>
                  <a:noFill/>
                </a:ln>
                <a:solidFill>
                  <a:srgbClr val="000000"/>
                </a:solidFill>
                <a:effectLst/>
                <a:uLnTx/>
                <a:uFillTx/>
                <a:latin typeface="Consolas"/>
                <a:ea typeface="+mn-ea"/>
                <a:cs typeface="+mn-cs"/>
              </a:rPr>
              <a:t>com;</a:t>
            </a:r>
          </a:p>
          <a:p>
            <a:r>
              <a:rPr lang="en-US" baseline="0" dirty="0" smtClean="0"/>
              <a:t>    </a:t>
            </a:r>
            <a:r>
              <a:rPr lang="en-US" dirty="0" err="1" smtClean="0"/>
              <a:t>Declaratie</a:t>
            </a:r>
            <a:r>
              <a:rPr lang="en-US" dirty="0" smtClean="0"/>
              <a:t> is</a:t>
            </a:r>
            <a:r>
              <a:rPr lang="en-US" baseline="0" dirty="0" smtClean="0"/>
              <a:t> </a:t>
            </a:r>
            <a:r>
              <a:rPr lang="en-US" baseline="0" dirty="0" err="1" smtClean="0"/>
              <a:t>nodig</a:t>
            </a:r>
            <a:r>
              <a:rPr lang="en-US" baseline="0" dirty="0" smtClean="0"/>
              <a:t> </a:t>
            </a:r>
            <a:r>
              <a:rPr lang="en-US" baseline="0" dirty="0" err="1" smtClean="0"/>
              <a:t>om</a:t>
            </a:r>
            <a:r>
              <a:rPr lang="en-US" baseline="0" dirty="0" smtClean="0"/>
              <a:t> com object in de global namespace </a:t>
            </a:r>
            <a:r>
              <a:rPr lang="en-US" baseline="0" dirty="0" err="1" smtClean="0"/>
              <a:t>bekend</a:t>
            </a:r>
            <a:r>
              <a:rPr lang="en-US" baseline="0" dirty="0" smtClean="0"/>
              <a:t> </a:t>
            </a:r>
            <a:r>
              <a:rPr lang="en-US" baseline="0" dirty="0" err="1" smtClean="0"/>
              <a:t>te</a:t>
            </a:r>
            <a:r>
              <a:rPr lang="en-US" baseline="0" dirty="0" smtClean="0"/>
              <a:t> </a:t>
            </a:r>
            <a:r>
              <a:rPr lang="en-US" baseline="0" dirty="0" err="1" smtClean="0"/>
              <a:t>maken</a:t>
            </a:r>
            <a:endParaRPr lang="en-US" baseline="0" dirty="0" smtClean="0"/>
          </a:p>
          <a:p>
            <a:r>
              <a:rPr lang="en-US" baseline="0" dirty="0" smtClean="0"/>
              <a:t>    </a:t>
            </a:r>
            <a:r>
              <a:rPr lang="en-US" baseline="0" dirty="0" err="1" smtClean="0"/>
              <a:t>Herhaaldelijk</a:t>
            </a:r>
            <a:r>
              <a:rPr lang="en-US" baseline="0" dirty="0" smtClean="0"/>
              <a:t> </a:t>
            </a:r>
            <a:r>
              <a:rPr lang="en-US" baseline="0" dirty="0" err="1" smtClean="0"/>
              <a:t>declareren</a:t>
            </a:r>
            <a:r>
              <a:rPr lang="en-US" baseline="0" dirty="0" smtClean="0"/>
              <a:t> van de variable </a:t>
            </a:r>
            <a:r>
              <a:rPr lang="en-US" baseline="0" dirty="0" err="1" smtClean="0"/>
              <a:t>heeft</a:t>
            </a:r>
            <a:r>
              <a:rPr lang="en-US" baseline="0" dirty="0" smtClean="0"/>
              <a:t> </a:t>
            </a:r>
            <a:r>
              <a:rPr lang="en-US" baseline="0" dirty="0" err="1" smtClean="0"/>
              <a:t>geen</a:t>
            </a:r>
            <a:r>
              <a:rPr lang="en-US" baseline="0" dirty="0" smtClean="0"/>
              <a:t> (extra/</a:t>
            </a:r>
            <a:r>
              <a:rPr lang="en-US" baseline="0" dirty="0" err="1" smtClean="0"/>
              <a:t>ongewenst</a:t>
            </a:r>
            <a:r>
              <a:rPr lang="en-US" baseline="0" dirty="0" smtClean="0"/>
              <a:t>) effect. </a:t>
            </a:r>
            <a:r>
              <a:rPr lang="en-US" baseline="0" dirty="0" err="1" smtClean="0"/>
              <a:t>Dus</a:t>
            </a:r>
            <a:r>
              <a:rPr lang="en-US" baseline="0" dirty="0" smtClean="0"/>
              <a:t> </a:t>
            </a:r>
            <a:r>
              <a:rPr lang="en-US" baseline="0" dirty="0" err="1" smtClean="0"/>
              <a:t>dat</a:t>
            </a:r>
            <a:r>
              <a:rPr lang="en-US" baseline="0" dirty="0" smtClean="0"/>
              <a:t> mag in </a:t>
            </a:r>
            <a:r>
              <a:rPr lang="en-US" baseline="0" dirty="0" err="1" smtClean="0"/>
              <a:t>elke</a:t>
            </a:r>
            <a:r>
              <a:rPr lang="en-US" baseline="0" dirty="0" smtClean="0"/>
              <a:t> file </a:t>
            </a:r>
            <a:r>
              <a:rPr lang="en-US" baseline="0" dirty="0" err="1" smtClean="0"/>
              <a:t>opnieuw</a:t>
            </a:r>
            <a:r>
              <a:rPr lang="en-US" baseline="0" dirty="0" smtClean="0"/>
              <a:t> </a:t>
            </a:r>
            <a:r>
              <a:rPr lang="en-US" baseline="0" dirty="0" err="1" smtClean="0"/>
              <a:t>gebeuren</a:t>
            </a:r>
            <a:endParaRPr lang="en-US" baseline="0" dirty="0" smtClean="0"/>
          </a:p>
          <a:p>
            <a:endParaRPr lang="en-US" dirty="0" smtClean="0">
              <a:solidFill>
                <a:srgbClr val="000000"/>
              </a:solidFill>
              <a:latin typeface="Consolas"/>
            </a:endParaRPr>
          </a:p>
          <a:p>
            <a:r>
              <a:rPr lang="en-US" b="1" dirty="0" smtClean="0">
                <a:solidFill>
                  <a:srgbClr val="000000"/>
                </a:solidFill>
                <a:latin typeface="Consolas"/>
              </a:rPr>
              <a:t>com = com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smtClean="0">
                <a:solidFill>
                  <a:srgbClr val="000000"/>
                </a:solidFill>
                <a:latin typeface="Consolas" pitchFamily="49" charset="0"/>
                <a:cs typeface="Consolas" pitchFamily="49" charset="0"/>
              </a:rPr>
              <a:t>com</a:t>
            </a:r>
            <a:r>
              <a:rPr lang="en-US" baseline="0" dirty="0" smtClean="0">
                <a:solidFill>
                  <a:srgbClr val="000000"/>
                </a:solidFill>
                <a:latin typeface="+mn-lt"/>
              </a:rPr>
              <a:t> namespace object </a:t>
            </a:r>
            <a:r>
              <a:rPr lang="en-US" baseline="0" dirty="0" err="1" smtClean="0">
                <a:solidFill>
                  <a:srgbClr val="000000"/>
                </a:solidFill>
                <a:latin typeface="+mn-lt"/>
              </a:rPr>
              <a:t>nog</a:t>
            </a:r>
            <a:r>
              <a:rPr lang="en-US" baseline="0" dirty="0" smtClean="0">
                <a:solidFill>
                  <a:srgbClr val="000000"/>
                </a:solidFill>
                <a:latin typeface="+mn-lt"/>
              </a:rPr>
              <a:t> </a:t>
            </a:r>
            <a:r>
              <a:rPr lang="en-US" baseline="0" dirty="0" err="1" smtClean="0">
                <a:solidFill>
                  <a:srgbClr val="000000"/>
                </a:solidFill>
                <a:latin typeface="+mn-lt"/>
              </a:rPr>
              <a:t>niet</a:t>
            </a:r>
            <a:r>
              <a:rPr lang="en-US" baseline="0" dirty="0" smtClean="0">
                <a:solidFill>
                  <a:srgbClr val="000000"/>
                </a:solidFill>
                <a:latin typeface="+mn-lt"/>
              </a:rPr>
              <a:t> </a:t>
            </a:r>
            <a:r>
              <a:rPr lang="en-US" baseline="0" dirty="0" err="1" smtClean="0">
                <a:solidFill>
                  <a:srgbClr val="000000"/>
                </a:solidFill>
                <a:latin typeface="+mn-lt"/>
              </a:rPr>
              <a:t>geinitialiseerd</a:t>
            </a:r>
            <a:r>
              <a:rPr lang="en-US" baseline="0" dirty="0" smtClean="0">
                <a:solidFill>
                  <a:srgbClr val="000000"/>
                </a:solidFill>
                <a:latin typeface="+mn-lt"/>
              </a:rPr>
              <a:t> was, het nu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geiniitaliseerd</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1" baseline="0" dirty="0" smtClean="0">
                <a:solidFill>
                  <a:srgbClr val="000000"/>
                </a:solidFill>
                <a:latin typeface="Consolas" pitchFamily="49" charset="0"/>
                <a:cs typeface="Consolas" pitchFamily="49" charset="0"/>
              </a:rPr>
              <a:t>{}</a:t>
            </a:r>
          </a:p>
          <a:p>
            <a:r>
              <a:rPr lang="en-US" baseline="0" dirty="0" smtClean="0">
                <a:solidFill>
                  <a:srgbClr val="000000"/>
                </a:solidFill>
                <a:latin typeface="+mn-lt"/>
              </a:rPr>
              <a:t>    en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smtClean="0">
                <a:solidFill>
                  <a:srgbClr val="000000"/>
                </a:solidFill>
                <a:latin typeface="Consolas" pitchFamily="49" charset="0"/>
                <a:cs typeface="Consolas" pitchFamily="49" charset="0"/>
              </a:rPr>
              <a:t>com</a:t>
            </a:r>
            <a:r>
              <a:rPr lang="en-US" baseline="0" dirty="0" smtClean="0">
                <a:solidFill>
                  <a:srgbClr val="000000"/>
                </a:solidFill>
                <a:latin typeface="+mn-lt"/>
              </a:rPr>
              <a:t> namespace object al </a:t>
            </a:r>
            <a:r>
              <a:rPr lang="en-US" baseline="0" dirty="0" err="1" smtClean="0">
                <a:solidFill>
                  <a:srgbClr val="000000"/>
                </a:solidFill>
                <a:latin typeface="+mn-lt"/>
              </a:rPr>
              <a:t>wel</a:t>
            </a:r>
            <a:r>
              <a:rPr lang="en-US" baseline="0" dirty="0" smtClean="0">
                <a:solidFill>
                  <a:srgbClr val="000000"/>
                </a:solidFill>
                <a:latin typeface="+mn-lt"/>
              </a:rPr>
              <a:t> </a:t>
            </a:r>
            <a:r>
              <a:rPr lang="en-US" baseline="0" dirty="0" err="1" smtClean="0">
                <a:solidFill>
                  <a:srgbClr val="000000"/>
                </a:solidFill>
                <a:latin typeface="+mn-lt"/>
              </a:rPr>
              <a:t>bestaat</a:t>
            </a:r>
            <a:r>
              <a:rPr lang="en-US" baseline="0" dirty="0" smtClean="0">
                <a:solidFill>
                  <a:srgbClr val="000000"/>
                </a:solidFill>
                <a:latin typeface="+mn-lt"/>
              </a:rPr>
              <a:t> (</a:t>
            </a:r>
            <a:r>
              <a:rPr lang="en-US" baseline="0" dirty="0" err="1" smtClean="0">
                <a:solidFill>
                  <a:srgbClr val="000000"/>
                </a:solidFill>
                <a:latin typeface="+mn-lt"/>
              </a:rPr>
              <a:t>mogelijk</a:t>
            </a:r>
            <a:r>
              <a:rPr lang="en-US" baseline="0" dirty="0" smtClean="0">
                <a:solidFill>
                  <a:srgbClr val="000000"/>
                </a:solidFill>
                <a:latin typeface="+mn-lt"/>
              </a:rPr>
              <a:t> met </a:t>
            </a:r>
            <a:r>
              <a:rPr lang="en-US" baseline="0" dirty="0" err="1" smtClean="0">
                <a:solidFill>
                  <a:srgbClr val="000000"/>
                </a:solidFill>
                <a:latin typeface="+mn-lt"/>
              </a:rPr>
              <a:t>veel</a:t>
            </a:r>
            <a:r>
              <a:rPr lang="en-US" baseline="0" dirty="0" smtClean="0">
                <a:solidFill>
                  <a:srgbClr val="000000"/>
                </a:solidFill>
                <a:latin typeface="+mn-lt"/>
              </a:rPr>
              <a:t> </a:t>
            </a:r>
            <a:r>
              <a:rPr lang="en-US" baseline="0" dirty="0" err="1" smtClean="0">
                <a:solidFill>
                  <a:srgbClr val="000000"/>
                </a:solidFill>
                <a:latin typeface="+mn-lt"/>
              </a:rPr>
              <a:t>inhoud</a:t>
            </a:r>
            <a:r>
              <a:rPr lang="en-US" baseline="0" dirty="0" smtClean="0">
                <a:solidFill>
                  <a:srgbClr val="000000"/>
                </a:solidFill>
                <a:latin typeface="+mn-lt"/>
              </a:rPr>
              <a:t>),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gebruiken</a:t>
            </a:r>
            <a:r>
              <a:rPr lang="en-US" baseline="0" dirty="0" smtClean="0">
                <a:solidFill>
                  <a:srgbClr val="000000"/>
                </a:solidFill>
                <a:latin typeface="+mn-lt"/>
              </a:rPr>
              <a:t> we </a:t>
            </a:r>
            <a:r>
              <a:rPr lang="en-US" baseline="0" dirty="0" err="1" smtClean="0">
                <a:solidFill>
                  <a:srgbClr val="000000"/>
                </a:solidFill>
                <a:latin typeface="+mn-lt"/>
              </a:rPr>
              <a:t>gewoon</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bestaande</a:t>
            </a:r>
            <a:r>
              <a:rPr lang="en-US" baseline="0" dirty="0" smtClean="0">
                <a:solidFill>
                  <a:srgbClr val="000000"/>
                </a:solidFill>
                <a:latin typeface="+mn-lt"/>
              </a:rPr>
              <a:t> object</a:t>
            </a:r>
          </a:p>
          <a:p>
            <a:endParaRPr lang="en-US" dirty="0" smtClean="0">
              <a:solidFill>
                <a:srgbClr val="000000"/>
              </a:solidFill>
              <a:latin typeface="+mn-lt"/>
            </a:endParaRPr>
          </a:p>
          <a:p>
            <a:r>
              <a:rPr lang="en-US" b="1" dirty="0" err="1" smtClean="0">
                <a:solidFill>
                  <a:srgbClr val="000000"/>
                </a:solidFill>
                <a:latin typeface="Consolas"/>
              </a:rPr>
              <a:t>com.infoSupport</a:t>
            </a:r>
            <a:r>
              <a:rPr lang="en-US" b="1" dirty="0" smtClean="0">
                <a:solidFill>
                  <a:srgbClr val="000000"/>
                </a:solidFill>
                <a:latin typeface="Consolas"/>
              </a:rPr>
              <a:t> = </a:t>
            </a:r>
            <a:r>
              <a:rPr lang="en-US" b="1" dirty="0" err="1" smtClean="0">
                <a:solidFill>
                  <a:srgbClr val="000000"/>
                </a:solidFill>
                <a:latin typeface="Consolas"/>
              </a:rPr>
              <a:t>com.infoSupport</a:t>
            </a:r>
            <a:r>
              <a:rPr lang="en-US" b="1" dirty="0" smtClean="0">
                <a:solidFill>
                  <a:srgbClr val="000000"/>
                </a:solidFill>
                <a:latin typeface="Consolas"/>
              </a:rPr>
              <a:t>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err="1" smtClean="0">
                <a:solidFill>
                  <a:srgbClr val="000000"/>
                </a:solidFill>
                <a:latin typeface="Consolas" pitchFamily="49" charset="0"/>
                <a:cs typeface="Consolas" pitchFamily="49" charset="0"/>
              </a:rPr>
              <a:t>i</a:t>
            </a:r>
            <a:r>
              <a:rPr lang="en-US" b="1" dirty="0" err="1" smtClean="0">
                <a:solidFill>
                  <a:srgbClr val="000000"/>
                </a:solidFill>
                <a:latin typeface="Consolas" pitchFamily="49" charset="0"/>
                <a:cs typeface="Consolas" pitchFamily="49" charset="0"/>
              </a:rPr>
              <a:t>nfoSupport</a:t>
            </a:r>
            <a:r>
              <a:rPr lang="en-US" baseline="0" dirty="0" smtClean="0">
                <a:solidFill>
                  <a:srgbClr val="000000"/>
                </a:solidFill>
                <a:latin typeface="+mn-lt"/>
              </a:rPr>
              <a:t> namespace-object </a:t>
            </a:r>
            <a:r>
              <a:rPr lang="en-US" baseline="0" dirty="0" err="1" smtClean="0">
                <a:solidFill>
                  <a:srgbClr val="000000"/>
                </a:solidFill>
                <a:latin typeface="+mn-lt"/>
              </a:rPr>
              <a:t>nog</a:t>
            </a:r>
            <a:r>
              <a:rPr lang="en-US" baseline="0" dirty="0" smtClean="0">
                <a:solidFill>
                  <a:srgbClr val="000000"/>
                </a:solidFill>
                <a:latin typeface="+mn-lt"/>
              </a:rPr>
              <a:t> </a:t>
            </a:r>
            <a:r>
              <a:rPr lang="en-US" baseline="0" dirty="0" err="1" smtClean="0">
                <a:solidFill>
                  <a:srgbClr val="000000"/>
                </a:solidFill>
                <a:latin typeface="+mn-lt"/>
              </a:rPr>
              <a:t>niet</a:t>
            </a:r>
            <a:r>
              <a:rPr lang="en-US" baseline="0" dirty="0" smtClean="0">
                <a:solidFill>
                  <a:srgbClr val="000000"/>
                </a:solidFill>
                <a:latin typeface="+mn-lt"/>
              </a:rPr>
              <a:t> </a:t>
            </a:r>
            <a:r>
              <a:rPr lang="en-US" baseline="0" dirty="0" err="1" smtClean="0">
                <a:solidFill>
                  <a:srgbClr val="000000"/>
                </a:solidFill>
                <a:latin typeface="+mn-lt"/>
              </a:rPr>
              <a:t>binnen</a:t>
            </a:r>
            <a:r>
              <a:rPr lang="en-US" baseline="0" dirty="0" smtClean="0">
                <a:solidFill>
                  <a:srgbClr val="000000"/>
                </a:solidFill>
                <a:latin typeface="+mn-lt"/>
              </a:rPr>
              <a:t> het com namespace-object </a:t>
            </a:r>
            <a:r>
              <a:rPr lang="en-US" baseline="0" dirty="0" err="1" smtClean="0">
                <a:solidFill>
                  <a:srgbClr val="000000"/>
                </a:solidFill>
                <a:latin typeface="+mn-lt"/>
              </a:rPr>
              <a:t>geinitialiseerd</a:t>
            </a:r>
            <a:r>
              <a:rPr lang="en-US" baseline="0" dirty="0" smtClean="0">
                <a:solidFill>
                  <a:srgbClr val="000000"/>
                </a:solidFill>
                <a:latin typeface="+mn-lt"/>
              </a:rPr>
              <a:t> was, het nu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geiniitaliseerd</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1" baseline="0" dirty="0" smtClean="0">
                <a:solidFill>
                  <a:srgbClr val="000000"/>
                </a:solidFill>
                <a:latin typeface="Consolas" pitchFamily="49" charset="0"/>
                <a:cs typeface="Consolas" pitchFamily="49" charset="0"/>
              </a:rPr>
              <a:t>{}</a:t>
            </a:r>
          </a:p>
          <a:p>
            <a:r>
              <a:rPr lang="en-US" baseline="0" dirty="0" smtClean="0">
                <a:solidFill>
                  <a:srgbClr val="000000"/>
                </a:solidFill>
                <a:latin typeface="+mn-lt"/>
              </a:rPr>
              <a:t>    en </a:t>
            </a:r>
            <a:r>
              <a:rPr lang="en-US" baseline="0" dirty="0" err="1" smtClean="0">
                <a:solidFill>
                  <a:srgbClr val="000000"/>
                </a:solidFill>
                <a:latin typeface="+mn-lt"/>
              </a:rPr>
              <a:t>als</a:t>
            </a:r>
            <a:r>
              <a:rPr lang="en-US" baseline="0" dirty="0" smtClean="0">
                <a:solidFill>
                  <a:srgbClr val="000000"/>
                </a:solidFill>
                <a:latin typeface="+mn-lt"/>
              </a:rPr>
              <a:t> het </a:t>
            </a:r>
            <a:r>
              <a:rPr lang="en-US" b="1" baseline="0" dirty="0" err="1" smtClean="0">
                <a:solidFill>
                  <a:srgbClr val="000000"/>
                </a:solidFill>
                <a:latin typeface="Consolas" pitchFamily="49" charset="0"/>
                <a:cs typeface="Consolas" pitchFamily="49" charset="0"/>
              </a:rPr>
              <a:t>i</a:t>
            </a:r>
            <a:r>
              <a:rPr lang="en-US" b="1" dirty="0" err="1" smtClean="0">
                <a:solidFill>
                  <a:srgbClr val="000000"/>
                </a:solidFill>
                <a:latin typeface="Consolas" pitchFamily="49" charset="0"/>
                <a:cs typeface="Consolas" pitchFamily="49" charset="0"/>
              </a:rPr>
              <a:t>nfoSupport</a:t>
            </a:r>
            <a:r>
              <a:rPr lang="en-US" baseline="0" dirty="0" smtClean="0">
                <a:solidFill>
                  <a:srgbClr val="000000"/>
                </a:solidFill>
                <a:latin typeface="+mn-lt"/>
              </a:rPr>
              <a:t> namespace-object al </a:t>
            </a:r>
            <a:r>
              <a:rPr lang="en-US" baseline="0" dirty="0" err="1" smtClean="0">
                <a:solidFill>
                  <a:srgbClr val="000000"/>
                </a:solidFill>
                <a:latin typeface="+mn-lt"/>
              </a:rPr>
              <a:t>wel</a:t>
            </a:r>
            <a:r>
              <a:rPr lang="en-US" baseline="0" dirty="0" smtClean="0">
                <a:solidFill>
                  <a:srgbClr val="000000"/>
                </a:solidFill>
                <a:latin typeface="+mn-lt"/>
              </a:rPr>
              <a:t> </a:t>
            </a:r>
            <a:r>
              <a:rPr lang="en-US" baseline="0" dirty="0" err="1" smtClean="0">
                <a:solidFill>
                  <a:srgbClr val="000000"/>
                </a:solidFill>
                <a:latin typeface="+mn-lt"/>
              </a:rPr>
              <a:t>bestaat</a:t>
            </a:r>
            <a:r>
              <a:rPr lang="en-US" baseline="0" dirty="0" smtClean="0">
                <a:solidFill>
                  <a:srgbClr val="000000"/>
                </a:solidFill>
                <a:latin typeface="+mn-lt"/>
              </a:rPr>
              <a:t> (</a:t>
            </a:r>
            <a:r>
              <a:rPr lang="en-US" baseline="0" dirty="0" err="1" smtClean="0">
                <a:solidFill>
                  <a:srgbClr val="000000"/>
                </a:solidFill>
                <a:latin typeface="+mn-lt"/>
              </a:rPr>
              <a:t>mogelijk</a:t>
            </a:r>
            <a:r>
              <a:rPr lang="en-US" baseline="0" dirty="0" smtClean="0">
                <a:solidFill>
                  <a:srgbClr val="000000"/>
                </a:solidFill>
                <a:latin typeface="+mn-lt"/>
              </a:rPr>
              <a:t> met </a:t>
            </a:r>
            <a:r>
              <a:rPr lang="en-US" baseline="0" dirty="0" err="1" smtClean="0">
                <a:solidFill>
                  <a:srgbClr val="000000"/>
                </a:solidFill>
                <a:latin typeface="+mn-lt"/>
              </a:rPr>
              <a:t>veel</a:t>
            </a:r>
            <a:r>
              <a:rPr lang="en-US" baseline="0" dirty="0" smtClean="0">
                <a:solidFill>
                  <a:srgbClr val="000000"/>
                </a:solidFill>
                <a:latin typeface="+mn-lt"/>
              </a:rPr>
              <a:t> </a:t>
            </a:r>
            <a:r>
              <a:rPr lang="en-US" baseline="0" dirty="0" err="1" smtClean="0">
                <a:solidFill>
                  <a:srgbClr val="000000"/>
                </a:solidFill>
                <a:latin typeface="+mn-lt"/>
              </a:rPr>
              <a:t>inhoud</a:t>
            </a:r>
            <a:r>
              <a:rPr lang="en-US" baseline="0" dirty="0" smtClean="0">
                <a:solidFill>
                  <a:srgbClr val="000000"/>
                </a:solidFill>
                <a:latin typeface="+mn-lt"/>
              </a:rPr>
              <a:t>),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gebruiken</a:t>
            </a:r>
            <a:r>
              <a:rPr lang="en-US" baseline="0" dirty="0" smtClean="0">
                <a:solidFill>
                  <a:srgbClr val="000000"/>
                </a:solidFill>
                <a:latin typeface="+mn-lt"/>
              </a:rPr>
              <a:t> we </a:t>
            </a:r>
            <a:r>
              <a:rPr lang="en-US" baseline="0" dirty="0" err="1" smtClean="0">
                <a:solidFill>
                  <a:srgbClr val="000000"/>
                </a:solidFill>
                <a:latin typeface="+mn-lt"/>
              </a:rPr>
              <a:t>gewoon</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a:t>
            </a:r>
            <a:r>
              <a:rPr lang="en-US" baseline="0" dirty="0" err="1" smtClean="0">
                <a:solidFill>
                  <a:srgbClr val="000000"/>
                </a:solidFill>
                <a:latin typeface="+mn-lt"/>
              </a:rPr>
              <a:t>bestaande</a:t>
            </a:r>
            <a:r>
              <a:rPr lang="en-US" baseline="0" dirty="0" smtClean="0">
                <a:solidFill>
                  <a:srgbClr val="000000"/>
                </a:solidFill>
                <a:latin typeface="+mn-lt"/>
              </a:rPr>
              <a:t> object</a:t>
            </a:r>
          </a:p>
          <a:p>
            <a:endParaRPr lang="en-US" dirty="0" smtClean="0">
              <a:solidFill>
                <a:srgbClr val="000000"/>
              </a:solidFill>
              <a:latin typeface="Consolas"/>
            </a:endParaRPr>
          </a:p>
          <a:p>
            <a:r>
              <a:rPr lang="en-US" b="1" dirty="0" smtClean="0">
                <a:solidFill>
                  <a:srgbClr val="000000"/>
                </a:solidFill>
                <a:latin typeface="Consolas"/>
              </a:rPr>
              <a:t>(com = com || {},</a:t>
            </a:r>
          </a:p>
          <a:p>
            <a:r>
              <a:rPr lang="en-US" b="1" dirty="0" smtClean="0">
                <a:solidFill>
                  <a:srgbClr val="000000"/>
                </a:solidFill>
                <a:latin typeface="Consolas"/>
              </a:rPr>
              <a:t> </a:t>
            </a:r>
            <a:r>
              <a:rPr lang="en-US" b="1" dirty="0" err="1" smtClean="0">
                <a:solidFill>
                  <a:srgbClr val="000000"/>
                </a:solidFill>
                <a:latin typeface="Consolas"/>
              </a:rPr>
              <a:t>com.infoSupport</a:t>
            </a:r>
            <a:r>
              <a:rPr lang="en-US" b="1" dirty="0" smtClean="0">
                <a:solidFill>
                  <a:srgbClr val="000000"/>
                </a:solidFill>
                <a:latin typeface="Consolas"/>
              </a:rPr>
              <a:t> = </a:t>
            </a:r>
            <a:r>
              <a:rPr lang="en-US" b="1" dirty="0" err="1" smtClean="0">
                <a:solidFill>
                  <a:srgbClr val="000000"/>
                </a:solidFill>
                <a:latin typeface="Consolas"/>
              </a:rPr>
              <a:t>com.infoSupport</a:t>
            </a:r>
            <a:r>
              <a:rPr lang="en-US" b="1" dirty="0" smtClean="0">
                <a:solidFill>
                  <a:srgbClr val="000000"/>
                </a:solidFill>
                <a:latin typeface="Consolas"/>
              </a:rPr>
              <a:t> || {})</a:t>
            </a:r>
          </a:p>
          <a:p>
            <a:r>
              <a:rPr lang="en-US" baseline="0" dirty="0" smtClean="0">
                <a:solidFill>
                  <a:srgbClr val="000000"/>
                </a:solidFill>
                <a:latin typeface="+mn-lt"/>
              </a:rPr>
              <a:t>    </a:t>
            </a:r>
            <a:r>
              <a:rPr lang="en-US" baseline="0" dirty="0" err="1" smtClean="0">
                <a:solidFill>
                  <a:srgbClr val="000000"/>
                </a:solidFill>
                <a:latin typeface="+mn-lt"/>
              </a:rPr>
              <a:t>betekent</a:t>
            </a:r>
            <a:r>
              <a:rPr lang="en-US" baseline="0" dirty="0" smtClean="0">
                <a:solidFill>
                  <a:srgbClr val="000000"/>
                </a:solidFill>
                <a:latin typeface="+mn-lt"/>
              </a:rPr>
              <a:t> </a:t>
            </a:r>
            <a:r>
              <a:rPr lang="en-US" baseline="0" dirty="0" err="1" smtClean="0">
                <a:solidFill>
                  <a:srgbClr val="000000"/>
                </a:solidFill>
                <a:latin typeface="+mn-lt"/>
              </a:rPr>
              <a:t>dat</a:t>
            </a:r>
            <a:r>
              <a:rPr lang="en-US" baseline="0" dirty="0" smtClean="0">
                <a:solidFill>
                  <a:srgbClr val="000000"/>
                </a:solidFill>
                <a:latin typeface="+mn-lt"/>
              </a:rPr>
              <a:t> de </a:t>
            </a:r>
            <a:r>
              <a:rPr lang="en-US" baseline="0" dirty="0" err="1" smtClean="0">
                <a:solidFill>
                  <a:srgbClr val="000000"/>
                </a:solidFill>
                <a:latin typeface="+mn-lt"/>
              </a:rPr>
              <a:t>expressie</a:t>
            </a:r>
            <a:r>
              <a:rPr lang="en-US" baseline="0" dirty="0" smtClean="0">
                <a:solidFill>
                  <a:srgbClr val="000000"/>
                </a:solidFill>
                <a:latin typeface="+mn-lt"/>
              </a:rPr>
              <a:t> VOOR de comma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geevalueerd</a:t>
            </a:r>
            <a:r>
              <a:rPr lang="en-US" baseline="0" dirty="0" smtClean="0">
                <a:solidFill>
                  <a:srgbClr val="000000"/>
                </a:solidFill>
                <a:latin typeface="+mn-lt"/>
              </a:rPr>
              <a:t> (en het </a:t>
            </a:r>
            <a:r>
              <a:rPr lang="en-US" baseline="0" dirty="0" err="1" smtClean="0">
                <a:solidFill>
                  <a:srgbClr val="000000"/>
                </a:solidFill>
                <a:latin typeface="+mn-lt"/>
              </a:rPr>
              <a:t>resultaat</a:t>
            </a:r>
            <a:r>
              <a:rPr lang="en-US" baseline="0" dirty="0" smtClean="0">
                <a:solidFill>
                  <a:srgbClr val="000000"/>
                </a:solidFill>
                <a:latin typeface="+mn-lt"/>
              </a:rPr>
              <a:t>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weggegooid</a:t>
            </a:r>
            <a:r>
              <a:rPr lang="en-US" baseline="0" dirty="0" smtClean="0">
                <a:solidFill>
                  <a:srgbClr val="000000"/>
                </a:solidFill>
                <a:latin typeface="+mn-lt"/>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mn-lt"/>
              </a:rPr>
              <a:t>       en </a:t>
            </a:r>
            <a:r>
              <a:rPr lang="en-US" baseline="0" dirty="0" err="1" smtClean="0">
                <a:solidFill>
                  <a:srgbClr val="000000"/>
                </a:solidFill>
                <a:latin typeface="+mn-lt"/>
              </a:rPr>
              <a:t>vervolgens</a:t>
            </a:r>
            <a:r>
              <a:rPr lang="en-US" baseline="0" dirty="0" smtClean="0">
                <a:solidFill>
                  <a:srgbClr val="000000"/>
                </a:solidFill>
                <a:latin typeface="+mn-lt"/>
              </a:rPr>
              <a:t> </a:t>
            </a:r>
            <a:r>
              <a:rPr lang="en-US" baseline="0" dirty="0" err="1" smtClean="0">
                <a:solidFill>
                  <a:srgbClr val="000000"/>
                </a:solidFill>
                <a:latin typeface="+mn-lt"/>
              </a:rPr>
              <a:t>ook</a:t>
            </a:r>
            <a:r>
              <a:rPr lang="en-US" baseline="0" dirty="0" smtClean="0">
                <a:solidFill>
                  <a:srgbClr val="000000"/>
                </a:solidFill>
                <a:latin typeface="+mn-lt"/>
              </a:rPr>
              <a:t> de </a:t>
            </a:r>
            <a:r>
              <a:rPr lang="en-US" baseline="0" dirty="0" err="1" smtClean="0">
                <a:solidFill>
                  <a:srgbClr val="000000"/>
                </a:solidFill>
                <a:latin typeface="+mn-lt"/>
              </a:rPr>
              <a:t>expressie</a:t>
            </a:r>
            <a:r>
              <a:rPr lang="en-US" baseline="0" dirty="0" smtClean="0">
                <a:solidFill>
                  <a:srgbClr val="000000"/>
                </a:solidFill>
                <a:latin typeface="+mn-lt"/>
              </a:rPr>
              <a:t> NA de comma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geevalueerd</a:t>
            </a:r>
            <a:r>
              <a:rPr lang="en-US" baseline="0" dirty="0" smtClean="0">
                <a:solidFill>
                  <a:srgbClr val="000000"/>
                </a:solidFill>
                <a:latin typeface="+mn-lt"/>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mn-lt"/>
              </a:rPr>
              <a:t>    </a:t>
            </a:r>
            <a:r>
              <a:rPr lang="en-US" baseline="0" dirty="0" err="1" smtClean="0">
                <a:solidFill>
                  <a:srgbClr val="000000"/>
                </a:solidFill>
                <a:latin typeface="+mn-lt"/>
              </a:rPr>
              <a:t>Dit</a:t>
            </a:r>
            <a:r>
              <a:rPr lang="en-US" baseline="0" dirty="0" smtClean="0">
                <a:solidFill>
                  <a:srgbClr val="000000"/>
                </a:solidFill>
                <a:latin typeface="+mn-lt"/>
              </a:rPr>
              <a:t> </a:t>
            </a:r>
            <a:r>
              <a:rPr lang="en-US" baseline="0" dirty="0" err="1" smtClean="0">
                <a:solidFill>
                  <a:srgbClr val="000000"/>
                </a:solidFill>
                <a:latin typeface="+mn-lt"/>
              </a:rPr>
              <a:t>laatste</a:t>
            </a:r>
            <a:r>
              <a:rPr lang="en-US" baseline="0" dirty="0" smtClean="0">
                <a:solidFill>
                  <a:srgbClr val="000000"/>
                </a:solidFill>
                <a:latin typeface="+mn-lt"/>
              </a:rPr>
              <a:t> </a:t>
            </a:r>
            <a:r>
              <a:rPr lang="en-US" baseline="0" dirty="0" err="1" smtClean="0">
                <a:solidFill>
                  <a:srgbClr val="000000"/>
                </a:solidFill>
                <a:latin typeface="+mn-lt"/>
              </a:rPr>
              <a:t>resultaat</a:t>
            </a:r>
            <a:r>
              <a:rPr lang="en-US" baseline="0" dirty="0" smtClean="0">
                <a:solidFill>
                  <a:srgbClr val="000000"/>
                </a:solidFill>
                <a:latin typeface="+mn-lt"/>
              </a:rPr>
              <a:t>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vervolgens</a:t>
            </a:r>
            <a:r>
              <a:rPr lang="en-US" baseline="0" dirty="0" smtClean="0">
                <a:solidFill>
                  <a:srgbClr val="000000"/>
                </a:solidFill>
                <a:latin typeface="+mn-lt"/>
              </a:rPr>
              <a:t> </a:t>
            </a:r>
            <a:r>
              <a:rPr lang="en-US" baseline="0" dirty="0" err="1" smtClean="0">
                <a:solidFill>
                  <a:srgbClr val="000000"/>
                </a:solidFill>
                <a:latin typeface="+mn-lt"/>
              </a:rPr>
              <a:t>aan</a:t>
            </a:r>
            <a:r>
              <a:rPr lang="en-US" baseline="0" dirty="0" smtClean="0">
                <a:solidFill>
                  <a:srgbClr val="000000"/>
                </a:solidFill>
                <a:latin typeface="+mn-lt"/>
              </a:rPr>
              <a:t> de </a:t>
            </a:r>
            <a:r>
              <a:rPr lang="en-US" baseline="0" dirty="0" err="1" smtClean="0">
                <a:solidFill>
                  <a:srgbClr val="000000"/>
                </a:solidFill>
                <a:latin typeface="+mn-lt"/>
              </a:rPr>
              <a:t>functie</a:t>
            </a:r>
            <a:r>
              <a:rPr lang="en-US" baseline="0" dirty="0" smtClean="0">
                <a:solidFill>
                  <a:srgbClr val="000000"/>
                </a:solidFill>
                <a:latin typeface="+mn-lt"/>
              </a:rPr>
              <a:t> </a:t>
            </a:r>
            <a:r>
              <a:rPr lang="en-US" baseline="0" dirty="0" err="1" smtClean="0">
                <a:solidFill>
                  <a:srgbClr val="000000"/>
                </a:solidFill>
                <a:latin typeface="+mn-lt"/>
              </a:rPr>
              <a:t>meegegeven</a:t>
            </a:r>
            <a:r>
              <a:rPr lang="en-US" baseline="0" dirty="0" smtClean="0">
                <a:solidFill>
                  <a:srgbClr val="000000"/>
                </a:solidFill>
                <a:latin typeface="+mn-lt"/>
              </a:rPr>
              <a:t> en </a:t>
            </a:r>
            <a:r>
              <a:rPr lang="en-US" baseline="0" dirty="0" err="1" smtClean="0">
                <a:solidFill>
                  <a:srgbClr val="000000"/>
                </a:solidFill>
                <a:latin typeface="+mn-lt"/>
              </a:rPr>
              <a:t>bindt</a:t>
            </a:r>
            <a:r>
              <a:rPr lang="en-US" baseline="0" dirty="0" smtClean="0">
                <a:solidFill>
                  <a:srgbClr val="000000"/>
                </a:solidFill>
                <a:latin typeface="+mn-lt"/>
              </a:rPr>
              <a:t> </a:t>
            </a:r>
            <a:r>
              <a:rPr lang="en-US" baseline="0" dirty="0" err="1" smtClean="0">
                <a:solidFill>
                  <a:srgbClr val="000000"/>
                </a:solidFill>
                <a:latin typeface="+mn-lt"/>
              </a:rPr>
              <a:t>aan</a:t>
            </a:r>
            <a:r>
              <a:rPr lang="en-US" baseline="0" dirty="0" smtClean="0">
                <a:solidFill>
                  <a:srgbClr val="000000"/>
                </a:solidFill>
                <a:latin typeface="+mn-lt"/>
              </a:rPr>
              <a:t> de </a:t>
            </a:r>
            <a:r>
              <a:rPr lang="en-US" b="1" baseline="0" dirty="0" smtClean="0">
                <a:solidFill>
                  <a:srgbClr val="000000"/>
                </a:solidFill>
                <a:latin typeface="Consolas" pitchFamily="49" charset="0"/>
                <a:cs typeface="Consolas" pitchFamily="49" charset="0"/>
              </a:rPr>
              <a:t>ns</a:t>
            </a:r>
            <a:r>
              <a:rPr lang="en-US" baseline="0" dirty="0" smtClean="0">
                <a:solidFill>
                  <a:srgbClr val="000000"/>
                </a:solidFill>
                <a:latin typeface="+mn-lt"/>
              </a:rPr>
              <a:t> variable.</a:t>
            </a:r>
          </a:p>
          <a:p>
            <a:endParaRPr lang="en-US" baseline="0" dirty="0" smtClean="0">
              <a:solidFill>
                <a:srgbClr val="000000"/>
              </a:solidFill>
              <a:latin typeface="Consolas"/>
            </a:endParaRPr>
          </a:p>
          <a:p>
            <a:r>
              <a:rPr lang="en-US" b="1" dirty="0" err="1" smtClean="0">
                <a:solidFill>
                  <a:srgbClr val="000000"/>
                </a:solidFill>
                <a:latin typeface="Consolas"/>
              </a:rPr>
              <a:t>ns.publicFunction</a:t>
            </a:r>
            <a:r>
              <a:rPr lang="en-US" b="1" dirty="0" smtClean="0">
                <a:solidFill>
                  <a:srgbClr val="000000"/>
                </a:solidFill>
                <a:latin typeface="Consolas"/>
              </a:rPr>
              <a:t> = </a:t>
            </a:r>
            <a:r>
              <a:rPr lang="nl-NL" b="1" dirty="0" err="1" smtClean="0">
                <a:solidFill>
                  <a:srgbClr val="0000FF"/>
                </a:solidFill>
                <a:latin typeface="Consolas"/>
              </a:rPr>
              <a:t>function</a:t>
            </a:r>
            <a:r>
              <a:rPr lang="nl-NL" b="1" dirty="0" smtClean="0">
                <a:solidFill>
                  <a:srgbClr val="0000FF"/>
                </a:solidFill>
                <a:latin typeface="Consolas"/>
              </a:rPr>
              <a:t> </a:t>
            </a:r>
            <a:r>
              <a:rPr lang="en-US" b="1" dirty="0" smtClean="0">
                <a:solidFill>
                  <a:srgbClr val="000000"/>
                </a:solidFill>
                <a:latin typeface="Consolas"/>
              </a:rPr>
              <a:t>(){</a:t>
            </a:r>
          </a:p>
          <a:p>
            <a:r>
              <a:rPr lang="en-US" b="1" dirty="0" smtClean="0">
                <a:solidFill>
                  <a:srgbClr val="000000"/>
                </a:solidFill>
                <a:latin typeface="Consolas"/>
              </a:rPr>
              <a:t>};</a:t>
            </a:r>
          </a:p>
          <a:p>
            <a:r>
              <a:rPr lang="en-US" dirty="0" smtClean="0">
                <a:solidFill>
                  <a:srgbClr val="000000"/>
                </a:solidFill>
                <a:latin typeface="+mn-lt"/>
              </a:rPr>
              <a:t>    </a:t>
            </a:r>
            <a:r>
              <a:rPr lang="en-US" dirty="0" err="1" smtClean="0">
                <a:solidFill>
                  <a:srgbClr val="000000"/>
                </a:solidFill>
                <a:latin typeface="+mn-lt"/>
              </a:rPr>
              <a:t>betekent</a:t>
            </a:r>
            <a:r>
              <a:rPr lang="en-US" dirty="0" smtClean="0">
                <a:solidFill>
                  <a:srgbClr val="000000"/>
                </a:solidFill>
                <a:latin typeface="+mn-lt"/>
              </a:rPr>
              <a:t> </a:t>
            </a:r>
            <a:r>
              <a:rPr lang="en-US" dirty="0" err="1" smtClean="0">
                <a:solidFill>
                  <a:srgbClr val="000000"/>
                </a:solidFill>
                <a:latin typeface="+mn-lt"/>
              </a:rPr>
              <a:t>dat</a:t>
            </a:r>
            <a:r>
              <a:rPr lang="en-US" dirty="0" smtClean="0">
                <a:solidFill>
                  <a:srgbClr val="000000"/>
                </a:solidFill>
                <a:latin typeface="+mn-lt"/>
              </a:rPr>
              <a:t> </a:t>
            </a:r>
            <a:r>
              <a:rPr lang="en-US" b="1" dirty="0" err="1" smtClean="0">
                <a:solidFill>
                  <a:srgbClr val="000000"/>
                </a:solidFill>
                <a:latin typeface="Consolas" pitchFamily="49" charset="0"/>
                <a:cs typeface="Consolas" pitchFamily="49" charset="0"/>
              </a:rPr>
              <a:t>publicFunction</a:t>
            </a:r>
            <a:r>
              <a:rPr lang="en-US" dirty="0" smtClean="0">
                <a:solidFill>
                  <a:srgbClr val="000000"/>
                </a:solidFill>
                <a:latin typeface="+mn-lt"/>
              </a:rPr>
              <a:t> function</a:t>
            </a:r>
            <a:r>
              <a:rPr lang="en-US" baseline="0" dirty="0" smtClean="0">
                <a:solidFill>
                  <a:srgbClr val="000000"/>
                </a:solidFill>
                <a:latin typeface="+mn-lt"/>
              </a:rPr>
              <a:t> in het </a:t>
            </a:r>
            <a:r>
              <a:rPr lang="en-US" b="1" baseline="0" dirty="0" err="1" smtClean="0">
                <a:solidFill>
                  <a:srgbClr val="000000"/>
                </a:solidFill>
                <a:latin typeface="Consolas" pitchFamily="49" charset="0"/>
                <a:cs typeface="Consolas" pitchFamily="49" charset="0"/>
              </a:rPr>
              <a:t>com.infosupport</a:t>
            </a:r>
            <a:r>
              <a:rPr lang="en-US" baseline="0" dirty="0" smtClean="0">
                <a:solidFill>
                  <a:srgbClr val="000000"/>
                </a:solidFill>
                <a:latin typeface="+mn-lt"/>
              </a:rPr>
              <a:t> namespace </a:t>
            </a:r>
            <a:r>
              <a:rPr lang="en-US" baseline="0" dirty="0" err="1" smtClean="0">
                <a:solidFill>
                  <a:srgbClr val="000000"/>
                </a:solidFill>
                <a:latin typeface="+mn-lt"/>
              </a:rPr>
              <a:t>wordt</a:t>
            </a:r>
            <a:r>
              <a:rPr lang="en-US" baseline="0" dirty="0" smtClean="0">
                <a:solidFill>
                  <a:srgbClr val="000000"/>
                </a:solidFill>
                <a:latin typeface="+mn-lt"/>
              </a:rPr>
              <a:t> </a:t>
            </a:r>
            <a:r>
              <a:rPr lang="en-US" baseline="0" dirty="0" err="1" smtClean="0">
                <a:solidFill>
                  <a:srgbClr val="000000"/>
                </a:solidFill>
                <a:latin typeface="+mn-lt"/>
              </a:rPr>
              <a:t>opgenomen</a:t>
            </a:r>
            <a:r>
              <a:rPr lang="en-US" baseline="0" dirty="0" smtClean="0">
                <a:solidFill>
                  <a:srgbClr val="000000"/>
                </a:solidFill>
                <a:latin typeface="+mn-lt"/>
              </a:rPr>
              <a:t>.</a:t>
            </a:r>
          </a:p>
          <a:p>
            <a:r>
              <a:rPr lang="en-US" baseline="0" dirty="0" smtClean="0">
                <a:solidFill>
                  <a:srgbClr val="000000"/>
                </a:solidFill>
                <a:latin typeface="+mn-lt"/>
              </a:rPr>
              <a:t>    </a:t>
            </a:r>
            <a:r>
              <a:rPr lang="en-US" baseline="0" dirty="0" err="1" smtClean="0">
                <a:solidFill>
                  <a:srgbClr val="000000"/>
                </a:solidFill>
                <a:latin typeface="+mn-lt"/>
              </a:rPr>
              <a:t>voortaan</a:t>
            </a:r>
            <a:r>
              <a:rPr lang="en-US" baseline="0" dirty="0" smtClean="0">
                <a:solidFill>
                  <a:srgbClr val="000000"/>
                </a:solidFill>
                <a:latin typeface="+mn-lt"/>
              </a:rPr>
              <a:t> </a:t>
            </a:r>
            <a:r>
              <a:rPr lang="en-US" baseline="0" dirty="0" err="1" smtClean="0">
                <a:solidFill>
                  <a:srgbClr val="000000"/>
                </a:solidFill>
                <a:latin typeface="+mn-lt"/>
              </a:rPr>
              <a:t>kan</a:t>
            </a:r>
            <a:r>
              <a:rPr lang="en-US" baseline="0" dirty="0" smtClean="0">
                <a:solidFill>
                  <a:srgbClr val="000000"/>
                </a:solidFill>
                <a:latin typeface="+mn-lt"/>
              </a:rPr>
              <a:t> </a:t>
            </a:r>
            <a:r>
              <a:rPr lang="en-US" baseline="0" dirty="0" err="1" smtClean="0">
                <a:solidFill>
                  <a:srgbClr val="000000"/>
                </a:solidFill>
                <a:latin typeface="+mn-lt"/>
              </a:rPr>
              <a:t>deze</a:t>
            </a:r>
            <a:r>
              <a:rPr lang="en-US" baseline="0" dirty="0" smtClean="0">
                <a:solidFill>
                  <a:srgbClr val="000000"/>
                </a:solidFill>
                <a:latin typeface="+mn-lt"/>
              </a:rPr>
              <a:t> function </a:t>
            </a:r>
            <a:r>
              <a:rPr lang="en-US" baseline="0" dirty="0" err="1" smtClean="0">
                <a:solidFill>
                  <a:srgbClr val="000000"/>
                </a:solidFill>
                <a:latin typeface="+mn-lt"/>
              </a:rPr>
              <a:t>dan</a:t>
            </a:r>
            <a:r>
              <a:rPr lang="en-US" baseline="0" dirty="0" smtClean="0">
                <a:solidFill>
                  <a:srgbClr val="000000"/>
                </a:solidFill>
                <a:latin typeface="+mn-lt"/>
              </a:rPr>
              <a:t> </a:t>
            </a:r>
            <a:r>
              <a:rPr lang="en-US" baseline="0" dirty="0" err="1" smtClean="0">
                <a:solidFill>
                  <a:srgbClr val="000000"/>
                </a:solidFill>
                <a:latin typeface="+mn-lt"/>
              </a:rPr>
              <a:t>als</a:t>
            </a:r>
            <a:r>
              <a:rPr lang="en-US" baseline="0" dirty="0" smtClean="0">
                <a:solidFill>
                  <a:srgbClr val="000000"/>
                </a:solidFill>
                <a:latin typeface="+mn-lt"/>
              </a:rPr>
              <a:t> </a:t>
            </a:r>
            <a:r>
              <a:rPr lang="en-US" baseline="0" dirty="0" err="1" smtClean="0">
                <a:solidFill>
                  <a:srgbClr val="000000"/>
                </a:solidFill>
                <a:latin typeface="+mn-lt"/>
              </a:rPr>
              <a:t>aangeroepen</a:t>
            </a:r>
            <a:r>
              <a:rPr lang="en-US" baseline="0" dirty="0" smtClean="0">
                <a:solidFill>
                  <a:srgbClr val="000000"/>
                </a:solidFill>
                <a:latin typeface="+mn-lt"/>
              </a:rPr>
              <a:t> </a:t>
            </a:r>
          </a:p>
          <a:p>
            <a:r>
              <a:rPr lang="en-US" b="1" baseline="0" dirty="0" smtClean="0">
                <a:solidFill>
                  <a:srgbClr val="000000"/>
                </a:solidFill>
                <a:latin typeface="+mn-lt"/>
                <a:cs typeface="Consolas" pitchFamily="49" charset="0"/>
              </a:rPr>
              <a:t>        </a:t>
            </a:r>
            <a:r>
              <a:rPr lang="en-US" b="1" baseline="0" dirty="0" err="1" smtClean="0">
                <a:solidFill>
                  <a:srgbClr val="000000"/>
                </a:solidFill>
                <a:latin typeface="Consolas" pitchFamily="49" charset="0"/>
                <a:cs typeface="Consolas" pitchFamily="49" charset="0"/>
              </a:rPr>
              <a:t>com.infosupport</a:t>
            </a:r>
            <a:r>
              <a:rPr lang="en-US" b="1" baseline="0" dirty="0" smtClean="0">
                <a:solidFill>
                  <a:srgbClr val="000000"/>
                </a:solidFill>
                <a:latin typeface="Consolas" pitchFamily="49" charset="0"/>
                <a:cs typeface="Consolas" pitchFamily="49" charset="0"/>
              </a:rPr>
              <a:t>.</a:t>
            </a:r>
            <a:r>
              <a:rPr lang="en-US" b="1"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a:t>
            </a:r>
            <a:r>
              <a:rPr lang="en-US" baseline="0" dirty="0" smtClean="0">
                <a:solidFill>
                  <a:srgbClr val="000000"/>
                </a:solidFill>
                <a:latin typeface="+mn-lt"/>
              </a:rPr>
              <a:t> </a:t>
            </a:r>
          </a:p>
          <a:p>
            <a:r>
              <a:rPr lang="en-US" baseline="0" dirty="0" smtClean="0">
                <a:solidFill>
                  <a:srgbClr val="000000"/>
                </a:solidFill>
                <a:latin typeface="+mn-lt"/>
              </a:rPr>
              <a:t>    </a:t>
            </a:r>
            <a:r>
              <a:rPr lang="en-US" baseline="0" dirty="0" err="1" smtClean="0">
                <a:solidFill>
                  <a:srgbClr val="000000"/>
                </a:solidFill>
                <a:latin typeface="+mn-lt"/>
              </a:rPr>
              <a:t>worden</a:t>
            </a:r>
            <a:r>
              <a:rPr lang="en-US" baseline="0" dirty="0" smtClean="0">
                <a:solidFill>
                  <a:srgbClr val="000000"/>
                </a:solidFill>
                <a:latin typeface="+mn-lt"/>
              </a:rPr>
              <a:t>.</a:t>
            </a:r>
          </a:p>
          <a:p>
            <a:endParaRPr lang="en-US" baseline="0" dirty="0" smtClean="0">
              <a:solidFill>
                <a:srgbClr val="000000"/>
              </a:solidFill>
              <a:latin typeface="+mn-lt"/>
            </a:endParaRPr>
          </a:p>
          <a:p>
            <a:endParaRPr lang="en-US" baseline="0" dirty="0" smtClean="0">
              <a:solidFill>
                <a:srgbClr val="000000"/>
              </a:solidFill>
              <a:latin typeface="+mn-lt"/>
            </a:endParaRPr>
          </a:p>
          <a:p>
            <a:r>
              <a:rPr lang="en-US" baseline="0" dirty="0" err="1" smtClean="0">
                <a:solidFill>
                  <a:srgbClr val="000000"/>
                </a:solidFill>
                <a:latin typeface="+mn-lt"/>
              </a:rPr>
              <a:t>Uiteindelijk</a:t>
            </a:r>
            <a:r>
              <a:rPr lang="en-US" baseline="0" dirty="0" smtClean="0">
                <a:solidFill>
                  <a:srgbClr val="000000"/>
                </a:solidFill>
                <a:latin typeface="+mn-lt"/>
              </a:rPr>
              <a:t> </a:t>
            </a:r>
            <a:r>
              <a:rPr lang="en-US" baseline="0" dirty="0" err="1" smtClean="0">
                <a:solidFill>
                  <a:srgbClr val="000000"/>
                </a:solidFill>
                <a:latin typeface="+mn-lt"/>
              </a:rPr>
              <a:t>ontstaan</a:t>
            </a:r>
            <a:r>
              <a:rPr lang="en-US" baseline="0" dirty="0" smtClean="0">
                <a:solidFill>
                  <a:srgbClr val="000000"/>
                </a:solidFill>
                <a:latin typeface="+mn-lt"/>
              </a:rPr>
              <a:t> </a:t>
            </a:r>
            <a:r>
              <a:rPr lang="en-US" baseline="0" dirty="0" err="1" smtClean="0">
                <a:solidFill>
                  <a:srgbClr val="000000"/>
                </a:solidFill>
                <a:latin typeface="+mn-lt"/>
              </a:rPr>
              <a:t>bomen</a:t>
            </a:r>
            <a:r>
              <a:rPr lang="en-US" baseline="0" dirty="0" smtClean="0">
                <a:solidFill>
                  <a:srgbClr val="000000"/>
                </a:solidFill>
                <a:latin typeface="+mn-lt"/>
              </a:rPr>
              <a:t> van </a:t>
            </a:r>
            <a:r>
              <a:rPr lang="en-US" baseline="0" dirty="0" err="1" smtClean="0">
                <a:solidFill>
                  <a:srgbClr val="000000"/>
                </a:solidFill>
                <a:latin typeface="+mn-lt"/>
              </a:rPr>
              <a:t>geneste</a:t>
            </a:r>
            <a:r>
              <a:rPr lang="en-US" baseline="0" dirty="0" smtClean="0">
                <a:solidFill>
                  <a:srgbClr val="000000"/>
                </a:solidFill>
                <a:latin typeface="+mn-lt"/>
              </a:rPr>
              <a:t> </a:t>
            </a:r>
            <a:r>
              <a:rPr lang="en-US" baseline="0" dirty="0" err="1" smtClean="0">
                <a:solidFill>
                  <a:srgbClr val="000000"/>
                </a:solidFill>
                <a:latin typeface="+mn-lt"/>
              </a:rPr>
              <a:t>objectliterals</a:t>
            </a:r>
            <a:r>
              <a:rPr lang="en-US" baseline="0" dirty="0" smtClean="0">
                <a:solidFill>
                  <a:srgbClr val="000000"/>
                </a:solidFill>
                <a:latin typeface="+mn-lt"/>
              </a:rPr>
              <a:t>:</a:t>
            </a:r>
          </a:p>
          <a:p>
            <a:endParaRPr lang="en-US" baseline="0" dirty="0" smtClean="0">
              <a:solidFill>
                <a:srgbClr val="000000"/>
              </a:solidFill>
              <a:latin typeface="+mn-lt"/>
            </a:endParaRPr>
          </a:p>
          <a:p>
            <a:r>
              <a:rPr lang="en-US" b="1" dirty="0" smtClean="0">
                <a:solidFill>
                  <a:srgbClr val="000000"/>
                </a:solidFill>
                <a:latin typeface="Consolas" pitchFamily="49" charset="0"/>
                <a:cs typeface="Consolas" pitchFamily="49" charset="0"/>
              </a:rPr>
              <a:t>com</a:t>
            </a:r>
            <a:r>
              <a:rPr lang="en-US" b="1" baseline="0" dirty="0" smtClean="0">
                <a:solidFill>
                  <a:srgbClr val="000000"/>
                </a:solidFill>
                <a:latin typeface="Consolas" pitchFamily="49" charset="0"/>
                <a:cs typeface="Consolas" pitchFamily="49" charset="0"/>
              </a:rPr>
              <a:t> =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infoSupport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someProject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publicVar</a:t>
            </a:r>
            <a:r>
              <a:rPr lang="en-US" b="1" baseline="0" dirty="0" smtClean="0">
                <a:solidFill>
                  <a:srgbClr val="000000"/>
                </a:solidFill>
                <a:latin typeface="Consolas" pitchFamily="49" charset="0"/>
                <a:cs typeface="Consolas" pitchFamily="49" charset="0"/>
              </a:rPr>
              <a:t>: 3.141592,</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someOtherProject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a:t>
            </a:r>
            <a:r>
              <a:rPr lang="en-US" b="1" dirty="0" err="1" smtClean="0">
                <a:solidFill>
                  <a:srgbClr val="000000"/>
                </a:solidFill>
                <a:latin typeface="Consolas" pitchFamily="49" charset="0"/>
                <a:cs typeface="Consolas" pitchFamily="49" charset="0"/>
              </a:rPr>
              <a:t>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otherBrand</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otherProject</a:t>
            </a:r>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baseline="0" dirty="0" err="1" smtClean="0">
                <a:solidFill>
                  <a:srgbClr val="000000"/>
                </a:solidFill>
                <a:latin typeface="Consolas" pitchFamily="49" charset="0"/>
                <a:cs typeface="Consolas" pitchFamily="49" charset="0"/>
              </a:rPr>
              <a:t>yetAnother</a:t>
            </a:r>
            <a:r>
              <a:rPr lang="en-US" b="1" dirty="0" err="1" smtClean="0">
                <a:solidFill>
                  <a:srgbClr val="000000"/>
                </a:solidFill>
                <a:latin typeface="Consolas" pitchFamily="49" charset="0"/>
                <a:cs typeface="Consolas" pitchFamily="49" charset="0"/>
              </a:rPr>
              <a:t>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r>
              <a:rPr lang="en-US" b="1" dirty="0" err="1" smtClean="0">
                <a:solidFill>
                  <a:srgbClr val="000000"/>
                </a:solidFill>
                <a:latin typeface="Consolas" pitchFamily="49" charset="0"/>
                <a:cs typeface="Consolas" pitchFamily="49" charset="0"/>
              </a:rPr>
              <a:t>publicFunction</a:t>
            </a:r>
            <a:r>
              <a:rPr lang="en-US" b="1" dirty="0" smtClean="0">
                <a:solidFill>
                  <a:srgbClr val="000000"/>
                </a:solidFill>
                <a:latin typeface="Consolas" pitchFamily="49" charset="0"/>
                <a:cs typeface="Consolas" pitchFamily="49" charset="0"/>
              </a:rPr>
              <a:t>: </a:t>
            </a:r>
            <a:r>
              <a:rPr lang="nl-NL" b="1" dirty="0" err="1" smtClean="0">
                <a:solidFill>
                  <a:srgbClr val="0000FF"/>
                </a:solidFill>
                <a:latin typeface="Consolas" pitchFamily="49" charset="0"/>
                <a:cs typeface="Consolas" pitchFamily="49" charset="0"/>
              </a:rPr>
              <a:t>function</a:t>
            </a:r>
            <a:r>
              <a:rPr lang="nl-NL" b="1" dirty="0" smtClean="0">
                <a:solidFill>
                  <a:srgbClr val="0000FF"/>
                </a:solidFill>
                <a:latin typeface="Consolas" pitchFamily="49" charset="0"/>
                <a:cs typeface="Consolas" pitchFamily="49" charset="0"/>
              </a:rPr>
              <a:t> </a:t>
            </a:r>
            <a:r>
              <a:rPr lang="en-US" b="1" dirty="0" smtClean="0">
                <a:solidFill>
                  <a:srgbClr val="000000"/>
                </a:solidFill>
                <a:latin typeface="Consolas" pitchFamily="49" charset="0"/>
                <a:cs typeface="Consolas" pitchFamily="49" charset="0"/>
              </a:rPr>
              <a:t>(){</a:t>
            </a:r>
          </a:p>
          <a:p>
            <a:r>
              <a:rPr lang="en-US" b="1" dirty="0" smtClean="0">
                <a:solidFill>
                  <a:srgbClr val="000000"/>
                </a:solidFill>
                <a:latin typeface="Consolas" pitchFamily="49" charset="0"/>
                <a:cs typeface="Consolas" pitchFamily="49" charset="0"/>
              </a:rPr>
              <a:t>			// ..</a:t>
            </a:r>
          </a:p>
          <a:p>
            <a:r>
              <a:rPr lang="en-US" b="1" dirty="0" smtClean="0">
                <a:solidFill>
                  <a:srgbClr val="000000"/>
                </a:solidFill>
                <a:latin typeface="Consolas" pitchFamily="49" charset="0"/>
                <a:cs typeface="Consolas" pitchFamily="49" charset="0"/>
              </a:rPr>
              <a:t>		},</a:t>
            </a:r>
            <a:endParaRPr lang="en-US" b="1" baseline="0" dirty="0" smtClean="0">
              <a:solidFill>
                <a:srgbClr val="000000"/>
              </a:solidFill>
              <a:latin typeface="Consolas" pitchFamily="49" charset="0"/>
              <a:cs typeface="Consolas" pitchFamily="49" charset="0"/>
            </a:endParaRP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    },</a:t>
            </a:r>
          </a:p>
          <a:p>
            <a:r>
              <a:rPr lang="en-US" b="1" baseline="0" dirty="0" smtClean="0">
                <a:solidFill>
                  <a:srgbClr val="000000"/>
                </a:solidFill>
                <a:latin typeface="Consolas" pitchFamily="49" charset="0"/>
                <a:cs typeface="Consolas" pitchFamily="49" charset="0"/>
              </a:rPr>
              <a:t>}</a:t>
            </a:r>
            <a:endParaRPr lang="en-US" b="1" dirty="0" smtClean="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406192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a:t>
            </a:r>
            <a:r>
              <a:rPr lang="nl-NL" baseline="0" dirty="0" smtClean="0"/>
              <a:t> agenda komt na elke “hoofdstuk” terug om aan te geven dat we naar een volgend “hoofdstuk” gaan. Deze slide dient als basis voor de opmaak van die slides.</a:t>
            </a:r>
            <a:endParaRPr lang="nl-NL" dirty="0"/>
          </a:p>
        </p:txBody>
      </p:sp>
    </p:spTree>
    <p:extLst>
      <p:ext uri="{BB962C8B-B14F-4D97-AF65-F5344CB8AC3E}">
        <p14:creationId xmlns:p14="http://schemas.microsoft.com/office/powerpoint/2010/main" val="259296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Bespreek kort de geschiedenis</a:t>
            </a:r>
            <a:r>
              <a:rPr lang="nl-NL" baseline="0" dirty="0" smtClean="0"/>
              <a:t> van HTML en XHTML. Leg kort uit wat de verschillen zijn tussen HTML en XHTML.</a:t>
            </a:r>
          </a:p>
          <a:p>
            <a:endParaRPr lang="nl-NL" baseline="0" dirty="0" smtClean="0"/>
          </a:p>
          <a:p>
            <a:r>
              <a:rPr lang="nl-NL" baseline="0" dirty="0" smtClean="0"/>
              <a:t>Laat </a:t>
            </a:r>
            <a:r>
              <a:rPr lang="nl-NL" baseline="0" dirty="0" err="1" smtClean="0"/>
              <a:t>tableless</a:t>
            </a:r>
            <a:r>
              <a:rPr lang="nl-NL" baseline="0" dirty="0" smtClean="0"/>
              <a:t> web design even aan het licht komen door uit te leggen hoe voorheen de </a:t>
            </a:r>
            <a:r>
              <a:rPr lang="nl-NL" baseline="0" dirty="0" err="1" smtClean="0"/>
              <a:t>paginalayouts</a:t>
            </a:r>
            <a:r>
              <a:rPr lang="nl-NL" baseline="0" dirty="0" smtClean="0"/>
              <a:t> met tabellen werden gedefinieerd. Cursisten hoeven de &lt;</a:t>
            </a:r>
            <a:r>
              <a:rPr lang="nl-NL" baseline="0" dirty="0" err="1" smtClean="0"/>
              <a:t>table</a:t>
            </a:r>
            <a:r>
              <a:rPr lang="nl-NL" baseline="0" dirty="0" smtClean="0"/>
              <a:t>&gt;-tag niet te kennen om door te hebben dat die opzet daar niet voor bedoeld is. Idem met AJAX, even kort aanstippen door het concept en de beweegredenen erachter te delen. CSS en AJAX komen beide later nog aan bod.</a:t>
            </a:r>
          </a:p>
          <a:p>
            <a:endParaRPr lang="nl-NL" baseline="0" dirty="0" smtClean="0"/>
          </a:p>
          <a:p>
            <a:r>
              <a:rPr lang="nl-NL" baseline="0" dirty="0" smtClean="0"/>
              <a:t>HTML5 bespreken mag, maar beperk het. Bijv. vertellen dat HTML 5 voortborduurt op HTML 4 en niet op XHTML is prima.</a:t>
            </a:r>
          </a:p>
        </p:txBody>
      </p:sp>
    </p:spTree>
    <p:extLst>
      <p:ext uri="{BB962C8B-B14F-4D97-AF65-F5344CB8AC3E}">
        <p14:creationId xmlns:p14="http://schemas.microsoft.com/office/powerpoint/2010/main" val="292023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41196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 de basisstructuur van een pagina uit: </a:t>
            </a:r>
            <a:r>
              <a:rPr lang="nl-NL" dirty="0" err="1" smtClean="0"/>
              <a:t>metadata</a:t>
            </a:r>
            <a:r>
              <a:rPr lang="nl-NL" dirty="0" smtClean="0"/>
              <a:t> van de pagina in de &lt;</a:t>
            </a:r>
            <a:r>
              <a:rPr lang="nl-NL" dirty="0" err="1" smtClean="0"/>
              <a:t>head</a:t>
            </a:r>
            <a:r>
              <a:rPr lang="nl-NL" dirty="0" smtClean="0"/>
              <a:t>&gt;, zichtbare elementen in de &lt;body&gt;.</a:t>
            </a:r>
            <a:endParaRPr lang="nl-NL" dirty="0"/>
          </a:p>
        </p:txBody>
      </p:sp>
    </p:spTree>
    <p:extLst>
      <p:ext uri="{BB962C8B-B14F-4D97-AF65-F5344CB8AC3E}">
        <p14:creationId xmlns:p14="http://schemas.microsoft.com/office/powerpoint/2010/main" val="379685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Benadruk dat frames tot het</a:t>
            </a:r>
            <a:r>
              <a:rPr lang="nl-NL" baseline="0" dirty="0" smtClean="0"/>
              <a:t> verleden behoren en dat er tegenwoordig betere technieken bestaan: AJAX, masterpages, etc.</a:t>
            </a:r>
            <a:endParaRPr lang="nl-NL" dirty="0"/>
          </a:p>
        </p:txBody>
      </p:sp>
    </p:spTree>
    <p:extLst>
      <p:ext uri="{BB962C8B-B14F-4D97-AF65-F5344CB8AC3E}">
        <p14:creationId xmlns:p14="http://schemas.microsoft.com/office/powerpoint/2010/main" val="20640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Benadruk dat deze elementen</a:t>
            </a:r>
            <a:r>
              <a:rPr lang="nl-NL" baseline="0" dirty="0" smtClean="0"/>
              <a:t> _erg_ veel gebruikt worden. Zo wordt &lt;div&gt; veel gebruikt om </a:t>
            </a:r>
            <a:r>
              <a:rPr lang="nl-NL" baseline="0" dirty="0" err="1" smtClean="0"/>
              <a:t>tableless</a:t>
            </a:r>
            <a:r>
              <a:rPr lang="nl-NL" baseline="0" dirty="0" smtClean="0"/>
              <a:t> web design mogelijk te maken. Voor HTML5 werd &lt;div&gt; door bijna elke website op internet gebruikt voor het opbouwen van de </a:t>
            </a:r>
            <a:r>
              <a:rPr lang="nl-NL" baseline="0" dirty="0" err="1" smtClean="0"/>
              <a:t>layout</a:t>
            </a:r>
            <a:r>
              <a:rPr lang="nl-NL" baseline="0" dirty="0" smtClean="0"/>
              <a:t> (hier en daar worden tabellen nog steeds gebruikt).</a:t>
            </a:r>
          </a:p>
          <a:p>
            <a:endParaRPr lang="nl-NL" baseline="0" dirty="0" smtClean="0"/>
          </a:p>
          <a:p>
            <a:r>
              <a:rPr lang="nl-NL" baseline="0" dirty="0" smtClean="0"/>
              <a:t>De termen blokelement en </a:t>
            </a:r>
            <a:r>
              <a:rPr lang="nl-NL" baseline="0" dirty="0" err="1" smtClean="0"/>
              <a:t>inline</a:t>
            </a:r>
            <a:r>
              <a:rPr lang="nl-NL" baseline="0" dirty="0" smtClean="0"/>
              <a:t> element komen bij deze slide voor het eerst langs, leg kort uit wat het inhoudt.</a:t>
            </a:r>
          </a:p>
        </p:txBody>
      </p:sp>
    </p:spTree>
    <p:extLst>
      <p:ext uri="{BB962C8B-B14F-4D97-AF65-F5344CB8AC3E}">
        <p14:creationId xmlns:p14="http://schemas.microsoft.com/office/powerpoint/2010/main" val="3172744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chemeClr val="bg1"/>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chemeClr val="bg1"/>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8" name="Rechte verbindingslijn 7"/>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lvl1pPr>
              <a:defRPr/>
            </a:lvl1pPr>
          </a:lstStyle>
          <a:p>
            <a:r>
              <a:rPr lang="nl-NL" smtClean="0"/>
              <a:t>Klik om de stijl te bewerken</a:t>
            </a:r>
            <a:endParaRPr lang="nl-NL" dirty="0"/>
          </a:p>
        </p:txBody>
      </p:sp>
      <p:sp>
        <p:nvSpPr>
          <p:cNvPr id="11"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2"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4"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5" name="Footer Placeholder 4"/>
          <p:cNvSpPr>
            <a:spLocks noGrp="1"/>
          </p:cNvSpPr>
          <p:nvPr>
            <p:ph type="ftr" sz="quarter" idx="10"/>
          </p:nvPr>
        </p:nvSpPr>
        <p:spPr/>
        <p:txBody>
          <a:bodyPr/>
          <a:lstStyle>
            <a:lvl1pPr>
              <a:defRPr/>
            </a:lvl1pPr>
          </a:lstStyle>
          <a:p>
            <a:pPr>
              <a:defRPr/>
            </a:pPr>
            <a:r>
              <a:rPr lang="nl-NL"/>
              <a:t>Title document</a:t>
            </a:r>
          </a:p>
        </p:txBody>
      </p:sp>
      <p:sp>
        <p:nvSpPr>
          <p:cNvPr id="16" name="Slide Number Placeholder 5"/>
          <p:cNvSpPr>
            <a:spLocks noGrp="1"/>
          </p:cNvSpPr>
          <p:nvPr>
            <p:ph type="sldNum" sz="quarter" idx="11"/>
          </p:nvPr>
        </p:nvSpPr>
        <p:spPr/>
        <p:txBody>
          <a:bodyPr/>
          <a:lstStyle>
            <a:lvl1pPr>
              <a:defRPr/>
            </a:lvl1pPr>
          </a:lstStyle>
          <a:p>
            <a:pPr>
              <a:defRPr/>
            </a:pPr>
            <a:fld id="{E5650140-7121-4DB0-B69A-1C1C7741D4EB}" type="slidenum">
              <a:rPr lang="nl-NL"/>
              <a:pPr>
                <a:defRPr/>
              </a:pPr>
              <a:t>‹#›</a:t>
            </a:fld>
            <a:endParaRPr lang="nl-NL"/>
          </a:p>
        </p:txBody>
      </p:sp>
      <p:sp>
        <p:nvSpPr>
          <p:cNvPr id="17" name="Date Placeholder 3"/>
          <p:cNvSpPr>
            <a:spLocks noGrp="1"/>
          </p:cNvSpPr>
          <p:nvPr>
            <p:ph type="dt" sz="half" idx="12"/>
          </p:nvPr>
        </p:nvSpPr>
        <p:spPr/>
        <p:txBody>
          <a:bodyPr/>
          <a:lstStyle>
            <a:lvl1pPr>
              <a:defRPr smtClean="0"/>
            </a:lvl1pPr>
          </a:lstStyle>
          <a:p>
            <a:pPr>
              <a:defRPr/>
            </a:pPr>
            <a:fld id="{4B295978-B6E9-4C9C-9ABF-0B33CF6779D1}" type="datetime1">
              <a:rPr lang="nl-NL"/>
              <a:pPr>
                <a:defRPr/>
              </a:pPr>
              <a:t>29-5-2013</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38A15A43-B8E9-4F71-B44B-2B143CB2C1E0}"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11252118-903B-43EA-B49F-2BE7E1F7E71A}" type="datetime1">
              <a:rPr lang="nl-NL"/>
              <a:pPr>
                <a:defRPr/>
              </a:pPr>
              <a:t>29-5-2013</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2CA3B9D3-2230-41BB-90DD-FD31110BBB3F}"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FE7A0510-C1C7-4250-824B-B7E4555E4ED8}" type="datetime1">
              <a:rPr lang="nl-NL"/>
              <a:pPr>
                <a:defRPr/>
              </a:pPr>
              <a:t>29-5-2013</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EB1975A8-80D0-4EC5-999E-58A899C57311}"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F1862A2D-0EBD-45B2-8673-64FC4F2E3B2C}" type="datetime1">
              <a:rPr lang="nl-NL"/>
              <a:pPr>
                <a:defRPr/>
              </a:pPr>
              <a:t>29-5-2013</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10"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1"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DA9E299E-5753-42FF-9230-97AE1F5AB3C2}"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BB3F0F72-0543-493A-B97F-707D5388C56A}" type="datetime1">
              <a:rPr lang="nl-NL"/>
              <a:pPr>
                <a:defRPr/>
              </a:pPr>
              <a:t>29-5-2013</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CAD175D1-8BD5-4B61-8FB9-C6E082C6F948}"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9782A12B-484A-4F3D-846A-ECB54D830D01}" type="datetime1">
              <a:rPr lang="nl-NL"/>
              <a:pPr>
                <a:defRPr/>
              </a:pPr>
              <a:t>29-5-2013</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10"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11"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CDA826C4-2544-4961-BBC3-3D56E9440CB0}"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80D4722F-ABB6-4303-BB25-8CA1878E7342}" type="datetime1">
              <a:rPr lang="nl-NL"/>
              <a:pPr>
                <a:defRPr/>
              </a:pPr>
              <a:t>29-5-2013</a:t>
            </a:fld>
            <a:endParaRPr lang="nl-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F2424070-74AD-4FBD-83A6-A367DF2BE1D3}"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F59299D-4CD6-4273-9E81-DE745E09CD88}" type="datetime1">
              <a:rPr lang="nl-NL"/>
              <a:pPr>
                <a:defRPr/>
              </a:pPr>
              <a:t>29-5-2013</a:t>
            </a:fld>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1BBCCBD1-8219-4A90-B659-3BEC30E779D3}"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8F58F698-85DE-4B6D-AC49-C5CAE621DEDB}" type="datetime1">
              <a:rPr lang="nl-NL"/>
              <a:pPr>
                <a:defRPr/>
              </a:pPr>
              <a:t>29-5-2013</a:t>
            </a:fld>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rgbClr val="005B99"/>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rgbClr val="005B99"/>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5"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5C245E14-099A-49A9-81CC-BA4F6F3C2508}" type="datetime1">
              <a:rPr lang="nl-NL"/>
              <a:pPr>
                <a:defRPr/>
              </a:pPr>
              <a:t>29-5-2013</a:t>
            </a:fld>
            <a:endParaRPr lang="nl-N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nl-NL" noProof="0" dirty="0" smtClean="0"/>
              <a:t>Klik om de modelstijlen te bewerken</a:t>
            </a:r>
          </a:p>
          <a:p>
            <a:pPr lvl="1"/>
            <a:r>
              <a:rPr lang="nl-NL" noProof="0" dirty="0" smtClean="0"/>
              <a:t>Tweede niveau</a:t>
            </a:r>
          </a:p>
          <a:p>
            <a:pPr lvl="2"/>
            <a:r>
              <a:rPr lang="nl-NL" noProof="0" dirty="0" smtClean="0"/>
              <a:t>Derde niveau</a:t>
            </a:r>
          </a:p>
          <a:p>
            <a:pPr lvl="3"/>
            <a:r>
              <a:rPr lang="nl-NL" noProof="0" dirty="0" smtClean="0"/>
              <a:t>Vierde niveau</a:t>
            </a:r>
          </a:p>
          <a:p>
            <a:pPr lvl="4"/>
            <a:r>
              <a:rPr lang="nl-NL" noProof="0" dirty="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637667A7-04BA-4DC1-B162-F05FB43D0636}" type="datetime1">
              <a:rPr lang="nl-NL"/>
              <a:pPr>
                <a:defRPr/>
              </a:pPr>
              <a:t>29-5-2013</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A8029D94-39D9-42AB-A886-88D3192CB6F5}" type="datetime1">
              <a:rPr lang="nl-NL"/>
              <a:pPr>
                <a:defRPr/>
              </a:pPr>
              <a:t>29-5-2013</a:t>
            </a:fld>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0FFBDB8E-6014-48FC-A08E-56CF3555CB4E}" type="datetime1">
              <a:rPr lang="nl-NL"/>
              <a:pPr>
                <a:defRPr/>
              </a:pPr>
              <a:t>29-5-2013</a:t>
            </a:fld>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3D38D084-6EAB-44F9-8BA8-5053850681F5}" type="datetime1">
              <a:rPr lang="nl-NL"/>
              <a:pPr>
                <a:defRPr/>
              </a:pPr>
              <a:t>29-5-2013</a:t>
            </a:fld>
            <a:endParaRPr lang="nl-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F04F2E56-CE0C-48FC-ACAA-A8F1F57555FF}" type="datetime1">
              <a:rPr lang="nl-NL"/>
              <a:pPr>
                <a:defRPr/>
              </a:pPr>
              <a:t>29-5-2013</a:t>
            </a:fld>
            <a:endParaRPr lang="nl-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500063" y="71438"/>
            <a:ext cx="8229600" cy="582612"/>
          </a:xfrm>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997030D5-C04F-4336-8C51-37C0E22BBAD4}" type="datetime1">
              <a:rPr lang="nl-NL"/>
              <a:pPr>
                <a:defRPr/>
              </a:pPr>
              <a:t>29-5-2013</a:t>
            </a:fld>
            <a:endParaRPr lang="nl-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457200" y="764704"/>
            <a:ext cx="3008313" cy="1100802"/>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36396125-68DE-461D-9F31-2C0D1BC758A0}" type="datetime1">
              <a:rPr lang="nl-NL"/>
              <a:pPr>
                <a:defRPr/>
              </a:pPr>
              <a:t>29-5-2013</a:t>
            </a:fld>
            <a:endParaRPr lang="nl-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1792288" y="4952529"/>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64704"/>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1926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41801561-556F-42E0-BE3F-9D5E65AD8EA1}" type="datetime1">
              <a:rPr lang="nl-NL"/>
              <a:pPr>
                <a:defRPr/>
              </a:pPr>
              <a:t>29-5-2013</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3"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78CCFB7C-5036-4F2B-8795-358C0C20ECE9}" type="datetime1">
              <a:rPr lang="nl-NL"/>
              <a:pPr>
                <a:defRPr/>
              </a:pPr>
              <a:t>29-5-2013</a:t>
            </a:fld>
            <a:endParaRPr lang="nl-NL"/>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C7FE9636-8CBE-478E-81BD-C0EC0B9B736C}" type="datetime1">
              <a:rPr lang="nl-NL"/>
              <a:pPr>
                <a:defRPr/>
              </a:pPr>
              <a:t>29-5-2013</a:t>
            </a:fld>
            <a:endParaRPr lang="nl-NL"/>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dirty="0"/>
          </a:p>
        </p:txBody>
      </p:sp>
      <p:sp>
        <p:nvSpPr>
          <p:cNvPr id="3" name="Content Placeholder 2"/>
          <p:cNvSpPr>
            <a:spLocks noGrp="1"/>
          </p:cNvSpPr>
          <p:nvPr>
            <p:ph idx="1"/>
          </p:nvPr>
        </p:nvSpPr>
        <p:spPr/>
        <p:txBody>
          <a:bodyPr/>
          <a:lstStyle>
            <a:lvl1pPr>
              <a:buFontTx/>
              <a:buBlip>
                <a:blip r:embed="rId2"/>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F208558-473E-4437-9BF5-D795D7AD1F04}" type="slidenum">
              <a:rPr lang="nl-NL"/>
              <a:pPr>
                <a:defRPr/>
              </a:pPr>
              <a:t>‹#›</a:t>
            </a:fld>
            <a:endParaRPr lang="nl-NL"/>
          </a:p>
        </p:txBody>
      </p:sp>
      <p:sp>
        <p:nvSpPr>
          <p:cNvPr id="6" name="Date Placeholder 3"/>
          <p:cNvSpPr>
            <a:spLocks noGrp="1"/>
          </p:cNvSpPr>
          <p:nvPr>
            <p:ph type="dt" sz="half" idx="12"/>
          </p:nvPr>
        </p:nvSpPr>
        <p:spPr/>
        <p:txBody>
          <a:bodyPr/>
          <a:lstStyle>
            <a:lvl1pPr>
              <a:defRPr/>
            </a:lvl1pPr>
          </a:lstStyle>
          <a:p>
            <a:pPr>
              <a:defRPr/>
            </a:pPr>
            <a:fld id="{54EFCE93-AB76-477E-9E84-535B09331DB8}" type="datetime1">
              <a:rPr lang="nl-NL"/>
              <a:pPr>
                <a:defRPr/>
              </a:pPr>
              <a:t>29-5-2013</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9" name="Content Placeholder 2"/>
          <p:cNvSpPr>
            <a:spLocks noGrp="1"/>
          </p:cNvSpPr>
          <p:nvPr>
            <p:ph idx="1"/>
          </p:nvPr>
        </p:nvSpPr>
        <p:spPr>
          <a:xfrm>
            <a:off x="457200" y="857250"/>
            <a:ext cx="8229600" cy="5268913"/>
          </a:xfrm>
        </p:spPr>
        <p:txBody>
          <a:bodyPr/>
          <a:lstStyle>
            <a:lvl1pPr>
              <a:buFontTx/>
              <a:buBlip>
                <a:blip r:embed="rId4"/>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D8846601-D9E0-4071-8846-44D0925C3F3F}"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6930F019-8659-49AF-8A97-852FED379D6D}" type="datetime1">
              <a:rPr lang="nl-NL"/>
              <a:pPr>
                <a:defRPr/>
              </a:pPr>
              <a:t>29-5-2013</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9"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C9AA6C16-6CD7-487B-8D5D-24FD1258E615}"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80775AFC-3DDC-46F8-B0D5-3EAC43158EF5}" type="datetime1">
              <a:rPr lang="nl-NL"/>
              <a:pPr>
                <a:defRPr/>
              </a:pPr>
              <a:t>29-5-2013</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1764767B-43DF-4387-ADCA-573C7D9E351B}"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EA54468-F53A-4B28-81A4-7B77528D5423}" type="datetime1">
              <a:rPr lang="nl-NL"/>
              <a:pPr>
                <a:defRPr/>
              </a:pPr>
              <a:t>29-5-2013</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p>
            <a:r>
              <a:rPr lang="nl-NL" smtClean="0"/>
              <a:t>Klik om de stijl te bewerken</a:t>
            </a:r>
            <a:endParaRPr lang="nl-NL" dirty="0"/>
          </a:p>
        </p:txBody>
      </p:sp>
      <p:sp>
        <p:nvSpPr>
          <p:cNvPr id="11"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2"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8" name="Footer Placeholder 4"/>
          <p:cNvSpPr>
            <a:spLocks noGrp="1"/>
          </p:cNvSpPr>
          <p:nvPr>
            <p:ph type="ftr" sz="quarter" idx="10"/>
          </p:nvPr>
        </p:nvSpPr>
        <p:spPr/>
        <p:txBody>
          <a:bodyPr/>
          <a:lstStyle>
            <a:lvl1pPr>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defRPr/>
            </a:lvl1pPr>
          </a:lstStyle>
          <a:p>
            <a:pPr>
              <a:defRPr/>
            </a:pPr>
            <a:fld id="{3062CED9-B5AD-4BE9-8042-92F67B7B67AB}" type="slidenum">
              <a:rPr lang="nl-NL"/>
              <a:pPr>
                <a:defRPr/>
              </a:pPr>
              <a:t>‹#›</a:t>
            </a:fld>
            <a:endParaRPr lang="nl-NL"/>
          </a:p>
        </p:txBody>
      </p:sp>
      <p:sp>
        <p:nvSpPr>
          <p:cNvPr id="13" name="Date Placeholder 3"/>
          <p:cNvSpPr>
            <a:spLocks noGrp="1"/>
          </p:cNvSpPr>
          <p:nvPr>
            <p:ph type="dt" sz="half" idx="12"/>
          </p:nvPr>
        </p:nvSpPr>
        <p:spPr/>
        <p:txBody>
          <a:bodyPr/>
          <a:lstStyle>
            <a:lvl1pPr>
              <a:defRPr smtClean="0"/>
            </a:lvl1pPr>
          </a:lstStyle>
          <a:p>
            <a:pPr>
              <a:defRPr/>
            </a:pPr>
            <a:fld id="{777E420C-C9EF-434F-B2C2-BE2751A082E4}" type="datetime1">
              <a:rPr lang="nl-NL"/>
              <a:pPr>
                <a:defRPr/>
              </a:pPr>
              <a:t>29-5-2013</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dirty="0"/>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3AA71B2-3753-4B5E-82D4-17014611D737}"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97034E72-BFB8-4D60-81C0-8E96EDEA668D}" type="datetime1">
              <a:rPr lang="nl-NL"/>
              <a:pPr>
                <a:defRPr/>
              </a:pPr>
              <a:t>29-5-2013</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1027"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154078EE-7DF4-4F82-BB82-E546C39C5D74}"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5C7696F2-4816-4D5D-95F2-D447D17D5082}"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3" name="Afbeelding 11" descr="Infosupport_PPT_balk.jpg"/>
          <p:cNvPicPr>
            <a:picLocks noChangeAspect="1"/>
          </p:cNvPicPr>
          <p:nvPr/>
        </p:nvPicPr>
        <p:blipFill>
          <a:blip r:embed="rId22" cstate="print"/>
          <a:srcRect/>
          <a:stretch>
            <a:fillRect/>
          </a:stretch>
        </p:blipFill>
        <p:spPr bwMode="auto">
          <a:xfrm>
            <a:off x="9004300" y="1365250"/>
            <a:ext cx="139700" cy="5492750"/>
          </a:xfrm>
          <a:prstGeom prst="rect">
            <a:avLst/>
          </a:prstGeom>
          <a:noFill/>
          <a:ln w="9525">
            <a:noFill/>
            <a:miter lim="800000"/>
            <a:headEnd/>
            <a:tailEnd/>
          </a:ln>
        </p:spPr>
      </p:pic>
      <p:pic>
        <p:nvPicPr>
          <p:cNvPr id="1034" name="Afbeelding 12" descr="Info-Support-30cm-300DPI.png"/>
          <p:cNvPicPr>
            <a:picLocks noChangeAspect="1"/>
          </p:cNvPicPr>
          <p:nvPr/>
        </p:nvPicPr>
        <p:blipFill>
          <a:blip r:embed="rId23" cstate="print"/>
          <a:srcRect/>
          <a:stretch>
            <a:fillRect/>
          </a:stretch>
        </p:blipFill>
        <p:spPr bwMode="auto">
          <a:xfrm>
            <a:off x="76200" y="6477000"/>
            <a:ext cx="1066800" cy="355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hf hdr="0" dt="0"/>
  <p:txStyles>
    <p:titleStyle>
      <a:lvl1pPr algn="l" rtl="0" eaLnBrk="1" fontAlgn="base" hangingPunct="1">
        <a:spcBef>
          <a:spcPct val="0"/>
        </a:spcBef>
        <a:spcAft>
          <a:spcPct val="0"/>
        </a:spcAft>
        <a:defRPr sz="4400" kern="1200">
          <a:solidFill>
            <a:srgbClr val="00539F"/>
          </a:solidFill>
          <a:latin typeface="+mj-lt"/>
          <a:ea typeface="+mj-ea"/>
          <a:cs typeface="+mj-cs"/>
        </a:defRPr>
      </a:lvl1pPr>
      <a:lvl2pPr algn="l" rtl="0" eaLnBrk="1" fontAlgn="base" hangingPunct="1">
        <a:spcBef>
          <a:spcPct val="0"/>
        </a:spcBef>
        <a:spcAft>
          <a:spcPct val="0"/>
        </a:spcAft>
        <a:defRPr sz="4400">
          <a:solidFill>
            <a:srgbClr val="00539F"/>
          </a:solidFill>
          <a:latin typeface="Calibri" pitchFamily="34" charset="0"/>
        </a:defRPr>
      </a:lvl2pPr>
      <a:lvl3pPr algn="l" rtl="0" eaLnBrk="1" fontAlgn="base" hangingPunct="1">
        <a:spcBef>
          <a:spcPct val="0"/>
        </a:spcBef>
        <a:spcAft>
          <a:spcPct val="0"/>
        </a:spcAft>
        <a:defRPr sz="4400">
          <a:solidFill>
            <a:srgbClr val="00539F"/>
          </a:solidFill>
          <a:latin typeface="Calibri" pitchFamily="34" charset="0"/>
        </a:defRPr>
      </a:lvl3pPr>
      <a:lvl4pPr algn="l" rtl="0" eaLnBrk="1" fontAlgn="base" hangingPunct="1">
        <a:spcBef>
          <a:spcPct val="0"/>
        </a:spcBef>
        <a:spcAft>
          <a:spcPct val="0"/>
        </a:spcAft>
        <a:defRPr sz="4400">
          <a:solidFill>
            <a:srgbClr val="00539F"/>
          </a:solidFill>
          <a:latin typeface="Calibri" pitchFamily="34" charset="0"/>
        </a:defRPr>
      </a:lvl4pPr>
      <a:lvl5pPr algn="l" rtl="0" eaLnBrk="1" fontAlgn="base" hangingPunct="1">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SzPct val="70000"/>
        <a:buBlip>
          <a:blip r:embed="rId24"/>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2051"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6875BB7E-6016-4974-ADE4-A17FC94D7BBF}"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9004300" y="1365250"/>
            <a:ext cx="139700" cy="5492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dt="0"/>
  <p:txStyles>
    <p:titleStyle>
      <a:lvl1pPr algn="l" rtl="0" fontAlgn="base">
        <a:spcBef>
          <a:spcPct val="0"/>
        </a:spcBef>
        <a:spcAft>
          <a:spcPct val="0"/>
        </a:spcAft>
        <a:defRPr sz="4400" kern="1200">
          <a:solidFill>
            <a:srgbClr val="00539F"/>
          </a:solidFill>
          <a:latin typeface="+mj-lt"/>
          <a:ea typeface="+mj-ea"/>
          <a:cs typeface="+mj-cs"/>
        </a:defRPr>
      </a:lvl1pPr>
      <a:lvl2pPr algn="l" rtl="0" fontAlgn="base">
        <a:spcBef>
          <a:spcPct val="0"/>
        </a:spcBef>
        <a:spcAft>
          <a:spcPct val="0"/>
        </a:spcAft>
        <a:defRPr sz="4400">
          <a:solidFill>
            <a:srgbClr val="00539F"/>
          </a:solidFill>
          <a:latin typeface="Calibri" pitchFamily="34" charset="0"/>
        </a:defRPr>
      </a:lvl2pPr>
      <a:lvl3pPr algn="l" rtl="0" fontAlgn="base">
        <a:spcBef>
          <a:spcPct val="0"/>
        </a:spcBef>
        <a:spcAft>
          <a:spcPct val="0"/>
        </a:spcAft>
        <a:defRPr sz="4400">
          <a:solidFill>
            <a:srgbClr val="00539F"/>
          </a:solidFill>
          <a:latin typeface="Calibri" pitchFamily="34" charset="0"/>
        </a:defRPr>
      </a:lvl3pPr>
      <a:lvl4pPr algn="l" rtl="0" fontAlgn="base">
        <a:spcBef>
          <a:spcPct val="0"/>
        </a:spcBef>
        <a:spcAft>
          <a:spcPct val="0"/>
        </a:spcAft>
        <a:defRPr sz="4400">
          <a:solidFill>
            <a:srgbClr val="00539F"/>
          </a:solidFill>
          <a:latin typeface="Calibri" pitchFamily="34" charset="0"/>
        </a:defRPr>
      </a:lvl4pPr>
      <a:lvl5pPr algn="l" rtl="0" fontAlgn="base">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0000"/>
        <a:buBlip>
          <a:blip r:embed="rId15"/>
        </a:buBlip>
        <a:defRPr sz="32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47.xml"/><Relationship Id="rId1" Type="http://schemas.openxmlformats.org/officeDocument/2006/relationships/slideLayout" Target="../slideLayouts/slideLayout22.xml"/><Relationship Id="rId6" Type="http://schemas.openxmlformats.org/officeDocument/2006/relationships/hyperlink" Target="http://www.alistapart.com/" TargetMode="External"/><Relationship Id="rId5" Type="http://schemas.openxmlformats.org/officeDocument/2006/relationships/hyperlink" Target="http://jslint.com/" TargetMode="External"/><Relationship Id="rId4" Type="http://schemas.openxmlformats.org/officeDocument/2006/relationships/hyperlink" Target="http://addyosmani.com/resources/essentialjsdesignpatterns/book/"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nl-NL" dirty="0" smtClean="0"/>
              <a:t>HTML, CSS </a:t>
            </a:r>
            <a:br>
              <a:rPr lang="nl-NL" dirty="0" smtClean="0"/>
            </a:br>
            <a:r>
              <a:rPr lang="nl-NL" dirty="0" err="1" smtClean="0"/>
              <a:t>and</a:t>
            </a:r>
            <a:r>
              <a:rPr lang="nl-NL" dirty="0" smtClean="0"/>
              <a:t> </a:t>
            </a:r>
            <a:r>
              <a:rPr lang="nl-NL" dirty="0" err="1" smtClean="0"/>
              <a:t>JavaScript</a:t>
            </a:r>
            <a:endParaRPr lang="nl-NL" dirty="0" smtClean="0"/>
          </a:p>
        </p:txBody>
      </p:sp>
      <p:sp>
        <p:nvSpPr>
          <p:cNvPr id="34819" name="Subtitle 2"/>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a:t>
            </a:r>
            <a:r>
              <a:rPr lang="nl-NL" dirty="0" err="1" smtClean="0"/>
              <a:t>Table</a:t>
            </a:r>
            <a:endParaRPr lang="nl-NL" dirty="0"/>
          </a:p>
        </p:txBody>
      </p:sp>
      <p:sp>
        <p:nvSpPr>
          <p:cNvPr id="3" name="Tijdelijke aanduiding voor inhoud 2"/>
          <p:cNvSpPr>
            <a:spLocks noGrp="1"/>
          </p:cNvSpPr>
          <p:nvPr>
            <p:ph idx="1"/>
          </p:nvPr>
        </p:nvSpPr>
        <p:spPr/>
        <p:txBody>
          <a:bodyPr/>
          <a:lstStyle/>
          <a:p>
            <a:pPr lvl="1"/>
            <a:endParaRPr lang="en-US" dirty="0" smtClean="0"/>
          </a:p>
          <a:p>
            <a:pPr lvl="1"/>
            <a:endParaRPr lang="nl-NL" dirty="0" smtClean="0"/>
          </a:p>
          <a:p>
            <a:endParaRPr lang="nl-NL" dirty="0"/>
          </a:p>
          <a:p>
            <a:endParaRPr lang="nl-NL" dirty="0" smtClean="0"/>
          </a:p>
          <a:p>
            <a:endParaRPr lang="nl-NL" dirty="0"/>
          </a:p>
          <a:p>
            <a:endParaRPr lang="nl-NL" dirty="0" smtClean="0"/>
          </a:p>
          <a:p>
            <a:endParaRPr lang="nl-NL" dirty="0"/>
          </a:p>
          <a:p>
            <a:r>
              <a:rPr lang="nl-NL" dirty="0" err="1" smtClean="0"/>
              <a:t>Additional</a:t>
            </a:r>
            <a:r>
              <a:rPr lang="nl-NL" dirty="0" smtClean="0"/>
              <a:t> </a:t>
            </a:r>
            <a:r>
              <a:rPr lang="nl-NL" dirty="0" err="1" smtClean="0"/>
              <a:t>metadata</a:t>
            </a:r>
            <a:r>
              <a:rPr lang="nl-NL" dirty="0" smtClean="0"/>
              <a:t> </a:t>
            </a:r>
            <a:r>
              <a:rPr lang="nl-NL" dirty="0" err="1" smtClean="0"/>
              <a:t>possible</a:t>
            </a:r>
            <a:r>
              <a:rPr lang="nl-NL" dirty="0"/>
              <a:t> </a:t>
            </a:r>
            <a:r>
              <a:rPr lang="nl-NL" dirty="0" err="1" smtClean="0"/>
              <a:t>with</a:t>
            </a:r>
            <a:r>
              <a:rPr lang="nl-NL" dirty="0" smtClean="0"/>
              <a:t>       &lt;</a:t>
            </a:r>
            <a:r>
              <a:rPr lang="nl-NL" dirty="0" err="1" smtClean="0"/>
              <a:t>thead</a:t>
            </a:r>
            <a:r>
              <a:rPr lang="nl-NL" dirty="0" smtClean="0"/>
              <a:t>&gt;, &lt;</a:t>
            </a:r>
            <a:r>
              <a:rPr lang="nl-NL" dirty="0" err="1" smtClean="0"/>
              <a:t>tbody</a:t>
            </a:r>
            <a:r>
              <a:rPr lang="nl-NL" dirty="0" smtClean="0"/>
              <a:t>&gt; </a:t>
            </a:r>
            <a:r>
              <a:rPr lang="nl-NL" dirty="0" err="1" smtClean="0"/>
              <a:t>and</a:t>
            </a:r>
            <a:r>
              <a:rPr lang="nl-NL" dirty="0" smtClean="0"/>
              <a:t> &lt;</a:t>
            </a:r>
            <a:r>
              <a:rPr lang="nl-NL" dirty="0" err="1" smtClean="0"/>
              <a:t>tfoot</a:t>
            </a:r>
            <a:r>
              <a:rPr lang="nl-NL" dirty="0" smtClean="0"/>
              <a:t>&gt;</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10</a:t>
            </a:fld>
            <a:endParaRPr lang="nl-NL"/>
          </a:p>
        </p:txBody>
      </p:sp>
      <p:sp>
        <p:nvSpPr>
          <p:cNvPr id="6" name="Rectangle 18"/>
          <p:cNvSpPr/>
          <p:nvPr/>
        </p:nvSpPr>
        <p:spPr>
          <a:xfrm>
            <a:off x="598015" y="1213729"/>
            <a:ext cx="4045993" cy="329539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table</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tr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smtClean="0">
                <a:solidFill>
                  <a:srgbClr val="800000"/>
                </a:solidFill>
                <a:latin typeface="Consolas"/>
              </a:rPr>
              <a:t>th</a:t>
            </a:r>
            <a:r>
              <a:rPr lang="en-US" dirty="0" smtClean="0">
                <a:solidFill>
                  <a:srgbClr val="0000FF"/>
                </a:solidFill>
                <a:latin typeface="Consolas"/>
              </a:rPr>
              <a:t>&gt;</a:t>
            </a:r>
            <a:r>
              <a:rPr lang="en-US" dirty="0" smtClean="0">
                <a:solidFill>
                  <a:srgbClr val="000000"/>
                </a:solidFill>
                <a:latin typeface="Consolas"/>
              </a:rPr>
              <a:t>Language</a:t>
            </a:r>
            <a:r>
              <a:rPr lang="en-US" dirty="0">
                <a:solidFill>
                  <a:srgbClr val="0000FF"/>
                </a:solidFill>
                <a:latin typeface="Consolas"/>
              </a:rPr>
              <a:t>&lt;/</a:t>
            </a:r>
            <a:r>
              <a:rPr lang="en-US" dirty="0" err="1">
                <a:solidFill>
                  <a:srgbClr val="800000"/>
                </a:solidFill>
                <a:latin typeface="Consolas"/>
              </a:rPr>
              <a:t>th</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th</a:t>
            </a:r>
            <a:r>
              <a:rPr lang="en-US" dirty="0">
                <a:solidFill>
                  <a:srgbClr val="0000FF"/>
                </a:solidFill>
                <a:latin typeface="Consolas"/>
              </a:rPr>
              <a:t>&gt;</a:t>
            </a:r>
            <a:r>
              <a:rPr lang="en-US" dirty="0">
                <a:solidFill>
                  <a:srgbClr val="000000"/>
                </a:solidFill>
                <a:latin typeface="Consolas"/>
              </a:rPr>
              <a:t>Static typed</a:t>
            </a:r>
            <a:r>
              <a:rPr lang="en-US" dirty="0">
                <a:solidFill>
                  <a:srgbClr val="0000FF"/>
                </a:solidFill>
                <a:latin typeface="Consolas"/>
              </a:rPr>
              <a:t>&lt;/</a:t>
            </a:r>
            <a:r>
              <a:rPr lang="en-US" dirty="0" err="1">
                <a:solidFill>
                  <a:srgbClr val="800000"/>
                </a:solidFill>
                <a:latin typeface="Consolas"/>
              </a:rPr>
              <a:t>th</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tr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&lt;</a:t>
            </a:r>
            <a:r>
              <a:rPr lang="en-US" dirty="0" err="1" smtClean="0">
                <a:solidFill>
                  <a:srgbClr val="800000"/>
                </a:solidFill>
                <a:latin typeface="Consolas"/>
              </a:rPr>
              <a:t>tr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&lt;</a:t>
            </a:r>
            <a:r>
              <a:rPr lang="en-US" dirty="0" smtClean="0">
                <a:solidFill>
                  <a:srgbClr val="800000"/>
                </a:solidFill>
                <a:latin typeface="Consolas"/>
              </a:rPr>
              <a:t>td</a:t>
            </a:r>
            <a:r>
              <a:rPr lang="en-US" dirty="0" smtClean="0">
                <a:solidFill>
                  <a:srgbClr val="0000FF"/>
                </a:solidFill>
                <a:latin typeface="Consolas"/>
              </a:rPr>
              <a:t>&gt;</a:t>
            </a:r>
            <a:r>
              <a:rPr lang="en-US" dirty="0" smtClean="0">
                <a:solidFill>
                  <a:srgbClr val="000000"/>
                </a:solidFill>
                <a:latin typeface="Consolas"/>
              </a:rPr>
              <a:t>Java</a:t>
            </a:r>
            <a:r>
              <a:rPr lang="en-US" dirty="0" smtClean="0">
                <a:solidFill>
                  <a:srgbClr val="0000FF"/>
                </a:solidFill>
                <a:latin typeface="Consolas"/>
              </a:rPr>
              <a:t>&lt;/</a:t>
            </a:r>
            <a:r>
              <a:rPr lang="en-US" dirty="0" smtClean="0">
                <a:solidFill>
                  <a:srgbClr val="800000"/>
                </a:solidFill>
                <a:latin typeface="Consolas"/>
              </a:rPr>
              <a:t>td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&lt;</a:t>
            </a:r>
            <a:r>
              <a:rPr lang="en-US" dirty="0" smtClean="0">
                <a:solidFill>
                  <a:srgbClr val="800000"/>
                </a:solidFill>
                <a:latin typeface="Consolas"/>
              </a:rPr>
              <a:t>td</a:t>
            </a:r>
            <a:r>
              <a:rPr lang="en-US" dirty="0" smtClean="0">
                <a:solidFill>
                  <a:srgbClr val="0000FF"/>
                </a:solidFill>
                <a:latin typeface="Consolas"/>
              </a:rPr>
              <a:t>&gt;</a:t>
            </a:r>
            <a:r>
              <a:rPr lang="en-US" dirty="0" smtClean="0">
                <a:solidFill>
                  <a:srgbClr val="000000"/>
                </a:solidFill>
                <a:latin typeface="Consolas"/>
              </a:rPr>
              <a:t>Yes</a:t>
            </a:r>
            <a:r>
              <a:rPr lang="en-US" dirty="0" smtClean="0">
                <a:solidFill>
                  <a:srgbClr val="0000FF"/>
                </a:solidFill>
                <a:latin typeface="Consolas"/>
              </a:rPr>
              <a:t>&lt;/</a:t>
            </a:r>
            <a:r>
              <a:rPr lang="en-US" dirty="0" smtClean="0">
                <a:solidFill>
                  <a:srgbClr val="800000"/>
                </a:solidFill>
                <a:latin typeface="Consolas"/>
              </a:rPr>
              <a:t>td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&lt;/</a:t>
            </a:r>
            <a:r>
              <a:rPr lang="en-US" dirty="0" err="1" smtClean="0">
                <a:solidFill>
                  <a:srgbClr val="800000"/>
                </a:solidFill>
                <a:latin typeface="Consolas"/>
              </a:rPr>
              <a:t>tr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table</a:t>
            </a:r>
            <a:r>
              <a:rPr lang="en-US" dirty="0">
                <a:solidFill>
                  <a:srgbClr val="0000FF"/>
                </a:solidFill>
                <a:latin typeface="Consolas"/>
              </a:rPr>
              <a:t>&gt;</a:t>
            </a:r>
            <a:endParaRPr lang="nl-NL" dirty="0">
              <a:solidFill>
                <a:srgbClr val="00549F"/>
              </a:solidFill>
            </a:endParaRPr>
          </a:p>
        </p:txBody>
      </p:sp>
      <p:cxnSp>
        <p:nvCxnSpPr>
          <p:cNvPr id="7" name="Rechte verbindingslijn met pijl 6"/>
          <p:cNvCxnSpPr/>
          <p:nvPr/>
        </p:nvCxnSpPr>
        <p:spPr>
          <a:xfrm flipH="1">
            <a:off x="4535996" y="2096852"/>
            <a:ext cx="360040"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4896036" y="1773686"/>
            <a:ext cx="1040887" cy="646331"/>
          </a:xfrm>
          <a:prstGeom prst="rect">
            <a:avLst/>
          </a:prstGeom>
          <a:noFill/>
        </p:spPr>
        <p:txBody>
          <a:bodyPr wrap="square" rtlCol="0">
            <a:spAutoFit/>
          </a:bodyPr>
          <a:lstStyle/>
          <a:p>
            <a:r>
              <a:rPr lang="nl-NL" dirty="0" err="1" smtClean="0">
                <a:latin typeface="+mj-lt"/>
              </a:rPr>
              <a:t>Table</a:t>
            </a:r>
            <a:r>
              <a:rPr lang="nl-NL" dirty="0" smtClean="0">
                <a:latin typeface="+mj-lt"/>
              </a:rPr>
              <a:t> columns</a:t>
            </a:r>
            <a:endParaRPr lang="nl-NL" dirty="0">
              <a:latin typeface="+mj-lt"/>
            </a:endParaRPr>
          </a:p>
        </p:txBody>
      </p:sp>
      <p:sp>
        <p:nvSpPr>
          <p:cNvPr id="11" name="Tekstvak 10"/>
          <p:cNvSpPr txBox="1"/>
          <p:nvPr/>
        </p:nvSpPr>
        <p:spPr>
          <a:xfrm>
            <a:off x="4896035" y="3070701"/>
            <a:ext cx="684077" cy="646331"/>
          </a:xfrm>
          <a:prstGeom prst="rect">
            <a:avLst/>
          </a:prstGeom>
          <a:noFill/>
        </p:spPr>
        <p:txBody>
          <a:bodyPr wrap="square" rtlCol="0">
            <a:spAutoFit/>
          </a:bodyPr>
          <a:lstStyle/>
          <a:p>
            <a:r>
              <a:rPr lang="nl-NL" dirty="0" err="1" smtClean="0">
                <a:latin typeface="+mj-lt"/>
              </a:rPr>
              <a:t>Table</a:t>
            </a:r>
            <a:r>
              <a:rPr lang="nl-NL" dirty="0" smtClean="0">
                <a:latin typeface="+mj-lt"/>
              </a:rPr>
              <a:t> </a:t>
            </a:r>
            <a:r>
              <a:rPr lang="nl-NL" dirty="0" err="1" smtClean="0">
                <a:latin typeface="+mj-lt"/>
              </a:rPr>
              <a:t>row</a:t>
            </a:r>
            <a:endParaRPr lang="nl-NL" dirty="0">
              <a:latin typeface="+mj-lt"/>
            </a:endParaRPr>
          </a:p>
        </p:txBody>
      </p:sp>
      <p:cxnSp>
        <p:nvCxnSpPr>
          <p:cNvPr id="12" name="Rechte verbindingslijn met pijl 11"/>
          <p:cNvCxnSpPr>
            <a:stCxn id="11" idx="1"/>
          </p:cNvCxnSpPr>
          <p:nvPr/>
        </p:nvCxnSpPr>
        <p:spPr>
          <a:xfrm flipH="1" flipV="1">
            <a:off x="4535996" y="3393866"/>
            <a:ext cx="360039"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992735" y="1048047"/>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383965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a:t>
            </a:r>
            <a:r>
              <a:rPr lang="nl-NL" dirty="0" err="1" smtClean="0"/>
              <a:t>Lists</a:t>
            </a:r>
            <a:r>
              <a:rPr lang="nl-NL" dirty="0" smtClean="0"/>
              <a:t> (1)</a:t>
            </a:r>
            <a:endParaRPr lang="nl-NL" dirty="0"/>
          </a:p>
        </p:txBody>
      </p:sp>
      <p:sp>
        <p:nvSpPr>
          <p:cNvPr id="3" name="Tijdelijke aanduiding voor inhoud 2"/>
          <p:cNvSpPr>
            <a:spLocks noGrp="1"/>
          </p:cNvSpPr>
          <p:nvPr>
            <p:ph idx="1"/>
          </p:nvPr>
        </p:nvSpPr>
        <p:spPr/>
        <p:txBody>
          <a:bodyPr/>
          <a:lstStyle/>
          <a:p>
            <a:r>
              <a:rPr lang="nl-NL" dirty="0" err="1" smtClean="0"/>
              <a:t>Unordered</a:t>
            </a:r>
            <a:r>
              <a:rPr lang="nl-NL" dirty="0" smtClean="0"/>
              <a:t> list</a:t>
            </a:r>
          </a:p>
          <a:p>
            <a:endParaRPr lang="nl-NL" dirty="0"/>
          </a:p>
          <a:p>
            <a:endParaRPr lang="nl-NL" dirty="0" smtClean="0"/>
          </a:p>
          <a:p>
            <a:endParaRPr lang="nl-NL" dirty="0" smtClean="0"/>
          </a:p>
          <a:p>
            <a:endParaRPr lang="nl-NL" dirty="0" smtClean="0"/>
          </a:p>
          <a:p>
            <a:r>
              <a:rPr lang="nl-NL" dirty="0" err="1" smtClean="0"/>
              <a:t>Ordered</a:t>
            </a:r>
            <a:r>
              <a:rPr lang="nl-NL" dirty="0" smtClean="0"/>
              <a:t> list</a:t>
            </a:r>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11</a:t>
            </a:fld>
            <a:endParaRPr lang="nl-NL"/>
          </a:p>
        </p:txBody>
      </p:sp>
      <p:sp>
        <p:nvSpPr>
          <p:cNvPr id="6" name="Rectangle 18"/>
          <p:cNvSpPr/>
          <p:nvPr/>
        </p:nvSpPr>
        <p:spPr>
          <a:xfrm>
            <a:off x="598015" y="1412776"/>
            <a:ext cx="5270129"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err="1">
                <a:solidFill>
                  <a:srgbClr val="800000"/>
                </a:solidFill>
                <a:latin typeface="Consolas"/>
              </a:rPr>
              <a:t>ul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First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Second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Third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err="1">
                <a:solidFill>
                  <a:srgbClr val="800000"/>
                </a:solidFill>
                <a:latin typeface="Consolas"/>
              </a:rPr>
              <a:t>ul</a:t>
            </a:r>
            <a:r>
              <a:rPr lang="en-US" dirty="0">
                <a:solidFill>
                  <a:srgbClr val="0000FF"/>
                </a:solidFill>
                <a:latin typeface="Consolas"/>
              </a:rPr>
              <a:t>&gt;</a:t>
            </a:r>
            <a:endParaRPr lang="nl-NL" dirty="0">
              <a:solidFill>
                <a:srgbClr val="00549F"/>
              </a:solidFill>
            </a:endParaRPr>
          </a:p>
        </p:txBody>
      </p:sp>
      <p:sp>
        <p:nvSpPr>
          <p:cNvPr id="7" name="Rectangle 18"/>
          <p:cNvSpPr/>
          <p:nvPr/>
        </p:nvSpPr>
        <p:spPr>
          <a:xfrm>
            <a:off x="598015" y="4293096"/>
            <a:ext cx="5270129"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err="1">
                <a:solidFill>
                  <a:srgbClr val="800000"/>
                </a:solidFill>
                <a:latin typeface="Consolas"/>
              </a:rPr>
              <a:t>ol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First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Second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li</a:t>
            </a:r>
            <a:r>
              <a:rPr lang="en-US" dirty="0">
                <a:solidFill>
                  <a:srgbClr val="0000FF"/>
                </a:solidFill>
                <a:latin typeface="Consolas"/>
              </a:rPr>
              <a:t>&gt;</a:t>
            </a:r>
            <a:r>
              <a:rPr lang="en-US" dirty="0">
                <a:solidFill>
                  <a:srgbClr val="000000"/>
                </a:solidFill>
                <a:latin typeface="Consolas"/>
              </a:rPr>
              <a:t>Third item</a:t>
            </a:r>
            <a:r>
              <a:rPr lang="en-US" dirty="0">
                <a:solidFill>
                  <a:srgbClr val="0000FF"/>
                </a:solidFill>
                <a:latin typeface="Consolas"/>
              </a:rPr>
              <a:t>&lt;/</a:t>
            </a:r>
            <a:r>
              <a:rPr lang="en-US" dirty="0">
                <a:solidFill>
                  <a:srgbClr val="800000"/>
                </a:solidFill>
                <a:latin typeface="Consolas"/>
              </a:rPr>
              <a:t>li</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err="1">
                <a:solidFill>
                  <a:srgbClr val="800000"/>
                </a:solidFill>
                <a:latin typeface="Consolas"/>
              </a:rPr>
              <a:t>ol</a:t>
            </a:r>
            <a:r>
              <a:rPr lang="en-US" dirty="0">
                <a:solidFill>
                  <a:srgbClr val="0000FF"/>
                </a:solidFill>
                <a:latin typeface="Consolas"/>
              </a:rPr>
              <a:t>&gt;</a:t>
            </a:r>
            <a:endParaRPr lang="nl-NL" dirty="0">
              <a:solidFill>
                <a:srgbClr val="00549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588" y="1941401"/>
            <a:ext cx="13430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358" y="4828864"/>
            <a:ext cx="1385888"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5216871" y="123275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5216871" y="411307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82305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a:t>
            </a:r>
            <a:r>
              <a:rPr lang="nl-NL" dirty="0" err="1" smtClean="0"/>
              <a:t>Lists</a:t>
            </a:r>
            <a:r>
              <a:rPr lang="nl-NL" dirty="0" smtClean="0"/>
              <a:t> (2)</a:t>
            </a:r>
            <a:endParaRPr lang="nl-NL" dirty="0"/>
          </a:p>
        </p:txBody>
      </p:sp>
      <p:sp>
        <p:nvSpPr>
          <p:cNvPr id="3" name="Tijdelijke aanduiding voor inhoud 2"/>
          <p:cNvSpPr>
            <a:spLocks noGrp="1"/>
          </p:cNvSpPr>
          <p:nvPr>
            <p:ph idx="1"/>
          </p:nvPr>
        </p:nvSpPr>
        <p:spPr/>
        <p:txBody>
          <a:bodyPr/>
          <a:lstStyle/>
          <a:p>
            <a:r>
              <a:rPr lang="nl-NL" dirty="0" smtClean="0"/>
              <a:t>Definition list</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12</a:t>
            </a:fld>
            <a:endParaRPr lang="nl-NL"/>
          </a:p>
        </p:txBody>
      </p:sp>
      <p:sp>
        <p:nvSpPr>
          <p:cNvPr id="7" name="Rectangle 18"/>
          <p:cNvSpPr/>
          <p:nvPr/>
        </p:nvSpPr>
        <p:spPr>
          <a:xfrm>
            <a:off x="598015" y="1412776"/>
            <a:ext cx="7632700" cy="266429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dt</a:t>
            </a:r>
            <a:r>
              <a:rPr lang="en-US" dirty="0">
                <a:solidFill>
                  <a:srgbClr val="0000FF"/>
                </a:solidFill>
                <a:latin typeface="Consolas"/>
              </a:rPr>
              <a:t>&gt;</a:t>
            </a:r>
            <a:r>
              <a:rPr lang="en-US" dirty="0">
                <a:solidFill>
                  <a:srgbClr val="000000"/>
                </a:solidFill>
                <a:latin typeface="Consolas"/>
              </a:rPr>
              <a:t>Java</a:t>
            </a:r>
            <a:r>
              <a:rPr lang="en-US" dirty="0">
                <a:solidFill>
                  <a:srgbClr val="0000FF"/>
                </a:solidFill>
                <a:latin typeface="Consolas"/>
              </a:rPr>
              <a:t>&lt;/</a:t>
            </a:r>
            <a:r>
              <a:rPr lang="en-US" dirty="0" err="1">
                <a:solidFill>
                  <a:srgbClr val="800000"/>
                </a:solidFill>
                <a:latin typeface="Consolas"/>
              </a:rPr>
              <a:t>dt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FF"/>
                </a:solidFill>
                <a:latin typeface="Consolas"/>
              </a:rPr>
              <a:t>&lt;</a:t>
            </a:r>
            <a:r>
              <a:rPr lang="en-US" dirty="0" err="1">
                <a:solidFill>
                  <a:srgbClr val="800000"/>
                </a:solidFill>
                <a:latin typeface="Consolas"/>
              </a:rPr>
              <a:t>dd</a:t>
            </a:r>
            <a:r>
              <a:rPr lang="en-US" dirty="0">
                <a:solidFill>
                  <a:srgbClr val="0000FF"/>
                </a:solidFill>
                <a:latin typeface="Consolas"/>
              </a:rPr>
              <a:t>&gt;</a:t>
            </a:r>
            <a:r>
              <a:rPr lang="en-US" dirty="0">
                <a:solidFill>
                  <a:srgbClr val="000000"/>
                </a:solidFill>
                <a:latin typeface="Consolas"/>
              </a:rPr>
              <a:t>Static typed object oriented language</a:t>
            </a:r>
            <a:r>
              <a:rPr lang="en-US" dirty="0">
                <a:solidFill>
                  <a:srgbClr val="0000FF"/>
                </a:solidFill>
                <a:latin typeface="Consolas"/>
              </a:rPr>
              <a:t>&lt;/</a:t>
            </a:r>
            <a:r>
              <a:rPr lang="en-US" dirty="0" err="1">
                <a:solidFill>
                  <a:srgbClr val="800000"/>
                </a:solidFill>
                <a:latin typeface="Consolas"/>
              </a:rPr>
              <a:t>dd</a:t>
            </a:r>
            <a:r>
              <a:rPr lang="en-US" dirty="0">
                <a:solidFill>
                  <a:srgbClr val="0000FF"/>
                </a:solidFill>
                <a:latin typeface="Consolas"/>
              </a:rPr>
              <a:t>&gt;</a:t>
            </a: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dt</a:t>
            </a:r>
            <a:r>
              <a:rPr lang="en-US" dirty="0">
                <a:solidFill>
                  <a:srgbClr val="0000FF"/>
                </a:solidFill>
                <a:latin typeface="Consolas"/>
              </a:rPr>
              <a:t>&gt;</a:t>
            </a:r>
            <a:r>
              <a:rPr lang="en-US" dirty="0">
                <a:solidFill>
                  <a:srgbClr val="000000"/>
                </a:solidFill>
                <a:latin typeface="Consolas"/>
              </a:rPr>
              <a:t>Haskell</a:t>
            </a:r>
            <a:r>
              <a:rPr lang="en-US" dirty="0">
                <a:solidFill>
                  <a:srgbClr val="0000FF"/>
                </a:solidFill>
                <a:latin typeface="Consolas"/>
              </a:rPr>
              <a:t>&lt;/</a:t>
            </a:r>
            <a:r>
              <a:rPr lang="en-US" dirty="0" err="1">
                <a:solidFill>
                  <a:srgbClr val="800000"/>
                </a:solidFill>
                <a:latin typeface="Consolas"/>
              </a:rPr>
              <a:t>dt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dd</a:t>
            </a:r>
            <a:r>
              <a:rPr lang="en-US" dirty="0">
                <a:solidFill>
                  <a:srgbClr val="0000FF"/>
                </a:solidFill>
                <a:latin typeface="Consolas"/>
              </a:rPr>
              <a:t>&gt;</a:t>
            </a:r>
            <a:r>
              <a:rPr lang="en-US" dirty="0">
                <a:solidFill>
                  <a:srgbClr val="000000"/>
                </a:solidFill>
                <a:latin typeface="Consolas"/>
              </a:rPr>
              <a:t>Functional language</a:t>
            </a:r>
            <a:r>
              <a:rPr lang="en-US" dirty="0">
                <a:solidFill>
                  <a:srgbClr val="0000FF"/>
                </a:solidFill>
                <a:latin typeface="Consolas"/>
              </a:rPr>
              <a:t>&lt;/</a:t>
            </a:r>
            <a:r>
              <a:rPr lang="en-US" dirty="0" err="1">
                <a:solidFill>
                  <a:srgbClr val="800000"/>
                </a:solidFill>
                <a:latin typeface="Consolas"/>
              </a:rPr>
              <a:t>dd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dt</a:t>
            </a:r>
            <a:r>
              <a:rPr lang="en-US" dirty="0">
                <a:solidFill>
                  <a:srgbClr val="0000FF"/>
                </a:solidFill>
                <a:latin typeface="Consolas"/>
              </a:rPr>
              <a:t>&gt;</a:t>
            </a:r>
            <a:r>
              <a:rPr lang="en-US" dirty="0">
                <a:solidFill>
                  <a:srgbClr val="000000"/>
                </a:solidFill>
                <a:latin typeface="Consolas"/>
              </a:rPr>
              <a:t>JavaScript</a:t>
            </a:r>
            <a:r>
              <a:rPr lang="en-US" dirty="0">
                <a:solidFill>
                  <a:srgbClr val="0000FF"/>
                </a:solidFill>
                <a:latin typeface="Consolas"/>
              </a:rPr>
              <a:t>&lt;/</a:t>
            </a:r>
            <a:r>
              <a:rPr lang="en-US" dirty="0" err="1">
                <a:solidFill>
                  <a:srgbClr val="800000"/>
                </a:solidFill>
                <a:latin typeface="Consolas"/>
              </a:rPr>
              <a:t>dt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dd</a:t>
            </a:r>
            <a:r>
              <a:rPr lang="en-US" dirty="0">
                <a:solidFill>
                  <a:srgbClr val="0000FF"/>
                </a:solidFill>
                <a:latin typeface="Consolas"/>
              </a:rPr>
              <a:t>&gt;</a:t>
            </a:r>
            <a:r>
              <a:rPr lang="en-US" dirty="0">
                <a:solidFill>
                  <a:srgbClr val="000000"/>
                </a:solidFill>
                <a:latin typeface="Consolas"/>
              </a:rPr>
              <a:t>Dynamic scripting language</a:t>
            </a:r>
            <a:r>
              <a:rPr lang="en-US" dirty="0">
                <a:solidFill>
                  <a:srgbClr val="0000FF"/>
                </a:solidFill>
                <a:latin typeface="Consolas"/>
              </a:rPr>
              <a:t>&lt;/</a:t>
            </a:r>
            <a:r>
              <a:rPr lang="en-US" dirty="0" err="1">
                <a:solidFill>
                  <a:srgbClr val="800000"/>
                </a:solidFill>
                <a:latin typeface="Consolas"/>
              </a:rPr>
              <a:t>dd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dl</a:t>
            </a:r>
            <a:r>
              <a:rPr lang="nl-NL" dirty="0">
                <a:solidFill>
                  <a:srgbClr val="0000FF"/>
                </a:solidFill>
                <a:latin typeface="Consolas"/>
              </a:rPr>
              <a:t>&gt;</a:t>
            </a:r>
            <a:endParaRPr lang="nl-NL" dirty="0">
              <a:solidFill>
                <a:srgbClr val="00549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095" y="4483143"/>
            <a:ext cx="3757613"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017943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Frames</a:t>
            </a:r>
            <a:endParaRPr lang="nl-NL" dirty="0"/>
          </a:p>
        </p:txBody>
      </p:sp>
      <p:sp>
        <p:nvSpPr>
          <p:cNvPr id="3" name="Tijdelijke aanduiding voor inhoud 2"/>
          <p:cNvSpPr>
            <a:spLocks noGrp="1"/>
          </p:cNvSpPr>
          <p:nvPr>
            <p:ph idx="1"/>
          </p:nvPr>
        </p:nvSpPr>
        <p:spPr/>
        <p:txBody>
          <a:bodyPr/>
          <a:lstStyle/>
          <a:p>
            <a:r>
              <a:rPr lang="nl-NL" dirty="0" err="1" smtClean="0"/>
              <a:t>Once</a:t>
            </a:r>
            <a:r>
              <a:rPr lang="nl-NL" dirty="0" smtClean="0"/>
              <a:t> </a:t>
            </a:r>
            <a:r>
              <a:rPr lang="nl-NL" dirty="0" err="1" smtClean="0"/>
              <a:t>used</a:t>
            </a:r>
            <a:r>
              <a:rPr lang="nl-NL" dirty="0" smtClean="0"/>
              <a:t> </a:t>
            </a:r>
            <a:r>
              <a:rPr lang="nl-NL" dirty="0" err="1" smtClean="0"/>
              <a:t>to</a:t>
            </a:r>
            <a:r>
              <a:rPr lang="nl-NL" dirty="0" smtClean="0"/>
              <a:t> </a:t>
            </a:r>
            <a:r>
              <a:rPr lang="nl-NL" dirty="0" err="1" smtClean="0"/>
              <a:t>represent</a:t>
            </a:r>
            <a:r>
              <a:rPr lang="nl-NL" dirty="0" smtClean="0"/>
              <a:t> </a:t>
            </a:r>
            <a:br>
              <a:rPr lang="nl-NL" dirty="0" smtClean="0"/>
            </a:br>
            <a:r>
              <a:rPr lang="nl-NL" dirty="0" smtClean="0"/>
              <a:t>a part of a page</a:t>
            </a:r>
          </a:p>
          <a:p>
            <a:endParaRPr lang="nl-NL" dirty="0" smtClean="0"/>
          </a:p>
          <a:p>
            <a:r>
              <a:rPr lang="nl-NL" dirty="0" err="1" smtClean="0"/>
              <a:t>Come</a:t>
            </a:r>
            <a:r>
              <a:rPr lang="nl-NL" dirty="0" smtClean="0"/>
              <a:t> </a:t>
            </a:r>
            <a:r>
              <a:rPr lang="nl-NL" dirty="0" err="1" smtClean="0"/>
              <a:t>with</a:t>
            </a:r>
            <a:r>
              <a:rPr lang="nl-NL" dirty="0" smtClean="0"/>
              <a:t> issues:</a:t>
            </a:r>
          </a:p>
          <a:p>
            <a:pPr lvl="1"/>
            <a:r>
              <a:rPr lang="nl-NL" dirty="0" err="1" smtClean="0"/>
              <a:t>Broken</a:t>
            </a:r>
            <a:r>
              <a:rPr lang="nl-NL" dirty="0" smtClean="0"/>
              <a:t> bookmarks</a:t>
            </a:r>
          </a:p>
          <a:p>
            <a:pPr lvl="1"/>
            <a:r>
              <a:rPr lang="nl-NL" dirty="0" err="1" smtClean="0"/>
              <a:t>Invisible</a:t>
            </a:r>
            <a:r>
              <a:rPr lang="nl-NL" dirty="0" smtClean="0"/>
              <a:t> </a:t>
            </a:r>
            <a:r>
              <a:rPr lang="nl-NL" dirty="0" err="1" smtClean="0"/>
              <a:t>navigation</a:t>
            </a:r>
            <a:endParaRPr lang="nl-NL" dirty="0" smtClean="0"/>
          </a:p>
          <a:p>
            <a:pPr lvl="1"/>
            <a:r>
              <a:rPr lang="nl-NL" dirty="0" smtClean="0"/>
              <a:t>Printing </a:t>
            </a:r>
            <a:r>
              <a:rPr lang="nl-NL" dirty="0" err="1" smtClean="0"/>
              <a:t>problems</a:t>
            </a:r>
            <a:endParaRPr lang="nl-NL" dirty="0" smtClean="0"/>
          </a:p>
          <a:p>
            <a:pPr lvl="1"/>
            <a:r>
              <a:rPr lang="nl-NL" dirty="0" smtClean="0"/>
              <a:t>Search engines </a:t>
            </a:r>
            <a:r>
              <a:rPr lang="nl-NL" dirty="0" err="1" smtClean="0"/>
              <a:t>reference</a:t>
            </a:r>
            <a:r>
              <a:rPr lang="nl-NL" dirty="0" smtClean="0"/>
              <a:t> incomplete </a:t>
            </a:r>
            <a:r>
              <a:rPr lang="nl-NL" dirty="0" err="1" smtClean="0"/>
              <a:t>documents</a:t>
            </a:r>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13</a:t>
            </a:fld>
            <a:endParaRPr lang="nl-NL"/>
          </a:p>
        </p:txBody>
      </p:sp>
      <p:pic>
        <p:nvPicPr>
          <p:cNvPr id="6146" name="Picture 2" descr="http://www.mysafetysign.com/img/lg/S/Do-Not-Use-Danger-Sign-S-269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0" y="964307"/>
            <a:ext cx="3810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266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Div </a:t>
            </a:r>
            <a:r>
              <a:rPr lang="nl-NL" dirty="0" err="1" smtClean="0"/>
              <a:t>and</a:t>
            </a:r>
            <a:r>
              <a:rPr lang="nl-NL" dirty="0" smtClean="0"/>
              <a:t> Span</a:t>
            </a:r>
            <a:endParaRPr lang="nl-NL" dirty="0"/>
          </a:p>
        </p:txBody>
      </p:sp>
      <p:sp>
        <p:nvSpPr>
          <p:cNvPr id="3" name="Tijdelijke aanduiding voor inhoud 2"/>
          <p:cNvSpPr>
            <a:spLocks noGrp="1"/>
          </p:cNvSpPr>
          <p:nvPr>
            <p:ph idx="1"/>
          </p:nvPr>
        </p:nvSpPr>
        <p:spPr/>
        <p:txBody>
          <a:bodyPr/>
          <a:lstStyle/>
          <a:p>
            <a:r>
              <a:rPr lang="nl-NL" b="1" dirty="0" err="1" smtClean="0"/>
              <a:t>Meaningless</a:t>
            </a:r>
            <a:r>
              <a:rPr lang="nl-NL" b="1" dirty="0" smtClean="0"/>
              <a:t> </a:t>
            </a:r>
            <a:r>
              <a:rPr lang="nl-NL" dirty="0" err="1" smtClean="0"/>
              <a:t>elements</a:t>
            </a:r>
            <a:endParaRPr lang="nl-NL" dirty="0" smtClean="0"/>
          </a:p>
          <a:p>
            <a:r>
              <a:rPr lang="nl-NL" dirty="0" err="1"/>
              <a:t>H</a:t>
            </a:r>
            <a:r>
              <a:rPr lang="nl-NL" dirty="0" err="1" smtClean="0"/>
              <a:t>ighly</a:t>
            </a:r>
            <a:r>
              <a:rPr lang="nl-NL" dirty="0" smtClean="0"/>
              <a:t> </a:t>
            </a:r>
            <a:r>
              <a:rPr lang="nl-NL" dirty="0" err="1" smtClean="0"/>
              <a:t>useful</a:t>
            </a:r>
            <a:r>
              <a:rPr lang="nl-NL" dirty="0" smtClean="0"/>
              <a:t> </a:t>
            </a:r>
            <a:r>
              <a:rPr lang="nl-NL" dirty="0" err="1" smtClean="0"/>
              <a:t>for</a:t>
            </a:r>
            <a:r>
              <a:rPr lang="nl-NL" dirty="0" smtClean="0"/>
              <a:t> </a:t>
            </a:r>
            <a:r>
              <a:rPr lang="nl-NL" dirty="0" err="1" smtClean="0"/>
              <a:t>applying</a:t>
            </a:r>
            <a:r>
              <a:rPr lang="nl-NL" dirty="0" smtClean="0"/>
              <a:t> </a:t>
            </a:r>
            <a:r>
              <a:rPr lang="nl-NL" dirty="0" err="1" smtClean="0"/>
              <a:t>styles</a:t>
            </a:r>
            <a:endParaRPr lang="nl-NL" dirty="0" smtClean="0"/>
          </a:p>
          <a:p>
            <a:endParaRPr lang="en-US" dirty="0" smtClean="0"/>
          </a:p>
          <a:p>
            <a:r>
              <a:rPr lang="en-US" dirty="0" smtClean="0"/>
              <a:t>Difference between </a:t>
            </a:r>
            <a:r>
              <a:rPr lang="en-US" sz="2800" dirty="0" smtClean="0">
                <a:latin typeface="Courier New" panose="02070309020205020404" pitchFamily="49" charset="0"/>
                <a:cs typeface="Courier New" panose="02070309020205020404" pitchFamily="49" charset="0"/>
              </a:rPr>
              <a:t>div</a:t>
            </a:r>
            <a:r>
              <a:rPr lang="en-US" dirty="0" smtClean="0"/>
              <a:t> and </a:t>
            </a:r>
            <a:r>
              <a:rPr lang="en-US" sz="2800" dirty="0" smtClean="0">
                <a:latin typeface="Courier New" panose="02070309020205020404" pitchFamily="49" charset="0"/>
                <a:cs typeface="Courier New" panose="02070309020205020404" pitchFamily="49" charset="0"/>
              </a:rPr>
              <a:t>span</a:t>
            </a:r>
            <a:endParaRPr lang="en-US" sz="2800" dirty="0">
              <a:latin typeface="Courier New" panose="02070309020205020404" pitchFamily="49" charset="0"/>
              <a:cs typeface="Courier New" panose="02070309020205020404" pitchFamily="49" charset="0"/>
            </a:endParaRPr>
          </a:p>
          <a:p>
            <a:pPr lvl="1"/>
            <a:r>
              <a:rPr lang="nl-NL" sz="2400" dirty="0" smtClean="0">
                <a:latin typeface="Consolas" pitchFamily="49" charset="0"/>
                <a:cs typeface="Consolas" pitchFamily="49" charset="0"/>
              </a:rPr>
              <a:t>&lt;div&gt;</a:t>
            </a:r>
            <a:r>
              <a:rPr lang="nl-NL" dirty="0" smtClean="0"/>
              <a:t> is a block element</a:t>
            </a:r>
          </a:p>
          <a:p>
            <a:pPr lvl="1"/>
            <a:r>
              <a:rPr lang="nl-NL" sz="2400" dirty="0" smtClean="0">
                <a:latin typeface="Consolas" pitchFamily="49" charset="0"/>
                <a:cs typeface="Consolas" pitchFamily="49" charset="0"/>
              </a:rPr>
              <a:t>&lt;span&gt;</a:t>
            </a:r>
            <a:r>
              <a:rPr lang="nl-NL" dirty="0" smtClean="0"/>
              <a:t> is </a:t>
            </a:r>
            <a:r>
              <a:rPr lang="nl-NL" dirty="0" err="1" smtClean="0"/>
              <a:t>an</a:t>
            </a:r>
            <a:r>
              <a:rPr lang="nl-NL" dirty="0" smtClean="0"/>
              <a:t> </a:t>
            </a:r>
            <a:r>
              <a:rPr lang="nl-NL" dirty="0" err="1" smtClean="0"/>
              <a:t>inline</a:t>
            </a:r>
            <a:r>
              <a:rPr lang="nl-NL" dirty="0" smtClean="0"/>
              <a:t> element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14</a:t>
            </a:fld>
            <a:endParaRPr lang="nl-NL"/>
          </a:p>
        </p:txBody>
      </p:sp>
      <p:sp>
        <p:nvSpPr>
          <p:cNvPr id="8" name="Rectangle 18"/>
          <p:cNvSpPr/>
          <p:nvPr/>
        </p:nvSpPr>
        <p:spPr>
          <a:xfrm>
            <a:off x="598015" y="4509120"/>
            <a:ext cx="7632700"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smtClean="0">
                <a:solidFill>
                  <a:srgbClr val="800000"/>
                </a:solidFill>
                <a:latin typeface="Consolas"/>
              </a:rPr>
              <a:t>div</a:t>
            </a:r>
            <a:r>
              <a:rPr lang="en-US" dirty="0" smtClean="0">
                <a:solidFill>
                  <a:srgbClr val="0000FF"/>
                </a:solidFill>
                <a:latin typeface="Consolas"/>
              </a:rPr>
              <a:t>&gt;</a:t>
            </a:r>
            <a:r>
              <a:rPr lang="en-US" dirty="0" smtClean="0">
                <a:solidFill>
                  <a:srgbClr val="000000"/>
                </a:solidFill>
                <a:latin typeface="Consolas"/>
              </a:rPr>
              <a:t>(more block elements)</a:t>
            </a:r>
            <a:r>
              <a:rPr lang="en-US" dirty="0" smtClean="0">
                <a:solidFill>
                  <a:srgbClr val="0000FF"/>
                </a:solidFill>
                <a:latin typeface="Consolas"/>
              </a:rPr>
              <a:t>&lt;/</a:t>
            </a:r>
            <a:r>
              <a:rPr lang="en-US" dirty="0" smtClean="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smtClean="0">
                <a:solidFill>
                  <a:srgbClr val="800000"/>
                </a:solidFill>
                <a:latin typeface="Consolas"/>
              </a:rPr>
              <a:t>span</a:t>
            </a:r>
            <a:r>
              <a:rPr lang="en-US" dirty="0" smtClean="0">
                <a:solidFill>
                  <a:srgbClr val="0000FF"/>
                </a:solidFill>
                <a:latin typeface="Consolas"/>
              </a:rPr>
              <a:t>&gt;</a:t>
            </a:r>
            <a:r>
              <a:rPr lang="en-US" dirty="0" smtClean="0">
                <a:solidFill>
                  <a:srgbClr val="000000"/>
                </a:solidFill>
                <a:latin typeface="Consolas"/>
              </a:rPr>
              <a:t>(text or other inline elements)</a:t>
            </a:r>
            <a:r>
              <a:rPr lang="en-US" dirty="0" smtClean="0">
                <a:solidFill>
                  <a:srgbClr val="0000FF"/>
                </a:solidFill>
                <a:latin typeface="Consolas"/>
              </a:rPr>
              <a:t>&lt;/</a:t>
            </a:r>
            <a:r>
              <a:rPr lang="en-US" dirty="0" smtClean="0">
                <a:solidFill>
                  <a:srgbClr val="800000"/>
                </a:solidFill>
                <a:latin typeface="Consolas"/>
              </a:rPr>
              <a:t>span</a:t>
            </a:r>
            <a:r>
              <a:rPr lang="en-US" dirty="0" smtClean="0">
                <a:solidFill>
                  <a:srgbClr val="0000FF"/>
                </a:solidFill>
                <a:latin typeface="Consolas"/>
              </a:rPr>
              <a:t>&gt;</a:t>
            </a:r>
            <a:endParaRPr lang="en-US" dirty="0">
              <a:solidFill>
                <a:srgbClr val="0000FF"/>
              </a:solidFill>
              <a:latin typeface="Consolas"/>
            </a:endParaRPr>
          </a:p>
        </p:txBody>
      </p:sp>
      <p:sp>
        <p:nvSpPr>
          <p:cNvPr id="6" name="Rounded Rectangle 5"/>
          <p:cNvSpPr/>
          <p:nvPr/>
        </p:nvSpPr>
        <p:spPr>
          <a:xfrm>
            <a:off x="7579442" y="432910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79577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8" name="Afgeronde rechthoek 7"/>
          <p:cNvSpPr/>
          <p:nvPr/>
        </p:nvSpPr>
        <p:spPr>
          <a:xfrm>
            <a:off x="899592" y="2262586"/>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8"/>
          <p:cNvSpPr/>
          <p:nvPr/>
        </p:nvSpPr>
        <p:spPr>
          <a:xfrm>
            <a:off x="899592" y="269945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15</a:t>
            </a:fld>
            <a:endParaRPr lang="nl-NL" dirty="0"/>
          </a:p>
        </p:txBody>
      </p:sp>
    </p:spTree>
    <p:extLst>
      <p:ext uri="{BB962C8B-B14F-4D97-AF65-F5344CB8AC3E}">
        <p14:creationId xmlns:p14="http://schemas.microsoft.com/office/powerpoint/2010/main" val="2975838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forms</a:t>
            </a:r>
            <a:endParaRPr lang="nl-NL" dirty="0"/>
          </a:p>
        </p:txBody>
      </p:sp>
      <p:sp>
        <p:nvSpPr>
          <p:cNvPr id="7" name="Tijdelijke aanduiding voor inhoud 6"/>
          <p:cNvSpPr>
            <a:spLocks noGrp="1"/>
          </p:cNvSpPr>
          <p:nvPr>
            <p:ph idx="1"/>
          </p:nvPr>
        </p:nvSpPr>
        <p:spPr/>
        <p:txBody>
          <a:bodyPr/>
          <a:lstStyle/>
          <a:p>
            <a:r>
              <a:rPr lang="nl-NL" dirty="0" err="1" smtClean="0"/>
              <a:t>Used</a:t>
            </a:r>
            <a:r>
              <a:rPr lang="nl-NL" dirty="0" smtClean="0"/>
              <a:t> </a:t>
            </a:r>
            <a:r>
              <a:rPr lang="nl-NL" dirty="0" err="1" smtClean="0"/>
              <a:t>for</a:t>
            </a:r>
            <a:r>
              <a:rPr lang="nl-NL" dirty="0" smtClean="0"/>
              <a:t> </a:t>
            </a:r>
            <a:r>
              <a:rPr lang="nl-NL" dirty="0" err="1" smtClean="0"/>
              <a:t>submitting</a:t>
            </a:r>
            <a:r>
              <a:rPr lang="nl-NL" dirty="0" smtClean="0"/>
              <a:t> data </a:t>
            </a:r>
            <a:r>
              <a:rPr lang="nl-NL" dirty="0" err="1" smtClean="0"/>
              <a:t>to</a:t>
            </a:r>
            <a:r>
              <a:rPr lang="nl-NL" dirty="0" smtClean="0"/>
              <a:t> the server</a:t>
            </a:r>
          </a:p>
          <a:p>
            <a:endParaRPr lang="nl-NL" dirty="0"/>
          </a:p>
          <a:p>
            <a:endParaRPr lang="nl-NL" dirty="0" smtClean="0"/>
          </a:p>
          <a:p>
            <a:endParaRPr lang="nl-NL" dirty="0"/>
          </a:p>
          <a:p>
            <a:endParaRPr lang="nl-NL" dirty="0" smtClean="0"/>
          </a:p>
          <a:p>
            <a:r>
              <a:rPr lang="nl-NL" dirty="0" err="1" smtClean="0"/>
              <a:t>Includes</a:t>
            </a:r>
            <a:r>
              <a:rPr lang="nl-NL" dirty="0" smtClean="0"/>
              <a:t> support </a:t>
            </a:r>
            <a:r>
              <a:rPr lang="nl-NL" dirty="0" err="1" smtClean="0"/>
              <a:t>for</a:t>
            </a:r>
            <a:r>
              <a:rPr lang="nl-NL" dirty="0" smtClean="0"/>
              <a:t> </a:t>
            </a:r>
            <a:r>
              <a:rPr lang="nl-NL" dirty="0" err="1" smtClean="0"/>
              <a:t>uploading</a:t>
            </a:r>
            <a:r>
              <a:rPr lang="nl-NL" dirty="0" smtClean="0"/>
              <a:t> files:</a:t>
            </a:r>
            <a:endParaRPr lang="nl-NL" dirty="0"/>
          </a:p>
        </p:txBody>
      </p:sp>
      <p:sp>
        <p:nvSpPr>
          <p:cNvPr id="6" name="Tijdelijke aanduiding voor dianummer 5"/>
          <p:cNvSpPr>
            <a:spLocks noGrp="1"/>
          </p:cNvSpPr>
          <p:nvPr>
            <p:ph type="sldNum" sz="quarter" idx="11"/>
          </p:nvPr>
        </p:nvSpPr>
        <p:spPr/>
        <p:txBody>
          <a:bodyPr/>
          <a:lstStyle/>
          <a:p>
            <a:pPr>
              <a:defRPr/>
            </a:pPr>
            <a:fld id="{1764767B-43DF-4387-ADCA-573C7D9E351B}" type="slidenum">
              <a:rPr lang="nl-NL" smtClean="0"/>
              <a:pPr>
                <a:defRPr/>
              </a:pPr>
              <a:t>16</a:t>
            </a:fld>
            <a:endParaRPr lang="nl-NL"/>
          </a:p>
        </p:txBody>
      </p:sp>
      <p:sp>
        <p:nvSpPr>
          <p:cNvPr id="8" name="Rectangle 18"/>
          <p:cNvSpPr/>
          <p:nvPr/>
        </p:nvSpPr>
        <p:spPr>
          <a:xfrm>
            <a:off x="598015" y="2492896"/>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form</a:t>
            </a:r>
            <a:r>
              <a:rPr lang="en-US" dirty="0">
                <a:solidFill>
                  <a:srgbClr val="000000"/>
                </a:solidFill>
                <a:latin typeface="Consolas"/>
              </a:rPr>
              <a:t> </a:t>
            </a:r>
            <a:r>
              <a:rPr lang="en-US" dirty="0">
                <a:solidFill>
                  <a:srgbClr val="FF0000"/>
                </a:solidFill>
                <a:latin typeface="Consolas"/>
              </a:rPr>
              <a:t>action</a:t>
            </a:r>
            <a:r>
              <a:rPr lang="en-US" dirty="0">
                <a:solidFill>
                  <a:srgbClr val="0000FF"/>
                </a:solidFill>
                <a:latin typeface="Consolas"/>
              </a:rPr>
              <a:t>="/</a:t>
            </a:r>
            <a:r>
              <a:rPr lang="en-US" dirty="0" err="1">
                <a:solidFill>
                  <a:srgbClr val="0000FF"/>
                </a:solidFill>
                <a:latin typeface="Consolas"/>
              </a:rPr>
              <a:t>saveContact</a:t>
            </a:r>
            <a:r>
              <a:rPr lang="en-US" dirty="0">
                <a:solidFill>
                  <a:srgbClr val="0000FF"/>
                </a:solidFill>
                <a:latin typeface="Consolas"/>
              </a:rPr>
              <a:t>"</a:t>
            </a:r>
            <a:r>
              <a:rPr lang="en-US" dirty="0">
                <a:solidFill>
                  <a:srgbClr val="000000"/>
                </a:solidFill>
                <a:latin typeface="Consolas"/>
              </a:rPr>
              <a:t> </a:t>
            </a:r>
            <a:r>
              <a:rPr lang="en-US" dirty="0">
                <a:solidFill>
                  <a:srgbClr val="FF0000"/>
                </a:solidFill>
                <a:latin typeface="Consolas"/>
              </a:rPr>
              <a:t>method</a:t>
            </a:r>
            <a:r>
              <a:rPr lang="en-US" dirty="0">
                <a:solidFill>
                  <a:srgbClr val="0000FF"/>
                </a:solidFill>
                <a:latin typeface="Consolas"/>
              </a:rPr>
              <a:t>="post</a:t>
            </a:r>
            <a:r>
              <a:rPr lang="en-US" dirty="0" smtClean="0">
                <a:solidFill>
                  <a:srgbClr val="0000FF"/>
                </a:solidFill>
                <a:latin typeface="Consolas"/>
              </a:rPr>
              <a:t>"&gt;</a:t>
            </a:r>
            <a:br>
              <a:rPr lang="en-US" dirty="0" smtClean="0">
                <a:solidFill>
                  <a:srgbClr val="0000FF"/>
                </a:solidFill>
                <a:latin typeface="Consolas"/>
              </a:rPr>
            </a:br>
            <a:r>
              <a:rPr lang="en-US" dirty="0">
                <a:solidFill>
                  <a:srgbClr val="000000"/>
                </a:solidFill>
                <a:latin typeface="Consolas"/>
              </a:rPr>
              <a:t>	</a:t>
            </a:r>
            <a:r>
              <a:rPr lang="nl-NL" dirty="0">
                <a:solidFill>
                  <a:srgbClr val="000000"/>
                </a:solidFill>
                <a:latin typeface="Consolas"/>
              </a:rPr>
              <a:t>(form </a:t>
            </a:r>
            <a:r>
              <a:rPr lang="nl-NL" dirty="0" err="1">
                <a:solidFill>
                  <a:srgbClr val="000000"/>
                </a:solidFill>
                <a:latin typeface="Consolas"/>
              </a:rPr>
              <a:t>elements</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form</a:t>
            </a:r>
            <a:r>
              <a:rPr lang="nl-NL" dirty="0">
                <a:solidFill>
                  <a:srgbClr val="0000FF"/>
                </a:solidFill>
                <a:latin typeface="Consolas"/>
              </a:rPr>
              <a:t>&gt;</a:t>
            </a:r>
            <a:endParaRPr lang="nl-NL" dirty="0">
              <a:solidFill>
                <a:srgbClr val="00549F"/>
              </a:solidFill>
            </a:endParaRPr>
          </a:p>
        </p:txBody>
      </p:sp>
      <p:sp>
        <p:nvSpPr>
          <p:cNvPr id="9" name="Tekstvak 8"/>
          <p:cNvSpPr txBox="1"/>
          <p:nvPr/>
        </p:nvSpPr>
        <p:spPr>
          <a:xfrm>
            <a:off x="2411760" y="1539945"/>
            <a:ext cx="1440160" cy="646331"/>
          </a:xfrm>
          <a:prstGeom prst="rect">
            <a:avLst/>
          </a:prstGeom>
          <a:noFill/>
        </p:spPr>
        <p:txBody>
          <a:bodyPr wrap="square" rtlCol="0">
            <a:spAutoFit/>
          </a:bodyPr>
          <a:lstStyle/>
          <a:p>
            <a:r>
              <a:rPr lang="nl-NL" dirty="0" err="1" smtClean="0">
                <a:latin typeface="+mj-lt"/>
              </a:rPr>
              <a:t>Location</a:t>
            </a:r>
            <a:r>
              <a:rPr lang="nl-NL" dirty="0" smtClean="0">
                <a:latin typeface="+mj-lt"/>
              </a:rPr>
              <a:t> </a:t>
            </a:r>
            <a:r>
              <a:rPr lang="nl-NL" dirty="0" err="1" smtClean="0">
                <a:latin typeface="+mj-lt"/>
              </a:rPr>
              <a:t>to</a:t>
            </a:r>
            <a:r>
              <a:rPr lang="nl-NL" dirty="0" smtClean="0">
                <a:latin typeface="+mj-lt"/>
              </a:rPr>
              <a:t> </a:t>
            </a:r>
            <a:r>
              <a:rPr lang="nl-NL" dirty="0" err="1" smtClean="0">
                <a:latin typeface="+mj-lt"/>
              </a:rPr>
              <a:t>send</a:t>
            </a:r>
            <a:r>
              <a:rPr lang="nl-NL" dirty="0" smtClean="0">
                <a:latin typeface="+mj-lt"/>
              </a:rPr>
              <a:t> data </a:t>
            </a:r>
            <a:r>
              <a:rPr lang="nl-NL" dirty="0" err="1" smtClean="0">
                <a:latin typeface="+mj-lt"/>
              </a:rPr>
              <a:t>to</a:t>
            </a:r>
            <a:endParaRPr lang="nl-NL" dirty="0">
              <a:latin typeface="+mj-lt"/>
            </a:endParaRPr>
          </a:p>
        </p:txBody>
      </p:sp>
      <p:cxnSp>
        <p:nvCxnSpPr>
          <p:cNvPr id="10" name="Rechte verbindingslijn met pijl 9"/>
          <p:cNvCxnSpPr>
            <a:stCxn id="9" idx="2"/>
          </p:cNvCxnSpPr>
          <p:nvPr/>
        </p:nvCxnSpPr>
        <p:spPr>
          <a:xfrm>
            <a:off x="3131840" y="2186276"/>
            <a:ext cx="0" cy="3786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4139952" y="1539944"/>
            <a:ext cx="2160240" cy="646331"/>
          </a:xfrm>
          <a:prstGeom prst="rect">
            <a:avLst/>
          </a:prstGeom>
          <a:noFill/>
        </p:spPr>
        <p:txBody>
          <a:bodyPr wrap="square" rtlCol="0">
            <a:spAutoFit/>
          </a:bodyPr>
          <a:lstStyle/>
          <a:p>
            <a:r>
              <a:rPr lang="nl-NL" dirty="0" smtClean="0">
                <a:latin typeface="+mj-lt"/>
              </a:rPr>
              <a:t>HTTP </a:t>
            </a:r>
            <a:r>
              <a:rPr lang="nl-NL" dirty="0" err="1" smtClean="0">
                <a:latin typeface="+mj-lt"/>
              </a:rPr>
              <a:t>method</a:t>
            </a:r>
            <a:r>
              <a:rPr lang="nl-NL" dirty="0" smtClean="0">
                <a:latin typeface="+mj-lt"/>
              </a:rPr>
              <a:t> </a:t>
            </a:r>
            <a:r>
              <a:rPr lang="nl-NL" dirty="0" err="1" smtClean="0">
                <a:latin typeface="+mj-lt"/>
              </a:rPr>
              <a:t>should</a:t>
            </a:r>
            <a:r>
              <a:rPr lang="nl-NL" dirty="0" smtClean="0">
                <a:latin typeface="+mj-lt"/>
              </a:rPr>
              <a:t> </a:t>
            </a:r>
            <a:r>
              <a:rPr lang="nl-NL" dirty="0" err="1" smtClean="0">
                <a:latin typeface="+mj-lt"/>
              </a:rPr>
              <a:t>always</a:t>
            </a:r>
            <a:r>
              <a:rPr lang="nl-NL" dirty="0" smtClean="0">
                <a:latin typeface="+mj-lt"/>
              </a:rPr>
              <a:t> </a:t>
            </a:r>
            <a:r>
              <a:rPr lang="nl-NL" dirty="0" err="1" smtClean="0">
                <a:latin typeface="+mj-lt"/>
              </a:rPr>
              <a:t>be</a:t>
            </a:r>
            <a:r>
              <a:rPr lang="nl-NL" dirty="0" smtClean="0">
                <a:latin typeface="+mj-lt"/>
              </a:rPr>
              <a:t> POST</a:t>
            </a:r>
            <a:endParaRPr lang="nl-NL" dirty="0">
              <a:latin typeface="+mj-lt"/>
            </a:endParaRPr>
          </a:p>
        </p:txBody>
      </p:sp>
      <p:cxnSp>
        <p:nvCxnSpPr>
          <p:cNvPr id="20" name="Rechte verbindingslijn met pijl 19"/>
          <p:cNvCxnSpPr>
            <a:stCxn id="19" idx="2"/>
          </p:cNvCxnSpPr>
          <p:nvPr/>
        </p:nvCxnSpPr>
        <p:spPr>
          <a:xfrm>
            <a:off x="5220072" y="2186275"/>
            <a:ext cx="0" cy="3786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18"/>
          <p:cNvSpPr/>
          <p:nvPr/>
        </p:nvSpPr>
        <p:spPr>
          <a:xfrm>
            <a:off x="586793" y="4365104"/>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form</a:t>
            </a:r>
            <a:r>
              <a:rPr lang="en-US" dirty="0">
                <a:solidFill>
                  <a:srgbClr val="000000"/>
                </a:solidFill>
                <a:latin typeface="Consolas"/>
              </a:rPr>
              <a:t> </a:t>
            </a:r>
            <a:r>
              <a:rPr lang="en-US" dirty="0">
                <a:solidFill>
                  <a:srgbClr val="FF0000"/>
                </a:solidFill>
                <a:latin typeface="Consolas"/>
              </a:rPr>
              <a:t>action</a:t>
            </a:r>
            <a:r>
              <a:rPr lang="en-US" dirty="0">
                <a:solidFill>
                  <a:srgbClr val="0000FF"/>
                </a:solidFill>
                <a:latin typeface="Consolas"/>
              </a:rPr>
              <a:t>="/</a:t>
            </a:r>
            <a:r>
              <a:rPr lang="en-US" dirty="0" err="1" smtClean="0">
                <a:solidFill>
                  <a:srgbClr val="0000FF"/>
                </a:solidFill>
                <a:latin typeface="Consolas"/>
              </a:rPr>
              <a:t>saveContact</a:t>
            </a:r>
            <a:r>
              <a:rPr lang="en-US" dirty="0" smtClean="0">
                <a:solidFill>
                  <a:srgbClr val="0000FF"/>
                </a:solidFill>
                <a:latin typeface="Consolas"/>
              </a:rPr>
              <a:t>"</a:t>
            </a:r>
            <a:r>
              <a:rPr lang="en-US" dirty="0">
                <a:solidFill>
                  <a:srgbClr val="000000"/>
                </a:solidFill>
                <a:latin typeface="Consolas"/>
              </a:rPr>
              <a:t> </a:t>
            </a:r>
            <a:r>
              <a:rPr lang="en-US" dirty="0">
                <a:solidFill>
                  <a:srgbClr val="FF0000"/>
                </a:solidFill>
                <a:latin typeface="Consolas"/>
              </a:rPr>
              <a:t>method</a:t>
            </a:r>
            <a:r>
              <a:rPr lang="en-US" dirty="0">
                <a:solidFill>
                  <a:srgbClr val="0000FF"/>
                </a:solidFill>
                <a:latin typeface="Consolas"/>
              </a:rPr>
              <a:t>="post"</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err="1" smtClean="0">
                <a:solidFill>
                  <a:srgbClr val="FF0000"/>
                </a:solidFill>
                <a:latin typeface="Consolas"/>
              </a:rPr>
              <a:t>enctype</a:t>
            </a:r>
            <a:r>
              <a:rPr lang="en-US" dirty="0">
                <a:solidFill>
                  <a:srgbClr val="0000FF"/>
                </a:solidFill>
                <a:latin typeface="Consolas"/>
              </a:rPr>
              <a:t>="multipart/form-data</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a:solidFill>
                  <a:srgbClr val="000000"/>
                </a:solidFill>
                <a:latin typeface="Consolas"/>
              </a:rPr>
              <a:t>(form </a:t>
            </a:r>
            <a:r>
              <a:rPr lang="nl-NL" dirty="0" err="1">
                <a:solidFill>
                  <a:srgbClr val="000000"/>
                </a:solidFill>
                <a:latin typeface="Consolas"/>
              </a:rPr>
              <a:t>elements</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form</a:t>
            </a:r>
            <a:r>
              <a:rPr lang="nl-NL" dirty="0">
                <a:solidFill>
                  <a:srgbClr val="0000FF"/>
                </a:solidFill>
                <a:latin typeface="Consolas"/>
              </a:rPr>
              <a:t>&gt;</a:t>
            </a:r>
            <a:endParaRPr lang="nl-NL" dirty="0">
              <a:solidFill>
                <a:srgbClr val="00549F"/>
              </a:solidFill>
            </a:endParaRPr>
          </a:p>
        </p:txBody>
      </p:sp>
      <p:sp>
        <p:nvSpPr>
          <p:cNvPr id="11" name="Rounded Rectangle 10"/>
          <p:cNvSpPr/>
          <p:nvPr/>
        </p:nvSpPr>
        <p:spPr>
          <a:xfrm>
            <a:off x="7585805" y="231287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85805" y="41850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974230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form </a:t>
            </a:r>
            <a:r>
              <a:rPr lang="nl-NL" dirty="0" err="1" smtClean="0"/>
              <a:t>elements</a:t>
            </a:r>
            <a:r>
              <a:rPr lang="nl-NL" dirty="0" smtClean="0"/>
              <a:t> (1/3)</a:t>
            </a:r>
            <a:endParaRPr lang="nl-NL" dirty="0"/>
          </a:p>
        </p:txBody>
      </p:sp>
      <p:sp>
        <p:nvSpPr>
          <p:cNvPr id="3" name="Tijdelijke aanduiding voor inhoud 2"/>
          <p:cNvSpPr>
            <a:spLocks noGrp="1"/>
          </p:cNvSpPr>
          <p:nvPr>
            <p:ph idx="1"/>
          </p:nvPr>
        </p:nvSpPr>
        <p:spPr/>
        <p:txBody>
          <a:bodyPr/>
          <a:lstStyle/>
          <a:p>
            <a:r>
              <a:rPr lang="nl-NL" dirty="0" err="1" smtClean="0"/>
              <a:t>Textbox</a:t>
            </a:r>
            <a:r>
              <a:rPr lang="nl-NL" dirty="0" smtClean="0"/>
              <a:t>:</a:t>
            </a:r>
          </a:p>
          <a:p>
            <a:pPr lvl="1"/>
            <a:endParaRPr lang="nl-NL" dirty="0"/>
          </a:p>
          <a:p>
            <a:pPr lvl="1"/>
            <a:endParaRPr lang="nl-NL" dirty="0" smtClean="0"/>
          </a:p>
          <a:p>
            <a:pPr lvl="1"/>
            <a:endParaRPr lang="nl-NL" dirty="0" smtClean="0"/>
          </a:p>
          <a:p>
            <a:r>
              <a:rPr lang="nl-NL" dirty="0" smtClean="0"/>
              <a:t>Password:</a:t>
            </a:r>
          </a:p>
          <a:p>
            <a:pPr lvl="2"/>
            <a:endParaRPr lang="nl-NL" dirty="0" smtClean="0"/>
          </a:p>
          <a:p>
            <a:pPr lvl="2"/>
            <a:endParaRPr lang="nl-NL" dirty="0" smtClean="0"/>
          </a:p>
          <a:p>
            <a:pPr lvl="1"/>
            <a:endParaRPr lang="nl-NL" dirty="0" smtClean="0"/>
          </a:p>
          <a:p>
            <a:r>
              <a:rPr lang="nl-NL" dirty="0" err="1" smtClean="0"/>
              <a:t>Hidden</a:t>
            </a:r>
            <a:r>
              <a:rPr lang="nl-NL" dirty="0" smtClean="0"/>
              <a:t>:</a:t>
            </a:r>
            <a:endParaRPr lang="nl-NL" dirty="0"/>
          </a:p>
          <a:p>
            <a:pPr lvl="3"/>
            <a:endParaRPr lang="nl-NL" dirty="0"/>
          </a:p>
          <a:p>
            <a:pPr lvl="1"/>
            <a:r>
              <a:rPr lang="nl-NL" dirty="0" smtClean="0"/>
              <a:t>Control is </a:t>
            </a:r>
            <a:r>
              <a:rPr lang="nl-NL" dirty="0" err="1" smtClean="0"/>
              <a:t>not</a:t>
            </a:r>
            <a:r>
              <a:rPr lang="nl-NL" dirty="0" smtClean="0"/>
              <a:t> </a:t>
            </a:r>
            <a:r>
              <a:rPr lang="nl-NL" dirty="0" err="1" smtClean="0"/>
              <a:t>visible</a:t>
            </a:r>
            <a:r>
              <a:rPr lang="nl-NL" dirty="0" smtClean="0"/>
              <a:t>, but </a:t>
            </a:r>
            <a:r>
              <a:rPr lang="nl-NL" dirty="0" err="1" smtClean="0"/>
              <a:t>its</a:t>
            </a:r>
            <a:r>
              <a:rPr lang="nl-NL" dirty="0" smtClean="0"/>
              <a:t> data is sent </a:t>
            </a:r>
            <a:r>
              <a:rPr lang="nl-NL" dirty="0" err="1" smtClean="0"/>
              <a:t>to</a:t>
            </a:r>
            <a:r>
              <a:rPr lang="nl-NL" dirty="0" smtClean="0"/>
              <a:t> server</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17</a:t>
            </a:fld>
            <a:endParaRPr lang="nl-NL"/>
          </a:p>
        </p:txBody>
      </p:sp>
      <p:sp>
        <p:nvSpPr>
          <p:cNvPr id="6" name="Rectangle 18"/>
          <p:cNvSpPr/>
          <p:nvPr/>
        </p:nvSpPr>
        <p:spPr>
          <a:xfrm>
            <a:off x="598015" y="1412776"/>
            <a:ext cx="7632700" cy="775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err="1">
                <a:solidFill>
                  <a:srgbClr val="0000FF"/>
                </a:solidFill>
                <a:latin typeface="Consolas"/>
              </a:rPr>
              <a:t>firstname</a:t>
            </a:r>
            <a:r>
              <a:rPr lang="en-US" dirty="0">
                <a:solidFill>
                  <a:srgbClr val="0000FF"/>
                </a:solidFill>
                <a:latin typeface="Consolas"/>
              </a:rPr>
              <a:t>"</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rPr>
              <a:t>	</a:t>
            </a:r>
            <a:r>
              <a:rPr lang="en-US" dirty="0" smtClean="0">
                <a:solidFill>
                  <a:srgbClr val="FF0000"/>
                </a:solidFill>
                <a:latin typeface="Consolas"/>
              </a:rPr>
              <a:t>  value</a:t>
            </a:r>
            <a:r>
              <a:rPr lang="en-US" dirty="0">
                <a:solidFill>
                  <a:srgbClr val="0000FF"/>
                </a:solidFill>
                <a:latin typeface="Consolas"/>
              </a:rPr>
              <a:t>="default value"</a:t>
            </a:r>
            <a:r>
              <a:rPr lang="en-US" dirty="0">
                <a:solidFill>
                  <a:srgbClr val="000000"/>
                </a:solidFill>
                <a:latin typeface="Consolas"/>
              </a:rPr>
              <a:t> </a:t>
            </a:r>
            <a:r>
              <a:rPr lang="en-US" dirty="0" smtClean="0">
                <a:solidFill>
                  <a:srgbClr val="FF0000"/>
                </a:solidFill>
                <a:latin typeface="Consolas"/>
              </a:rPr>
              <a:t>size</a:t>
            </a:r>
            <a:r>
              <a:rPr lang="en-US" dirty="0">
                <a:solidFill>
                  <a:srgbClr val="0000FF"/>
                </a:solidFill>
                <a:latin typeface="Consolas"/>
              </a:rPr>
              <a:t>="20"</a:t>
            </a:r>
            <a:r>
              <a:rPr lang="en-US" dirty="0">
                <a:solidFill>
                  <a:srgbClr val="000000"/>
                </a:solidFill>
                <a:latin typeface="Consolas"/>
              </a:rPr>
              <a:t> </a:t>
            </a:r>
            <a:r>
              <a:rPr lang="en-US" dirty="0" err="1">
                <a:solidFill>
                  <a:srgbClr val="FF0000"/>
                </a:solidFill>
                <a:latin typeface="Consolas"/>
              </a:rPr>
              <a:t>maxlength</a:t>
            </a:r>
            <a:r>
              <a:rPr lang="en-US" dirty="0">
                <a:solidFill>
                  <a:srgbClr val="0000FF"/>
                </a:solidFill>
                <a:latin typeface="Consolas"/>
              </a:rPr>
              <a:t>="30"</a:t>
            </a:r>
            <a:r>
              <a:rPr lang="en-US" dirty="0">
                <a:solidFill>
                  <a:srgbClr val="000000"/>
                </a:solidFill>
                <a:latin typeface="Consolas"/>
              </a:rPr>
              <a:t> </a:t>
            </a:r>
            <a:r>
              <a:rPr lang="en-US" dirty="0" smtClean="0">
                <a:solidFill>
                  <a:srgbClr val="0000FF"/>
                </a:solidFill>
                <a:latin typeface="Consolas"/>
              </a:rPr>
              <a:t>/&gt;</a:t>
            </a:r>
          </a:p>
        </p:txBody>
      </p:sp>
      <p:sp>
        <p:nvSpPr>
          <p:cNvPr id="9" name="Rectangle 18"/>
          <p:cNvSpPr/>
          <p:nvPr/>
        </p:nvSpPr>
        <p:spPr>
          <a:xfrm>
            <a:off x="598015" y="3464543"/>
            <a:ext cx="7632700" cy="79208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smtClean="0">
                <a:solidFill>
                  <a:srgbClr val="FF0000"/>
                </a:solidFill>
                <a:latin typeface="Consolas"/>
              </a:rPr>
              <a:t>type</a:t>
            </a:r>
            <a:r>
              <a:rPr lang="en-US" dirty="0" smtClean="0">
                <a:solidFill>
                  <a:srgbClr val="0000FF"/>
                </a:solidFill>
                <a:latin typeface="Consolas"/>
              </a:rPr>
              <a:t>="password"</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="password"</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FF0000"/>
                </a:solidFill>
                <a:latin typeface="Consolas"/>
              </a:rPr>
              <a:t>value</a:t>
            </a:r>
            <a:r>
              <a:rPr lang="en-US" dirty="0">
                <a:solidFill>
                  <a:srgbClr val="0000FF"/>
                </a:solidFill>
                <a:latin typeface="Consolas"/>
              </a:rPr>
              <a:t>="default value"</a:t>
            </a:r>
            <a:r>
              <a:rPr lang="en-US" dirty="0">
                <a:solidFill>
                  <a:srgbClr val="000000"/>
                </a:solidFill>
                <a:latin typeface="Consolas"/>
              </a:rPr>
              <a:t> </a:t>
            </a:r>
            <a:r>
              <a:rPr lang="en-US" dirty="0" smtClean="0">
                <a:solidFill>
                  <a:srgbClr val="FF0000"/>
                </a:solidFill>
                <a:latin typeface="Consolas"/>
              </a:rPr>
              <a:t>size</a:t>
            </a:r>
            <a:r>
              <a:rPr lang="en-US" dirty="0">
                <a:solidFill>
                  <a:srgbClr val="0000FF"/>
                </a:solidFill>
                <a:latin typeface="Consolas"/>
              </a:rPr>
              <a:t>="20"</a:t>
            </a:r>
            <a:r>
              <a:rPr lang="en-US" dirty="0">
                <a:solidFill>
                  <a:srgbClr val="000000"/>
                </a:solidFill>
                <a:latin typeface="Consolas"/>
              </a:rPr>
              <a:t> </a:t>
            </a:r>
            <a:r>
              <a:rPr lang="en-US" dirty="0" err="1">
                <a:solidFill>
                  <a:srgbClr val="FF0000"/>
                </a:solidFill>
                <a:latin typeface="Consolas"/>
              </a:rPr>
              <a:t>maxlength</a:t>
            </a:r>
            <a:r>
              <a:rPr lang="en-US" dirty="0">
                <a:solidFill>
                  <a:srgbClr val="0000FF"/>
                </a:solidFill>
                <a:latin typeface="Consolas"/>
              </a:rPr>
              <a:t>="30"</a:t>
            </a:r>
            <a:r>
              <a:rPr lang="en-US" dirty="0">
                <a:solidFill>
                  <a:srgbClr val="000000"/>
                </a:solidFill>
                <a:latin typeface="Consolas"/>
              </a:rPr>
              <a:t> </a:t>
            </a:r>
            <a:r>
              <a:rPr lang="en-US" dirty="0" smtClean="0">
                <a:solidFill>
                  <a:srgbClr val="0000FF"/>
                </a:solidFill>
                <a:latin typeface="Consolas"/>
              </a:rPr>
              <a:t>/&gt;</a:t>
            </a:r>
          </a:p>
        </p:txBody>
      </p:sp>
      <p:sp>
        <p:nvSpPr>
          <p:cNvPr id="12" name="Rectangle 18"/>
          <p:cNvSpPr/>
          <p:nvPr/>
        </p:nvSpPr>
        <p:spPr>
          <a:xfrm>
            <a:off x="598015" y="5445225"/>
            <a:ext cx="7632700" cy="432047"/>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smtClean="0">
                <a:solidFill>
                  <a:srgbClr val="FF0000"/>
                </a:solidFill>
                <a:latin typeface="Consolas"/>
              </a:rPr>
              <a:t>type</a:t>
            </a:r>
            <a:r>
              <a:rPr lang="en-US" dirty="0" smtClean="0">
                <a:solidFill>
                  <a:srgbClr val="0000FF"/>
                </a:solidFill>
                <a:latin typeface="Consolas"/>
              </a:rPr>
              <a:t>="hidden"</a:t>
            </a:r>
            <a:r>
              <a:rPr lang="en-US" dirty="0">
                <a:solidFill>
                  <a:srgbClr val="000000"/>
                </a:solidFill>
                <a:latin typeface="Consolas"/>
              </a:rPr>
              <a:t> </a:t>
            </a:r>
            <a:r>
              <a:rPr lang="en-US" dirty="0" smtClean="0">
                <a:solidFill>
                  <a:srgbClr val="FF0000"/>
                </a:solidFill>
                <a:latin typeface="Consolas"/>
              </a:rPr>
              <a:t>name</a:t>
            </a:r>
            <a:r>
              <a:rPr lang="en-US" dirty="0" smtClean="0">
                <a:solidFill>
                  <a:srgbClr val="0000FF"/>
                </a:solidFill>
                <a:latin typeface="Consolas"/>
              </a:rPr>
              <a:t>="</a:t>
            </a:r>
            <a:r>
              <a:rPr lang="en-US" dirty="0" err="1" smtClean="0">
                <a:solidFill>
                  <a:srgbClr val="0000FF"/>
                </a:solidFill>
                <a:latin typeface="Consolas"/>
              </a:rPr>
              <a:t>userid</a:t>
            </a:r>
            <a:r>
              <a:rPr lang="en-US" dirty="0" smtClean="0">
                <a:solidFill>
                  <a:srgbClr val="0000FF"/>
                </a:solidFill>
                <a:latin typeface="Consolas"/>
              </a:rPr>
              <a:t>"</a:t>
            </a:r>
            <a:r>
              <a:rPr lang="en-US" dirty="0">
                <a:solidFill>
                  <a:srgbClr val="000000"/>
                </a:solidFill>
                <a:latin typeface="Consolas"/>
              </a:rPr>
              <a:t> </a:t>
            </a:r>
            <a:r>
              <a:rPr lang="en-US" dirty="0" smtClean="0">
                <a:solidFill>
                  <a:srgbClr val="FF0000"/>
                </a:solidFill>
                <a:latin typeface="Consolas"/>
              </a:rPr>
              <a:t>value</a:t>
            </a:r>
            <a:r>
              <a:rPr lang="en-US" dirty="0" smtClean="0">
                <a:solidFill>
                  <a:srgbClr val="0000FF"/>
                </a:solidFill>
                <a:latin typeface="Consolas"/>
              </a:rPr>
              <a:t>="933"</a:t>
            </a:r>
            <a:r>
              <a:rPr lang="en-US" dirty="0">
                <a:solidFill>
                  <a:srgbClr val="000000"/>
                </a:solidFill>
                <a:latin typeface="Consolas"/>
              </a:rPr>
              <a:t> </a:t>
            </a:r>
            <a:r>
              <a:rPr lang="en-US" dirty="0" smtClean="0">
                <a:solidFill>
                  <a:srgbClr val="0000FF"/>
                </a:solidFill>
                <a:latin typeface="Consolas"/>
              </a:rPr>
              <a:t>/&gt;</a:t>
            </a:r>
          </a:p>
        </p:txBody>
      </p:sp>
      <p:sp>
        <p:nvSpPr>
          <p:cNvPr id="10" name="Rounded Rectangle 9"/>
          <p:cNvSpPr/>
          <p:nvPr/>
        </p:nvSpPr>
        <p:spPr>
          <a:xfrm>
            <a:off x="7560753" y="5265205"/>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7560753" y="3284523"/>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pic>
        <p:nvPicPr>
          <p:cNvPr id="4" name="Picture 3"/>
          <p:cNvPicPr>
            <a:picLocks noChangeAspect="1"/>
          </p:cNvPicPr>
          <p:nvPr/>
        </p:nvPicPr>
        <p:blipFill>
          <a:blip r:embed="rId2"/>
          <a:stretch>
            <a:fillRect/>
          </a:stretch>
        </p:blipFill>
        <p:spPr>
          <a:xfrm>
            <a:off x="6456030" y="2309539"/>
            <a:ext cx="2214563" cy="342900"/>
          </a:xfrm>
          <a:prstGeom prst="rect">
            <a:avLst/>
          </a:prstGeom>
        </p:spPr>
      </p:pic>
      <p:pic>
        <p:nvPicPr>
          <p:cNvPr id="7" name="Picture 6"/>
          <p:cNvPicPr>
            <a:picLocks noChangeAspect="1"/>
          </p:cNvPicPr>
          <p:nvPr/>
        </p:nvPicPr>
        <p:blipFill>
          <a:blip r:embed="rId3"/>
          <a:stretch>
            <a:fillRect/>
          </a:stretch>
        </p:blipFill>
        <p:spPr>
          <a:xfrm>
            <a:off x="6515100" y="4382244"/>
            <a:ext cx="2214563" cy="342900"/>
          </a:xfrm>
          <a:prstGeom prst="rect">
            <a:avLst/>
          </a:prstGeom>
        </p:spPr>
      </p:pic>
      <p:sp>
        <p:nvSpPr>
          <p:cNvPr id="15" name="Rounded Rectangle 14"/>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811330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form </a:t>
            </a:r>
            <a:r>
              <a:rPr lang="nl-NL" dirty="0" err="1" smtClean="0"/>
              <a:t>elements</a:t>
            </a:r>
            <a:r>
              <a:rPr lang="nl-NL" dirty="0" smtClean="0"/>
              <a:t> (2/3)</a:t>
            </a:r>
            <a:endParaRPr lang="nl-NL" dirty="0"/>
          </a:p>
        </p:txBody>
      </p:sp>
      <p:sp>
        <p:nvSpPr>
          <p:cNvPr id="3" name="Tijdelijke aanduiding voor inhoud 2"/>
          <p:cNvSpPr>
            <a:spLocks noGrp="1"/>
          </p:cNvSpPr>
          <p:nvPr>
            <p:ph idx="1"/>
          </p:nvPr>
        </p:nvSpPr>
        <p:spPr/>
        <p:txBody>
          <a:bodyPr/>
          <a:lstStyle/>
          <a:p>
            <a:r>
              <a:rPr lang="nl-NL" dirty="0" err="1" smtClean="0"/>
              <a:t>Checkbox</a:t>
            </a:r>
            <a:endParaRPr lang="nl-NL" dirty="0" smtClean="0"/>
          </a:p>
          <a:p>
            <a:endParaRPr lang="nl-NL" sz="4400" dirty="0"/>
          </a:p>
          <a:p>
            <a:pPr lvl="1"/>
            <a:r>
              <a:rPr lang="nl-NL" dirty="0" err="1" smtClean="0"/>
              <a:t>Only</a:t>
            </a:r>
            <a:r>
              <a:rPr lang="nl-NL" dirty="0" smtClean="0"/>
              <a:t> </a:t>
            </a:r>
            <a:r>
              <a:rPr lang="nl-NL" dirty="0" err="1" smtClean="0"/>
              <a:t>selected</a:t>
            </a:r>
            <a:r>
              <a:rPr lang="nl-NL" dirty="0" smtClean="0"/>
              <a:t> </a:t>
            </a:r>
            <a:r>
              <a:rPr lang="nl-NL" dirty="0" err="1" smtClean="0"/>
              <a:t>values</a:t>
            </a:r>
            <a:r>
              <a:rPr lang="nl-NL" dirty="0" smtClean="0"/>
              <a:t> are </a:t>
            </a:r>
            <a:r>
              <a:rPr lang="nl-NL" dirty="0" err="1" smtClean="0"/>
              <a:t>posted</a:t>
            </a:r>
            <a:endParaRPr lang="nl-NL" dirty="0" smtClean="0"/>
          </a:p>
          <a:p>
            <a:endParaRPr lang="nl-NL" sz="2000" dirty="0" smtClean="0"/>
          </a:p>
          <a:p>
            <a:r>
              <a:rPr lang="nl-NL" dirty="0" smtClean="0"/>
              <a:t>Radiobutton</a:t>
            </a:r>
          </a:p>
          <a:p>
            <a:pPr lvl="1"/>
            <a:endParaRPr lang="nl-NL" dirty="0"/>
          </a:p>
          <a:p>
            <a:pPr lvl="2"/>
            <a:endParaRPr lang="nl-NL" dirty="0" smtClean="0"/>
          </a:p>
          <a:p>
            <a:pPr lvl="2"/>
            <a:endParaRPr lang="nl-NL" dirty="0"/>
          </a:p>
          <a:p>
            <a:pPr lvl="2"/>
            <a:endParaRPr lang="nl-NL" dirty="0" smtClean="0"/>
          </a:p>
          <a:p>
            <a:pPr lvl="1"/>
            <a:r>
              <a:rPr lang="nl-NL" dirty="0" err="1" smtClean="0"/>
              <a:t>Only</a:t>
            </a:r>
            <a:r>
              <a:rPr lang="nl-NL" dirty="0" smtClean="0"/>
              <a:t> the </a:t>
            </a:r>
            <a:r>
              <a:rPr lang="nl-NL" dirty="0" err="1" smtClean="0"/>
              <a:t>selected</a:t>
            </a:r>
            <a:r>
              <a:rPr lang="nl-NL" dirty="0" smtClean="0"/>
              <a:t> </a:t>
            </a:r>
            <a:r>
              <a:rPr lang="nl-NL" dirty="0" err="1" smtClean="0"/>
              <a:t>value</a:t>
            </a:r>
            <a:r>
              <a:rPr lang="nl-NL" dirty="0" smtClean="0"/>
              <a:t> is </a:t>
            </a:r>
            <a:r>
              <a:rPr lang="nl-NL" dirty="0" err="1" smtClean="0"/>
              <a:t>posted</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18</a:t>
            </a:fld>
            <a:endParaRPr lang="nl-NL"/>
          </a:p>
        </p:txBody>
      </p:sp>
      <p:sp>
        <p:nvSpPr>
          <p:cNvPr id="9" name="Rectangle 18"/>
          <p:cNvSpPr/>
          <p:nvPr/>
        </p:nvSpPr>
        <p:spPr>
          <a:xfrm>
            <a:off x="598015" y="3645024"/>
            <a:ext cx="7632700" cy="173819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="radio"</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smtClean="0">
                <a:solidFill>
                  <a:srgbClr val="0000FF"/>
                </a:solidFill>
                <a:latin typeface="Consolas"/>
              </a:rPr>
              <a:t>found" </a:t>
            </a:r>
            <a:r>
              <a:rPr lang="en-US" dirty="0" smtClean="0">
                <a:solidFill>
                  <a:srgbClr val="FF0000"/>
                </a:solidFill>
                <a:latin typeface="Consolas"/>
              </a:rPr>
              <a:t>checked</a:t>
            </a:r>
            <a:r>
              <a:rPr lang="en-US" dirty="0" smtClean="0">
                <a:solidFill>
                  <a:srgbClr val="0000FF"/>
                </a:solidFill>
                <a:latin typeface="Consolas"/>
              </a:rPr>
              <a:t>="checked"</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value</a:t>
            </a:r>
            <a:r>
              <a:rPr lang="en-US" dirty="0">
                <a:solidFill>
                  <a:srgbClr val="0000FF"/>
                </a:solidFill>
                <a:latin typeface="Consolas"/>
              </a:rPr>
              <a:t>="Search engine"</a:t>
            </a:r>
            <a:r>
              <a:rPr lang="en-US" dirty="0">
                <a:solidFill>
                  <a:srgbClr val="000000"/>
                </a:solidFill>
                <a:latin typeface="Consolas"/>
              </a:rPr>
              <a:t> </a:t>
            </a:r>
            <a:r>
              <a:rPr lang="en-US" dirty="0">
                <a:solidFill>
                  <a:srgbClr val="0000FF"/>
                </a:solidFill>
                <a:latin typeface="Consolas"/>
              </a:rPr>
              <a:t>/&gt;</a:t>
            </a:r>
            <a:r>
              <a:rPr lang="en-US" dirty="0">
                <a:solidFill>
                  <a:srgbClr val="000000"/>
                </a:solidFill>
                <a:latin typeface="Consolas"/>
              </a:rPr>
              <a:t> Through a search engine</a:t>
            </a:r>
            <a:r>
              <a:rPr lang="en-US" dirty="0">
                <a:solidFill>
                  <a:srgbClr val="0000FF"/>
                </a:solidFill>
                <a:latin typeface="Consolas"/>
              </a:rPr>
              <a:t>&lt;</a:t>
            </a:r>
            <a:r>
              <a:rPr lang="en-US" dirty="0" err="1">
                <a:solidFill>
                  <a:srgbClr val="800000"/>
                </a:solidFill>
                <a:latin typeface="Consolas"/>
              </a:rPr>
              <a:t>br</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="radio"</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smtClean="0">
                <a:solidFill>
                  <a:srgbClr val="0000FF"/>
                </a:solidFill>
                <a:latin typeface="Consolas"/>
              </a:rPr>
              <a:t>found"</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value</a:t>
            </a:r>
            <a:r>
              <a:rPr lang="en-US" dirty="0">
                <a:solidFill>
                  <a:srgbClr val="0000FF"/>
                </a:solidFill>
                <a:latin typeface="Consolas"/>
              </a:rPr>
              <a:t>="Word of mouth"</a:t>
            </a:r>
            <a:r>
              <a:rPr lang="en-US" dirty="0">
                <a:solidFill>
                  <a:srgbClr val="000000"/>
                </a:solidFill>
                <a:latin typeface="Consolas"/>
              </a:rPr>
              <a:t> </a:t>
            </a:r>
            <a:r>
              <a:rPr lang="en-US" dirty="0">
                <a:solidFill>
                  <a:srgbClr val="0000FF"/>
                </a:solidFill>
                <a:latin typeface="Consolas"/>
              </a:rPr>
              <a:t>/&gt;</a:t>
            </a:r>
            <a:r>
              <a:rPr lang="en-US" dirty="0">
                <a:solidFill>
                  <a:srgbClr val="000000"/>
                </a:solidFill>
                <a:latin typeface="Consolas"/>
              </a:rPr>
              <a:t> By word of mouth</a:t>
            </a:r>
            <a:r>
              <a:rPr lang="en-US" dirty="0">
                <a:solidFill>
                  <a:srgbClr val="0000FF"/>
                </a:solidFill>
                <a:latin typeface="Consolas"/>
              </a:rPr>
              <a:t>&lt;</a:t>
            </a:r>
            <a:r>
              <a:rPr lang="en-US" dirty="0" err="1">
                <a:solidFill>
                  <a:srgbClr val="800000"/>
                </a:solidFill>
                <a:latin typeface="Consolas"/>
              </a:rPr>
              <a:t>br</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="radio"</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smtClean="0">
                <a:solidFill>
                  <a:srgbClr val="0000FF"/>
                </a:solidFill>
                <a:latin typeface="Consolas"/>
              </a:rPr>
              <a:t>found"</a:t>
            </a:r>
            <a:r>
              <a:rPr lang="en-US" dirty="0">
                <a:solidFill>
                  <a:srgbClr val="000000"/>
                </a:solidFill>
                <a:latin typeface="Consolas"/>
              </a:rPr>
              <a:t> </a:t>
            </a:r>
            <a:r>
              <a:rPr lang="en-US" dirty="0" smtClean="0">
                <a:solidFill>
                  <a:srgbClr val="FF0000"/>
                </a:solidFill>
                <a:latin typeface="Consolas"/>
              </a:rPr>
              <a:t>value</a:t>
            </a:r>
            <a:r>
              <a:rPr lang="en-US" dirty="0" smtClean="0">
                <a:solidFill>
                  <a:srgbClr val="0000FF"/>
                </a:solidFill>
                <a:latin typeface="Consolas"/>
              </a:rPr>
              <a:t>="Other"</a:t>
            </a:r>
            <a:r>
              <a:rPr lang="en-US" dirty="0" smtClean="0">
                <a:solidFill>
                  <a:srgbClr val="000000"/>
                </a:solidFill>
                <a:latin typeface="Consolas"/>
              </a:rPr>
              <a:t> </a:t>
            </a:r>
            <a:r>
              <a:rPr lang="en-US" dirty="0" smtClean="0">
                <a:solidFill>
                  <a:srgbClr val="0000FF"/>
                </a:solidFill>
                <a:latin typeface="Consolas"/>
              </a:rPr>
              <a:t>/&gt;</a:t>
            </a:r>
            <a:r>
              <a:rPr lang="en-US" dirty="0" smtClean="0">
                <a:solidFill>
                  <a:srgbClr val="000000"/>
                </a:solidFill>
                <a:latin typeface="Consolas"/>
              </a:rPr>
              <a:t> Other</a:t>
            </a:r>
            <a:endParaRPr lang="en-US" dirty="0" smtClean="0">
              <a:solidFill>
                <a:srgbClr val="0000FF"/>
              </a:solidFill>
              <a:latin typeface="Consola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2336304"/>
            <a:ext cx="20288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305" y="5517232"/>
            <a:ext cx="25431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8"/>
          <p:cNvSpPr/>
          <p:nvPr/>
        </p:nvSpPr>
        <p:spPr>
          <a:xfrm>
            <a:off x="598015" y="1412776"/>
            <a:ext cx="7632700" cy="775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="checkbox"</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err="1">
                <a:solidFill>
                  <a:srgbClr val="0000FF"/>
                </a:solidFill>
                <a:latin typeface="Consolas"/>
              </a:rPr>
              <a:t>firstname</a:t>
            </a:r>
            <a:r>
              <a:rPr lang="en-US" dirty="0">
                <a:solidFill>
                  <a:srgbClr val="0000FF"/>
                </a:solidFill>
                <a:latin typeface="Consolas"/>
              </a:rPr>
              <a:t>"</a:t>
            </a: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rPr>
              <a:t>	  value</a:t>
            </a:r>
            <a:r>
              <a:rPr lang="en-US" dirty="0">
                <a:solidFill>
                  <a:srgbClr val="0000FF"/>
                </a:solidFill>
                <a:latin typeface="Consolas"/>
              </a:rPr>
              <a:t>="default value"</a:t>
            </a:r>
            <a:r>
              <a:rPr lang="en-US" dirty="0">
                <a:solidFill>
                  <a:srgbClr val="000000"/>
                </a:solidFill>
                <a:latin typeface="Consolas"/>
              </a:rPr>
              <a:t> </a:t>
            </a:r>
            <a:r>
              <a:rPr lang="en-US" dirty="0">
                <a:solidFill>
                  <a:srgbClr val="FF0000"/>
                </a:solidFill>
                <a:latin typeface="Consolas"/>
              </a:rPr>
              <a:t>size</a:t>
            </a:r>
            <a:r>
              <a:rPr lang="en-US" dirty="0">
                <a:solidFill>
                  <a:srgbClr val="0000FF"/>
                </a:solidFill>
                <a:latin typeface="Consolas"/>
              </a:rPr>
              <a:t>="20"</a:t>
            </a:r>
            <a:r>
              <a:rPr lang="en-US" dirty="0">
                <a:solidFill>
                  <a:srgbClr val="000000"/>
                </a:solidFill>
                <a:latin typeface="Consolas"/>
              </a:rPr>
              <a:t> </a:t>
            </a:r>
            <a:r>
              <a:rPr lang="en-US" dirty="0" err="1">
                <a:solidFill>
                  <a:srgbClr val="FF0000"/>
                </a:solidFill>
                <a:latin typeface="Consolas"/>
              </a:rPr>
              <a:t>maxlength</a:t>
            </a:r>
            <a:r>
              <a:rPr lang="en-US" dirty="0">
                <a:solidFill>
                  <a:srgbClr val="0000FF"/>
                </a:solidFill>
                <a:latin typeface="Consolas"/>
              </a:rPr>
              <a:t>="30"</a:t>
            </a:r>
            <a:r>
              <a:rPr lang="en-US" dirty="0">
                <a:solidFill>
                  <a:srgbClr val="000000"/>
                </a:solidFill>
                <a:latin typeface="Consolas"/>
              </a:rPr>
              <a:t> </a:t>
            </a:r>
            <a:r>
              <a:rPr lang="en-US" dirty="0">
                <a:solidFill>
                  <a:srgbClr val="0000FF"/>
                </a:solidFill>
                <a:latin typeface="Consolas"/>
              </a:rPr>
              <a:t>/&gt;</a:t>
            </a:r>
          </a:p>
        </p:txBody>
      </p:sp>
      <p:sp>
        <p:nvSpPr>
          <p:cNvPr id="11" name="Rounded Rectangle 10"/>
          <p:cNvSpPr/>
          <p:nvPr/>
        </p:nvSpPr>
        <p:spPr>
          <a:xfrm>
            <a:off x="7582153" y="347801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843967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form </a:t>
            </a:r>
            <a:r>
              <a:rPr lang="nl-NL" dirty="0" err="1" smtClean="0"/>
              <a:t>elements</a:t>
            </a:r>
            <a:r>
              <a:rPr lang="nl-NL" dirty="0" smtClean="0"/>
              <a:t> (3/3)</a:t>
            </a:r>
            <a:endParaRPr lang="nl-NL" dirty="0"/>
          </a:p>
        </p:txBody>
      </p:sp>
      <p:sp>
        <p:nvSpPr>
          <p:cNvPr id="3" name="Tijdelijke aanduiding voor inhoud 2"/>
          <p:cNvSpPr>
            <a:spLocks noGrp="1"/>
          </p:cNvSpPr>
          <p:nvPr>
            <p:ph idx="1"/>
          </p:nvPr>
        </p:nvSpPr>
        <p:spPr/>
        <p:txBody>
          <a:bodyPr/>
          <a:lstStyle/>
          <a:p>
            <a:r>
              <a:rPr lang="nl-NL" dirty="0" err="1" smtClean="0"/>
              <a:t>Dropdownlist</a:t>
            </a:r>
            <a:r>
              <a:rPr lang="nl-NL" dirty="0" smtClean="0"/>
              <a:t>:</a:t>
            </a:r>
          </a:p>
          <a:p>
            <a:endParaRPr lang="nl-NL" dirty="0"/>
          </a:p>
          <a:p>
            <a:endParaRPr lang="nl-NL" dirty="0" smtClean="0"/>
          </a:p>
          <a:p>
            <a:endParaRPr lang="nl-NL" dirty="0"/>
          </a:p>
          <a:p>
            <a:endParaRPr lang="nl-NL" dirty="0" smtClean="0"/>
          </a:p>
          <a:p>
            <a:endParaRPr lang="nl-NL" dirty="0" smtClean="0"/>
          </a:p>
          <a:p>
            <a:r>
              <a:rPr lang="nl-NL" dirty="0" err="1" smtClean="0"/>
              <a:t>Submitting</a:t>
            </a:r>
            <a:r>
              <a:rPr lang="nl-NL" dirty="0" smtClean="0"/>
              <a:t> a form:</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19</a:t>
            </a:fld>
            <a:endParaRPr lang="nl-NL"/>
          </a:p>
        </p:txBody>
      </p:sp>
      <p:sp>
        <p:nvSpPr>
          <p:cNvPr id="14" name="Rectangle 18"/>
          <p:cNvSpPr/>
          <p:nvPr/>
        </p:nvSpPr>
        <p:spPr>
          <a:xfrm>
            <a:off x="598015" y="1412776"/>
            <a:ext cx="7632700" cy="16649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select</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="business"&gt;</a:t>
            </a: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option</a:t>
            </a:r>
            <a:r>
              <a:rPr lang="en-US" dirty="0">
                <a:solidFill>
                  <a:srgbClr val="000000"/>
                </a:solidFill>
                <a:latin typeface="Consolas"/>
              </a:rPr>
              <a:t> </a:t>
            </a:r>
            <a:r>
              <a:rPr lang="en-US" dirty="0">
                <a:solidFill>
                  <a:srgbClr val="FF0000"/>
                </a:solidFill>
                <a:latin typeface="Consolas"/>
              </a:rPr>
              <a:t>value</a:t>
            </a:r>
            <a:r>
              <a:rPr lang="en-US" dirty="0">
                <a:solidFill>
                  <a:srgbClr val="0000FF"/>
                </a:solidFill>
                <a:latin typeface="Consolas"/>
              </a:rPr>
              <a:t>="it"</a:t>
            </a:r>
            <a:r>
              <a:rPr lang="en-US" dirty="0">
                <a:solidFill>
                  <a:srgbClr val="000000"/>
                </a:solidFill>
                <a:latin typeface="Consolas"/>
              </a:rPr>
              <a:t> </a:t>
            </a:r>
            <a:r>
              <a:rPr lang="en-US" dirty="0">
                <a:solidFill>
                  <a:srgbClr val="FF0000"/>
                </a:solidFill>
                <a:latin typeface="Consolas"/>
              </a:rPr>
              <a:t>selected</a:t>
            </a:r>
            <a:r>
              <a:rPr lang="en-US" dirty="0">
                <a:solidFill>
                  <a:srgbClr val="0000FF"/>
                </a:solidFill>
                <a:latin typeface="Consolas"/>
              </a:rPr>
              <a:t>="selected"&gt;</a:t>
            </a:r>
            <a:r>
              <a:rPr lang="en-US" dirty="0">
                <a:solidFill>
                  <a:srgbClr val="000000"/>
                </a:solidFill>
                <a:latin typeface="Consolas"/>
              </a:rPr>
              <a:t>IT</a:t>
            </a:r>
            <a:r>
              <a:rPr lang="en-US" dirty="0">
                <a:solidFill>
                  <a:srgbClr val="0000FF"/>
                </a:solidFill>
                <a:latin typeface="Consolas"/>
              </a:rPr>
              <a:t>&lt;/</a:t>
            </a:r>
            <a:r>
              <a:rPr lang="en-US" dirty="0">
                <a:solidFill>
                  <a:srgbClr val="800000"/>
                </a:solidFill>
                <a:latin typeface="Consolas"/>
              </a:rPr>
              <a:t>option</a:t>
            </a:r>
            <a:r>
              <a:rPr lang="en-US" dirty="0">
                <a:solidFill>
                  <a:srgbClr val="0000FF"/>
                </a:solidFill>
                <a:latin typeface="Consolas"/>
              </a:rPr>
              <a:t>&gt;</a:t>
            </a: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option</a:t>
            </a:r>
            <a:r>
              <a:rPr lang="en-US" dirty="0">
                <a:solidFill>
                  <a:srgbClr val="000000"/>
                </a:solidFill>
                <a:latin typeface="Consolas"/>
              </a:rPr>
              <a:t> </a:t>
            </a:r>
            <a:r>
              <a:rPr lang="en-US" dirty="0">
                <a:solidFill>
                  <a:srgbClr val="FF0000"/>
                </a:solidFill>
                <a:latin typeface="Consolas"/>
              </a:rPr>
              <a:t>value</a:t>
            </a:r>
            <a:r>
              <a:rPr lang="en-US" dirty="0">
                <a:solidFill>
                  <a:srgbClr val="0000FF"/>
                </a:solidFill>
                <a:latin typeface="Consolas"/>
              </a:rPr>
              <a:t>="government"&gt;</a:t>
            </a:r>
            <a:r>
              <a:rPr lang="en-US" dirty="0">
                <a:solidFill>
                  <a:srgbClr val="000000"/>
                </a:solidFill>
                <a:latin typeface="Consolas"/>
              </a:rPr>
              <a:t>Government</a:t>
            </a:r>
            <a:r>
              <a:rPr lang="en-US" dirty="0">
                <a:solidFill>
                  <a:srgbClr val="0000FF"/>
                </a:solidFill>
                <a:latin typeface="Consolas"/>
              </a:rPr>
              <a:t>&lt;/</a:t>
            </a:r>
            <a:r>
              <a:rPr lang="en-US" dirty="0" smtClean="0">
                <a:solidFill>
                  <a:srgbClr val="800000"/>
                </a:solidFill>
                <a:latin typeface="Consolas"/>
              </a:rPr>
              <a:t>option</a:t>
            </a:r>
            <a:r>
              <a:rPr lang="en-US" dirty="0" smtClean="0">
                <a:solidFill>
                  <a:srgbClr val="0000FF"/>
                </a:solidFill>
                <a:latin typeface="Consolas"/>
              </a:rPr>
              <a:t>&gt;</a:t>
            </a:r>
            <a:r>
              <a:rPr lang="en-US" dirty="0" smtClean="0">
                <a:solidFill>
                  <a:srgbClr val="000000"/>
                </a:solidFill>
                <a:latin typeface="Consolas"/>
              </a:rPr>
              <a:t>	</a:t>
            </a:r>
            <a:r>
              <a:rPr lang="en-US" dirty="0" smtClean="0">
                <a:solidFill>
                  <a:srgbClr val="0000FF"/>
                </a:solidFill>
                <a:latin typeface="Consolas"/>
              </a:rPr>
              <a:t>&lt;</a:t>
            </a:r>
            <a:r>
              <a:rPr lang="en-US" dirty="0" smtClean="0">
                <a:solidFill>
                  <a:srgbClr val="800000"/>
                </a:solidFill>
                <a:latin typeface="Consolas"/>
              </a:rPr>
              <a:t>option</a:t>
            </a:r>
            <a:r>
              <a:rPr lang="en-US" dirty="0" smtClean="0">
                <a:solidFill>
                  <a:srgbClr val="000000"/>
                </a:solidFill>
                <a:latin typeface="Consolas"/>
              </a:rPr>
              <a:t> </a:t>
            </a:r>
            <a:r>
              <a:rPr lang="en-US" dirty="0" smtClean="0">
                <a:solidFill>
                  <a:srgbClr val="FF0000"/>
                </a:solidFill>
                <a:latin typeface="Consolas"/>
              </a:rPr>
              <a:t>value</a:t>
            </a:r>
            <a:r>
              <a:rPr lang="en-US" dirty="0" smtClean="0">
                <a:solidFill>
                  <a:srgbClr val="0000FF"/>
                </a:solidFill>
                <a:latin typeface="Consolas"/>
              </a:rPr>
              <a:t>="landscaping"&gt;</a:t>
            </a:r>
            <a:r>
              <a:rPr lang="en-US" dirty="0" smtClean="0">
                <a:solidFill>
                  <a:srgbClr val="000000"/>
                </a:solidFill>
                <a:latin typeface="Consolas"/>
              </a:rPr>
              <a:t>Landscaping</a:t>
            </a:r>
            <a:r>
              <a:rPr lang="en-US" dirty="0" smtClean="0">
                <a:solidFill>
                  <a:srgbClr val="0000FF"/>
                </a:solidFill>
                <a:latin typeface="Consolas"/>
              </a:rPr>
              <a:t>&lt;/</a:t>
            </a:r>
            <a:r>
              <a:rPr lang="en-US" dirty="0" smtClean="0">
                <a:solidFill>
                  <a:srgbClr val="800000"/>
                </a:solidFill>
                <a:latin typeface="Consolas"/>
              </a:rPr>
              <a:t>option</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select</a:t>
            </a:r>
            <a:r>
              <a:rPr lang="nl-NL" dirty="0">
                <a:solidFill>
                  <a:srgbClr val="0000FF"/>
                </a:solidFill>
                <a:latin typeface="Consolas"/>
              </a:rPr>
              <a:t>&gt;</a:t>
            </a:r>
            <a:endParaRPr lang="en-US" dirty="0">
              <a:solidFill>
                <a:srgbClr val="0000FF"/>
              </a:solidFill>
              <a:latin typeface="Consola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677" y="3211273"/>
            <a:ext cx="144303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890" y="5578781"/>
            <a:ext cx="88582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8"/>
          <p:cNvSpPr/>
          <p:nvPr/>
        </p:nvSpPr>
        <p:spPr>
          <a:xfrm>
            <a:off x="598015" y="5004420"/>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="submit"</a:t>
            </a:r>
            <a:r>
              <a:rPr lang="en-US" dirty="0">
                <a:solidFill>
                  <a:srgbClr val="000000"/>
                </a:solidFill>
                <a:latin typeface="Consolas"/>
              </a:rPr>
              <a:t> </a:t>
            </a:r>
            <a:r>
              <a:rPr lang="en-US" dirty="0">
                <a:solidFill>
                  <a:srgbClr val="FF0000"/>
                </a:solidFill>
                <a:latin typeface="Consolas"/>
              </a:rPr>
              <a:t>value</a:t>
            </a:r>
            <a:r>
              <a:rPr lang="en-US" dirty="0">
                <a:solidFill>
                  <a:srgbClr val="0000FF"/>
                </a:solidFill>
                <a:latin typeface="Consolas"/>
              </a:rPr>
              <a:t>="Submit"</a:t>
            </a:r>
            <a:r>
              <a:rPr lang="en-US" dirty="0">
                <a:solidFill>
                  <a:srgbClr val="000000"/>
                </a:solidFill>
                <a:latin typeface="Consolas"/>
              </a:rPr>
              <a:t> </a:t>
            </a:r>
            <a:r>
              <a:rPr lang="en-US" dirty="0">
                <a:solidFill>
                  <a:srgbClr val="0000FF"/>
                </a:solidFill>
                <a:latin typeface="Consolas"/>
              </a:rPr>
              <a:t>/&gt;</a:t>
            </a:r>
          </a:p>
        </p:txBody>
      </p:sp>
      <p:sp>
        <p:nvSpPr>
          <p:cNvPr id="10" name="Rounded Rectangle 9"/>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7579442" y="483234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296165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The web</a:t>
            </a:r>
            <a:endParaRPr lang="nl-NL" dirty="0"/>
          </a:p>
        </p:txBody>
      </p:sp>
      <p:sp>
        <p:nvSpPr>
          <p:cNvPr id="3" name="Tijdelijke aanduiding voor inhoud 2"/>
          <p:cNvSpPr>
            <a:spLocks noGrp="1"/>
          </p:cNvSpPr>
          <p:nvPr>
            <p:ph idx="1"/>
          </p:nvPr>
        </p:nvSpPr>
        <p:spPr/>
        <p:txBody>
          <a:bodyPr/>
          <a:lstStyle/>
          <a:p>
            <a:r>
              <a:rPr lang="en-US" dirty="0" smtClean="0"/>
              <a:t>Web applications are built with HTML, CSS and JavaScript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a:t>
            </a:fld>
            <a:endParaRPr lang="nl-NL"/>
          </a:p>
        </p:txBody>
      </p:sp>
      <p:sp>
        <p:nvSpPr>
          <p:cNvPr id="8" name="TextBox 7"/>
          <p:cNvSpPr txBox="1"/>
          <p:nvPr/>
        </p:nvSpPr>
        <p:spPr>
          <a:xfrm>
            <a:off x="500063" y="3154627"/>
            <a:ext cx="1625830" cy="954107"/>
          </a:xfrm>
          <a:prstGeom prst="rect">
            <a:avLst/>
          </a:prstGeom>
          <a:noFill/>
        </p:spPr>
        <p:txBody>
          <a:bodyPr wrap="none" rtlCol="0">
            <a:spAutoFit/>
          </a:bodyPr>
          <a:lstStyle/>
          <a:p>
            <a:r>
              <a:rPr lang="en-US" sz="2800" dirty="0" smtClean="0">
                <a:solidFill>
                  <a:srgbClr val="000000"/>
                </a:solidFill>
                <a:latin typeface="+mn-lt"/>
              </a:rPr>
              <a:t>Structure </a:t>
            </a:r>
            <a:br>
              <a:rPr lang="en-US" sz="2800" dirty="0" smtClean="0">
                <a:solidFill>
                  <a:srgbClr val="000000"/>
                </a:solidFill>
                <a:latin typeface="+mn-lt"/>
              </a:rPr>
            </a:br>
            <a:r>
              <a:rPr lang="en-US" sz="2800" dirty="0" smtClean="0">
                <a:solidFill>
                  <a:srgbClr val="000000"/>
                </a:solidFill>
                <a:latin typeface="+mn-lt"/>
              </a:rPr>
              <a:t>content</a:t>
            </a:r>
            <a:endParaRPr lang="nl-NL" sz="2800" dirty="0">
              <a:solidFill>
                <a:srgbClr val="000000"/>
              </a:solidFill>
              <a:latin typeface="+mn-lt"/>
            </a:endParaRPr>
          </a:p>
        </p:txBody>
      </p:sp>
      <p:sp>
        <p:nvSpPr>
          <p:cNvPr id="9" name="TextBox 8"/>
          <p:cNvSpPr txBox="1"/>
          <p:nvPr/>
        </p:nvSpPr>
        <p:spPr>
          <a:xfrm>
            <a:off x="3851920" y="3154627"/>
            <a:ext cx="1730025" cy="954107"/>
          </a:xfrm>
          <a:prstGeom prst="rect">
            <a:avLst/>
          </a:prstGeom>
          <a:noFill/>
        </p:spPr>
        <p:txBody>
          <a:bodyPr wrap="none" rtlCol="0">
            <a:spAutoFit/>
          </a:bodyPr>
          <a:lstStyle/>
          <a:p>
            <a:r>
              <a:rPr lang="en-US" sz="2800" dirty="0" smtClean="0">
                <a:solidFill>
                  <a:srgbClr val="000000"/>
                </a:solidFill>
                <a:latin typeface="+mn-lt"/>
              </a:rPr>
              <a:t>Visual </a:t>
            </a:r>
            <a:br>
              <a:rPr lang="en-US" sz="2800" dirty="0" smtClean="0">
                <a:solidFill>
                  <a:srgbClr val="000000"/>
                </a:solidFill>
                <a:latin typeface="+mn-lt"/>
              </a:rPr>
            </a:br>
            <a:r>
              <a:rPr lang="en-US" sz="2800" dirty="0" smtClean="0">
                <a:solidFill>
                  <a:srgbClr val="000000"/>
                </a:solidFill>
                <a:latin typeface="+mn-lt"/>
              </a:rPr>
              <a:t>formatting</a:t>
            </a:r>
          </a:p>
        </p:txBody>
      </p:sp>
      <p:sp>
        <p:nvSpPr>
          <p:cNvPr id="10" name="TextBox 9"/>
          <p:cNvSpPr txBox="1"/>
          <p:nvPr/>
        </p:nvSpPr>
        <p:spPr>
          <a:xfrm>
            <a:off x="6840889" y="3154626"/>
            <a:ext cx="1768305" cy="954107"/>
          </a:xfrm>
          <a:prstGeom prst="rect">
            <a:avLst/>
          </a:prstGeom>
          <a:noFill/>
        </p:spPr>
        <p:txBody>
          <a:bodyPr wrap="none" rtlCol="0">
            <a:spAutoFit/>
          </a:bodyPr>
          <a:lstStyle/>
          <a:p>
            <a:r>
              <a:rPr lang="en-US" sz="2800" dirty="0" smtClean="0">
                <a:solidFill>
                  <a:srgbClr val="000000"/>
                </a:solidFill>
                <a:latin typeface="+mn-lt"/>
              </a:rPr>
              <a:t>Behavior,</a:t>
            </a:r>
            <a:br>
              <a:rPr lang="en-US" sz="2800" dirty="0" smtClean="0">
                <a:solidFill>
                  <a:srgbClr val="000000"/>
                </a:solidFill>
                <a:latin typeface="+mn-lt"/>
              </a:rPr>
            </a:br>
            <a:r>
              <a:rPr lang="en-US" sz="2800" dirty="0" smtClean="0">
                <a:solidFill>
                  <a:srgbClr val="000000"/>
                </a:solidFill>
                <a:latin typeface="+mn-lt"/>
              </a:rPr>
              <a:t>interaction</a:t>
            </a:r>
          </a:p>
        </p:txBody>
      </p:sp>
      <p:sp>
        <p:nvSpPr>
          <p:cNvPr id="11" name="Rounded Rectangle 10"/>
          <p:cNvSpPr/>
          <p:nvPr/>
        </p:nvSpPr>
        <p:spPr>
          <a:xfrm>
            <a:off x="611560" y="2708920"/>
            <a:ext cx="1250134" cy="47240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sz="2800" b="1" dirty="0" smtClean="0"/>
              <a:t>HTML</a:t>
            </a:r>
            <a:endParaRPr lang="nl-NL" sz="2800" b="1" dirty="0"/>
          </a:p>
        </p:txBody>
      </p:sp>
      <p:sp>
        <p:nvSpPr>
          <p:cNvPr id="12" name="Rounded Rectangle 11"/>
          <p:cNvSpPr/>
          <p:nvPr/>
        </p:nvSpPr>
        <p:spPr>
          <a:xfrm>
            <a:off x="3923928" y="2708919"/>
            <a:ext cx="1250134" cy="472407"/>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sz="2800" b="1" dirty="0" smtClean="0"/>
              <a:t>CSS</a:t>
            </a:r>
            <a:endParaRPr lang="nl-NL" sz="2800" b="1" dirty="0"/>
          </a:p>
        </p:txBody>
      </p:sp>
      <p:sp>
        <p:nvSpPr>
          <p:cNvPr id="13" name="Rounded Rectangle 12"/>
          <p:cNvSpPr/>
          <p:nvPr/>
        </p:nvSpPr>
        <p:spPr>
          <a:xfrm>
            <a:off x="6804248" y="2708919"/>
            <a:ext cx="1728192" cy="472407"/>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sz="2800" b="1" dirty="0" smtClean="0"/>
              <a:t>JavaScript</a:t>
            </a:r>
            <a:endParaRPr lang="nl-NL" sz="2800" b="1" dirty="0"/>
          </a:p>
        </p:txBody>
      </p:sp>
    </p:spTree>
    <p:extLst>
      <p:ext uri="{BB962C8B-B14F-4D97-AF65-F5344CB8AC3E}">
        <p14:creationId xmlns:p14="http://schemas.microsoft.com/office/powerpoint/2010/main" val="36318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9" name="Afgeronde rechthoek 8"/>
          <p:cNvSpPr/>
          <p:nvPr/>
        </p:nvSpPr>
        <p:spPr>
          <a:xfrm>
            <a:off x="899592" y="269945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1" name="Afgeronde rechthoek 10"/>
          <p:cNvSpPr/>
          <p:nvPr/>
        </p:nvSpPr>
        <p:spPr>
          <a:xfrm>
            <a:off x="899592" y="364849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20</a:t>
            </a:fld>
            <a:endParaRPr lang="nl-NL" dirty="0"/>
          </a:p>
        </p:txBody>
      </p:sp>
    </p:spTree>
    <p:extLst>
      <p:ext uri="{BB962C8B-B14F-4D97-AF65-F5344CB8AC3E}">
        <p14:creationId xmlns:p14="http://schemas.microsoft.com/office/powerpoint/2010/main" val="306672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6428" y="4114705"/>
            <a:ext cx="754679" cy="94271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06" y="4114706"/>
            <a:ext cx="754679" cy="94271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772816"/>
            <a:ext cx="754679" cy="942713"/>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p:cNvSpPr>
            <a:spLocks noGrp="1"/>
          </p:cNvSpPr>
          <p:nvPr>
            <p:ph idx="1"/>
          </p:nvPr>
        </p:nvSpPr>
        <p:spPr/>
        <p:txBody>
          <a:bodyPr/>
          <a:lstStyle/>
          <a:p>
            <a:r>
              <a:rPr lang="nl-NL" dirty="0" err="1" smtClean="0"/>
              <a:t>Used</a:t>
            </a:r>
            <a:r>
              <a:rPr lang="nl-NL" dirty="0" smtClean="0"/>
              <a:t> </a:t>
            </a:r>
            <a:r>
              <a:rPr lang="nl-NL" dirty="0" err="1" smtClean="0"/>
              <a:t>for</a:t>
            </a:r>
            <a:r>
              <a:rPr lang="nl-NL" dirty="0" smtClean="0"/>
              <a:t> styling </a:t>
            </a:r>
            <a:r>
              <a:rPr lang="nl-NL" dirty="0" err="1" smtClean="0"/>
              <a:t>your</a:t>
            </a:r>
            <a:r>
              <a:rPr lang="nl-NL" dirty="0" smtClean="0"/>
              <a:t> HTML </a:t>
            </a:r>
            <a:r>
              <a:rPr lang="nl-NL" dirty="0" err="1" smtClean="0"/>
              <a:t>elements</a:t>
            </a:r>
            <a:endParaRPr lang="nl-NL" dirty="0" smtClean="0"/>
          </a:p>
          <a:p>
            <a:endParaRPr lang="nl-NL" dirty="0" smtClean="0"/>
          </a:p>
          <a:p>
            <a:endParaRPr lang="nl-NL" dirty="0"/>
          </a:p>
        </p:txBody>
      </p:sp>
      <p:pic>
        <p:nvPicPr>
          <p:cNvPr id="40"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6428" y="4114707"/>
            <a:ext cx="754679" cy="9427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07" y="4114707"/>
            <a:ext cx="754679" cy="94271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nl-NL" dirty="0" err="1" smtClean="0"/>
              <a:t>Cascading</a:t>
            </a:r>
            <a:r>
              <a:rPr lang="nl-NL" dirty="0" smtClean="0"/>
              <a:t> Style Sheets</a:t>
            </a:r>
            <a:endParaRPr lang="nl-NL" dirty="0"/>
          </a:p>
        </p:txBody>
      </p:sp>
      <p:pic>
        <p:nvPicPr>
          <p:cNvPr id="41" name="Picture 8" descr="C:\Users\JP ten Berge\Pictures\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772816"/>
            <a:ext cx="754679" cy="942713"/>
          </a:xfrm>
          <a:prstGeom prst="rect">
            <a:avLst/>
          </a:prstGeom>
          <a:noFill/>
          <a:extLst>
            <a:ext uri="{909E8E84-426E-40DD-AFC4-6F175D3DCCD1}">
              <a14:hiddenFill xmlns:a14="http://schemas.microsoft.com/office/drawing/2010/main">
                <a:solidFill>
                  <a:srgbClr val="FFFFFF"/>
                </a:solidFill>
              </a14:hiddenFill>
            </a:ext>
          </a:extLst>
        </p:spPr>
      </p:pic>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21</a:t>
            </a:fld>
            <a:endParaRPr lang="nl-NL"/>
          </a:p>
        </p:txBody>
      </p:sp>
      <p:pic>
        <p:nvPicPr>
          <p:cNvPr id="10245" name="Picture 5" descr="http://aux2.iconpedia.net/uploads/427985527807390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184" y="458606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sers\JP ten Berge\Downloads\1330700521_htm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220486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4" name="Tekstvak 53"/>
          <p:cNvSpPr txBox="1"/>
          <p:nvPr/>
        </p:nvSpPr>
        <p:spPr>
          <a:xfrm>
            <a:off x="2483768" y="1846565"/>
            <a:ext cx="2044149" cy="646331"/>
          </a:xfrm>
          <a:prstGeom prst="rect">
            <a:avLst/>
          </a:prstGeom>
          <a:noFill/>
        </p:spPr>
        <p:txBody>
          <a:bodyPr wrap="none" rtlCol="0">
            <a:spAutoFit/>
          </a:bodyPr>
          <a:lstStyle/>
          <a:p>
            <a:r>
              <a:rPr lang="nl-NL" dirty="0" smtClean="0"/>
              <a:t>Stylesheets </a:t>
            </a:r>
            <a:r>
              <a:rPr lang="nl-NL" dirty="0" err="1" smtClean="0"/>
              <a:t>linked</a:t>
            </a:r>
            <a:endParaRPr lang="nl-NL" dirty="0"/>
          </a:p>
          <a:p>
            <a:r>
              <a:rPr lang="nl-NL" dirty="0" err="1" smtClean="0"/>
              <a:t>to</a:t>
            </a:r>
            <a:r>
              <a:rPr lang="nl-NL" dirty="0" smtClean="0"/>
              <a:t> webpage</a:t>
            </a:r>
            <a:endParaRPr lang="nl-NL" dirty="0"/>
          </a:p>
        </p:txBody>
      </p:sp>
      <p:sp>
        <p:nvSpPr>
          <p:cNvPr id="56" name="Tekstvak 55"/>
          <p:cNvSpPr txBox="1"/>
          <p:nvPr/>
        </p:nvSpPr>
        <p:spPr>
          <a:xfrm>
            <a:off x="251520" y="4365104"/>
            <a:ext cx="1223412" cy="923330"/>
          </a:xfrm>
          <a:prstGeom prst="rect">
            <a:avLst/>
          </a:prstGeom>
          <a:noFill/>
        </p:spPr>
        <p:txBody>
          <a:bodyPr wrap="none" rtlCol="0">
            <a:spAutoFit/>
          </a:bodyPr>
          <a:lstStyle/>
          <a:p>
            <a:r>
              <a:rPr lang="nl-NL" dirty="0" smtClean="0"/>
              <a:t>Built-in</a:t>
            </a:r>
          </a:p>
          <a:p>
            <a:r>
              <a:rPr lang="nl-NL" dirty="0" smtClean="0"/>
              <a:t>Browser</a:t>
            </a:r>
          </a:p>
          <a:p>
            <a:r>
              <a:rPr lang="nl-NL" dirty="0" err="1" smtClean="0"/>
              <a:t>stylesheet</a:t>
            </a:r>
            <a:endParaRPr lang="nl-NL" dirty="0"/>
          </a:p>
        </p:txBody>
      </p:sp>
      <p:sp>
        <p:nvSpPr>
          <p:cNvPr id="57" name="Tekstvak 56"/>
          <p:cNvSpPr txBox="1"/>
          <p:nvPr/>
        </p:nvSpPr>
        <p:spPr>
          <a:xfrm>
            <a:off x="7381036" y="4965268"/>
            <a:ext cx="1223412" cy="646331"/>
          </a:xfrm>
          <a:prstGeom prst="rect">
            <a:avLst/>
          </a:prstGeom>
          <a:noFill/>
        </p:spPr>
        <p:txBody>
          <a:bodyPr wrap="none" rtlCol="0">
            <a:spAutoFit/>
          </a:bodyPr>
          <a:lstStyle/>
          <a:p>
            <a:r>
              <a:rPr lang="nl-NL" dirty="0" smtClean="0"/>
              <a:t>User</a:t>
            </a:r>
          </a:p>
          <a:p>
            <a:r>
              <a:rPr lang="nl-NL" dirty="0" err="1" smtClean="0"/>
              <a:t>stylesheet</a:t>
            </a:r>
            <a:endParaRPr lang="nl-NL" dirty="0"/>
          </a:p>
        </p:txBody>
      </p:sp>
      <p:sp>
        <p:nvSpPr>
          <p:cNvPr id="59" name="Tekstvak 58"/>
          <p:cNvSpPr txBox="1"/>
          <p:nvPr/>
        </p:nvSpPr>
        <p:spPr>
          <a:xfrm>
            <a:off x="3856856" y="5110192"/>
            <a:ext cx="1236236" cy="646331"/>
          </a:xfrm>
          <a:prstGeom prst="rect">
            <a:avLst/>
          </a:prstGeom>
          <a:noFill/>
        </p:spPr>
        <p:txBody>
          <a:bodyPr wrap="none" rtlCol="0">
            <a:spAutoFit/>
          </a:bodyPr>
          <a:lstStyle/>
          <a:p>
            <a:r>
              <a:rPr lang="nl-NL" dirty="0" err="1" smtClean="0"/>
              <a:t>Combined</a:t>
            </a:r>
            <a:endParaRPr lang="nl-NL" dirty="0"/>
          </a:p>
          <a:p>
            <a:r>
              <a:rPr lang="nl-NL" dirty="0" err="1" smtClean="0"/>
              <a:t>stylesheet</a:t>
            </a:r>
            <a:endParaRPr lang="nl-NL" dirty="0"/>
          </a:p>
        </p:txBody>
      </p:sp>
      <p:pic>
        <p:nvPicPr>
          <p:cNvPr id="1032" name="Picture 8" descr="C:\Users\JP ten Berge\Pictures\CS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9619" y="3876838"/>
            <a:ext cx="1004429" cy="12546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JP ten Berge\Pictures\Places-user-identity-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9050" y="4437112"/>
            <a:ext cx="1311986" cy="1311986"/>
          </a:xfrm>
          <a:prstGeom prst="rect">
            <a:avLst/>
          </a:prstGeom>
          <a:noFill/>
          <a:extLst>
            <a:ext uri="{909E8E84-426E-40DD-AFC4-6F175D3DCCD1}">
              <a14:hiddenFill xmlns:a14="http://schemas.microsoft.com/office/drawing/2010/main">
                <a:solidFill>
                  <a:srgbClr val="FFFFFF"/>
                </a:solidFill>
              </a14:hiddenFill>
            </a:ext>
          </a:extLst>
        </p:spPr>
      </p:pic>
      <p:sp>
        <p:nvSpPr>
          <p:cNvPr id="15" name="PIJL-RECHTS 14"/>
          <p:cNvSpPr/>
          <p:nvPr/>
        </p:nvSpPr>
        <p:spPr>
          <a:xfrm>
            <a:off x="3113723" y="4388346"/>
            <a:ext cx="4147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3" name="PIJL-RECHTS 52"/>
          <p:cNvSpPr/>
          <p:nvPr/>
        </p:nvSpPr>
        <p:spPr>
          <a:xfrm rot="5815817">
            <a:off x="4350124" y="3364204"/>
            <a:ext cx="4147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60" name="PIJL-RECHTS 59"/>
          <p:cNvSpPr/>
          <p:nvPr/>
        </p:nvSpPr>
        <p:spPr>
          <a:xfrm rot="10800000">
            <a:off x="5592053" y="4388346"/>
            <a:ext cx="4147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22901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1000"/>
                                        <p:tgtEl>
                                          <p:spTgt spid="102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10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10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45"/>
                                        </p:tgtEl>
                                        <p:attrNameLst>
                                          <p:attrName>style.visibility</p:attrName>
                                        </p:attrNameLst>
                                      </p:cBhvr>
                                      <p:to>
                                        <p:strVal val="visible"/>
                                      </p:to>
                                    </p:set>
                                    <p:animEffect transition="in" filter="fade">
                                      <p:cBhvr>
                                        <p:cTn id="21" dur="1000"/>
                                        <p:tgtEl>
                                          <p:spTgt spid="102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10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fade">
                                      <p:cBhvr>
                                        <p:cTn id="35" dur="1000"/>
                                        <p:tgtEl>
                                          <p:spTgt spid="10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10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3.33333E-6 -4.81481E-6 L -0.04114 0.3301 " pathEditMode="relative" rAng="0" ptsTypes="AA">
                                      <p:cBhvr>
                                        <p:cTn id="48" dur="2000" fill="hold"/>
                                        <p:tgtEl>
                                          <p:spTgt spid="43"/>
                                        </p:tgtEl>
                                        <p:attrNameLst>
                                          <p:attrName>ppt_x</p:attrName>
                                          <p:attrName>ppt_y</p:attrName>
                                        </p:attrNameLst>
                                      </p:cBhvr>
                                      <p:rCtr x="-2066" y="16505"/>
                                    </p:animMotion>
                                  </p:childTnLst>
                                </p:cTn>
                              </p:par>
                              <p:par>
                                <p:cTn id="49" presetID="42" presetClass="path" presetSubtype="0" accel="50000" decel="50000" fill="hold" nodeType="withEffect">
                                  <p:stCondLst>
                                    <p:cond delay="0"/>
                                  </p:stCondLst>
                                  <p:childTnLst>
                                    <p:animMotion origin="layout" path="M 1.94444E-6 1.11022E-16 L -0.29792 -0.01134 " pathEditMode="relative" rAng="0" ptsTypes="AA">
                                      <p:cBhvr>
                                        <p:cTn id="50" dur="2000" fill="hold"/>
                                        <p:tgtEl>
                                          <p:spTgt spid="47"/>
                                        </p:tgtEl>
                                        <p:attrNameLst>
                                          <p:attrName>ppt_x</p:attrName>
                                          <p:attrName>ppt_y</p:attrName>
                                        </p:attrNameLst>
                                      </p:cBhvr>
                                      <p:rCtr x="-14896" y="-579"/>
                                    </p:animMotion>
                                  </p:childTnLst>
                                </p:cTn>
                              </p:par>
                              <p:par>
                                <p:cTn id="51" presetID="42" presetClass="path" presetSubtype="0" accel="50000" decel="50000" fill="hold" nodeType="withEffect">
                                  <p:stCondLst>
                                    <p:cond delay="0"/>
                                  </p:stCondLst>
                                  <p:childTnLst>
                                    <p:animMotion origin="layout" path="M 2.22222E-6 1.11022E-16 L 0.22066 -0.01134 " pathEditMode="relative" rAng="0" ptsTypes="AA">
                                      <p:cBhvr>
                                        <p:cTn id="52" dur="2000" fill="hold"/>
                                        <p:tgtEl>
                                          <p:spTgt spid="48"/>
                                        </p:tgtEl>
                                        <p:attrNameLst>
                                          <p:attrName>ppt_x</p:attrName>
                                          <p:attrName>ppt_y</p:attrName>
                                        </p:attrNameLst>
                                      </p:cBhvr>
                                      <p:rCtr x="11024" y="-579"/>
                                    </p:animMotion>
                                  </p:childTnLst>
                                </p:cTn>
                              </p:par>
                              <p:par>
                                <p:cTn id="53" presetID="10" presetClass="entr" presetSubtype="0" fill="hold" grpId="0" nodeType="withEffect">
                                  <p:stCondLst>
                                    <p:cond delay="70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1300"/>
                                        <p:tgtEl>
                                          <p:spTgt spid="59"/>
                                        </p:tgtEl>
                                      </p:cBhvr>
                                    </p:animEffect>
                                  </p:childTnLst>
                                </p:cTn>
                              </p:par>
                              <p:par>
                                <p:cTn id="56" presetID="10" presetClass="entr" presetSubtype="0" fill="hold" nodeType="withEffect">
                                  <p:stCondLst>
                                    <p:cond delay="700"/>
                                  </p:stCondLst>
                                  <p:childTnLst>
                                    <p:set>
                                      <p:cBhvr>
                                        <p:cTn id="57" dur="1" fill="hold">
                                          <p:stCondLst>
                                            <p:cond delay="0"/>
                                          </p:stCondLst>
                                        </p:cTn>
                                        <p:tgtEl>
                                          <p:spTgt spid="1032"/>
                                        </p:tgtEl>
                                        <p:attrNameLst>
                                          <p:attrName>style.visibility</p:attrName>
                                        </p:attrNameLst>
                                      </p:cBhvr>
                                      <p:to>
                                        <p:strVal val="visible"/>
                                      </p:to>
                                    </p:set>
                                    <p:animEffect transition="in" filter="fade">
                                      <p:cBhvr>
                                        <p:cTn id="58" dur="1300"/>
                                        <p:tgtEl>
                                          <p:spTgt spid="1032"/>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7" grpId="0"/>
      <p:bldP spid="59" grpId="0"/>
      <p:bldP spid="15" grpId="0" animBg="1"/>
      <p:bldP spid="53"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History</a:t>
            </a:r>
            <a:endParaRPr lang="nl-NL" dirty="0"/>
          </a:p>
        </p:txBody>
      </p:sp>
      <p:sp>
        <p:nvSpPr>
          <p:cNvPr id="3" name="Tijdelijke aanduiding voor inhoud 2"/>
          <p:cNvSpPr>
            <a:spLocks noGrp="1"/>
          </p:cNvSpPr>
          <p:nvPr>
            <p:ph sz="half" idx="1"/>
          </p:nvPr>
        </p:nvSpPr>
        <p:spPr/>
        <p:txBody>
          <a:bodyPr/>
          <a:lstStyle/>
          <a:p>
            <a:r>
              <a:rPr lang="nl-NL" dirty="0" smtClean="0"/>
              <a:t>CSS1 (1996)</a:t>
            </a:r>
          </a:p>
          <a:p>
            <a:pPr lvl="1"/>
            <a:r>
              <a:rPr lang="nl-NL" dirty="0" smtClean="0"/>
              <a:t>Basic styling support</a:t>
            </a:r>
          </a:p>
          <a:p>
            <a:r>
              <a:rPr lang="nl-NL" dirty="0" smtClean="0"/>
              <a:t>CSS2 (1998)</a:t>
            </a:r>
          </a:p>
          <a:p>
            <a:pPr lvl="1"/>
            <a:r>
              <a:rPr lang="nl-NL" dirty="0" err="1" smtClean="0"/>
              <a:t>Better</a:t>
            </a:r>
            <a:r>
              <a:rPr lang="nl-NL" dirty="0" smtClean="0"/>
              <a:t> positioning support</a:t>
            </a:r>
            <a:endParaRPr lang="nl-NL" dirty="0"/>
          </a:p>
          <a:p>
            <a:pPr lvl="1"/>
            <a:r>
              <a:rPr lang="nl-NL" dirty="0" err="1" smtClean="0"/>
              <a:t>Targeting</a:t>
            </a:r>
            <a:r>
              <a:rPr lang="nl-NL" dirty="0" smtClean="0"/>
              <a:t> different media</a:t>
            </a:r>
          </a:p>
          <a:p>
            <a:r>
              <a:rPr lang="nl-NL" dirty="0" smtClean="0"/>
              <a:t>CSS2.1 (2011)</a:t>
            </a:r>
          </a:p>
          <a:p>
            <a:pPr lvl="1"/>
            <a:r>
              <a:rPr lang="nl-NL" dirty="0" err="1" smtClean="0"/>
              <a:t>Contains</a:t>
            </a:r>
            <a:r>
              <a:rPr lang="nl-NL" dirty="0" smtClean="0"/>
              <a:t> </a:t>
            </a:r>
            <a:r>
              <a:rPr lang="nl-NL" dirty="0" err="1" smtClean="0"/>
              <a:t>Fixes</a:t>
            </a:r>
            <a:r>
              <a:rPr lang="nl-NL" dirty="0" smtClean="0"/>
              <a:t> </a:t>
            </a:r>
            <a:r>
              <a:rPr lang="nl-NL" dirty="0" err="1" smtClean="0"/>
              <a:t>for</a:t>
            </a:r>
            <a:r>
              <a:rPr lang="nl-NL" dirty="0" smtClean="0"/>
              <a:t> CSS2</a:t>
            </a:r>
          </a:p>
          <a:p>
            <a:pPr lvl="1"/>
            <a:r>
              <a:rPr lang="nl-NL" dirty="0" smtClean="0"/>
              <a:t>The </a:t>
            </a:r>
            <a:r>
              <a:rPr lang="nl-NL" dirty="0" err="1" smtClean="0"/>
              <a:t>current</a:t>
            </a:r>
            <a:r>
              <a:rPr lang="nl-NL" dirty="0" smtClean="0"/>
              <a:t> standard</a:t>
            </a:r>
          </a:p>
          <a:p>
            <a:pPr lvl="1"/>
            <a:endParaRPr lang="nl-NL" dirty="0" smtClean="0"/>
          </a:p>
          <a:p>
            <a:pPr lvl="1"/>
            <a:endParaRPr lang="nl-NL" dirty="0"/>
          </a:p>
        </p:txBody>
      </p:sp>
      <p:sp>
        <p:nvSpPr>
          <p:cNvPr id="9" name="Tijdelijke aanduiding voor inhoud 8"/>
          <p:cNvSpPr>
            <a:spLocks noGrp="1"/>
          </p:cNvSpPr>
          <p:nvPr>
            <p:ph sz="half" idx="2"/>
          </p:nvPr>
        </p:nvSpPr>
        <p:spPr/>
        <p:txBody>
          <a:bodyPr/>
          <a:lstStyle/>
          <a:p>
            <a:r>
              <a:rPr lang="nl-NL" dirty="0"/>
              <a:t>CSS3</a:t>
            </a:r>
          </a:p>
          <a:p>
            <a:pPr lvl="1"/>
            <a:r>
              <a:rPr lang="nl-NL" dirty="0" err="1"/>
              <a:t>Divided</a:t>
            </a:r>
            <a:r>
              <a:rPr lang="nl-NL" dirty="0"/>
              <a:t> </a:t>
            </a:r>
            <a:r>
              <a:rPr lang="nl-NL" dirty="0" err="1"/>
              <a:t>into</a:t>
            </a:r>
            <a:r>
              <a:rPr lang="nl-NL" dirty="0"/>
              <a:t> modules (</a:t>
            </a:r>
            <a:r>
              <a:rPr lang="nl-NL" dirty="0" err="1"/>
              <a:t>several</a:t>
            </a:r>
            <a:r>
              <a:rPr lang="nl-NL" dirty="0"/>
              <a:t> </a:t>
            </a:r>
            <a:r>
              <a:rPr lang="nl-NL" dirty="0" err="1"/>
              <a:t>already</a:t>
            </a:r>
            <a:r>
              <a:rPr lang="nl-NL" dirty="0"/>
              <a:t> </a:t>
            </a:r>
            <a:r>
              <a:rPr lang="nl-NL" dirty="0" err="1"/>
              <a:t>approved</a:t>
            </a:r>
            <a:r>
              <a:rPr lang="nl-NL" dirty="0" smtClean="0"/>
              <a:t>)</a:t>
            </a:r>
          </a:p>
          <a:p>
            <a:pPr lvl="1"/>
            <a:r>
              <a:rPr lang="nl-NL" dirty="0" smtClean="0"/>
              <a:t>Support </a:t>
            </a:r>
            <a:r>
              <a:rPr lang="nl-NL" dirty="0" err="1" smtClean="0"/>
              <a:t>for</a:t>
            </a:r>
            <a:r>
              <a:rPr lang="nl-NL" dirty="0" smtClean="0"/>
              <a:t>:</a:t>
            </a:r>
          </a:p>
          <a:p>
            <a:pPr lvl="2"/>
            <a:r>
              <a:rPr lang="nl-NL" dirty="0" err="1" smtClean="0"/>
              <a:t>Transforming</a:t>
            </a:r>
            <a:r>
              <a:rPr lang="nl-NL" dirty="0" smtClean="0"/>
              <a:t> </a:t>
            </a:r>
            <a:r>
              <a:rPr lang="nl-NL" dirty="0" err="1" smtClean="0"/>
              <a:t>text</a:t>
            </a:r>
            <a:endParaRPr lang="nl-NL" dirty="0" smtClean="0"/>
          </a:p>
          <a:p>
            <a:pPr lvl="2"/>
            <a:r>
              <a:rPr lang="nl-NL" dirty="0" err="1" smtClean="0"/>
              <a:t>Animations</a:t>
            </a:r>
            <a:endParaRPr lang="nl-NL" dirty="0" smtClean="0"/>
          </a:p>
          <a:p>
            <a:pPr lvl="2"/>
            <a:r>
              <a:rPr lang="nl-NL" dirty="0" err="1" smtClean="0"/>
              <a:t>Shadows</a:t>
            </a:r>
            <a:endParaRPr lang="nl-NL" dirty="0" smtClean="0"/>
          </a:p>
          <a:p>
            <a:pPr lvl="2"/>
            <a:r>
              <a:rPr lang="nl-NL" dirty="0" err="1" smtClean="0"/>
              <a:t>Rounded</a:t>
            </a:r>
            <a:r>
              <a:rPr lang="nl-NL" dirty="0" smtClean="0"/>
              <a:t> corners</a:t>
            </a:r>
          </a:p>
          <a:p>
            <a:pPr lvl="2"/>
            <a:r>
              <a:rPr lang="nl-NL" dirty="0" smtClean="0"/>
              <a:t>More</a:t>
            </a:r>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22</a:t>
            </a:fld>
            <a:endParaRPr lang="nl-NL"/>
          </a:p>
        </p:txBody>
      </p:sp>
    </p:spTree>
    <p:extLst>
      <p:ext uri="{BB962C8B-B14F-4D97-AF65-F5344CB8AC3E}">
        <p14:creationId xmlns:p14="http://schemas.microsoft.com/office/powerpoint/2010/main" val="181149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Usage</a:t>
            </a:r>
            <a:endParaRPr lang="nl-NL" dirty="0"/>
          </a:p>
        </p:txBody>
      </p:sp>
      <p:sp>
        <p:nvSpPr>
          <p:cNvPr id="3" name="Tijdelijke aanduiding voor inhoud 2"/>
          <p:cNvSpPr>
            <a:spLocks noGrp="1"/>
          </p:cNvSpPr>
          <p:nvPr>
            <p:ph idx="1"/>
          </p:nvPr>
        </p:nvSpPr>
        <p:spPr/>
        <p:txBody>
          <a:bodyPr/>
          <a:lstStyle/>
          <a:p>
            <a:r>
              <a:rPr lang="nl-NL" dirty="0" smtClean="0"/>
              <a:t>Reference </a:t>
            </a:r>
            <a:r>
              <a:rPr lang="nl-NL" dirty="0" err="1" smtClean="0"/>
              <a:t>an</a:t>
            </a:r>
            <a:r>
              <a:rPr lang="nl-NL" dirty="0" smtClean="0"/>
              <a:t> </a:t>
            </a:r>
            <a:r>
              <a:rPr lang="nl-NL" dirty="0" err="1" smtClean="0"/>
              <a:t>external</a:t>
            </a:r>
            <a:r>
              <a:rPr lang="nl-NL" dirty="0" smtClean="0"/>
              <a:t> .</a:t>
            </a:r>
            <a:r>
              <a:rPr lang="nl-NL" dirty="0" err="1" smtClean="0"/>
              <a:t>css</a:t>
            </a:r>
            <a:r>
              <a:rPr lang="nl-NL" dirty="0" smtClean="0"/>
              <a:t>-file:</a:t>
            </a:r>
          </a:p>
          <a:p>
            <a:endParaRPr lang="nl-NL" dirty="0"/>
          </a:p>
          <a:p>
            <a:endParaRPr lang="nl-NL" dirty="0" smtClean="0"/>
          </a:p>
          <a:p>
            <a:endParaRPr lang="nl-NL" dirty="0"/>
          </a:p>
          <a:p>
            <a:endParaRPr lang="nl-NL" dirty="0" smtClean="0"/>
          </a:p>
          <a:p>
            <a:endParaRPr lang="nl-NL" dirty="0"/>
          </a:p>
          <a:p>
            <a:endParaRPr lang="nl-NL" dirty="0" smtClean="0"/>
          </a:p>
          <a:p>
            <a:r>
              <a:rPr lang="nl-NL" dirty="0" err="1" smtClean="0"/>
              <a:t>Inline</a:t>
            </a:r>
            <a:r>
              <a:rPr lang="nl-NL" dirty="0" smtClean="0"/>
              <a:t> CSS is </a:t>
            </a:r>
            <a:r>
              <a:rPr lang="nl-NL" dirty="0" err="1" smtClean="0"/>
              <a:t>also</a:t>
            </a:r>
            <a:r>
              <a:rPr lang="nl-NL" dirty="0" smtClean="0"/>
              <a:t> </a:t>
            </a:r>
            <a:r>
              <a:rPr lang="nl-NL" dirty="0" err="1" smtClean="0"/>
              <a:t>possible</a:t>
            </a:r>
            <a:r>
              <a:rPr lang="nl-NL" dirty="0" smtClean="0"/>
              <a:t>, but </a:t>
            </a:r>
            <a:r>
              <a:rPr lang="nl-NL" dirty="0" err="1" smtClean="0"/>
              <a:t>not</a:t>
            </a:r>
            <a:r>
              <a:rPr lang="nl-NL" dirty="0" smtClean="0"/>
              <a:t> </a:t>
            </a:r>
            <a:r>
              <a:rPr lang="nl-NL" dirty="0" err="1" smtClean="0"/>
              <a:t>recommended</a:t>
            </a:r>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23</a:t>
            </a:fld>
            <a:endParaRPr lang="nl-NL"/>
          </a:p>
        </p:txBody>
      </p:sp>
      <p:sp>
        <p:nvSpPr>
          <p:cNvPr id="6" name="Rectangle 18"/>
          <p:cNvSpPr/>
          <p:nvPr/>
        </p:nvSpPr>
        <p:spPr>
          <a:xfrm>
            <a:off x="598015" y="272169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link</a:t>
            </a:r>
            <a:r>
              <a:rPr lang="en-US" dirty="0">
                <a:solidFill>
                  <a:srgbClr val="000000"/>
                </a:solidFill>
                <a:latin typeface="Consolas"/>
              </a:rPr>
              <a:t> </a:t>
            </a:r>
            <a:r>
              <a:rPr lang="en-US" dirty="0" err="1" smtClean="0">
                <a:solidFill>
                  <a:srgbClr val="FF0000"/>
                </a:solidFill>
                <a:latin typeface="Consolas"/>
              </a:rPr>
              <a:t>href</a:t>
            </a:r>
            <a:r>
              <a:rPr lang="en-US" dirty="0" smtClean="0">
                <a:solidFill>
                  <a:srgbClr val="0000FF"/>
                </a:solidFill>
                <a:latin typeface="Consolas"/>
              </a:rPr>
              <a:t>="style.css</a:t>
            </a:r>
            <a:r>
              <a:rPr lang="en-US" dirty="0">
                <a:solidFill>
                  <a:srgbClr val="0000FF"/>
                </a:solidFill>
                <a:latin typeface="Consolas"/>
              </a:rPr>
              <a:t>"</a:t>
            </a:r>
            <a:r>
              <a:rPr lang="en-US" dirty="0">
                <a:solidFill>
                  <a:srgbClr val="000000"/>
                </a:solidFill>
                <a:latin typeface="Consolas"/>
              </a:rPr>
              <a:t> </a:t>
            </a:r>
            <a:r>
              <a:rPr lang="en-US" dirty="0" err="1">
                <a:solidFill>
                  <a:srgbClr val="FF0000"/>
                </a:solidFill>
                <a:latin typeface="Consolas"/>
              </a:rPr>
              <a:t>rel</a:t>
            </a:r>
            <a:r>
              <a:rPr lang="en-US" dirty="0">
                <a:solidFill>
                  <a:srgbClr val="0000FF"/>
                </a:solidFill>
                <a:latin typeface="Consolas"/>
              </a:rPr>
              <a:t>="</a:t>
            </a:r>
            <a:r>
              <a:rPr lang="en-US" dirty="0" err="1">
                <a:solidFill>
                  <a:srgbClr val="0000FF"/>
                </a:solidFill>
                <a:latin typeface="Consolas"/>
              </a:rPr>
              <a:t>stylesheet</a:t>
            </a:r>
            <a:r>
              <a:rPr lang="en-US" dirty="0">
                <a:solidFill>
                  <a:srgbClr val="0000FF"/>
                </a:solidFill>
                <a:latin typeface="Consolas"/>
              </a:rPr>
              <a: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css</a:t>
            </a:r>
            <a:r>
              <a:rPr lang="en-US" dirty="0">
                <a:solidFill>
                  <a:srgbClr val="0000FF"/>
                </a:solidFill>
                <a:latin typeface="Consolas"/>
              </a:rPr>
              <a:t>"</a:t>
            </a:r>
            <a:r>
              <a:rPr lang="en-US" dirty="0">
                <a:solidFill>
                  <a:srgbClr val="000000"/>
                </a:solidFill>
                <a:latin typeface="Consolas"/>
              </a:rPr>
              <a:t> </a:t>
            </a:r>
            <a:r>
              <a:rPr lang="en-US" dirty="0">
                <a:solidFill>
                  <a:srgbClr val="0000FF"/>
                </a:solidFill>
                <a:latin typeface="Consolas"/>
              </a:rPr>
              <a:t>/&gt;</a:t>
            </a:r>
          </a:p>
        </p:txBody>
      </p:sp>
      <p:sp>
        <p:nvSpPr>
          <p:cNvPr id="7" name="Tekstvak 6"/>
          <p:cNvSpPr txBox="1"/>
          <p:nvPr/>
        </p:nvSpPr>
        <p:spPr>
          <a:xfrm>
            <a:off x="323528" y="3369766"/>
            <a:ext cx="1368152" cy="923330"/>
          </a:xfrm>
          <a:prstGeom prst="rect">
            <a:avLst/>
          </a:prstGeom>
          <a:noFill/>
        </p:spPr>
        <p:txBody>
          <a:bodyPr wrap="square" rtlCol="0">
            <a:spAutoFit/>
          </a:bodyPr>
          <a:lstStyle/>
          <a:p>
            <a:r>
              <a:rPr lang="nl-NL" dirty="0" err="1" smtClean="0">
                <a:latin typeface="+mj-lt"/>
              </a:rPr>
              <a:t>Conveys</a:t>
            </a:r>
            <a:r>
              <a:rPr lang="nl-NL" dirty="0" smtClean="0">
                <a:latin typeface="+mj-lt"/>
              </a:rPr>
              <a:t> </a:t>
            </a:r>
            <a:r>
              <a:rPr lang="nl-NL" dirty="0" err="1" smtClean="0">
                <a:latin typeface="+mj-lt"/>
              </a:rPr>
              <a:t>relationship</a:t>
            </a:r>
            <a:r>
              <a:rPr lang="nl-NL" dirty="0" smtClean="0">
                <a:latin typeface="+mj-lt"/>
              </a:rPr>
              <a:t> information</a:t>
            </a:r>
            <a:endParaRPr lang="nl-NL" dirty="0">
              <a:latin typeface="+mj-lt"/>
            </a:endParaRPr>
          </a:p>
        </p:txBody>
      </p:sp>
      <p:cxnSp>
        <p:nvCxnSpPr>
          <p:cNvPr id="8" name="Rechte verbindingslijn met pijl 7"/>
          <p:cNvCxnSpPr>
            <a:stCxn id="7" idx="0"/>
          </p:cNvCxnSpPr>
          <p:nvPr/>
        </p:nvCxnSpPr>
        <p:spPr>
          <a:xfrm flipV="1">
            <a:off x="1007604" y="308173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1691680" y="1556792"/>
            <a:ext cx="1368152" cy="923330"/>
          </a:xfrm>
          <a:prstGeom prst="rect">
            <a:avLst/>
          </a:prstGeom>
          <a:noFill/>
        </p:spPr>
        <p:txBody>
          <a:bodyPr wrap="square" rtlCol="0">
            <a:spAutoFit/>
          </a:bodyPr>
          <a:lstStyle/>
          <a:p>
            <a:r>
              <a:rPr lang="nl-NL" dirty="0" err="1" smtClean="0">
                <a:latin typeface="+mj-lt"/>
              </a:rPr>
              <a:t>Location</a:t>
            </a:r>
            <a:r>
              <a:rPr lang="nl-NL" dirty="0" smtClean="0">
                <a:latin typeface="+mj-lt"/>
              </a:rPr>
              <a:t> of the </a:t>
            </a:r>
            <a:r>
              <a:rPr lang="nl-NL" dirty="0" err="1" smtClean="0">
                <a:latin typeface="+mj-lt"/>
              </a:rPr>
              <a:t>external</a:t>
            </a:r>
            <a:r>
              <a:rPr lang="nl-NL" dirty="0" smtClean="0">
                <a:latin typeface="+mj-lt"/>
              </a:rPr>
              <a:t> </a:t>
            </a:r>
          </a:p>
          <a:p>
            <a:r>
              <a:rPr lang="nl-NL" dirty="0" smtClean="0">
                <a:latin typeface="+mj-lt"/>
              </a:rPr>
              <a:t>CSS-file</a:t>
            </a:r>
            <a:endParaRPr lang="nl-NL" dirty="0">
              <a:latin typeface="+mj-lt"/>
            </a:endParaRPr>
          </a:p>
        </p:txBody>
      </p:sp>
      <p:cxnSp>
        <p:nvCxnSpPr>
          <p:cNvPr id="19" name="Rechte verbindingslijn met pijl 18"/>
          <p:cNvCxnSpPr>
            <a:stCxn id="18" idx="2"/>
          </p:cNvCxnSpPr>
          <p:nvPr/>
        </p:nvCxnSpPr>
        <p:spPr>
          <a:xfrm>
            <a:off x="2375756" y="2480122"/>
            <a:ext cx="0" cy="3008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 name="Tekstvak 37"/>
          <p:cNvSpPr txBox="1"/>
          <p:nvPr/>
        </p:nvSpPr>
        <p:spPr>
          <a:xfrm>
            <a:off x="6156176" y="3501008"/>
            <a:ext cx="1656184" cy="646331"/>
          </a:xfrm>
          <a:prstGeom prst="rect">
            <a:avLst/>
          </a:prstGeom>
          <a:noFill/>
        </p:spPr>
        <p:txBody>
          <a:bodyPr wrap="square" rtlCol="0">
            <a:spAutoFit/>
          </a:bodyPr>
          <a:lstStyle/>
          <a:p>
            <a:r>
              <a:rPr lang="nl-NL" dirty="0" smtClean="0">
                <a:latin typeface="+mj-lt"/>
              </a:rPr>
              <a:t>Content-type of the </a:t>
            </a:r>
            <a:r>
              <a:rPr lang="nl-NL" dirty="0" err="1" smtClean="0">
                <a:latin typeface="+mj-lt"/>
              </a:rPr>
              <a:t>external</a:t>
            </a:r>
            <a:r>
              <a:rPr lang="nl-NL" dirty="0" smtClean="0">
                <a:latin typeface="+mj-lt"/>
              </a:rPr>
              <a:t> file</a:t>
            </a:r>
            <a:endParaRPr lang="nl-NL" dirty="0">
              <a:latin typeface="+mj-lt"/>
            </a:endParaRPr>
          </a:p>
        </p:txBody>
      </p:sp>
      <p:cxnSp>
        <p:nvCxnSpPr>
          <p:cNvPr id="39" name="Rechte verbindingslijn met pijl 38"/>
          <p:cNvCxnSpPr/>
          <p:nvPr/>
        </p:nvCxnSpPr>
        <p:spPr>
          <a:xfrm flipV="1">
            <a:off x="6948264" y="3056186"/>
            <a:ext cx="0" cy="3728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kstvak 41"/>
          <p:cNvSpPr txBox="1"/>
          <p:nvPr/>
        </p:nvSpPr>
        <p:spPr>
          <a:xfrm>
            <a:off x="3923928" y="3378150"/>
            <a:ext cx="1512168" cy="923330"/>
          </a:xfrm>
          <a:prstGeom prst="rect">
            <a:avLst/>
          </a:prstGeom>
          <a:noFill/>
        </p:spPr>
        <p:txBody>
          <a:bodyPr wrap="square" rtlCol="0">
            <a:spAutoFit/>
          </a:bodyPr>
          <a:lstStyle/>
          <a:p>
            <a:r>
              <a:rPr lang="nl-NL" dirty="0" err="1" smtClean="0">
                <a:latin typeface="+mj-lt"/>
              </a:rPr>
              <a:t>Describes</a:t>
            </a:r>
            <a:r>
              <a:rPr lang="nl-NL" dirty="0" smtClean="0">
                <a:latin typeface="+mj-lt"/>
              </a:rPr>
              <a:t> </a:t>
            </a:r>
            <a:r>
              <a:rPr lang="nl-NL" dirty="0" err="1" smtClean="0">
                <a:latin typeface="+mj-lt"/>
              </a:rPr>
              <a:t>what</a:t>
            </a:r>
            <a:r>
              <a:rPr lang="nl-NL" dirty="0" smtClean="0">
                <a:latin typeface="+mj-lt"/>
              </a:rPr>
              <a:t> kind of </a:t>
            </a:r>
            <a:r>
              <a:rPr lang="nl-NL" dirty="0" err="1" smtClean="0">
                <a:latin typeface="+mj-lt"/>
              </a:rPr>
              <a:t>relationship</a:t>
            </a:r>
            <a:endParaRPr lang="nl-NL" dirty="0">
              <a:latin typeface="+mj-lt"/>
            </a:endParaRPr>
          </a:p>
        </p:txBody>
      </p:sp>
      <p:cxnSp>
        <p:nvCxnSpPr>
          <p:cNvPr id="43" name="Rechte verbindingslijn met pijl 42"/>
          <p:cNvCxnSpPr>
            <a:stCxn id="42" idx="0"/>
          </p:cNvCxnSpPr>
          <p:nvPr/>
        </p:nvCxnSpPr>
        <p:spPr>
          <a:xfrm flipV="1">
            <a:off x="4680012" y="3081734"/>
            <a:ext cx="0" cy="2964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7579442" y="243341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697016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11" name="Afgeronde rechthoek 10"/>
          <p:cNvSpPr/>
          <p:nvPr/>
        </p:nvSpPr>
        <p:spPr>
          <a:xfrm>
            <a:off x="899592" y="364849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2" name="Afgeronde rechthoek 11"/>
          <p:cNvSpPr/>
          <p:nvPr/>
        </p:nvSpPr>
        <p:spPr>
          <a:xfrm>
            <a:off x="899592" y="4095926"/>
            <a:ext cx="3312368" cy="7341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24</a:t>
            </a:fld>
            <a:endParaRPr lang="nl-NL" dirty="0"/>
          </a:p>
        </p:txBody>
      </p:sp>
    </p:spTree>
    <p:extLst>
      <p:ext uri="{BB962C8B-B14F-4D97-AF65-F5344CB8AC3E}">
        <p14:creationId xmlns:p14="http://schemas.microsoft.com/office/powerpoint/2010/main" val="2510291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Selectors</a:t>
            </a:r>
            <a:r>
              <a:rPr lang="nl-NL" dirty="0" smtClean="0"/>
              <a:t> (1/5)</a:t>
            </a:r>
            <a:endParaRPr lang="nl-NL" dirty="0"/>
          </a:p>
        </p:txBody>
      </p:sp>
      <p:sp>
        <p:nvSpPr>
          <p:cNvPr id="25" name="Tijdelijke aanduiding voor inhoud 24"/>
          <p:cNvSpPr>
            <a:spLocks noGrp="1"/>
          </p:cNvSpPr>
          <p:nvPr>
            <p:ph sz="half" idx="1"/>
          </p:nvPr>
        </p:nvSpPr>
        <p:spPr>
          <a:xfrm>
            <a:off x="457200" y="836712"/>
            <a:ext cx="8229600" cy="5400600"/>
          </a:xfrm>
        </p:spPr>
        <p:txBody>
          <a:bodyPr/>
          <a:lstStyle/>
          <a:p>
            <a:pPr lvl="0"/>
            <a:r>
              <a:rPr lang="nl-NL" sz="3200" dirty="0" smtClean="0"/>
              <a:t>Select HTML </a:t>
            </a:r>
            <a:r>
              <a:rPr lang="nl-NL" sz="3200" dirty="0" err="1" smtClean="0"/>
              <a:t>elements</a:t>
            </a:r>
            <a:r>
              <a:rPr lang="nl-NL" sz="3200" dirty="0" smtClean="0"/>
              <a:t> </a:t>
            </a:r>
            <a:r>
              <a:rPr lang="nl-NL" sz="3200" dirty="0" err="1" smtClean="0"/>
              <a:t>using</a:t>
            </a:r>
            <a:r>
              <a:rPr lang="nl-NL" sz="3200" dirty="0" smtClean="0"/>
              <a:t> element </a:t>
            </a:r>
            <a:r>
              <a:rPr lang="nl-NL" sz="3200" dirty="0" err="1" smtClean="0"/>
              <a:t>names</a:t>
            </a:r>
            <a:r>
              <a:rPr lang="nl-NL" sz="3200" dirty="0" smtClean="0"/>
              <a:t>, classes or </a:t>
            </a:r>
            <a:r>
              <a:rPr lang="nl-NL" sz="3200" dirty="0" err="1" smtClean="0"/>
              <a:t>IDs</a:t>
            </a:r>
            <a:endParaRPr lang="nl-NL" sz="3200" dirty="0" smtClean="0"/>
          </a:p>
          <a:p>
            <a:pPr marL="0" indent="0">
              <a:buNone/>
            </a:pPr>
            <a:endParaRPr lang="nl-NL" dirty="0"/>
          </a:p>
        </p:txBody>
      </p:sp>
      <p:sp>
        <p:nvSpPr>
          <p:cNvPr id="26" name="Tijdelijke aanduiding voor inhoud 25"/>
          <p:cNvSpPr>
            <a:spLocks noGrp="1"/>
          </p:cNvSpPr>
          <p:nvPr>
            <p:ph sz="half" idx="2"/>
          </p:nvPr>
        </p:nvSpPr>
        <p:spPr>
          <a:xfrm>
            <a:off x="3779912" y="836712"/>
            <a:ext cx="4906888" cy="4958011"/>
          </a:xfrm>
        </p:spPr>
        <p:txBody>
          <a:bodyPr/>
          <a:lstStyle/>
          <a:p>
            <a:endParaRPr lang="nl-NL" sz="3200" dirty="0" smtClean="0"/>
          </a:p>
          <a:p>
            <a:pPr marL="0" indent="0">
              <a:buNone/>
            </a:pPr>
            <a:endParaRPr lang="nl-NL" dirty="0" smtClean="0"/>
          </a:p>
          <a:p>
            <a:endParaRPr lang="nl-NL" dirty="0" smtClean="0"/>
          </a:p>
          <a:p>
            <a:endParaRPr lang="nl-NL" dirty="0" smtClean="0"/>
          </a:p>
          <a:p>
            <a:endParaRPr lang="nl-NL" dirty="0"/>
          </a:p>
          <a:p>
            <a:endParaRPr lang="nl-NL" dirty="0" smtClean="0"/>
          </a:p>
          <a:p>
            <a:pPr marL="0" indent="0">
              <a:buNone/>
            </a:pPr>
            <a:r>
              <a:rPr lang="nl-NL" dirty="0" smtClean="0"/>
              <a:t/>
            </a:r>
            <a:br>
              <a:rPr lang="nl-NL" dirty="0" smtClean="0"/>
            </a:br>
            <a:r>
              <a:rPr lang="nl-NL" dirty="0" err="1" smtClean="0"/>
              <a:t>Result</a:t>
            </a:r>
            <a:r>
              <a:rPr lang="nl-NL" dirty="0" smtClean="0"/>
              <a:t>:</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25</a:t>
            </a:fld>
            <a:endParaRPr lang="nl-NL"/>
          </a:p>
        </p:txBody>
      </p:sp>
      <p:sp>
        <p:nvSpPr>
          <p:cNvPr id="7" name="Rectangle 18"/>
          <p:cNvSpPr/>
          <p:nvPr/>
        </p:nvSpPr>
        <p:spPr>
          <a:xfrm>
            <a:off x="3851920" y="2276872"/>
            <a:ext cx="4752528"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span</a:t>
            </a:r>
            <a:r>
              <a:rPr lang="en-US" dirty="0">
                <a:solidFill>
                  <a:srgbClr val="0000FF"/>
                </a:solidFill>
                <a:latin typeface="Consolas"/>
              </a:rPr>
              <a:t>&gt;</a:t>
            </a:r>
            <a:r>
              <a:rPr lang="en-US" dirty="0">
                <a:solidFill>
                  <a:srgbClr val="000000"/>
                </a:solidFill>
                <a:latin typeface="Consolas"/>
              </a:rPr>
              <a:t>Normal text</a:t>
            </a:r>
            <a:r>
              <a:rPr lang="en-US" dirty="0">
                <a:solidFill>
                  <a:srgbClr val="0000FF"/>
                </a:solidFill>
                <a:latin typeface="Consolas"/>
              </a:rPr>
              <a:t>&lt;/</a:t>
            </a:r>
            <a:r>
              <a:rPr lang="en-US" dirty="0">
                <a:solidFill>
                  <a:srgbClr val="800000"/>
                </a:solidFill>
                <a:latin typeface="Consolas"/>
              </a:rPr>
              <a:t>span</a:t>
            </a:r>
            <a:r>
              <a:rPr lang="en-US" dirty="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r>
              <a:rPr lang="en-US" dirty="0">
                <a:solidFill>
                  <a:srgbClr val="000000"/>
                </a:solidFill>
                <a:latin typeface="Consolas"/>
              </a:rPr>
              <a:t>Red text</a:t>
            </a: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id</a:t>
            </a:r>
            <a:r>
              <a:rPr lang="en-US" dirty="0">
                <a:solidFill>
                  <a:srgbClr val="0000FF"/>
                </a:solidFill>
                <a:latin typeface="Consolas"/>
              </a:rPr>
              <a:t>="</a:t>
            </a:r>
            <a:r>
              <a:rPr lang="en-US" dirty="0" err="1">
                <a:solidFill>
                  <a:srgbClr val="0000FF"/>
                </a:solidFill>
                <a:latin typeface="Consolas"/>
              </a:rPr>
              <a:t>myId</a:t>
            </a:r>
            <a:r>
              <a:rPr lang="en-US" dirty="0">
                <a:solidFill>
                  <a:srgbClr val="0000FF"/>
                </a:solidFill>
                <a:latin typeface="Consolas"/>
              </a:rPr>
              <a:t>"&gt;</a:t>
            </a:r>
            <a:r>
              <a:rPr lang="en-US" dirty="0">
                <a:solidFill>
                  <a:srgbClr val="000000"/>
                </a:solidFill>
                <a:latin typeface="Consolas"/>
              </a:rPr>
              <a:t>Green text</a:t>
            </a: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class</a:t>
            </a:r>
            <a:r>
              <a:rPr lang="en-US" dirty="0">
                <a:solidFill>
                  <a:srgbClr val="0000FF"/>
                </a:solidFill>
                <a:latin typeface="Consolas"/>
              </a:rPr>
              <a:t>="</a:t>
            </a:r>
            <a:r>
              <a:rPr lang="en-US" dirty="0" err="1">
                <a:solidFill>
                  <a:srgbClr val="0000FF"/>
                </a:solidFill>
                <a:latin typeface="Consolas"/>
              </a:rPr>
              <a:t>myClass</a:t>
            </a:r>
            <a:r>
              <a:rPr lang="en-US" dirty="0">
                <a:solidFill>
                  <a:srgbClr val="0000FF"/>
                </a:solidFill>
                <a:latin typeface="Consolas"/>
              </a:rPr>
              <a:t>"&gt;</a:t>
            </a:r>
            <a:r>
              <a:rPr lang="en-US" dirty="0">
                <a:solidFill>
                  <a:srgbClr val="000000"/>
                </a:solidFill>
                <a:latin typeface="Consolas"/>
              </a:rPr>
              <a:t>Blue text</a:t>
            </a: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p>
        </p:txBody>
      </p:sp>
      <p:sp>
        <p:nvSpPr>
          <p:cNvPr id="10" name="Rectangle 18"/>
          <p:cNvSpPr/>
          <p:nvPr/>
        </p:nvSpPr>
        <p:spPr>
          <a:xfrm>
            <a:off x="598015" y="2276872"/>
            <a:ext cx="2533825" cy="39604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div</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color</a:t>
            </a:r>
            <a:r>
              <a:rPr lang="en-US" dirty="0">
                <a:solidFill>
                  <a:srgbClr val="000000"/>
                </a:solidFill>
                <a:latin typeface="Consolas"/>
              </a:rPr>
              <a:t>: </a:t>
            </a:r>
            <a:r>
              <a:rPr lang="en-US" dirty="0">
                <a:solidFill>
                  <a:srgbClr val="0000FF"/>
                </a:solidFill>
                <a:latin typeface="Consolas"/>
              </a:rPr>
              <a:t>red</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a:t>
            </a:r>
            <a:r>
              <a:rPr lang="en-US" dirty="0" err="1" smtClean="0">
                <a:solidFill>
                  <a:srgbClr val="800000"/>
                </a:solidFill>
                <a:latin typeface="Consolas"/>
              </a:rPr>
              <a:t>myClass</a:t>
            </a:r>
            <a:endParaRPr lang="en-US" dirty="0" smtClean="0">
              <a:solidFill>
                <a:srgbClr val="8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color</a:t>
            </a:r>
            <a:r>
              <a:rPr lang="en-US" dirty="0">
                <a:solidFill>
                  <a:srgbClr val="000000"/>
                </a:solidFill>
                <a:latin typeface="Consolas"/>
              </a:rPr>
              <a:t>: </a:t>
            </a:r>
            <a:r>
              <a:rPr lang="en-US" dirty="0">
                <a:solidFill>
                  <a:srgbClr val="0000FF"/>
                </a:solidFill>
                <a:latin typeface="Consolas"/>
              </a:rPr>
              <a:t>blue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myId</a:t>
            </a:r>
            <a:endParaRPr lang="nl-NL" dirty="0" smtClean="0">
              <a:solidFill>
                <a:srgbClr val="8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a:solidFill>
                  <a:srgbClr val="FF0000"/>
                </a:solidFill>
                <a:latin typeface="Consolas"/>
              </a:rPr>
              <a:t>color</a:t>
            </a:r>
            <a:r>
              <a:rPr lang="nl-NL" dirty="0">
                <a:solidFill>
                  <a:srgbClr val="000000"/>
                </a:solidFill>
                <a:latin typeface="Consolas"/>
              </a:rPr>
              <a:t>: </a:t>
            </a:r>
            <a:r>
              <a:rPr lang="nl-NL" dirty="0">
                <a:solidFill>
                  <a:srgbClr val="0000FF"/>
                </a:solidFill>
                <a:latin typeface="Consolas"/>
              </a:rPr>
              <a:t>green</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a:solidFill>
                <a:srgbClr val="0000FF"/>
              </a:solidFill>
              <a:latin typeface="Consolas"/>
            </a:endParaRPr>
          </a:p>
        </p:txBody>
      </p:sp>
      <p:sp>
        <p:nvSpPr>
          <p:cNvPr id="11" name="Tekstvak 10"/>
          <p:cNvSpPr txBox="1"/>
          <p:nvPr/>
        </p:nvSpPr>
        <p:spPr>
          <a:xfrm>
            <a:off x="1475656" y="2492896"/>
            <a:ext cx="1440160" cy="369332"/>
          </a:xfrm>
          <a:prstGeom prst="rect">
            <a:avLst/>
          </a:prstGeom>
          <a:noFill/>
        </p:spPr>
        <p:txBody>
          <a:bodyPr wrap="square" rtlCol="0">
            <a:spAutoFit/>
          </a:bodyPr>
          <a:lstStyle/>
          <a:p>
            <a:r>
              <a:rPr lang="nl-NL" dirty="0" smtClean="0">
                <a:latin typeface="+mj-lt"/>
              </a:rPr>
              <a:t>Type </a:t>
            </a:r>
            <a:r>
              <a:rPr lang="nl-NL" dirty="0" err="1" smtClean="0">
                <a:latin typeface="+mj-lt"/>
              </a:rPr>
              <a:t>selector</a:t>
            </a:r>
            <a:endParaRPr lang="nl-NL" dirty="0">
              <a:latin typeface="+mj-lt"/>
            </a:endParaRPr>
          </a:p>
        </p:txBody>
      </p:sp>
      <p:cxnSp>
        <p:nvCxnSpPr>
          <p:cNvPr id="12" name="Rechte verbindingslijn met pijl 11"/>
          <p:cNvCxnSpPr>
            <a:stCxn id="11" idx="1"/>
          </p:cNvCxnSpPr>
          <p:nvPr/>
        </p:nvCxnSpPr>
        <p:spPr>
          <a:xfrm flipH="1" flipV="1">
            <a:off x="1187624" y="2585229"/>
            <a:ext cx="288032" cy="923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1628056" y="3861048"/>
            <a:ext cx="1440160" cy="369332"/>
          </a:xfrm>
          <a:prstGeom prst="rect">
            <a:avLst/>
          </a:prstGeom>
          <a:noFill/>
        </p:spPr>
        <p:txBody>
          <a:bodyPr wrap="square" rtlCol="0">
            <a:spAutoFit/>
          </a:bodyPr>
          <a:lstStyle/>
          <a:p>
            <a:r>
              <a:rPr lang="nl-NL" dirty="0" smtClean="0">
                <a:latin typeface="+mj-lt"/>
              </a:rPr>
              <a:t>Class </a:t>
            </a:r>
            <a:r>
              <a:rPr lang="nl-NL" dirty="0" err="1" smtClean="0">
                <a:latin typeface="+mj-lt"/>
              </a:rPr>
              <a:t>selector</a:t>
            </a:r>
            <a:endParaRPr lang="nl-NL" dirty="0">
              <a:latin typeface="+mj-lt"/>
            </a:endParaRPr>
          </a:p>
        </p:txBody>
      </p:sp>
      <p:cxnSp>
        <p:nvCxnSpPr>
          <p:cNvPr id="14" name="Rechte verbindingslijn met pijl 13"/>
          <p:cNvCxnSpPr>
            <a:stCxn id="13" idx="1"/>
          </p:cNvCxnSpPr>
          <p:nvPr/>
        </p:nvCxnSpPr>
        <p:spPr>
          <a:xfrm flipH="1" flipV="1">
            <a:off x="1340024" y="3953381"/>
            <a:ext cx="288032" cy="923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1619672" y="5147900"/>
            <a:ext cx="1224136" cy="369332"/>
          </a:xfrm>
          <a:prstGeom prst="rect">
            <a:avLst/>
          </a:prstGeom>
          <a:noFill/>
        </p:spPr>
        <p:txBody>
          <a:bodyPr wrap="square" rtlCol="0">
            <a:spAutoFit/>
          </a:bodyPr>
          <a:lstStyle/>
          <a:p>
            <a:r>
              <a:rPr lang="nl-NL" dirty="0" smtClean="0">
                <a:latin typeface="+mj-lt"/>
              </a:rPr>
              <a:t>ID </a:t>
            </a:r>
            <a:r>
              <a:rPr lang="nl-NL" dirty="0" err="1" smtClean="0">
                <a:latin typeface="+mj-lt"/>
              </a:rPr>
              <a:t>selector</a:t>
            </a:r>
            <a:endParaRPr lang="nl-NL" dirty="0">
              <a:latin typeface="+mj-lt"/>
            </a:endParaRPr>
          </a:p>
        </p:txBody>
      </p:sp>
      <p:cxnSp>
        <p:nvCxnSpPr>
          <p:cNvPr id="17" name="Rechte verbindingslijn met pijl 16"/>
          <p:cNvCxnSpPr>
            <a:stCxn id="15" idx="1"/>
          </p:cNvCxnSpPr>
          <p:nvPr/>
        </p:nvCxnSpPr>
        <p:spPr>
          <a:xfrm flipH="1" flipV="1">
            <a:off x="1331640" y="5240234"/>
            <a:ext cx="288032" cy="923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4572000" y="4974596"/>
            <a:ext cx="1560042" cy="1334724"/>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none" rtlCol="0">
            <a:spAutoFit/>
          </a:bodyPr>
          <a:lstStyle/>
          <a:p>
            <a:pPr>
              <a:lnSpc>
                <a:spcPct val="115000"/>
              </a:lnSpc>
              <a:spcAft>
                <a:spcPts val="0"/>
              </a:spcAft>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Normal text</a:t>
            </a:r>
            <a:endParaRPr lang="nl-NL"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nSpc>
                <a:spcPct val="115000"/>
              </a:lnSpc>
              <a:spcAft>
                <a:spcPts val="0"/>
              </a:spcAft>
            </a:pP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Red text</a:t>
            </a:r>
            <a:endParaRPr lang="nl-NL" sz="1600" dirty="0">
              <a:latin typeface="Verdana" panose="020B0604030504040204" pitchFamily="34" charset="0"/>
              <a:ea typeface="Verdana" panose="020B0604030504040204" pitchFamily="34" charset="0"/>
              <a:cs typeface="Verdana" panose="020B0604030504040204" pitchFamily="34" charset="0"/>
            </a:endParaRPr>
          </a:p>
          <a:p>
            <a:pPr>
              <a:lnSpc>
                <a:spcPct val="115000"/>
              </a:lnSpc>
              <a:spcAft>
                <a:spcPts val="0"/>
              </a:spcAft>
            </a:pPr>
            <a:r>
              <a:rPr lang="en-US" dirty="0">
                <a:solidFill>
                  <a:srgbClr val="008000"/>
                </a:solidFill>
                <a:latin typeface="Verdana" panose="020B0604030504040204" pitchFamily="34" charset="0"/>
                <a:ea typeface="Verdana" panose="020B0604030504040204" pitchFamily="34" charset="0"/>
                <a:cs typeface="Verdana" panose="020B0604030504040204" pitchFamily="34" charset="0"/>
              </a:rPr>
              <a:t>Green text</a:t>
            </a:r>
            <a:endParaRPr lang="nl-NL" sz="1600" dirty="0">
              <a:latin typeface="Verdana" panose="020B0604030504040204" pitchFamily="34" charset="0"/>
              <a:ea typeface="Verdana" panose="020B0604030504040204" pitchFamily="34" charset="0"/>
              <a:cs typeface="Verdana" panose="020B0604030504040204" pitchFamily="34" charset="0"/>
            </a:endParaRPr>
          </a:p>
          <a:p>
            <a:pPr>
              <a:lnSpc>
                <a:spcPct val="115000"/>
              </a:lnSpc>
              <a:spcAft>
                <a:spcPts val="0"/>
              </a:spcAft>
            </a:pPr>
            <a:r>
              <a:rPr lang="nl-NL" dirty="0">
                <a:solidFill>
                  <a:srgbClr val="0000FF"/>
                </a:solidFill>
                <a:latin typeface="Verdana" panose="020B0604030504040204" pitchFamily="34" charset="0"/>
                <a:ea typeface="Verdana" panose="020B0604030504040204" pitchFamily="34" charset="0"/>
                <a:cs typeface="Verdana" panose="020B0604030504040204" pitchFamily="34" charset="0"/>
              </a:rPr>
              <a:t>Blue </a:t>
            </a:r>
            <a:r>
              <a:rPr lang="nl-NL" dirty="0" err="1" smtClean="0">
                <a:solidFill>
                  <a:srgbClr val="0000FF"/>
                </a:solidFill>
                <a:latin typeface="Verdana" panose="020B0604030504040204" pitchFamily="34" charset="0"/>
                <a:ea typeface="Verdana" panose="020B0604030504040204" pitchFamily="34" charset="0"/>
                <a:cs typeface="Verdana" panose="020B0604030504040204" pitchFamily="34" charset="0"/>
              </a:rPr>
              <a:t>text</a:t>
            </a:r>
            <a:endParaRPr lang="nl-NL" sz="16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7956376" y="213285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9" name="Rounded Rectangle 18"/>
          <p:cNvSpPr/>
          <p:nvPr/>
        </p:nvSpPr>
        <p:spPr>
          <a:xfrm>
            <a:off x="2483768" y="206084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026616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Selectors</a:t>
            </a:r>
            <a:r>
              <a:rPr lang="nl-NL" dirty="0" smtClean="0"/>
              <a:t> (2/5)</a:t>
            </a:r>
            <a:endParaRPr lang="nl-NL" dirty="0"/>
          </a:p>
        </p:txBody>
      </p:sp>
      <p:sp>
        <p:nvSpPr>
          <p:cNvPr id="25" name="Tijdelijke aanduiding voor inhoud 24"/>
          <p:cNvSpPr>
            <a:spLocks noGrp="1"/>
          </p:cNvSpPr>
          <p:nvPr>
            <p:ph sz="half" idx="1"/>
          </p:nvPr>
        </p:nvSpPr>
        <p:spPr>
          <a:xfrm>
            <a:off x="457200" y="836712"/>
            <a:ext cx="8363272" cy="5400600"/>
          </a:xfrm>
        </p:spPr>
        <p:txBody>
          <a:bodyPr/>
          <a:lstStyle/>
          <a:p>
            <a:r>
              <a:rPr lang="nl-NL" sz="3200" dirty="0" smtClean="0"/>
              <a:t>Combine styling </a:t>
            </a:r>
            <a:r>
              <a:rPr lang="nl-NL" sz="3200" dirty="0" err="1" smtClean="0"/>
              <a:t>with</a:t>
            </a:r>
            <a:r>
              <a:rPr lang="nl-NL" sz="3200" dirty="0" smtClean="0"/>
              <a:t> multiple </a:t>
            </a:r>
            <a:r>
              <a:rPr lang="nl-NL" sz="3200" dirty="0" err="1" smtClean="0"/>
              <a:t>selectors</a:t>
            </a:r>
            <a:endParaRPr lang="nl-NL" sz="3200" dirty="0" smtClean="0"/>
          </a:p>
          <a:p>
            <a:pPr marL="0" indent="0">
              <a:buNone/>
            </a:pPr>
            <a:endParaRPr lang="nl-NL" dirty="0"/>
          </a:p>
        </p:txBody>
      </p:sp>
      <p:sp>
        <p:nvSpPr>
          <p:cNvPr id="26" name="Tijdelijke aanduiding voor inhoud 25"/>
          <p:cNvSpPr>
            <a:spLocks noGrp="1"/>
          </p:cNvSpPr>
          <p:nvPr>
            <p:ph sz="half" idx="2"/>
          </p:nvPr>
        </p:nvSpPr>
        <p:spPr>
          <a:xfrm>
            <a:off x="5004048" y="836712"/>
            <a:ext cx="3682752" cy="4958011"/>
          </a:xfrm>
        </p:spPr>
        <p:txBody>
          <a:bodyPr/>
          <a:lstStyle/>
          <a:p>
            <a:endParaRPr lang="nl-NL" sz="3200" dirty="0" smtClean="0"/>
          </a:p>
          <a:p>
            <a:pPr marL="0" indent="0">
              <a:buNone/>
            </a:pPr>
            <a:endParaRPr lang="nl-NL" dirty="0" smtClean="0"/>
          </a:p>
          <a:p>
            <a:endParaRPr lang="nl-NL" dirty="0"/>
          </a:p>
          <a:p>
            <a:endParaRPr lang="nl-NL" dirty="0" smtClean="0"/>
          </a:p>
          <a:p>
            <a:endParaRPr lang="nl-NL" dirty="0"/>
          </a:p>
          <a:p>
            <a:endParaRPr lang="nl-NL" dirty="0" smtClean="0"/>
          </a:p>
          <a:p>
            <a:pPr marL="0" indent="0">
              <a:buNone/>
            </a:pPr>
            <a:r>
              <a:rPr lang="nl-NL" dirty="0" err="1" smtClean="0"/>
              <a:t>Result</a:t>
            </a:r>
            <a:r>
              <a:rPr lang="nl-NL" dirty="0" smtClean="0"/>
              <a:t>:</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26</a:t>
            </a:fld>
            <a:endParaRPr lang="nl-NL"/>
          </a:p>
        </p:txBody>
      </p:sp>
      <p:sp>
        <p:nvSpPr>
          <p:cNvPr id="6" name="Rectangle 18"/>
          <p:cNvSpPr/>
          <p:nvPr/>
        </p:nvSpPr>
        <p:spPr>
          <a:xfrm>
            <a:off x="598015" y="1628800"/>
            <a:ext cx="3829969" cy="388843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div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width</a:t>
            </a:r>
            <a:r>
              <a:rPr lang="en-US" dirty="0">
                <a:solidFill>
                  <a:srgbClr val="000000"/>
                </a:solidFill>
                <a:latin typeface="Consolas"/>
              </a:rPr>
              <a:t>: </a:t>
            </a:r>
            <a:r>
              <a:rPr lang="en-US" dirty="0">
                <a:solidFill>
                  <a:srgbClr val="0000FF"/>
                </a:solidFill>
                <a:latin typeface="Consolas"/>
              </a:rPr>
              <a:t>200px</a:t>
            </a:r>
            <a:r>
              <a:rPr lang="en-US" dirty="0">
                <a:solidFill>
                  <a:srgbClr val="000000"/>
                </a:solidFill>
                <a:latin typeface="Consolas"/>
              </a:rPr>
              <a:t>;	</a:t>
            </a:r>
            <a:r>
              <a:rPr lang="en-US" dirty="0">
                <a:solidFill>
                  <a:srgbClr val="FF0000"/>
                </a:solidFill>
                <a:latin typeface="Consolas"/>
              </a:rPr>
              <a:t>height</a:t>
            </a:r>
            <a:r>
              <a:rPr lang="en-US" dirty="0">
                <a:solidFill>
                  <a:srgbClr val="000000"/>
                </a:solidFill>
                <a:latin typeface="Consolas"/>
              </a:rPr>
              <a:t>: </a:t>
            </a:r>
            <a:r>
              <a:rPr lang="en-US" dirty="0">
                <a:solidFill>
                  <a:srgbClr val="0000FF"/>
                </a:solidFill>
                <a:latin typeface="Consolas"/>
              </a:rPr>
              <a:t>50px</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a:t>
            </a:r>
            <a:r>
              <a:rPr lang="en-US" dirty="0" err="1" smtClean="0">
                <a:solidFill>
                  <a:srgbClr val="800000"/>
                </a:solidFill>
                <a:latin typeface="Consolas"/>
              </a:rPr>
              <a:t>myClass</a:t>
            </a:r>
            <a:r>
              <a:rPr lang="en-US" dirty="0" smtClean="0">
                <a:solidFill>
                  <a:srgbClr val="8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color</a:t>
            </a:r>
            <a:r>
              <a:rPr lang="en-US" dirty="0">
                <a:solidFill>
                  <a:srgbClr val="000000"/>
                </a:solidFill>
                <a:latin typeface="Consolas"/>
              </a:rPr>
              <a:t>: </a:t>
            </a:r>
            <a:r>
              <a:rPr lang="en-US" dirty="0">
                <a:solidFill>
                  <a:srgbClr val="0000FF"/>
                </a:solidFill>
                <a:latin typeface="Consolas"/>
              </a:rPr>
              <a:t>White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font-weight</a:t>
            </a:r>
            <a:r>
              <a:rPr lang="en-US" dirty="0">
                <a:solidFill>
                  <a:srgbClr val="000000"/>
                </a:solidFill>
                <a:latin typeface="Consolas"/>
              </a:rPr>
              <a:t>: </a:t>
            </a:r>
            <a:r>
              <a:rPr lang="en-US" dirty="0">
                <a:solidFill>
                  <a:srgbClr val="0000FF"/>
                </a:solidFill>
                <a:latin typeface="Consolas"/>
              </a:rPr>
              <a:t>bold</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a:t>
            </a:r>
            <a:r>
              <a:rPr lang="en-US" dirty="0" err="1" smtClean="0">
                <a:solidFill>
                  <a:srgbClr val="800000"/>
                </a:solidFill>
                <a:latin typeface="Consolas"/>
              </a:rPr>
              <a:t>myId</a:t>
            </a:r>
            <a:r>
              <a:rPr lang="en-US" dirty="0" smtClean="0">
                <a:solidFill>
                  <a:srgbClr val="8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background-color</a:t>
            </a:r>
            <a:r>
              <a:rPr lang="en-US" dirty="0">
                <a:solidFill>
                  <a:srgbClr val="000000"/>
                </a:solidFill>
                <a:latin typeface="Consolas"/>
              </a:rPr>
              <a:t>: </a:t>
            </a:r>
            <a:r>
              <a:rPr lang="en-US" dirty="0" smtClean="0">
                <a:solidFill>
                  <a:srgbClr val="0000FF"/>
                </a:solidFill>
                <a:latin typeface="Consolas"/>
              </a:rPr>
              <a:t>coral</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text-align</a:t>
            </a:r>
            <a:r>
              <a:rPr lang="en-US" dirty="0">
                <a:solidFill>
                  <a:srgbClr val="000000"/>
                </a:solidFill>
                <a:latin typeface="Consolas"/>
              </a:rPr>
              <a:t>: </a:t>
            </a:r>
            <a:r>
              <a:rPr lang="en-US" dirty="0">
                <a:solidFill>
                  <a:srgbClr val="0000FF"/>
                </a:solidFill>
                <a:latin typeface="Consolas"/>
              </a:rPr>
              <a:t>center</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a:solidFill>
                <a:srgbClr val="0000FF"/>
              </a:solidFill>
              <a:latin typeface="Consolas"/>
            </a:endParaRPr>
          </a:p>
        </p:txBody>
      </p:sp>
      <p:sp>
        <p:nvSpPr>
          <p:cNvPr id="7" name="Rectangle 18"/>
          <p:cNvSpPr/>
          <p:nvPr/>
        </p:nvSpPr>
        <p:spPr>
          <a:xfrm>
            <a:off x="5076056" y="1628800"/>
            <a:ext cx="3528392"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smtClean="0">
                <a:solidFill>
                  <a:srgbClr val="FF0000"/>
                </a:solidFill>
                <a:latin typeface="Consolas"/>
              </a:rPr>
              <a:t>class</a:t>
            </a:r>
            <a:r>
              <a:rPr lang="en-US" dirty="0" smtClean="0">
                <a:solidFill>
                  <a:srgbClr val="0000FF"/>
                </a:solidFill>
                <a:latin typeface="Consolas"/>
              </a:rPr>
              <a:t>="</a:t>
            </a:r>
            <a:r>
              <a:rPr lang="en-US" dirty="0" err="1" smtClean="0">
                <a:solidFill>
                  <a:srgbClr val="0000FF"/>
                </a:solidFill>
                <a:latin typeface="Consolas"/>
              </a:rPr>
              <a:t>myClass</a:t>
            </a:r>
            <a:r>
              <a:rPr lang="en-US" dirty="0" smtClean="0">
                <a:solidFill>
                  <a:srgbClr val="0000FF"/>
                </a:solidFill>
                <a:latin typeface="Consolas"/>
              </a:rPr>
              <a:t>"</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id</a:t>
            </a:r>
            <a:r>
              <a:rPr lang="en-US" dirty="0" smtClean="0">
                <a:solidFill>
                  <a:srgbClr val="0000FF"/>
                </a:solidFill>
                <a:latin typeface="Consolas"/>
              </a:rPr>
              <a:t>="</a:t>
            </a:r>
            <a:r>
              <a:rPr lang="en-US" dirty="0" err="1" smtClean="0">
                <a:solidFill>
                  <a:srgbClr val="0000FF"/>
                </a:solidFill>
                <a:latin typeface="Consolas"/>
              </a:rPr>
              <a:t>myId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	</a:t>
            </a:r>
            <a:r>
              <a:rPr lang="en-US" dirty="0" smtClean="0">
                <a:solidFill>
                  <a:srgbClr val="000000"/>
                </a:solidFill>
                <a:latin typeface="Consolas"/>
              </a:rPr>
              <a:t>Text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p>
        </p:txBody>
      </p:sp>
      <p:sp>
        <p:nvSpPr>
          <p:cNvPr id="9" name="Rounded Rectangle 8"/>
          <p:cNvSpPr/>
          <p:nvPr/>
        </p:nvSpPr>
        <p:spPr>
          <a:xfrm>
            <a:off x="3779912"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0" name="Rounded Rectangle 9"/>
          <p:cNvSpPr/>
          <p:nvPr/>
        </p:nvSpPr>
        <p:spPr>
          <a:xfrm>
            <a:off x="7956376"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pic>
        <p:nvPicPr>
          <p:cNvPr id="3" name="Picture 2"/>
          <p:cNvPicPr>
            <a:picLocks noChangeAspect="1"/>
          </p:cNvPicPr>
          <p:nvPr/>
        </p:nvPicPr>
        <p:blipFill>
          <a:blip r:embed="rId3"/>
          <a:stretch>
            <a:fillRect/>
          </a:stretch>
        </p:blipFill>
        <p:spPr>
          <a:xfrm>
            <a:off x="5076056" y="4514825"/>
            <a:ext cx="2857500" cy="714375"/>
          </a:xfrm>
          <a:prstGeom prst="rect">
            <a:avLst/>
          </a:prstGeom>
        </p:spPr>
      </p:pic>
    </p:spTree>
    <p:extLst>
      <p:ext uri="{BB962C8B-B14F-4D97-AF65-F5344CB8AC3E}">
        <p14:creationId xmlns:p14="http://schemas.microsoft.com/office/powerpoint/2010/main" val="2774208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Selectors</a:t>
            </a:r>
            <a:r>
              <a:rPr lang="nl-NL" dirty="0" smtClean="0"/>
              <a:t> (3/5)</a:t>
            </a:r>
            <a:endParaRPr lang="nl-NL" dirty="0"/>
          </a:p>
        </p:txBody>
      </p:sp>
      <p:sp>
        <p:nvSpPr>
          <p:cNvPr id="25" name="Tijdelijke aanduiding voor inhoud 24"/>
          <p:cNvSpPr>
            <a:spLocks noGrp="1"/>
          </p:cNvSpPr>
          <p:nvPr>
            <p:ph sz="half" idx="1"/>
          </p:nvPr>
        </p:nvSpPr>
        <p:spPr>
          <a:xfrm>
            <a:off x="457200" y="836712"/>
            <a:ext cx="6131024" cy="5400600"/>
          </a:xfrm>
        </p:spPr>
        <p:txBody>
          <a:bodyPr/>
          <a:lstStyle/>
          <a:p>
            <a:r>
              <a:rPr lang="nl-NL" sz="3200" dirty="0" smtClean="0"/>
              <a:t>The most </a:t>
            </a:r>
            <a:r>
              <a:rPr lang="nl-NL" sz="3200" dirty="0" err="1" smtClean="0"/>
              <a:t>specific</a:t>
            </a:r>
            <a:r>
              <a:rPr lang="nl-NL" sz="3200" dirty="0" smtClean="0"/>
              <a:t> </a:t>
            </a:r>
            <a:r>
              <a:rPr lang="nl-NL" sz="3200" dirty="0" err="1" smtClean="0"/>
              <a:t>selector</a:t>
            </a:r>
            <a:r>
              <a:rPr lang="nl-NL" sz="3200" dirty="0" smtClean="0"/>
              <a:t> </a:t>
            </a:r>
            <a:r>
              <a:rPr lang="nl-NL" sz="3200" dirty="0" err="1" smtClean="0"/>
              <a:t>wins</a:t>
            </a:r>
            <a:endParaRPr lang="nl-NL" sz="3200" dirty="0" smtClean="0"/>
          </a:p>
        </p:txBody>
      </p:sp>
      <p:sp>
        <p:nvSpPr>
          <p:cNvPr id="26" name="Tijdelijke aanduiding voor inhoud 25"/>
          <p:cNvSpPr>
            <a:spLocks noGrp="1"/>
          </p:cNvSpPr>
          <p:nvPr>
            <p:ph sz="half" idx="2"/>
          </p:nvPr>
        </p:nvSpPr>
        <p:spPr>
          <a:xfrm>
            <a:off x="5004048" y="836712"/>
            <a:ext cx="3682752" cy="4958011"/>
          </a:xfrm>
        </p:spPr>
        <p:txBody>
          <a:bodyPr/>
          <a:lstStyle/>
          <a:p>
            <a:endParaRPr lang="nl-NL" sz="3200" dirty="0" smtClean="0"/>
          </a:p>
          <a:p>
            <a:pPr marL="0" indent="0">
              <a:buNone/>
            </a:pPr>
            <a:endParaRPr lang="nl-NL" dirty="0" smtClean="0"/>
          </a:p>
          <a:p>
            <a:endParaRPr lang="nl-NL" dirty="0"/>
          </a:p>
          <a:p>
            <a:endParaRPr lang="nl-NL" dirty="0" smtClean="0"/>
          </a:p>
          <a:p>
            <a:endParaRPr lang="nl-NL" dirty="0"/>
          </a:p>
          <a:p>
            <a:pPr marL="0" indent="0">
              <a:buNone/>
            </a:pPr>
            <a:endParaRPr lang="nl-NL" dirty="0" smtClean="0"/>
          </a:p>
          <a:p>
            <a:pPr marL="0" indent="0">
              <a:buNone/>
            </a:pPr>
            <a:r>
              <a:rPr lang="nl-NL" dirty="0" err="1" smtClean="0"/>
              <a:t>Result</a:t>
            </a:r>
            <a:r>
              <a:rPr lang="nl-NL" dirty="0" smtClean="0"/>
              <a:t>:</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27</a:t>
            </a:fld>
            <a:endParaRPr lang="nl-NL"/>
          </a:p>
        </p:txBody>
      </p:sp>
      <p:sp>
        <p:nvSpPr>
          <p:cNvPr id="6" name="Rectangle 18"/>
          <p:cNvSpPr/>
          <p:nvPr/>
        </p:nvSpPr>
        <p:spPr>
          <a:xfrm>
            <a:off x="598015" y="1628800"/>
            <a:ext cx="3829969" cy="43204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color</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yellow</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width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200px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height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myClass</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color</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white</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text-align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center</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800000"/>
                </a:solidFill>
                <a:latin typeface="Consolas" panose="020B0609020204030204" pitchFamily="49" charset="0"/>
                <a:ea typeface="Times New Roman" panose="02020603050405020304" pitchFamily="18" charset="0"/>
                <a:cs typeface="Times New Roman" panose="02020603050405020304" pitchFamily="18" charset="0"/>
              </a:rPr>
              <a:t>myId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color</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red</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background-color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gold</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5px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solid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red</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18"/>
          <p:cNvSpPr/>
          <p:nvPr/>
        </p:nvSpPr>
        <p:spPr>
          <a:xfrm>
            <a:off x="5076056" y="1628800"/>
            <a:ext cx="3610744" cy="172819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myClass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myId</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style</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color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blue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Hello world</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endParaRPr lang="en-US" dirty="0">
              <a:solidFill>
                <a:srgbClr val="0000FF"/>
              </a:solidFill>
              <a:latin typeface="Consolas"/>
            </a:endParaRPr>
          </a:p>
        </p:txBody>
      </p:sp>
      <p:sp>
        <p:nvSpPr>
          <p:cNvPr id="12" name="Rounded Rectangle 11"/>
          <p:cNvSpPr/>
          <p:nvPr/>
        </p:nvSpPr>
        <p:spPr>
          <a:xfrm>
            <a:off x="3779912"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3" name="Rounded Rectangle 12"/>
          <p:cNvSpPr/>
          <p:nvPr/>
        </p:nvSpPr>
        <p:spPr>
          <a:xfrm>
            <a:off x="8028384"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sp>
        <p:nvSpPr>
          <p:cNvPr id="15" name="Rounded Rectangle 14"/>
          <p:cNvSpPr/>
          <p:nvPr/>
        </p:nvSpPr>
        <p:spPr>
          <a:xfrm>
            <a:off x="8028384" y="1934941"/>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pic>
        <p:nvPicPr>
          <p:cNvPr id="4" name="Picture 3"/>
          <p:cNvPicPr>
            <a:picLocks noChangeAspect="1"/>
          </p:cNvPicPr>
          <p:nvPr/>
        </p:nvPicPr>
        <p:blipFill>
          <a:blip r:embed="rId3"/>
          <a:stretch>
            <a:fillRect/>
          </a:stretch>
        </p:blipFill>
        <p:spPr>
          <a:xfrm>
            <a:off x="5076056" y="4509120"/>
            <a:ext cx="3000375" cy="857250"/>
          </a:xfrm>
          <a:prstGeom prst="rect">
            <a:avLst/>
          </a:prstGeom>
        </p:spPr>
      </p:pic>
    </p:spTree>
    <p:extLst>
      <p:ext uri="{BB962C8B-B14F-4D97-AF65-F5344CB8AC3E}">
        <p14:creationId xmlns:p14="http://schemas.microsoft.com/office/powerpoint/2010/main" val="4259865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Selectors</a:t>
            </a:r>
            <a:r>
              <a:rPr lang="nl-NL" dirty="0" smtClean="0"/>
              <a:t> (4/5)</a:t>
            </a:r>
            <a:endParaRPr lang="nl-NL" dirty="0"/>
          </a:p>
        </p:txBody>
      </p:sp>
      <p:sp>
        <p:nvSpPr>
          <p:cNvPr id="7" name="Tijdelijke aanduiding voor inhoud 6"/>
          <p:cNvSpPr>
            <a:spLocks noGrp="1"/>
          </p:cNvSpPr>
          <p:nvPr>
            <p:ph idx="1"/>
          </p:nvPr>
        </p:nvSpPr>
        <p:spPr/>
        <p:txBody>
          <a:bodyPr/>
          <a:lstStyle/>
          <a:p>
            <a:r>
              <a:rPr lang="nl-NL" dirty="0" smtClean="0"/>
              <a:t>Select </a:t>
            </a:r>
            <a:r>
              <a:rPr lang="nl-NL" dirty="0" err="1" smtClean="0"/>
              <a:t>elements</a:t>
            </a:r>
            <a:r>
              <a:rPr lang="nl-NL" dirty="0" smtClean="0"/>
              <a:t> </a:t>
            </a:r>
            <a:r>
              <a:rPr lang="nl-NL" dirty="0" err="1" smtClean="0"/>
              <a:t>within</a:t>
            </a:r>
            <a:r>
              <a:rPr lang="nl-NL" dirty="0" smtClean="0"/>
              <a:t> </a:t>
            </a:r>
            <a:r>
              <a:rPr lang="nl-NL" dirty="0" err="1" smtClean="0"/>
              <a:t>an</a:t>
            </a:r>
            <a:r>
              <a:rPr lang="nl-NL" dirty="0" smtClean="0"/>
              <a:t> element</a:t>
            </a:r>
          </a:p>
          <a:p>
            <a:endParaRPr lang="nl-NL" dirty="0"/>
          </a:p>
          <a:p>
            <a:r>
              <a:rPr lang="nl-NL" dirty="0" smtClean="0"/>
              <a:t>Select direct </a:t>
            </a:r>
            <a:r>
              <a:rPr lang="nl-NL" dirty="0" err="1" smtClean="0"/>
              <a:t>child</a:t>
            </a:r>
            <a:r>
              <a:rPr lang="nl-NL" dirty="0" smtClean="0"/>
              <a:t> </a:t>
            </a:r>
            <a:r>
              <a:rPr lang="nl-NL" dirty="0" err="1" smtClean="0"/>
              <a:t>elements</a:t>
            </a:r>
            <a:r>
              <a:rPr lang="nl-NL" dirty="0"/>
              <a:t> </a:t>
            </a:r>
            <a:r>
              <a:rPr lang="nl-NL" dirty="0" smtClean="0"/>
              <a:t>of </a:t>
            </a:r>
            <a:r>
              <a:rPr lang="nl-NL" dirty="0" err="1" smtClean="0"/>
              <a:t>an</a:t>
            </a:r>
            <a:r>
              <a:rPr lang="nl-NL" dirty="0" smtClean="0"/>
              <a:t> element</a:t>
            </a:r>
          </a:p>
          <a:p>
            <a:endParaRPr lang="nl-NL" dirty="0"/>
          </a:p>
          <a:p>
            <a:r>
              <a:rPr lang="nl-NL" dirty="0" err="1" smtClean="0"/>
              <a:t>Apply</a:t>
            </a:r>
            <a:r>
              <a:rPr lang="nl-NL" dirty="0" smtClean="0"/>
              <a:t> styling </a:t>
            </a:r>
            <a:r>
              <a:rPr lang="nl-NL" dirty="0" err="1" smtClean="0"/>
              <a:t>to</a:t>
            </a:r>
            <a:r>
              <a:rPr lang="nl-NL" dirty="0"/>
              <a:t> </a:t>
            </a:r>
            <a:r>
              <a:rPr lang="nl-NL" dirty="0" smtClean="0"/>
              <a:t>multiple </a:t>
            </a:r>
            <a:r>
              <a:rPr lang="nl-NL" dirty="0" err="1" smtClean="0"/>
              <a:t>selectors</a:t>
            </a:r>
            <a:endParaRPr lang="nl-NL" dirty="0" smtClean="0"/>
          </a:p>
          <a:p>
            <a:endParaRPr lang="nl-NL" dirty="0"/>
          </a:p>
          <a:p>
            <a:r>
              <a:rPr lang="nl-NL" dirty="0" smtClean="0"/>
              <a:t>The </a:t>
            </a:r>
            <a:r>
              <a:rPr lang="nl-NL" dirty="0" err="1" smtClean="0"/>
              <a:t>universal</a:t>
            </a:r>
            <a:r>
              <a:rPr lang="nl-NL" dirty="0" smtClean="0"/>
              <a:t> </a:t>
            </a:r>
            <a:r>
              <a:rPr lang="nl-NL" dirty="0" err="1" smtClean="0"/>
              <a:t>selector</a:t>
            </a:r>
            <a:endParaRPr lang="nl-NL" dirty="0" smtClean="0"/>
          </a:p>
          <a:p>
            <a:pPr lvl="1"/>
            <a:endParaRPr lang="nl-NL" sz="2000" dirty="0" smtClean="0"/>
          </a:p>
          <a:p>
            <a:pPr lvl="1"/>
            <a:r>
              <a:rPr lang="nl-NL" dirty="0" err="1" smtClean="0"/>
              <a:t>Selects</a:t>
            </a:r>
            <a:r>
              <a:rPr lang="nl-NL" dirty="0" smtClean="0"/>
              <a:t> </a:t>
            </a:r>
            <a:r>
              <a:rPr lang="nl-NL" dirty="0" err="1" smtClean="0"/>
              <a:t>every</a:t>
            </a:r>
            <a:r>
              <a:rPr lang="nl-NL" dirty="0" smtClean="0"/>
              <a:t> element </a:t>
            </a:r>
            <a:r>
              <a:rPr lang="nl-NL" dirty="0" err="1" smtClean="0"/>
              <a:t>within</a:t>
            </a:r>
            <a:r>
              <a:rPr lang="nl-NL" dirty="0" smtClean="0"/>
              <a:t> </a:t>
            </a:r>
            <a:r>
              <a:rPr lang="nl-NL" sz="2400" dirty="0" err="1" smtClean="0">
                <a:latin typeface="Consolas" pitchFamily="49" charset="0"/>
                <a:cs typeface="Consolas" pitchFamily="49" charset="0"/>
              </a:rPr>
              <a:t>div#content</a:t>
            </a:r>
            <a:endParaRPr lang="nl-NL" sz="2400" dirty="0" smtClean="0">
              <a:latin typeface="Consolas" pitchFamily="49" charset="0"/>
              <a:cs typeface="Consolas" pitchFamily="49" charset="0"/>
            </a:endParaRPr>
          </a:p>
          <a:p>
            <a:pPr lvl="1"/>
            <a:r>
              <a:rPr lang="nl-NL" dirty="0" err="1" smtClean="0"/>
              <a:t>Useful</a:t>
            </a:r>
            <a:r>
              <a:rPr lang="nl-NL" dirty="0" smtClean="0"/>
              <a:t> </a:t>
            </a:r>
            <a:r>
              <a:rPr lang="nl-NL" dirty="0" err="1" smtClean="0"/>
              <a:t>for</a:t>
            </a:r>
            <a:r>
              <a:rPr lang="nl-NL" dirty="0" smtClean="0"/>
              <a:t> </a:t>
            </a:r>
            <a:r>
              <a:rPr lang="nl-NL" dirty="0" err="1" smtClean="0"/>
              <a:t>initializing</a:t>
            </a:r>
            <a:r>
              <a:rPr lang="nl-NL" dirty="0" smtClean="0"/>
              <a:t> fonts </a:t>
            </a:r>
            <a:r>
              <a:rPr lang="nl-NL" dirty="0" err="1" smtClean="0"/>
              <a:t>and</a:t>
            </a:r>
            <a:r>
              <a:rPr lang="nl-NL" dirty="0" smtClean="0"/>
              <a:t> </a:t>
            </a:r>
            <a:r>
              <a:rPr lang="nl-NL" dirty="0" err="1" smtClean="0"/>
              <a:t>colors</a:t>
            </a:r>
            <a:endParaRPr lang="nl-NL" dirty="0"/>
          </a:p>
        </p:txBody>
      </p:sp>
      <p:sp>
        <p:nvSpPr>
          <p:cNvPr id="6" name="Tijdelijke aanduiding voor dianummer 5"/>
          <p:cNvSpPr>
            <a:spLocks noGrp="1"/>
          </p:cNvSpPr>
          <p:nvPr>
            <p:ph type="sldNum" sz="quarter" idx="11"/>
          </p:nvPr>
        </p:nvSpPr>
        <p:spPr/>
        <p:txBody>
          <a:bodyPr/>
          <a:lstStyle/>
          <a:p>
            <a:pPr>
              <a:defRPr/>
            </a:pPr>
            <a:fld id="{BD3A448D-E8D6-4B19-AEC0-395E62548696}" type="slidenum">
              <a:rPr lang="nl-NL" smtClean="0"/>
              <a:pPr>
                <a:defRPr/>
              </a:pPr>
              <a:t>28</a:t>
            </a:fld>
            <a:endParaRPr lang="nl-NL"/>
          </a:p>
        </p:txBody>
      </p:sp>
      <p:sp>
        <p:nvSpPr>
          <p:cNvPr id="8" name="Rectangle 18"/>
          <p:cNvSpPr/>
          <p:nvPr/>
        </p:nvSpPr>
        <p:spPr>
          <a:xfrm>
            <a:off x="598015" y="1412776"/>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div#content</a:t>
            </a:r>
            <a:r>
              <a:rPr lang="en-US" dirty="0" smtClean="0">
                <a:solidFill>
                  <a:srgbClr val="800000"/>
                </a:solidFill>
                <a:latin typeface="Consolas"/>
              </a:rPr>
              <a:t> p</a:t>
            </a:r>
            <a:r>
              <a:rPr lang="en-US" dirty="0">
                <a:solidFill>
                  <a:srgbClr val="000000"/>
                </a:solidFill>
                <a:latin typeface="Consolas"/>
              </a:rPr>
              <a:t> </a:t>
            </a:r>
            <a:r>
              <a:rPr lang="en-US" dirty="0" smtClean="0">
                <a:solidFill>
                  <a:srgbClr val="000000"/>
                </a:solidFill>
                <a:latin typeface="Consolas"/>
              </a:rPr>
              <a:t>{ ... }</a:t>
            </a:r>
            <a:endParaRPr lang="en-US" dirty="0">
              <a:solidFill>
                <a:srgbClr val="000000"/>
              </a:solidFill>
              <a:latin typeface="Consolas"/>
            </a:endParaRPr>
          </a:p>
        </p:txBody>
      </p:sp>
      <p:sp>
        <p:nvSpPr>
          <p:cNvPr id="9" name="Rectangle 18"/>
          <p:cNvSpPr/>
          <p:nvPr/>
        </p:nvSpPr>
        <p:spPr>
          <a:xfrm>
            <a:off x="598015" y="2564904"/>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div#content</a:t>
            </a:r>
            <a:r>
              <a:rPr lang="en-US" dirty="0" smtClean="0">
                <a:solidFill>
                  <a:srgbClr val="800000"/>
                </a:solidFill>
                <a:latin typeface="Consolas"/>
              </a:rPr>
              <a:t> &gt; p </a:t>
            </a:r>
            <a:r>
              <a:rPr lang="en-US" dirty="0" smtClean="0">
                <a:solidFill>
                  <a:srgbClr val="000000"/>
                </a:solidFill>
                <a:latin typeface="Consolas"/>
              </a:rPr>
              <a:t>{ </a:t>
            </a:r>
            <a:r>
              <a:rPr lang="en-US" dirty="0">
                <a:solidFill>
                  <a:srgbClr val="000000"/>
                </a:solidFill>
                <a:latin typeface="Consolas"/>
              </a:rPr>
              <a:t>... }</a:t>
            </a:r>
            <a:endParaRPr lang="en-US" dirty="0" smtClean="0">
              <a:solidFill>
                <a:srgbClr val="800000"/>
              </a:solidFill>
              <a:latin typeface="Consolas"/>
            </a:endParaRPr>
          </a:p>
        </p:txBody>
      </p:sp>
      <p:sp>
        <p:nvSpPr>
          <p:cNvPr id="10" name="Rectangle 18"/>
          <p:cNvSpPr/>
          <p:nvPr/>
        </p:nvSpPr>
        <p:spPr>
          <a:xfrm>
            <a:off x="598015" y="3780284"/>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h1, h2, h3, </a:t>
            </a:r>
            <a:r>
              <a:rPr lang="en-US" dirty="0" err="1" smtClean="0">
                <a:solidFill>
                  <a:srgbClr val="800000"/>
                </a:solidFill>
                <a:latin typeface="Consolas"/>
              </a:rPr>
              <a:t>div#content</a:t>
            </a:r>
            <a:r>
              <a:rPr lang="en-US" dirty="0" smtClean="0">
                <a:solidFill>
                  <a:srgbClr val="800000"/>
                </a:solidFill>
                <a:latin typeface="Consolas"/>
              </a:rPr>
              <a:t> p</a:t>
            </a:r>
            <a:r>
              <a:rPr lang="en-US" dirty="0" smtClean="0">
                <a:solidFill>
                  <a:srgbClr val="000000"/>
                </a:solidFill>
                <a:latin typeface="Consolas"/>
              </a:rPr>
              <a:t> </a:t>
            </a: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r>
              <a:rPr lang="en-US" dirty="0" smtClean="0">
                <a:solidFill>
                  <a:srgbClr val="800000"/>
                </a:solidFill>
                <a:latin typeface="Consolas"/>
              </a:rPr>
              <a:t> </a:t>
            </a:r>
          </a:p>
        </p:txBody>
      </p:sp>
      <p:sp>
        <p:nvSpPr>
          <p:cNvPr id="11" name="Rectangle 18"/>
          <p:cNvSpPr/>
          <p:nvPr/>
        </p:nvSpPr>
        <p:spPr>
          <a:xfrm>
            <a:off x="598015" y="4869160"/>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div#content</a:t>
            </a:r>
            <a:r>
              <a:rPr lang="en-US" dirty="0" smtClean="0">
                <a:solidFill>
                  <a:srgbClr val="800000"/>
                </a:solidFill>
                <a:latin typeface="Consolas"/>
              </a:rPr>
              <a:t> *</a:t>
            </a:r>
            <a:r>
              <a:rPr lang="en-US" dirty="0" smtClean="0">
                <a:solidFill>
                  <a:srgbClr val="000000"/>
                </a:solidFill>
                <a:latin typeface="Consolas"/>
              </a:rPr>
              <a:t> </a:t>
            </a: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r>
              <a:rPr lang="en-US" dirty="0" smtClean="0">
                <a:solidFill>
                  <a:srgbClr val="800000"/>
                </a:solidFill>
                <a:latin typeface="Consolas"/>
              </a:rPr>
              <a:t> </a:t>
            </a:r>
          </a:p>
        </p:txBody>
      </p:sp>
      <p:sp>
        <p:nvSpPr>
          <p:cNvPr id="14" name="Rounded Rectangle 13"/>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5" name="Rounded Rectangle 14"/>
          <p:cNvSpPr/>
          <p:nvPr/>
        </p:nvSpPr>
        <p:spPr>
          <a:xfrm>
            <a:off x="7579442" y="2492896"/>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6" name="Rounded Rectangle 15"/>
          <p:cNvSpPr/>
          <p:nvPr/>
        </p:nvSpPr>
        <p:spPr>
          <a:xfrm>
            <a:off x="7577681" y="368395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7" name="Rounded Rectangle 16"/>
          <p:cNvSpPr/>
          <p:nvPr/>
        </p:nvSpPr>
        <p:spPr>
          <a:xfrm>
            <a:off x="7577681" y="472514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208640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Selectors</a:t>
            </a:r>
            <a:r>
              <a:rPr lang="nl-NL" dirty="0" smtClean="0"/>
              <a:t> (5/5)</a:t>
            </a:r>
            <a:endParaRPr lang="nl-NL" dirty="0"/>
          </a:p>
        </p:txBody>
      </p:sp>
      <p:sp>
        <p:nvSpPr>
          <p:cNvPr id="3" name="Tijdelijke aanduiding voor inhoud 2"/>
          <p:cNvSpPr>
            <a:spLocks noGrp="1"/>
          </p:cNvSpPr>
          <p:nvPr>
            <p:ph idx="1"/>
          </p:nvPr>
        </p:nvSpPr>
        <p:spPr/>
        <p:txBody>
          <a:bodyPr/>
          <a:lstStyle/>
          <a:p>
            <a:r>
              <a:rPr lang="nl-NL" dirty="0" smtClean="0"/>
              <a:t>Select </a:t>
            </a:r>
            <a:r>
              <a:rPr lang="nl-NL" dirty="0" err="1" smtClean="0"/>
              <a:t>elements</a:t>
            </a:r>
            <a:r>
              <a:rPr lang="nl-NL" dirty="0" smtClean="0"/>
              <a:t> </a:t>
            </a:r>
            <a:r>
              <a:rPr lang="nl-NL" dirty="0" err="1" smtClean="0"/>
              <a:t>using</a:t>
            </a:r>
            <a:r>
              <a:rPr lang="nl-NL" dirty="0" smtClean="0"/>
              <a:t> </a:t>
            </a:r>
            <a:r>
              <a:rPr lang="nl-NL" b="1" dirty="0" smtClean="0"/>
              <a:t>pseudo-classes</a:t>
            </a:r>
          </a:p>
          <a:p>
            <a:pPr lvl="1"/>
            <a:endParaRPr lang="nl-NL" dirty="0"/>
          </a:p>
          <a:p>
            <a:pPr lvl="1"/>
            <a:r>
              <a:rPr lang="nl-NL" dirty="0" smtClean="0"/>
              <a:t>:lang(nl) </a:t>
            </a:r>
            <a:r>
              <a:rPr lang="nl-NL" dirty="0" err="1" smtClean="0"/>
              <a:t>to</a:t>
            </a:r>
            <a:r>
              <a:rPr lang="nl-NL" dirty="0" smtClean="0"/>
              <a:t> </a:t>
            </a:r>
            <a:r>
              <a:rPr lang="nl-NL" dirty="0" err="1" smtClean="0"/>
              <a:t>style</a:t>
            </a:r>
            <a:r>
              <a:rPr lang="nl-NL" dirty="0" smtClean="0"/>
              <a:t/>
            </a:r>
            <a:br>
              <a:rPr lang="nl-NL" dirty="0" smtClean="0"/>
            </a:br>
            <a:r>
              <a:rPr lang="nl-NL" dirty="0" err="1" smtClean="0"/>
              <a:t>based</a:t>
            </a:r>
            <a:r>
              <a:rPr lang="nl-NL" dirty="0" smtClean="0"/>
              <a:t> on </a:t>
            </a:r>
            <a:r>
              <a:rPr lang="nl-NL" dirty="0" err="1" smtClean="0"/>
              <a:t>language</a:t>
            </a:r>
            <a:endParaRPr lang="nl-NL" dirty="0" smtClean="0"/>
          </a:p>
          <a:p>
            <a:endParaRPr lang="nl-NL" dirty="0" smtClean="0"/>
          </a:p>
          <a:p>
            <a:r>
              <a:rPr lang="nl-NL" dirty="0" smtClean="0"/>
              <a:t>Select </a:t>
            </a:r>
            <a:r>
              <a:rPr lang="nl-NL" dirty="0" err="1" smtClean="0"/>
              <a:t>elements</a:t>
            </a:r>
            <a:r>
              <a:rPr lang="nl-NL" dirty="0" smtClean="0"/>
              <a:t> </a:t>
            </a:r>
            <a:r>
              <a:rPr lang="nl-NL" dirty="0" err="1" smtClean="0"/>
              <a:t>based</a:t>
            </a:r>
            <a:r>
              <a:rPr lang="nl-NL" dirty="0" smtClean="0"/>
              <a:t> </a:t>
            </a:r>
            <a:r>
              <a:rPr lang="nl-NL" dirty="0"/>
              <a:t>on </a:t>
            </a:r>
            <a:r>
              <a:rPr lang="nl-NL" dirty="0" smtClean="0"/>
              <a:t>element state</a:t>
            </a:r>
          </a:p>
          <a:p>
            <a:endParaRPr lang="nl-NL" dirty="0"/>
          </a:p>
          <a:p>
            <a:pPr lvl="1"/>
            <a:endParaRPr lang="nl-NL" dirty="0" smtClean="0"/>
          </a:p>
          <a:p>
            <a:pPr lvl="1"/>
            <a:r>
              <a:rPr lang="nl-NL" dirty="0" smtClean="0"/>
              <a:t>:link, :</a:t>
            </a:r>
            <a:r>
              <a:rPr lang="nl-NL" dirty="0" err="1" smtClean="0"/>
              <a:t>active</a:t>
            </a:r>
            <a:r>
              <a:rPr lang="nl-NL" dirty="0" smtClean="0"/>
              <a:t> </a:t>
            </a:r>
            <a:r>
              <a:rPr lang="nl-NL" dirty="0" err="1" smtClean="0"/>
              <a:t>and</a:t>
            </a:r>
            <a:r>
              <a:rPr lang="nl-NL" dirty="0" smtClean="0"/>
              <a:t> :</a:t>
            </a:r>
            <a:r>
              <a:rPr lang="nl-NL" dirty="0" err="1" smtClean="0"/>
              <a:t>visited</a:t>
            </a:r>
            <a:r>
              <a:rPr lang="nl-NL" dirty="0" smtClean="0"/>
              <a:t> </a:t>
            </a:r>
            <a:r>
              <a:rPr lang="nl-NL" dirty="0" err="1" smtClean="0"/>
              <a:t>for</a:t>
            </a:r>
            <a:r>
              <a:rPr lang="nl-NL" dirty="0" smtClean="0"/>
              <a:t> </a:t>
            </a:r>
            <a:r>
              <a:rPr lang="nl-NL" dirty="0" err="1" smtClean="0"/>
              <a:t>other</a:t>
            </a:r>
            <a:r>
              <a:rPr lang="nl-NL" dirty="0" smtClean="0"/>
              <a:t> anchor </a:t>
            </a:r>
            <a:r>
              <a:rPr lang="nl-NL" dirty="0" err="1" smtClean="0"/>
              <a:t>states</a:t>
            </a:r>
            <a:endParaRPr lang="nl-NL" dirty="0" smtClean="0"/>
          </a:p>
          <a:p>
            <a:pPr lvl="1"/>
            <a:r>
              <a:rPr lang="nl-NL" dirty="0" smtClean="0"/>
              <a:t>:focus </a:t>
            </a:r>
            <a:r>
              <a:rPr lang="nl-NL" dirty="0" err="1" smtClean="0"/>
              <a:t>for</a:t>
            </a:r>
            <a:r>
              <a:rPr lang="nl-NL" dirty="0" smtClean="0"/>
              <a:t> </a:t>
            </a:r>
            <a:r>
              <a:rPr lang="nl-NL" dirty="0" err="1" smtClean="0"/>
              <a:t>elements</a:t>
            </a:r>
            <a:r>
              <a:rPr lang="nl-NL" dirty="0" smtClean="0"/>
              <a:t> </a:t>
            </a:r>
            <a:r>
              <a:rPr lang="nl-NL" dirty="0" err="1" smtClean="0"/>
              <a:t>that</a:t>
            </a:r>
            <a:r>
              <a:rPr lang="nl-NL" dirty="0" smtClean="0"/>
              <a:t> have focus</a:t>
            </a:r>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29</a:t>
            </a:fld>
            <a:endParaRPr lang="nl-NL"/>
          </a:p>
        </p:txBody>
      </p:sp>
      <p:sp>
        <p:nvSpPr>
          <p:cNvPr id="6" name="Rectangle 18"/>
          <p:cNvSpPr/>
          <p:nvPr/>
        </p:nvSpPr>
        <p:spPr>
          <a:xfrm>
            <a:off x="598015" y="1412776"/>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ul#navigation</a:t>
            </a:r>
            <a:r>
              <a:rPr lang="en-US" dirty="0">
                <a:solidFill>
                  <a:srgbClr val="000000"/>
                </a:solidFill>
                <a:latin typeface="Consolas"/>
              </a:rPr>
              <a:t> </a:t>
            </a:r>
            <a:r>
              <a:rPr lang="en-US" dirty="0">
                <a:solidFill>
                  <a:srgbClr val="800000"/>
                </a:solidFill>
                <a:latin typeface="Consolas"/>
              </a:rPr>
              <a:t>&gt;</a:t>
            </a:r>
            <a:r>
              <a:rPr lang="en-US" dirty="0">
                <a:solidFill>
                  <a:srgbClr val="000000"/>
                </a:solidFill>
                <a:latin typeface="Consolas"/>
              </a:rPr>
              <a:t> </a:t>
            </a:r>
            <a:r>
              <a:rPr lang="en-US" dirty="0" err="1" smtClean="0">
                <a:solidFill>
                  <a:srgbClr val="800000"/>
                </a:solidFill>
                <a:latin typeface="Consolas"/>
              </a:rPr>
              <a:t>li:first-child</a:t>
            </a:r>
            <a:r>
              <a:rPr lang="en-US" dirty="0" smtClean="0">
                <a:solidFill>
                  <a:srgbClr val="800000"/>
                </a:solidFill>
                <a:latin typeface="Consolas"/>
              </a:rPr>
              <a:t> </a:t>
            </a:r>
            <a:r>
              <a:rPr lang="en-US" dirty="0" smtClean="0">
                <a:solidFill>
                  <a:srgbClr val="000000"/>
                </a:solidFill>
                <a:latin typeface="Consolas"/>
              </a:rPr>
              <a:t>{ ... </a:t>
            </a:r>
            <a:r>
              <a:rPr lang="nl-NL" dirty="0" smtClean="0">
                <a:solidFill>
                  <a:srgbClr val="000000"/>
                </a:solidFill>
                <a:latin typeface="Consolas"/>
              </a:rPr>
              <a:t>}</a:t>
            </a:r>
            <a:endParaRPr lang="en-US" dirty="0">
              <a:solidFill>
                <a:srgbClr val="000000"/>
              </a:solidFill>
              <a:latin typeface="Consolas"/>
            </a:endParaRPr>
          </a:p>
        </p:txBody>
      </p:sp>
      <p:sp>
        <p:nvSpPr>
          <p:cNvPr id="7" name="Rectangle 18"/>
          <p:cNvSpPr/>
          <p:nvPr/>
        </p:nvSpPr>
        <p:spPr>
          <a:xfrm>
            <a:off x="598015" y="4009082"/>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ul#navigation</a:t>
            </a:r>
            <a:r>
              <a:rPr lang="en-US" dirty="0">
                <a:solidFill>
                  <a:srgbClr val="000000"/>
                </a:solidFill>
                <a:latin typeface="Consolas"/>
              </a:rPr>
              <a:t> </a:t>
            </a:r>
            <a:r>
              <a:rPr lang="en-US" dirty="0">
                <a:solidFill>
                  <a:srgbClr val="800000"/>
                </a:solidFill>
                <a:latin typeface="Consolas"/>
              </a:rPr>
              <a:t>&gt;</a:t>
            </a:r>
            <a:r>
              <a:rPr lang="en-US" dirty="0">
                <a:solidFill>
                  <a:srgbClr val="000000"/>
                </a:solidFill>
                <a:latin typeface="Consolas"/>
              </a:rPr>
              <a:t> </a:t>
            </a:r>
            <a:r>
              <a:rPr lang="en-US" dirty="0" smtClean="0">
                <a:solidFill>
                  <a:srgbClr val="800000"/>
                </a:solidFill>
                <a:latin typeface="Consolas"/>
              </a:rPr>
              <a:t>li &gt; a:hover </a:t>
            </a:r>
            <a:r>
              <a:rPr lang="en-US" dirty="0" smtClean="0">
                <a:solidFill>
                  <a:srgbClr val="000000"/>
                </a:solidFill>
                <a:latin typeface="Consolas"/>
              </a:rPr>
              <a:t>{ ... </a:t>
            </a:r>
            <a:r>
              <a:rPr lang="nl-NL" dirty="0" smtClean="0">
                <a:solidFill>
                  <a:srgbClr val="000000"/>
                </a:solidFill>
                <a:latin typeface="Consolas"/>
              </a:rPr>
              <a:t>}</a:t>
            </a:r>
            <a:endParaRPr lang="en-US" dirty="0">
              <a:solidFill>
                <a:srgbClr val="000000"/>
              </a:solidFill>
              <a:latin typeface="Consolas"/>
            </a:endParaRPr>
          </a:p>
        </p:txBody>
      </p:sp>
      <p:sp>
        <p:nvSpPr>
          <p:cNvPr id="8" name="Tekstvak 7"/>
          <p:cNvSpPr txBox="1"/>
          <p:nvPr/>
        </p:nvSpPr>
        <p:spPr>
          <a:xfrm>
            <a:off x="4355977" y="4464191"/>
            <a:ext cx="2520280" cy="646331"/>
          </a:xfrm>
          <a:prstGeom prst="rect">
            <a:avLst/>
          </a:prstGeom>
          <a:noFill/>
        </p:spPr>
        <p:txBody>
          <a:bodyPr wrap="square" rtlCol="0">
            <a:spAutoFit/>
          </a:bodyPr>
          <a:lstStyle/>
          <a:p>
            <a:r>
              <a:rPr lang="nl-NL" dirty="0" err="1" smtClean="0">
                <a:latin typeface="+mj-lt"/>
              </a:rPr>
              <a:t>When</a:t>
            </a:r>
            <a:r>
              <a:rPr lang="nl-NL" dirty="0" smtClean="0">
                <a:latin typeface="+mj-lt"/>
              </a:rPr>
              <a:t> the user </a:t>
            </a:r>
            <a:r>
              <a:rPr lang="nl-NL" dirty="0" err="1" smtClean="0">
                <a:latin typeface="+mj-lt"/>
              </a:rPr>
              <a:t>holds</a:t>
            </a:r>
            <a:r>
              <a:rPr lang="nl-NL" dirty="0" smtClean="0">
                <a:latin typeface="+mj-lt"/>
              </a:rPr>
              <a:t> the pointer over the element</a:t>
            </a:r>
            <a:endParaRPr lang="nl-NL" dirty="0">
              <a:latin typeface="+mj-lt"/>
            </a:endParaRPr>
          </a:p>
        </p:txBody>
      </p:sp>
      <p:cxnSp>
        <p:nvCxnSpPr>
          <p:cNvPr id="9" name="Rechte verbindingslijn met pijl 8"/>
          <p:cNvCxnSpPr/>
          <p:nvPr/>
        </p:nvCxnSpPr>
        <p:spPr>
          <a:xfrm flipH="1" flipV="1">
            <a:off x="4162337" y="4365104"/>
            <a:ext cx="193639" cy="1981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4716016" y="1844824"/>
            <a:ext cx="1944216" cy="646331"/>
          </a:xfrm>
          <a:prstGeom prst="rect">
            <a:avLst/>
          </a:prstGeom>
          <a:noFill/>
        </p:spPr>
        <p:txBody>
          <a:bodyPr wrap="square" rtlCol="0">
            <a:spAutoFit/>
          </a:bodyPr>
          <a:lstStyle/>
          <a:p>
            <a:r>
              <a:rPr lang="nl-NL" dirty="0" smtClean="0">
                <a:latin typeface="+mj-lt"/>
              </a:rPr>
              <a:t>The first li element in </a:t>
            </a:r>
            <a:r>
              <a:rPr lang="nl-NL" dirty="0" err="1" smtClean="0">
                <a:latin typeface="+mj-lt"/>
              </a:rPr>
              <a:t>ul#navigation</a:t>
            </a:r>
            <a:endParaRPr lang="nl-NL" dirty="0">
              <a:latin typeface="+mj-lt"/>
            </a:endParaRPr>
          </a:p>
        </p:txBody>
      </p:sp>
      <p:cxnSp>
        <p:nvCxnSpPr>
          <p:cNvPr id="15" name="Rechte verbindingslijn met pijl 14"/>
          <p:cNvCxnSpPr/>
          <p:nvPr/>
        </p:nvCxnSpPr>
        <p:spPr>
          <a:xfrm flipH="1" flipV="1">
            <a:off x="4499992" y="1772816"/>
            <a:ext cx="216024" cy="1396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2" name="Rounded Rectangle 11"/>
          <p:cNvSpPr/>
          <p:nvPr/>
        </p:nvSpPr>
        <p:spPr>
          <a:xfrm>
            <a:off x="7579442" y="389569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680418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899592" y="182101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6" name="Titel 1"/>
          <p:cNvSpPr>
            <a:spLocks noGrp="1"/>
          </p:cNvSpPr>
          <p:nvPr>
            <p:ph type="title"/>
          </p:nvPr>
        </p:nvSpPr>
        <p:spPr/>
        <p:txBody>
          <a:bodyPr/>
          <a:lstStyle/>
          <a:p>
            <a:r>
              <a:rPr lang="nl-NL" dirty="0" smtClean="0"/>
              <a:t>Agenda</a:t>
            </a:r>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3</a:t>
            </a:fld>
            <a:endParaRPr lang="nl-NL" dirty="0"/>
          </a:p>
        </p:txBody>
      </p:sp>
    </p:spTree>
    <p:extLst>
      <p:ext uri="{BB962C8B-B14F-4D97-AF65-F5344CB8AC3E}">
        <p14:creationId xmlns:p14="http://schemas.microsoft.com/office/powerpoint/2010/main" val="1696560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12" name="Afgeronde rechthoek 11"/>
          <p:cNvSpPr/>
          <p:nvPr/>
        </p:nvSpPr>
        <p:spPr>
          <a:xfrm>
            <a:off x="899592" y="4095926"/>
            <a:ext cx="3312368" cy="7341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Afgeronde rechthoek 13"/>
          <p:cNvSpPr/>
          <p:nvPr/>
        </p:nvSpPr>
        <p:spPr>
          <a:xfrm>
            <a:off x="899592" y="4900113"/>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30</a:t>
            </a:fld>
            <a:endParaRPr lang="nl-NL" dirty="0"/>
          </a:p>
        </p:txBody>
      </p:sp>
    </p:spTree>
    <p:extLst>
      <p:ext uri="{BB962C8B-B14F-4D97-AF65-F5344CB8AC3E}">
        <p14:creationId xmlns:p14="http://schemas.microsoft.com/office/powerpoint/2010/main" val="2555958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positioning</a:t>
            </a:r>
            <a:endParaRPr lang="nl-NL" dirty="0"/>
          </a:p>
        </p:txBody>
      </p:sp>
      <p:sp>
        <p:nvSpPr>
          <p:cNvPr id="3" name="Tijdelijke aanduiding voor inhoud 2"/>
          <p:cNvSpPr>
            <a:spLocks noGrp="1"/>
          </p:cNvSpPr>
          <p:nvPr>
            <p:ph idx="1"/>
          </p:nvPr>
        </p:nvSpPr>
        <p:spPr/>
        <p:txBody>
          <a:bodyPr/>
          <a:lstStyle/>
          <a:p>
            <a:r>
              <a:rPr lang="nl-NL" sz="2800" dirty="0" smtClean="0">
                <a:latin typeface="Courier New" panose="02070309020205020404" pitchFamily="49" charset="0"/>
                <a:cs typeface="Courier New" panose="02070309020205020404" pitchFamily="49" charset="0"/>
              </a:rPr>
              <a:t>&lt;div&gt;</a:t>
            </a:r>
            <a:r>
              <a:rPr lang="nl-NL" dirty="0" smtClean="0"/>
              <a:t> is </a:t>
            </a:r>
            <a:r>
              <a:rPr lang="nl-NL" dirty="0" err="1" smtClean="0"/>
              <a:t>commonly</a:t>
            </a:r>
            <a:r>
              <a:rPr lang="nl-NL" dirty="0" smtClean="0"/>
              <a:t> </a:t>
            </a:r>
            <a:r>
              <a:rPr lang="nl-NL" dirty="0" err="1" smtClean="0"/>
              <a:t>used</a:t>
            </a:r>
            <a:r>
              <a:rPr lang="nl-NL" dirty="0" smtClean="0"/>
              <a:t> </a:t>
            </a:r>
            <a:r>
              <a:rPr lang="nl-NL" dirty="0" err="1" smtClean="0"/>
              <a:t>for</a:t>
            </a:r>
            <a:r>
              <a:rPr lang="nl-NL" dirty="0" smtClean="0"/>
              <a:t> positioning</a:t>
            </a:r>
          </a:p>
          <a:p>
            <a:endParaRPr lang="nl-NL" dirty="0" smtClean="0"/>
          </a:p>
          <a:p>
            <a:r>
              <a:rPr lang="nl-NL" dirty="0" smtClean="0"/>
              <a:t>As a block element, </a:t>
            </a:r>
            <a:r>
              <a:rPr lang="nl-NL" dirty="0" err="1" smtClean="0"/>
              <a:t>by</a:t>
            </a:r>
            <a:r>
              <a:rPr lang="nl-NL" dirty="0" smtClean="0"/>
              <a:t> default </a:t>
            </a:r>
            <a:r>
              <a:rPr lang="nl-NL" dirty="0" err="1" smtClean="0"/>
              <a:t>it</a:t>
            </a:r>
            <a:r>
              <a:rPr lang="nl-NL" dirty="0" smtClean="0"/>
              <a:t> takes up </a:t>
            </a:r>
            <a:r>
              <a:rPr lang="nl-NL" dirty="0" err="1" smtClean="0"/>
              <a:t>all</a:t>
            </a:r>
            <a:r>
              <a:rPr lang="nl-NL" dirty="0" smtClean="0"/>
              <a:t> the </a:t>
            </a:r>
            <a:r>
              <a:rPr lang="nl-NL" dirty="0" err="1" smtClean="0"/>
              <a:t>width</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31</a:t>
            </a:fld>
            <a:endParaRPr lang="nl-NL"/>
          </a:p>
        </p:txBody>
      </p:sp>
      <p:sp>
        <p:nvSpPr>
          <p:cNvPr id="6" name="Rectangle 18"/>
          <p:cNvSpPr/>
          <p:nvPr/>
        </p:nvSpPr>
        <p:spPr>
          <a:xfrm>
            <a:off x="598015" y="3225750"/>
            <a:ext cx="3613945" cy="106734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r>
              <a:rPr lang="en-US" dirty="0" err="1">
                <a:solidFill>
                  <a:srgbClr val="000000"/>
                </a:solidFill>
                <a:latin typeface="Consolas"/>
              </a:rPr>
              <a:t>Div</a:t>
            </a:r>
            <a:r>
              <a:rPr lang="en-US" dirty="0">
                <a:solidFill>
                  <a:srgbClr val="000000"/>
                </a:solidFill>
                <a:latin typeface="Consolas"/>
              </a:rPr>
              <a:t> 1</a:t>
            </a:r>
            <a:r>
              <a:rPr lang="en-US" dirty="0">
                <a:solidFill>
                  <a:srgbClr val="0000FF"/>
                </a:solidFill>
                <a:latin typeface="Consolas"/>
              </a:rPr>
              <a:t>&lt;/</a:t>
            </a:r>
            <a:r>
              <a:rPr lang="en-US" dirty="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r>
              <a:rPr lang="en-US" dirty="0" err="1">
                <a:solidFill>
                  <a:srgbClr val="000000"/>
                </a:solidFill>
                <a:latin typeface="Consolas"/>
              </a:rPr>
              <a:t>Div</a:t>
            </a:r>
            <a:r>
              <a:rPr lang="en-US" dirty="0">
                <a:solidFill>
                  <a:srgbClr val="000000"/>
                </a:solidFill>
                <a:latin typeface="Consolas"/>
              </a:rPr>
              <a:t> 2</a:t>
            </a:r>
            <a:r>
              <a:rPr lang="en-US" dirty="0">
                <a:solidFill>
                  <a:srgbClr val="0000FF"/>
                </a:solidFill>
                <a:latin typeface="Consolas"/>
              </a:rPr>
              <a:t>&lt;/</a:t>
            </a:r>
            <a:r>
              <a:rPr lang="en-US" dirty="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div</a:t>
            </a:r>
            <a:r>
              <a:rPr lang="nl-NL" dirty="0">
                <a:solidFill>
                  <a:srgbClr val="0000FF"/>
                </a:solidFill>
                <a:latin typeface="Consolas"/>
              </a:rPr>
              <a:t>&gt;</a:t>
            </a:r>
            <a:r>
              <a:rPr lang="nl-NL" dirty="0">
                <a:solidFill>
                  <a:srgbClr val="000000"/>
                </a:solidFill>
                <a:latin typeface="Consolas"/>
              </a:rPr>
              <a:t>Div 3</a:t>
            </a:r>
            <a:r>
              <a:rPr lang="nl-NL" dirty="0">
                <a:solidFill>
                  <a:srgbClr val="0000FF"/>
                </a:solidFill>
                <a:latin typeface="Consolas"/>
              </a:rPr>
              <a:t>&lt;/</a:t>
            </a:r>
            <a:r>
              <a:rPr lang="nl-NL" dirty="0">
                <a:solidFill>
                  <a:srgbClr val="800000"/>
                </a:solidFill>
                <a:latin typeface="Consolas"/>
              </a:rPr>
              <a:t>div</a:t>
            </a:r>
            <a:r>
              <a:rPr lang="nl-NL" dirty="0">
                <a:solidFill>
                  <a:srgbClr val="0000FF"/>
                </a:solidFill>
                <a:latin typeface="Consolas"/>
              </a:rPr>
              <a:t>&gt;</a:t>
            </a:r>
            <a:endParaRPr lang="en-US" dirty="0">
              <a:solidFill>
                <a:srgbClr val="0000FF"/>
              </a:solidFill>
              <a:latin typeface="Consolas"/>
            </a:endParaRPr>
          </a:p>
        </p:txBody>
      </p:sp>
      <p:sp>
        <p:nvSpPr>
          <p:cNvPr id="9" name="Tekstvak 8"/>
          <p:cNvSpPr txBox="1"/>
          <p:nvPr/>
        </p:nvSpPr>
        <p:spPr>
          <a:xfrm>
            <a:off x="5236113" y="3225750"/>
            <a:ext cx="792205" cy="1016176"/>
          </a:xfrm>
          <a:prstGeom prst="rect">
            <a:avLst/>
          </a:prstGeom>
          <a:noFill/>
        </p:spPr>
        <p:txBody>
          <a:bodyPr wrap="none" rtlCol="0">
            <a:spAutoFit/>
          </a:bodyPr>
          <a:lstStyle/>
          <a:p>
            <a:pPr>
              <a:lnSpc>
                <a:spcPct val="115000"/>
              </a:lnSpc>
              <a:spcAft>
                <a:spcPts val="0"/>
              </a:spcAft>
            </a:pPr>
            <a:r>
              <a:rPr lang="nl-NL" dirty="0">
                <a:solidFill>
                  <a:srgbClr val="000000"/>
                </a:solidFill>
                <a:latin typeface="Verdana" panose="020B0604030504040204" pitchFamily="34" charset="0"/>
                <a:ea typeface="Verdana" panose="020B0604030504040204" pitchFamily="34" charset="0"/>
                <a:cs typeface="Verdana" panose="020B0604030504040204" pitchFamily="34" charset="0"/>
              </a:rPr>
              <a:t>Div 1</a:t>
            </a:r>
            <a:endParaRPr lang="nl-NL"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nSpc>
                <a:spcPct val="115000"/>
              </a:lnSpc>
              <a:spcAft>
                <a:spcPts val="0"/>
              </a:spcAft>
            </a:pPr>
            <a:r>
              <a:rPr lang="nl-NL" dirty="0">
                <a:solidFill>
                  <a:srgbClr val="000000"/>
                </a:solidFill>
                <a:latin typeface="Verdana" panose="020B0604030504040204" pitchFamily="34" charset="0"/>
                <a:ea typeface="Verdana" panose="020B0604030504040204" pitchFamily="34" charset="0"/>
                <a:cs typeface="Verdana" panose="020B0604030504040204" pitchFamily="34" charset="0"/>
              </a:rPr>
              <a:t>Div 2</a:t>
            </a:r>
            <a:endParaRPr lang="nl-NL"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nSpc>
                <a:spcPct val="115000"/>
              </a:lnSpc>
              <a:spcAft>
                <a:spcPts val="0"/>
              </a:spcAft>
            </a:pPr>
            <a:r>
              <a:rPr lang="nl-NL" dirty="0">
                <a:solidFill>
                  <a:srgbClr val="000000"/>
                </a:solidFill>
                <a:latin typeface="Verdana" panose="020B0604030504040204" pitchFamily="34" charset="0"/>
                <a:ea typeface="Verdana" panose="020B0604030504040204" pitchFamily="34" charset="0"/>
                <a:cs typeface="Verdana" panose="020B0604030504040204" pitchFamily="34" charset="0"/>
              </a:rPr>
              <a:t>Div </a:t>
            </a:r>
            <a:r>
              <a:rPr lang="nl-NL" dirty="0" smtClean="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nl-NL"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ounded Rectangle 6"/>
          <p:cNvSpPr/>
          <p:nvPr/>
        </p:nvSpPr>
        <p:spPr>
          <a:xfrm>
            <a:off x="3563888" y="30689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350928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positioning: </a:t>
            </a:r>
            <a:r>
              <a:rPr lang="nl-NL" dirty="0" err="1" smtClean="0"/>
              <a:t>Float</a:t>
            </a:r>
            <a:endParaRPr lang="nl-NL" dirty="0"/>
          </a:p>
        </p:txBody>
      </p:sp>
      <p:sp>
        <p:nvSpPr>
          <p:cNvPr id="25" name="Tijdelijke aanduiding voor inhoud 24"/>
          <p:cNvSpPr>
            <a:spLocks noGrp="1"/>
          </p:cNvSpPr>
          <p:nvPr>
            <p:ph idx="1"/>
          </p:nvPr>
        </p:nvSpPr>
        <p:spPr/>
        <p:txBody>
          <a:bodyPr/>
          <a:lstStyle/>
          <a:p>
            <a:r>
              <a:rPr lang="nl-NL" sz="3200" dirty="0" err="1" smtClean="0"/>
              <a:t>Float</a:t>
            </a:r>
            <a:r>
              <a:rPr lang="nl-NL" sz="3200" dirty="0" smtClean="0"/>
              <a:t> </a:t>
            </a:r>
            <a:r>
              <a:rPr lang="nl-NL" sz="3200" dirty="0" err="1" smtClean="0"/>
              <a:t>elements</a:t>
            </a:r>
            <a:r>
              <a:rPr lang="nl-NL" sz="3200" dirty="0" smtClean="0"/>
              <a:t> next </a:t>
            </a:r>
            <a:r>
              <a:rPr lang="nl-NL" sz="3200" dirty="0" err="1" smtClean="0"/>
              <a:t>to</a:t>
            </a:r>
            <a:r>
              <a:rPr lang="nl-NL" sz="3200" dirty="0" smtClean="0"/>
              <a:t> </a:t>
            </a:r>
            <a:r>
              <a:rPr lang="nl-NL" sz="3200" dirty="0" err="1" smtClean="0"/>
              <a:t>other</a:t>
            </a:r>
            <a:r>
              <a:rPr lang="nl-NL" sz="3200" dirty="0" smtClean="0"/>
              <a:t> </a:t>
            </a:r>
            <a:r>
              <a:rPr lang="nl-NL" sz="3200" dirty="0" err="1" smtClean="0"/>
              <a:t>elements</a:t>
            </a:r>
            <a:endParaRPr lang="nl-NL" sz="3200" dirty="0" smtClean="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32</a:t>
            </a:fld>
            <a:endParaRPr lang="nl-NL"/>
          </a:p>
        </p:txBody>
      </p:sp>
      <p:sp>
        <p:nvSpPr>
          <p:cNvPr id="26" name="Tijdelijke aanduiding voor inhoud 25"/>
          <p:cNvSpPr>
            <a:spLocks noGrp="1"/>
          </p:cNvSpPr>
          <p:nvPr>
            <p:ph sz="half" idx="4294967295"/>
          </p:nvPr>
        </p:nvSpPr>
        <p:spPr>
          <a:xfrm>
            <a:off x="4788024" y="4231978"/>
            <a:ext cx="4355976" cy="1717302"/>
          </a:xfrm>
        </p:spPr>
        <p:txBody>
          <a:bodyPr/>
          <a:lstStyle/>
          <a:p>
            <a:pPr marL="0" indent="0">
              <a:buNone/>
            </a:pPr>
            <a:r>
              <a:rPr lang="nl-NL" dirty="0" err="1" smtClean="0"/>
              <a:t>Result</a:t>
            </a:r>
            <a:r>
              <a:rPr lang="nl-NL" dirty="0" smtClean="0"/>
              <a:t>:</a:t>
            </a:r>
            <a:endParaRPr lang="nl-NL" dirty="0"/>
          </a:p>
        </p:txBody>
      </p:sp>
      <p:sp>
        <p:nvSpPr>
          <p:cNvPr id="6" name="Rectangle 18"/>
          <p:cNvSpPr/>
          <p:nvPr/>
        </p:nvSpPr>
        <p:spPr>
          <a:xfrm>
            <a:off x="454000" y="1628800"/>
            <a:ext cx="3747096" cy="23042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.block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float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left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width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height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background-color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orange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margin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18"/>
          <p:cNvSpPr/>
          <p:nvPr/>
        </p:nvSpPr>
        <p:spPr>
          <a:xfrm>
            <a:off x="4497584" y="1628799"/>
            <a:ext cx="4322888" cy="1412405"/>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sp>
        <p:nvSpPr>
          <p:cNvPr id="10" name="Rounded Rectangle 9"/>
          <p:cNvSpPr/>
          <p:nvPr/>
        </p:nvSpPr>
        <p:spPr>
          <a:xfrm>
            <a:off x="8100392"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3491880"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pic>
        <p:nvPicPr>
          <p:cNvPr id="9" name="Picture 8"/>
          <p:cNvPicPr>
            <a:picLocks noChangeAspect="1"/>
          </p:cNvPicPr>
          <p:nvPr/>
        </p:nvPicPr>
        <p:blipFill>
          <a:blip r:embed="rId3"/>
          <a:stretch>
            <a:fillRect/>
          </a:stretch>
        </p:blipFill>
        <p:spPr>
          <a:xfrm>
            <a:off x="4886275" y="4733441"/>
            <a:ext cx="3286125" cy="714375"/>
          </a:xfrm>
          <a:prstGeom prst="rect">
            <a:avLst/>
          </a:prstGeom>
        </p:spPr>
      </p:pic>
    </p:spTree>
    <p:extLst>
      <p:ext uri="{BB962C8B-B14F-4D97-AF65-F5344CB8AC3E}">
        <p14:creationId xmlns:p14="http://schemas.microsoft.com/office/powerpoint/2010/main" val="1877854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positioning: </a:t>
            </a:r>
            <a:r>
              <a:rPr lang="nl-NL" dirty="0" err="1" smtClean="0"/>
              <a:t>Clear</a:t>
            </a:r>
            <a:endParaRPr lang="nl-NL" dirty="0"/>
          </a:p>
        </p:txBody>
      </p:sp>
      <p:sp>
        <p:nvSpPr>
          <p:cNvPr id="25" name="Tijdelijke aanduiding voor inhoud 24"/>
          <p:cNvSpPr>
            <a:spLocks noGrp="1"/>
          </p:cNvSpPr>
          <p:nvPr>
            <p:ph idx="1"/>
          </p:nvPr>
        </p:nvSpPr>
        <p:spPr/>
        <p:txBody>
          <a:bodyPr/>
          <a:lstStyle/>
          <a:p>
            <a:r>
              <a:rPr lang="nl-NL" sz="3200" dirty="0" err="1" smtClean="0"/>
              <a:t>Clears</a:t>
            </a:r>
            <a:r>
              <a:rPr lang="nl-NL" sz="3200" dirty="0" smtClean="0"/>
              <a:t> </a:t>
            </a:r>
            <a:r>
              <a:rPr lang="nl-NL" sz="3200" dirty="0" err="1" smtClean="0"/>
              <a:t>elements</a:t>
            </a:r>
            <a:r>
              <a:rPr lang="nl-NL" sz="3200" dirty="0" smtClean="0"/>
              <a:t> </a:t>
            </a:r>
            <a:r>
              <a:rPr lang="nl-NL" sz="3200" dirty="0" err="1" smtClean="0"/>
              <a:t>floating</a:t>
            </a:r>
            <a:r>
              <a:rPr lang="nl-NL" sz="3200" dirty="0" smtClean="0"/>
              <a:t> next </a:t>
            </a:r>
            <a:r>
              <a:rPr lang="nl-NL" sz="3200" dirty="0" err="1" smtClean="0"/>
              <a:t>to</a:t>
            </a:r>
            <a:r>
              <a:rPr lang="nl-NL" sz="3200" dirty="0" smtClean="0"/>
              <a:t> </a:t>
            </a:r>
            <a:r>
              <a:rPr lang="nl-NL" sz="3200" dirty="0" err="1" smtClean="0"/>
              <a:t>it</a:t>
            </a:r>
            <a:endParaRPr lang="nl-NL" sz="3200" dirty="0" smtClean="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33</a:t>
            </a:fld>
            <a:endParaRPr lang="nl-NL"/>
          </a:p>
        </p:txBody>
      </p:sp>
      <p:sp>
        <p:nvSpPr>
          <p:cNvPr id="26" name="Tijdelijke aanduiding voor inhoud 25"/>
          <p:cNvSpPr>
            <a:spLocks noGrp="1"/>
          </p:cNvSpPr>
          <p:nvPr>
            <p:ph sz="half" idx="4294967295"/>
          </p:nvPr>
        </p:nvSpPr>
        <p:spPr>
          <a:xfrm>
            <a:off x="4788024" y="4231978"/>
            <a:ext cx="4355976" cy="1717302"/>
          </a:xfrm>
        </p:spPr>
        <p:txBody>
          <a:bodyPr/>
          <a:lstStyle/>
          <a:p>
            <a:pPr marL="0" indent="0">
              <a:buNone/>
            </a:pPr>
            <a:r>
              <a:rPr lang="nl-NL" dirty="0" err="1" smtClean="0"/>
              <a:t>Result</a:t>
            </a:r>
            <a:r>
              <a:rPr lang="nl-NL" dirty="0" smtClean="0"/>
              <a:t>:</a:t>
            </a:r>
            <a:endParaRPr lang="nl-NL" dirty="0"/>
          </a:p>
        </p:txBody>
      </p:sp>
      <p:sp>
        <p:nvSpPr>
          <p:cNvPr id="6" name="Rectangle 18"/>
          <p:cNvSpPr/>
          <p:nvPr/>
        </p:nvSpPr>
        <p:spPr>
          <a:xfrm>
            <a:off x="454000" y="1628800"/>
            <a:ext cx="3747096" cy="32403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.block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float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left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width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height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50px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background-color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orange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margin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5px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newline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clear</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left</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18"/>
          <p:cNvSpPr/>
          <p:nvPr/>
        </p:nvSpPr>
        <p:spPr>
          <a:xfrm>
            <a:off x="4497584" y="1628799"/>
            <a:ext cx="4322888" cy="226049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newline</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="block"&gt;&lt;/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br>
              <a:rPr lang="nl-NL" sz="800" dirty="0">
                <a:solidFill>
                  <a:schemeClr val="tx1"/>
                </a:solidFill>
              </a:rPr>
            </a:br>
            <a:endParaRPr lang="nl-NL" sz="4000" dirty="0">
              <a:solidFill>
                <a:schemeClr val="tx1"/>
              </a:solidFill>
              <a:latin typeface="Arial" panose="020B0604020202020204" pitchFamily="34" charset="0"/>
            </a:endParaRPr>
          </a:p>
        </p:txBody>
      </p:sp>
      <p:sp>
        <p:nvSpPr>
          <p:cNvPr id="10" name="Rounded Rectangle 9"/>
          <p:cNvSpPr/>
          <p:nvPr/>
        </p:nvSpPr>
        <p:spPr>
          <a:xfrm>
            <a:off x="8100392"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3491880"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pic>
        <p:nvPicPr>
          <p:cNvPr id="4" name="Picture 3"/>
          <p:cNvPicPr>
            <a:picLocks noChangeAspect="1"/>
          </p:cNvPicPr>
          <p:nvPr/>
        </p:nvPicPr>
        <p:blipFill>
          <a:blip r:embed="rId3"/>
          <a:stretch>
            <a:fillRect/>
          </a:stretch>
        </p:blipFill>
        <p:spPr>
          <a:xfrm>
            <a:off x="4879429" y="4725144"/>
            <a:ext cx="2428875" cy="1571625"/>
          </a:xfrm>
          <a:prstGeom prst="rect">
            <a:avLst/>
          </a:prstGeom>
        </p:spPr>
      </p:pic>
    </p:spTree>
    <p:extLst>
      <p:ext uri="{BB962C8B-B14F-4D97-AF65-F5344CB8AC3E}">
        <p14:creationId xmlns:p14="http://schemas.microsoft.com/office/powerpoint/2010/main" val="2125889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positioning: Absolute</a:t>
            </a:r>
            <a:endParaRPr lang="nl-NL" dirty="0"/>
          </a:p>
        </p:txBody>
      </p:sp>
      <p:sp>
        <p:nvSpPr>
          <p:cNvPr id="25" name="Tijdelijke aanduiding voor inhoud 24"/>
          <p:cNvSpPr>
            <a:spLocks noGrp="1"/>
          </p:cNvSpPr>
          <p:nvPr>
            <p:ph sz="half" idx="1"/>
          </p:nvPr>
        </p:nvSpPr>
        <p:spPr>
          <a:xfrm>
            <a:off x="457200" y="836712"/>
            <a:ext cx="8363272" cy="5400600"/>
          </a:xfrm>
        </p:spPr>
        <p:txBody>
          <a:bodyPr/>
          <a:lstStyle/>
          <a:p>
            <a:r>
              <a:rPr lang="nl-NL" sz="3200" dirty="0" err="1"/>
              <a:t>Specify</a:t>
            </a:r>
            <a:r>
              <a:rPr lang="nl-NL" sz="3200" dirty="0"/>
              <a:t> the exact </a:t>
            </a:r>
            <a:r>
              <a:rPr lang="nl-NL" sz="3200" dirty="0" smtClean="0"/>
              <a:t>pixels </a:t>
            </a:r>
            <a:r>
              <a:rPr lang="nl-NL" sz="3200" dirty="0" err="1"/>
              <a:t>where</a:t>
            </a:r>
            <a:r>
              <a:rPr lang="nl-NL" sz="3200" dirty="0"/>
              <a:t> object </a:t>
            </a:r>
            <a:r>
              <a:rPr lang="nl-NL" sz="3200" dirty="0" err="1"/>
              <a:t>should</a:t>
            </a:r>
            <a:r>
              <a:rPr lang="nl-NL" sz="3200" dirty="0"/>
              <a:t> </a:t>
            </a:r>
            <a:r>
              <a:rPr lang="nl-NL" sz="3200" dirty="0" err="1"/>
              <a:t>be</a:t>
            </a:r>
            <a:endParaRPr lang="nl-NL" sz="3200" dirty="0" smtClean="0"/>
          </a:p>
          <a:p>
            <a:pPr marL="0" indent="0">
              <a:buNone/>
            </a:pPr>
            <a:endParaRPr lang="nl-NL" dirty="0"/>
          </a:p>
        </p:txBody>
      </p:sp>
      <p:sp>
        <p:nvSpPr>
          <p:cNvPr id="26" name="Tijdelijke aanduiding voor inhoud 25"/>
          <p:cNvSpPr>
            <a:spLocks noGrp="1"/>
          </p:cNvSpPr>
          <p:nvPr>
            <p:ph sz="half" idx="2"/>
          </p:nvPr>
        </p:nvSpPr>
        <p:spPr>
          <a:xfrm>
            <a:off x="5004048" y="836712"/>
            <a:ext cx="3682752" cy="4958011"/>
          </a:xfrm>
        </p:spPr>
        <p:txBody>
          <a:bodyPr/>
          <a:lstStyle/>
          <a:p>
            <a:endParaRPr lang="nl-NL" sz="3200" dirty="0" smtClean="0"/>
          </a:p>
          <a:p>
            <a:pPr marL="0" indent="0">
              <a:buNone/>
            </a:pPr>
            <a:endParaRPr lang="nl-NL" dirty="0" smtClean="0"/>
          </a:p>
          <a:p>
            <a:endParaRPr lang="nl-NL" dirty="0"/>
          </a:p>
          <a:p>
            <a:endParaRPr lang="nl-NL" dirty="0" smtClean="0"/>
          </a:p>
          <a:p>
            <a:pPr marL="0" indent="0">
              <a:buNone/>
            </a:pPr>
            <a:r>
              <a:rPr lang="nl-NL" dirty="0" err="1" smtClean="0"/>
              <a:t>Result</a:t>
            </a:r>
            <a:r>
              <a:rPr lang="nl-NL" dirty="0" smtClean="0"/>
              <a:t>:</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34</a:t>
            </a:fld>
            <a:endParaRPr lang="nl-NL"/>
          </a:p>
        </p:txBody>
      </p:sp>
      <p:sp>
        <p:nvSpPr>
          <p:cNvPr id="6" name="Rectangle 18"/>
          <p:cNvSpPr/>
          <p:nvPr/>
        </p:nvSpPr>
        <p:spPr>
          <a:xfrm>
            <a:off x="453999" y="1628800"/>
            <a:ext cx="3757961" cy="479117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#div1</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div2</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position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absolute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width</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100px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height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100px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div1</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top</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120px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left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20px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	background-color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blue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div2</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top</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100px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left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60px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	background-color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orange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7" name="Rectangle 18"/>
          <p:cNvSpPr/>
          <p:nvPr/>
        </p:nvSpPr>
        <p:spPr>
          <a:xfrm>
            <a:off x="5148064" y="1628800"/>
            <a:ext cx="36004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smtClean="0">
                <a:solidFill>
                  <a:srgbClr val="800000"/>
                </a:solidFill>
                <a:latin typeface="Consolas"/>
              </a:rPr>
              <a:t>div</a:t>
            </a:r>
            <a:r>
              <a:rPr lang="en-US" dirty="0">
                <a:solidFill>
                  <a:srgbClr val="FF0000"/>
                </a:solidFill>
                <a:latin typeface="Consolas"/>
              </a:rPr>
              <a:t> id</a:t>
            </a:r>
            <a:r>
              <a:rPr lang="en-US" dirty="0">
                <a:solidFill>
                  <a:srgbClr val="0000FF"/>
                </a:solidFill>
                <a:latin typeface="Consolas"/>
              </a:rPr>
              <a:t>="div1</a:t>
            </a:r>
            <a:r>
              <a:rPr lang="en-US" dirty="0" smtClean="0">
                <a:solidFill>
                  <a:srgbClr val="0000FF"/>
                </a:solidFill>
                <a:latin typeface="Consolas"/>
              </a:rPr>
              <a:t>"&gt;&lt;/</a:t>
            </a:r>
            <a:r>
              <a:rPr lang="en-US" dirty="0">
                <a:solidFill>
                  <a:srgbClr val="800000"/>
                </a:solidFill>
                <a:latin typeface="Consolas"/>
              </a:rPr>
              <a:t>div</a:t>
            </a:r>
            <a:r>
              <a:rPr lang="en-US" dirty="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smtClean="0">
                <a:solidFill>
                  <a:srgbClr val="800000"/>
                </a:solidFill>
                <a:latin typeface="Consolas"/>
              </a:rPr>
              <a:t>div</a:t>
            </a:r>
            <a:r>
              <a:rPr lang="en-US" dirty="0">
                <a:solidFill>
                  <a:srgbClr val="FF0000"/>
                </a:solidFill>
                <a:latin typeface="Consolas"/>
              </a:rPr>
              <a:t> id</a:t>
            </a:r>
            <a:r>
              <a:rPr lang="en-US" dirty="0">
                <a:solidFill>
                  <a:srgbClr val="0000FF"/>
                </a:solidFill>
                <a:latin typeface="Consolas"/>
              </a:rPr>
              <a:t>="</a:t>
            </a:r>
            <a:r>
              <a:rPr lang="en-US" dirty="0" smtClean="0">
                <a:solidFill>
                  <a:srgbClr val="0000FF"/>
                </a:solidFill>
                <a:latin typeface="Consolas"/>
              </a:rPr>
              <a:t>div2"&gt;&lt;/</a:t>
            </a:r>
            <a:r>
              <a:rPr lang="en-US" dirty="0">
                <a:solidFill>
                  <a:srgbClr val="800000"/>
                </a:solidFill>
                <a:latin typeface="Consolas"/>
              </a:rPr>
              <a:t>div</a:t>
            </a:r>
            <a:r>
              <a:rPr lang="en-US" dirty="0" smtClean="0">
                <a:solidFill>
                  <a:srgbClr val="0000FF"/>
                </a:solidFill>
                <a:latin typeface="Consolas"/>
              </a:rPr>
              <a:t>&gt;</a:t>
            </a:r>
            <a:endParaRPr lang="en-US" dirty="0">
              <a:solidFill>
                <a:srgbClr val="0000FF"/>
              </a:solidFill>
              <a:latin typeface="Consolas"/>
            </a:endParaRPr>
          </a:p>
        </p:txBody>
      </p:sp>
      <p:sp>
        <p:nvSpPr>
          <p:cNvPr id="9" name="Rounded Rectangle 8"/>
          <p:cNvSpPr/>
          <p:nvPr/>
        </p:nvSpPr>
        <p:spPr>
          <a:xfrm>
            <a:off x="8100392"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3563888"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3"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5056026" y="4581128"/>
            <a:ext cx="2000250" cy="1714500"/>
          </a:xfrm>
          <a:prstGeom prst="rect">
            <a:avLst/>
          </a:prstGeom>
        </p:spPr>
      </p:pic>
    </p:spTree>
    <p:extLst>
      <p:ext uri="{BB962C8B-B14F-4D97-AF65-F5344CB8AC3E}">
        <p14:creationId xmlns:p14="http://schemas.microsoft.com/office/powerpoint/2010/main" val="1438180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positioning: </a:t>
            </a:r>
            <a:r>
              <a:rPr lang="nl-NL" dirty="0" err="1" smtClean="0"/>
              <a:t>Relative</a:t>
            </a:r>
            <a:endParaRPr lang="nl-NL" dirty="0"/>
          </a:p>
        </p:txBody>
      </p:sp>
      <p:sp>
        <p:nvSpPr>
          <p:cNvPr id="25" name="Tijdelijke aanduiding voor inhoud 24"/>
          <p:cNvSpPr>
            <a:spLocks noGrp="1"/>
          </p:cNvSpPr>
          <p:nvPr>
            <p:ph idx="1"/>
          </p:nvPr>
        </p:nvSpPr>
        <p:spPr/>
        <p:txBody>
          <a:bodyPr/>
          <a:lstStyle/>
          <a:p>
            <a:r>
              <a:rPr lang="nl-NL" sz="3200" dirty="0" err="1" smtClean="0"/>
              <a:t>Position</a:t>
            </a:r>
            <a:r>
              <a:rPr lang="nl-NL" sz="3200" dirty="0" smtClean="0"/>
              <a:t> absolute </a:t>
            </a:r>
            <a:r>
              <a:rPr lang="nl-NL" sz="3200" dirty="0" err="1" smtClean="0"/>
              <a:t>within</a:t>
            </a:r>
            <a:r>
              <a:rPr lang="nl-NL" sz="3200" dirty="0" smtClean="0"/>
              <a:t> a </a:t>
            </a:r>
            <a:r>
              <a:rPr lang="nl-NL" sz="3200" dirty="0" err="1" smtClean="0"/>
              <a:t>parent</a:t>
            </a:r>
            <a:r>
              <a:rPr lang="nl-NL" sz="3200" dirty="0" smtClean="0"/>
              <a:t> element</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35</a:t>
            </a:fld>
            <a:endParaRPr lang="nl-NL"/>
          </a:p>
        </p:txBody>
      </p:sp>
      <p:sp>
        <p:nvSpPr>
          <p:cNvPr id="26" name="Tijdelijke aanduiding voor inhoud 25"/>
          <p:cNvSpPr>
            <a:spLocks noGrp="1"/>
          </p:cNvSpPr>
          <p:nvPr>
            <p:ph sz="half" idx="4294967295"/>
          </p:nvPr>
        </p:nvSpPr>
        <p:spPr>
          <a:xfrm>
            <a:off x="4499992" y="836613"/>
            <a:ext cx="4644008" cy="4957762"/>
          </a:xfrm>
        </p:spPr>
        <p:txBody>
          <a:bodyPr/>
          <a:lstStyle/>
          <a:p>
            <a:endParaRPr lang="nl-NL" sz="3200" dirty="0" smtClean="0"/>
          </a:p>
          <a:p>
            <a:pPr marL="0" indent="0">
              <a:buNone/>
            </a:pPr>
            <a:endParaRPr lang="nl-NL" dirty="0" smtClean="0"/>
          </a:p>
          <a:p>
            <a:endParaRPr lang="nl-NL" dirty="0"/>
          </a:p>
          <a:p>
            <a:endParaRPr lang="nl-NL" dirty="0" smtClean="0"/>
          </a:p>
          <a:p>
            <a:endParaRPr lang="nl-NL" dirty="0"/>
          </a:p>
          <a:p>
            <a:pPr marL="0" indent="0">
              <a:buNone/>
            </a:pPr>
            <a:r>
              <a:rPr lang="nl-NL" dirty="0" err="1" smtClean="0"/>
              <a:t>Result</a:t>
            </a:r>
            <a:r>
              <a:rPr lang="nl-NL" dirty="0" smtClean="0"/>
              <a:t>:</a:t>
            </a:r>
            <a:endParaRPr lang="nl-NL" dirty="0"/>
          </a:p>
        </p:txBody>
      </p:sp>
      <p:sp>
        <p:nvSpPr>
          <p:cNvPr id="6" name="Rectangle 18"/>
          <p:cNvSpPr/>
          <p:nvPr/>
        </p:nvSpPr>
        <p:spPr>
          <a:xfrm>
            <a:off x="453999" y="1628800"/>
            <a:ext cx="3765328" cy="45365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#container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position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relative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background-color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blue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width</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100px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height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100px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some-div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position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absolute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bottom</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5px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right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10px</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width</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60px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height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30px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background-color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orange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nl-NL" sz="4000" dirty="0">
              <a:solidFill>
                <a:schemeClr val="tx1"/>
              </a:solidFill>
              <a:latin typeface="Arial" panose="020B0604020202020204" pitchFamily="34" charset="0"/>
            </a:endParaRPr>
          </a:p>
        </p:txBody>
      </p:sp>
      <p:sp>
        <p:nvSpPr>
          <p:cNvPr id="7" name="Rectangle 18"/>
          <p:cNvSpPr/>
          <p:nvPr/>
        </p:nvSpPr>
        <p:spPr>
          <a:xfrm>
            <a:off x="4616934" y="1628800"/>
            <a:ext cx="4131530" cy="9361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="container</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="some-div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sp>
        <p:nvSpPr>
          <p:cNvPr id="9" name="Rounded Rectangle 8"/>
          <p:cNvSpPr/>
          <p:nvPr/>
        </p:nvSpPr>
        <p:spPr>
          <a:xfrm>
            <a:off x="8100392" y="14847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3563888" y="148478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pic>
        <p:nvPicPr>
          <p:cNvPr id="10" name="Picture 9"/>
          <p:cNvPicPr>
            <a:picLocks noChangeAspect="1"/>
          </p:cNvPicPr>
          <p:nvPr/>
        </p:nvPicPr>
        <p:blipFill>
          <a:blip r:embed="rId3"/>
          <a:stretch>
            <a:fillRect/>
          </a:stretch>
        </p:blipFill>
        <p:spPr>
          <a:xfrm>
            <a:off x="4614863" y="4293096"/>
            <a:ext cx="1428750" cy="1428750"/>
          </a:xfrm>
          <a:prstGeom prst="rect">
            <a:avLst/>
          </a:prstGeom>
        </p:spPr>
      </p:pic>
    </p:spTree>
    <p:extLst>
      <p:ext uri="{BB962C8B-B14F-4D97-AF65-F5344CB8AC3E}">
        <p14:creationId xmlns:p14="http://schemas.microsoft.com/office/powerpoint/2010/main" val="1580974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Setting up the Trips page</a:t>
            </a:r>
            <a:endParaRPr lang="en-US" dirty="0"/>
          </a:p>
        </p:txBody>
      </p:sp>
      <p:sp>
        <p:nvSpPr>
          <p:cNvPr id="8" name="Content Placeholder 7"/>
          <p:cNvSpPr>
            <a:spLocks noGrp="1"/>
          </p:cNvSpPr>
          <p:nvPr>
            <p:ph idx="1"/>
          </p:nvPr>
        </p:nvSpPr>
        <p:spPr/>
        <p:txBody>
          <a:bodyPr/>
          <a:lstStyle/>
          <a:p>
            <a:r>
              <a:rPr lang="en-US" dirty="0" smtClean="0"/>
              <a:t>Exercise 1: Basic structure</a:t>
            </a:r>
          </a:p>
          <a:p>
            <a:r>
              <a:rPr lang="en-US" dirty="0" smtClean="0"/>
              <a:t>Exercise 2: Styling</a:t>
            </a:r>
            <a:endParaRPr lang="en-US" dirty="0"/>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36</a:t>
            </a:fld>
            <a:endParaRPr lang="nl-NL"/>
          </a:p>
        </p:txBody>
      </p:sp>
      <p:pic>
        <p:nvPicPr>
          <p:cNvPr id="10" name="Picture 5"/>
          <p:cNvPicPr/>
          <p:nvPr/>
        </p:nvPicPr>
        <p:blipFill>
          <a:blip r:embed="rId3"/>
          <a:stretch>
            <a:fillRect/>
          </a:stretch>
        </p:blipFill>
        <p:spPr>
          <a:xfrm>
            <a:off x="4613095" y="2348880"/>
            <a:ext cx="3618865" cy="30378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5855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14" name="Afgeronde rechthoek 13"/>
          <p:cNvSpPr/>
          <p:nvPr/>
        </p:nvSpPr>
        <p:spPr>
          <a:xfrm>
            <a:off x="899592" y="4900113"/>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17" name="Afgeronde rechthoek 16"/>
          <p:cNvSpPr/>
          <p:nvPr/>
        </p:nvSpPr>
        <p:spPr>
          <a:xfrm>
            <a:off x="5076056" y="182101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37</a:t>
            </a:fld>
            <a:endParaRPr lang="nl-NL" dirty="0"/>
          </a:p>
        </p:txBody>
      </p:sp>
    </p:spTree>
    <p:extLst>
      <p:ext uri="{BB962C8B-B14F-4D97-AF65-F5344CB8AC3E}">
        <p14:creationId xmlns:p14="http://schemas.microsoft.com/office/powerpoint/2010/main" val="3137059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JavaScript</a:t>
            </a:r>
            <a:endParaRPr lang="nl-NL" dirty="0"/>
          </a:p>
        </p:txBody>
      </p:sp>
      <p:sp>
        <p:nvSpPr>
          <p:cNvPr id="3" name="Tijdelijke aanduiding voor inhoud 2"/>
          <p:cNvSpPr>
            <a:spLocks noGrp="1"/>
          </p:cNvSpPr>
          <p:nvPr>
            <p:ph idx="1"/>
          </p:nvPr>
        </p:nvSpPr>
        <p:spPr/>
        <p:txBody>
          <a:bodyPr/>
          <a:lstStyle/>
          <a:p>
            <a:r>
              <a:rPr lang="nl-NL" dirty="0" smtClean="0"/>
              <a:t>Scripting </a:t>
            </a:r>
            <a:r>
              <a:rPr lang="nl-NL" dirty="0" err="1" smtClean="0"/>
              <a:t>language</a:t>
            </a:r>
            <a:r>
              <a:rPr lang="nl-NL" dirty="0" smtClean="0"/>
              <a:t> </a:t>
            </a:r>
            <a:r>
              <a:rPr lang="nl-NL" dirty="0" err="1" smtClean="0"/>
              <a:t>rendered</a:t>
            </a:r>
            <a:r>
              <a:rPr lang="nl-NL" dirty="0" smtClean="0"/>
              <a:t> </a:t>
            </a:r>
            <a:r>
              <a:rPr lang="nl-NL" dirty="0" err="1" smtClean="0"/>
              <a:t>by</a:t>
            </a:r>
            <a:r>
              <a:rPr lang="nl-NL" dirty="0" smtClean="0"/>
              <a:t> the browser</a:t>
            </a:r>
          </a:p>
          <a:p>
            <a:r>
              <a:rPr lang="nl-NL" dirty="0" err="1" smtClean="0"/>
              <a:t>Designed</a:t>
            </a:r>
            <a:r>
              <a:rPr lang="nl-NL" dirty="0" smtClean="0"/>
              <a:t> </a:t>
            </a:r>
            <a:r>
              <a:rPr lang="nl-NL" dirty="0" err="1" smtClean="0"/>
              <a:t>to</a:t>
            </a:r>
            <a:r>
              <a:rPr lang="nl-NL" dirty="0" smtClean="0"/>
              <a:t> make webpages </a:t>
            </a:r>
            <a:r>
              <a:rPr lang="nl-NL" dirty="0" err="1" smtClean="0"/>
              <a:t>interactive</a:t>
            </a:r>
            <a:endParaRPr lang="nl-NL" dirty="0" smtClean="0"/>
          </a:p>
          <a:p>
            <a:endParaRPr lang="nl-NL" dirty="0"/>
          </a:p>
          <a:p>
            <a:r>
              <a:rPr lang="nl-NL" dirty="0" smtClean="0"/>
              <a:t>Language</a:t>
            </a:r>
          </a:p>
          <a:p>
            <a:pPr lvl="1"/>
            <a:r>
              <a:rPr lang="nl-NL" dirty="0" smtClean="0"/>
              <a:t>Syntax resembles Java/C</a:t>
            </a:r>
          </a:p>
          <a:p>
            <a:pPr lvl="1"/>
            <a:r>
              <a:rPr lang="nl-NL" dirty="0" err="1" smtClean="0"/>
              <a:t>Flexible</a:t>
            </a:r>
            <a:r>
              <a:rPr lang="nl-NL" dirty="0" smtClean="0"/>
              <a:t> </a:t>
            </a:r>
            <a:r>
              <a:rPr lang="nl-NL" dirty="0" err="1" smtClean="0"/>
              <a:t>and</a:t>
            </a:r>
            <a:r>
              <a:rPr lang="nl-NL" dirty="0" smtClean="0"/>
              <a:t> </a:t>
            </a:r>
            <a:r>
              <a:rPr lang="nl-NL" dirty="0" err="1" smtClean="0"/>
              <a:t>dynamic</a:t>
            </a:r>
            <a:endParaRPr lang="nl-NL" dirty="0" smtClean="0"/>
          </a:p>
          <a:p>
            <a:pPr lvl="1"/>
            <a:endParaRPr lang="nl-NL" dirty="0"/>
          </a:p>
          <a:p>
            <a:r>
              <a:rPr lang="nl-NL" dirty="0" smtClean="0"/>
              <a:t>Support</a:t>
            </a:r>
          </a:p>
          <a:p>
            <a:pPr lvl="1"/>
            <a:r>
              <a:rPr lang="nl-NL" dirty="0" err="1" smtClean="0"/>
              <a:t>All</a:t>
            </a:r>
            <a:r>
              <a:rPr lang="nl-NL" dirty="0" smtClean="0"/>
              <a:t> major browsers support </a:t>
            </a:r>
            <a:r>
              <a:rPr lang="nl-NL" dirty="0" err="1" smtClean="0"/>
              <a:t>it</a:t>
            </a:r>
            <a:endParaRPr lang="nl-NL" dirty="0" smtClean="0"/>
          </a:p>
          <a:p>
            <a:pPr lvl="1"/>
            <a:r>
              <a:rPr lang="nl-NL" dirty="0" smtClean="0"/>
              <a:t>Users </a:t>
            </a:r>
            <a:r>
              <a:rPr lang="nl-NL" dirty="0" err="1" smtClean="0"/>
              <a:t>can</a:t>
            </a:r>
            <a:r>
              <a:rPr lang="nl-NL" dirty="0" smtClean="0"/>
              <a:t> turn </a:t>
            </a:r>
            <a:r>
              <a:rPr lang="nl-NL" dirty="0" err="1" smtClean="0"/>
              <a:t>it</a:t>
            </a:r>
            <a:r>
              <a:rPr lang="nl-NL" dirty="0" smtClean="0"/>
              <a:t> off</a:t>
            </a:r>
          </a:p>
        </p:txBody>
      </p:sp>
      <p:sp>
        <p:nvSpPr>
          <p:cNvPr id="6" name="Tijdelijke aanduiding voor dianummer 5"/>
          <p:cNvSpPr>
            <a:spLocks noGrp="1"/>
          </p:cNvSpPr>
          <p:nvPr>
            <p:ph type="sldNum" sz="quarter" idx="11"/>
          </p:nvPr>
        </p:nvSpPr>
        <p:spPr/>
        <p:txBody>
          <a:bodyPr/>
          <a:lstStyle/>
          <a:p>
            <a:pPr>
              <a:defRPr/>
            </a:pPr>
            <a:fld id="{BD3A448D-E8D6-4B19-AEC0-395E62548696}" type="slidenum">
              <a:rPr lang="nl-NL" smtClean="0"/>
              <a:pPr>
                <a:defRPr/>
              </a:pPr>
              <a:t>38</a:t>
            </a:fld>
            <a:endParaRPr lang="nl-NL"/>
          </a:p>
        </p:txBody>
      </p:sp>
    </p:spTree>
    <p:extLst>
      <p:ext uri="{BB962C8B-B14F-4D97-AF65-F5344CB8AC3E}">
        <p14:creationId xmlns:p14="http://schemas.microsoft.com/office/powerpoint/2010/main" val="215253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Usage</a:t>
            </a:r>
            <a:endParaRPr lang="nl-NL" dirty="0"/>
          </a:p>
        </p:txBody>
      </p:sp>
      <p:sp>
        <p:nvSpPr>
          <p:cNvPr id="3" name="Tijdelijke aanduiding voor inhoud 2"/>
          <p:cNvSpPr>
            <a:spLocks noGrp="1"/>
          </p:cNvSpPr>
          <p:nvPr>
            <p:ph idx="1"/>
          </p:nvPr>
        </p:nvSpPr>
        <p:spPr/>
        <p:txBody>
          <a:bodyPr/>
          <a:lstStyle/>
          <a:p>
            <a:r>
              <a:rPr lang="nl-NL" dirty="0" smtClean="0"/>
              <a:t>Reference </a:t>
            </a:r>
            <a:r>
              <a:rPr lang="nl-NL" dirty="0" err="1" smtClean="0"/>
              <a:t>an</a:t>
            </a:r>
            <a:r>
              <a:rPr lang="nl-NL" dirty="0" smtClean="0"/>
              <a:t> </a:t>
            </a:r>
            <a:r>
              <a:rPr lang="nl-NL" dirty="0" err="1" smtClean="0"/>
              <a:t>external</a:t>
            </a:r>
            <a:r>
              <a:rPr lang="nl-NL" dirty="0" smtClean="0"/>
              <a:t> </a:t>
            </a:r>
            <a:r>
              <a:rPr lang="nl-NL" dirty="0" err="1" smtClean="0"/>
              <a:t>JavaScript</a:t>
            </a:r>
            <a:r>
              <a:rPr lang="nl-NL" dirty="0" smtClean="0"/>
              <a:t> file</a:t>
            </a:r>
          </a:p>
          <a:p>
            <a:endParaRPr lang="nl-NL" dirty="0"/>
          </a:p>
          <a:p>
            <a:endParaRPr lang="nl-NL" dirty="0" smtClean="0"/>
          </a:p>
          <a:p>
            <a:endParaRPr lang="nl-NL" dirty="0"/>
          </a:p>
          <a:p>
            <a:endParaRPr lang="nl-NL" dirty="0" smtClean="0"/>
          </a:p>
          <a:p>
            <a:endParaRPr lang="nl-NL" dirty="0"/>
          </a:p>
          <a:p>
            <a:r>
              <a:rPr lang="nl-NL" dirty="0" err="1" smtClean="0"/>
              <a:t>Placing</a:t>
            </a:r>
            <a:r>
              <a:rPr lang="nl-NL" dirty="0" smtClean="0"/>
              <a:t> </a:t>
            </a:r>
            <a:r>
              <a:rPr lang="nl-NL" dirty="0" err="1" smtClean="0"/>
              <a:t>JavaScript</a:t>
            </a:r>
            <a:r>
              <a:rPr lang="nl-NL" dirty="0" smtClean="0"/>
              <a:t> </a:t>
            </a:r>
            <a:r>
              <a:rPr lang="nl-NL" dirty="0" err="1" smtClean="0"/>
              <a:t>inline</a:t>
            </a:r>
            <a:r>
              <a:rPr lang="nl-NL" dirty="0" smtClean="0"/>
              <a:t> the page</a:t>
            </a:r>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39</a:t>
            </a:fld>
            <a:endParaRPr lang="nl-NL"/>
          </a:p>
        </p:txBody>
      </p:sp>
      <p:sp>
        <p:nvSpPr>
          <p:cNvPr id="6" name="Rectangle 18"/>
          <p:cNvSpPr/>
          <p:nvPr/>
        </p:nvSpPr>
        <p:spPr>
          <a:xfrm>
            <a:off x="598015" y="264130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script</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="code.js"</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p>
        </p:txBody>
      </p:sp>
      <p:sp>
        <p:nvSpPr>
          <p:cNvPr id="7" name="Tekstvak 6"/>
          <p:cNvSpPr txBox="1"/>
          <p:nvPr/>
        </p:nvSpPr>
        <p:spPr>
          <a:xfrm>
            <a:off x="251520" y="3289374"/>
            <a:ext cx="1872208" cy="923330"/>
          </a:xfrm>
          <a:prstGeom prst="rect">
            <a:avLst/>
          </a:prstGeom>
          <a:noFill/>
        </p:spPr>
        <p:txBody>
          <a:bodyPr wrap="square" rtlCol="0">
            <a:spAutoFit/>
          </a:bodyPr>
          <a:lstStyle/>
          <a:p>
            <a:r>
              <a:rPr lang="nl-NL" dirty="0" err="1" smtClean="0">
                <a:latin typeface="+mj-lt"/>
              </a:rPr>
              <a:t>Conveys</a:t>
            </a:r>
            <a:r>
              <a:rPr lang="nl-NL" dirty="0" smtClean="0">
                <a:latin typeface="+mj-lt"/>
              </a:rPr>
              <a:t> a script </a:t>
            </a:r>
            <a:r>
              <a:rPr lang="nl-NL" dirty="0" err="1" smtClean="0">
                <a:latin typeface="+mj-lt"/>
              </a:rPr>
              <a:t>to</a:t>
            </a:r>
            <a:r>
              <a:rPr lang="nl-NL" dirty="0" smtClean="0">
                <a:latin typeface="+mj-lt"/>
              </a:rPr>
              <a:t> </a:t>
            </a:r>
            <a:r>
              <a:rPr lang="nl-NL" dirty="0" err="1" smtClean="0">
                <a:latin typeface="+mj-lt"/>
              </a:rPr>
              <a:t>be</a:t>
            </a:r>
            <a:r>
              <a:rPr lang="nl-NL" dirty="0" smtClean="0">
                <a:latin typeface="+mj-lt"/>
              </a:rPr>
              <a:t> </a:t>
            </a:r>
            <a:r>
              <a:rPr lang="nl-NL" dirty="0" err="1" smtClean="0">
                <a:latin typeface="+mj-lt"/>
              </a:rPr>
              <a:t>associated</a:t>
            </a:r>
            <a:r>
              <a:rPr lang="nl-NL" dirty="0" smtClean="0">
                <a:latin typeface="+mj-lt"/>
              </a:rPr>
              <a:t> </a:t>
            </a:r>
            <a:r>
              <a:rPr lang="nl-NL" dirty="0" err="1" smtClean="0">
                <a:latin typeface="+mj-lt"/>
              </a:rPr>
              <a:t>with</a:t>
            </a:r>
            <a:r>
              <a:rPr lang="nl-NL" dirty="0" smtClean="0">
                <a:latin typeface="+mj-lt"/>
              </a:rPr>
              <a:t> the page</a:t>
            </a:r>
            <a:endParaRPr lang="nl-NL" dirty="0">
              <a:latin typeface="+mj-lt"/>
            </a:endParaRPr>
          </a:p>
        </p:txBody>
      </p:sp>
      <p:cxnSp>
        <p:nvCxnSpPr>
          <p:cNvPr id="8" name="Rechte verbindingslijn met pijl 7"/>
          <p:cNvCxnSpPr>
            <a:stCxn id="7" idx="0"/>
          </p:cNvCxnSpPr>
          <p:nvPr/>
        </p:nvCxnSpPr>
        <p:spPr>
          <a:xfrm flipV="1">
            <a:off x="1187624" y="3001342"/>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1835696" y="1476400"/>
            <a:ext cx="1512168" cy="923330"/>
          </a:xfrm>
          <a:prstGeom prst="rect">
            <a:avLst/>
          </a:prstGeom>
          <a:noFill/>
        </p:spPr>
        <p:txBody>
          <a:bodyPr wrap="square" rtlCol="0">
            <a:spAutoFit/>
          </a:bodyPr>
          <a:lstStyle/>
          <a:p>
            <a:r>
              <a:rPr lang="nl-NL" dirty="0" err="1" smtClean="0">
                <a:latin typeface="+mj-lt"/>
              </a:rPr>
              <a:t>Location</a:t>
            </a:r>
            <a:r>
              <a:rPr lang="nl-NL" dirty="0" smtClean="0">
                <a:latin typeface="+mj-lt"/>
              </a:rPr>
              <a:t> of the </a:t>
            </a:r>
            <a:r>
              <a:rPr lang="nl-NL" dirty="0" err="1" smtClean="0">
                <a:latin typeface="+mj-lt"/>
              </a:rPr>
              <a:t>external</a:t>
            </a:r>
            <a:r>
              <a:rPr lang="nl-NL" dirty="0" smtClean="0">
                <a:latin typeface="+mj-lt"/>
              </a:rPr>
              <a:t> </a:t>
            </a:r>
          </a:p>
          <a:p>
            <a:r>
              <a:rPr lang="nl-NL" dirty="0" err="1" smtClean="0">
                <a:latin typeface="+mj-lt"/>
              </a:rPr>
              <a:t>JavaScript</a:t>
            </a:r>
            <a:r>
              <a:rPr lang="nl-NL" dirty="0" smtClean="0">
                <a:latin typeface="+mj-lt"/>
              </a:rPr>
              <a:t> file</a:t>
            </a:r>
            <a:endParaRPr lang="nl-NL" dirty="0">
              <a:latin typeface="+mj-lt"/>
            </a:endParaRPr>
          </a:p>
        </p:txBody>
      </p:sp>
      <p:cxnSp>
        <p:nvCxnSpPr>
          <p:cNvPr id="10" name="Rechte verbindingslijn met pijl 9"/>
          <p:cNvCxnSpPr>
            <a:stCxn id="9" idx="2"/>
          </p:cNvCxnSpPr>
          <p:nvPr/>
        </p:nvCxnSpPr>
        <p:spPr>
          <a:xfrm>
            <a:off x="2591780" y="2399730"/>
            <a:ext cx="0" cy="3008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3923928" y="3297758"/>
            <a:ext cx="1512168" cy="923330"/>
          </a:xfrm>
          <a:prstGeom prst="rect">
            <a:avLst/>
          </a:prstGeom>
          <a:noFill/>
        </p:spPr>
        <p:txBody>
          <a:bodyPr wrap="square" rtlCol="0">
            <a:spAutoFit/>
          </a:bodyPr>
          <a:lstStyle/>
          <a:p>
            <a:r>
              <a:rPr lang="nl-NL" dirty="0" err="1" smtClean="0">
                <a:latin typeface="+mj-lt"/>
              </a:rPr>
              <a:t>Describes</a:t>
            </a:r>
            <a:r>
              <a:rPr lang="nl-NL" dirty="0" smtClean="0">
                <a:latin typeface="+mj-lt"/>
              </a:rPr>
              <a:t> the type of script </a:t>
            </a:r>
            <a:r>
              <a:rPr lang="nl-NL" dirty="0" err="1" smtClean="0">
                <a:latin typeface="+mj-lt"/>
              </a:rPr>
              <a:t>to</a:t>
            </a:r>
            <a:r>
              <a:rPr lang="nl-NL" dirty="0" smtClean="0">
                <a:latin typeface="+mj-lt"/>
              </a:rPr>
              <a:t> </a:t>
            </a:r>
            <a:r>
              <a:rPr lang="nl-NL" dirty="0" err="1" smtClean="0">
                <a:latin typeface="+mj-lt"/>
              </a:rPr>
              <a:t>associate</a:t>
            </a:r>
            <a:endParaRPr lang="nl-NL" dirty="0">
              <a:latin typeface="+mj-lt"/>
            </a:endParaRPr>
          </a:p>
        </p:txBody>
      </p:sp>
      <p:cxnSp>
        <p:nvCxnSpPr>
          <p:cNvPr id="14" name="Rechte verbindingslijn met pijl 13"/>
          <p:cNvCxnSpPr>
            <a:stCxn id="13" idx="0"/>
          </p:cNvCxnSpPr>
          <p:nvPr/>
        </p:nvCxnSpPr>
        <p:spPr>
          <a:xfrm flipV="1">
            <a:off x="4680012" y="3001342"/>
            <a:ext cx="0" cy="2964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18"/>
          <p:cNvSpPr/>
          <p:nvPr/>
        </p:nvSpPr>
        <p:spPr>
          <a:xfrm>
            <a:off x="598015" y="4941168"/>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script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code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script</a:t>
            </a:r>
            <a:r>
              <a:rPr lang="nl-NL" dirty="0">
                <a:solidFill>
                  <a:srgbClr val="0000FF"/>
                </a:solidFill>
                <a:latin typeface="Consolas"/>
              </a:rPr>
              <a:t>&gt;</a:t>
            </a:r>
            <a:endParaRPr lang="en-US" dirty="0">
              <a:solidFill>
                <a:srgbClr val="0000FF"/>
              </a:solidFill>
              <a:latin typeface="Consolas"/>
            </a:endParaRPr>
          </a:p>
        </p:txBody>
      </p:sp>
      <p:sp>
        <p:nvSpPr>
          <p:cNvPr id="15" name="Rounded Rectangle 14"/>
          <p:cNvSpPr/>
          <p:nvPr/>
        </p:nvSpPr>
        <p:spPr>
          <a:xfrm>
            <a:off x="7579442" y="249617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6" name="Rounded Rectangle 15"/>
          <p:cNvSpPr/>
          <p:nvPr/>
        </p:nvSpPr>
        <p:spPr>
          <a:xfrm>
            <a:off x="7579442" y="4797152"/>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632817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About</a:t>
            </a:r>
            <a:r>
              <a:rPr lang="nl-NL" dirty="0" smtClean="0"/>
              <a:t> HTML</a:t>
            </a:r>
            <a:endParaRPr lang="nl-NL" dirty="0"/>
          </a:p>
        </p:txBody>
      </p:sp>
      <p:sp>
        <p:nvSpPr>
          <p:cNvPr id="3" name="Tijdelijke aanduiding voor inhoud 2"/>
          <p:cNvSpPr>
            <a:spLocks noGrp="1"/>
          </p:cNvSpPr>
          <p:nvPr>
            <p:ph idx="1"/>
          </p:nvPr>
        </p:nvSpPr>
        <p:spPr/>
        <p:txBody>
          <a:bodyPr/>
          <a:lstStyle/>
          <a:p>
            <a:r>
              <a:rPr lang="nl-NL" dirty="0" smtClean="0"/>
              <a:t>HTML </a:t>
            </a:r>
            <a:r>
              <a:rPr lang="nl-NL" b="1" dirty="0" err="1" smtClean="0"/>
              <a:t>structures</a:t>
            </a:r>
            <a:r>
              <a:rPr lang="nl-NL" dirty="0" smtClean="0"/>
              <a:t> the content of </a:t>
            </a:r>
            <a:r>
              <a:rPr lang="nl-NL" dirty="0" err="1" smtClean="0"/>
              <a:t>your</a:t>
            </a:r>
            <a:r>
              <a:rPr lang="nl-NL" dirty="0" smtClean="0"/>
              <a:t> webpage</a:t>
            </a:r>
            <a:endParaRPr lang="nl-NL" dirty="0"/>
          </a:p>
          <a:p>
            <a:r>
              <a:rPr lang="nl-NL" dirty="0" err="1" smtClean="0"/>
              <a:t>Based</a:t>
            </a:r>
            <a:r>
              <a:rPr lang="nl-NL" dirty="0" smtClean="0"/>
              <a:t> on SGML</a:t>
            </a:r>
          </a:p>
          <a:p>
            <a:endParaRPr lang="nl-NL" dirty="0" smtClean="0"/>
          </a:p>
          <a:p>
            <a:endParaRPr lang="nl-NL" dirty="0"/>
          </a:p>
          <a:p>
            <a:endParaRPr lang="nl-NL" dirty="0" smtClean="0"/>
          </a:p>
          <a:p>
            <a:r>
              <a:rPr lang="nl-NL" dirty="0" smtClean="0"/>
              <a:t>The </a:t>
            </a:r>
            <a:r>
              <a:rPr lang="en-US" b="1" dirty="0"/>
              <a:t>World Wide Web Consortium (W3C</a:t>
            </a:r>
            <a:r>
              <a:rPr lang="en-US" b="1" dirty="0" smtClean="0"/>
              <a:t>) </a:t>
            </a:r>
            <a:r>
              <a:rPr lang="en-US" dirty="0" smtClean="0"/>
              <a:t>maintains HTML</a:t>
            </a:r>
            <a:endParaRPr lang="en-US" b="1"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a:t>
            </a:fld>
            <a:endParaRPr lang="nl-NL"/>
          </a:p>
        </p:txBody>
      </p:sp>
      <p:sp>
        <p:nvSpPr>
          <p:cNvPr id="6" name="Rectangle 18"/>
          <p:cNvSpPr/>
          <p:nvPr/>
        </p:nvSpPr>
        <p:spPr>
          <a:xfrm>
            <a:off x="598015" y="198884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rPr>
              <a:t>&lt;</a:t>
            </a:r>
            <a:r>
              <a:rPr lang="en-US" dirty="0" smtClean="0">
                <a:solidFill>
                  <a:srgbClr val="800000"/>
                </a:solidFill>
                <a:latin typeface="Consolas"/>
                <a:ea typeface="Calibri"/>
              </a:rPr>
              <a:t>element</a:t>
            </a:r>
            <a:r>
              <a:rPr lang="en-US" dirty="0" smtClean="0">
                <a:solidFill>
                  <a:srgbClr val="0000FF"/>
                </a:solidFill>
                <a:latin typeface="Consolas"/>
                <a:ea typeface="Calibri"/>
              </a:rPr>
              <a:t>&gt;</a:t>
            </a:r>
            <a:r>
              <a:rPr lang="en-US" dirty="0" smtClean="0">
                <a:solidFill>
                  <a:srgbClr val="000000"/>
                </a:solidFill>
                <a:latin typeface="Consolas"/>
                <a:ea typeface="Calibri"/>
              </a:rPr>
              <a:t>Content</a:t>
            </a:r>
            <a:r>
              <a:rPr lang="en-US" dirty="0" smtClean="0">
                <a:solidFill>
                  <a:srgbClr val="0000FF"/>
                </a:solidFill>
                <a:latin typeface="Consolas"/>
                <a:ea typeface="Calibri"/>
              </a:rPr>
              <a:t>&lt;/</a:t>
            </a:r>
            <a:r>
              <a:rPr lang="en-US" dirty="0" smtClean="0">
                <a:solidFill>
                  <a:srgbClr val="800000"/>
                </a:solidFill>
                <a:latin typeface="Consolas"/>
                <a:ea typeface="Calibri"/>
              </a:rPr>
              <a:t>element</a:t>
            </a:r>
            <a:r>
              <a:rPr lang="en-US" dirty="0" smtClean="0">
                <a:solidFill>
                  <a:srgbClr val="0000FF"/>
                </a:solidFill>
                <a:latin typeface="Consolas"/>
                <a:ea typeface="Calibri"/>
              </a:rPr>
              <a:t>&gt;</a:t>
            </a:r>
            <a:endParaRPr lang="nl-NL" dirty="0">
              <a:solidFill>
                <a:srgbClr val="00549F"/>
              </a:solidFill>
            </a:endParaRPr>
          </a:p>
        </p:txBody>
      </p:sp>
      <p:sp>
        <p:nvSpPr>
          <p:cNvPr id="7" name="Rectangle 18"/>
          <p:cNvSpPr/>
          <p:nvPr/>
        </p:nvSpPr>
        <p:spPr>
          <a:xfrm>
            <a:off x="598015" y="256490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rPr>
              <a:t>&lt;</a:t>
            </a:r>
            <a:r>
              <a:rPr lang="en-US" dirty="0" smtClean="0">
                <a:solidFill>
                  <a:srgbClr val="800000"/>
                </a:solidFill>
                <a:latin typeface="Consolas"/>
                <a:ea typeface="Calibri"/>
              </a:rPr>
              <a:t>element</a:t>
            </a:r>
            <a:r>
              <a:rPr lang="en-US" dirty="0">
                <a:solidFill>
                  <a:srgbClr val="000000"/>
                </a:solidFill>
                <a:latin typeface="Consolas"/>
                <a:ea typeface="Calibri"/>
              </a:rPr>
              <a:t> </a:t>
            </a:r>
            <a:r>
              <a:rPr lang="en-US" dirty="0" smtClean="0">
                <a:solidFill>
                  <a:srgbClr val="FF0000"/>
                </a:solidFill>
                <a:latin typeface="Consolas"/>
                <a:ea typeface="Calibri"/>
              </a:rPr>
              <a:t>attribute</a:t>
            </a:r>
            <a:r>
              <a:rPr lang="en-US" dirty="0" smtClean="0">
                <a:solidFill>
                  <a:srgbClr val="0000FF"/>
                </a:solidFill>
                <a:latin typeface="Consolas"/>
                <a:ea typeface="Calibri"/>
              </a:rPr>
              <a:t>="attribute value"&gt;</a:t>
            </a:r>
            <a:r>
              <a:rPr lang="en-US" dirty="0" smtClean="0">
                <a:solidFill>
                  <a:srgbClr val="000000"/>
                </a:solidFill>
                <a:latin typeface="Consolas"/>
                <a:ea typeface="Calibri"/>
              </a:rPr>
              <a:t>Content</a:t>
            </a:r>
            <a:r>
              <a:rPr lang="en-US" dirty="0" smtClean="0">
                <a:solidFill>
                  <a:srgbClr val="0000FF"/>
                </a:solidFill>
                <a:latin typeface="Consolas"/>
                <a:ea typeface="Calibri"/>
              </a:rPr>
              <a:t>&lt;/</a:t>
            </a:r>
            <a:r>
              <a:rPr lang="en-US" dirty="0" smtClean="0">
                <a:solidFill>
                  <a:srgbClr val="800000"/>
                </a:solidFill>
                <a:latin typeface="Consolas"/>
                <a:ea typeface="Calibri"/>
              </a:rPr>
              <a:t>element</a:t>
            </a:r>
            <a:r>
              <a:rPr lang="en-US" dirty="0" smtClean="0">
                <a:solidFill>
                  <a:srgbClr val="0000FF"/>
                </a:solidFill>
                <a:latin typeface="Consolas"/>
                <a:ea typeface="Calibri"/>
              </a:rPr>
              <a:t>&gt;</a:t>
            </a:r>
            <a:endParaRPr lang="nl-NL" dirty="0">
              <a:solidFill>
                <a:srgbClr val="00549F"/>
              </a:solidFill>
            </a:endParaRPr>
          </a:p>
        </p:txBody>
      </p:sp>
    </p:spTree>
    <p:extLst>
      <p:ext uri="{BB962C8B-B14F-4D97-AF65-F5344CB8AC3E}">
        <p14:creationId xmlns:p14="http://schemas.microsoft.com/office/powerpoint/2010/main" val="662298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16" name="Afgeronde rechthoek 15"/>
          <p:cNvSpPr/>
          <p:nvPr/>
        </p:nvSpPr>
        <p:spPr>
          <a:xfrm>
            <a:off x="5076056" y="2262586"/>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Afgeronde rechthoek 16"/>
          <p:cNvSpPr/>
          <p:nvPr/>
        </p:nvSpPr>
        <p:spPr>
          <a:xfrm>
            <a:off x="5076056" y="182101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40</a:t>
            </a:fld>
            <a:endParaRPr lang="nl-NL" dirty="0"/>
          </a:p>
        </p:txBody>
      </p:sp>
    </p:spTree>
    <p:extLst>
      <p:ext uri="{BB962C8B-B14F-4D97-AF65-F5344CB8AC3E}">
        <p14:creationId xmlns:p14="http://schemas.microsoft.com/office/powerpoint/2010/main" val="3004796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Functions</a:t>
            </a:r>
            <a:r>
              <a:rPr lang="nl-NL" dirty="0" smtClean="0"/>
              <a:t> (1/5)</a:t>
            </a:r>
            <a:endParaRPr lang="nl-NL" dirty="0"/>
          </a:p>
        </p:txBody>
      </p:sp>
      <p:sp>
        <p:nvSpPr>
          <p:cNvPr id="3" name="Tijdelijke aanduiding voor inhoud 2"/>
          <p:cNvSpPr>
            <a:spLocks noGrp="1"/>
          </p:cNvSpPr>
          <p:nvPr>
            <p:ph idx="1"/>
          </p:nvPr>
        </p:nvSpPr>
        <p:spPr/>
        <p:txBody>
          <a:bodyPr/>
          <a:lstStyle/>
          <a:p>
            <a:pPr marL="0" indent="0">
              <a:buNone/>
            </a:pPr>
            <a:endParaRPr lang="nl-NL" dirty="0"/>
          </a:p>
          <a:p>
            <a:endParaRPr lang="nl-NL" dirty="0" smtClean="0"/>
          </a:p>
          <a:p>
            <a:endParaRPr lang="nl-NL" dirty="0"/>
          </a:p>
          <a:p>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41</a:t>
            </a:fld>
            <a:endParaRPr lang="nl-NL"/>
          </a:p>
        </p:txBody>
      </p:sp>
      <p:sp>
        <p:nvSpPr>
          <p:cNvPr id="22" name="Rectangle 18"/>
          <p:cNvSpPr/>
          <p:nvPr/>
        </p:nvSpPr>
        <p:spPr>
          <a:xfrm>
            <a:off x="2231814" y="1412776"/>
            <a:ext cx="3996296" cy="266429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doSomething</a:t>
            </a:r>
            <a:r>
              <a:rPr lang="en-US" dirty="0">
                <a:solidFill>
                  <a:srgbClr val="000000"/>
                </a:solidFill>
                <a:latin typeface="Consolas"/>
              </a:rPr>
              <a:t>(x)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y = 10</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a:solidFill>
                  <a:srgbClr val="0000FF"/>
                </a:solidFill>
                <a:latin typeface="Consolas"/>
              </a:rPr>
              <a:t>var</a:t>
            </a:r>
            <a:r>
              <a:rPr lang="nl-NL" dirty="0">
                <a:solidFill>
                  <a:srgbClr val="000000"/>
                </a:solidFill>
                <a:latin typeface="Consolas"/>
              </a:rPr>
              <a:t> </a:t>
            </a:r>
            <a:r>
              <a:rPr lang="nl-NL" dirty="0" err="1">
                <a:solidFill>
                  <a:srgbClr val="000000"/>
                </a:solidFill>
                <a:latin typeface="Consolas"/>
              </a:rPr>
              <a:t>z</a:t>
            </a:r>
            <a:r>
              <a:rPr lang="nl-NL" dirty="0">
                <a:solidFill>
                  <a:srgbClr val="000000"/>
                </a:solidFill>
                <a:latin typeface="Consolas"/>
              </a:rPr>
              <a:t> = y * x</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console.log(</a:t>
            </a:r>
            <a:r>
              <a:rPr lang="nl-NL" dirty="0">
                <a:solidFill>
                  <a:srgbClr val="800000"/>
                </a:solidFill>
                <a:latin typeface="Consolas"/>
              </a:rPr>
              <a:t>"</a:t>
            </a:r>
            <a:r>
              <a:rPr lang="nl-NL" dirty="0" err="1">
                <a:solidFill>
                  <a:srgbClr val="800000"/>
                </a:solidFill>
                <a:latin typeface="Consolas"/>
              </a:rPr>
              <a:t>z</a:t>
            </a:r>
            <a:r>
              <a:rPr lang="nl-NL" dirty="0">
                <a:solidFill>
                  <a:srgbClr val="800000"/>
                </a:solidFill>
                <a:latin typeface="Consolas"/>
              </a:rPr>
              <a:t>: "</a:t>
            </a:r>
            <a:r>
              <a:rPr lang="nl-NL" dirty="0">
                <a:solidFill>
                  <a:srgbClr val="000000"/>
                </a:solidFill>
                <a:latin typeface="Consolas"/>
              </a:rPr>
              <a:t> + </a:t>
            </a:r>
            <a:r>
              <a:rPr lang="nl-NL" dirty="0" err="1">
                <a:solidFill>
                  <a:srgbClr val="000000"/>
                </a:solidFill>
                <a:latin typeface="Consolas"/>
              </a:rPr>
              <a:t>z</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nl-NL" dirty="0">
                <a:solidFill>
                  <a:srgbClr val="000000"/>
                </a:solidFill>
                <a:latin typeface="Consolas"/>
              </a:rPr>
              <a:t>	</a:t>
            </a:r>
            <a:r>
              <a:rPr lang="en-US" dirty="0">
                <a:solidFill>
                  <a:srgbClr val="000000"/>
                </a:solidFill>
                <a:latin typeface="Consolas"/>
              </a:rPr>
              <a:t>x = </a:t>
            </a:r>
            <a:r>
              <a:rPr lang="en-US" dirty="0">
                <a:solidFill>
                  <a:srgbClr val="800000"/>
                </a:solidFill>
                <a:latin typeface="Consolas"/>
              </a:rPr>
              <a:t>"x is now a string</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console.log(</a:t>
            </a:r>
            <a:r>
              <a:rPr lang="en-US" dirty="0">
                <a:solidFill>
                  <a:srgbClr val="800000"/>
                </a:solidFill>
                <a:latin typeface="Consolas"/>
              </a:rPr>
              <a:t>"x: "</a:t>
            </a:r>
            <a:r>
              <a:rPr lang="en-US" dirty="0">
                <a:solidFill>
                  <a:srgbClr val="000000"/>
                </a:solidFill>
                <a:latin typeface="Consolas"/>
              </a:rPr>
              <a:t> + x</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doSomething</a:t>
            </a:r>
            <a:r>
              <a:rPr lang="en-US" dirty="0" smtClean="0">
                <a:solidFill>
                  <a:srgbClr val="000000"/>
                </a:solidFill>
                <a:latin typeface="Consolas"/>
              </a:rPr>
              <a:t>(5</a:t>
            </a:r>
            <a:r>
              <a:rPr lang="en-US" dirty="0">
                <a:solidFill>
                  <a:srgbClr val="000000"/>
                </a:solidFill>
                <a:latin typeface="Consolas"/>
              </a:rPr>
              <a:t>);</a:t>
            </a:r>
            <a:endParaRPr lang="en-US" dirty="0">
              <a:solidFill>
                <a:srgbClr val="0000FF"/>
              </a:solidFill>
              <a:latin typeface="Consolas"/>
            </a:endParaRPr>
          </a:p>
        </p:txBody>
      </p:sp>
      <p:cxnSp>
        <p:nvCxnSpPr>
          <p:cNvPr id="8" name="Rechte verbindingslijn met pijl 7"/>
          <p:cNvCxnSpPr>
            <a:stCxn id="7" idx="3"/>
          </p:cNvCxnSpPr>
          <p:nvPr/>
        </p:nvCxnSpPr>
        <p:spPr>
          <a:xfrm>
            <a:off x="1691680" y="1665675"/>
            <a:ext cx="54013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6948264" y="2073622"/>
            <a:ext cx="1656184" cy="923330"/>
          </a:xfrm>
          <a:prstGeom prst="rect">
            <a:avLst/>
          </a:prstGeom>
          <a:noFill/>
        </p:spPr>
        <p:txBody>
          <a:bodyPr wrap="square" rtlCol="0">
            <a:spAutoFit/>
          </a:bodyPr>
          <a:lstStyle/>
          <a:p>
            <a:r>
              <a:rPr lang="nl-NL" dirty="0" smtClean="0">
                <a:latin typeface="+mj-lt"/>
              </a:rPr>
              <a:t>Variables are </a:t>
            </a:r>
            <a:r>
              <a:rPr lang="nl-NL" dirty="0" err="1" smtClean="0">
                <a:latin typeface="+mj-lt"/>
              </a:rPr>
              <a:t>dynamically</a:t>
            </a:r>
            <a:r>
              <a:rPr lang="nl-NL" dirty="0" smtClean="0">
                <a:latin typeface="+mj-lt"/>
              </a:rPr>
              <a:t> </a:t>
            </a:r>
            <a:r>
              <a:rPr lang="nl-NL" dirty="0" err="1" smtClean="0">
                <a:latin typeface="+mj-lt"/>
              </a:rPr>
              <a:t>typed</a:t>
            </a:r>
            <a:endParaRPr lang="nl-NL" dirty="0">
              <a:latin typeface="+mj-lt"/>
            </a:endParaRPr>
          </a:p>
        </p:txBody>
      </p:sp>
      <p:cxnSp>
        <p:nvCxnSpPr>
          <p:cNvPr id="10" name="Rechte verbindingslijn met pijl 9"/>
          <p:cNvCxnSpPr>
            <a:stCxn id="9" idx="1"/>
          </p:cNvCxnSpPr>
          <p:nvPr/>
        </p:nvCxnSpPr>
        <p:spPr>
          <a:xfrm flipH="1">
            <a:off x="6156176" y="2535287"/>
            <a:ext cx="792088" cy="2848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827584" y="3789040"/>
            <a:ext cx="1008112" cy="646331"/>
          </a:xfrm>
          <a:prstGeom prst="rect">
            <a:avLst/>
          </a:prstGeom>
          <a:noFill/>
        </p:spPr>
        <p:txBody>
          <a:bodyPr wrap="square" rtlCol="0">
            <a:spAutoFit/>
          </a:bodyPr>
          <a:lstStyle/>
          <a:p>
            <a:r>
              <a:rPr lang="nl-NL" dirty="0" err="1" smtClean="0">
                <a:latin typeface="+mj-lt"/>
              </a:rPr>
              <a:t>Calling</a:t>
            </a:r>
            <a:r>
              <a:rPr lang="nl-NL" dirty="0" smtClean="0">
                <a:latin typeface="+mj-lt"/>
              </a:rPr>
              <a:t> a </a:t>
            </a:r>
            <a:r>
              <a:rPr lang="nl-NL" dirty="0" err="1" smtClean="0">
                <a:latin typeface="+mj-lt"/>
              </a:rPr>
              <a:t>function</a:t>
            </a:r>
            <a:endParaRPr lang="nl-NL" dirty="0">
              <a:latin typeface="+mj-lt"/>
            </a:endParaRPr>
          </a:p>
        </p:txBody>
      </p:sp>
      <p:cxnSp>
        <p:nvCxnSpPr>
          <p:cNvPr id="14" name="Rechte verbindingslijn met pijl 13"/>
          <p:cNvCxnSpPr/>
          <p:nvPr/>
        </p:nvCxnSpPr>
        <p:spPr>
          <a:xfrm flipV="1">
            <a:off x="1835696" y="3928864"/>
            <a:ext cx="360114" cy="1482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467544" y="1342509"/>
            <a:ext cx="1224136" cy="646331"/>
          </a:xfrm>
          <a:prstGeom prst="rect">
            <a:avLst/>
          </a:prstGeom>
          <a:noFill/>
        </p:spPr>
        <p:txBody>
          <a:bodyPr wrap="square" rtlCol="0">
            <a:spAutoFit/>
          </a:bodyPr>
          <a:lstStyle/>
          <a:p>
            <a:r>
              <a:rPr lang="nl-NL" dirty="0" err="1" smtClean="0">
                <a:latin typeface="+mj-lt"/>
              </a:rPr>
              <a:t>Declaring</a:t>
            </a:r>
            <a:r>
              <a:rPr lang="nl-NL" dirty="0" smtClean="0">
                <a:latin typeface="+mj-lt"/>
              </a:rPr>
              <a:t> a </a:t>
            </a:r>
            <a:r>
              <a:rPr lang="nl-NL" dirty="0" err="1" smtClean="0">
                <a:latin typeface="+mj-lt"/>
              </a:rPr>
              <a:t>function</a:t>
            </a:r>
            <a:endParaRPr lang="nl-NL" dirty="0">
              <a:latin typeface="+mj-lt"/>
            </a:endParaRPr>
          </a:p>
        </p:txBody>
      </p:sp>
      <p:cxnSp>
        <p:nvCxnSpPr>
          <p:cNvPr id="21" name="Rechte verbindingslijn met pijl 20"/>
          <p:cNvCxnSpPr>
            <a:stCxn id="9" idx="1"/>
          </p:cNvCxnSpPr>
          <p:nvPr/>
        </p:nvCxnSpPr>
        <p:spPr>
          <a:xfrm flipH="1" flipV="1">
            <a:off x="5004048" y="2348880"/>
            <a:ext cx="1944216" cy="1864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580112" y="119675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0283182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Functions</a:t>
            </a:r>
            <a:r>
              <a:rPr lang="nl-NL" dirty="0" smtClean="0"/>
              <a:t> (2/5)</a:t>
            </a:r>
            <a:endParaRPr lang="nl-NL" dirty="0"/>
          </a:p>
        </p:txBody>
      </p:sp>
      <p:sp>
        <p:nvSpPr>
          <p:cNvPr id="3" name="Tijdelijke aanduiding voor inhoud 2"/>
          <p:cNvSpPr>
            <a:spLocks noGrp="1"/>
          </p:cNvSpPr>
          <p:nvPr>
            <p:ph idx="1"/>
          </p:nvPr>
        </p:nvSpPr>
        <p:spPr/>
        <p:txBody>
          <a:bodyPr/>
          <a:lstStyle/>
          <a:p>
            <a:r>
              <a:rPr lang="nl-NL" dirty="0" err="1" smtClean="0"/>
              <a:t>Function</a:t>
            </a:r>
            <a:r>
              <a:rPr lang="nl-NL" dirty="0" smtClean="0"/>
              <a:t> </a:t>
            </a:r>
            <a:r>
              <a:rPr lang="nl-NL" dirty="0" err="1" smtClean="0"/>
              <a:t>overloading</a:t>
            </a:r>
            <a:r>
              <a:rPr lang="nl-NL" dirty="0" smtClean="0"/>
              <a:t> is </a:t>
            </a:r>
            <a:r>
              <a:rPr lang="nl-NL" b="1" i="1" dirty="0" err="1" smtClean="0"/>
              <a:t>not</a:t>
            </a:r>
            <a:r>
              <a:rPr lang="nl-NL" b="1" i="1" dirty="0" smtClean="0"/>
              <a:t> </a:t>
            </a:r>
            <a:r>
              <a:rPr lang="nl-NL" dirty="0" err="1" smtClean="0"/>
              <a:t>supported</a:t>
            </a:r>
            <a:endParaRPr lang="nl-NL" dirty="0" smtClean="0"/>
          </a:p>
          <a:p>
            <a:endParaRPr lang="nl-NL" dirty="0" smtClean="0"/>
          </a:p>
          <a:p>
            <a:endParaRPr lang="nl-NL" dirty="0" smtClean="0"/>
          </a:p>
          <a:p>
            <a:endParaRPr lang="nl-NL" dirty="0" smtClean="0"/>
          </a:p>
          <a:p>
            <a:endParaRPr lang="nl-NL" dirty="0" smtClean="0"/>
          </a:p>
          <a:p>
            <a:endParaRPr lang="nl-NL" dirty="0" smtClean="0"/>
          </a:p>
          <a:p>
            <a:endParaRPr lang="nl-NL" dirty="0" smtClean="0"/>
          </a:p>
          <a:p>
            <a:r>
              <a:rPr lang="nl-NL" dirty="0" err="1" smtClean="0"/>
              <a:t>Result</a:t>
            </a:r>
            <a:r>
              <a:rPr lang="nl-NL" dirty="0" smtClean="0"/>
              <a:t>:</a:t>
            </a:r>
          </a:p>
          <a:p>
            <a:endParaRPr lang="nl-NL" dirty="0" smtClean="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42</a:t>
            </a:fld>
            <a:endParaRPr lang="nl-NL"/>
          </a:p>
        </p:txBody>
      </p:sp>
      <p:sp>
        <p:nvSpPr>
          <p:cNvPr id="6" name="Rectangle 18"/>
          <p:cNvSpPr/>
          <p:nvPr/>
        </p:nvSpPr>
        <p:spPr>
          <a:xfrm>
            <a:off x="598015" y="1556792"/>
            <a:ext cx="6350249" cy="33123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doSomething</a:t>
            </a:r>
            <a:r>
              <a:rPr lang="en-US" dirty="0">
                <a:solidFill>
                  <a:srgbClr val="000000"/>
                </a:solidFill>
                <a:latin typeface="Consolas"/>
              </a:rPr>
              <a:t>(a) {	console.log(</a:t>
            </a:r>
            <a:r>
              <a:rPr lang="en-US" dirty="0">
                <a:solidFill>
                  <a:srgbClr val="800000"/>
                </a:solidFill>
                <a:latin typeface="Consolas"/>
              </a:rPr>
              <a:t>"First method. A: "</a:t>
            </a:r>
            <a:r>
              <a:rPr lang="en-US" dirty="0">
                <a:solidFill>
                  <a:srgbClr val="000000"/>
                </a:solidFill>
                <a:latin typeface="Consolas"/>
              </a:rPr>
              <a:t> + a</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doSomething</a:t>
            </a:r>
            <a:r>
              <a:rPr lang="en-US" dirty="0">
                <a:solidFill>
                  <a:srgbClr val="000000"/>
                </a:solidFill>
                <a:latin typeface="Consolas"/>
              </a:rPr>
              <a:t>(a, b) {	console.log(</a:t>
            </a:r>
            <a:r>
              <a:rPr lang="en-US" dirty="0">
                <a:solidFill>
                  <a:srgbClr val="800000"/>
                </a:solidFill>
                <a:latin typeface="Consolas"/>
              </a:rPr>
              <a:t>"Second method. A: "</a:t>
            </a:r>
            <a:r>
              <a:rPr lang="en-US" dirty="0">
                <a:solidFill>
                  <a:srgbClr val="000000"/>
                </a:solidFill>
                <a:latin typeface="Consolas"/>
              </a:rPr>
              <a:t> + a +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800000"/>
                </a:solidFill>
                <a:latin typeface="Consolas"/>
              </a:rPr>
              <a:t>".</a:t>
            </a:r>
            <a:r>
              <a:rPr lang="en-US" dirty="0">
                <a:solidFill>
                  <a:srgbClr val="800000"/>
                </a:solidFill>
                <a:latin typeface="Consolas"/>
              </a:rPr>
              <a:t> B: "</a:t>
            </a:r>
            <a:r>
              <a:rPr lang="en-US" dirty="0">
                <a:solidFill>
                  <a:srgbClr val="000000"/>
                </a:solidFill>
                <a:latin typeface="Consolas"/>
              </a:rPr>
              <a:t> + b + </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doSomething</a:t>
            </a:r>
            <a:r>
              <a:rPr lang="en-US" dirty="0" smtClean="0">
                <a:solidFill>
                  <a:srgbClr val="000000"/>
                </a:solidFill>
                <a:latin typeface="Consolas"/>
              </a:rPr>
              <a:t>(5);</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doSomething</a:t>
            </a:r>
            <a:r>
              <a:rPr lang="nl-NL" dirty="0" smtClean="0">
                <a:solidFill>
                  <a:srgbClr val="000000"/>
                </a:solidFill>
                <a:latin typeface="Consolas"/>
              </a:rPr>
              <a:t>(5</a:t>
            </a:r>
            <a:r>
              <a:rPr lang="nl-NL" dirty="0">
                <a:solidFill>
                  <a:srgbClr val="000000"/>
                </a:solidFill>
                <a:latin typeface="Consolas"/>
              </a:rPr>
              <a:t>, 8</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doSomething</a:t>
            </a:r>
            <a:r>
              <a:rPr lang="nl-NL" dirty="0" smtClean="0">
                <a:solidFill>
                  <a:srgbClr val="000000"/>
                </a:solidFill>
                <a:latin typeface="Consolas"/>
              </a:rPr>
              <a:t>(5</a:t>
            </a:r>
            <a:r>
              <a:rPr lang="nl-NL" dirty="0">
                <a:solidFill>
                  <a:srgbClr val="000000"/>
                </a:solidFill>
                <a:latin typeface="Consolas"/>
              </a:rPr>
              <a:t>, </a:t>
            </a:r>
            <a:r>
              <a:rPr lang="nl-NL" dirty="0" smtClean="0">
                <a:solidFill>
                  <a:srgbClr val="800000"/>
                </a:solidFill>
                <a:latin typeface="Consolas"/>
              </a:rPr>
              <a:t>'test</a:t>
            </a:r>
            <a:r>
              <a:rPr lang="nl-NL" dirty="0">
                <a:solidFill>
                  <a:srgbClr val="800000"/>
                </a:solidFill>
                <a:latin typeface="Consolas"/>
              </a:rPr>
              <a:t>'</a:t>
            </a:r>
            <a:r>
              <a:rPr lang="nl-NL" dirty="0" smtClean="0">
                <a:solidFill>
                  <a:srgbClr val="800000"/>
                </a:solidFill>
                <a:latin typeface="Consolas"/>
              </a:rPr>
              <a:t>, </a:t>
            </a:r>
            <a:r>
              <a:rPr lang="nl-NL" dirty="0" smtClean="0">
                <a:solidFill>
                  <a:srgbClr val="000000"/>
                </a:solidFill>
                <a:latin typeface="Consolas"/>
              </a:rPr>
              <a:t>8);</a:t>
            </a:r>
            <a:endParaRPr lang="en-US" dirty="0">
              <a:solidFill>
                <a:srgbClr val="0000FF"/>
              </a:solidFill>
              <a:latin typeface="Consolas"/>
            </a:endParaRPr>
          </a:p>
        </p:txBody>
      </p:sp>
      <p:sp>
        <p:nvSpPr>
          <p:cNvPr id="7" name="Rectangle 18"/>
          <p:cNvSpPr/>
          <p:nvPr/>
        </p:nvSpPr>
        <p:spPr>
          <a:xfrm>
            <a:off x="2339752" y="5157192"/>
            <a:ext cx="4464496" cy="1152128"/>
          </a:xfrm>
          <a:prstGeom prst="rect">
            <a:avLst/>
          </a:prstGeom>
          <a:noFill/>
          <a:ln>
            <a:no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Second method. A: 5. B: </a:t>
            </a:r>
            <a:r>
              <a:rPr lang="en-US" dirty="0" smtClean="0">
                <a:solidFill>
                  <a:srgbClr val="000000"/>
                </a:solidFill>
                <a:latin typeface="Consolas"/>
                <a:ea typeface="Times New Roman"/>
                <a:cs typeface="Times New Roman"/>
              </a:rPr>
              <a:t>undefined.</a:t>
            </a:r>
            <a:br>
              <a:rPr lang="en-US" dirty="0" smtClean="0">
                <a:solidFill>
                  <a:srgbClr val="000000"/>
                </a:solidFill>
                <a:latin typeface="Consolas"/>
                <a:ea typeface="Times New Roman"/>
                <a:cs typeface="Times New Roman"/>
              </a:rPr>
            </a:br>
            <a:r>
              <a:rPr lang="en-US" dirty="0" smtClean="0">
                <a:solidFill>
                  <a:srgbClr val="000000"/>
                </a:solidFill>
                <a:latin typeface="Consolas"/>
                <a:ea typeface="Times New Roman"/>
                <a:cs typeface="Times New Roman"/>
              </a:rPr>
              <a:t>Second </a:t>
            </a:r>
            <a:r>
              <a:rPr lang="en-US" dirty="0">
                <a:solidFill>
                  <a:srgbClr val="000000"/>
                </a:solidFill>
                <a:latin typeface="Consolas"/>
                <a:ea typeface="Times New Roman"/>
                <a:cs typeface="Times New Roman"/>
              </a:rPr>
              <a:t>method. A: 5. B: </a:t>
            </a:r>
            <a:r>
              <a:rPr lang="en-US" dirty="0" smtClean="0">
                <a:solidFill>
                  <a:srgbClr val="000000"/>
                </a:solidFill>
                <a:latin typeface="Consolas"/>
                <a:ea typeface="Times New Roman"/>
                <a:cs typeface="Times New Roman"/>
              </a:rPr>
              <a:t>8.</a:t>
            </a:r>
            <a:br>
              <a:rPr lang="en-US" dirty="0" smtClean="0">
                <a:solidFill>
                  <a:srgbClr val="000000"/>
                </a:solidFill>
                <a:latin typeface="Consolas"/>
                <a:ea typeface="Times New Roman"/>
                <a:cs typeface="Times New Roman"/>
              </a:rPr>
            </a:br>
            <a:r>
              <a:rPr lang="en-US" dirty="0" smtClean="0">
                <a:solidFill>
                  <a:srgbClr val="000000"/>
                </a:solidFill>
                <a:latin typeface="Consolas"/>
                <a:ea typeface="Times New Roman"/>
                <a:cs typeface="Times New Roman"/>
              </a:rPr>
              <a:t>Second </a:t>
            </a:r>
            <a:r>
              <a:rPr lang="en-US" dirty="0">
                <a:solidFill>
                  <a:srgbClr val="000000"/>
                </a:solidFill>
                <a:latin typeface="Consolas"/>
                <a:ea typeface="Times New Roman"/>
                <a:cs typeface="Times New Roman"/>
              </a:rPr>
              <a:t>method. A: 5. B: </a:t>
            </a:r>
            <a:r>
              <a:rPr lang="en-US" dirty="0" smtClean="0">
                <a:solidFill>
                  <a:srgbClr val="000000"/>
                </a:solidFill>
                <a:latin typeface="Consolas"/>
                <a:ea typeface="Times New Roman"/>
                <a:cs typeface="Times New Roman"/>
              </a:rPr>
              <a:t>test.</a:t>
            </a:r>
            <a:endParaRPr lang="en-US" dirty="0">
              <a:solidFill>
                <a:srgbClr val="0000FF"/>
              </a:solidFill>
              <a:latin typeface="Consolas"/>
            </a:endParaRPr>
          </a:p>
        </p:txBody>
      </p:sp>
      <p:sp>
        <p:nvSpPr>
          <p:cNvPr id="8" name="Rounded Rectangle 7"/>
          <p:cNvSpPr/>
          <p:nvPr/>
        </p:nvSpPr>
        <p:spPr>
          <a:xfrm>
            <a:off x="6287498" y="137677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371681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Functions</a:t>
            </a:r>
            <a:r>
              <a:rPr lang="nl-NL" dirty="0"/>
              <a:t> </a:t>
            </a:r>
            <a:r>
              <a:rPr lang="nl-NL" dirty="0" smtClean="0"/>
              <a:t>(3/5)</a:t>
            </a:r>
            <a:endParaRPr lang="nl-NL" dirty="0"/>
          </a:p>
        </p:txBody>
      </p:sp>
      <p:sp>
        <p:nvSpPr>
          <p:cNvPr id="3" name="Tijdelijke aanduiding voor inhoud 2"/>
          <p:cNvSpPr>
            <a:spLocks noGrp="1"/>
          </p:cNvSpPr>
          <p:nvPr>
            <p:ph idx="1"/>
          </p:nvPr>
        </p:nvSpPr>
        <p:spPr/>
        <p:txBody>
          <a:bodyPr/>
          <a:lstStyle/>
          <a:p>
            <a:r>
              <a:rPr lang="nl-NL" dirty="0" err="1" smtClean="0"/>
              <a:t>Functions</a:t>
            </a:r>
            <a:r>
              <a:rPr lang="nl-NL" dirty="0" smtClean="0"/>
              <a:t> </a:t>
            </a:r>
            <a:r>
              <a:rPr lang="nl-NL" dirty="0" err="1" smtClean="0"/>
              <a:t>can</a:t>
            </a:r>
            <a:r>
              <a:rPr lang="nl-NL" dirty="0" smtClean="0"/>
              <a:t> </a:t>
            </a:r>
            <a:r>
              <a:rPr lang="nl-NL" dirty="0" err="1" smtClean="0"/>
              <a:t>be</a:t>
            </a:r>
            <a:r>
              <a:rPr lang="nl-NL" dirty="0" smtClean="0"/>
              <a:t> </a:t>
            </a:r>
            <a:r>
              <a:rPr lang="nl-NL" dirty="0" err="1" smtClean="0"/>
              <a:t>stored</a:t>
            </a:r>
            <a:r>
              <a:rPr lang="nl-NL" dirty="0" smtClean="0"/>
              <a:t> in variables</a:t>
            </a:r>
          </a:p>
          <a:p>
            <a:endParaRPr lang="nl-NL" dirty="0"/>
          </a:p>
          <a:p>
            <a:endParaRPr lang="nl-NL" dirty="0" smtClean="0"/>
          </a:p>
          <a:p>
            <a:endParaRPr lang="nl-NL" dirty="0"/>
          </a:p>
          <a:p>
            <a:endParaRPr lang="nl-NL" dirty="0" smtClean="0"/>
          </a:p>
          <a:p>
            <a:r>
              <a:rPr lang="nl-NL" dirty="0" smtClean="0"/>
              <a:t>A name is </a:t>
            </a:r>
            <a:r>
              <a:rPr lang="nl-NL" dirty="0" err="1" smtClean="0"/>
              <a:t>not</a:t>
            </a:r>
            <a:r>
              <a:rPr lang="nl-NL" dirty="0" smtClean="0"/>
              <a:t> </a:t>
            </a:r>
            <a:r>
              <a:rPr lang="nl-NL" dirty="0" err="1" smtClean="0"/>
              <a:t>necessary</a:t>
            </a:r>
            <a:r>
              <a:rPr lang="nl-NL" dirty="0" smtClean="0"/>
              <a:t> </a:t>
            </a:r>
            <a:r>
              <a:rPr lang="nl-NL" dirty="0" err="1" smtClean="0"/>
              <a:t>for</a:t>
            </a:r>
            <a:r>
              <a:rPr lang="nl-NL" dirty="0" smtClean="0"/>
              <a:t> a </a:t>
            </a:r>
            <a:r>
              <a:rPr lang="nl-NL" dirty="0" err="1" smtClean="0"/>
              <a:t>function</a:t>
            </a:r>
            <a:endParaRPr lang="nl-NL" dirty="0" smtClean="0"/>
          </a:p>
          <a:p>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43</a:t>
            </a:fld>
            <a:endParaRPr lang="nl-NL"/>
          </a:p>
        </p:txBody>
      </p:sp>
      <p:sp>
        <p:nvSpPr>
          <p:cNvPr id="8" name="Rectangle 18"/>
          <p:cNvSpPr/>
          <p:nvPr/>
        </p:nvSpPr>
        <p:spPr>
          <a:xfrm>
            <a:off x="598015" y="1412776"/>
            <a:ext cx="7632700" cy="172819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smtClean="0">
                <a:solidFill>
                  <a:srgbClr val="000000"/>
                </a:solidFill>
                <a:latin typeface="Consolas"/>
              </a:rPr>
              <a:t> </a:t>
            </a:r>
            <a:r>
              <a:rPr lang="en-US" dirty="0" err="1" smtClean="0">
                <a:solidFill>
                  <a:srgbClr val="000000"/>
                </a:solidFill>
                <a:latin typeface="Consolas"/>
              </a:rPr>
              <a:t>sayHello</a:t>
            </a:r>
            <a:r>
              <a:rPr lang="en-US" dirty="0" smtClean="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console.log(</a:t>
            </a:r>
            <a:r>
              <a:rPr lang="en-US" dirty="0" smtClean="0">
                <a:solidFill>
                  <a:srgbClr val="800000"/>
                </a:solidFill>
                <a:latin typeface="Consolas"/>
              </a:rPr>
              <a:t>"Hello!"</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var</a:t>
            </a:r>
            <a:r>
              <a:rPr lang="nl-NL" dirty="0" smtClean="0">
                <a:solidFill>
                  <a:srgbClr val="000000"/>
                </a:solidFill>
                <a:latin typeface="Consolas"/>
              </a:rPr>
              <a:t> </a:t>
            </a:r>
            <a:r>
              <a:rPr lang="nl-NL" dirty="0" err="1" smtClean="0">
                <a:solidFill>
                  <a:srgbClr val="000000"/>
                </a:solidFill>
                <a:latin typeface="Consolas"/>
              </a:rPr>
              <a:t>hello</a:t>
            </a:r>
            <a:r>
              <a:rPr lang="nl-NL" dirty="0" smtClean="0">
                <a:solidFill>
                  <a:srgbClr val="000000"/>
                </a:solidFill>
                <a:latin typeface="Consolas"/>
              </a:rPr>
              <a:t> = </a:t>
            </a:r>
            <a:r>
              <a:rPr lang="nl-NL" dirty="0" err="1" smtClean="0">
                <a:solidFill>
                  <a:srgbClr val="000000"/>
                </a:solidFill>
                <a:latin typeface="Consolas"/>
              </a:rPr>
              <a:t>sayHello</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hello</a:t>
            </a:r>
            <a:r>
              <a:rPr lang="nl-NL" dirty="0" smtClean="0">
                <a:solidFill>
                  <a:srgbClr val="000000"/>
                </a:solidFill>
                <a:latin typeface="Consolas"/>
              </a:rPr>
              <a:t>();</a:t>
            </a:r>
            <a:endParaRPr lang="en-US" dirty="0">
              <a:solidFill>
                <a:srgbClr val="0000FF"/>
              </a:solidFill>
              <a:latin typeface="Consolas"/>
            </a:endParaRPr>
          </a:p>
        </p:txBody>
      </p:sp>
      <p:sp>
        <p:nvSpPr>
          <p:cNvPr id="10" name="Rectangle 18"/>
          <p:cNvSpPr/>
          <p:nvPr/>
        </p:nvSpPr>
        <p:spPr>
          <a:xfrm>
            <a:off x="598015" y="4293096"/>
            <a:ext cx="7632700"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a:t>
            </a:r>
            <a:r>
              <a:rPr lang="en-US" dirty="0" err="1">
                <a:solidFill>
                  <a:srgbClr val="000000"/>
                </a:solidFill>
                <a:latin typeface="Consolas"/>
              </a:rPr>
              <a:t>sayHello</a:t>
            </a:r>
            <a:r>
              <a:rPr lang="en-US" dirty="0">
                <a:solidFill>
                  <a:srgbClr val="000000"/>
                </a:solidFill>
                <a:latin typeface="Consolas"/>
              </a:rPr>
              <a:t> = </a:t>
            </a:r>
            <a:r>
              <a:rPr lang="en-US" dirty="0">
                <a:solidFill>
                  <a:srgbClr val="0000FF"/>
                </a:solidFill>
                <a:latin typeface="Consolas"/>
              </a:rPr>
              <a:t>function</a:t>
            </a:r>
            <a:r>
              <a:rPr lang="en-US" dirty="0">
                <a:solidFill>
                  <a:srgbClr val="000000"/>
                </a:solidFill>
                <a:latin typeface="Consolas"/>
              </a:rPr>
              <a:t> ()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console.log(</a:t>
            </a:r>
            <a:r>
              <a:rPr lang="en-US" dirty="0">
                <a:solidFill>
                  <a:srgbClr val="800000"/>
                </a:solidFill>
                <a:latin typeface="Consolas"/>
              </a:rPr>
              <a:t>"Hello!"</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000000"/>
                </a:solidFill>
                <a:latin typeface="Consolas"/>
              </a:rPr>
              <a:t>sayHello</a:t>
            </a:r>
            <a:r>
              <a:rPr lang="nl-NL" dirty="0">
                <a:solidFill>
                  <a:srgbClr val="000000"/>
                </a:solidFill>
                <a:latin typeface="Consolas"/>
              </a:rPr>
              <a:t>();</a:t>
            </a:r>
            <a:endParaRPr lang="en-US" dirty="0">
              <a:solidFill>
                <a:srgbClr val="0000FF"/>
              </a:solidFill>
              <a:latin typeface="Consolas"/>
            </a:endParaRPr>
          </a:p>
        </p:txBody>
      </p:sp>
      <p:sp>
        <p:nvSpPr>
          <p:cNvPr id="11" name="Tekstvak 10"/>
          <p:cNvSpPr txBox="1"/>
          <p:nvPr/>
        </p:nvSpPr>
        <p:spPr>
          <a:xfrm>
            <a:off x="4788024" y="4420885"/>
            <a:ext cx="2304256" cy="646331"/>
          </a:xfrm>
          <a:prstGeom prst="rect">
            <a:avLst/>
          </a:prstGeom>
          <a:noFill/>
        </p:spPr>
        <p:txBody>
          <a:bodyPr wrap="square" rtlCol="0">
            <a:spAutoFit/>
          </a:bodyPr>
          <a:lstStyle/>
          <a:p>
            <a:r>
              <a:rPr lang="nl-NL" dirty="0" err="1" smtClean="0">
                <a:latin typeface="+mj-lt"/>
              </a:rPr>
              <a:t>This</a:t>
            </a:r>
            <a:r>
              <a:rPr lang="nl-NL" dirty="0" smtClean="0">
                <a:latin typeface="+mj-lt"/>
              </a:rPr>
              <a:t> is </a:t>
            </a:r>
            <a:r>
              <a:rPr lang="nl-NL" dirty="0" err="1" smtClean="0">
                <a:latin typeface="+mj-lt"/>
              </a:rPr>
              <a:t>an</a:t>
            </a:r>
            <a:r>
              <a:rPr lang="nl-NL" dirty="0" smtClean="0">
                <a:latin typeface="+mj-lt"/>
              </a:rPr>
              <a:t> “</a:t>
            </a:r>
            <a:r>
              <a:rPr lang="nl-NL" dirty="0" err="1" smtClean="0">
                <a:latin typeface="+mj-lt"/>
              </a:rPr>
              <a:t>anonymous</a:t>
            </a:r>
            <a:r>
              <a:rPr lang="nl-NL" dirty="0" smtClean="0">
                <a:latin typeface="+mj-lt"/>
              </a:rPr>
              <a:t> </a:t>
            </a:r>
            <a:r>
              <a:rPr lang="nl-NL" dirty="0" err="1" smtClean="0">
                <a:latin typeface="+mj-lt"/>
              </a:rPr>
              <a:t>function</a:t>
            </a:r>
            <a:r>
              <a:rPr lang="nl-NL" dirty="0" smtClean="0">
                <a:latin typeface="+mj-lt"/>
              </a:rPr>
              <a:t>”</a:t>
            </a:r>
            <a:endParaRPr lang="nl-NL" dirty="0">
              <a:latin typeface="+mj-lt"/>
            </a:endParaRPr>
          </a:p>
        </p:txBody>
      </p:sp>
      <p:cxnSp>
        <p:nvCxnSpPr>
          <p:cNvPr id="12" name="Rechte verbindingslijn met pijl 11"/>
          <p:cNvCxnSpPr>
            <a:stCxn id="11" idx="1"/>
          </p:cNvCxnSpPr>
          <p:nvPr/>
        </p:nvCxnSpPr>
        <p:spPr>
          <a:xfrm flipH="1" flipV="1">
            <a:off x="4414365" y="4652381"/>
            <a:ext cx="373659" cy="91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3" name="Rounded Rectangle 12"/>
          <p:cNvSpPr/>
          <p:nvPr/>
        </p:nvSpPr>
        <p:spPr>
          <a:xfrm>
            <a:off x="7596336" y="414908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711711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Functions</a:t>
            </a:r>
            <a:r>
              <a:rPr lang="nl-NL" dirty="0"/>
              <a:t> </a:t>
            </a:r>
            <a:r>
              <a:rPr lang="nl-NL" dirty="0" smtClean="0"/>
              <a:t>(4/5)</a:t>
            </a:r>
            <a:endParaRPr lang="nl-NL" dirty="0"/>
          </a:p>
        </p:txBody>
      </p:sp>
      <p:sp>
        <p:nvSpPr>
          <p:cNvPr id="3" name="Tijdelijke aanduiding voor inhoud 2"/>
          <p:cNvSpPr>
            <a:spLocks noGrp="1"/>
          </p:cNvSpPr>
          <p:nvPr>
            <p:ph idx="1"/>
          </p:nvPr>
        </p:nvSpPr>
        <p:spPr/>
        <p:txBody>
          <a:bodyPr/>
          <a:lstStyle/>
          <a:p>
            <a:r>
              <a:rPr lang="nl-NL" dirty="0" err="1" smtClean="0"/>
              <a:t>Functions</a:t>
            </a:r>
            <a:r>
              <a:rPr lang="nl-NL" dirty="0" smtClean="0"/>
              <a:t> </a:t>
            </a:r>
            <a:r>
              <a:rPr lang="nl-NL" dirty="0" err="1" smtClean="0"/>
              <a:t>can</a:t>
            </a:r>
            <a:r>
              <a:rPr lang="nl-NL" dirty="0" smtClean="0"/>
              <a:t> </a:t>
            </a:r>
            <a:r>
              <a:rPr lang="nl-NL" dirty="0" err="1" smtClean="0"/>
              <a:t>be</a:t>
            </a:r>
            <a:r>
              <a:rPr lang="nl-NL" dirty="0" smtClean="0"/>
              <a:t> </a:t>
            </a:r>
            <a:r>
              <a:rPr lang="nl-NL" dirty="0" err="1" smtClean="0"/>
              <a:t>passed</a:t>
            </a:r>
            <a:r>
              <a:rPr lang="nl-NL" dirty="0" smtClean="0"/>
              <a:t> as </a:t>
            </a:r>
            <a:r>
              <a:rPr lang="nl-NL" dirty="0" err="1" smtClean="0"/>
              <a:t>arguments</a:t>
            </a:r>
            <a:endParaRPr lang="nl-NL" dirty="0" smtClean="0"/>
          </a:p>
          <a:p>
            <a:endParaRPr lang="nl-NL" dirty="0"/>
          </a:p>
          <a:p>
            <a:endParaRPr lang="nl-NL" dirty="0" smtClean="0"/>
          </a:p>
          <a:p>
            <a:endParaRPr lang="nl-NL" dirty="0" smtClean="0"/>
          </a:p>
          <a:p>
            <a:endParaRPr lang="nl-NL" dirty="0" smtClean="0"/>
          </a:p>
          <a:p>
            <a:endParaRPr lang="nl-NL" dirty="0"/>
          </a:p>
          <a:p>
            <a:endParaRPr lang="nl-NL" dirty="0" smtClean="0"/>
          </a:p>
          <a:p>
            <a:pPr lvl="1"/>
            <a:r>
              <a:rPr lang="nl-NL" dirty="0" err="1" smtClean="0"/>
              <a:t>Used</a:t>
            </a:r>
            <a:r>
              <a:rPr lang="nl-NL" dirty="0" smtClean="0"/>
              <a:t> </a:t>
            </a:r>
            <a:r>
              <a:rPr lang="nl-NL" dirty="0" err="1" smtClean="0"/>
              <a:t>often</a:t>
            </a:r>
            <a:r>
              <a:rPr lang="nl-NL" dirty="0" smtClean="0"/>
              <a:t> </a:t>
            </a:r>
            <a:r>
              <a:rPr lang="nl-NL" dirty="0" err="1" smtClean="0"/>
              <a:t>with</a:t>
            </a:r>
            <a:r>
              <a:rPr lang="nl-NL" dirty="0" smtClean="0"/>
              <a:t> </a:t>
            </a:r>
            <a:r>
              <a:rPr lang="nl-NL" dirty="0" err="1" smtClean="0"/>
              <a:t>frameworks</a:t>
            </a:r>
            <a:r>
              <a:rPr lang="nl-NL" dirty="0" smtClean="0"/>
              <a:t> (e.g., </a:t>
            </a:r>
            <a:r>
              <a:rPr lang="nl-NL" dirty="0" err="1" smtClean="0"/>
              <a:t>jQuery</a:t>
            </a:r>
            <a:r>
              <a:rPr lang="nl-NL" dirty="0" smtClean="0"/>
              <a:t>)</a:t>
            </a:r>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44</a:t>
            </a:fld>
            <a:endParaRPr lang="nl-NL"/>
          </a:p>
        </p:txBody>
      </p:sp>
      <p:sp>
        <p:nvSpPr>
          <p:cNvPr id="8" name="Rectangle 18"/>
          <p:cNvSpPr/>
          <p:nvPr/>
        </p:nvSpPr>
        <p:spPr>
          <a:xfrm>
            <a:off x="598015" y="1412776"/>
            <a:ext cx="7632700" cy="33123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forEach</a:t>
            </a:r>
            <a:r>
              <a:rPr lang="en-US" dirty="0">
                <a:solidFill>
                  <a:srgbClr val="000000"/>
                </a:solidFill>
                <a:latin typeface="Consolas"/>
              </a:rPr>
              <a:t>(array, </a:t>
            </a:r>
            <a:r>
              <a:rPr lang="en-US" dirty="0" err="1">
                <a:solidFill>
                  <a:srgbClr val="000000"/>
                </a:solidFill>
                <a:latin typeface="Consolas"/>
              </a:rPr>
              <a:t>toDo</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 (</a:t>
            </a:r>
            <a:r>
              <a:rPr lang="en-US" dirty="0" err="1">
                <a:solidFill>
                  <a:srgbClr val="000000"/>
                </a:solidFill>
                <a:latin typeface="Consolas"/>
              </a:rPr>
              <a:t>i</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array)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00"/>
                </a:solidFill>
                <a:latin typeface="Consolas"/>
              </a:rPr>
              <a:t>toDo</a:t>
            </a:r>
            <a:r>
              <a:rPr lang="en-US" dirty="0">
                <a:solidFill>
                  <a:srgbClr val="000000"/>
                </a:solidFill>
                <a:latin typeface="Consolas"/>
              </a:rPr>
              <a:t>(array[</a:t>
            </a:r>
            <a:r>
              <a:rPr lang="en-US" dirty="0" err="1">
                <a:solidFill>
                  <a:srgbClr val="000000"/>
                </a:solidFill>
                <a:latin typeface="Consolas"/>
              </a:rPr>
              <a:t>i</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sayHello</a:t>
            </a:r>
            <a:r>
              <a:rPr lang="en-US" dirty="0">
                <a:solidFill>
                  <a:srgbClr val="000000"/>
                </a:solidFill>
                <a:latin typeface="Consolas"/>
              </a:rPr>
              <a:t>(name) {	console.log(</a:t>
            </a:r>
            <a:r>
              <a:rPr lang="en-US" dirty="0">
                <a:solidFill>
                  <a:srgbClr val="800000"/>
                </a:solidFill>
                <a:latin typeface="Consolas"/>
              </a:rPr>
              <a:t>"Hello from "</a:t>
            </a:r>
            <a:r>
              <a:rPr lang="en-US" dirty="0">
                <a:solidFill>
                  <a:srgbClr val="000000"/>
                </a:solidFill>
                <a:latin typeface="Consolas"/>
              </a:rPr>
              <a:t> + name);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FF"/>
                </a:solidFill>
                <a:latin typeface="Consolas"/>
              </a:rPr>
              <a:t>var</a:t>
            </a:r>
            <a:r>
              <a:rPr lang="en-US" dirty="0">
                <a:solidFill>
                  <a:srgbClr val="000000"/>
                </a:solidFill>
                <a:latin typeface="Consolas"/>
              </a:rPr>
              <a:t> names = [</a:t>
            </a:r>
            <a:r>
              <a:rPr lang="en-US" dirty="0">
                <a:solidFill>
                  <a:srgbClr val="800000"/>
                </a:solidFill>
                <a:latin typeface="Consolas"/>
              </a:rPr>
              <a:t>"Bob"</a:t>
            </a:r>
            <a:r>
              <a:rPr lang="en-US" dirty="0">
                <a:solidFill>
                  <a:srgbClr val="000000"/>
                </a:solidFill>
                <a:latin typeface="Consolas"/>
              </a:rPr>
              <a:t>, </a:t>
            </a:r>
            <a:r>
              <a:rPr lang="en-US" dirty="0">
                <a:solidFill>
                  <a:srgbClr val="800000"/>
                </a:solidFill>
                <a:latin typeface="Consolas"/>
              </a:rPr>
              <a:t>"Piet"</a:t>
            </a:r>
            <a:r>
              <a:rPr lang="en-US" dirty="0">
                <a:solidFill>
                  <a:srgbClr val="000000"/>
                </a:solidFill>
                <a:latin typeface="Consolas"/>
              </a:rPr>
              <a:t>, </a:t>
            </a:r>
            <a:r>
              <a:rPr lang="en-US" dirty="0">
                <a:solidFill>
                  <a:srgbClr val="800000"/>
                </a:solidFill>
                <a:latin typeface="Consolas"/>
              </a:rPr>
              <a:t>"</a:t>
            </a:r>
            <a:r>
              <a:rPr lang="en-US" dirty="0" err="1">
                <a:solidFill>
                  <a:srgbClr val="800000"/>
                </a:solidFill>
                <a:latin typeface="Consolas"/>
              </a:rPr>
              <a:t>Klaas</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forEach</a:t>
            </a:r>
            <a:r>
              <a:rPr lang="nl-NL" dirty="0" smtClean="0">
                <a:solidFill>
                  <a:srgbClr val="000000"/>
                </a:solidFill>
                <a:latin typeface="Consolas"/>
              </a:rPr>
              <a:t>(</a:t>
            </a:r>
            <a:r>
              <a:rPr lang="nl-NL" dirty="0" err="1" smtClean="0">
                <a:solidFill>
                  <a:srgbClr val="000000"/>
                </a:solidFill>
                <a:latin typeface="Consolas"/>
              </a:rPr>
              <a:t>names</a:t>
            </a:r>
            <a:r>
              <a:rPr lang="nl-NL" dirty="0">
                <a:solidFill>
                  <a:srgbClr val="000000"/>
                </a:solidFill>
                <a:latin typeface="Consolas"/>
              </a:rPr>
              <a:t>, </a:t>
            </a:r>
            <a:r>
              <a:rPr lang="nl-NL" dirty="0" err="1">
                <a:solidFill>
                  <a:srgbClr val="000000"/>
                </a:solidFill>
                <a:latin typeface="Consolas"/>
              </a:rPr>
              <a:t>sayHello</a:t>
            </a:r>
            <a:r>
              <a:rPr lang="nl-NL" dirty="0">
                <a:solidFill>
                  <a:srgbClr val="000000"/>
                </a:solidFill>
                <a:latin typeface="Consolas"/>
              </a:rPr>
              <a:t>);</a:t>
            </a:r>
            <a:endParaRPr lang="en-US" dirty="0">
              <a:solidFill>
                <a:srgbClr val="0000FF"/>
              </a:solidFill>
              <a:latin typeface="Consolas"/>
            </a:endParaRPr>
          </a:p>
        </p:txBody>
      </p:sp>
      <p:sp>
        <p:nvSpPr>
          <p:cNvPr id="6" name="Rounded Rectangle 5"/>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153915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Functions</a:t>
            </a:r>
            <a:r>
              <a:rPr lang="nl-NL" dirty="0"/>
              <a:t> </a:t>
            </a:r>
            <a:r>
              <a:rPr lang="nl-NL" dirty="0" smtClean="0"/>
              <a:t>(5/5)</a:t>
            </a:r>
            <a:endParaRPr lang="nl-NL" dirty="0"/>
          </a:p>
        </p:txBody>
      </p:sp>
      <p:sp>
        <p:nvSpPr>
          <p:cNvPr id="3" name="Tijdelijke aanduiding voor inhoud 2"/>
          <p:cNvSpPr>
            <a:spLocks noGrp="1"/>
          </p:cNvSpPr>
          <p:nvPr>
            <p:ph idx="1"/>
          </p:nvPr>
        </p:nvSpPr>
        <p:spPr/>
        <p:txBody>
          <a:bodyPr/>
          <a:lstStyle/>
          <a:p>
            <a:r>
              <a:rPr lang="nl-NL" dirty="0" err="1"/>
              <a:t>Anonymous</a:t>
            </a:r>
            <a:r>
              <a:rPr lang="nl-NL" dirty="0"/>
              <a:t> </a:t>
            </a:r>
            <a:r>
              <a:rPr lang="nl-NL" dirty="0" err="1" smtClean="0"/>
              <a:t>functions</a:t>
            </a:r>
            <a:r>
              <a:rPr lang="nl-NL" dirty="0" smtClean="0"/>
              <a:t> </a:t>
            </a:r>
            <a:r>
              <a:rPr lang="nl-NL" dirty="0"/>
              <a:t>as </a:t>
            </a:r>
            <a:r>
              <a:rPr lang="nl-NL" dirty="0" err="1"/>
              <a:t>function</a:t>
            </a:r>
            <a:r>
              <a:rPr lang="nl-NL" dirty="0"/>
              <a:t> </a:t>
            </a:r>
            <a:r>
              <a:rPr lang="nl-NL" dirty="0" err="1" smtClean="0"/>
              <a:t>arguments</a:t>
            </a:r>
            <a:endParaRPr lang="nl-NL" dirty="0" smtClean="0"/>
          </a:p>
          <a:p>
            <a:endParaRPr lang="nl-NL" dirty="0"/>
          </a:p>
          <a:p>
            <a:pPr lvl="1"/>
            <a:endParaRPr lang="nl-NL" dirty="0" smtClean="0"/>
          </a:p>
          <a:p>
            <a:pPr lvl="1"/>
            <a:endParaRPr lang="nl-NL" dirty="0"/>
          </a:p>
          <a:p>
            <a:pPr lvl="1"/>
            <a:endParaRPr lang="nl-NL" dirty="0" smtClean="0"/>
          </a:p>
          <a:p>
            <a:pPr lvl="1"/>
            <a:endParaRPr lang="nl-NL" dirty="0"/>
          </a:p>
          <a:p>
            <a:pPr lvl="1"/>
            <a:endParaRPr lang="nl-NL" dirty="0" smtClean="0"/>
          </a:p>
          <a:p>
            <a:pPr lvl="1"/>
            <a:r>
              <a:rPr lang="nl-NL" dirty="0" err="1"/>
              <a:t>A</a:t>
            </a:r>
            <a:r>
              <a:rPr lang="nl-NL" dirty="0" err="1" smtClean="0"/>
              <a:t>lso</a:t>
            </a:r>
            <a:r>
              <a:rPr lang="nl-NL" dirty="0" smtClean="0"/>
              <a:t> </a:t>
            </a:r>
            <a:r>
              <a:rPr lang="nl-NL" dirty="0" err="1" smtClean="0"/>
              <a:t>often</a:t>
            </a:r>
            <a:r>
              <a:rPr lang="nl-NL" dirty="0" smtClean="0"/>
              <a:t> </a:t>
            </a:r>
            <a:r>
              <a:rPr lang="nl-NL" dirty="0" err="1" smtClean="0"/>
              <a:t>used</a:t>
            </a:r>
            <a:r>
              <a:rPr lang="nl-NL" dirty="0" smtClean="0"/>
              <a:t> </a:t>
            </a:r>
            <a:r>
              <a:rPr lang="nl-NL" dirty="0" err="1" smtClean="0"/>
              <a:t>with</a:t>
            </a:r>
            <a:r>
              <a:rPr lang="nl-NL" dirty="0" smtClean="0"/>
              <a:t> </a:t>
            </a:r>
            <a:r>
              <a:rPr lang="nl-NL" dirty="0" err="1" smtClean="0"/>
              <a:t>frameworks</a:t>
            </a:r>
            <a:r>
              <a:rPr lang="nl-NL" dirty="0" smtClean="0"/>
              <a:t> (e.g., </a:t>
            </a:r>
            <a:r>
              <a:rPr lang="nl-NL" dirty="0" err="1" smtClean="0"/>
              <a:t>jQuery</a:t>
            </a:r>
            <a:r>
              <a:rPr lang="nl-NL" dirty="0" smtClean="0"/>
              <a:t>)</a:t>
            </a:r>
          </a:p>
          <a:p>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45</a:t>
            </a:fld>
            <a:endParaRPr lang="nl-NL"/>
          </a:p>
        </p:txBody>
      </p:sp>
      <p:sp>
        <p:nvSpPr>
          <p:cNvPr id="8" name="Rectangle 18"/>
          <p:cNvSpPr/>
          <p:nvPr/>
        </p:nvSpPr>
        <p:spPr>
          <a:xfrm>
            <a:off x="598015" y="1412776"/>
            <a:ext cx="7632700" cy="30963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forEach</a:t>
            </a:r>
            <a:r>
              <a:rPr lang="en-US" dirty="0">
                <a:solidFill>
                  <a:srgbClr val="000000"/>
                </a:solidFill>
                <a:latin typeface="Consolas"/>
              </a:rPr>
              <a:t>(array, </a:t>
            </a:r>
            <a:r>
              <a:rPr lang="en-US" dirty="0" err="1">
                <a:solidFill>
                  <a:srgbClr val="000000"/>
                </a:solidFill>
                <a:latin typeface="Consolas"/>
              </a:rPr>
              <a:t>toDo</a:t>
            </a: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 (</a:t>
            </a:r>
            <a:r>
              <a:rPr lang="en-US" dirty="0" err="1">
                <a:solidFill>
                  <a:srgbClr val="000000"/>
                </a:solidFill>
                <a:latin typeface="Consolas"/>
              </a:rPr>
              <a:t>i</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array)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00"/>
                </a:solidFill>
                <a:latin typeface="Consolas"/>
              </a:rPr>
              <a:t>toDo</a:t>
            </a:r>
            <a:r>
              <a:rPr lang="en-US" dirty="0">
                <a:solidFill>
                  <a:srgbClr val="000000"/>
                </a:solidFill>
                <a:latin typeface="Consolas"/>
              </a:rPr>
              <a:t>(array[</a:t>
            </a:r>
            <a:r>
              <a:rPr lang="en-US" dirty="0" err="1">
                <a:solidFill>
                  <a:srgbClr val="000000"/>
                </a:solidFill>
                <a:latin typeface="Consolas"/>
              </a:rPr>
              <a:t>i</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names = [</a:t>
            </a:r>
            <a:r>
              <a:rPr lang="en-US" dirty="0">
                <a:solidFill>
                  <a:srgbClr val="800000"/>
                </a:solidFill>
                <a:latin typeface="Consolas"/>
              </a:rPr>
              <a:t>"Bob"</a:t>
            </a:r>
            <a:r>
              <a:rPr lang="en-US" dirty="0">
                <a:solidFill>
                  <a:srgbClr val="000000"/>
                </a:solidFill>
                <a:latin typeface="Consolas"/>
              </a:rPr>
              <a:t>, </a:t>
            </a:r>
            <a:r>
              <a:rPr lang="en-US" dirty="0">
                <a:solidFill>
                  <a:srgbClr val="800000"/>
                </a:solidFill>
                <a:latin typeface="Consolas"/>
              </a:rPr>
              <a:t>"Piet"</a:t>
            </a:r>
            <a:r>
              <a:rPr lang="en-US" dirty="0">
                <a:solidFill>
                  <a:srgbClr val="000000"/>
                </a:solidFill>
                <a:latin typeface="Consolas"/>
              </a:rPr>
              <a:t>, </a:t>
            </a:r>
            <a:r>
              <a:rPr lang="en-US" dirty="0">
                <a:solidFill>
                  <a:srgbClr val="800000"/>
                </a:solidFill>
                <a:latin typeface="Consolas"/>
              </a:rPr>
              <a:t>"</a:t>
            </a:r>
            <a:r>
              <a:rPr lang="en-US" dirty="0" err="1">
                <a:solidFill>
                  <a:srgbClr val="800000"/>
                </a:solidFill>
                <a:latin typeface="Consolas"/>
              </a:rPr>
              <a:t>Klaas</a:t>
            </a:r>
            <a:r>
              <a:rPr lang="en-US" dirty="0">
                <a:solidFill>
                  <a:srgbClr val="800000"/>
                </a:solidFill>
                <a:latin typeface="Consolas"/>
              </a:rPr>
              <a:t>"</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forEach</a:t>
            </a:r>
            <a:r>
              <a:rPr lang="en-US" dirty="0">
                <a:solidFill>
                  <a:srgbClr val="000000"/>
                </a:solidFill>
                <a:latin typeface="Consolas"/>
              </a:rPr>
              <a:t>(names, </a:t>
            </a:r>
            <a:r>
              <a:rPr lang="en-US" dirty="0">
                <a:solidFill>
                  <a:srgbClr val="0000FF"/>
                </a:solidFill>
                <a:latin typeface="Consolas"/>
              </a:rPr>
              <a:t>function</a:t>
            </a:r>
            <a:r>
              <a:rPr lang="en-US" dirty="0">
                <a:solidFill>
                  <a:srgbClr val="000000"/>
                </a:solidFill>
                <a:latin typeface="Consolas"/>
              </a:rPr>
              <a:t> (name) {	console.log(</a:t>
            </a:r>
            <a:r>
              <a:rPr lang="en-US" dirty="0">
                <a:solidFill>
                  <a:srgbClr val="800000"/>
                </a:solidFill>
                <a:latin typeface="Consolas"/>
              </a:rPr>
              <a:t>"Hello from "</a:t>
            </a:r>
            <a:r>
              <a:rPr lang="en-US" dirty="0">
                <a:solidFill>
                  <a:srgbClr val="000000"/>
                </a:solidFill>
                <a:latin typeface="Consolas"/>
              </a:rPr>
              <a:t> + name);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a:solidFill>
                <a:srgbClr val="0000FF"/>
              </a:solidFill>
              <a:latin typeface="Consolas"/>
            </a:endParaRPr>
          </a:p>
        </p:txBody>
      </p:sp>
      <p:sp>
        <p:nvSpPr>
          <p:cNvPr id="6" name="Rounded Rectangle 5"/>
          <p:cNvSpPr/>
          <p:nvPr/>
        </p:nvSpPr>
        <p:spPr>
          <a:xfrm>
            <a:off x="7596336" y="134076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277675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16" name="Afgeronde rechthoek 15"/>
          <p:cNvSpPr/>
          <p:nvPr/>
        </p:nvSpPr>
        <p:spPr>
          <a:xfrm>
            <a:off x="5076056" y="2262586"/>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17"/>
          <p:cNvSpPr/>
          <p:nvPr/>
        </p:nvSpPr>
        <p:spPr>
          <a:xfrm>
            <a:off x="5076056" y="269945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46</a:t>
            </a:fld>
            <a:endParaRPr lang="nl-NL" dirty="0"/>
          </a:p>
        </p:txBody>
      </p:sp>
    </p:spTree>
    <p:extLst>
      <p:ext uri="{BB962C8B-B14F-4D97-AF65-F5344CB8AC3E}">
        <p14:creationId xmlns:p14="http://schemas.microsoft.com/office/powerpoint/2010/main" val="1779340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DOM operations</a:t>
            </a:r>
            <a:endParaRPr lang="nl-NL" dirty="0"/>
          </a:p>
        </p:txBody>
      </p:sp>
      <p:sp>
        <p:nvSpPr>
          <p:cNvPr id="3" name="Tijdelijke aanduiding voor inhoud 2"/>
          <p:cNvSpPr>
            <a:spLocks noGrp="1"/>
          </p:cNvSpPr>
          <p:nvPr>
            <p:ph idx="1"/>
          </p:nvPr>
        </p:nvSpPr>
        <p:spPr/>
        <p:txBody>
          <a:bodyPr/>
          <a:lstStyle/>
          <a:p>
            <a:r>
              <a:rPr lang="nl-NL" dirty="0" err="1" smtClean="0"/>
              <a:t>Retrieving</a:t>
            </a:r>
            <a:r>
              <a:rPr lang="nl-NL" dirty="0" smtClean="0"/>
              <a:t> </a:t>
            </a:r>
            <a:r>
              <a:rPr lang="nl-NL" dirty="0" err="1" smtClean="0"/>
              <a:t>an</a:t>
            </a:r>
            <a:r>
              <a:rPr lang="nl-NL" dirty="0" smtClean="0"/>
              <a:t> element</a:t>
            </a:r>
          </a:p>
          <a:p>
            <a:endParaRPr lang="nl-NL" dirty="0"/>
          </a:p>
          <a:p>
            <a:r>
              <a:rPr lang="nl-NL" dirty="0" err="1" smtClean="0"/>
              <a:t>Altering</a:t>
            </a:r>
            <a:r>
              <a:rPr lang="nl-NL" dirty="0" smtClean="0"/>
              <a:t> the content of </a:t>
            </a:r>
            <a:r>
              <a:rPr lang="nl-NL" dirty="0" err="1" smtClean="0"/>
              <a:t>an</a:t>
            </a:r>
            <a:r>
              <a:rPr lang="nl-NL" dirty="0" smtClean="0"/>
              <a:t> element</a:t>
            </a:r>
            <a:endParaRPr lang="nl-NL" dirty="0"/>
          </a:p>
          <a:p>
            <a:endParaRPr lang="nl-NL" dirty="0" smtClean="0"/>
          </a:p>
          <a:p>
            <a:r>
              <a:rPr lang="nl-NL" dirty="0" err="1" smtClean="0"/>
              <a:t>Placing</a:t>
            </a:r>
            <a:r>
              <a:rPr lang="nl-NL" dirty="0" smtClean="0"/>
              <a:t> a CSS class</a:t>
            </a:r>
          </a:p>
          <a:p>
            <a:endParaRPr lang="nl-NL" dirty="0"/>
          </a:p>
          <a:p>
            <a:r>
              <a:rPr lang="nl-NL" dirty="0" err="1" smtClean="0"/>
              <a:t>Retrieving</a:t>
            </a:r>
            <a:r>
              <a:rPr lang="nl-NL" dirty="0" smtClean="0"/>
              <a:t>/</a:t>
            </a:r>
            <a:r>
              <a:rPr lang="nl-NL" dirty="0" err="1" smtClean="0"/>
              <a:t>manipulating</a:t>
            </a:r>
            <a:r>
              <a:rPr lang="nl-NL" dirty="0" smtClean="0"/>
              <a:t> a form entry</a:t>
            </a:r>
            <a:endParaRPr lang="nl-NL" dirty="0"/>
          </a:p>
          <a:p>
            <a:pPr lvl="1"/>
            <a:endParaRPr lang="nl-NL" dirty="0"/>
          </a:p>
          <a:p>
            <a:pPr marL="0" indent="0">
              <a:buNone/>
            </a:pPr>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47</a:t>
            </a:fld>
            <a:endParaRPr lang="nl-NL"/>
          </a:p>
        </p:txBody>
      </p:sp>
      <p:sp>
        <p:nvSpPr>
          <p:cNvPr id="8" name="Rectangle 18"/>
          <p:cNvSpPr/>
          <p:nvPr/>
        </p:nvSpPr>
        <p:spPr>
          <a:xfrm>
            <a:off x="598015" y="141277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a:t>
            </a:r>
            <a:r>
              <a:rPr lang="nl-NL" dirty="0">
                <a:solidFill>
                  <a:srgbClr val="000000"/>
                </a:solidFill>
                <a:latin typeface="Consolas"/>
              </a:rPr>
              <a:t> element = </a:t>
            </a:r>
            <a:r>
              <a:rPr lang="nl-NL" dirty="0" err="1">
                <a:solidFill>
                  <a:srgbClr val="000000"/>
                </a:solidFill>
                <a:latin typeface="Consolas"/>
              </a:rPr>
              <a:t>document.getElementById</a:t>
            </a:r>
            <a:r>
              <a:rPr lang="nl-NL" dirty="0">
                <a:solidFill>
                  <a:srgbClr val="000000"/>
                </a:solidFill>
                <a:latin typeface="Consolas"/>
              </a:rPr>
              <a:t>(</a:t>
            </a:r>
            <a:r>
              <a:rPr lang="nl-NL" dirty="0">
                <a:solidFill>
                  <a:srgbClr val="800000"/>
                </a:solidFill>
                <a:latin typeface="Consolas"/>
              </a:rPr>
              <a:t>"div1</a:t>
            </a:r>
            <a:r>
              <a:rPr lang="nl-NL" dirty="0" smtClean="0">
                <a:solidFill>
                  <a:srgbClr val="800000"/>
                </a:solidFill>
                <a:latin typeface="Consolas"/>
              </a:rPr>
              <a:t>"</a:t>
            </a:r>
            <a:r>
              <a:rPr lang="nl-NL" dirty="0" smtClean="0">
                <a:solidFill>
                  <a:srgbClr val="000000"/>
                </a:solidFill>
                <a:latin typeface="Consolas"/>
              </a:rPr>
              <a:t>);</a:t>
            </a:r>
          </a:p>
        </p:txBody>
      </p:sp>
      <p:sp>
        <p:nvSpPr>
          <p:cNvPr id="7" name="Rectangle 18"/>
          <p:cNvSpPr/>
          <p:nvPr/>
        </p:nvSpPr>
        <p:spPr>
          <a:xfrm>
            <a:off x="598015" y="256490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element.innerHTML</a:t>
            </a:r>
            <a:r>
              <a:rPr lang="nl-NL" dirty="0">
                <a:solidFill>
                  <a:srgbClr val="000000"/>
                </a:solidFill>
                <a:latin typeface="Consolas"/>
              </a:rPr>
              <a:t> = </a:t>
            </a:r>
            <a:r>
              <a:rPr lang="nl-NL" dirty="0">
                <a:solidFill>
                  <a:srgbClr val="800000"/>
                </a:solidFill>
                <a:latin typeface="Consolas"/>
              </a:rPr>
              <a:t>"Nieuwe waarde</a:t>
            </a:r>
            <a:r>
              <a:rPr lang="nl-NL" dirty="0" smtClean="0">
                <a:solidFill>
                  <a:srgbClr val="800000"/>
                </a:solidFill>
                <a:latin typeface="Consolas"/>
              </a:rPr>
              <a:t>"</a:t>
            </a:r>
            <a:r>
              <a:rPr lang="nl-NL" dirty="0" smtClean="0">
                <a:solidFill>
                  <a:srgbClr val="000000"/>
                </a:solidFill>
                <a:latin typeface="Consolas"/>
              </a:rPr>
              <a:t>;</a:t>
            </a:r>
            <a:endParaRPr lang="en-US" dirty="0" smtClean="0">
              <a:solidFill>
                <a:srgbClr val="0000FF"/>
              </a:solidFill>
              <a:latin typeface="Consolas"/>
            </a:endParaRPr>
          </a:p>
        </p:txBody>
      </p:sp>
      <p:sp>
        <p:nvSpPr>
          <p:cNvPr id="9" name="Rectangle 18"/>
          <p:cNvSpPr/>
          <p:nvPr/>
        </p:nvSpPr>
        <p:spPr>
          <a:xfrm>
            <a:off x="598015" y="37170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element.className</a:t>
            </a:r>
            <a:r>
              <a:rPr lang="nl-NL" dirty="0">
                <a:solidFill>
                  <a:srgbClr val="000000"/>
                </a:solidFill>
                <a:latin typeface="Consolas"/>
              </a:rPr>
              <a:t> = </a:t>
            </a:r>
            <a:r>
              <a:rPr lang="nl-NL" dirty="0">
                <a:solidFill>
                  <a:srgbClr val="800000"/>
                </a:solidFill>
                <a:latin typeface="Consolas"/>
              </a:rPr>
              <a:t>"</a:t>
            </a:r>
            <a:r>
              <a:rPr lang="nl-NL" dirty="0" err="1">
                <a:solidFill>
                  <a:srgbClr val="800000"/>
                </a:solidFill>
                <a:latin typeface="Consolas"/>
              </a:rPr>
              <a:t>aCssClass</a:t>
            </a:r>
            <a:r>
              <a:rPr lang="nl-NL" dirty="0" smtClean="0">
                <a:solidFill>
                  <a:srgbClr val="800000"/>
                </a:solidFill>
                <a:latin typeface="Consolas"/>
              </a:rPr>
              <a:t>"</a:t>
            </a:r>
            <a:r>
              <a:rPr lang="nl-NL" dirty="0" smtClean="0">
                <a:solidFill>
                  <a:srgbClr val="000000"/>
                </a:solidFill>
                <a:latin typeface="Consolas"/>
              </a:rPr>
              <a:t>;</a:t>
            </a:r>
            <a:endParaRPr lang="en-US" dirty="0" smtClean="0">
              <a:solidFill>
                <a:srgbClr val="0000FF"/>
              </a:solidFill>
              <a:latin typeface="Consolas"/>
            </a:endParaRPr>
          </a:p>
        </p:txBody>
      </p:sp>
      <p:sp>
        <p:nvSpPr>
          <p:cNvPr id="10" name="Rectangle 18"/>
          <p:cNvSpPr/>
          <p:nvPr/>
        </p:nvSpPr>
        <p:spPr>
          <a:xfrm>
            <a:off x="598015" y="4941168"/>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element = </a:t>
            </a:r>
            <a:r>
              <a:rPr lang="en-US" dirty="0" err="1">
                <a:solidFill>
                  <a:srgbClr val="000000"/>
                </a:solidFill>
                <a:latin typeface="Consolas"/>
              </a:rPr>
              <a:t>document.getElementById</a:t>
            </a:r>
            <a:r>
              <a:rPr lang="en-US" dirty="0">
                <a:solidFill>
                  <a:srgbClr val="000000"/>
                </a:solidFill>
                <a:latin typeface="Consolas"/>
              </a:rPr>
              <a:t>(</a:t>
            </a:r>
            <a:r>
              <a:rPr lang="en-US" dirty="0">
                <a:solidFill>
                  <a:srgbClr val="800000"/>
                </a:solidFill>
                <a:latin typeface="Consolas"/>
              </a:rPr>
              <a:t>"</a:t>
            </a:r>
            <a:r>
              <a:rPr lang="en-US" dirty="0" err="1">
                <a:solidFill>
                  <a:srgbClr val="800000"/>
                </a:solidFill>
                <a:latin typeface="Consolas"/>
              </a:rPr>
              <a:t>firstname</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console.log</a:t>
            </a:r>
            <a:r>
              <a:rPr lang="en-US" dirty="0">
                <a:solidFill>
                  <a:srgbClr val="000000"/>
                </a:solidFill>
                <a:latin typeface="Consolas"/>
              </a:rPr>
              <a:t>(</a:t>
            </a:r>
            <a:r>
              <a:rPr lang="en-US" dirty="0">
                <a:solidFill>
                  <a:srgbClr val="800000"/>
                </a:solidFill>
                <a:latin typeface="Consolas"/>
              </a:rPr>
              <a:t>"</a:t>
            </a:r>
            <a:r>
              <a:rPr lang="en-US" dirty="0" err="1">
                <a:solidFill>
                  <a:srgbClr val="800000"/>
                </a:solidFill>
                <a:latin typeface="Consolas"/>
              </a:rPr>
              <a:t>Firstname</a:t>
            </a:r>
            <a:r>
              <a:rPr lang="en-US" dirty="0">
                <a:solidFill>
                  <a:srgbClr val="800000"/>
                </a:solidFill>
                <a:latin typeface="Consolas"/>
              </a:rPr>
              <a:t>: "</a:t>
            </a:r>
            <a:r>
              <a:rPr lang="en-US" dirty="0">
                <a:solidFill>
                  <a:srgbClr val="000000"/>
                </a:solidFill>
                <a:latin typeface="Consolas"/>
              </a:rPr>
              <a:t> + </a:t>
            </a:r>
            <a:r>
              <a:rPr lang="en-US" dirty="0" err="1">
                <a:solidFill>
                  <a:srgbClr val="000000"/>
                </a:solidFill>
                <a:latin typeface="Consolas"/>
              </a:rPr>
              <a:t>element.value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element.value</a:t>
            </a:r>
            <a:r>
              <a:rPr lang="nl-NL" dirty="0">
                <a:solidFill>
                  <a:srgbClr val="000000"/>
                </a:solidFill>
                <a:latin typeface="Consolas"/>
              </a:rPr>
              <a:t> = </a:t>
            </a:r>
            <a:r>
              <a:rPr lang="nl-NL" dirty="0">
                <a:solidFill>
                  <a:srgbClr val="800000"/>
                </a:solidFill>
                <a:latin typeface="Consolas"/>
              </a:rPr>
              <a:t>"New </a:t>
            </a:r>
            <a:r>
              <a:rPr lang="nl-NL" dirty="0" err="1">
                <a:solidFill>
                  <a:srgbClr val="800000"/>
                </a:solidFill>
                <a:latin typeface="Consolas"/>
              </a:rPr>
              <a:t>value</a:t>
            </a:r>
            <a:r>
              <a:rPr lang="nl-NL" dirty="0">
                <a:solidFill>
                  <a:srgbClr val="800000"/>
                </a:solidFill>
                <a:latin typeface="Consolas"/>
              </a:rPr>
              <a:t>!"</a:t>
            </a:r>
            <a:r>
              <a:rPr lang="nl-NL" dirty="0">
                <a:solidFill>
                  <a:srgbClr val="000000"/>
                </a:solidFill>
                <a:latin typeface="Consolas"/>
              </a:rPr>
              <a:t>;</a:t>
            </a:r>
            <a:endParaRPr lang="nl-NL" dirty="0" smtClean="0">
              <a:solidFill>
                <a:srgbClr val="000000"/>
              </a:solidFill>
              <a:latin typeface="Consolas"/>
            </a:endParaRPr>
          </a:p>
        </p:txBody>
      </p:sp>
      <p:sp>
        <p:nvSpPr>
          <p:cNvPr id="11" name="Rounded Rectangle 10"/>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2" name="Rounded Rectangle 11"/>
          <p:cNvSpPr/>
          <p:nvPr/>
        </p:nvSpPr>
        <p:spPr>
          <a:xfrm>
            <a:off x="7596336" y="238488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3" name="Rounded Rectangle 12"/>
          <p:cNvSpPr/>
          <p:nvPr/>
        </p:nvSpPr>
        <p:spPr>
          <a:xfrm>
            <a:off x="7596336" y="357301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4" name="Rounded Rectangle 13"/>
          <p:cNvSpPr/>
          <p:nvPr/>
        </p:nvSpPr>
        <p:spPr>
          <a:xfrm>
            <a:off x="7596336" y="482627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728255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18" name="Afgeronde rechthoek 17"/>
          <p:cNvSpPr/>
          <p:nvPr/>
        </p:nvSpPr>
        <p:spPr>
          <a:xfrm>
            <a:off x="5076056" y="269945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Afgeronde rechthoek 20"/>
          <p:cNvSpPr/>
          <p:nvPr/>
        </p:nvSpPr>
        <p:spPr>
          <a:xfrm>
            <a:off x="5076056" y="3133887"/>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48</a:t>
            </a:fld>
            <a:endParaRPr lang="nl-NL" dirty="0"/>
          </a:p>
        </p:txBody>
      </p:sp>
    </p:spTree>
    <p:extLst>
      <p:ext uri="{BB962C8B-B14F-4D97-AF65-F5344CB8AC3E}">
        <p14:creationId xmlns:p14="http://schemas.microsoft.com/office/powerpoint/2010/main" val="342617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Arrays (1/2)</a:t>
            </a:r>
            <a:endParaRPr lang="nl-NL" dirty="0"/>
          </a:p>
        </p:txBody>
      </p:sp>
      <p:sp>
        <p:nvSpPr>
          <p:cNvPr id="3" name="Tijdelijke aanduiding voor inhoud 2"/>
          <p:cNvSpPr>
            <a:spLocks noGrp="1"/>
          </p:cNvSpPr>
          <p:nvPr>
            <p:ph idx="1"/>
          </p:nvPr>
        </p:nvSpPr>
        <p:spPr/>
        <p:txBody>
          <a:bodyPr/>
          <a:lstStyle/>
          <a:p>
            <a:r>
              <a:rPr lang="nl-NL" dirty="0" err="1" smtClean="0"/>
              <a:t>Creating</a:t>
            </a:r>
            <a:r>
              <a:rPr lang="nl-NL" dirty="0" smtClean="0"/>
              <a:t> </a:t>
            </a:r>
            <a:r>
              <a:rPr lang="nl-NL" dirty="0" err="1" smtClean="0"/>
              <a:t>an</a:t>
            </a:r>
            <a:r>
              <a:rPr lang="nl-NL" dirty="0" smtClean="0"/>
              <a:t> array</a:t>
            </a:r>
          </a:p>
          <a:p>
            <a:endParaRPr lang="nl-NL" dirty="0"/>
          </a:p>
          <a:p>
            <a:endParaRPr lang="nl-NL" dirty="0" smtClean="0"/>
          </a:p>
          <a:p>
            <a:endParaRPr lang="nl-NL" dirty="0"/>
          </a:p>
          <a:p>
            <a:endParaRPr lang="nl-NL" dirty="0" smtClean="0"/>
          </a:p>
          <a:p>
            <a:endParaRPr lang="nl-NL" dirty="0"/>
          </a:p>
          <a:p>
            <a:r>
              <a:rPr lang="nl-NL" dirty="0" err="1" smtClean="0"/>
              <a:t>Retrieving</a:t>
            </a:r>
            <a:r>
              <a:rPr lang="nl-NL" dirty="0" smtClean="0"/>
              <a:t> </a:t>
            </a:r>
            <a:r>
              <a:rPr lang="nl-NL" dirty="0" err="1" smtClean="0"/>
              <a:t>values</a:t>
            </a:r>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49</a:t>
            </a:fld>
            <a:endParaRPr lang="nl-NL"/>
          </a:p>
        </p:txBody>
      </p:sp>
      <p:sp>
        <p:nvSpPr>
          <p:cNvPr id="6" name="Rectangle 18"/>
          <p:cNvSpPr/>
          <p:nvPr/>
        </p:nvSpPr>
        <p:spPr>
          <a:xfrm>
            <a:off x="598015" y="1412776"/>
            <a:ext cx="7632700"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FF"/>
                </a:solidFill>
                <a:latin typeface="Consolas"/>
              </a:rPr>
              <a:t>var</a:t>
            </a:r>
            <a:r>
              <a:rPr lang="en-US" dirty="0">
                <a:solidFill>
                  <a:srgbClr val="000000"/>
                </a:solidFill>
                <a:latin typeface="Consolas"/>
              </a:rPr>
              <a:t> </a:t>
            </a:r>
            <a:r>
              <a:rPr lang="en-US" dirty="0" smtClean="0">
                <a:solidFill>
                  <a:srgbClr val="000000"/>
                </a:solidFill>
                <a:latin typeface="Consolas"/>
              </a:rPr>
              <a:t>names</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Array</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names</a:t>
            </a:r>
            <a:r>
              <a:rPr lang="nl-NL" dirty="0" smtClean="0">
                <a:solidFill>
                  <a:srgbClr val="000000"/>
                </a:solidFill>
                <a:latin typeface="Consolas"/>
              </a:rPr>
              <a:t>[0</a:t>
            </a:r>
            <a:r>
              <a:rPr lang="nl-NL" dirty="0">
                <a:solidFill>
                  <a:srgbClr val="000000"/>
                </a:solidFill>
                <a:latin typeface="Consolas"/>
              </a:rPr>
              <a:t>] = </a:t>
            </a:r>
            <a:r>
              <a:rPr lang="nl-NL" dirty="0">
                <a:solidFill>
                  <a:srgbClr val="800000"/>
                </a:solidFill>
                <a:latin typeface="Consolas"/>
              </a:rPr>
              <a:t>"</a:t>
            </a:r>
            <a:r>
              <a:rPr lang="nl-NL" dirty="0" smtClean="0">
                <a:solidFill>
                  <a:srgbClr val="800000"/>
                </a:solidFill>
                <a:latin typeface="Consolas"/>
              </a:rPr>
              <a:t>Bob"</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names</a:t>
            </a:r>
            <a:r>
              <a:rPr lang="nl-NL" dirty="0" smtClean="0">
                <a:solidFill>
                  <a:srgbClr val="000000"/>
                </a:solidFill>
                <a:latin typeface="Consolas"/>
              </a:rPr>
              <a:t>[1</a:t>
            </a:r>
            <a:r>
              <a:rPr lang="nl-NL" dirty="0">
                <a:solidFill>
                  <a:srgbClr val="000000"/>
                </a:solidFill>
                <a:latin typeface="Consolas"/>
              </a:rPr>
              <a:t>] = </a:t>
            </a:r>
            <a:r>
              <a:rPr lang="nl-NL" dirty="0" smtClean="0">
                <a:solidFill>
                  <a:srgbClr val="800000"/>
                </a:solidFill>
                <a:latin typeface="Consolas"/>
              </a:rPr>
              <a:t>"Frank"</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names</a:t>
            </a:r>
            <a:r>
              <a:rPr lang="nl-NL" dirty="0" smtClean="0">
                <a:solidFill>
                  <a:srgbClr val="000000"/>
                </a:solidFill>
                <a:latin typeface="Consolas"/>
              </a:rPr>
              <a:t>[2</a:t>
            </a:r>
            <a:r>
              <a:rPr lang="nl-NL" dirty="0">
                <a:solidFill>
                  <a:srgbClr val="000000"/>
                </a:solidFill>
                <a:latin typeface="Consolas"/>
              </a:rPr>
              <a:t>] = </a:t>
            </a:r>
            <a:r>
              <a:rPr lang="nl-NL" dirty="0" smtClean="0">
                <a:solidFill>
                  <a:srgbClr val="800000"/>
                </a:solidFill>
                <a:latin typeface="Consolas"/>
              </a:rPr>
              <a:t>"Joe"</a:t>
            </a:r>
            <a:r>
              <a:rPr lang="nl-NL" dirty="0" smtClean="0">
                <a:solidFill>
                  <a:srgbClr val="000000"/>
                </a:solidFill>
                <a:latin typeface="Consolas"/>
              </a:rPr>
              <a:t>;</a:t>
            </a:r>
            <a:endParaRPr lang="en-US" dirty="0">
              <a:solidFill>
                <a:srgbClr val="0000FF"/>
              </a:solidFill>
              <a:latin typeface="Consolas"/>
            </a:endParaRPr>
          </a:p>
        </p:txBody>
      </p:sp>
      <p:sp>
        <p:nvSpPr>
          <p:cNvPr id="7" name="Rectangle 18"/>
          <p:cNvSpPr/>
          <p:nvPr/>
        </p:nvSpPr>
        <p:spPr>
          <a:xfrm>
            <a:off x="605630" y="306896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FF"/>
                </a:solidFill>
                <a:latin typeface="Consolas"/>
              </a:rPr>
              <a:t>var</a:t>
            </a:r>
            <a:r>
              <a:rPr lang="en-US" dirty="0">
                <a:solidFill>
                  <a:srgbClr val="000000"/>
                </a:solidFill>
                <a:latin typeface="Consolas"/>
              </a:rPr>
              <a:t> </a:t>
            </a:r>
            <a:r>
              <a:rPr lang="en-US" dirty="0" smtClean="0">
                <a:solidFill>
                  <a:srgbClr val="000000"/>
                </a:solidFill>
                <a:latin typeface="Consolas"/>
              </a:rPr>
              <a:t>names</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Array(</a:t>
            </a:r>
            <a:r>
              <a:rPr lang="en-US" dirty="0">
                <a:solidFill>
                  <a:srgbClr val="800000"/>
                </a:solidFill>
                <a:latin typeface="Consolas"/>
              </a:rPr>
              <a:t>"</a:t>
            </a:r>
            <a:r>
              <a:rPr lang="en-US" dirty="0" smtClean="0">
                <a:solidFill>
                  <a:srgbClr val="800000"/>
                </a:solidFill>
                <a:latin typeface="Consolas"/>
              </a:rPr>
              <a:t>Bob"</a:t>
            </a:r>
            <a:r>
              <a:rPr lang="en-US" dirty="0" smtClean="0">
                <a:solidFill>
                  <a:srgbClr val="000000"/>
                </a:solidFill>
                <a:latin typeface="Consolas"/>
              </a:rPr>
              <a:t>,</a:t>
            </a:r>
            <a:r>
              <a:rPr lang="en-US" dirty="0">
                <a:solidFill>
                  <a:srgbClr val="000000"/>
                </a:solidFill>
                <a:latin typeface="Consolas"/>
              </a:rPr>
              <a:t> </a:t>
            </a:r>
            <a:r>
              <a:rPr lang="en-US" dirty="0" smtClean="0">
                <a:solidFill>
                  <a:srgbClr val="800000"/>
                </a:solidFill>
                <a:latin typeface="Consolas"/>
              </a:rPr>
              <a:t>"Frank"</a:t>
            </a:r>
            <a:r>
              <a:rPr lang="en-US" dirty="0" smtClean="0">
                <a:solidFill>
                  <a:srgbClr val="000000"/>
                </a:solidFill>
                <a:latin typeface="Consolas"/>
              </a:rPr>
              <a:t>,</a:t>
            </a:r>
            <a:r>
              <a:rPr lang="en-US" dirty="0">
                <a:solidFill>
                  <a:srgbClr val="000000"/>
                </a:solidFill>
                <a:latin typeface="Consolas"/>
              </a:rPr>
              <a:t> </a:t>
            </a:r>
            <a:r>
              <a:rPr lang="en-US" dirty="0" smtClean="0">
                <a:solidFill>
                  <a:srgbClr val="800000"/>
                </a:solidFill>
                <a:latin typeface="Consolas"/>
              </a:rPr>
              <a:t>"Joe"</a:t>
            </a:r>
            <a:r>
              <a:rPr lang="en-US" dirty="0" smtClean="0">
                <a:solidFill>
                  <a:srgbClr val="000000"/>
                </a:solidFill>
                <a:latin typeface="Consolas"/>
              </a:rPr>
              <a:t>);</a:t>
            </a:r>
          </a:p>
        </p:txBody>
      </p:sp>
      <p:sp>
        <p:nvSpPr>
          <p:cNvPr id="8" name="Rectangle 18"/>
          <p:cNvSpPr/>
          <p:nvPr/>
        </p:nvSpPr>
        <p:spPr>
          <a:xfrm>
            <a:off x="598015" y="37170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a:t>
            </a:r>
            <a:r>
              <a:rPr lang="nl-NL" dirty="0">
                <a:solidFill>
                  <a:srgbClr val="000000"/>
                </a:solidFill>
                <a:latin typeface="Consolas"/>
              </a:rPr>
              <a:t> </a:t>
            </a:r>
            <a:r>
              <a:rPr lang="nl-NL" dirty="0" err="1">
                <a:solidFill>
                  <a:srgbClr val="000000"/>
                </a:solidFill>
                <a:latin typeface="Consolas"/>
              </a:rPr>
              <a:t>names</a:t>
            </a:r>
            <a:r>
              <a:rPr lang="nl-NL" dirty="0">
                <a:solidFill>
                  <a:srgbClr val="000000"/>
                </a:solidFill>
                <a:latin typeface="Consolas"/>
              </a:rPr>
              <a:t> = [</a:t>
            </a:r>
            <a:r>
              <a:rPr lang="nl-NL" dirty="0">
                <a:solidFill>
                  <a:srgbClr val="800000"/>
                </a:solidFill>
                <a:latin typeface="Consolas"/>
              </a:rPr>
              <a:t>"Bob"</a:t>
            </a:r>
            <a:r>
              <a:rPr lang="nl-NL" dirty="0">
                <a:solidFill>
                  <a:srgbClr val="000000"/>
                </a:solidFill>
                <a:latin typeface="Consolas"/>
              </a:rPr>
              <a:t>, </a:t>
            </a:r>
            <a:r>
              <a:rPr lang="nl-NL" dirty="0" smtClean="0">
                <a:solidFill>
                  <a:srgbClr val="800000"/>
                </a:solidFill>
                <a:latin typeface="Consolas"/>
              </a:rPr>
              <a:t>"Frank"</a:t>
            </a:r>
            <a:r>
              <a:rPr lang="nl-NL" dirty="0" smtClean="0">
                <a:solidFill>
                  <a:srgbClr val="000000"/>
                </a:solidFill>
                <a:latin typeface="Consolas"/>
              </a:rPr>
              <a:t>,</a:t>
            </a:r>
            <a:r>
              <a:rPr lang="nl-NL" dirty="0">
                <a:solidFill>
                  <a:srgbClr val="000000"/>
                </a:solidFill>
                <a:latin typeface="Consolas"/>
              </a:rPr>
              <a:t> </a:t>
            </a:r>
            <a:r>
              <a:rPr lang="nl-NL" dirty="0" smtClean="0">
                <a:solidFill>
                  <a:srgbClr val="800000"/>
                </a:solidFill>
                <a:latin typeface="Consolas"/>
              </a:rPr>
              <a:t>"Joe"</a:t>
            </a:r>
            <a:r>
              <a:rPr lang="nl-NL" dirty="0" smtClean="0">
                <a:solidFill>
                  <a:srgbClr val="000000"/>
                </a:solidFill>
                <a:latin typeface="Consolas"/>
              </a:rPr>
              <a:t>];</a:t>
            </a:r>
            <a:endParaRPr lang="en-US" dirty="0" smtClean="0">
              <a:solidFill>
                <a:srgbClr val="000000"/>
              </a:solidFill>
              <a:latin typeface="Consolas"/>
            </a:endParaRPr>
          </a:p>
        </p:txBody>
      </p:sp>
      <p:sp>
        <p:nvSpPr>
          <p:cNvPr id="9" name="Rectangle 18"/>
          <p:cNvSpPr/>
          <p:nvPr/>
        </p:nvSpPr>
        <p:spPr>
          <a:xfrm>
            <a:off x="598016" y="4941168"/>
            <a:ext cx="4262016"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console.log(names[2</a:t>
            </a:r>
            <a:r>
              <a:rPr lang="en-US" dirty="0" smtClean="0">
                <a:solidFill>
                  <a:srgbClr val="000000"/>
                </a:solidFill>
                <a:latin typeface="Consolas"/>
              </a:rPr>
              <a:t>]);</a:t>
            </a:r>
          </a:p>
        </p:txBody>
      </p:sp>
      <p:sp>
        <p:nvSpPr>
          <p:cNvPr id="11" name="Tekstvak 10"/>
          <p:cNvSpPr txBox="1"/>
          <p:nvPr/>
        </p:nvSpPr>
        <p:spPr>
          <a:xfrm>
            <a:off x="5455597" y="4972526"/>
            <a:ext cx="556563" cy="369332"/>
          </a:xfrm>
          <a:prstGeom prst="rect">
            <a:avLst/>
          </a:prstGeom>
          <a:noFill/>
        </p:spPr>
        <p:txBody>
          <a:bodyPr wrap="none" rtlCol="0">
            <a:spAutoFit/>
          </a:bodyPr>
          <a:lstStyle/>
          <a:p>
            <a:r>
              <a:rPr lang="nl-NL" dirty="0" smtClean="0"/>
              <a:t>Joe</a:t>
            </a:r>
            <a:endParaRPr lang="nl-NL" dirty="0"/>
          </a:p>
        </p:txBody>
      </p:sp>
      <p:cxnSp>
        <p:nvCxnSpPr>
          <p:cNvPr id="12" name="Rechte verbindingslijn met pijl 11"/>
          <p:cNvCxnSpPr>
            <a:stCxn id="11" idx="1"/>
          </p:cNvCxnSpPr>
          <p:nvPr/>
        </p:nvCxnSpPr>
        <p:spPr>
          <a:xfrm flipH="1">
            <a:off x="5095557" y="5157192"/>
            <a:ext cx="3600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flipH="1" flipV="1">
            <a:off x="5292080" y="4113674"/>
            <a:ext cx="360040" cy="1794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5652120" y="4149080"/>
            <a:ext cx="1518364" cy="369332"/>
          </a:xfrm>
          <a:prstGeom prst="rect">
            <a:avLst/>
          </a:prstGeom>
          <a:noFill/>
        </p:spPr>
        <p:txBody>
          <a:bodyPr wrap="none" rtlCol="0">
            <a:spAutoFit/>
          </a:bodyPr>
          <a:lstStyle/>
          <a:p>
            <a:r>
              <a:rPr lang="nl-NL" dirty="0" smtClean="0"/>
              <a:t>Best </a:t>
            </a:r>
            <a:r>
              <a:rPr lang="nl-NL" dirty="0" err="1" smtClean="0"/>
              <a:t>practice</a:t>
            </a:r>
            <a:endParaRPr lang="nl-NL" dirty="0"/>
          </a:p>
        </p:txBody>
      </p:sp>
      <p:sp>
        <p:nvSpPr>
          <p:cNvPr id="15" name="Rounded Rectangle 14"/>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6" name="Rounded Rectangle 15"/>
          <p:cNvSpPr/>
          <p:nvPr/>
        </p:nvSpPr>
        <p:spPr>
          <a:xfrm>
            <a:off x="7596336" y="365416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7" name="Rounded Rectangle 16"/>
          <p:cNvSpPr/>
          <p:nvPr/>
        </p:nvSpPr>
        <p:spPr>
          <a:xfrm>
            <a:off x="7593297" y="2997879"/>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8" name="Rounded Rectangle 17"/>
          <p:cNvSpPr/>
          <p:nvPr/>
        </p:nvSpPr>
        <p:spPr>
          <a:xfrm>
            <a:off x="4200629" y="480615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4" name="Rechthoek 3"/>
          <p:cNvSpPr/>
          <p:nvPr/>
        </p:nvSpPr>
        <p:spPr>
          <a:xfrm>
            <a:off x="323528" y="908720"/>
            <a:ext cx="8208912" cy="26642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28762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History</a:t>
            </a:r>
            <a:endParaRPr lang="nl-NL" dirty="0"/>
          </a:p>
        </p:txBody>
      </p:sp>
      <p:sp>
        <p:nvSpPr>
          <p:cNvPr id="3" name="Tijdelijke aanduiding voor inhoud 2"/>
          <p:cNvSpPr>
            <a:spLocks noGrp="1"/>
          </p:cNvSpPr>
          <p:nvPr>
            <p:ph sz="half" idx="1"/>
          </p:nvPr>
        </p:nvSpPr>
        <p:spPr/>
        <p:txBody>
          <a:bodyPr/>
          <a:lstStyle/>
          <a:p>
            <a:r>
              <a:rPr lang="nl-NL" dirty="0" smtClean="0"/>
              <a:t>HTML</a:t>
            </a:r>
          </a:p>
          <a:p>
            <a:pPr lvl="1"/>
            <a:r>
              <a:rPr lang="nl-NL" dirty="0" smtClean="0"/>
              <a:t>HTML </a:t>
            </a:r>
            <a:r>
              <a:rPr lang="nl-NL" dirty="0"/>
              <a:t>1.0 (1991)</a:t>
            </a:r>
          </a:p>
          <a:p>
            <a:pPr lvl="1"/>
            <a:r>
              <a:rPr lang="nl-NL" dirty="0"/>
              <a:t>HTML+ (1993)</a:t>
            </a:r>
          </a:p>
          <a:p>
            <a:pPr lvl="1"/>
            <a:r>
              <a:rPr lang="nl-NL" dirty="0"/>
              <a:t>HTML 2.0 (1994)</a:t>
            </a:r>
          </a:p>
          <a:p>
            <a:pPr lvl="1"/>
            <a:r>
              <a:rPr lang="nl-NL" dirty="0"/>
              <a:t>HTML 3.0 (1995)</a:t>
            </a:r>
          </a:p>
          <a:p>
            <a:pPr lvl="1"/>
            <a:r>
              <a:rPr lang="nl-NL" dirty="0" smtClean="0"/>
              <a:t>HTML </a:t>
            </a:r>
            <a:r>
              <a:rPr lang="nl-NL" dirty="0"/>
              <a:t>3.2 (</a:t>
            </a:r>
            <a:r>
              <a:rPr lang="nl-NL" dirty="0" smtClean="0"/>
              <a:t>1997)</a:t>
            </a:r>
            <a:endParaRPr lang="nl-NL" dirty="0"/>
          </a:p>
          <a:p>
            <a:pPr lvl="1"/>
            <a:r>
              <a:rPr lang="nl-NL" dirty="0"/>
              <a:t>HTML 4.0 (1997</a:t>
            </a:r>
            <a:r>
              <a:rPr lang="nl-NL" dirty="0" smtClean="0"/>
              <a:t>)</a:t>
            </a:r>
            <a:endParaRPr lang="nl-NL" dirty="0"/>
          </a:p>
        </p:txBody>
      </p:sp>
      <p:sp>
        <p:nvSpPr>
          <p:cNvPr id="6" name="Tijdelijke aanduiding voor inhoud 5"/>
          <p:cNvSpPr>
            <a:spLocks noGrp="1"/>
          </p:cNvSpPr>
          <p:nvPr>
            <p:ph sz="half" idx="2"/>
          </p:nvPr>
        </p:nvSpPr>
        <p:spPr>
          <a:xfrm>
            <a:off x="4355976" y="1268760"/>
            <a:ext cx="4536504" cy="4525963"/>
          </a:xfrm>
        </p:spPr>
        <p:txBody>
          <a:bodyPr/>
          <a:lstStyle/>
          <a:p>
            <a:r>
              <a:rPr lang="nl-NL" dirty="0" smtClean="0"/>
              <a:t>XHTML</a:t>
            </a:r>
          </a:p>
          <a:p>
            <a:pPr lvl="1"/>
            <a:r>
              <a:rPr lang="en-US" dirty="0" smtClean="0"/>
              <a:t>Stricter syntax</a:t>
            </a:r>
          </a:p>
          <a:p>
            <a:pPr lvl="1"/>
            <a:r>
              <a:rPr lang="en-US" dirty="0" smtClean="0"/>
              <a:t>XHTML </a:t>
            </a:r>
            <a:r>
              <a:rPr lang="en-US" dirty="0"/>
              <a:t>1.0 (1998)</a:t>
            </a:r>
          </a:p>
          <a:p>
            <a:pPr lvl="1"/>
            <a:r>
              <a:rPr lang="en-US" dirty="0"/>
              <a:t>XHTML 1.1 (2002</a:t>
            </a:r>
            <a:r>
              <a:rPr lang="en-US" dirty="0" smtClean="0"/>
              <a:t>)</a:t>
            </a:r>
          </a:p>
          <a:p>
            <a:endParaRPr lang="en-US" dirty="0"/>
          </a:p>
          <a:p>
            <a:r>
              <a:rPr lang="en-US" dirty="0" smtClean="0"/>
              <a:t>Other techniques</a:t>
            </a:r>
          </a:p>
          <a:p>
            <a:pPr lvl="1"/>
            <a:r>
              <a:rPr lang="en-US" dirty="0" err="1" smtClean="0"/>
              <a:t>Tableless</a:t>
            </a:r>
            <a:r>
              <a:rPr lang="en-US" dirty="0" smtClean="0"/>
              <a:t> web design (2002)</a:t>
            </a:r>
          </a:p>
          <a:p>
            <a:pPr lvl="1"/>
            <a:r>
              <a:rPr lang="en-US" dirty="0" smtClean="0"/>
              <a:t>AJAX (2005)</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a:t>
            </a:fld>
            <a:endParaRPr lang="nl-NL"/>
          </a:p>
        </p:txBody>
      </p:sp>
    </p:spTree>
    <p:extLst>
      <p:ext uri="{BB962C8B-B14F-4D97-AF65-F5344CB8AC3E}">
        <p14:creationId xmlns:p14="http://schemas.microsoft.com/office/powerpoint/2010/main" val="16991304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Arrays (2/2)</a:t>
            </a:r>
            <a:endParaRPr lang="nl-NL" dirty="0"/>
          </a:p>
        </p:txBody>
      </p:sp>
      <p:sp>
        <p:nvSpPr>
          <p:cNvPr id="3" name="Tijdelijke aanduiding voor inhoud 2"/>
          <p:cNvSpPr>
            <a:spLocks noGrp="1"/>
          </p:cNvSpPr>
          <p:nvPr>
            <p:ph idx="1"/>
          </p:nvPr>
        </p:nvSpPr>
        <p:spPr/>
        <p:txBody>
          <a:bodyPr/>
          <a:lstStyle/>
          <a:p>
            <a:r>
              <a:rPr lang="nl-NL" dirty="0" err="1" smtClean="0"/>
              <a:t>Iterating</a:t>
            </a:r>
            <a:r>
              <a:rPr lang="nl-NL" dirty="0" smtClean="0"/>
              <a:t> </a:t>
            </a:r>
            <a:r>
              <a:rPr lang="nl-NL" dirty="0" err="1" smtClean="0"/>
              <a:t>an</a:t>
            </a:r>
            <a:r>
              <a:rPr lang="nl-NL" dirty="0" smtClean="0"/>
              <a:t> array</a:t>
            </a:r>
          </a:p>
          <a:p>
            <a:endParaRPr lang="nl-NL" dirty="0"/>
          </a:p>
          <a:p>
            <a:endParaRPr lang="nl-NL" dirty="0" smtClean="0"/>
          </a:p>
          <a:p>
            <a:endParaRPr lang="nl-NL" dirty="0"/>
          </a:p>
          <a:p>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50</a:t>
            </a:fld>
            <a:endParaRPr lang="nl-NL"/>
          </a:p>
        </p:txBody>
      </p:sp>
      <p:sp>
        <p:nvSpPr>
          <p:cNvPr id="7" name="Rectangle 18"/>
          <p:cNvSpPr/>
          <p:nvPr/>
        </p:nvSpPr>
        <p:spPr>
          <a:xfrm>
            <a:off x="605630" y="2852936"/>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for</a:t>
            </a: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t>
            </a:r>
            <a:r>
              <a:rPr lang="en-US" dirty="0" err="1">
                <a:solidFill>
                  <a:srgbClr val="000000"/>
                </a:solidFill>
                <a:latin typeface="Consolas"/>
              </a:rPr>
              <a:t>i</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names)</a:t>
            </a: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a:solidFill>
                  <a:srgbClr val="000000"/>
                </a:solidFill>
                <a:latin typeface="Consolas"/>
              </a:rPr>
              <a:t>console.log(</a:t>
            </a:r>
            <a:r>
              <a:rPr lang="nl-NL" dirty="0" err="1">
                <a:solidFill>
                  <a:srgbClr val="000000"/>
                </a:solidFill>
                <a:latin typeface="Consolas"/>
              </a:rPr>
              <a:t>names</a:t>
            </a:r>
            <a:r>
              <a:rPr lang="nl-NL" dirty="0">
                <a:solidFill>
                  <a:srgbClr val="000000"/>
                </a:solidFill>
                <a:latin typeface="Consolas"/>
              </a:rPr>
              <a:t>[i]);</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a:t>
            </a:r>
            <a:endParaRPr lang="en-US" dirty="0">
              <a:solidFill>
                <a:srgbClr val="000000"/>
              </a:solidFill>
              <a:latin typeface="Consolas"/>
            </a:endParaRPr>
          </a:p>
        </p:txBody>
      </p:sp>
      <p:sp>
        <p:nvSpPr>
          <p:cNvPr id="11" name="Rectangle 18"/>
          <p:cNvSpPr/>
          <p:nvPr/>
        </p:nvSpPr>
        <p:spPr>
          <a:xfrm>
            <a:off x="597314" y="1412776"/>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for</a:t>
            </a: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t>
            </a:r>
            <a:r>
              <a:rPr lang="en-US" dirty="0" err="1">
                <a:solidFill>
                  <a:srgbClr val="000000"/>
                </a:solidFill>
                <a:latin typeface="Consolas"/>
              </a:rPr>
              <a:t>i</a:t>
            </a:r>
            <a:r>
              <a:rPr lang="en-US" dirty="0">
                <a:solidFill>
                  <a:srgbClr val="000000"/>
                </a:solidFill>
                <a:latin typeface="Consolas"/>
              </a:rPr>
              <a:t> = 0; </a:t>
            </a:r>
            <a:r>
              <a:rPr lang="en-US" dirty="0" err="1">
                <a:solidFill>
                  <a:srgbClr val="000000"/>
                </a:solidFill>
                <a:latin typeface="Consolas"/>
              </a:rPr>
              <a:t>i</a:t>
            </a:r>
            <a:r>
              <a:rPr lang="en-US" dirty="0">
                <a:solidFill>
                  <a:srgbClr val="000000"/>
                </a:solidFill>
                <a:latin typeface="Consolas"/>
              </a:rPr>
              <a:t> &lt; </a:t>
            </a:r>
            <a:r>
              <a:rPr lang="en-US" dirty="0" err="1">
                <a:solidFill>
                  <a:srgbClr val="000000"/>
                </a:solidFill>
                <a:latin typeface="Consolas"/>
              </a:rPr>
              <a:t>names.length</a:t>
            </a:r>
            <a:r>
              <a:rPr lang="en-US" dirty="0">
                <a:solidFill>
                  <a:srgbClr val="000000"/>
                </a:solidFill>
                <a:latin typeface="Consolas"/>
              </a:rPr>
              <a:t>; </a:t>
            </a:r>
            <a:r>
              <a:rPr lang="en-US" dirty="0" err="1">
                <a:solidFill>
                  <a:srgbClr val="000000"/>
                </a:solidFill>
                <a:latin typeface="Consolas"/>
              </a:rPr>
              <a:t>i</a:t>
            </a:r>
            <a:r>
              <a:rPr lang="en-US" dirty="0">
                <a:solidFill>
                  <a:srgbClr val="000000"/>
                </a:solidFill>
                <a:latin typeface="Consolas"/>
              </a:rPr>
              <a:t>++) {	</a:t>
            </a:r>
            <a:r>
              <a:rPr lang="nl-NL" dirty="0">
                <a:solidFill>
                  <a:srgbClr val="000000"/>
                </a:solidFill>
                <a:latin typeface="Consolas"/>
              </a:rPr>
              <a:t>console.log(</a:t>
            </a:r>
            <a:r>
              <a:rPr lang="nl-NL" dirty="0" err="1">
                <a:solidFill>
                  <a:srgbClr val="000000"/>
                </a:solidFill>
                <a:latin typeface="Consolas"/>
              </a:rPr>
              <a:t>names</a:t>
            </a:r>
            <a:r>
              <a:rPr lang="nl-NL" dirty="0">
                <a:solidFill>
                  <a:srgbClr val="000000"/>
                </a:solidFill>
                <a:latin typeface="Consolas"/>
              </a:rPr>
              <a:t>[i</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a:solidFill>
                <a:srgbClr val="000000"/>
              </a:solidFill>
              <a:latin typeface="Consolas"/>
            </a:endParaRPr>
          </a:p>
        </p:txBody>
      </p:sp>
      <p:sp>
        <p:nvSpPr>
          <p:cNvPr id="8" name="Rounded Rectangle 7"/>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9" name="Rounded Rectangle 8"/>
          <p:cNvSpPr/>
          <p:nvPr/>
        </p:nvSpPr>
        <p:spPr>
          <a:xfrm>
            <a:off x="7572280" y="270892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6489255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fgeronde rechthoek 21"/>
          <p:cNvSpPr/>
          <p:nvPr/>
        </p:nvSpPr>
        <p:spPr>
          <a:xfrm>
            <a:off x="5076056" y="357307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6" name="Titel 1"/>
          <p:cNvSpPr>
            <a:spLocks noGrp="1"/>
          </p:cNvSpPr>
          <p:nvPr>
            <p:ph type="title"/>
          </p:nvPr>
        </p:nvSpPr>
        <p:spPr/>
        <p:txBody>
          <a:bodyPr/>
          <a:lstStyle/>
          <a:p>
            <a:r>
              <a:rPr lang="nl-NL" dirty="0" smtClean="0"/>
              <a:t>Agenda</a:t>
            </a:r>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1" name="Afgeronde rechthoek 20"/>
          <p:cNvSpPr/>
          <p:nvPr/>
        </p:nvSpPr>
        <p:spPr>
          <a:xfrm>
            <a:off x="5076056" y="3133887"/>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51</a:t>
            </a:fld>
            <a:endParaRPr lang="nl-NL" dirty="0"/>
          </a:p>
        </p:txBody>
      </p:sp>
    </p:spTree>
    <p:extLst>
      <p:ext uri="{BB962C8B-B14F-4D97-AF65-F5344CB8AC3E}">
        <p14:creationId xmlns:p14="http://schemas.microsoft.com/office/powerpoint/2010/main" val="2996003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Objects</a:t>
            </a:r>
            <a:r>
              <a:rPr lang="nl-NL" dirty="0" smtClean="0"/>
              <a:t> (1/2)</a:t>
            </a:r>
            <a:endParaRPr lang="nl-NL" dirty="0"/>
          </a:p>
        </p:txBody>
      </p:sp>
      <p:sp>
        <p:nvSpPr>
          <p:cNvPr id="3" name="Tijdelijke aanduiding voor inhoud 2"/>
          <p:cNvSpPr>
            <a:spLocks noGrp="1"/>
          </p:cNvSpPr>
          <p:nvPr>
            <p:ph idx="1"/>
          </p:nvPr>
        </p:nvSpPr>
        <p:spPr/>
        <p:txBody>
          <a:bodyPr/>
          <a:lstStyle/>
          <a:p>
            <a:r>
              <a:rPr lang="nl-NL" dirty="0" err="1" smtClean="0"/>
              <a:t>Untyped</a:t>
            </a:r>
            <a:r>
              <a:rPr lang="nl-NL" dirty="0" smtClean="0"/>
              <a:t> </a:t>
            </a:r>
            <a:r>
              <a:rPr lang="nl-NL" dirty="0" err="1" smtClean="0"/>
              <a:t>and</a:t>
            </a:r>
            <a:r>
              <a:rPr lang="nl-NL" dirty="0" smtClean="0"/>
              <a:t> </a:t>
            </a:r>
            <a:r>
              <a:rPr lang="nl-NL" dirty="0" err="1" smtClean="0"/>
              <a:t>properties</a:t>
            </a:r>
            <a:r>
              <a:rPr lang="nl-NL" dirty="0" smtClean="0"/>
              <a:t> are </a:t>
            </a:r>
            <a:r>
              <a:rPr lang="nl-NL" dirty="0" err="1" smtClean="0"/>
              <a:t>not</a:t>
            </a:r>
            <a:r>
              <a:rPr lang="nl-NL" dirty="0" smtClean="0"/>
              <a:t> </a:t>
            </a:r>
            <a:r>
              <a:rPr lang="nl-NL" dirty="0" err="1" smtClean="0"/>
              <a:t>predefined</a:t>
            </a:r>
            <a:endParaRPr lang="nl-NL" dirty="0" smtClean="0"/>
          </a:p>
          <a:p>
            <a:endParaRPr lang="nl-NL" dirty="0"/>
          </a:p>
          <a:p>
            <a:endParaRPr lang="nl-NL" dirty="0" smtClean="0"/>
          </a:p>
          <a:p>
            <a:endParaRPr lang="nl-NL" dirty="0"/>
          </a:p>
          <a:p>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52</a:t>
            </a:fld>
            <a:endParaRPr lang="nl-NL"/>
          </a:p>
        </p:txBody>
      </p:sp>
      <p:sp>
        <p:nvSpPr>
          <p:cNvPr id="11" name="Rectangle 18"/>
          <p:cNvSpPr/>
          <p:nvPr/>
        </p:nvSpPr>
        <p:spPr>
          <a:xfrm>
            <a:off x="597314" y="1412776"/>
            <a:ext cx="7632700" cy="24482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book = </a:t>
            </a:r>
            <a:r>
              <a:rPr lang="en-US" dirty="0">
                <a:solidFill>
                  <a:srgbClr val="0000FF"/>
                </a:solidFill>
                <a:latin typeface="Consolas"/>
              </a:rPr>
              <a:t>new</a:t>
            </a:r>
            <a:r>
              <a:rPr lang="en-US" dirty="0">
                <a:solidFill>
                  <a:srgbClr val="000000"/>
                </a:solidFill>
                <a:latin typeface="Consolas"/>
              </a:rPr>
              <a:t> Object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book.title</a:t>
            </a:r>
            <a:r>
              <a:rPr lang="en-US" dirty="0">
                <a:solidFill>
                  <a:srgbClr val="000000"/>
                </a:solidFill>
                <a:latin typeface="Consolas"/>
              </a:rPr>
              <a:t> = </a:t>
            </a:r>
            <a:r>
              <a:rPr lang="en-US" dirty="0">
                <a:solidFill>
                  <a:srgbClr val="800000"/>
                </a:solidFill>
                <a:latin typeface="Consolas"/>
              </a:rPr>
              <a:t>"E = mc²</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book.author</a:t>
            </a:r>
            <a:r>
              <a:rPr lang="en-US" dirty="0">
                <a:solidFill>
                  <a:srgbClr val="000000"/>
                </a:solidFill>
                <a:latin typeface="Consolas"/>
              </a:rPr>
              <a:t> = </a:t>
            </a:r>
            <a:r>
              <a:rPr lang="en-US" dirty="0">
                <a:solidFill>
                  <a:srgbClr val="800000"/>
                </a:solidFill>
                <a:latin typeface="Consolas"/>
              </a:rPr>
              <a:t>"Einstein</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book.languages</a:t>
            </a:r>
            <a:r>
              <a:rPr lang="en-US" dirty="0">
                <a:solidFill>
                  <a:srgbClr val="000000"/>
                </a:solidFill>
                <a:latin typeface="Consolas"/>
              </a:rPr>
              <a:t> = [</a:t>
            </a:r>
            <a:r>
              <a:rPr lang="en-US" dirty="0">
                <a:solidFill>
                  <a:srgbClr val="800000"/>
                </a:solidFill>
                <a:latin typeface="Consolas"/>
              </a:rPr>
              <a:t>"Dutch"</a:t>
            </a:r>
            <a:r>
              <a:rPr lang="en-US" dirty="0">
                <a:solidFill>
                  <a:srgbClr val="000000"/>
                </a:solidFill>
                <a:latin typeface="Consolas"/>
              </a:rPr>
              <a:t>, </a:t>
            </a:r>
            <a:r>
              <a:rPr lang="en-US" dirty="0">
                <a:solidFill>
                  <a:srgbClr val="800000"/>
                </a:solidFill>
                <a:latin typeface="Consolas"/>
              </a:rPr>
              <a:t>"English</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book.printIsbn</a:t>
            </a:r>
            <a:r>
              <a:rPr lang="en-US" dirty="0">
                <a:solidFill>
                  <a:srgbClr val="000000"/>
                </a:solidFill>
                <a:latin typeface="Consolas"/>
              </a:rPr>
              <a:t> = </a:t>
            </a:r>
            <a:r>
              <a:rPr lang="en-US" dirty="0">
                <a:solidFill>
                  <a:srgbClr val="0000FF"/>
                </a:solidFill>
                <a:latin typeface="Consolas"/>
              </a:rPr>
              <a:t>function</a:t>
            </a:r>
            <a:r>
              <a:rPr lang="en-US" dirty="0">
                <a:solidFill>
                  <a:srgbClr val="000000"/>
                </a:solidFill>
                <a:latin typeface="Consolas"/>
              </a:rPr>
              <a:t> ()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console.log(</a:t>
            </a:r>
            <a:r>
              <a:rPr lang="en-US" dirty="0">
                <a:solidFill>
                  <a:srgbClr val="800000"/>
                </a:solidFill>
                <a:latin typeface="Consolas"/>
              </a:rPr>
              <a:t>"978-3-16-148410-0</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p:txBody>
      </p:sp>
      <p:sp>
        <p:nvSpPr>
          <p:cNvPr id="10" name="Rectangle 18"/>
          <p:cNvSpPr/>
          <p:nvPr/>
        </p:nvSpPr>
        <p:spPr>
          <a:xfrm>
            <a:off x="597314" y="4077072"/>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console.log(</a:t>
            </a:r>
            <a:r>
              <a:rPr lang="en-US" dirty="0" err="1" smtClean="0">
                <a:solidFill>
                  <a:srgbClr val="000000"/>
                </a:solidFill>
                <a:latin typeface="Consolas"/>
              </a:rPr>
              <a:t>book.title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book.printIsbn</a:t>
            </a:r>
            <a:r>
              <a:rPr lang="nl-NL" dirty="0">
                <a:solidFill>
                  <a:srgbClr val="000000"/>
                </a:solidFill>
                <a:latin typeface="Consolas"/>
              </a:rPr>
              <a:t>();</a:t>
            </a:r>
            <a:endParaRPr lang="en-US" dirty="0">
              <a:solidFill>
                <a:srgbClr val="000000"/>
              </a:solidFill>
              <a:latin typeface="Consolas"/>
            </a:endParaRPr>
          </a:p>
        </p:txBody>
      </p:sp>
      <p:sp>
        <p:nvSpPr>
          <p:cNvPr id="7" name="Rounded Rectangle 6"/>
          <p:cNvSpPr/>
          <p:nvPr/>
        </p:nvSpPr>
        <p:spPr>
          <a:xfrm>
            <a:off x="7596336" y="134076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8" name="Rounded Rectangle 7"/>
          <p:cNvSpPr/>
          <p:nvPr/>
        </p:nvSpPr>
        <p:spPr>
          <a:xfrm>
            <a:off x="7596336" y="398576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1188003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a:t>
            </a:r>
            <a:r>
              <a:rPr lang="nl-NL" dirty="0" err="1" smtClean="0"/>
              <a:t>Objects</a:t>
            </a:r>
            <a:r>
              <a:rPr lang="nl-NL" dirty="0" smtClean="0"/>
              <a:t> (2/2)</a:t>
            </a:r>
            <a:endParaRPr lang="nl-NL" dirty="0"/>
          </a:p>
        </p:txBody>
      </p:sp>
      <p:sp>
        <p:nvSpPr>
          <p:cNvPr id="3" name="Tijdelijke aanduiding voor inhoud 2"/>
          <p:cNvSpPr>
            <a:spLocks noGrp="1"/>
          </p:cNvSpPr>
          <p:nvPr>
            <p:ph idx="1"/>
          </p:nvPr>
        </p:nvSpPr>
        <p:spPr/>
        <p:txBody>
          <a:bodyPr/>
          <a:lstStyle/>
          <a:p>
            <a:r>
              <a:rPr lang="nl-NL" dirty="0" err="1" smtClean="0"/>
              <a:t>Objects</a:t>
            </a:r>
            <a:r>
              <a:rPr lang="nl-NL" dirty="0" smtClean="0"/>
              <a:t> </a:t>
            </a:r>
            <a:r>
              <a:rPr lang="nl-NL" dirty="0" err="1" smtClean="0"/>
              <a:t>can</a:t>
            </a:r>
            <a:r>
              <a:rPr lang="nl-NL" dirty="0" smtClean="0"/>
              <a:t> </a:t>
            </a:r>
            <a:r>
              <a:rPr lang="nl-NL" dirty="0" err="1" smtClean="0"/>
              <a:t>be</a:t>
            </a:r>
            <a:r>
              <a:rPr lang="nl-NL" dirty="0" smtClean="0"/>
              <a:t> </a:t>
            </a:r>
            <a:r>
              <a:rPr lang="nl-NL" dirty="0" err="1" smtClean="0"/>
              <a:t>written</a:t>
            </a:r>
            <a:r>
              <a:rPr lang="nl-NL" dirty="0" smtClean="0"/>
              <a:t> </a:t>
            </a:r>
            <a:r>
              <a:rPr lang="nl-NL" dirty="0" err="1" smtClean="0"/>
              <a:t>with</a:t>
            </a:r>
            <a:r>
              <a:rPr lang="nl-NL" dirty="0" smtClean="0"/>
              <a:t> a shorthand</a:t>
            </a:r>
          </a:p>
          <a:p>
            <a:endParaRPr lang="nl-NL" dirty="0"/>
          </a:p>
          <a:p>
            <a:endParaRPr lang="nl-NL" dirty="0" smtClean="0"/>
          </a:p>
          <a:p>
            <a:endParaRPr lang="nl-NL" dirty="0"/>
          </a:p>
          <a:p>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53</a:t>
            </a:fld>
            <a:endParaRPr lang="nl-NL"/>
          </a:p>
        </p:txBody>
      </p:sp>
      <p:sp>
        <p:nvSpPr>
          <p:cNvPr id="10" name="Rectangle 18"/>
          <p:cNvSpPr/>
          <p:nvPr/>
        </p:nvSpPr>
        <p:spPr>
          <a:xfrm>
            <a:off x="597314" y="4338749"/>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console.log(</a:t>
            </a:r>
            <a:r>
              <a:rPr lang="en-US" dirty="0" err="1" smtClean="0">
                <a:solidFill>
                  <a:srgbClr val="000000"/>
                </a:solidFill>
                <a:latin typeface="Consolas"/>
              </a:rPr>
              <a:t>book.title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book.printIsbn</a:t>
            </a:r>
            <a:r>
              <a:rPr lang="nl-NL" dirty="0">
                <a:solidFill>
                  <a:srgbClr val="000000"/>
                </a:solidFill>
                <a:latin typeface="Consolas"/>
              </a:rPr>
              <a:t>();</a:t>
            </a:r>
            <a:endParaRPr lang="en-US" dirty="0">
              <a:solidFill>
                <a:srgbClr val="000000"/>
              </a:solidFill>
              <a:latin typeface="Consolas"/>
            </a:endParaRPr>
          </a:p>
        </p:txBody>
      </p:sp>
      <p:sp>
        <p:nvSpPr>
          <p:cNvPr id="7" name="Rectangle 18"/>
          <p:cNvSpPr/>
          <p:nvPr/>
        </p:nvSpPr>
        <p:spPr>
          <a:xfrm>
            <a:off x="597314" y="1412776"/>
            <a:ext cx="7632700" cy="266429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ea typeface="Calibri"/>
                <a:cs typeface="Times New Roman"/>
              </a:rPr>
              <a:t>var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book </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ea typeface="Calibri"/>
                <a:cs typeface="Times New Roman"/>
              </a:rPr>
              <a:t>title: </a:t>
            </a:r>
            <a:r>
              <a:rPr lang="en-US" dirty="0">
                <a:solidFill>
                  <a:srgbClr val="800000"/>
                </a:solidFill>
                <a:latin typeface="Consolas"/>
                <a:ea typeface="Calibri"/>
                <a:cs typeface="Times New Roman"/>
              </a:rPr>
              <a:t>"E = mc²</a:t>
            </a:r>
            <a:r>
              <a:rPr lang="en-US" dirty="0" smtClean="0">
                <a:solidFill>
                  <a:srgbClr val="800000"/>
                </a:solidFill>
                <a:latin typeface="Consolas"/>
                <a:ea typeface="Calibri"/>
                <a:cs typeface="Times New Roman"/>
              </a:rPr>
              <a:t>"</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ea typeface="Calibri"/>
                <a:cs typeface="Times New Roman"/>
              </a:rPr>
              <a:t>author: </a:t>
            </a:r>
            <a:r>
              <a:rPr lang="en-US" dirty="0">
                <a:solidFill>
                  <a:srgbClr val="800000"/>
                </a:solidFill>
                <a:latin typeface="Consolas"/>
                <a:ea typeface="Calibri"/>
                <a:cs typeface="Times New Roman"/>
              </a:rPr>
              <a:t>"Einstein</a:t>
            </a:r>
            <a:r>
              <a:rPr lang="en-US" dirty="0" smtClean="0">
                <a:solidFill>
                  <a:srgbClr val="800000"/>
                </a:solidFill>
                <a:latin typeface="Consolas"/>
                <a:ea typeface="Calibri"/>
                <a:cs typeface="Times New Roman"/>
              </a:rPr>
              <a:t>"</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	languages</a:t>
            </a: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"Dutch"</a:t>
            </a: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"English</a:t>
            </a:r>
            <a:r>
              <a:rPr lang="en-US" dirty="0" smtClean="0">
                <a:solidFill>
                  <a:srgbClr val="800000"/>
                </a:solidFill>
                <a:latin typeface="Consolas"/>
                <a:ea typeface="Calibri"/>
                <a:cs typeface="Times New Roman"/>
              </a:rPr>
              <a:t>"</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nl-NL" dirty="0" err="1" smtClean="0">
                <a:solidFill>
                  <a:srgbClr val="000000"/>
                </a:solidFill>
                <a:latin typeface="Consolas"/>
                <a:ea typeface="Calibri"/>
                <a:cs typeface="Times New Roman"/>
              </a:rPr>
              <a:t>printIsbn</a:t>
            </a:r>
            <a:r>
              <a:rPr lang="nl-NL" dirty="0">
                <a:solidFill>
                  <a:srgbClr val="000000"/>
                </a:solidFill>
                <a:latin typeface="Consolas"/>
                <a:ea typeface="Calibri"/>
                <a:cs typeface="Times New Roman"/>
              </a:rPr>
              <a:t>: </a:t>
            </a:r>
            <a:r>
              <a:rPr lang="nl-NL" dirty="0" err="1">
                <a:solidFill>
                  <a:srgbClr val="0000FF"/>
                </a:solidFill>
                <a:latin typeface="Consolas"/>
                <a:ea typeface="Calibri"/>
                <a:cs typeface="Times New Roman"/>
              </a:rPr>
              <a:t>function</a:t>
            </a:r>
            <a:r>
              <a:rPr lang="nl-NL" dirty="0">
                <a:solidFill>
                  <a:srgbClr val="000000"/>
                </a:solidFill>
                <a:latin typeface="Consolas"/>
                <a:ea typeface="Calibri"/>
                <a:cs typeface="Times New Roman"/>
              </a:rPr>
              <a:t> () </a:t>
            </a: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		console.log</a:t>
            </a:r>
            <a:r>
              <a:rPr lang="nl-NL" dirty="0">
                <a:solidFill>
                  <a:srgbClr val="000000"/>
                </a:solidFill>
                <a:latin typeface="Consolas"/>
                <a:ea typeface="Calibri"/>
                <a:cs typeface="Times New Roman"/>
              </a:rPr>
              <a:t>(</a:t>
            </a:r>
            <a:r>
              <a:rPr lang="nl-NL" dirty="0">
                <a:solidFill>
                  <a:srgbClr val="800000"/>
                </a:solidFill>
                <a:latin typeface="Consolas"/>
                <a:ea typeface="Calibri"/>
                <a:cs typeface="Times New Roman"/>
              </a:rPr>
              <a:t>"978-3-16-148410-0</a:t>
            </a:r>
            <a:r>
              <a:rPr lang="nl-NL" dirty="0" smtClean="0">
                <a:solidFill>
                  <a:srgbClr val="800000"/>
                </a:solidFill>
                <a:latin typeface="Consolas"/>
                <a:ea typeface="Calibri"/>
                <a:cs typeface="Times New Roman"/>
              </a:rPr>
              <a:t>"</a:t>
            </a: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p:txBody>
      </p:sp>
      <p:sp>
        <p:nvSpPr>
          <p:cNvPr id="8" name="Rounded Rectangle 7"/>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9" name="Rounded Rectangle 8"/>
          <p:cNvSpPr/>
          <p:nvPr/>
        </p:nvSpPr>
        <p:spPr>
          <a:xfrm>
            <a:off x="7593173" y="422108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91575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fgeronde rechthoek 21"/>
          <p:cNvSpPr/>
          <p:nvPr/>
        </p:nvSpPr>
        <p:spPr>
          <a:xfrm>
            <a:off x="5076056" y="357307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6" name="Titel 1"/>
          <p:cNvSpPr>
            <a:spLocks noGrp="1"/>
          </p:cNvSpPr>
          <p:nvPr>
            <p:ph type="title"/>
          </p:nvPr>
        </p:nvSpPr>
        <p:spPr/>
        <p:txBody>
          <a:bodyPr/>
          <a:lstStyle/>
          <a:p>
            <a:r>
              <a:rPr lang="nl-NL" dirty="0" smtClean="0"/>
              <a:t>Agenda</a:t>
            </a:r>
          </a:p>
        </p:txBody>
      </p:sp>
      <p:sp>
        <p:nvSpPr>
          <p:cNvPr id="15" name="Afgeronde rechthoek 14"/>
          <p:cNvSpPr/>
          <p:nvPr/>
        </p:nvSpPr>
        <p:spPr>
          <a:xfrm>
            <a:off x="5076056" y="4009888"/>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54</a:t>
            </a:fld>
            <a:endParaRPr lang="nl-NL" dirty="0"/>
          </a:p>
        </p:txBody>
      </p:sp>
    </p:spTree>
    <p:extLst>
      <p:ext uri="{BB962C8B-B14F-4D97-AF65-F5344CB8AC3E}">
        <p14:creationId xmlns:p14="http://schemas.microsoft.com/office/powerpoint/2010/main" val="4083464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events</a:t>
            </a:r>
            <a:endParaRPr lang="nl-NL" dirty="0"/>
          </a:p>
        </p:txBody>
      </p:sp>
      <p:sp>
        <p:nvSpPr>
          <p:cNvPr id="3" name="Tijdelijke aanduiding voor inhoud 2"/>
          <p:cNvSpPr>
            <a:spLocks noGrp="1"/>
          </p:cNvSpPr>
          <p:nvPr>
            <p:ph sz="half" idx="1"/>
          </p:nvPr>
        </p:nvSpPr>
        <p:spPr>
          <a:xfrm>
            <a:off x="457200" y="1268760"/>
            <a:ext cx="4114800" cy="4525963"/>
          </a:xfrm>
        </p:spPr>
        <p:txBody>
          <a:bodyPr/>
          <a:lstStyle/>
          <a:p>
            <a:r>
              <a:rPr lang="nl-NL" dirty="0"/>
              <a:t>Interface events</a:t>
            </a:r>
          </a:p>
          <a:p>
            <a:pPr lvl="1"/>
            <a:r>
              <a:rPr lang="nl-NL" dirty="0" err="1" smtClean="0"/>
              <a:t>Unload</a:t>
            </a:r>
            <a:endParaRPr lang="nl-NL" dirty="0" smtClean="0"/>
          </a:p>
          <a:p>
            <a:pPr lvl="1"/>
            <a:r>
              <a:rPr lang="nl-NL" dirty="0" err="1" smtClean="0"/>
              <a:t>Resize</a:t>
            </a:r>
            <a:endParaRPr lang="nl-NL" dirty="0" smtClean="0"/>
          </a:p>
          <a:p>
            <a:pPr lvl="1"/>
            <a:r>
              <a:rPr lang="nl-NL" dirty="0" err="1" smtClean="0"/>
              <a:t>Scroll</a:t>
            </a:r>
            <a:endParaRPr lang="nl-NL" dirty="0" smtClean="0"/>
          </a:p>
          <a:p>
            <a:pPr lvl="1"/>
            <a:r>
              <a:rPr lang="nl-NL" dirty="0" smtClean="0"/>
              <a:t>Focus/Blur</a:t>
            </a:r>
          </a:p>
          <a:p>
            <a:r>
              <a:rPr lang="nl-NL" dirty="0" smtClean="0"/>
              <a:t>Mouse events</a:t>
            </a:r>
          </a:p>
          <a:p>
            <a:pPr lvl="1"/>
            <a:r>
              <a:rPr lang="nl-NL" dirty="0" err="1" smtClean="0"/>
              <a:t>Mouseover</a:t>
            </a:r>
            <a:r>
              <a:rPr lang="nl-NL" dirty="0" smtClean="0"/>
              <a:t>/</a:t>
            </a:r>
            <a:r>
              <a:rPr lang="nl-NL" dirty="0" err="1" smtClean="0"/>
              <a:t>mouseout</a:t>
            </a:r>
            <a:endParaRPr lang="nl-NL" dirty="0" smtClean="0"/>
          </a:p>
          <a:p>
            <a:pPr lvl="1"/>
            <a:r>
              <a:rPr lang="nl-NL" dirty="0" err="1" smtClean="0"/>
              <a:t>Mouseenter</a:t>
            </a:r>
            <a:r>
              <a:rPr lang="nl-NL" dirty="0" smtClean="0"/>
              <a:t>/</a:t>
            </a:r>
            <a:r>
              <a:rPr lang="nl-NL" dirty="0" err="1" smtClean="0"/>
              <a:t>mouseleave</a:t>
            </a:r>
            <a:endParaRPr lang="nl-NL" dirty="0" smtClean="0"/>
          </a:p>
          <a:p>
            <a:pPr lvl="1"/>
            <a:r>
              <a:rPr lang="nl-NL" dirty="0" err="1" smtClean="0"/>
              <a:t>Mousedown</a:t>
            </a:r>
            <a:r>
              <a:rPr lang="nl-NL" dirty="0" smtClean="0"/>
              <a:t>/</a:t>
            </a:r>
            <a:r>
              <a:rPr lang="nl-NL" dirty="0" err="1" smtClean="0"/>
              <a:t>mouseup</a:t>
            </a:r>
            <a:endParaRPr lang="nl-NL" dirty="0" smtClean="0"/>
          </a:p>
          <a:p>
            <a:pPr lvl="1"/>
            <a:r>
              <a:rPr lang="nl-NL" dirty="0" err="1" smtClean="0"/>
              <a:t>Mousemove</a:t>
            </a:r>
            <a:endParaRPr lang="nl-NL" dirty="0" smtClean="0"/>
          </a:p>
          <a:p>
            <a:pPr lvl="1"/>
            <a:r>
              <a:rPr lang="nl-NL" dirty="0" err="1" smtClean="0"/>
              <a:t>DblClick</a:t>
            </a:r>
            <a:endParaRPr lang="nl-NL" dirty="0"/>
          </a:p>
          <a:p>
            <a:endParaRPr lang="nl-NL" dirty="0"/>
          </a:p>
          <a:p>
            <a:endParaRPr lang="nl-NL" dirty="0" smtClean="0"/>
          </a:p>
          <a:p>
            <a:endParaRPr lang="nl-NL" dirty="0"/>
          </a:p>
          <a:p>
            <a:endParaRPr lang="nl-NL" dirty="0" smtClean="0"/>
          </a:p>
          <a:p>
            <a:endParaRPr lang="nl-NL" dirty="0"/>
          </a:p>
          <a:p>
            <a:endParaRPr lang="nl-NL" dirty="0" smtClean="0"/>
          </a:p>
          <a:p>
            <a:endParaRPr lang="nl-NL" dirty="0"/>
          </a:p>
        </p:txBody>
      </p:sp>
      <p:sp>
        <p:nvSpPr>
          <p:cNvPr id="16" name="Tijdelijke aanduiding voor inhoud 15"/>
          <p:cNvSpPr>
            <a:spLocks noGrp="1"/>
          </p:cNvSpPr>
          <p:nvPr>
            <p:ph sz="half" idx="2"/>
          </p:nvPr>
        </p:nvSpPr>
        <p:spPr/>
        <p:txBody>
          <a:bodyPr/>
          <a:lstStyle/>
          <a:p>
            <a:r>
              <a:rPr lang="nl-NL" dirty="0" smtClean="0"/>
              <a:t>Form events</a:t>
            </a:r>
          </a:p>
          <a:p>
            <a:pPr lvl="1"/>
            <a:r>
              <a:rPr lang="nl-NL" dirty="0" err="1" smtClean="0"/>
              <a:t>Submit</a:t>
            </a:r>
            <a:endParaRPr lang="nl-NL" dirty="0" smtClean="0"/>
          </a:p>
          <a:p>
            <a:pPr lvl="1"/>
            <a:r>
              <a:rPr lang="nl-NL" dirty="0" smtClean="0"/>
              <a:t>Reset</a:t>
            </a:r>
          </a:p>
          <a:p>
            <a:r>
              <a:rPr lang="nl-NL" dirty="0" smtClean="0"/>
              <a:t>Keyboard events</a:t>
            </a:r>
          </a:p>
          <a:p>
            <a:pPr lvl="1"/>
            <a:r>
              <a:rPr lang="nl-NL" dirty="0" err="1" smtClean="0"/>
              <a:t>Keydown</a:t>
            </a:r>
            <a:endParaRPr lang="nl-NL" dirty="0" smtClean="0"/>
          </a:p>
          <a:p>
            <a:pPr lvl="1"/>
            <a:r>
              <a:rPr lang="nl-NL" dirty="0" err="1" smtClean="0"/>
              <a:t>Keyup</a:t>
            </a:r>
            <a:endParaRPr lang="nl-NL" dirty="0" smtClean="0"/>
          </a:p>
          <a:p>
            <a:pPr lvl="1"/>
            <a:r>
              <a:rPr lang="nl-NL" dirty="0" err="1" smtClean="0"/>
              <a:t>Keypress</a:t>
            </a:r>
            <a:endParaRPr lang="nl-NL" dirty="0" smtClean="0"/>
          </a:p>
          <a:p>
            <a:r>
              <a:rPr lang="nl-NL" dirty="0" smtClean="0"/>
              <a:t>W3C events</a:t>
            </a:r>
          </a:p>
          <a:p>
            <a:pPr lvl="1"/>
            <a:r>
              <a:rPr lang="nl-NL" dirty="0" err="1" smtClean="0"/>
              <a:t>DOMSubtreeModified</a:t>
            </a:r>
            <a:endParaRPr lang="nl-NL" dirty="0" smtClean="0"/>
          </a:p>
          <a:p>
            <a:pPr lvl="1"/>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55</a:t>
            </a:fld>
            <a:endParaRPr lang="nl-NL"/>
          </a:p>
        </p:txBody>
      </p:sp>
    </p:spTree>
    <p:extLst>
      <p:ext uri="{BB962C8B-B14F-4D97-AF65-F5344CB8AC3E}">
        <p14:creationId xmlns:p14="http://schemas.microsoft.com/office/powerpoint/2010/main" val="3097205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a:t> </a:t>
            </a:r>
            <a:r>
              <a:rPr lang="nl-NL" dirty="0" smtClean="0"/>
              <a:t>events: How </a:t>
            </a:r>
            <a:r>
              <a:rPr lang="nl-NL" dirty="0" err="1" smtClean="0"/>
              <a:t>they</a:t>
            </a:r>
            <a:r>
              <a:rPr lang="nl-NL" dirty="0" smtClean="0"/>
              <a:t> </a:t>
            </a:r>
            <a:r>
              <a:rPr lang="nl-NL" dirty="0" err="1" smtClean="0"/>
              <a:t>work</a:t>
            </a:r>
            <a:endParaRPr lang="nl-NL" dirty="0"/>
          </a:p>
        </p:txBody>
      </p:sp>
      <p:sp>
        <p:nvSpPr>
          <p:cNvPr id="3" name="Tijdelijke aanduiding voor inhoud 2"/>
          <p:cNvSpPr>
            <a:spLocks noGrp="1"/>
          </p:cNvSpPr>
          <p:nvPr>
            <p:ph idx="1"/>
          </p:nvPr>
        </p:nvSpPr>
        <p:spPr/>
        <p:txBody>
          <a:bodyPr/>
          <a:lstStyle/>
          <a:p>
            <a:r>
              <a:rPr lang="nl-NL" dirty="0" err="1" smtClean="0"/>
              <a:t>Vendors</a:t>
            </a:r>
            <a:r>
              <a:rPr lang="nl-NL" dirty="0" smtClean="0"/>
              <a:t> </a:t>
            </a:r>
            <a:r>
              <a:rPr lang="nl-NL" dirty="0" err="1" smtClean="0"/>
              <a:t>thought</a:t>
            </a:r>
            <a:r>
              <a:rPr lang="nl-NL" dirty="0" smtClean="0"/>
              <a:t> </a:t>
            </a:r>
            <a:r>
              <a:rPr lang="nl-NL" dirty="0" err="1" smtClean="0"/>
              <a:t>differently</a:t>
            </a:r>
            <a:r>
              <a:rPr lang="nl-NL" dirty="0" smtClean="0"/>
              <a:t> </a:t>
            </a:r>
            <a:r>
              <a:rPr lang="nl-NL" dirty="0" err="1" smtClean="0"/>
              <a:t>about</a:t>
            </a:r>
            <a:r>
              <a:rPr lang="nl-NL" dirty="0" smtClean="0"/>
              <a:t> events</a:t>
            </a:r>
          </a:p>
          <a:p>
            <a:pPr lvl="1"/>
            <a:r>
              <a:rPr lang="nl-NL" dirty="0" smtClean="0"/>
              <a:t>Netscape </a:t>
            </a:r>
            <a:r>
              <a:rPr lang="nl-NL" dirty="0" err="1" smtClean="0"/>
              <a:t>wanted</a:t>
            </a:r>
            <a:r>
              <a:rPr lang="nl-NL" dirty="0" smtClean="0"/>
              <a:t> events </a:t>
            </a:r>
            <a:r>
              <a:rPr lang="nl-NL" dirty="0" err="1" smtClean="0"/>
              <a:t>to</a:t>
            </a:r>
            <a:r>
              <a:rPr lang="nl-NL" dirty="0" smtClean="0"/>
              <a:t> </a:t>
            </a:r>
            <a:r>
              <a:rPr lang="nl-NL" dirty="0" err="1" smtClean="0"/>
              <a:t>capture</a:t>
            </a:r>
            <a:endParaRPr lang="nl-NL" dirty="0" smtClean="0"/>
          </a:p>
          <a:p>
            <a:pPr lvl="1"/>
            <a:r>
              <a:rPr lang="nl-NL" dirty="0" smtClean="0"/>
              <a:t>Microsoft </a:t>
            </a:r>
            <a:r>
              <a:rPr lang="nl-NL" dirty="0" err="1" smtClean="0"/>
              <a:t>wanted</a:t>
            </a:r>
            <a:r>
              <a:rPr lang="nl-NL" dirty="0" smtClean="0"/>
              <a:t> events </a:t>
            </a:r>
            <a:r>
              <a:rPr lang="nl-NL" dirty="0" err="1" smtClean="0"/>
              <a:t>to</a:t>
            </a:r>
            <a:r>
              <a:rPr lang="nl-NL" dirty="0" smtClean="0"/>
              <a:t> </a:t>
            </a:r>
            <a:r>
              <a:rPr lang="nl-NL" dirty="0" err="1" smtClean="0"/>
              <a:t>bubble</a:t>
            </a:r>
            <a:endParaRPr lang="nl-NL" dirty="0" smtClean="0"/>
          </a:p>
          <a:p>
            <a:pPr lvl="2"/>
            <a:endParaRPr lang="nl-NL" dirty="0" smtClean="0"/>
          </a:p>
          <a:p>
            <a:pPr lvl="2"/>
            <a:endParaRPr lang="nl-NL" dirty="0" smtClean="0"/>
          </a:p>
          <a:p>
            <a:pPr lvl="2"/>
            <a:endParaRPr lang="nl-NL" dirty="0" smtClean="0"/>
          </a:p>
          <a:p>
            <a:pPr lvl="2"/>
            <a:endParaRPr lang="nl-NL" dirty="0" smtClean="0"/>
          </a:p>
          <a:p>
            <a:pPr lvl="2"/>
            <a:endParaRPr lang="nl-NL" dirty="0"/>
          </a:p>
          <a:p>
            <a:pPr lvl="2"/>
            <a:endParaRPr lang="nl-NL" dirty="0" smtClean="0"/>
          </a:p>
          <a:p>
            <a:endParaRPr lang="nl-NL" dirty="0"/>
          </a:p>
          <a:p>
            <a:r>
              <a:rPr lang="nl-NL" dirty="0" smtClean="0"/>
              <a:t>W3C </a:t>
            </a:r>
            <a:r>
              <a:rPr lang="nl-NL" dirty="0" err="1" smtClean="0"/>
              <a:t>standards</a:t>
            </a:r>
            <a:r>
              <a:rPr lang="nl-NL" dirty="0" smtClean="0"/>
              <a:t> </a:t>
            </a:r>
            <a:r>
              <a:rPr lang="nl-NL" dirty="0" err="1" smtClean="0"/>
              <a:t>implement</a:t>
            </a:r>
            <a:r>
              <a:rPr lang="nl-NL" dirty="0" smtClean="0"/>
              <a:t> </a:t>
            </a:r>
            <a:r>
              <a:rPr lang="nl-NL" dirty="0" err="1" smtClean="0"/>
              <a:t>both</a:t>
            </a:r>
            <a:endParaRPr lang="nl-NL" dirty="0" smtClean="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56</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14" y="3227809"/>
            <a:ext cx="39814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8"/>
          <p:cNvSpPr/>
          <p:nvPr/>
        </p:nvSpPr>
        <p:spPr>
          <a:xfrm>
            <a:off x="4730410" y="3688751"/>
            <a:ext cx="3946046"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Times New Roman"/>
                <a:cs typeface="Times New Roman"/>
              </a:rPr>
              <a:t>&lt;</a:t>
            </a:r>
            <a:r>
              <a:rPr lang="en-US" dirty="0" smtClean="0">
                <a:solidFill>
                  <a:srgbClr val="800000"/>
                </a:solidFill>
                <a:latin typeface="Consolas"/>
                <a:ea typeface="Times New Roman"/>
                <a:cs typeface="Times New Roman"/>
              </a:rPr>
              <a:t>div</a:t>
            </a:r>
            <a:r>
              <a:rPr lang="en-US" dirty="0" smtClean="0">
                <a:solidFill>
                  <a:srgbClr val="0000FF"/>
                </a:solidFill>
                <a:latin typeface="Consolas"/>
                <a:ea typeface="Times New Roman"/>
                <a:cs typeface="Times New Roman"/>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input</a:t>
            </a:r>
            <a:r>
              <a:rPr lang="en-US" dirty="0">
                <a:solidFill>
                  <a:srgbClr val="000000"/>
                </a:solidFill>
                <a:latin typeface="Consolas"/>
                <a:ea typeface="Times New Roman"/>
                <a:cs typeface="Times New Roman"/>
              </a:rPr>
              <a:t> </a:t>
            </a:r>
            <a:r>
              <a:rPr lang="en-US" dirty="0">
                <a:solidFill>
                  <a:srgbClr val="FF0000"/>
                </a:solidFill>
                <a:latin typeface="Consolas"/>
                <a:ea typeface="Times New Roman"/>
                <a:cs typeface="Times New Roman"/>
              </a:rPr>
              <a:t>type</a:t>
            </a:r>
            <a:r>
              <a:rPr lang="en-US" dirty="0">
                <a:solidFill>
                  <a:srgbClr val="0000FF"/>
                </a:solidFill>
                <a:latin typeface="Consolas"/>
                <a:ea typeface="Times New Roman"/>
                <a:cs typeface="Times New Roman"/>
              </a:rPr>
              <a:t>="button"</a:t>
            </a:r>
            <a:r>
              <a:rPr lang="en-US" dirty="0">
                <a:solidFill>
                  <a:srgbClr val="000000"/>
                </a:solidFill>
                <a:latin typeface="Consolas"/>
                <a:ea typeface="Times New Roman"/>
                <a:cs typeface="Times New Roman"/>
              </a:rPr>
              <a:t> </a:t>
            </a:r>
            <a:endParaRPr lang="en-US" dirty="0" smtClean="0">
              <a:solidFill>
                <a:srgbClr val="000000"/>
              </a:solidFill>
              <a:latin typeface="Consolas"/>
              <a:ea typeface="Times New Roman"/>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smtClean="0">
                <a:solidFill>
                  <a:srgbClr val="000000"/>
                </a:solidFill>
                <a:latin typeface="Consolas"/>
                <a:ea typeface="Times New Roman"/>
                <a:cs typeface="Times New Roman"/>
              </a:rPr>
              <a:t>	 </a:t>
            </a:r>
            <a:r>
              <a:rPr lang="en-US" dirty="0" smtClean="0">
                <a:solidFill>
                  <a:srgbClr val="FF0000"/>
                </a:solidFill>
                <a:latin typeface="Consolas"/>
                <a:ea typeface="Times New Roman"/>
                <a:cs typeface="Times New Roman"/>
              </a:rPr>
              <a:t>value</a:t>
            </a:r>
            <a:r>
              <a:rPr lang="en-US" dirty="0">
                <a:solidFill>
                  <a:srgbClr val="0000FF"/>
                </a:solidFill>
                <a:latin typeface="Consolas"/>
                <a:ea typeface="Times New Roman"/>
                <a:cs typeface="Times New Roman"/>
              </a:rPr>
              <a:t>="Click me"</a:t>
            </a:r>
            <a:r>
              <a:rPr lang="en-US" dirty="0">
                <a:solidFill>
                  <a:srgbClr val="000000"/>
                </a:solidFill>
                <a:latin typeface="Consolas"/>
                <a:ea typeface="Times New Roman"/>
                <a:cs typeface="Times New Roman"/>
              </a:rPr>
              <a:t> </a:t>
            </a:r>
            <a:r>
              <a:rPr lang="en-US" dirty="0" smtClean="0">
                <a:solidFill>
                  <a:srgbClr val="0000FF"/>
                </a:solidFill>
                <a:latin typeface="Consolas"/>
                <a:ea typeface="Times New Roman"/>
                <a:cs typeface="Times New Roman"/>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smtClean="0">
                <a:solidFill>
                  <a:srgbClr val="800000"/>
                </a:solidFill>
                <a:latin typeface="Consolas"/>
                <a:ea typeface="Times New Roman"/>
                <a:cs typeface="Times New Roman"/>
              </a:rPr>
              <a:t>div</a:t>
            </a:r>
            <a:r>
              <a:rPr lang="nl-NL" dirty="0" smtClean="0">
                <a:solidFill>
                  <a:srgbClr val="0000FF"/>
                </a:solidFill>
                <a:latin typeface="Consolas"/>
                <a:ea typeface="Times New Roman"/>
                <a:cs typeface="Times New Roman"/>
              </a:rPr>
              <a:t>&gt;</a:t>
            </a:r>
          </a:p>
        </p:txBody>
      </p:sp>
      <p:sp>
        <p:nvSpPr>
          <p:cNvPr id="9" name="PIJL-OMLAAG 8"/>
          <p:cNvSpPr/>
          <p:nvPr/>
        </p:nvSpPr>
        <p:spPr>
          <a:xfrm rot="20398847">
            <a:off x="1043890" y="2697752"/>
            <a:ext cx="432048" cy="915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PIJL-OMLAAG 13"/>
          <p:cNvSpPr/>
          <p:nvPr/>
        </p:nvSpPr>
        <p:spPr>
          <a:xfrm rot="12122239">
            <a:off x="3651716" y="2665551"/>
            <a:ext cx="432048" cy="93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5" name="PIJL-OMLAAG 14"/>
          <p:cNvSpPr/>
          <p:nvPr/>
        </p:nvSpPr>
        <p:spPr>
          <a:xfrm rot="13500000">
            <a:off x="3181594" y="3564760"/>
            <a:ext cx="432048" cy="649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PIJL-OMLAAG 16"/>
          <p:cNvSpPr/>
          <p:nvPr/>
        </p:nvSpPr>
        <p:spPr>
          <a:xfrm rot="18900000">
            <a:off x="1525410" y="3564760"/>
            <a:ext cx="432048" cy="649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2" name="Tekstvak 11"/>
          <p:cNvSpPr txBox="1"/>
          <p:nvPr/>
        </p:nvSpPr>
        <p:spPr>
          <a:xfrm>
            <a:off x="-36512" y="2853506"/>
            <a:ext cx="1184940" cy="369332"/>
          </a:xfrm>
          <a:prstGeom prst="rect">
            <a:avLst/>
          </a:prstGeom>
          <a:noFill/>
        </p:spPr>
        <p:txBody>
          <a:bodyPr wrap="none" rtlCol="0">
            <a:spAutoFit/>
          </a:bodyPr>
          <a:lstStyle/>
          <a:p>
            <a:r>
              <a:rPr lang="nl-NL" dirty="0" err="1" smtClean="0"/>
              <a:t>Capturing</a:t>
            </a:r>
            <a:endParaRPr lang="nl-NL" dirty="0" smtClean="0"/>
          </a:p>
        </p:txBody>
      </p:sp>
      <p:sp>
        <p:nvSpPr>
          <p:cNvPr id="19" name="Tekstvak 18"/>
          <p:cNvSpPr txBox="1"/>
          <p:nvPr/>
        </p:nvSpPr>
        <p:spPr>
          <a:xfrm>
            <a:off x="4137940" y="2853506"/>
            <a:ext cx="1082348" cy="369332"/>
          </a:xfrm>
          <a:prstGeom prst="rect">
            <a:avLst/>
          </a:prstGeom>
          <a:noFill/>
        </p:spPr>
        <p:txBody>
          <a:bodyPr wrap="none" rtlCol="0">
            <a:spAutoFit/>
          </a:bodyPr>
          <a:lstStyle/>
          <a:p>
            <a:r>
              <a:rPr lang="nl-NL" dirty="0" err="1" smtClean="0"/>
              <a:t>Bubbling</a:t>
            </a:r>
            <a:endParaRPr lang="nl-NL" dirty="0"/>
          </a:p>
        </p:txBody>
      </p:sp>
      <p:sp>
        <p:nvSpPr>
          <p:cNvPr id="13" name="Rounded Rectangle 12"/>
          <p:cNvSpPr/>
          <p:nvPr/>
        </p:nvSpPr>
        <p:spPr>
          <a:xfrm>
            <a:off x="7987012" y="3553625"/>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64628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xit" presetSubtype="0" fill="hold" grpId="1"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grpId="2"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2"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2"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4" grpId="0" animBg="1"/>
      <p:bldP spid="15" grpId="0" animBg="1"/>
      <p:bldP spid="17" grpId="0" animBg="1"/>
      <p:bldP spid="17" grpId="1" animBg="1"/>
      <p:bldP spid="17" grpId="2" animBg="1"/>
      <p:bldP spid="12" grpId="0"/>
      <p:bldP spid="12" grpId="1"/>
      <p:bldP spid="12" grpId="2"/>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a:t> </a:t>
            </a:r>
            <a:r>
              <a:rPr lang="nl-NL" dirty="0" smtClean="0"/>
              <a:t>events: </a:t>
            </a:r>
            <a:r>
              <a:rPr lang="nl-NL" dirty="0" err="1" smtClean="0"/>
              <a:t>Models</a:t>
            </a:r>
            <a:r>
              <a:rPr lang="nl-NL" dirty="0" smtClean="0"/>
              <a:t> (1/2)</a:t>
            </a:r>
            <a:endParaRPr lang="nl-NL" dirty="0"/>
          </a:p>
        </p:txBody>
      </p:sp>
      <p:sp>
        <p:nvSpPr>
          <p:cNvPr id="3" name="Tijdelijke aanduiding voor inhoud 2"/>
          <p:cNvSpPr>
            <a:spLocks noGrp="1"/>
          </p:cNvSpPr>
          <p:nvPr>
            <p:ph idx="1"/>
          </p:nvPr>
        </p:nvSpPr>
        <p:spPr/>
        <p:txBody>
          <a:bodyPr/>
          <a:lstStyle/>
          <a:p>
            <a:r>
              <a:rPr lang="nl-NL" dirty="0" err="1" smtClean="0"/>
              <a:t>Inline</a:t>
            </a:r>
            <a:r>
              <a:rPr lang="nl-NL" dirty="0" smtClean="0"/>
              <a:t> model</a:t>
            </a:r>
          </a:p>
          <a:p>
            <a:endParaRPr lang="nl-NL" dirty="0" smtClean="0"/>
          </a:p>
          <a:p>
            <a:r>
              <a:rPr lang="nl-NL" dirty="0" smtClean="0"/>
              <a:t>Traditional model</a:t>
            </a:r>
          </a:p>
          <a:p>
            <a:pPr lvl="1"/>
            <a:endParaRPr lang="nl-NL" dirty="0" smtClean="0"/>
          </a:p>
          <a:p>
            <a:endParaRPr lang="nl-NL" sz="2000" dirty="0" smtClean="0"/>
          </a:p>
          <a:p>
            <a:endParaRPr lang="nl-NL" dirty="0" smtClean="0"/>
          </a:p>
          <a:p>
            <a:r>
              <a:rPr lang="nl-NL" dirty="0" smtClean="0"/>
              <a:t>Drawbacks</a:t>
            </a:r>
          </a:p>
          <a:p>
            <a:pPr lvl="1"/>
            <a:r>
              <a:rPr lang="nl-NL" dirty="0" err="1" smtClean="0"/>
              <a:t>Inline</a:t>
            </a:r>
            <a:r>
              <a:rPr lang="nl-NL" dirty="0" smtClean="0"/>
              <a:t> model </a:t>
            </a:r>
            <a:r>
              <a:rPr lang="nl-NL" dirty="0" err="1" smtClean="0"/>
              <a:t>mixes</a:t>
            </a:r>
            <a:r>
              <a:rPr lang="nl-NL" dirty="0" smtClean="0"/>
              <a:t> </a:t>
            </a:r>
            <a:r>
              <a:rPr lang="nl-NL" dirty="0" err="1" smtClean="0"/>
              <a:t>behavior</a:t>
            </a:r>
            <a:r>
              <a:rPr lang="nl-NL" dirty="0" smtClean="0"/>
              <a:t> </a:t>
            </a:r>
            <a:r>
              <a:rPr lang="nl-NL" dirty="0" err="1" smtClean="0"/>
              <a:t>and</a:t>
            </a:r>
            <a:r>
              <a:rPr lang="nl-NL" dirty="0" smtClean="0"/>
              <a:t> </a:t>
            </a:r>
            <a:r>
              <a:rPr lang="nl-NL" dirty="0" err="1" smtClean="0"/>
              <a:t>structure</a:t>
            </a:r>
            <a:endParaRPr lang="nl-NL" dirty="0" smtClean="0"/>
          </a:p>
          <a:p>
            <a:pPr lvl="1"/>
            <a:r>
              <a:rPr lang="nl-NL" dirty="0" smtClean="0"/>
              <a:t>Both </a:t>
            </a:r>
            <a:r>
              <a:rPr lang="nl-NL" dirty="0" err="1" smtClean="0"/>
              <a:t>models</a:t>
            </a:r>
            <a:r>
              <a:rPr lang="nl-NL" dirty="0" smtClean="0"/>
              <a:t> support </a:t>
            </a:r>
            <a:r>
              <a:rPr lang="nl-NL" dirty="0" err="1" smtClean="0"/>
              <a:t>only</a:t>
            </a:r>
            <a:r>
              <a:rPr lang="nl-NL" dirty="0" smtClean="0"/>
              <a:t> </a:t>
            </a:r>
            <a:r>
              <a:rPr lang="nl-NL" dirty="0" err="1" smtClean="0"/>
              <a:t>one</a:t>
            </a:r>
            <a:r>
              <a:rPr lang="nl-NL" dirty="0" smtClean="0"/>
              <a:t> event </a:t>
            </a:r>
            <a:r>
              <a:rPr lang="nl-NL" dirty="0" err="1" smtClean="0"/>
              <a:t>handler</a:t>
            </a:r>
            <a:endParaRPr lang="nl-NL" dirty="0" smtClean="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57</a:t>
            </a:fld>
            <a:endParaRPr lang="nl-NL"/>
          </a:p>
        </p:txBody>
      </p:sp>
      <p:sp>
        <p:nvSpPr>
          <p:cNvPr id="6" name="Rectangle 18"/>
          <p:cNvSpPr/>
          <p:nvPr/>
        </p:nvSpPr>
        <p:spPr>
          <a:xfrm>
            <a:off x="597314" y="141277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="button"</a:t>
            </a:r>
            <a:r>
              <a:rPr lang="en-US" dirty="0">
                <a:solidFill>
                  <a:srgbClr val="000000"/>
                </a:solidFill>
                <a:latin typeface="Consolas"/>
              </a:rPr>
              <a:t> </a:t>
            </a:r>
            <a:r>
              <a:rPr lang="en-US" dirty="0" err="1" smtClean="0">
                <a:solidFill>
                  <a:srgbClr val="FF0000"/>
                </a:solidFill>
                <a:latin typeface="Consolas"/>
              </a:rPr>
              <a:t>onclick</a:t>
            </a:r>
            <a:r>
              <a:rPr lang="en-US" dirty="0">
                <a:solidFill>
                  <a:srgbClr val="0000FF"/>
                </a:solidFill>
                <a:latin typeface="Consolas"/>
              </a:rPr>
              <a:t>="</a:t>
            </a:r>
            <a:r>
              <a:rPr lang="en-US" dirty="0" err="1">
                <a:solidFill>
                  <a:srgbClr val="0000FF"/>
                </a:solidFill>
                <a:latin typeface="Consolas"/>
              </a:rPr>
              <a:t>handleClick</a:t>
            </a:r>
            <a:r>
              <a:rPr lang="en-US" dirty="0">
                <a:solidFill>
                  <a:srgbClr val="0000FF"/>
                </a:solidFill>
                <a:latin typeface="Consolas"/>
              </a:rPr>
              <a:t>();"</a:t>
            </a:r>
            <a:r>
              <a:rPr lang="en-US" dirty="0">
                <a:solidFill>
                  <a:srgbClr val="000000"/>
                </a:solidFill>
                <a:latin typeface="Consolas"/>
              </a:rPr>
              <a:t> </a:t>
            </a:r>
            <a:r>
              <a:rPr lang="en-US" dirty="0">
                <a:solidFill>
                  <a:srgbClr val="0000FF"/>
                </a:solidFill>
                <a:latin typeface="Consolas"/>
              </a:rPr>
              <a:t>/&gt;</a:t>
            </a:r>
            <a:endParaRPr lang="en-US" dirty="0" smtClean="0">
              <a:solidFill>
                <a:srgbClr val="000000"/>
              </a:solidFill>
              <a:latin typeface="Consolas"/>
            </a:endParaRPr>
          </a:p>
        </p:txBody>
      </p:sp>
      <p:sp>
        <p:nvSpPr>
          <p:cNvPr id="7" name="Rectangle 18"/>
          <p:cNvSpPr/>
          <p:nvPr/>
        </p:nvSpPr>
        <p:spPr>
          <a:xfrm>
            <a:off x="597314" y="2564904"/>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a:t>
            </a:r>
            <a:r>
              <a:rPr lang="nl-NL" dirty="0">
                <a:solidFill>
                  <a:srgbClr val="000000"/>
                </a:solidFill>
                <a:latin typeface="Consolas"/>
              </a:rPr>
              <a:t> element = </a:t>
            </a:r>
            <a:r>
              <a:rPr lang="nl-NL" dirty="0" err="1">
                <a:solidFill>
                  <a:srgbClr val="000000"/>
                </a:solidFill>
                <a:latin typeface="Consolas"/>
              </a:rPr>
              <a:t>document.getElementById</a:t>
            </a:r>
            <a:r>
              <a:rPr lang="nl-NL" dirty="0" smtClean="0">
                <a:solidFill>
                  <a:srgbClr val="000000"/>
                </a:solidFill>
                <a:latin typeface="Consolas"/>
              </a:rPr>
              <a:t>(</a:t>
            </a:r>
            <a:r>
              <a:rPr lang="nl-NL" dirty="0" smtClean="0">
                <a:solidFill>
                  <a:srgbClr val="800000"/>
                </a:solidFill>
                <a:latin typeface="Consolas"/>
              </a:rPr>
              <a:t>"content"</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element.onmouseover</a:t>
            </a:r>
            <a:r>
              <a:rPr lang="en-US" dirty="0">
                <a:solidFill>
                  <a:srgbClr val="000000"/>
                </a:solidFill>
                <a:latin typeface="Consolas"/>
              </a:rPr>
              <a:t> = </a:t>
            </a:r>
            <a:r>
              <a:rPr lang="en-US" dirty="0">
                <a:solidFill>
                  <a:srgbClr val="0000FF"/>
                </a:solidFill>
                <a:latin typeface="Consolas"/>
              </a:rPr>
              <a:t>function</a:t>
            </a:r>
            <a:r>
              <a:rPr lang="en-US" dirty="0">
                <a:solidFill>
                  <a:srgbClr val="000000"/>
                </a:solidFill>
                <a:latin typeface="Consolas"/>
              </a:rPr>
              <a:t> </a:t>
            </a:r>
            <a:r>
              <a:rPr lang="en-US" dirty="0" smtClean="0">
                <a:solidFill>
                  <a:srgbClr val="000000"/>
                </a:solidFill>
                <a:latin typeface="Consolas"/>
              </a:rPr>
              <a:t>(</a:t>
            </a:r>
            <a:r>
              <a:rPr lang="en-US" dirty="0" err="1" smtClean="0">
                <a:solidFill>
                  <a:srgbClr val="000000"/>
                </a:solidFill>
                <a:latin typeface="Consolas"/>
              </a:rPr>
              <a:t>eventArgs</a:t>
            </a:r>
            <a:r>
              <a:rPr lang="en-US" dirty="0" smtClean="0">
                <a:solidFill>
                  <a:srgbClr val="000000"/>
                </a:solidFill>
                <a:latin typeface="Consolas"/>
              </a:rPr>
              <a:t>)</a:t>
            </a:r>
            <a:r>
              <a:rPr lang="en-US" dirty="0">
                <a:solidFill>
                  <a:srgbClr val="000000"/>
                </a:solidFill>
                <a:latin typeface="Consolas"/>
              </a:rPr>
              <a:t> { ... };</a:t>
            </a:r>
            <a:endParaRPr lang="en-US" dirty="0" smtClean="0">
              <a:solidFill>
                <a:srgbClr val="000000"/>
              </a:solidFill>
              <a:latin typeface="Consolas"/>
            </a:endParaRPr>
          </a:p>
        </p:txBody>
      </p:sp>
      <p:pic>
        <p:nvPicPr>
          <p:cNvPr id="9230" name="Picture 14" descr="http://antoon.falkmann.nl/images/browser_ic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277" y="-27384"/>
            <a:ext cx="1514475" cy="130492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96336" y="170080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0" name="Rounded Rectangle 9"/>
          <p:cNvSpPr/>
          <p:nvPr/>
        </p:nvSpPr>
        <p:spPr>
          <a:xfrm>
            <a:off x="7596336" y="2410099"/>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1" name="Rounded Rectangle 10"/>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4098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a:t> </a:t>
            </a:r>
            <a:r>
              <a:rPr lang="nl-NL" dirty="0" smtClean="0"/>
              <a:t>events: </a:t>
            </a:r>
            <a:r>
              <a:rPr lang="nl-NL" dirty="0" err="1" smtClean="0"/>
              <a:t>Models</a:t>
            </a:r>
            <a:r>
              <a:rPr lang="nl-NL" dirty="0" smtClean="0"/>
              <a:t> (2/2)</a:t>
            </a:r>
            <a:endParaRPr lang="nl-NL" dirty="0"/>
          </a:p>
        </p:txBody>
      </p:sp>
      <p:sp>
        <p:nvSpPr>
          <p:cNvPr id="3" name="Tijdelijke aanduiding voor inhoud 2"/>
          <p:cNvSpPr>
            <a:spLocks noGrp="1"/>
          </p:cNvSpPr>
          <p:nvPr>
            <p:ph idx="1"/>
          </p:nvPr>
        </p:nvSpPr>
        <p:spPr/>
        <p:txBody>
          <a:bodyPr/>
          <a:lstStyle/>
          <a:p>
            <a:r>
              <a:rPr lang="nl-NL" dirty="0" smtClean="0"/>
              <a:t>Microsoft model</a:t>
            </a:r>
          </a:p>
          <a:p>
            <a:endParaRPr lang="nl-NL" sz="4400" dirty="0" smtClean="0"/>
          </a:p>
          <a:p>
            <a:endParaRPr lang="nl-NL" dirty="0" smtClean="0"/>
          </a:p>
          <a:p>
            <a:r>
              <a:rPr lang="nl-NL" dirty="0" smtClean="0"/>
              <a:t>W3C model</a:t>
            </a:r>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58</a:t>
            </a:fld>
            <a:endParaRPr lang="nl-NL"/>
          </a:p>
        </p:txBody>
      </p:sp>
      <p:sp>
        <p:nvSpPr>
          <p:cNvPr id="8" name="Rectangle 18"/>
          <p:cNvSpPr/>
          <p:nvPr/>
        </p:nvSpPr>
        <p:spPr>
          <a:xfrm>
            <a:off x="597314" y="3357847"/>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element.addEventListener</a:t>
            </a:r>
            <a:r>
              <a:rPr lang="en-US" dirty="0" smtClean="0">
                <a:solidFill>
                  <a:srgbClr val="000000"/>
                </a:solidFill>
                <a:latin typeface="Consolas"/>
              </a:rPr>
              <a:t>(</a:t>
            </a:r>
            <a:r>
              <a:rPr lang="nl-NL" dirty="0">
                <a:solidFill>
                  <a:srgbClr val="800000"/>
                </a:solidFill>
                <a:latin typeface="Consolas"/>
              </a:rPr>
              <a:t>"</a:t>
            </a:r>
            <a:r>
              <a:rPr lang="en-US" dirty="0" err="1" smtClean="0">
                <a:solidFill>
                  <a:srgbClr val="800000"/>
                </a:solidFill>
                <a:latin typeface="Consolas"/>
              </a:rPr>
              <a:t>mouseover</a:t>
            </a:r>
            <a:r>
              <a:rPr lang="nl-NL" dirty="0">
                <a:solidFill>
                  <a:srgbClr val="800000"/>
                </a:solidFill>
                <a:latin typeface="Consolas"/>
              </a:rPr>
              <a:t>"</a:t>
            </a:r>
            <a:r>
              <a:rPr lang="en-US" dirty="0" smtClean="0">
                <a:solidFill>
                  <a:srgbClr val="000000"/>
                </a:solidFill>
                <a:latin typeface="Consolas"/>
              </a:rPr>
              <a:t>,</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eventArgs</a:t>
            </a:r>
            <a:r>
              <a:rPr lang="en-US" dirty="0">
                <a:solidFill>
                  <a:srgbClr val="000000"/>
                </a:solidFill>
                <a:latin typeface="Consolas"/>
              </a:rPr>
              <a:t>) { ... }, </a:t>
            </a:r>
            <a:r>
              <a:rPr lang="en-US" dirty="0">
                <a:solidFill>
                  <a:srgbClr val="0000FF"/>
                </a:solidFill>
                <a:latin typeface="Consolas"/>
              </a:rPr>
              <a:t>false</a:t>
            </a:r>
            <a:r>
              <a:rPr lang="en-US" dirty="0">
                <a:solidFill>
                  <a:srgbClr val="000000"/>
                </a:solidFill>
                <a:latin typeface="Consolas"/>
              </a:rPr>
              <a:t>);</a:t>
            </a:r>
            <a:endParaRPr lang="en-US" dirty="0" smtClean="0">
              <a:solidFill>
                <a:srgbClr val="000000"/>
              </a:solidFill>
              <a:latin typeface="Consolas"/>
            </a:endParaRPr>
          </a:p>
        </p:txBody>
      </p:sp>
      <p:sp>
        <p:nvSpPr>
          <p:cNvPr id="9" name="Rectangle 18"/>
          <p:cNvSpPr/>
          <p:nvPr/>
        </p:nvSpPr>
        <p:spPr>
          <a:xfrm>
            <a:off x="597314" y="1412776"/>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element.attachEvent</a:t>
            </a:r>
            <a:r>
              <a:rPr lang="en-US" dirty="0" smtClean="0">
                <a:solidFill>
                  <a:srgbClr val="000000"/>
                </a:solidFill>
                <a:latin typeface="Consolas"/>
              </a:rPr>
              <a:t>(</a:t>
            </a:r>
            <a:r>
              <a:rPr lang="nl-NL" dirty="0">
                <a:solidFill>
                  <a:srgbClr val="800000"/>
                </a:solidFill>
                <a:latin typeface="Consolas"/>
              </a:rPr>
              <a:t>"</a:t>
            </a:r>
            <a:r>
              <a:rPr lang="en-US" dirty="0" err="1" smtClean="0">
                <a:solidFill>
                  <a:srgbClr val="800000"/>
                </a:solidFill>
                <a:latin typeface="Consolas"/>
              </a:rPr>
              <a:t>onmouseover</a:t>
            </a:r>
            <a:r>
              <a:rPr lang="nl-NL" dirty="0">
                <a:solidFill>
                  <a:srgbClr val="800000"/>
                </a:solidFill>
                <a:latin typeface="Consolas"/>
              </a:rPr>
              <a:t>"</a:t>
            </a:r>
            <a:r>
              <a:rPr lang="en-US" dirty="0" smtClean="0">
                <a:solidFill>
                  <a:srgbClr val="000000"/>
                </a:solidFill>
                <a:latin typeface="Consolas"/>
              </a:rPr>
              <a:t>,</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eventArgs</a:t>
            </a:r>
            <a:r>
              <a:rPr lang="en-US" dirty="0">
                <a:solidFill>
                  <a:srgbClr val="000000"/>
                </a:solidFill>
                <a:latin typeface="Consolas"/>
              </a:rPr>
              <a:t>) { ... });</a:t>
            </a:r>
            <a:endParaRPr lang="en-US" dirty="0" smtClean="0">
              <a:solidFill>
                <a:srgbClr val="000000"/>
              </a:solidFill>
              <a:latin typeface="Consolas"/>
            </a:endParaRPr>
          </a:p>
        </p:txBody>
      </p:sp>
      <p:pic>
        <p:nvPicPr>
          <p:cNvPr id="9222" name="Picture 6" descr="http://mypieceoftheinter.net/wp-content/uploads/2009/03/ie8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271" y="1833282"/>
            <a:ext cx="731622" cy="731622"/>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http://images.iium2000.multiply.com/image/1:lightandmagic/photos/2/400x400/27/internet-explorer-icon.png?et=O6aIFQMfrGLaeLscJ1Cq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09" y="1833282"/>
            <a:ext cx="731622" cy="7316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ieblog.members.winisp.net/images/ML_LogoUpdate_IE9Det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3798029"/>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aux2.iconpedia.net/uploads/4279855278073908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4948" y="3798029"/>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files.softicons.com/download/system-icons/xedia-icons-by-photoshopedia/png/256/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68922" y="3798029"/>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P ten Berge\Downloads\Opera-icon-high-r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30748" y="3789040"/>
            <a:ext cx="673100" cy="73152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Rechte verbindingslijn met pijl 20"/>
          <p:cNvCxnSpPr/>
          <p:nvPr/>
        </p:nvCxnSpPr>
        <p:spPr>
          <a:xfrm flipV="1">
            <a:off x="7518558" y="4048330"/>
            <a:ext cx="5770" cy="3273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kstvak 21"/>
          <p:cNvSpPr txBox="1"/>
          <p:nvPr/>
        </p:nvSpPr>
        <p:spPr>
          <a:xfrm>
            <a:off x="6186800" y="4366845"/>
            <a:ext cx="2345640" cy="646331"/>
          </a:xfrm>
          <a:prstGeom prst="rect">
            <a:avLst/>
          </a:prstGeom>
          <a:noFill/>
        </p:spPr>
        <p:txBody>
          <a:bodyPr wrap="square" rtlCol="0">
            <a:spAutoFit/>
          </a:bodyPr>
          <a:lstStyle/>
          <a:p>
            <a:r>
              <a:rPr lang="nl-NL" dirty="0" err="1" smtClean="0"/>
              <a:t>Whether</a:t>
            </a:r>
            <a:r>
              <a:rPr lang="nl-NL" dirty="0" smtClean="0"/>
              <a:t> </a:t>
            </a:r>
            <a:r>
              <a:rPr lang="nl-NL" dirty="0" err="1" smtClean="0"/>
              <a:t>to</a:t>
            </a:r>
            <a:r>
              <a:rPr lang="nl-NL" dirty="0" smtClean="0"/>
              <a:t> </a:t>
            </a:r>
            <a:r>
              <a:rPr lang="nl-NL" dirty="0" err="1" smtClean="0"/>
              <a:t>use</a:t>
            </a:r>
            <a:r>
              <a:rPr lang="nl-NL" dirty="0" smtClean="0"/>
              <a:t> </a:t>
            </a:r>
            <a:r>
              <a:rPr lang="nl-NL" dirty="0" err="1" smtClean="0"/>
              <a:t>bubbling</a:t>
            </a:r>
            <a:r>
              <a:rPr lang="nl-NL" dirty="0" smtClean="0"/>
              <a:t> or </a:t>
            </a:r>
            <a:r>
              <a:rPr lang="nl-NL" dirty="0" err="1" smtClean="0"/>
              <a:t>capturing</a:t>
            </a:r>
            <a:endParaRPr lang="nl-NL" dirty="0"/>
          </a:p>
        </p:txBody>
      </p:sp>
      <p:sp>
        <p:nvSpPr>
          <p:cNvPr id="19" name="Rounded Rectangle 18"/>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0" name="Rechthoek 19"/>
          <p:cNvSpPr/>
          <p:nvPr/>
        </p:nvSpPr>
        <p:spPr>
          <a:xfrm>
            <a:off x="181819" y="908719"/>
            <a:ext cx="8424936" cy="176733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3" name="Rounded Rectangle 22"/>
          <p:cNvSpPr/>
          <p:nvPr/>
        </p:nvSpPr>
        <p:spPr>
          <a:xfrm>
            <a:off x="7596750" y="321297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40457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par>
                                <p:cTn id="8" presetID="10" presetClass="entr" presetSubtype="0" fill="hold" nodeType="withEffect">
                                  <p:stCondLst>
                                    <p:cond delay="0"/>
                                  </p:stCondLst>
                                  <p:childTnLst>
                                    <p:set>
                                      <p:cBhvr>
                                        <p:cTn id="9" dur="1" fill="hold">
                                          <p:stCondLst>
                                            <p:cond delay="0"/>
                                          </p:stCondLst>
                                        </p:cTn>
                                        <p:tgtEl>
                                          <p:spTgt spid="9228"/>
                                        </p:tgtEl>
                                        <p:attrNameLst>
                                          <p:attrName>style.visibility</p:attrName>
                                        </p:attrNameLst>
                                      </p:cBhvr>
                                      <p:to>
                                        <p:strVal val="visible"/>
                                      </p:to>
                                    </p:set>
                                    <p:animEffect transition="in" filter="fade">
                                      <p:cBhvr>
                                        <p:cTn id="10" dur="500"/>
                                        <p:tgtEl>
                                          <p:spTgt spid="9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Questions</a:t>
            </a:r>
            <a:endParaRPr lang="nl-NL" dirty="0"/>
          </a:p>
        </p:txBody>
      </p:sp>
      <p:sp>
        <p:nvSpPr>
          <p:cNvPr id="3" name="Tijdelijke aanduiding voor inhoud 2"/>
          <p:cNvSpPr>
            <a:spLocks noGrp="1"/>
          </p:cNvSpPr>
          <p:nvPr>
            <p:ph idx="1"/>
          </p:nvPr>
        </p:nvSpPr>
        <p:spPr/>
        <p:txBody>
          <a:bodyPr/>
          <a:lstStyle/>
          <a:p>
            <a:endParaRPr lang="nl-NL" dirty="0"/>
          </a:p>
        </p:txBody>
      </p:sp>
      <p:sp>
        <p:nvSpPr>
          <p:cNvPr id="5" name="Tijdelijke aanduiding voor dianummer 4"/>
          <p:cNvSpPr>
            <a:spLocks noGrp="1"/>
          </p:cNvSpPr>
          <p:nvPr>
            <p:ph type="sldNum" sz="quarter" idx="11"/>
          </p:nvPr>
        </p:nvSpPr>
        <p:spPr>
          <a:xfrm>
            <a:off x="7500938" y="6466905"/>
            <a:ext cx="614362" cy="214312"/>
          </a:xfrm>
        </p:spPr>
        <p:txBody>
          <a:bodyPr/>
          <a:lstStyle/>
          <a:p>
            <a:pPr>
              <a:defRPr/>
            </a:pPr>
            <a:fld id="{D2231366-557E-42C0-A0BB-A04DD0621FCC}" type="slidenum">
              <a:rPr lang="nl-NL" smtClean="0"/>
              <a:pPr>
                <a:defRPr/>
              </a:pPr>
              <a:t>59</a:t>
            </a:fld>
            <a:endParaRPr lang="nl-NL"/>
          </a:p>
        </p:txBody>
      </p:sp>
      <p:sp>
        <p:nvSpPr>
          <p:cNvPr id="7" name="Rechthoek 6"/>
          <p:cNvSpPr/>
          <p:nvPr/>
        </p:nvSpPr>
        <p:spPr>
          <a:xfrm>
            <a:off x="3457753" y="1484784"/>
            <a:ext cx="2228495" cy="4031873"/>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p>
        </p:txBody>
      </p:sp>
    </p:spTree>
    <p:extLst>
      <p:ext uri="{BB962C8B-B14F-4D97-AF65-F5344CB8AC3E}">
        <p14:creationId xmlns:p14="http://schemas.microsoft.com/office/powerpoint/2010/main" val="1098204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nl-NL" dirty="0" smtClean="0"/>
              <a:t>Agenda</a:t>
            </a:r>
          </a:p>
        </p:txBody>
      </p:sp>
      <p:sp>
        <p:nvSpPr>
          <p:cNvPr id="8" name="Afgeronde rechthoek 7"/>
          <p:cNvSpPr/>
          <p:nvPr/>
        </p:nvSpPr>
        <p:spPr>
          <a:xfrm>
            <a:off x="899592" y="2262586"/>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Afgeronde rechthoek 3"/>
          <p:cNvSpPr/>
          <p:nvPr/>
        </p:nvSpPr>
        <p:spPr>
          <a:xfrm>
            <a:off x="899592" y="182101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6</a:t>
            </a:fld>
            <a:endParaRPr lang="nl-NL" dirty="0"/>
          </a:p>
        </p:txBody>
      </p:sp>
    </p:spTree>
    <p:extLst>
      <p:ext uri="{BB962C8B-B14F-4D97-AF65-F5344CB8AC3E}">
        <p14:creationId xmlns:p14="http://schemas.microsoft.com/office/powerpoint/2010/main" val="1837005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Setting up the Trips page</a:t>
            </a:r>
            <a:endParaRPr lang="en-US" dirty="0"/>
          </a:p>
        </p:txBody>
      </p:sp>
      <p:sp>
        <p:nvSpPr>
          <p:cNvPr id="8" name="Content Placeholder 7"/>
          <p:cNvSpPr>
            <a:spLocks noGrp="1"/>
          </p:cNvSpPr>
          <p:nvPr>
            <p:ph idx="1"/>
          </p:nvPr>
        </p:nvSpPr>
        <p:spPr/>
        <p:txBody>
          <a:bodyPr/>
          <a:lstStyle/>
          <a:p>
            <a:r>
              <a:rPr lang="en-US" dirty="0" smtClean="0"/>
              <a:t>Exercise 3: JavaScript</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60</a:t>
            </a:fld>
            <a:endParaRPr lang="nl-NL"/>
          </a:p>
        </p:txBody>
      </p:sp>
      <p:pic>
        <p:nvPicPr>
          <p:cNvPr id="10" name="Picture 5"/>
          <p:cNvPicPr/>
          <p:nvPr/>
        </p:nvPicPr>
        <p:blipFill>
          <a:blip r:embed="rId3"/>
          <a:stretch>
            <a:fillRect/>
          </a:stretch>
        </p:blipFill>
        <p:spPr>
          <a:xfrm>
            <a:off x="4613095" y="2348880"/>
            <a:ext cx="3618865" cy="3037840"/>
          </a:xfrm>
          <a:prstGeom prst="rect">
            <a:avLst/>
          </a:prstGeom>
          <a:ln>
            <a:noFill/>
          </a:ln>
          <a:effectLst>
            <a:outerShdw blurRad="190500" algn="tl" rotWithShape="0">
              <a:srgbClr val="000000">
                <a:alpha val="70000"/>
              </a:srgbClr>
            </a:outerShdw>
          </a:effectLst>
        </p:spPr>
      </p:pic>
      <p:sp>
        <p:nvSpPr>
          <p:cNvPr id="2" name="Afgeronde rechthoek 1"/>
          <p:cNvSpPr/>
          <p:nvPr/>
        </p:nvSpPr>
        <p:spPr>
          <a:xfrm>
            <a:off x="7596336" y="4941168"/>
            <a:ext cx="720080" cy="576064"/>
          </a:xfrm>
          <a:prstGeom prst="roundRect">
            <a:avLst/>
          </a:prstGeom>
          <a:noFill/>
          <a:ln w="889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315403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More </a:t>
            </a:r>
            <a:r>
              <a:rPr lang="nl-NL" dirty="0" err="1" smtClean="0"/>
              <a:t>functions</a:t>
            </a:r>
            <a:r>
              <a:rPr lang="nl-NL" dirty="0" smtClean="0"/>
              <a:t> (1/3)</a:t>
            </a:r>
            <a:endParaRPr lang="nl-NL" dirty="0"/>
          </a:p>
        </p:txBody>
      </p:sp>
      <p:sp>
        <p:nvSpPr>
          <p:cNvPr id="3" name="Tijdelijke aanduiding voor inhoud 2"/>
          <p:cNvSpPr>
            <a:spLocks noGrp="1"/>
          </p:cNvSpPr>
          <p:nvPr>
            <p:ph idx="1"/>
          </p:nvPr>
        </p:nvSpPr>
        <p:spPr/>
        <p:txBody>
          <a:bodyPr/>
          <a:lstStyle/>
          <a:p>
            <a:r>
              <a:rPr lang="nl-NL" dirty="0" err="1" smtClean="0"/>
              <a:t>Anonymous</a:t>
            </a:r>
            <a:r>
              <a:rPr lang="nl-NL" dirty="0" smtClean="0"/>
              <a:t> </a:t>
            </a:r>
            <a:r>
              <a:rPr lang="nl-NL" dirty="0" err="1" smtClean="0"/>
              <a:t>functions</a:t>
            </a:r>
            <a:r>
              <a:rPr lang="nl-NL" dirty="0" smtClean="0"/>
              <a:t> </a:t>
            </a:r>
            <a:r>
              <a:rPr lang="nl-NL" dirty="0" err="1" smtClean="0"/>
              <a:t>can</a:t>
            </a:r>
            <a:r>
              <a:rPr lang="nl-NL" dirty="0" smtClean="0"/>
              <a:t> </a:t>
            </a:r>
            <a:r>
              <a:rPr lang="nl-NL" dirty="0" err="1" smtClean="0"/>
              <a:t>be</a:t>
            </a:r>
            <a:r>
              <a:rPr lang="nl-NL" dirty="0" smtClean="0"/>
              <a:t> </a:t>
            </a:r>
            <a:r>
              <a:rPr lang="nl-NL" dirty="0" err="1" smtClean="0"/>
              <a:t>called</a:t>
            </a:r>
            <a:r>
              <a:rPr lang="nl-NL" dirty="0" smtClean="0"/>
              <a:t> right </a:t>
            </a:r>
            <a:r>
              <a:rPr lang="nl-NL" dirty="0" err="1" smtClean="0"/>
              <a:t>after</a:t>
            </a:r>
            <a:r>
              <a:rPr lang="nl-NL" dirty="0" smtClean="0"/>
              <a:t> </a:t>
            </a:r>
            <a:r>
              <a:rPr lang="nl-NL" dirty="0" err="1" smtClean="0"/>
              <a:t>declaration</a:t>
            </a:r>
            <a:endParaRPr lang="nl-NL" dirty="0" smtClean="0"/>
          </a:p>
          <a:p>
            <a:pPr lvl="1"/>
            <a:r>
              <a:rPr lang="nl-NL" dirty="0" err="1" smtClean="0"/>
              <a:t>Immediately</a:t>
            </a:r>
            <a:r>
              <a:rPr lang="nl-NL" dirty="0" smtClean="0"/>
              <a:t> </a:t>
            </a:r>
            <a:r>
              <a:rPr lang="nl-NL" dirty="0" err="1" smtClean="0"/>
              <a:t>Invoked</a:t>
            </a:r>
            <a:r>
              <a:rPr lang="nl-NL" dirty="0" smtClean="0"/>
              <a:t> </a:t>
            </a:r>
            <a:r>
              <a:rPr lang="nl-NL" dirty="0" err="1" smtClean="0"/>
              <a:t>Function</a:t>
            </a:r>
            <a:r>
              <a:rPr lang="nl-NL" dirty="0" smtClean="0"/>
              <a:t> </a:t>
            </a:r>
            <a:r>
              <a:rPr lang="nl-NL" dirty="0" err="1" smtClean="0"/>
              <a:t>Expression</a:t>
            </a:r>
            <a:r>
              <a:rPr lang="nl-NL" dirty="0" smtClean="0"/>
              <a:t> (IIFE)</a:t>
            </a:r>
          </a:p>
          <a:p>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61</a:t>
            </a:fld>
            <a:endParaRPr lang="nl-NL"/>
          </a:p>
        </p:txBody>
      </p:sp>
      <p:sp>
        <p:nvSpPr>
          <p:cNvPr id="8" name="Rectangle 18"/>
          <p:cNvSpPr/>
          <p:nvPr/>
        </p:nvSpPr>
        <p:spPr>
          <a:xfrm>
            <a:off x="598015" y="2516703"/>
            <a:ext cx="7632700" cy="12241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FF"/>
                </a:solidFill>
                <a:latin typeface="Consolas"/>
              </a:rPr>
              <a:t>function</a:t>
            </a:r>
            <a:r>
              <a:rPr lang="nl-NL" dirty="0">
                <a:solidFill>
                  <a:srgbClr val="000000"/>
                </a:solidFill>
                <a:latin typeface="Consolas"/>
              </a:rPr>
              <a:t>()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a:solidFill>
                  <a:srgbClr val="0000FF"/>
                </a:solidFill>
                <a:latin typeface="Consolas"/>
              </a:rPr>
              <a:t>var</a:t>
            </a:r>
            <a:r>
              <a:rPr lang="nl-NL" dirty="0">
                <a:solidFill>
                  <a:srgbClr val="000000"/>
                </a:solidFill>
                <a:latin typeface="Consolas"/>
              </a:rPr>
              <a:t> </a:t>
            </a:r>
            <a:r>
              <a:rPr lang="nl-NL" dirty="0" err="1" smtClean="0">
                <a:solidFill>
                  <a:srgbClr val="000000"/>
                </a:solidFill>
                <a:latin typeface="Consolas"/>
              </a:rPr>
              <a:t>myVariable</a:t>
            </a:r>
            <a:r>
              <a:rPr lang="nl-NL" dirty="0" smtClean="0">
                <a:solidFill>
                  <a:srgbClr val="000000"/>
                </a:solidFill>
                <a:latin typeface="Consolas"/>
              </a:rPr>
              <a:t> </a:t>
            </a:r>
            <a:r>
              <a:rPr lang="nl-NL" dirty="0">
                <a:solidFill>
                  <a:srgbClr val="000000"/>
                </a:solidFill>
                <a:latin typeface="Consolas"/>
              </a:rPr>
              <a:t>= 37;</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console.log(</a:t>
            </a:r>
            <a:r>
              <a:rPr lang="nl-NL" dirty="0" err="1" smtClean="0">
                <a:solidFill>
                  <a:srgbClr val="000000"/>
                </a:solidFill>
                <a:latin typeface="Consolas"/>
              </a:rPr>
              <a:t>myVariable</a:t>
            </a:r>
            <a:r>
              <a:rPr lang="nl-NL" dirty="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srgbClr val="000000"/>
              </a:solidFill>
              <a:latin typeface="Consolas"/>
            </a:endParaRPr>
          </a:p>
        </p:txBody>
      </p:sp>
      <p:sp>
        <p:nvSpPr>
          <p:cNvPr id="9" name="Tekstvak 8"/>
          <p:cNvSpPr txBox="1"/>
          <p:nvPr/>
        </p:nvSpPr>
        <p:spPr>
          <a:xfrm>
            <a:off x="2348620" y="4100879"/>
            <a:ext cx="1863340" cy="1200329"/>
          </a:xfrm>
          <a:prstGeom prst="rect">
            <a:avLst/>
          </a:prstGeom>
          <a:noFill/>
        </p:spPr>
        <p:txBody>
          <a:bodyPr wrap="square" rtlCol="0">
            <a:spAutoFit/>
          </a:bodyPr>
          <a:lstStyle/>
          <a:p>
            <a:r>
              <a:rPr lang="nl-NL" dirty="0" smtClean="0">
                <a:latin typeface="+mj-lt"/>
              </a:rPr>
              <a:t>Prints “37” </a:t>
            </a:r>
            <a:r>
              <a:rPr lang="nl-NL" dirty="0" err="1" smtClean="0">
                <a:latin typeface="+mj-lt"/>
              </a:rPr>
              <a:t>to</a:t>
            </a:r>
            <a:r>
              <a:rPr lang="nl-NL" dirty="0" smtClean="0">
                <a:latin typeface="+mj-lt"/>
              </a:rPr>
              <a:t> the browser console </a:t>
            </a:r>
            <a:r>
              <a:rPr lang="nl-NL" dirty="0" err="1" smtClean="0">
                <a:latin typeface="+mj-lt"/>
              </a:rPr>
              <a:t>when</a:t>
            </a:r>
            <a:r>
              <a:rPr lang="nl-NL" dirty="0" smtClean="0">
                <a:latin typeface="+mj-lt"/>
              </a:rPr>
              <a:t> the script is </a:t>
            </a:r>
            <a:r>
              <a:rPr lang="nl-NL" dirty="0" err="1" smtClean="0">
                <a:latin typeface="+mj-lt"/>
              </a:rPr>
              <a:t>loaded</a:t>
            </a:r>
            <a:endParaRPr lang="nl-NL" dirty="0">
              <a:latin typeface="+mj-lt"/>
            </a:endParaRPr>
          </a:p>
        </p:txBody>
      </p:sp>
      <p:cxnSp>
        <p:nvCxnSpPr>
          <p:cNvPr id="10" name="Rechte verbindingslijn met pijl 9"/>
          <p:cNvCxnSpPr/>
          <p:nvPr/>
        </p:nvCxnSpPr>
        <p:spPr>
          <a:xfrm flipH="1" flipV="1">
            <a:off x="2555776" y="3812847"/>
            <a:ext cx="145682" cy="2922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668344" y="242088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2734388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More </a:t>
            </a:r>
            <a:r>
              <a:rPr lang="nl-NL" dirty="0" err="1" smtClean="0"/>
              <a:t>functions</a:t>
            </a:r>
            <a:r>
              <a:rPr lang="nl-NL" dirty="0" smtClean="0"/>
              <a:t> (2/3)</a:t>
            </a:r>
            <a:endParaRPr lang="nl-NL" dirty="0"/>
          </a:p>
        </p:txBody>
      </p:sp>
      <p:sp>
        <p:nvSpPr>
          <p:cNvPr id="3" name="Tijdelijke aanduiding voor inhoud 2"/>
          <p:cNvSpPr>
            <a:spLocks noGrp="1"/>
          </p:cNvSpPr>
          <p:nvPr>
            <p:ph idx="1"/>
          </p:nvPr>
        </p:nvSpPr>
        <p:spPr/>
        <p:txBody>
          <a:bodyPr/>
          <a:lstStyle/>
          <a:p>
            <a:r>
              <a:rPr lang="nl-NL" dirty="0" err="1" smtClean="0"/>
              <a:t>Namespace</a:t>
            </a:r>
            <a:r>
              <a:rPr lang="nl-NL" dirty="0" smtClean="0"/>
              <a:t> </a:t>
            </a:r>
            <a:r>
              <a:rPr lang="nl-NL" dirty="0" err="1" smtClean="0"/>
              <a:t>pattern</a:t>
            </a:r>
            <a:r>
              <a:rPr lang="nl-NL" dirty="0" smtClean="0"/>
              <a:t> </a:t>
            </a:r>
            <a:r>
              <a:rPr lang="nl-NL" dirty="0" err="1" smtClean="0"/>
              <a:t>for</a:t>
            </a:r>
            <a:r>
              <a:rPr lang="nl-NL" dirty="0" smtClean="0"/>
              <a:t> building large-</a:t>
            </a:r>
            <a:r>
              <a:rPr lang="nl-NL" dirty="0" err="1" smtClean="0"/>
              <a:t>scale</a:t>
            </a:r>
            <a:r>
              <a:rPr lang="nl-NL" dirty="0" smtClean="0"/>
              <a:t> </a:t>
            </a:r>
            <a:r>
              <a:rPr lang="nl-NL" dirty="0" err="1" smtClean="0"/>
              <a:t>JavaScript</a:t>
            </a:r>
            <a:r>
              <a:rPr lang="nl-NL" dirty="0" smtClean="0"/>
              <a:t> </a:t>
            </a:r>
            <a:r>
              <a:rPr lang="nl-NL" dirty="0" err="1" smtClean="0"/>
              <a:t>applications</a:t>
            </a:r>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62</a:t>
            </a:fld>
            <a:endParaRPr lang="nl-NL"/>
          </a:p>
        </p:txBody>
      </p:sp>
      <p:sp>
        <p:nvSpPr>
          <p:cNvPr id="8" name="Rectangle 18"/>
          <p:cNvSpPr/>
          <p:nvPr/>
        </p:nvSpPr>
        <p:spPr>
          <a:xfrm>
            <a:off x="598015" y="1916832"/>
            <a:ext cx="7632700" cy="34563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 </a:t>
            </a:r>
            <a:r>
              <a:rPr lang="en-US" dirty="0">
                <a:solidFill>
                  <a:srgbClr val="000000"/>
                </a:solidFill>
                <a:latin typeface="Consolas"/>
              </a:rPr>
              <a:t>com;</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FF"/>
                </a:solidFill>
                <a:latin typeface="Consolas"/>
              </a:rPr>
              <a:t>function</a:t>
            </a:r>
            <a:r>
              <a:rPr lang="nl-NL" dirty="0" smtClean="0">
                <a:solidFill>
                  <a:srgbClr val="000000"/>
                </a:solidFill>
                <a:latin typeface="Consolas"/>
              </a:rPr>
              <a:t>(</a:t>
            </a:r>
            <a:r>
              <a:rPr lang="nl-NL" dirty="0" err="1" smtClean="0">
                <a:solidFill>
                  <a:srgbClr val="000000"/>
                </a:solidFill>
                <a:latin typeface="Consolas"/>
              </a:rPr>
              <a:t>namespace</a:t>
            </a:r>
            <a:r>
              <a:rPr lang="nl-NL" dirty="0" smtClean="0">
                <a:solidFill>
                  <a:srgbClr val="000000"/>
                </a:solidFill>
                <a:latin typeface="Consolas"/>
              </a:rPr>
              <a:t>) </a:t>
            </a:r>
            <a:r>
              <a:rPr lang="nl-NL" dirty="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a:solidFill>
                  <a:srgbClr val="0000FF"/>
                </a:solidFill>
                <a:latin typeface="Consolas"/>
              </a:rPr>
              <a:t>var</a:t>
            </a:r>
            <a:r>
              <a:rPr lang="nl-NL" dirty="0">
                <a:solidFill>
                  <a:srgbClr val="000000"/>
                </a:solidFill>
                <a:latin typeface="Consolas"/>
              </a:rPr>
              <a:t> </a:t>
            </a:r>
            <a:r>
              <a:rPr lang="nl-NL" dirty="0" err="1">
                <a:solidFill>
                  <a:srgbClr val="000000"/>
                </a:solidFill>
                <a:latin typeface="Consolas"/>
              </a:rPr>
              <a:t>privateVar</a:t>
            </a:r>
            <a:r>
              <a:rPr lang="nl-NL" dirty="0">
                <a:solidFill>
                  <a:srgbClr val="000000"/>
                </a:solidFill>
                <a:latin typeface="Consolas"/>
              </a:rPr>
              <a:t> = 37;</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err="1">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privateFunction</a:t>
            </a:r>
            <a:r>
              <a:rPr lang="en-US" dirty="0">
                <a:solidFill>
                  <a:srgbClr val="000000"/>
                </a:solidFill>
                <a:latin typeface="Consolas"/>
              </a:rPr>
              <a:t>() </a:t>
            </a:r>
            <a:r>
              <a:rPr lang="en-US" dirty="0" smtClean="0">
                <a:solidFill>
                  <a:srgbClr val="000000"/>
                </a:solidFill>
                <a:latin typeface="Consolas"/>
              </a:rPr>
              <a:t>{ ... }</a:t>
            </a:r>
            <a:endParaRPr lang="en-US" dirty="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endParaRPr lang="nl-NL" dirty="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a:solidFill>
                  <a:srgbClr val="000000"/>
                </a:solidFill>
                <a:latin typeface="Consolas"/>
              </a:rPr>
              <a:t>namespace</a:t>
            </a:r>
            <a:r>
              <a:rPr lang="nl-NL" dirty="0" err="1" smtClean="0">
                <a:solidFill>
                  <a:srgbClr val="000000"/>
                </a:solidFill>
                <a:latin typeface="Consolas"/>
              </a:rPr>
              <a:t>.publicVar</a:t>
            </a:r>
            <a:r>
              <a:rPr lang="nl-NL" dirty="0" smtClean="0">
                <a:solidFill>
                  <a:srgbClr val="000000"/>
                </a:solidFill>
                <a:latin typeface="Consolas"/>
              </a:rPr>
              <a:t> </a:t>
            </a:r>
            <a:r>
              <a:rPr lang="nl-NL" dirty="0">
                <a:solidFill>
                  <a:srgbClr val="000000"/>
                </a:solidFill>
                <a:latin typeface="Consolas"/>
              </a:rPr>
              <a:t>= 3.141592;</a:t>
            </a:r>
            <a:br>
              <a:rPr lang="nl-NL" dirty="0">
                <a:solidFill>
                  <a:srgbClr val="000000"/>
                </a:solidFill>
                <a:latin typeface="Consolas"/>
              </a:rPr>
            </a:br>
            <a:r>
              <a:rPr lang="en-US" dirty="0">
                <a:solidFill>
                  <a:srgbClr val="000000"/>
                </a:solidFill>
                <a:latin typeface="Consolas"/>
              </a:rPr>
              <a:t>	</a:t>
            </a:r>
            <a:r>
              <a:rPr lang="nl-NL" dirty="0" err="1">
                <a:solidFill>
                  <a:srgbClr val="000000"/>
                </a:solidFill>
                <a:latin typeface="Consolas"/>
              </a:rPr>
              <a:t>namespace</a:t>
            </a:r>
            <a:r>
              <a:rPr lang="en-US" dirty="0" smtClean="0">
                <a:solidFill>
                  <a:srgbClr val="000000"/>
                </a:solidFill>
                <a:latin typeface="Consolas"/>
              </a:rPr>
              <a:t>.</a:t>
            </a:r>
            <a:r>
              <a:rPr lang="en-US" dirty="0" err="1" smtClean="0">
                <a:solidFill>
                  <a:srgbClr val="000000"/>
                </a:solidFill>
                <a:latin typeface="Consolas"/>
              </a:rPr>
              <a:t>publicFunction</a:t>
            </a:r>
            <a:r>
              <a:rPr lang="en-US" dirty="0" smtClean="0">
                <a:solidFill>
                  <a:srgbClr val="000000"/>
                </a:solidFill>
                <a:latin typeface="Consolas"/>
              </a:rPr>
              <a:t> </a:t>
            </a:r>
            <a:r>
              <a:rPr lang="en-US" dirty="0">
                <a:solidFill>
                  <a:srgbClr val="000000"/>
                </a:solidFill>
                <a:latin typeface="Consolas"/>
              </a:rPr>
              <a:t>= </a:t>
            </a:r>
            <a:r>
              <a:rPr lang="nl-NL" dirty="0" err="1" smtClean="0">
                <a:solidFill>
                  <a:srgbClr val="0000FF"/>
                </a:solidFill>
                <a:latin typeface="Consolas"/>
              </a:rPr>
              <a:t>function</a:t>
            </a:r>
            <a:r>
              <a:rPr lang="en-US" dirty="0" smtClean="0">
                <a:solidFill>
                  <a:srgbClr val="000000"/>
                </a:solidFill>
                <a:latin typeface="Consolas"/>
              </a:rPr>
              <a:t>() { ... };</a:t>
            </a:r>
            <a:endParaRPr lang="en-US" dirty="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}((com = com ||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err="1" smtClean="0">
                <a:solidFill>
                  <a:srgbClr val="000000"/>
                </a:solidFill>
                <a:latin typeface="Consolas"/>
              </a:rPr>
              <a:t>com.infoSupport</a:t>
            </a:r>
            <a:r>
              <a:rPr lang="en-US" dirty="0" smtClean="0">
                <a:solidFill>
                  <a:srgbClr val="000000"/>
                </a:solidFill>
                <a:latin typeface="Consolas"/>
              </a:rPr>
              <a:t> = </a:t>
            </a:r>
            <a:r>
              <a:rPr lang="en-US" dirty="0" err="1" smtClean="0">
                <a:solidFill>
                  <a:srgbClr val="000000"/>
                </a:solidFill>
                <a:latin typeface="Consolas"/>
              </a:rPr>
              <a:t>com.infoSupport</a:t>
            </a:r>
            <a:r>
              <a:rPr lang="en-US" dirty="0" smtClean="0">
                <a:solidFill>
                  <a:srgbClr val="000000"/>
                </a:solidFill>
                <a:latin typeface="Consolas"/>
              </a:rPr>
              <a:t> || {})));</a:t>
            </a:r>
            <a:endParaRPr lang="en-US" dirty="0">
              <a:solidFill>
                <a:srgbClr val="0000FF"/>
              </a:solidFill>
              <a:latin typeface="Consolas"/>
            </a:endParaRPr>
          </a:p>
        </p:txBody>
      </p:sp>
      <p:sp>
        <p:nvSpPr>
          <p:cNvPr id="4" name="Rechthoek 3"/>
          <p:cNvSpPr/>
          <p:nvPr/>
        </p:nvSpPr>
        <p:spPr>
          <a:xfrm>
            <a:off x="1259632" y="3645024"/>
            <a:ext cx="1080120" cy="216024"/>
          </a:xfrm>
          <a:prstGeom prst="rect">
            <a:avLst/>
          </a:prstGeom>
          <a:solidFill>
            <a:srgbClr val="F9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Rounded Rectangle 6"/>
          <p:cNvSpPr/>
          <p:nvPr/>
        </p:nvSpPr>
        <p:spPr>
          <a:xfrm>
            <a:off x="7668344" y="170080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2764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Effect transition="in" filter="fade">
                                      <p:cBhvr>
                                        <p:cTn id="11" dur="500"/>
                                        <p:tgtEl>
                                          <p:spTgt spid="8">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xEl>
                                              <p:pRg st="5" end="5"/>
                                            </p:txEl>
                                          </p:spTgt>
                                        </p:tgtEl>
                                        <p:attrNameLst>
                                          <p:attrName>style.visibility</p:attrName>
                                        </p:attrNameLst>
                                      </p:cBhvr>
                                      <p:to>
                                        <p:strVal val="visible"/>
                                      </p:to>
                                    </p:set>
                                    <p:animEffect transition="in" filter="fade">
                                      <p:cBhvr>
                                        <p:cTn id="14" dur="500"/>
                                        <p:tgtEl>
                                          <p:spTgt spid="8">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xit" presetSubtype="0" fill="hold" nodeType="withEffect">
                                  <p:stCondLst>
                                    <p:cond delay="0"/>
                                  </p:stCondLst>
                                  <p:childTnLst>
                                    <p:animEffect transition="out" filter="fade">
                                      <p:cBhvr>
                                        <p:cTn id="19" dur="500"/>
                                        <p:tgtEl>
                                          <p:spTgt spid="8">
                                            <p:txEl>
                                              <p:pRg st="6" end="6"/>
                                            </p:txEl>
                                          </p:spTgt>
                                        </p:tgtEl>
                                      </p:cBhvr>
                                    </p:animEffect>
                                    <p:set>
                                      <p:cBhvr>
                                        <p:cTn id="20" dur="1" fill="hold">
                                          <p:stCondLst>
                                            <p:cond delay="499"/>
                                          </p:stCondLst>
                                        </p:cTn>
                                        <p:tgtEl>
                                          <p:spTgt spid="8">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JavaScript</a:t>
            </a:r>
            <a:r>
              <a:rPr lang="nl-NL" dirty="0" smtClean="0"/>
              <a:t>: More </a:t>
            </a:r>
            <a:r>
              <a:rPr lang="nl-NL" dirty="0" err="1" smtClean="0"/>
              <a:t>functions</a:t>
            </a:r>
            <a:r>
              <a:rPr lang="nl-NL" dirty="0" smtClean="0"/>
              <a:t> (3/3)</a:t>
            </a:r>
            <a:endParaRPr lang="nl-NL" dirty="0"/>
          </a:p>
        </p:txBody>
      </p:sp>
      <p:sp>
        <p:nvSpPr>
          <p:cNvPr id="3" name="Tijdelijke aanduiding voor inhoud 2"/>
          <p:cNvSpPr>
            <a:spLocks noGrp="1"/>
          </p:cNvSpPr>
          <p:nvPr>
            <p:ph idx="1"/>
          </p:nvPr>
        </p:nvSpPr>
        <p:spPr/>
        <p:txBody>
          <a:bodyPr/>
          <a:lstStyle/>
          <a:p>
            <a:r>
              <a:rPr lang="nl-NL" dirty="0" smtClean="0"/>
              <a:t>Ensure </a:t>
            </a:r>
            <a:r>
              <a:rPr lang="nl-NL" dirty="0" err="1" smtClean="0"/>
              <a:t>undefined</a:t>
            </a:r>
            <a:r>
              <a:rPr lang="nl-NL" dirty="0" smtClean="0"/>
              <a:t> is </a:t>
            </a:r>
            <a:r>
              <a:rPr lang="nl-NL" dirty="0" err="1" smtClean="0"/>
              <a:t>really</a:t>
            </a:r>
            <a:r>
              <a:rPr lang="nl-NL" dirty="0" smtClean="0"/>
              <a:t> </a:t>
            </a:r>
            <a:r>
              <a:rPr lang="nl-NL" dirty="0" err="1" smtClean="0"/>
              <a:t>undefined</a:t>
            </a:r>
            <a:endParaRPr lang="nl-NL" dirty="0" smtClean="0"/>
          </a:p>
          <a:p>
            <a:pPr lvl="1"/>
            <a:r>
              <a:rPr lang="nl-NL" dirty="0" smtClean="0"/>
              <a:t>The </a:t>
            </a:r>
            <a:r>
              <a:rPr lang="nl-NL" dirty="0" err="1" smtClean="0"/>
              <a:t>undefined</a:t>
            </a:r>
            <a:r>
              <a:rPr lang="nl-NL" dirty="0" smtClean="0"/>
              <a:t> constant </a:t>
            </a:r>
            <a:r>
              <a:rPr lang="nl-NL" dirty="0" err="1" smtClean="0"/>
              <a:t>used</a:t>
            </a:r>
            <a:r>
              <a:rPr lang="nl-NL" dirty="0" smtClean="0"/>
              <a:t> </a:t>
            </a:r>
            <a:r>
              <a:rPr lang="nl-NL" dirty="0" err="1" smtClean="0"/>
              <a:t>to</a:t>
            </a:r>
            <a:r>
              <a:rPr lang="nl-NL" dirty="0" smtClean="0"/>
              <a:t> </a:t>
            </a:r>
            <a:r>
              <a:rPr lang="nl-NL" dirty="0" err="1" smtClean="0"/>
              <a:t>be</a:t>
            </a:r>
            <a:r>
              <a:rPr lang="nl-NL" dirty="0" smtClean="0"/>
              <a:t> </a:t>
            </a:r>
            <a:r>
              <a:rPr lang="nl-NL" dirty="0" err="1" smtClean="0"/>
              <a:t>mutable</a:t>
            </a:r>
            <a:endParaRPr lang="nl-NL" dirty="0"/>
          </a:p>
          <a:p>
            <a:endParaRPr lang="nl-NL" dirty="0" smtClean="0"/>
          </a:p>
          <a:p>
            <a:endParaRPr lang="nl-NL" dirty="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63</a:t>
            </a:fld>
            <a:endParaRPr lang="nl-NL"/>
          </a:p>
        </p:txBody>
      </p:sp>
      <p:sp>
        <p:nvSpPr>
          <p:cNvPr id="8" name="Rectangle 18"/>
          <p:cNvSpPr/>
          <p:nvPr/>
        </p:nvSpPr>
        <p:spPr>
          <a:xfrm>
            <a:off x="598015" y="1916832"/>
            <a:ext cx="7632700" cy="34563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 </a:t>
            </a:r>
            <a:r>
              <a:rPr lang="en-US" dirty="0">
                <a:solidFill>
                  <a:srgbClr val="000000"/>
                </a:solidFill>
                <a:latin typeface="Consolas"/>
              </a:rPr>
              <a:t>com;</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FF"/>
                </a:solidFill>
                <a:latin typeface="Consolas"/>
              </a:rPr>
              <a:t>function</a:t>
            </a:r>
            <a:r>
              <a:rPr lang="nl-NL" dirty="0" smtClean="0">
                <a:solidFill>
                  <a:srgbClr val="000000"/>
                </a:solidFill>
                <a:latin typeface="Consolas"/>
              </a:rPr>
              <a:t>(</a:t>
            </a:r>
            <a:r>
              <a:rPr lang="nl-NL" dirty="0" err="1" smtClean="0">
                <a:solidFill>
                  <a:srgbClr val="000000"/>
                </a:solidFill>
                <a:latin typeface="Consolas"/>
              </a:rPr>
              <a:t>namespace</a:t>
            </a:r>
            <a:r>
              <a:rPr lang="nl-NL" b="1" dirty="0" smtClean="0">
                <a:solidFill>
                  <a:srgbClr val="000000"/>
                </a:solidFill>
                <a:latin typeface="Consolas"/>
              </a:rPr>
              <a:t>, </a:t>
            </a:r>
            <a:r>
              <a:rPr lang="nl-NL" b="1" dirty="0" err="1" smtClean="0">
                <a:solidFill>
                  <a:srgbClr val="000000"/>
                </a:solidFill>
                <a:latin typeface="Consolas"/>
              </a:rPr>
              <a:t>undefined</a:t>
            </a:r>
            <a:r>
              <a:rPr lang="nl-NL" dirty="0" smtClean="0">
                <a:solidFill>
                  <a:srgbClr val="000000"/>
                </a:solidFill>
                <a:latin typeface="Consolas"/>
              </a:rPr>
              <a:t>) </a:t>
            </a:r>
            <a:r>
              <a:rPr lang="nl-NL" dirty="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a:solidFill>
                  <a:srgbClr val="0000FF"/>
                </a:solidFill>
                <a:latin typeface="Consolas"/>
              </a:rPr>
              <a:t>var</a:t>
            </a:r>
            <a:r>
              <a:rPr lang="nl-NL" dirty="0">
                <a:solidFill>
                  <a:srgbClr val="000000"/>
                </a:solidFill>
                <a:latin typeface="Consolas"/>
              </a:rPr>
              <a:t> </a:t>
            </a:r>
            <a:r>
              <a:rPr lang="nl-NL" dirty="0" err="1">
                <a:solidFill>
                  <a:srgbClr val="000000"/>
                </a:solidFill>
                <a:latin typeface="Consolas"/>
              </a:rPr>
              <a:t>privateVar</a:t>
            </a:r>
            <a:r>
              <a:rPr lang="nl-NL" dirty="0">
                <a:solidFill>
                  <a:srgbClr val="000000"/>
                </a:solidFill>
                <a:latin typeface="Consolas"/>
              </a:rPr>
              <a:t> = 37;</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err="1">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privateFunction</a:t>
            </a:r>
            <a:r>
              <a:rPr lang="en-US" dirty="0">
                <a:solidFill>
                  <a:srgbClr val="000000"/>
                </a:solidFill>
                <a:latin typeface="Consolas"/>
              </a:rPr>
              <a:t>() </a:t>
            </a:r>
            <a:r>
              <a:rPr lang="en-US" dirty="0" smtClean="0">
                <a:solidFill>
                  <a:srgbClr val="000000"/>
                </a:solidFill>
                <a:latin typeface="Consolas"/>
              </a:rPr>
              <a:t>{ ... }</a:t>
            </a:r>
            <a:endParaRPr lang="en-US" dirty="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a:solidFill>
                  <a:srgbClr val="000000"/>
                </a:solidFill>
                <a:latin typeface="Consolas"/>
              </a:rPr>
              <a:t>namespace</a:t>
            </a:r>
            <a:r>
              <a:rPr lang="nl-NL" dirty="0" err="1" smtClean="0">
                <a:solidFill>
                  <a:srgbClr val="000000"/>
                </a:solidFill>
                <a:latin typeface="Consolas"/>
              </a:rPr>
              <a:t>.publicVar</a:t>
            </a:r>
            <a:r>
              <a:rPr lang="nl-NL" dirty="0" smtClean="0">
                <a:solidFill>
                  <a:srgbClr val="000000"/>
                </a:solidFill>
                <a:latin typeface="Consolas"/>
              </a:rPr>
              <a:t> </a:t>
            </a:r>
            <a:r>
              <a:rPr lang="nl-NL" dirty="0">
                <a:solidFill>
                  <a:srgbClr val="000000"/>
                </a:solidFill>
                <a:latin typeface="Consolas"/>
              </a:rPr>
              <a:t>= 3.141592;</a:t>
            </a:r>
            <a:br>
              <a:rPr lang="nl-NL" dirty="0">
                <a:solidFill>
                  <a:srgbClr val="000000"/>
                </a:solidFill>
                <a:latin typeface="Consolas"/>
              </a:rPr>
            </a:br>
            <a:r>
              <a:rPr lang="en-US" dirty="0">
                <a:solidFill>
                  <a:srgbClr val="000000"/>
                </a:solidFill>
                <a:latin typeface="Consolas"/>
              </a:rPr>
              <a:t>	</a:t>
            </a:r>
            <a:r>
              <a:rPr lang="nl-NL" dirty="0" err="1">
                <a:solidFill>
                  <a:srgbClr val="000000"/>
                </a:solidFill>
                <a:latin typeface="Consolas"/>
              </a:rPr>
              <a:t>namespace</a:t>
            </a:r>
            <a:r>
              <a:rPr lang="en-US" dirty="0" smtClean="0">
                <a:solidFill>
                  <a:srgbClr val="000000"/>
                </a:solidFill>
                <a:latin typeface="Consolas"/>
              </a:rPr>
              <a:t>.</a:t>
            </a:r>
            <a:r>
              <a:rPr lang="en-US" dirty="0" err="1" smtClean="0">
                <a:solidFill>
                  <a:srgbClr val="000000"/>
                </a:solidFill>
                <a:latin typeface="Consolas"/>
              </a:rPr>
              <a:t>publicFunction</a:t>
            </a:r>
            <a:r>
              <a:rPr lang="en-US" dirty="0" smtClean="0">
                <a:solidFill>
                  <a:srgbClr val="000000"/>
                </a:solidFill>
                <a:latin typeface="Consolas"/>
              </a:rPr>
              <a:t> </a:t>
            </a:r>
            <a:r>
              <a:rPr lang="en-US" dirty="0">
                <a:solidFill>
                  <a:srgbClr val="000000"/>
                </a:solidFill>
                <a:latin typeface="Consolas"/>
              </a:rPr>
              <a:t>= </a:t>
            </a:r>
            <a:r>
              <a:rPr lang="nl-NL" dirty="0" err="1" smtClean="0">
                <a:solidFill>
                  <a:srgbClr val="0000FF"/>
                </a:solidFill>
                <a:latin typeface="Consolas"/>
              </a:rPr>
              <a:t>function</a:t>
            </a:r>
            <a:r>
              <a:rPr lang="en-US" dirty="0" smtClean="0">
                <a:solidFill>
                  <a:srgbClr val="000000"/>
                </a:solidFill>
                <a:latin typeface="Consolas"/>
              </a:rPr>
              <a:t>() { ... };</a:t>
            </a:r>
            <a:endParaRPr lang="en-US" dirty="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}((com = com ||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err="1" smtClean="0">
                <a:solidFill>
                  <a:srgbClr val="000000"/>
                </a:solidFill>
                <a:latin typeface="Consolas"/>
              </a:rPr>
              <a:t>com.infoSupport</a:t>
            </a:r>
            <a:r>
              <a:rPr lang="en-US" dirty="0" smtClean="0">
                <a:solidFill>
                  <a:srgbClr val="000000"/>
                </a:solidFill>
                <a:latin typeface="Consolas"/>
              </a:rPr>
              <a:t> = </a:t>
            </a:r>
            <a:r>
              <a:rPr lang="en-US" dirty="0" err="1" smtClean="0">
                <a:solidFill>
                  <a:srgbClr val="000000"/>
                </a:solidFill>
                <a:latin typeface="Consolas"/>
              </a:rPr>
              <a:t>com.infoSupport</a:t>
            </a:r>
            <a:r>
              <a:rPr lang="en-US" dirty="0" smtClean="0">
                <a:solidFill>
                  <a:srgbClr val="000000"/>
                </a:solidFill>
                <a:latin typeface="Consolas"/>
              </a:rPr>
              <a:t> || {})));</a:t>
            </a:r>
            <a:endParaRPr lang="en-US" dirty="0">
              <a:solidFill>
                <a:srgbClr val="0000FF"/>
              </a:solidFill>
              <a:latin typeface="Consolas"/>
            </a:endParaRPr>
          </a:p>
        </p:txBody>
      </p:sp>
      <p:sp>
        <p:nvSpPr>
          <p:cNvPr id="6" name="Rounded Rectangle 5"/>
          <p:cNvSpPr/>
          <p:nvPr/>
        </p:nvSpPr>
        <p:spPr>
          <a:xfrm>
            <a:off x="7668344" y="170080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9574505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Setting up the Trips page</a:t>
            </a:r>
            <a:endParaRPr lang="en-US" dirty="0"/>
          </a:p>
        </p:txBody>
      </p:sp>
      <p:sp>
        <p:nvSpPr>
          <p:cNvPr id="8" name="Content Placeholder 7"/>
          <p:cNvSpPr>
            <a:spLocks noGrp="1"/>
          </p:cNvSpPr>
          <p:nvPr>
            <p:ph idx="1"/>
          </p:nvPr>
        </p:nvSpPr>
        <p:spPr/>
        <p:txBody>
          <a:bodyPr/>
          <a:lstStyle/>
          <a:p>
            <a:r>
              <a:rPr lang="en-US" dirty="0" smtClean="0"/>
              <a:t>Exercise 4: </a:t>
            </a:r>
            <a:r>
              <a:rPr lang="en-US" dirty="0" err="1" smtClean="0"/>
              <a:t>Namespacing</a:t>
            </a:r>
            <a:r>
              <a:rPr lang="en-US" dirty="0" smtClean="0"/>
              <a:t> your JavaScript</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64</a:t>
            </a:fld>
            <a:endParaRPr lang="nl-NL"/>
          </a:p>
        </p:txBody>
      </p:sp>
      <p:pic>
        <p:nvPicPr>
          <p:cNvPr id="10" name="Picture 5"/>
          <p:cNvPicPr/>
          <p:nvPr/>
        </p:nvPicPr>
        <p:blipFill>
          <a:blip r:embed="rId3"/>
          <a:stretch>
            <a:fillRect/>
          </a:stretch>
        </p:blipFill>
        <p:spPr>
          <a:xfrm>
            <a:off x="4613095" y="2348880"/>
            <a:ext cx="3618865" cy="3037840"/>
          </a:xfrm>
          <a:prstGeom prst="rect">
            <a:avLst/>
          </a:prstGeom>
          <a:ln>
            <a:noFill/>
          </a:ln>
          <a:effectLst>
            <a:outerShdw blurRad="190500" algn="tl" rotWithShape="0">
              <a:srgbClr val="000000">
                <a:alpha val="70000"/>
              </a:srgbClr>
            </a:outerShdw>
          </a:effectLst>
        </p:spPr>
      </p:pic>
      <p:sp>
        <p:nvSpPr>
          <p:cNvPr id="2" name="Afgeronde rechthoek 1"/>
          <p:cNvSpPr/>
          <p:nvPr/>
        </p:nvSpPr>
        <p:spPr>
          <a:xfrm>
            <a:off x="7596336" y="4941168"/>
            <a:ext cx="720080" cy="576064"/>
          </a:xfrm>
          <a:prstGeom prst="roundRect">
            <a:avLst/>
          </a:prstGeom>
          <a:noFill/>
          <a:ln w="889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327216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Resources</a:t>
            </a:r>
            <a:endParaRPr lang="nl-NL" dirty="0"/>
          </a:p>
        </p:txBody>
      </p:sp>
      <p:sp>
        <p:nvSpPr>
          <p:cNvPr id="3" name="Tijdelijke aanduiding voor inhoud 2"/>
          <p:cNvSpPr>
            <a:spLocks noGrp="1"/>
          </p:cNvSpPr>
          <p:nvPr>
            <p:ph idx="1"/>
          </p:nvPr>
        </p:nvSpPr>
        <p:spPr/>
        <p:txBody>
          <a:bodyPr/>
          <a:lstStyle/>
          <a:p>
            <a:r>
              <a:rPr lang="nl-NL" dirty="0">
                <a:hlinkClick r:id="rId3"/>
              </a:rPr>
              <a:t>http://validator.w3.org</a:t>
            </a:r>
            <a:r>
              <a:rPr lang="nl-NL" dirty="0" smtClean="0">
                <a:hlinkClick r:id="rId3"/>
              </a:rPr>
              <a:t>/</a:t>
            </a:r>
            <a:endParaRPr lang="nl-NL" dirty="0" smtClean="0"/>
          </a:p>
          <a:p>
            <a:pPr lvl="1"/>
            <a:r>
              <a:rPr lang="nl-NL" dirty="0" smtClean="0"/>
              <a:t>Service </a:t>
            </a:r>
            <a:r>
              <a:rPr lang="nl-NL" dirty="0" err="1" smtClean="0"/>
              <a:t>for</a:t>
            </a:r>
            <a:r>
              <a:rPr lang="nl-NL" dirty="0" smtClean="0"/>
              <a:t> </a:t>
            </a:r>
            <a:r>
              <a:rPr lang="nl-NL" dirty="0" err="1" smtClean="0"/>
              <a:t>validating</a:t>
            </a:r>
            <a:r>
              <a:rPr lang="nl-NL" dirty="0" smtClean="0"/>
              <a:t> </a:t>
            </a:r>
            <a:r>
              <a:rPr lang="nl-NL" dirty="0" err="1" smtClean="0"/>
              <a:t>your</a:t>
            </a:r>
            <a:r>
              <a:rPr lang="nl-NL" dirty="0" smtClean="0"/>
              <a:t> HTML</a:t>
            </a:r>
          </a:p>
          <a:p>
            <a:r>
              <a:rPr lang="nl-NL" dirty="0">
                <a:hlinkClick r:id="rId4"/>
              </a:rPr>
              <a:t>http://addyosmani.com/resources/essentialjsdesignpatterns/book</a:t>
            </a:r>
            <a:r>
              <a:rPr lang="nl-NL" dirty="0" smtClean="0">
                <a:hlinkClick r:id="rId4"/>
              </a:rPr>
              <a:t>/</a:t>
            </a:r>
            <a:r>
              <a:rPr lang="nl-NL" dirty="0" smtClean="0"/>
              <a:t> </a:t>
            </a:r>
          </a:p>
          <a:p>
            <a:pPr lvl="1"/>
            <a:r>
              <a:rPr lang="nl-NL" dirty="0" smtClean="0"/>
              <a:t>Great </a:t>
            </a:r>
            <a:r>
              <a:rPr lang="nl-NL" dirty="0" err="1" smtClean="0"/>
              <a:t>book</a:t>
            </a:r>
            <a:r>
              <a:rPr lang="nl-NL" dirty="0" smtClean="0"/>
              <a:t> </a:t>
            </a:r>
            <a:r>
              <a:rPr lang="nl-NL" dirty="0" err="1" smtClean="0"/>
              <a:t>about</a:t>
            </a:r>
            <a:r>
              <a:rPr lang="nl-NL" dirty="0" smtClean="0"/>
              <a:t> design </a:t>
            </a:r>
            <a:r>
              <a:rPr lang="nl-NL" dirty="0" err="1" smtClean="0"/>
              <a:t>patterns</a:t>
            </a:r>
            <a:r>
              <a:rPr lang="nl-NL" dirty="0" smtClean="0"/>
              <a:t> </a:t>
            </a:r>
            <a:r>
              <a:rPr lang="nl-NL" dirty="0" err="1" smtClean="0"/>
              <a:t>for</a:t>
            </a:r>
            <a:r>
              <a:rPr lang="nl-NL" dirty="0" smtClean="0"/>
              <a:t> </a:t>
            </a:r>
            <a:r>
              <a:rPr lang="nl-NL" dirty="0" err="1" smtClean="0"/>
              <a:t>JavaScript</a:t>
            </a:r>
            <a:endParaRPr lang="nl-NL" dirty="0" smtClean="0"/>
          </a:p>
          <a:p>
            <a:r>
              <a:rPr lang="nl-NL" dirty="0">
                <a:hlinkClick r:id="rId5"/>
              </a:rPr>
              <a:t>http://jslint.com</a:t>
            </a:r>
            <a:r>
              <a:rPr lang="nl-NL" dirty="0" smtClean="0">
                <a:hlinkClick r:id="rId5"/>
              </a:rPr>
              <a:t>/</a:t>
            </a:r>
            <a:r>
              <a:rPr lang="nl-NL" dirty="0" smtClean="0"/>
              <a:t> </a:t>
            </a:r>
          </a:p>
          <a:p>
            <a:pPr lvl="1"/>
            <a:r>
              <a:rPr lang="nl-NL" dirty="0" smtClean="0"/>
              <a:t>Service </a:t>
            </a:r>
            <a:r>
              <a:rPr lang="nl-NL" dirty="0" err="1" smtClean="0"/>
              <a:t>for</a:t>
            </a:r>
            <a:r>
              <a:rPr lang="nl-NL" dirty="0" smtClean="0"/>
              <a:t> </a:t>
            </a:r>
            <a:r>
              <a:rPr lang="nl-NL" dirty="0" err="1" smtClean="0"/>
              <a:t>validating</a:t>
            </a:r>
            <a:r>
              <a:rPr lang="nl-NL" dirty="0" smtClean="0"/>
              <a:t> </a:t>
            </a:r>
            <a:r>
              <a:rPr lang="nl-NL" dirty="0" err="1" smtClean="0"/>
              <a:t>your</a:t>
            </a:r>
            <a:r>
              <a:rPr lang="nl-NL" dirty="0" smtClean="0"/>
              <a:t> </a:t>
            </a:r>
            <a:r>
              <a:rPr lang="nl-NL" dirty="0" err="1" smtClean="0"/>
              <a:t>JavaScript</a:t>
            </a:r>
            <a:r>
              <a:rPr lang="nl-NL" dirty="0" smtClean="0"/>
              <a:t> code</a:t>
            </a:r>
          </a:p>
          <a:p>
            <a:r>
              <a:rPr lang="nl-NL" dirty="0">
                <a:hlinkClick r:id="rId6"/>
              </a:rPr>
              <a:t>http://www.alistapart.com</a:t>
            </a:r>
            <a:r>
              <a:rPr lang="nl-NL" dirty="0" smtClean="0">
                <a:hlinkClick r:id="rId6"/>
              </a:rPr>
              <a:t>/</a:t>
            </a:r>
            <a:r>
              <a:rPr lang="nl-NL" dirty="0" smtClean="0"/>
              <a:t> </a:t>
            </a:r>
          </a:p>
          <a:p>
            <a:pPr lvl="1"/>
            <a:r>
              <a:rPr lang="nl-NL" dirty="0" smtClean="0"/>
              <a:t>Great </a:t>
            </a:r>
            <a:r>
              <a:rPr lang="nl-NL" dirty="0" err="1" smtClean="0"/>
              <a:t>articles</a:t>
            </a:r>
            <a:r>
              <a:rPr lang="nl-NL" dirty="0" smtClean="0"/>
              <a:t> </a:t>
            </a:r>
            <a:r>
              <a:rPr lang="nl-NL" dirty="0" err="1" smtClean="0"/>
              <a:t>and</a:t>
            </a:r>
            <a:r>
              <a:rPr lang="nl-NL" dirty="0" smtClean="0"/>
              <a:t> </a:t>
            </a:r>
            <a:r>
              <a:rPr lang="nl-NL" dirty="0" err="1" smtClean="0"/>
              <a:t>insights</a:t>
            </a:r>
            <a:r>
              <a:rPr lang="nl-NL" dirty="0" smtClean="0"/>
              <a:t> in the </a:t>
            </a:r>
            <a:r>
              <a:rPr lang="nl-NL" dirty="0" err="1" smtClean="0"/>
              <a:t>use</a:t>
            </a:r>
            <a:r>
              <a:rPr lang="nl-NL" dirty="0" smtClean="0"/>
              <a:t> of HTML, CSS </a:t>
            </a:r>
            <a:r>
              <a:rPr lang="nl-NL" dirty="0" err="1" smtClean="0"/>
              <a:t>and</a:t>
            </a:r>
            <a:r>
              <a:rPr lang="nl-NL" dirty="0" smtClean="0"/>
              <a:t> </a:t>
            </a:r>
            <a:r>
              <a:rPr lang="nl-NL" dirty="0" err="1" smtClean="0"/>
              <a:t>JavaScript</a:t>
            </a:r>
            <a:endParaRPr lang="nl-NL" dirty="0" smtClean="0"/>
          </a:p>
          <a:p>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65</a:t>
            </a:fld>
            <a:endParaRPr lang="nl-NL"/>
          </a:p>
        </p:txBody>
      </p:sp>
    </p:spTree>
    <p:extLst>
      <p:ext uri="{BB962C8B-B14F-4D97-AF65-F5344CB8AC3E}">
        <p14:creationId xmlns:p14="http://schemas.microsoft.com/office/powerpoint/2010/main" val="584483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Afgeronde rechthoek 21"/>
          <p:cNvSpPr/>
          <p:nvPr/>
        </p:nvSpPr>
        <p:spPr>
          <a:xfrm>
            <a:off x="5076056" y="3573078"/>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36866" name="Titel 1"/>
          <p:cNvSpPr>
            <a:spLocks noGrp="1"/>
          </p:cNvSpPr>
          <p:nvPr>
            <p:ph type="title"/>
          </p:nvPr>
        </p:nvSpPr>
        <p:spPr/>
        <p:txBody>
          <a:bodyPr/>
          <a:lstStyle/>
          <a:p>
            <a:r>
              <a:rPr lang="nl-NL" dirty="0" smtClean="0"/>
              <a:t>Agenda</a:t>
            </a:r>
          </a:p>
        </p:txBody>
      </p:sp>
      <p:sp>
        <p:nvSpPr>
          <p:cNvPr id="8" name="Afgeronde rechthoek 7"/>
          <p:cNvSpPr/>
          <p:nvPr/>
        </p:nvSpPr>
        <p:spPr>
          <a:xfrm>
            <a:off x="899592" y="2262586"/>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4" name="Afgeronde rechthoek 3"/>
          <p:cNvSpPr/>
          <p:nvPr/>
        </p:nvSpPr>
        <p:spPr>
          <a:xfrm>
            <a:off x="899592" y="182101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9" name="Afgeronde rechthoek 8"/>
          <p:cNvSpPr/>
          <p:nvPr/>
        </p:nvSpPr>
        <p:spPr>
          <a:xfrm>
            <a:off x="899592" y="2699458"/>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1" name="Afgeronde rechthoek 10"/>
          <p:cNvSpPr/>
          <p:nvPr/>
        </p:nvSpPr>
        <p:spPr>
          <a:xfrm>
            <a:off x="899592" y="364849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2" name="Afgeronde rechthoek 11"/>
          <p:cNvSpPr/>
          <p:nvPr/>
        </p:nvSpPr>
        <p:spPr>
          <a:xfrm>
            <a:off x="899592" y="4095926"/>
            <a:ext cx="3312368" cy="73411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4" name="Afgeronde rechthoek 13"/>
          <p:cNvSpPr/>
          <p:nvPr/>
        </p:nvSpPr>
        <p:spPr>
          <a:xfrm>
            <a:off x="899592" y="4900113"/>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5" name="Afgeronde rechthoek 14"/>
          <p:cNvSpPr/>
          <p:nvPr/>
        </p:nvSpPr>
        <p:spPr>
          <a:xfrm>
            <a:off x="5076056" y="4009888"/>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36867" name="Tijdelijke aanduiding voor inhoud 2"/>
          <p:cNvSpPr>
            <a:spLocks noGrp="1"/>
          </p:cNvSpPr>
          <p:nvPr>
            <p:ph sz="half" idx="1"/>
          </p:nvPr>
        </p:nvSpPr>
        <p:spPr/>
        <p:txBody>
          <a:bodyPr/>
          <a:lstStyle/>
          <a:p>
            <a:r>
              <a:rPr lang="nl-NL" dirty="0" smtClean="0"/>
              <a:t>HTML</a:t>
            </a:r>
          </a:p>
          <a:p>
            <a:pPr lvl="1"/>
            <a:r>
              <a:rPr lang="nl-NL" dirty="0" err="1" smtClean="0"/>
              <a:t>Introduction</a:t>
            </a:r>
            <a:endParaRPr lang="nl-NL" dirty="0" smtClean="0"/>
          </a:p>
          <a:p>
            <a:pPr lvl="1"/>
            <a:r>
              <a:rPr lang="nl-NL" dirty="0" err="1" smtClean="0"/>
              <a:t>Elements</a:t>
            </a:r>
            <a:endParaRPr lang="nl-NL" dirty="0" smtClean="0"/>
          </a:p>
          <a:p>
            <a:pPr lvl="1"/>
            <a:r>
              <a:rPr lang="nl-NL" dirty="0" smtClean="0"/>
              <a:t>Forms</a:t>
            </a:r>
          </a:p>
          <a:p>
            <a:r>
              <a:rPr lang="nl-NL" dirty="0" err="1" smtClean="0"/>
              <a:t>Cascading</a:t>
            </a:r>
            <a:r>
              <a:rPr lang="nl-NL" dirty="0" smtClean="0"/>
              <a:t> Style Sheets</a:t>
            </a:r>
          </a:p>
          <a:p>
            <a:pPr lvl="1"/>
            <a:r>
              <a:rPr lang="nl-NL" dirty="0" err="1" smtClean="0"/>
              <a:t>Introduction</a:t>
            </a:r>
            <a:endParaRPr lang="nl-NL" dirty="0" smtClean="0"/>
          </a:p>
          <a:p>
            <a:pPr lvl="1"/>
            <a:r>
              <a:rPr lang="nl-NL" dirty="0" err="1" smtClean="0"/>
              <a:t>Selectors</a:t>
            </a:r>
            <a:r>
              <a:rPr lang="nl-NL" dirty="0" smtClean="0"/>
              <a:t> </a:t>
            </a:r>
            <a:r>
              <a:rPr lang="nl-NL" dirty="0" err="1" smtClean="0"/>
              <a:t>and</a:t>
            </a:r>
            <a:r>
              <a:rPr lang="nl-NL" dirty="0" smtClean="0"/>
              <a:t> </a:t>
            </a:r>
            <a:r>
              <a:rPr lang="nl-NL" dirty="0" err="1" smtClean="0"/>
              <a:t>precedence</a:t>
            </a:r>
            <a:endParaRPr lang="nl-NL" dirty="0" smtClean="0"/>
          </a:p>
          <a:p>
            <a:pPr lvl="1"/>
            <a:r>
              <a:rPr lang="nl-NL" dirty="0" smtClean="0"/>
              <a:t>Positioning </a:t>
            </a:r>
            <a:r>
              <a:rPr lang="nl-NL" dirty="0" err="1" smtClean="0"/>
              <a:t>elements</a:t>
            </a:r>
            <a:endParaRPr lang="nl-NL" dirty="0" smtClean="0"/>
          </a:p>
        </p:txBody>
      </p:sp>
      <p:sp>
        <p:nvSpPr>
          <p:cNvPr id="16" name="Afgeronde rechthoek 15"/>
          <p:cNvSpPr/>
          <p:nvPr/>
        </p:nvSpPr>
        <p:spPr>
          <a:xfrm>
            <a:off x="5076056" y="2262586"/>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7" name="Afgeronde rechthoek 16"/>
          <p:cNvSpPr/>
          <p:nvPr/>
        </p:nvSpPr>
        <p:spPr>
          <a:xfrm>
            <a:off x="5076056" y="182101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18" name="Afgeronde rechthoek 17"/>
          <p:cNvSpPr/>
          <p:nvPr/>
        </p:nvSpPr>
        <p:spPr>
          <a:xfrm>
            <a:off x="5076056" y="2699458"/>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21" name="Afgeronde rechthoek 20"/>
          <p:cNvSpPr/>
          <p:nvPr/>
        </p:nvSpPr>
        <p:spPr>
          <a:xfrm>
            <a:off x="5076056" y="3133887"/>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nl-NL"/>
          </a:p>
        </p:txBody>
      </p:sp>
      <p:sp>
        <p:nvSpPr>
          <p:cNvPr id="2" name="Tijdelijke aanduiding voor inhoud 1"/>
          <p:cNvSpPr>
            <a:spLocks noGrp="1"/>
          </p:cNvSpPr>
          <p:nvPr>
            <p:ph sz="half" idx="2"/>
          </p:nvPr>
        </p:nvSpPr>
        <p:spPr/>
        <p:txBody>
          <a:bodyPr/>
          <a:lstStyle/>
          <a:p>
            <a:r>
              <a:rPr lang="nl-NL" dirty="0" err="1" smtClean="0"/>
              <a:t>JavaScript</a:t>
            </a:r>
            <a:endParaRPr lang="nl-NL" dirty="0" smtClean="0"/>
          </a:p>
          <a:p>
            <a:pPr lvl="1"/>
            <a:r>
              <a:rPr lang="nl-NL" dirty="0" err="1" smtClean="0"/>
              <a:t>Introduction</a:t>
            </a:r>
            <a:endParaRPr lang="nl-NL" dirty="0" smtClean="0"/>
          </a:p>
          <a:p>
            <a:pPr lvl="1"/>
            <a:r>
              <a:rPr lang="nl-NL" dirty="0" err="1" smtClean="0"/>
              <a:t>Functions</a:t>
            </a:r>
            <a:endParaRPr lang="nl-NL" dirty="0" smtClean="0"/>
          </a:p>
          <a:p>
            <a:pPr lvl="1"/>
            <a:r>
              <a:rPr lang="nl-NL" dirty="0" smtClean="0"/>
              <a:t>DOM operations</a:t>
            </a:r>
          </a:p>
          <a:p>
            <a:pPr lvl="1"/>
            <a:r>
              <a:rPr lang="nl-NL" dirty="0" smtClean="0"/>
              <a:t>Arrays</a:t>
            </a:r>
          </a:p>
          <a:p>
            <a:pPr lvl="1"/>
            <a:r>
              <a:rPr lang="nl-NL" dirty="0" err="1" smtClean="0"/>
              <a:t>Objects</a:t>
            </a:r>
            <a:endParaRPr lang="nl-NL" dirty="0" smtClean="0"/>
          </a:p>
          <a:p>
            <a:pPr lvl="1"/>
            <a:r>
              <a:rPr lang="nl-NL" dirty="0" smtClean="0"/>
              <a:t>Events</a:t>
            </a:r>
          </a:p>
        </p:txBody>
      </p:sp>
      <p:sp>
        <p:nvSpPr>
          <p:cNvPr id="5" name="Tijdelijke aanduiding voor dianummer 4"/>
          <p:cNvSpPr>
            <a:spLocks noGrp="1"/>
          </p:cNvSpPr>
          <p:nvPr>
            <p:ph type="sldNum" sz="quarter" idx="11"/>
          </p:nvPr>
        </p:nvSpPr>
        <p:spPr/>
        <p:txBody>
          <a:bodyPr/>
          <a:lstStyle/>
          <a:p>
            <a:pPr>
              <a:defRPr/>
            </a:pPr>
            <a:fld id="{560C0125-B7DC-4BD6-A91E-052BF54F10FE}" type="slidenum">
              <a:rPr lang="nl-NL"/>
              <a:pPr>
                <a:defRPr/>
              </a:pPr>
              <a:t>66</a:t>
            </a:fld>
            <a:endParaRPr lang="nl-NL" dirty="0"/>
          </a:p>
        </p:txBody>
      </p:sp>
    </p:spTree>
    <p:extLst>
      <p:ext uri="{BB962C8B-B14F-4D97-AF65-F5344CB8AC3E}">
        <p14:creationId xmlns:p14="http://schemas.microsoft.com/office/powerpoint/2010/main" val="978132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Basic page </a:t>
            </a:r>
            <a:r>
              <a:rPr lang="nl-NL" dirty="0" err="1" smtClean="0"/>
              <a:t>structure</a:t>
            </a:r>
            <a:endParaRPr lang="nl-NL" dirty="0"/>
          </a:p>
        </p:txBody>
      </p:sp>
      <p:sp>
        <p:nvSpPr>
          <p:cNvPr id="3" name="Tijdelijke aanduiding voor inhoud 2"/>
          <p:cNvSpPr>
            <a:spLocks noGrp="1"/>
          </p:cNvSpPr>
          <p:nvPr>
            <p:ph idx="1"/>
          </p:nvPr>
        </p:nvSpPr>
        <p:spPr/>
        <p:txBody>
          <a:bodyPr/>
          <a:lstStyle/>
          <a:p>
            <a:endParaRPr lang="nl-NL"/>
          </a:p>
        </p:txBody>
      </p:sp>
      <p:sp>
        <p:nvSpPr>
          <p:cNvPr id="6" name="Tijdelijke aanduiding voor dianummer 5"/>
          <p:cNvSpPr>
            <a:spLocks noGrp="1"/>
          </p:cNvSpPr>
          <p:nvPr>
            <p:ph type="sldNum" sz="quarter" idx="11"/>
          </p:nvPr>
        </p:nvSpPr>
        <p:spPr/>
        <p:txBody>
          <a:bodyPr/>
          <a:lstStyle/>
          <a:p>
            <a:pPr>
              <a:defRPr/>
            </a:pPr>
            <a:fld id="{1764767B-43DF-4387-ADCA-573C7D9E351B}" type="slidenum">
              <a:rPr lang="nl-NL" smtClean="0"/>
              <a:pPr>
                <a:defRPr/>
              </a:pPr>
              <a:t>7</a:t>
            </a:fld>
            <a:endParaRPr lang="nl-NL"/>
          </a:p>
        </p:txBody>
      </p:sp>
      <p:sp>
        <p:nvSpPr>
          <p:cNvPr id="9" name="Rectangle 18"/>
          <p:cNvSpPr/>
          <p:nvPr/>
        </p:nvSpPr>
        <p:spPr>
          <a:xfrm>
            <a:off x="598015" y="1844825"/>
            <a:ext cx="7632700" cy="34563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DOCTYPE</a:t>
            </a:r>
            <a:r>
              <a:rPr lang="en-US" dirty="0">
                <a:solidFill>
                  <a:srgbClr val="000000"/>
                </a:solidFill>
                <a:latin typeface="Consolas"/>
                <a:ea typeface="Times New Roman"/>
                <a:cs typeface="Times New Roman"/>
              </a:rPr>
              <a:t> </a:t>
            </a:r>
            <a:r>
              <a:rPr lang="en-US" dirty="0">
                <a:solidFill>
                  <a:srgbClr val="FF0000"/>
                </a:solidFill>
                <a:latin typeface="Consolas"/>
                <a:ea typeface="Times New Roman"/>
                <a:cs typeface="Times New Roman"/>
              </a:rPr>
              <a:t>html</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html</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head</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smtClean="0">
                <a:solidFill>
                  <a:srgbClr val="000000"/>
                </a:solidFill>
                <a:latin typeface="Consolas"/>
                <a:ea typeface="Times New Roman"/>
                <a:cs typeface="Times New Roman"/>
              </a:rPr>
              <a:t>	(metadata about the page)</a:t>
            </a:r>
            <a:endParaRPr lang="nl-NL" dirty="0" smtClean="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Times New Roman"/>
                <a:cs typeface="Times New Roman"/>
              </a:rPr>
              <a:t>	</a:t>
            </a:r>
            <a:r>
              <a:rPr lang="en-US" dirty="0" smtClean="0">
                <a:solidFill>
                  <a:srgbClr val="0000FF"/>
                </a:solidFill>
                <a:latin typeface="Consolas"/>
                <a:ea typeface="Times New Roman"/>
                <a:cs typeface="Times New Roman"/>
              </a:rPr>
              <a:t>&lt;/</a:t>
            </a:r>
            <a:r>
              <a:rPr lang="en-US" dirty="0" smtClean="0">
                <a:solidFill>
                  <a:srgbClr val="800000"/>
                </a:solidFill>
                <a:latin typeface="Consolas"/>
                <a:ea typeface="Times New Roman"/>
                <a:cs typeface="Times New Roman"/>
              </a:rPr>
              <a:t>head</a:t>
            </a:r>
            <a:r>
              <a:rPr lang="en-US" dirty="0" smtClean="0">
                <a:solidFill>
                  <a:srgbClr val="0000FF"/>
                </a:solidFill>
                <a:latin typeface="Consolas"/>
                <a:ea typeface="Times New Roman"/>
                <a:cs typeface="Times New Roman"/>
              </a:rPr>
              <a:t>&gt;</a:t>
            </a:r>
            <a:endParaRPr lang="nl-NL" dirty="0" smtClean="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Times New Roman"/>
                <a:cs typeface="Times New Roman"/>
              </a:rPr>
              <a:t> </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body</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Times New Roman"/>
                <a:cs typeface="Times New Roman"/>
              </a:rPr>
              <a:t>		(elements that are visible on the page)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body</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rPr>
              <a:t>&lt;/</a:t>
            </a:r>
            <a:r>
              <a:rPr lang="nl-NL" dirty="0">
                <a:solidFill>
                  <a:srgbClr val="800000"/>
                </a:solidFill>
                <a:latin typeface="Consolas"/>
                <a:ea typeface="Times New Roman"/>
              </a:rPr>
              <a:t>html</a:t>
            </a:r>
            <a:r>
              <a:rPr lang="nl-NL" dirty="0">
                <a:solidFill>
                  <a:srgbClr val="0000FF"/>
                </a:solidFill>
                <a:latin typeface="Consolas"/>
                <a:ea typeface="Times New Roman"/>
              </a:rPr>
              <a:t>&gt;</a:t>
            </a:r>
            <a:endParaRPr lang="nl-NL" dirty="0">
              <a:solidFill>
                <a:srgbClr val="00549F"/>
              </a:solidFill>
            </a:endParaRPr>
          </a:p>
        </p:txBody>
      </p:sp>
      <p:cxnSp>
        <p:nvCxnSpPr>
          <p:cNvPr id="10" name="Rechte verbindingslijn met pijl 9"/>
          <p:cNvCxnSpPr/>
          <p:nvPr/>
        </p:nvCxnSpPr>
        <p:spPr>
          <a:xfrm>
            <a:off x="1462754" y="1520788"/>
            <a:ext cx="0" cy="3960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4238" y="908865"/>
            <a:ext cx="2837602" cy="646331"/>
          </a:xfrm>
          <a:prstGeom prst="rect">
            <a:avLst/>
          </a:prstGeom>
          <a:noFill/>
        </p:spPr>
        <p:txBody>
          <a:bodyPr wrap="square" rtlCol="0">
            <a:spAutoFit/>
          </a:bodyPr>
          <a:lstStyle/>
          <a:p>
            <a:r>
              <a:rPr lang="nl-NL" dirty="0" err="1" smtClean="0">
                <a:latin typeface="+mj-lt"/>
              </a:rPr>
              <a:t>Tells</a:t>
            </a:r>
            <a:r>
              <a:rPr lang="nl-NL" dirty="0" smtClean="0">
                <a:latin typeface="+mj-lt"/>
              </a:rPr>
              <a:t> the browser </a:t>
            </a:r>
            <a:r>
              <a:rPr lang="nl-NL" dirty="0" err="1" smtClean="0">
                <a:latin typeface="+mj-lt"/>
              </a:rPr>
              <a:t>what</a:t>
            </a:r>
            <a:r>
              <a:rPr lang="nl-NL" dirty="0" smtClean="0">
                <a:latin typeface="+mj-lt"/>
              </a:rPr>
              <a:t> </a:t>
            </a:r>
            <a:r>
              <a:rPr lang="nl-NL" dirty="0" err="1" smtClean="0">
                <a:latin typeface="+mj-lt"/>
              </a:rPr>
              <a:t>version</a:t>
            </a:r>
            <a:r>
              <a:rPr lang="nl-NL" dirty="0" smtClean="0">
                <a:latin typeface="+mj-lt"/>
              </a:rPr>
              <a:t> of HTML </a:t>
            </a:r>
            <a:r>
              <a:rPr lang="nl-NL" dirty="0" err="1" smtClean="0">
                <a:latin typeface="+mj-lt"/>
              </a:rPr>
              <a:t>to</a:t>
            </a:r>
            <a:r>
              <a:rPr lang="nl-NL" dirty="0" smtClean="0">
                <a:latin typeface="+mj-lt"/>
              </a:rPr>
              <a:t> </a:t>
            </a:r>
            <a:r>
              <a:rPr lang="nl-NL" dirty="0" err="1" smtClean="0">
                <a:latin typeface="+mj-lt"/>
              </a:rPr>
              <a:t>parse</a:t>
            </a:r>
            <a:endParaRPr lang="nl-NL" dirty="0">
              <a:latin typeface="+mj-lt"/>
            </a:endParaRPr>
          </a:p>
        </p:txBody>
      </p:sp>
      <p:sp>
        <p:nvSpPr>
          <p:cNvPr id="8" name="Rounded Rectangle 7"/>
          <p:cNvSpPr/>
          <p:nvPr/>
        </p:nvSpPr>
        <p:spPr>
          <a:xfrm>
            <a:off x="7601589" y="1641625"/>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50824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Images</a:t>
            </a:r>
            <a:endParaRPr lang="nl-NL" dirty="0"/>
          </a:p>
        </p:txBody>
      </p:sp>
      <p:sp>
        <p:nvSpPr>
          <p:cNvPr id="7" name="Tijdelijke aanduiding voor inhoud 6"/>
          <p:cNvSpPr>
            <a:spLocks noGrp="1"/>
          </p:cNvSpPr>
          <p:nvPr>
            <p:ph idx="1"/>
          </p:nvPr>
        </p:nvSpPr>
        <p:spPr/>
        <p:txBody>
          <a:bodyPr/>
          <a:lstStyle/>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8</a:t>
            </a:fld>
            <a:endParaRPr lang="nl-NL"/>
          </a:p>
        </p:txBody>
      </p:sp>
      <p:sp>
        <p:nvSpPr>
          <p:cNvPr id="6" name="Rectangle 18"/>
          <p:cNvSpPr/>
          <p:nvPr/>
        </p:nvSpPr>
        <p:spPr>
          <a:xfrm>
            <a:off x="598015" y="3429000"/>
            <a:ext cx="7632700"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err="1">
                <a:solidFill>
                  <a:srgbClr val="800000"/>
                </a:solidFill>
                <a:latin typeface="Consolas"/>
              </a:rPr>
              <a:t>img</a:t>
            </a:r>
            <a:r>
              <a:rPr lang="en-US" dirty="0">
                <a:solidFill>
                  <a:srgbClr val="000000"/>
                </a:solidFill>
                <a:latin typeface="Consolas"/>
              </a:rPr>
              <a:t> </a:t>
            </a:r>
            <a:r>
              <a:rPr lang="en-US" dirty="0" err="1">
                <a:solidFill>
                  <a:srgbClr val="FF0000"/>
                </a:solidFill>
                <a:latin typeface="Consolas"/>
              </a:rPr>
              <a:t>src</a:t>
            </a:r>
            <a:r>
              <a:rPr lang="en-US" dirty="0" smtClean="0">
                <a:solidFill>
                  <a:srgbClr val="0000FF"/>
                </a:solidFill>
                <a:latin typeface="Consolas"/>
              </a:rPr>
              <a:t>="is_logo.png"</a:t>
            </a:r>
            <a:r>
              <a:rPr lang="en-US" dirty="0">
                <a:solidFill>
                  <a:srgbClr val="000000"/>
                </a:solidFill>
                <a:latin typeface="Consolas"/>
              </a:rPr>
              <a:t> </a:t>
            </a:r>
            <a:r>
              <a:rPr lang="en-US" dirty="0">
                <a:solidFill>
                  <a:srgbClr val="FF0000"/>
                </a:solidFill>
                <a:latin typeface="Consolas"/>
              </a:rPr>
              <a:t>alt</a:t>
            </a:r>
            <a:r>
              <a:rPr lang="en-US" dirty="0">
                <a:solidFill>
                  <a:srgbClr val="0000FF"/>
                </a:solidFill>
                <a:latin typeface="Consolas"/>
              </a:rPr>
              <a:t>="Info Support logo"</a:t>
            </a:r>
            <a:r>
              <a:rPr lang="en-US" dirty="0">
                <a:solidFill>
                  <a:srgbClr val="000000"/>
                </a:solidFill>
                <a:latin typeface="Consolas"/>
              </a:rPr>
              <a:t> </a:t>
            </a:r>
            <a:r>
              <a:rPr lang="en-US" dirty="0" smtClean="0">
                <a:solidFill>
                  <a:srgbClr val="000000"/>
                </a:solidFill>
                <a:latin typeface="Consolas"/>
              </a:rPr>
              <a:t/>
            </a:r>
            <a:br>
              <a:rPr lang="en-US" dirty="0" smtClean="0">
                <a:solidFill>
                  <a:srgbClr val="000000"/>
                </a:solidFill>
                <a:latin typeface="Consolas"/>
              </a:rPr>
            </a:br>
            <a:r>
              <a:rPr lang="en-US" dirty="0" smtClean="0">
                <a:solidFill>
                  <a:srgbClr val="000000"/>
                </a:solidFill>
                <a:latin typeface="Consolas"/>
              </a:rPr>
              <a:t>     </a:t>
            </a:r>
            <a:r>
              <a:rPr lang="en-US" dirty="0" smtClean="0">
                <a:solidFill>
                  <a:srgbClr val="FF0000"/>
                </a:solidFill>
                <a:latin typeface="Consolas"/>
              </a:rPr>
              <a:t>title</a:t>
            </a:r>
            <a:r>
              <a:rPr lang="en-US" dirty="0">
                <a:solidFill>
                  <a:srgbClr val="0000FF"/>
                </a:solidFill>
                <a:latin typeface="Consolas"/>
              </a:rPr>
              <a:t>="Info Support"</a:t>
            </a:r>
            <a:r>
              <a:rPr lang="en-US" dirty="0">
                <a:solidFill>
                  <a:srgbClr val="000000"/>
                </a:solidFill>
                <a:latin typeface="Consolas"/>
              </a:rPr>
              <a:t> </a:t>
            </a:r>
            <a:r>
              <a:rPr lang="en-US" dirty="0">
                <a:solidFill>
                  <a:srgbClr val="0000FF"/>
                </a:solidFill>
                <a:latin typeface="Consolas"/>
              </a:rPr>
              <a:t>/&gt;</a:t>
            </a:r>
            <a:endParaRPr lang="nl-NL" dirty="0">
              <a:solidFill>
                <a:srgbClr val="00549F"/>
              </a:solidFill>
            </a:endParaRPr>
          </a:p>
        </p:txBody>
      </p:sp>
      <p:cxnSp>
        <p:nvCxnSpPr>
          <p:cNvPr id="10" name="Rechte verbindingslijn met pijl 9"/>
          <p:cNvCxnSpPr/>
          <p:nvPr/>
        </p:nvCxnSpPr>
        <p:spPr>
          <a:xfrm>
            <a:off x="2267744" y="3104964"/>
            <a:ext cx="0" cy="3960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1747300" y="2458631"/>
            <a:ext cx="1040887" cy="646331"/>
          </a:xfrm>
          <a:prstGeom prst="rect">
            <a:avLst/>
          </a:prstGeom>
          <a:noFill/>
        </p:spPr>
        <p:txBody>
          <a:bodyPr wrap="square" rtlCol="0">
            <a:spAutoFit/>
          </a:bodyPr>
          <a:lstStyle/>
          <a:p>
            <a:r>
              <a:rPr lang="nl-NL" dirty="0" err="1" smtClean="0">
                <a:latin typeface="+mj-lt"/>
              </a:rPr>
              <a:t>Location</a:t>
            </a:r>
            <a:endParaRPr lang="nl-NL" dirty="0">
              <a:latin typeface="+mj-lt"/>
            </a:endParaRPr>
          </a:p>
          <a:p>
            <a:r>
              <a:rPr lang="nl-NL" dirty="0" smtClean="0">
                <a:latin typeface="+mj-lt"/>
              </a:rPr>
              <a:t>of image</a:t>
            </a:r>
            <a:endParaRPr lang="nl-NL" dirty="0">
              <a:latin typeface="+mj-lt"/>
            </a:endParaRPr>
          </a:p>
        </p:txBody>
      </p:sp>
      <p:cxnSp>
        <p:nvCxnSpPr>
          <p:cNvPr id="16" name="Rechte verbindingslijn met pijl 15"/>
          <p:cNvCxnSpPr/>
          <p:nvPr/>
        </p:nvCxnSpPr>
        <p:spPr>
          <a:xfrm flipV="1">
            <a:off x="5292080" y="3789040"/>
            <a:ext cx="0" cy="540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kstvak 19"/>
          <p:cNvSpPr txBox="1"/>
          <p:nvPr/>
        </p:nvSpPr>
        <p:spPr>
          <a:xfrm>
            <a:off x="4414365" y="4335154"/>
            <a:ext cx="2232248" cy="646331"/>
          </a:xfrm>
          <a:prstGeom prst="rect">
            <a:avLst/>
          </a:prstGeom>
          <a:noFill/>
        </p:spPr>
        <p:txBody>
          <a:bodyPr wrap="square" rtlCol="0">
            <a:spAutoFit/>
          </a:bodyPr>
          <a:lstStyle/>
          <a:p>
            <a:r>
              <a:rPr lang="nl-NL" dirty="0" err="1" smtClean="0">
                <a:latin typeface="+mj-lt"/>
              </a:rPr>
              <a:t>Text</a:t>
            </a:r>
            <a:r>
              <a:rPr lang="nl-NL" dirty="0" smtClean="0">
                <a:latin typeface="+mj-lt"/>
              </a:rPr>
              <a:t> </a:t>
            </a:r>
            <a:r>
              <a:rPr lang="nl-NL" dirty="0" err="1" smtClean="0">
                <a:latin typeface="+mj-lt"/>
              </a:rPr>
              <a:t>to</a:t>
            </a:r>
            <a:r>
              <a:rPr lang="nl-NL" dirty="0" smtClean="0">
                <a:latin typeface="+mj-lt"/>
              </a:rPr>
              <a:t> display </a:t>
            </a:r>
            <a:r>
              <a:rPr lang="nl-NL" dirty="0" err="1" smtClean="0">
                <a:latin typeface="+mj-lt"/>
              </a:rPr>
              <a:t>if</a:t>
            </a:r>
            <a:r>
              <a:rPr lang="nl-NL" dirty="0" smtClean="0">
                <a:latin typeface="+mj-lt"/>
              </a:rPr>
              <a:t> image </a:t>
            </a:r>
            <a:r>
              <a:rPr lang="nl-NL" dirty="0" err="1" smtClean="0">
                <a:latin typeface="+mj-lt"/>
              </a:rPr>
              <a:t>can’t</a:t>
            </a:r>
            <a:r>
              <a:rPr lang="nl-NL" dirty="0" smtClean="0">
                <a:latin typeface="+mj-lt"/>
              </a:rPr>
              <a:t> </a:t>
            </a:r>
            <a:r>
              <a:rPr lang="nl-NL" dirty="0" err="1" smtClean="0">
                <a:latin typeface="+mj-lt"/>
              </a:rPr>
              <a:t>be</a:t>
            </a:r>
            <a:r>
              <a:rPr lang="nl-NL" dirty="0" smtClean="0">
                <a:latin typeface="+mj-lt"/>
              </a:rPr>
              <a:t> </a:t>
            </a:r>
            <a:r>
              <a:rPr lang="nl-NL" dirty="0" err="1" smtClean="0">
                <a:latin typeface="+mj-lt"/>
              </a:rPr>
              <a:t>shown</a:t>
            </a:r>
            <a:endParaRPr lang="nl-NL" dirty="0">
              <a:latin typeface="+mj-lt"/>
            </a:endParaRPr>
          </a:p>
        </p:txBody>
      </p:sp>
      <p:cxnSp>
        <p:nvCxnSpPr>
          <p:cNvPr id="21" name="Rechte verbindingslijn met pijl 20"/>
          <p:cNvCxnSpPr>
            <a:stCxn id="22" idx="0"/>
          </p:cNvCxnSpPr>
          <p:nvPr/>
        </p:nvCxnSpPr>
        <p:spPr>
          <a:xfrm flipV="1">
            <a:off x="2185390" y="4221088"/>
            <a:ext cx="10346" cy="485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kstvak 21"/>
          <p:cNvSpPr txBox="1"/>
          <p:nvPr/>
        </p:nvSpPr>
        <p:spPr>
          <a:xfrm>
            <a:off x="1745148" y="4706343"/>
            <a:ext cx="880483" cy="369332"/>
          </a:xfrm>
          <a:prstGeom prst="rect">
            <a:avLst/>
          </a:prstGeom>
          <a:noFill/>
        </p:spPr>
        <p:txBody>
          <a:bodyPr wrap="square" rtlCol="0">
            <a:spAutoFit/>
          </a:bodyPr>
          <a:lstStyle/>
          <a:p>
            <a:r>
              <a:rPr lang="nl-NL" dirty="0" err="1" smtClean="0">
                <a:latin typeface="+mj-lt"/>
              </a:rPr>
              <a:t>Tooltip</a:t>
            </a:r>
            <a:endParaRPr lang="nl-NL" dirty="0">
              <a:latin typeface="+mj-lt"/>
            </a:endParaRPr>
          </a:p>
        </p:txBody>
      </p:sp>
      <p:sp>
        <p:nvSpPr>
          <p:cNvPr id="12" name="Rounded Rectangle 11"/>
          <p:cNvSpPr/>
          <p:nvPr/>
        </p:nvSpPr>
        <p:spPr>
          <a:xfrm>
            <a:off x="7640533" y="328498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25853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 </a:t>
            </a:r>
            <a:r>
              <a:rPr lang="nl-NL" dirty="0" err="1" smtClean="0"/>
              <a:t>elements</a:t>
            </a:r>
            <a:r>
              <a:rPr lang="nl-NL" dirty="0" smtClean="0"/>
              <a:t>: Links</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simple</a:t>
            </a:r>
            <a:r>
              <a:rPr lang="nl-NL" dirty="0" smtClean="0"/>
              <a:t> link:</a:t>
            </a:r>
          </a:p>
          <a:p>
            <a:endParaRPr lang="nl-NL" dirty="0"/>
          </a:p>
          <a:p>
            <a:endParaRPr lang="nl-NL" dirty="0" smtClean="0"/>
          </a:p>
          <a:p>
            <a:r>
              <a:rPr lang="nl-NL" dirty="0" smtClean="0"/>
              <a:t>A clickable image:</a:t>
            </a:r>
          </a:p>
          <a:p>
            <a:endParaRPr lang="nl-NL" dirty="0"/>
          </a:p>
          <a:p>
            <a:endParaRPr lang="nl-NL" dirty="0" smtClean="0"/>
          </a:p>
          <a:p>
            <a:endParaRPr lang="nl-NL" dirty="0" smtClean="0"/>
          </a:p>
          <a:p>
            <a:r>
              <a:rPr lang="nl-NL" dirty="0" smtClean="0"/>
              <a:t>Open in a new </a:t>
            </a:r>
            <a:r>
              <a:rPr lang="nl-NL" dirty="0" err="1" smtClean="0"/>
              <a:t>window</a:t>
            </a:r>
            <a:r>
              <a:rPr lang="nl-NL" dirty="0" smtClean="0"/>
              <a:t>/tab:</a:t>
            </a:r>
          </a:p>
          <a:p>
            <a:endParaRPr lang="nl-NL" dirty="0"/>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9</a:t>
            </a:fld>
            <a:endParaRPr lang="nl-NL"/>
          </a:p>
        </p:txBody>
      </p:sp>
      <p:sp>
        <p:nvSpPr>
          <p:cNvPr id="6" name="Rectangle 18"/>
          <p:cNvSpPr/>
          <p:nvPr/>
        </p:nvSpPr>
        <p:spPr>
          <a:xfrm>
            <a:off x="598015" y="1412777"/>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&lt;</a:t>
            </a:r>
            <a:r>
              <a:rPr lang="en-US" dirty="0">
                <a:solidFill>
                  <a:srgbClr val="800000"/>
                </a:solidFill>
                <a:latin typeface="Consolas"/>
                <a:ea typeface="Calibri"/>
              </a:rPr>
              <a:t>a</a:t>
            </a:r>
            <a:r>
              <a:rPr lang="en-US" dirty="0">
                <a:solidFill>
                  <a:srgbClr val="000000"/>
                </a:solidFill>
                <a:latin typeface="Consolas"/>
                <a:ea typeface="Calibri"/>
              </a:rPr>
              <a:t> </a:t>
            </a:r>
            <a:r>
              <a:rPr lang="en-US" dirty="0" err="1">
                <a:solidFill>
                  <a:srgbClr val="FF0000"/>
                </a:solidFill>
                <a:latin typeface="Consolas"/>
                <a:ea typeface="Calibri"/>
              </a:rPr>
              <a:t>href</a:t>
            </a:r>
            <a:r>
              <a:rPr lang="en-US" dirty="0">
                <a:solidFill>
                  <a:srgbClr val="0000FF"/>
                </a:solidFill>
                <a:latin typeface="Consolas"/>
                <a:ea typeface="Calibri"/>
              </a:rPr>
              <a:t>="index.html"&gt;</a:t>
            </a:r>
            <a:r>
              <a:rPr lang="en-US" dirty="0">
                <a:solidFill>
                  <a:srgbClr val="000000"/>
                </a:solidFill>
                <a:latin typeface="Consolas"/>
                <a:ea typeface="Calibri"/>
              </a:rPr>
              <a:t>Home</a:t>
            </a:r>
            <a:r>
              <a:rPr lang="en-US" dirty="0">
                <a:solidFill>
                  <a:srgbClr val="0000FF"/>
                </a:solidFill>
                <a:latin typeface="Consolas"/>
                <a:ea typeface="Calibri"/>
              </a:rPr>
              <a:t>&lt;/</a:t>
            </a:r>
            <a:r>
              <a:rPr lang="en-US" dirty="0">
                <a:solidFill>
                  <a:srgbClr val="800000"/>
                </a:solidFill>
                <a:latin typeface="Consolas"/>
                <a:ea typeface="Calibri"/>
              </a:rPr>
              <a:t>a</a:t>
            </a:r>
            <a:r>
              <a:rPr lang="en-US" dirty="0" smtClean="0">
                <a:solidFill>
                  <a:srgbClr val="0000FF"/>
                </a:solidFill>
                <a:latin typeface="Consolas"/>
                <a:ea typeface="Calibri"/>
              </a:rPr>
              <a:t>&gt;</a:t>
            </a:r>
            <a:endParaRPr lang="nl-NL" dirty="0">
              <a:solidFill>
                <a:srgbClr val="00549F"/>
              </a:solidFill>
            </a:endParaRPr>
          </a:p>
        </p:txBody>
      </p:sp>
      <p:sp>
        <p:nvSpPr>
          <p:cNvPr id="7" name="Rectangle 18"/>
          <p:cNvSpPr/>
          <p:nvPr/>
        </p:nvSpPr>
        <p:spPr>
          <a:xfrm>
            <a:off x="598015" y="3140968"/>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&lt;</a:t>
            </a:r>
            <a:r>
              <a:rPr lang="en-US" dirty="0">
                <a:solidFill>
                  <a:srgbClr val="800000"/>
                </a:solidFill>
                <a:latin typeface="Consolas"/>
                <a:ea typeface="Calibri"/>
              </a:rPr>
              <a:t>a</a:t>
            </a:r>
            <a:r>
              <a:rPr lang="en-US" dirty="0">
                <a:solidFill>
                  <a:srgbClr val="000000"/>
                </a:solidFill>
                <a:latin typeface="Consolas"/>
                <a:ea typeface="Calibri"/>
              </a:rPr>
              <a:t> </a:t>
            </a:r>
            <a:r>
              <a:rPr lang="en-US" dirty="0" err="1">
                <a:solidFill>
                  <a:srgbClr val="FF0000"/>
                </a:solidFill>
                <a:latin typeface="Consolas"/>
                <a:ea typeface="Calibri"/>
              </a:rPr>
              <a:t>href</a:t>
            </a:r>
            <a:r>
              <a:rPr lang="en-US" dirty="0">
                <a:solidFill>
                  <a:srgbClr val="0000FF"/>
                </a:solidFill>
                <a:latin typeface="Consolas"/>
                <a:ea typeface="Calibri"/>
              </a:rPr>
              <a:t>="index.html</a:t>
            </a:r>
            <a:r>
              <a:rPr lang="en-US" dirty="0" smtClean="0">
                <a:solidFill>
                  <a:srgbClr val="0000FF"/>
                </a:solidFill>
                <a:latin typeface="Consolas"/>
                <a:ea typeface="Calibri"/>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	</a:t>
            </a:r>
            <a:r>
              <a:rPr lang="en-US" dirty="0" smtClean="0">
                <a:solidFill>
                  <a:srgbClr val="0000FF"/>
                </a:solidFill>
                <a:latin typeface="Consolas"/>
                <a:ea typeface="Calibri"/>
              </a:rPr>
              <a:t>&lt;</a:t>
            </a:r>
            <a:r>
              <a:rPr lang="en-US" dirty="0" err="1">
                <a:solidFill>
                  <a:srgbClr val="800000"/>
                </a:solidFill>
                <a:latin typeface="Consolas"/>
                <a:ea typeface="Calibri"/>
              </a:rPr>
              <a:t>img</a:t>
            </a:r>
            <a:r>
              <a:rPr lang="en-US" dirty="0">
                <a:solidFill>
                  <a:srgbClr val="000000"/>
                </a:solidFill>
                <a:latin typeface="Consolas"/>
                <a:ea typeface="Calibri"/>
              </a:rPr>
              <a:t> </a:t>
            </a:r>
            <a:r>
              <a:rPr lang="en-US" dirty="0" err="1">
                <a:solidFill>
                  <a:srgbClr val="FF0000"/>
                </a:solidFill>
                <a:latin typeface="Consolas"/>
                <a:ea typeface="Calibri"/>
              </a:rPr>
              <a:t>src</a:t>
            </a:r>
            <a:r>
              <a:rPr lang="en-US" dirty="0" smtClean="0">
                <a:solidFill>
                  <a:srgbClr val="0000FF"/>
                </a:solidFill>
                <a:latin typeface="Consolas"/>
                <a:ea typeface="Calibri"/>
              </a:rPr>
              <a:t>="is_logo.png</a:t>
            </a:r>
            <a:r>
              <a:rPr lang="en-US" dirty="0">
                <a:solidFill>
                  <a:srgbClr val="0000FF"/>
                </a:solidFill>
                <a:latin typeface="Consolas"/>
                <a:ea typeface="Calibri"/>
              </a:rPr>
              <a:t>"</a:t>
            </a:r>
            <a:r>
              <a:rPr lang="en-US" dirty="0">
                <a:solidFill>
                  <a:srgbClr val="000000"/>
                </a:solidFill>
                <a:latin typeface="Consolas"/>
                <a:ea typeface="Calibri"/>
              </a:rPr>
              <a:t> </a:t>
            </a:r>
            <a:r>
              <a:rPr lang="en-US" dirty="0">
                <a:solidFill>
                  <a:srgbClr val="FF0000"/>
                </a:solidFill>
                <a:latin typeface="Consolas"/>
                <a:ea typeface="Calibri"/>
              </a:rPr>
              <a:t>alt</a:t>
            </a:r>
            <a:r>
              <a:rPr lang="en-US" dirty="0">
                <a:solidFill>
                  <a:srgbClr val="0000FF"/>
                </a:solidFill>
                <a:latin typeface="Consolas"/>
                <a:ea typeface="Calibri"/>
              </a:rPr>
              <a:t>="Info Support logo"</a:t>
            </a:r>
            <a:r>
              <a:rPr lang="en-US" dirty="0">
                <a:solidFill>
                  <a:srgbClr val="000000"/>
                </a:solidFill>
                <a:latin typeface="Consolas"/>
                <a:ea typeface="Calibri"/>
              </a:rPr>
              <a:t> </a:t>
            </a:r>
            <a:endParaRPr lang="en-US" dirty="0" smtClean="0">
              <a:solidFill>
                <a:srgbClr val="000000"/>
              </a:solidFill>
              <a:latin typeface="Consolas"/>
              <a:ea typeface="Calibri"/>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rPr>
              <a:t>	</a:t>
            </a:r>
            <a:r>
              <a:rPr lang="en-US" dirty="0" smtClean="0">
                <a:solidFill>
                  <a:srgbClr val="000000"/>
                </a:solidFill>
                <a:latin typeface="Consolas"/>
                <a:ea typeface="Calibri"/>
              </a:rPr>
              <a:t>	</a:t>
            </a:r>
            <a:r>
              <a:rPr lang="en-US" dirty="0" smtClean="0">
                <a:solidFill>
                  <a:srgbClr val="FF0000"/>
                </a:solidFill>
                <a:latin typeface="Consolas"/>
                <a:ea typeface="Calibri"/>
              </a:rPr>
              <a:t>title</a:t>
            </a:r>
            <a:r>
              <a:rPr lang="en-US" dirty="0">
                <a:solidFill>
                  <a:srgbClr val="0000FF"/>
                </a:solidFill>
                <a:latin typeface="Consolas"/>
                <a:ea typeface="Calibri"/>
              </a:rPr>
              <a:t>="Info Support"</a:t>
            </a:r>
            <a:r>
              <a:rPr lang="en-US" dirty="0">
                <a:solidFill>
                  <a:srgbClr val="000000"/>
                </a:solidFill>
                <a:latin typeface="Consolas"/>
                <a:ea typeface="Calibri"/>
              </a:rPr>
              <a:t> </a:t>
            </a:r>
            <a:r>
              <a:rPr lang="en-US" dirty="0" smtClean="0">
                <a:solidFill>
                  <a:srgbClr val="0000FF"/>
                </a:solidFill>
                <a:latin typeface="Consolas"/>
                <a:ea typeface="Calibri"/>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rPr>
              <a:t>&lt;/</a:t>
            </a:r>
            <a:r>
              <a:rPr lang="en-US" dirty="0">
                <a:solidFill>
                  <a:srgbClr val="800000"/>
                </a:solidFill>
                <a:latin typeface="Consolas"/>
                <a:ea typeface="Calibri"/>
              </a:rPr>
              <a:t>a</a:t>
            </a:r>
            <a:r>
              <a:rPr lang="en-US" dirty="0">
                <a:solidFill>
                  <a:srgbClr val="0000FF"/>
                </a:solidFill>
                <a:latin typeface="Consolas"/>
                <a:ea typeface="Calibri"/>
              </a:rPr>
              <a:t>&gt;</a:t>
            </a:r>
            <a:endParaRPr lang="nl-NL" dirty="0">
              <a:solidFill>
                <a:srgbClr val="00549F"/>
              </a:solidFill>
            </a:endParaRPr>
          </a:p>
        </p:txBody>
      </p:sp>
      <p:sp>
        <p:nvSpPr>
          <p:cNvPr id="8" name="Rectangle 18"/>
          <p:cNvSpPr/>
          <p:nvPr/>
        </p:nvSpPr>
        <p:spPr>
          <a:xfrm>
            <a:off x="598015" y="55172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&lt;</a:t>
            </a:r>
            <a:r>
              <a:rPr lang="en-US" dirty="0">
                <a:solidFill>
                  <a:srgbClr val="800000"/>
                </a:solidFill>
                <a:latin typeface="Consolas"/>
                <a:ea typeface="Calibri"/>
              </a:rPr>
              <a:t>a</a:t>
            </a:r>
            <a:r>
              <a:rPr lang="en-US" dirty="0">
                <a:solidFill>
                  <a:srgbClr val="000000"/>
                </a:solidFill>
                <a:latin typeface="Consolas"/>
                <a:ea typeface="Calibri"/>
              </a:rPr>
              <a:t> </a:t>
            </a:r>
            <a:r>
              <a:rPr lang="en-US" dirty="0" err="1">
                <a:solidFill>
                  <a:srgbClr val="FF0000"/>
                </a:solidFill>
                <a:latin typeface="Consolas"/>
                <a:ea typeface="Calibri"/>
              </a:rPr>
              <a:t>href</a:t>
            </a:r>
            <a:r>
              <a:rPr lang="en-US" dirty="0">
                <a:solidFill>
                  <a:srgbClr val="0000FF"/>
                </a:solidFill>
                <a:latin typeface="Consolas"/>
                <a:ea typeface="Calibri"/>
              </a:rPr>
              <a:t>="index.html"</a:t>
            </a:r>
            <a:r>
              <a:rPr lang="en-US" dirty="0">
                <a:solidFill>
                  <a:srgbClr val="000000"/>
                </a:solidFill>
                <a:latin typeface="Consolas"/>
                <a:ea typeface="Calibri"/>
              </a:rPr>
              <a:t> </a:t>
            </a:r>
            <a:r>
              <a:rPr lang="en-US" dirty="0">
                <a:solidFill>
                  <a:srgbClr val="FF0000"/>
                </a:solidFill>
                <a:latin typeface="Consolas"/>
                <a:ea typeface="Calibri"/>
              </a:rPr>
              <a:t>target</a:t>
            </a:r>
            <a:r>
              <a:rPr lang="en-US" dirty="0">
                <a:solidFill>
                  <a:srgbClr val="0000FF"/>
                </a:solidFill>
                <a:latin typeface="Consolas"/>
                <a:ea typeface="Calibri"/>
              </a:rPr>
              <a:t>="_blank"&gt;</a:t>
            </a:r>
            <a:r>
              <a:rPr lang="en-US" dirty="0">
                <a:solidFill>
                  <a:srgbClr val="000000"/>
                </a:solidFill>
                <a:latin typeface="Consolas"/>
                <a:ea typeface="Calibri"/>
              </a:rPr>
              <a:t>Home</a:t>
            </a:r>
            <a:r>
              <a:rPr lang="en-US" dirty="0">
                <a:solidFill>
                  <a:srgbClr val="0000FF"/>
                </a:solidFill>
                <a:latin typeface="Consolas"/>
                <a:ea typeface="Calibri"/>
              </a:rPr>
              <a:t>&lt;/</a:t>
            </a:r>
            <a:r>
              <a:rPr lang="en-US" dirty="0">
                <a:solidFill>
                  <a:srgbClr val="800000"/>
                </a:solidFill>
                <a:latin typeface="Consolas"/>
                <a:ea typeface="Calibri"/>
              </a:rPr>
              <a:t>a</a:t>
            </a:r>
            <a:r>
              <a:rPr lang="en-US" dirty="0">
                <a:solidFill>
                  <a:srgbClr val="0000FF"/>
                </a:solidFill>
                <a:latin typeface="Consolas"/>
                <a:ea typeface="Calibri"/>
              </a:rPr>
              <a:t>&gt;</a:t>
            </a:r>
            <a:endParaRPr lang="nl-NL" dirty="0">
              <a:solidFill>
                <a:srgbClr val="00549F"/>
              </a:solidFill>
            </a:endParaRPr>
          </a:p>
        </p:txBody>
      </p:sp>
      <p:sp>
        <p:nvSpPr>
          <p:cNvPr id="9" name="Rounded Rectangle 8"/>
          <p:cNvSpPr/>
          <p:nvPr/>
        </p:nvSpPr>
        <p:spPr>
          <a:xfrm>
            <a:off x="7579442" y="1178445"/>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7579442" y="296094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7579442" y="5337212"/>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838075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IS">
  <a:themeElements>
    <a:clrScheme name="Nieuwe huisstijl Info Support 2011">
      <a:dk1>
        <a:srgbClr val="000000"/>
      </a:dk1>
      <a:lt1>
        <a:srgbClr val="FFFFFF"/>
      </a:lt1>
      <a:dk2>
        <a:srgbClr val="00539F"/>
      </a:dk2>
      <a:lt2>
        <a:srgbClr val="FFFFFF"/>
      </a:lt2>
      <a:accent1>
        <a:srgbClr val="0078C9"/>
      </a:accent1>
      <a:accent2>
        <a:srgbClr val="A80000"/>
      </a:accent2>
      <a:accent3>
        <a:srgbClr val="B3D9EE"/>
      </a:accent3>
      <a:accent4>
        <a:srgbClr val="B6B6B6"/>
      </a:accent4>
      <a:accent5>
        <a:srgbClr val="99FF33"/>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661F05C9A26C479912894FEB5EC1B1" ma:contentTypeVersion="1" ma:contentTypeDescription="Een nieuw document maken." ma:contentTypeScope="" ma:versionID="2a05dece8e3bd3c33f75976138b7081c">
  <xsd:schema xmlns:xsd="http://www.w3.org/2001/XMLSchema" xmlns:p="http://schemas.microsoft.com/office/2006/metadata/properties" xmlns:ns2="f9a150b1-3ba2-4988-8a7d-e3cfa780e8d5" targetNamespace="http://schemas.microsoft.com/office/2006/metadata/properties" ma:root="true" ma:fieldsID="c8938326b7293ea2ee7fa2cce6e49576" ns2:_="">
    <xsd:import namespace="f9a150b1-3ba2-4988-8a7d-e3cfa780e8d5"/>
    <xsd:element name="properties">
      <xsd:complexType>
        <xsd:sequence>
          <xsd:element name="documentManagement">
            <xsd:complexType>
              <xsd:all>
                <xsd:element ref="ns2:Omschrijving" minOccurs="0"/>
              </xsd:all>
            </xsd:complexType>
          </xsd:element>
        </xsd:sequence>
      </xsd:complexType>
    </xsd:element>
  </xsd:schema>
  <xsd:schema xmlns:xsd="http://www.w3.org/2001/XMLSchema" xmlns:dms="http://schemas.microsoft.com/office/2006/documentManagement/types" targetNamespace="f9a150b1-3ba2-4988-8a7d-e3cfa780e8d5" elementFormDefault="qualified">
    <xsd:import namespace="http://schemas.microsoft.com/office/2006/documentManagement/types"/>
    <xsd:element name="Omschrijving" ma:index="8" nillable="true" ma:displayName="Omschrijving" ma:internalName="Omschrijving">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Omschrijving xmlns="f9a150b1-3ba2-4988-8a7d-e3cfa780e8d5">Info Support Powerpoint 2007 template - witte achtergrond</Omschrijving>
  </documentManagement>
</p:properties>
</file>

<file path=customXml/itemProps1.xml><?xml version="1.0" encoding="utf-8"?>
<ds:datastoreItem xmlns:ds="http://schemas.openxmlformats.org/officeDocument/2006/customXml" ds:itemID="{BB307D93-2FFF-4F8B-9E81-F7ACFE01FC73}">
  <ds:schemaRefs>
    <ds:schemaRef ds:uri="http://schemas.microsoft.com/office/2006/metadata/longProperties"/>
  </ds:schemaRefs>
</ds:datastoreItem>
</file>

<file path=customXml/itemProps2.xml><?xml version="1.0" encoding="utf-8"?>
<ds:datastoreItem xmlns:ds="http://schemas.openxmlformats.org/officeDocument/2006/customXml" ds:itemID="{C7B310DF-605C-48D1-8C27-6CBCC2B3E03A}">
  <ds:schemaRefs>
    <ds:schemaRef ds:uri="http://schemas.microsoft.com/sharepoint/v3/contenttype/forms"/>
  </ds:schemaRefs>
</ds:datastoreItem>
</file>

<file path=customXml/itemProps3.xml><?xml version="1.0" encoding="utf-8"?>
<ds:datastoreItem xmlns:ds="http://schemas.openxmlformats.org/officeDocument/2006/customXml" ds:itemID="{47D3FC6E-852F-457D-810F-BE827CBFC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a150b1-3ba2-4988-8a7d-e3cfa780e8d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4A988EEA-97E6-4944-AFE5-3E58A9F7677C}">
  <ds:schemaRefs>
    <ds:schemaRef ds:uri="http://schemas.microsoft.com/office/2006/documentManagement/types"/>
    <ds:schemaRef ds:uri="http://purl.org/dc/elements/1.1/"/>
    <ds:schemaRef ds:uri="http://purl.org/dc/terms/"/>
    <ds:schemaRef ds:uri="http://schemas.microsoft.com/office/2006/metadata/properties"/>
    <ds:schemaRef ds:uri="f9a150b1-3ba2-4988-8a7d-e3cfa780e8d5"/>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IS</Template>
  <TotalTime>10138</TotalTime>
  <Words>4122</Words>
  <Application>Microsoft Office PowerPoint</Application>
  <PresentationFormat>On-screen Show (4:3)</PresentationFormat>
  <Paragraphs>1262</Paragraphs>
  <Slides>66</Slides>
  <Notes>48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66</vt:i4>
      </vt:variant>
    </vt:vector>
  </HeadingPairs>
  <TitlesOfParts>
    <vt:vector size="74" baseType="lpstr">
      <vt:lpstr>Arial</vt:lpstr>
      <vt:lpstr>Calibri</vt:lpstr>
      <vt:lpstr>Consolas</vt:lpstr>
      <vt:lpstr>Courier New</vt:lpstr>
      <vt:lpstr>Times New Roman</vt:lpstr>
      <vt:lpstr>Verdana</vt:lpstr>
      <vt:lpstr>IS</vt:lpstr>
      <vt:lpstr>KC slides</vt:lpstr>
      <vt:lpstr>HTML, CSS  and JavaScript</vt:lpstr>
      <vt:lpstr> The web</vt:lpstr>
      <vt:lpstr>Agenda</vt:lpstr>
      <vt:lpstr>About HTML</vt:lpstr>
      <vt:lpstr>History</vt:lpstr>
      <vt:lpstr>Agenda</vt:lpstr>
      <vt:lpstr>HTML: Basic page structure</vt:lpstr>
      <vt:lpstr>HTML elements: Images</vt:lpstr>
      <vt:lpstr>HTML elements: Links</vt:lpstr>
      <vt:lpstr>HTML elements: Table</vt:lpstr>
      <vt:lpstr>HTML elements: Lists (1)</vt:lpstr>
      <vt:lpstr>HTML elements: Lists (2)</vt:lpstr>
      <vt:lpstr>HTML elements: Frames</vt:lpstr>
      <vt:lpstr>HTML elements: Div and Span</vt:lpstr>
      <vt:lpstr>Agenda</vt:lpstr>
      <vt:lpstr>HTML forms</vt:lpstr>
      <vt:lpstr>HTML form elements (1/3)</vt:lpstr>
      <vt:lpstr>HTML form elements (2/3)</vt:lpstr>
      <vt:lpstr>HTML form elements (3/3)</vt:lpstr>
      <vt:lpstr>Agenda</vt:lpstr>
      <vt:lpstr>Cascading Style Sheets</vt:lpstr>
      <vt:lpstr>CSS: History</vt:lpstr>
      <vt:lpstr>CSS: Usage</vt:lpstr>
      <vt:lpstr>Agenda</vt:lpstr>
      <vt:lpstr>CSS: Selectors (1/5)</vt:lpstr>
      <vt:lpstr>CSS: Selectors (2/5)</vt:lpstr>
      <vt:lpstr>CSS: Selectors (3/5)</vt:lpstr>
      <vt:lpstr>CSS: Selectors (4/5)</vt:lpstr>
      <vt:lpstr>CSS: Selectors (5/5)</vt:lpstr>
      <vt:lpstr>Agenda</vt:lpstr>
      <vt:lpstr>CSS positioning</vt:lpstr>
      <vt:lpstr>CSS positioning: Float</vt:lpstr>
      <vt:lpstr>CSS positioning: Clear</vt:lpstr>
      <vt:lpstr>CSS positioning: Absolute</vt:lpstr>
      <vt:lpstr>CSS positioning: Relative</vt:lpstr>
      <vt:lpstr>Lab: Setting up the Trips page</vt:lpstr>
      <vt:lpstr>Agenda</vt:lpstr>
      <vt:lpstr>JavaScript</vt:lpstr>
      <vt:lpstr>JavaScript: Usage</vt:lpstr>
      <vt:lpstr>Agenda</vt:lpstr>
      <vt:lpstr>JavaScript: Functions (1/5)</vt:lpstr>
      <vt:lpstr>JavaScript: Functions (2/5)</vt:lpstr>
      <vt:lpstr>JavaScript: Functions (3/5)</vt:lpstr>
      <vt:lpstr>JavaScript: Functions (4/5)</vt:lpstr>
      <vt:lpstr>JavaScript: Functions (5/5)</vt:lpstr>
      <vt:lpstr>Agenda</vt:lpstr>
      <vt:lpstr>JavaScript: DOM operations</vt:lpstr>
      <vt:lpstr>Agenda</vt:lpstr>
      <vt:lpstr>JavaScript: Arrays (1/2)</vt:lpstr>
      <vt:lpstr>JavaScript: Arrays (2/2)</vt:lpstr>
      <vt:lpstr>Agenda</vt:lpstr>
      <vt:lpstr>JavaScript: Objects (1/2)</vt:lpstr>
      <vt:lpstr>JavaScript: Objects (2/2)</vt:lpstr>
      <vt:lpstr>Agenda</vt:lpstr>
      <vt:lpstr>JavaScript events</vt:lpstr>
      <vt:lpstr>JavaScript events: How they work</vt:lpstr>
      <vt:lpstr>JavaScript events: Models (1/2)</vt:lpstr>
      <vt:lpstr>JavaScript events: Models (2/2)</vt:lpstr>
      <vt:lpstr>Questions</vt:lpstr>
      <vt:lpstr>Lab: Setting up the Trips page</vt:lpstr>
      <vt:lpstr>JavaScript: More functions (1/3)</vt:lpstr>
      <vt:lpstr>JavaScript: More functions (2/3)</vt:lpstr>
      <vt:lpstr>JavaScript: More functions (3/3)</vt:lpstr>
      <vt:lpstr>Lab: Setting up the Trips page</vt:lpstr>
      <vt:lpstr>Resources</vt:lpstr>
      <vt:lpstr>Agenda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subject>Subject Report</dc:subject>
  <dc:creator>JP ten Berge</dc:creator>
  <cp:lastModifiedBy>Jan Peter ten Berge</cp:lastModifiedBy>
  <cp:revision>311</cp:revision>
  <dcterms:created xsi:type="dcterms:W3CDTF">2012-02-27T09:36:35Z</dcterms:created>
  <dcterms:modified xsi:type="dcterms:W3CDTF">2013-05-29T09:50:17Z</dcterms:modified>
  <cp:contentStatus>Concept 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atus">
    <vt:lpwstr>Definitief</vt:lpwstr>
  </property>
  <property fmtid="{D5CDD505-2E9C-101B-9397-08002B2CF9AE}" pid="3" name="Versie">
    <vt:lpwstr>1.0</vt:lpwstr>
  </property>
  <property fmtid="{D5CDD505-2E9C-101B-9397-08002B2CF9AE}" pid="4" name="FinalInPhase">
    <vt:lpwstr>Transition</vt:lpwstr>
  </property>
  <property fmtid="{D5CDD505-2E9C-101B-9397-08002B2CF9AE}" pid="5" name="ContentType">
    <vt:lpwstr>Document</vt:lpwstr>
  </property>
  <property fmtid="{D5CDD505-2E9C-101B-9397-08002B2CF9AE}" pid="6" name="ContentTypeId">
    <vt:lpwstr>0x010100EE661F05C9A26C479912894FEB5EC1B1</vt:lpwstr>
  </property>
  <property fmtid="{D5CDD505-2E9C-101B-9397-08002B2CF9AE}" pid="7" name="Pakket">
    <vt:lpwstr>Powerpoint</vt:lpwstr>
  </property>
  <property fmtid="{D5CDD505-2E9C-101B-9397-08002B2CF9AE}" pid="8" name="Omschrijving">
    <vt:lpwstr>Info Support Powerpoint 2007 template - witte achtergrond</vt:lpwstr>
  </property>
</Properties>
</file>