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76" r:id="rId6"/>
  </p:sldMasterIdLst>
  <p:notesMasterIdLst>
    <p:notesMasterId r:id="rId132"/>
  </p:notesMasterIdLst>
  <p:handoutMasterIdLst>
    <p:handoutMasterId r:id="rId133"/>
  </p:handoutMasterIdLst>
  <p:sldIdLst>
    <p:sldId id="256" r:id="rId7"/>
    <p:sldId id="535" r:id="rId8"/>
    <p:sldId id="472" r:id="rId9"/>
    <p:sldId id="477" r:id="rId10"/>
    <p:sldId id="536" r:id="rId11"/>
    <p:sldId id="474" r:id="rId12"/>
    <p:sldId id="537" r:id="rId13"/>
    <p:sldId id="475" r:id="rId14"/>
    <p:sldId id="476" r:id="rId15"/>
    <p:sldId id="530" r:id="rId16"/>
    <p:sldId id="538" r:id="rId17"/>
    <p:sldId id="412" r:id="rId18"/>
    <p:sldId id="413" r:id="rId19"/>
    <p:sldId id="479" r:id="rId20"/>
    <p:sldId id="480" r:id="rId21"/>
    <p:sldId id="539" r:id="rId22"/>
    <p:sldId id="481" r:id="rId23"/>
    <p:sldId id="557" r:id="rId24"/>
    <p:sldId id="552" r:id="rId25"/>
    <p:sldId id="485" r:id="rId26"/>
    <p:sldId id="483" r:id="rId27"/>
    <p:sldId id="487" r:id="rId28"/>
    <p:sldId id="484" r:id="rId29"/>
    <p:sldId id="488" r:id="rId30"/>
    <p:sldId id="531" r:id="rId31"/>
    <p:sldId id="553" r:id="rId32"/>
    <p:sldId id="490" r:id="rId33"/>
    <p:sldId id="491" r:id="rId34"/>
    <p:sldId id="493" r:id="rId35"/>
    <p:sldId id="492" r:id="rId36"/>
    <p:sldId id="494" r:id="rId37"/>
    <p:sldId id="496" r:id="rId38"/>
    <p:sldId id="495" r:id="rId39"/>
    <p:sldId id="526" r:id="rId40"/>
    <p:sldId id="527" r:id="rId41"/>
    <p:sldId id="528" r:id="rId42"/>
    <p:sldId id="517" r:id="rId43"/>
    <p:sldId id="518" r:id="rId44"/>
    <p:sldId id="520" r:id="rId45"/>
    <p:sldId id="525" r:id="rId46"/>
    <p:sldId id="521" r:id="rId47"/>
    <p:sldId id="522" r:id="rId48"/>
    <p:sldId id="523" r:id="rId49"/>
    <p:sldId id="524" r:id="rId50"/>
    <p:sldId id="532" r:id="rId51"/>
    <p:sldId id="554" r:id="rId52"/>
    <p:sldId id="505" r:id="rId53"/>
    <p:sldId id="506" r:id="rId54"/>
    <p:sldId id="497" r:id="rId55"/>
    <p:sldId id="498" r:id="rId56"/>
    <p:sldId id="500" r:id="rId57"/>
    <p:sldId id="501" r:id="rId58"/>
    <p:sldId id="503" r:id="rId59"/>
    <p:sldId id="502" r:id="rId60"/>
    <p:sldId id="555" r:id="rId61"/>
    <p:sldId id="514" r:id="rId62"/>
    <p:sldId id="507" r:id="rId63"/>
    <p:sldId id="508" r:id="rId64"/>
    <p:sldId id="509" r:id="rId65"/>
    <p:sldId id="510" r:id="rId66"/>
    <p:sldId id="511" r:id="rId67"/>
    <p:sldId id="512" r:id="rId68"/>
    <p:sldId id="513" r:id="rId69"/>
    <p:sldId id="516" r:id="rId70"/>
    <p:sldId id="533" r:id="rId71"/>
    <p:sldId id="529" r:id="rId72"/>
    <p:sldId id="540" r:id="rId73"/>
    <p:sldId id="415" r:id="rId74"/>
    <p:sldId id="416" r:id="rId75"/>
    <p:sldId id="418" r:id="rId76"/>
    <p:sldId id="420" r:id="rId77"/>
    <p:sldId id="541" r:id="rId78"/>
    <p:sldId id="423" r:id="rId79"/>
    <p:sldId id="424" r:id="rId80"/>
    <p:sldId id="426" r:id="rId81"/>
    <p:sldId id="428" r:id="rId82"/>
    <p:sldId id="427" r:id="rId83"/>
    <p:sldId id="436" r:id="rId84"/>
    <p:sldId id="437" r:id="rId85"/>
    <p:sldId id="438" r:id="rId86"/>
    <p:sldId id="542" r:id="rId87"/>
    <p:sldId id="429" r:id="rId88"/>
    <p:sldId id="430" r:id="rId89"/>
    <p:sldId id="543" r:id="rId90"/>
    <p:sldId id="422" r:id="rId91"/>
    <p:sldId id="433" r:id="rId92"/>
    <p:sldId id="544" r:id="rId93"/>
    <p:sldId id="432" r:id="rId94"/>
    <p:sldId id="431" r:id="rId95"/>
    <p:sldId id="421" r:id="rId96"/>
    <p:sldId id="435" r:id="rId97"/>
    <p:sldId id="434" r:id="rId98"/>
    <p:sldId id="556" r:id="rId99"/>
    <p:sldId id="545" r:id="rId100"/>
    <p:sldId id="461" r:id="rId101"/>
    <p:sldId id="462" r:id="rId102"/>
    <p:sldId id="465" r:id="rId103"/>
    <p:sldId id="443" r:id="rId104"/>
    <p:sldId id="546" r:id="rId105"/>
    <p:sldId id="444" r:id="rId106"/>
    <p:sldId id="445" r:id="rId107"/>
    <p:sldId id="447" r:id="rId108"/>
    <p:sldId id="449" r:id="rId109"/>
    <p:sldId id="548" r:id="rId110"/>
    <p:sldId id="452" r:id="rId111"/>
    <p:sldId id="453" r:id="rId112"/>
    <p:sldId id="466" r:id="rId113"/>
    <p:sldId id="547" r:id="rId114"/>
    <p:sldId id="454" r:id="rId115"/>
    <p:sldId id="455" r:id="rId116"/>
    <p:sldId id="549" r:id="rId117"/>
    <p:sldId id="467" r:id="rId118"/>
    <p:sldId id="468" r:id="rId119"/>
    <p:sldId id="469" r:id="rId120"/>
    <p:sldId id="470" r:id="rId121"/>
    <p:sldId id="550" r:id="rId122"/>
    <p:sldId id="456" r:id="rId123"/>
    <p:sldId id="457" r:id="rId124"/>
    <p:sldId id="458" r:id="rId125"/>
    <p:sldId id="459" r:id="rId126"/>
    <p:sldId id="460" r:id="rId127"/>
    <p:sldId id="551" r:id="rId128"/>
    <p:sldId id="471" r:id="rId129"/>
    <p:sldId id="360" r:id="rId130"/>
    <p:sldId id="534" r:id="rId131"/>
  </p:sldIdLst>
  <p:sldSz cx="9144000" cy="6858000" type="screen4x3"/>
  <p:notesSz cx="6934200" cy="9220200"/>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600"/>
    <a:srgbClr val="99FF66"/>
    <a:srgbClr val="33CC33"/>
    <a:srgbClr val="FF6600"/>
    <a:srgbClr val="CBA9E5"/>
    <a:srgbClr val="B07BD7"/>
    <a:srgbClr val="005B99"/>
    <a:srgbClr val="005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3" autoAdjust="0"/>
    <p:restoredTop sz="89647" autoAdjust="0"/>
  </p:normalViewPr>
  <p:slideViewPr>
    <p:cSldViewPr>
      <p:cViewPr varScale="1">
        <p:scale>
          <a:sx n="84" d="100"/>
          <a:sy n="84" d="100"/>
        </p:scale>
        <p:origin x="1452" y="144"/>
      </p:cViewPr>
      <p:guideLst>
        <p:guide orient="horz" pos="2160"/>
        <p:guide pos="2880"/>
      </p:guideLst>
    </p:cSldViewPr>
  </p:slideViewPr>
  <p:outlineViewPr>
    <p:cViewPr>
      <p:scale>
        <a:sx n="33" d="100"/>
        <a:sy n="33" d="100"/>
      </p:scale>
      <p:origin x="0" y="69816"/>
    </p:cViewPr>
  </p:outlineViewPr>
  <p:notesTextViewPr>
    <p:cViewPr>
      <p:scale>
        <a:sx n="100" d="100"/>
        <a:sy n="100" d="100"/>
      </p:scale>
      <p:origin x="0" y="0"/>
    </p:cViewPr>
  </p:notesTextViewPr>
  <p:sorterViewPr>
    <p:cViewPr>
      <p:scale>
        <a:sx n="100" d="100"/>
        <a:sy n="100" d="100"/>
      </p:scale>
      <p:origin x="0" y="-33642"/>
    </p:cViewPr>
  </p:sorterViewPr>
  <p:notesViewPr>
    <p:cSldViewPr>
      <p:cViewPr>
        <p:scale>
          <a:sx n="100" d="100"/>
          <a:sy n="100" d="100"/>
        </p:scale>
        <p:origin x="2484" y="-726"/>
      </p:cViewPr>
      <p:guideLst>
        <p:guide orient="horz" pos="2904"/>
        <p:guide pos="2184"/>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handoutMaster" Target="handoutMasters/handoutMaster1.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5" Type="http://schemas.openxmlformats.org/officeDocument/2006/relationships/slideMaster" Target="slideMasters/slideMaster1.xml"/><Relationship Id="rId90" Type="http://schemas.openxmlformats.org/officeDocument/2006/relationships/slide" Target="slides/slide84.xml"/><Relationship Id="rId95" Type="http://schemas.openxmlformats.org/officeDocument/2006/relationships/slide" Target="slides/slide89.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126" Type="http://schemas.openxmlformats.org/officeDocument/2006/relationships/slide" Target="slides/slide120.xml"/><Relationship Id="rId134"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slide" Target="slides/slide118.xml"/><Relationship Id="rId129" Type="http://schemas.openxmlformats.org/officeDocument/2006/relationships/slide" Target="slides/slide123.xml"/><Relationship Id="rId137"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3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slide" Target="slides/slide113.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30" Type="http://schemas.openxmlformats.org/officeDocument/2006/relationships/slide" Target="slides/slide124.xml"/><Relationship Id="rId13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0183" name="Picture 2" descr="C:\Users\gerlindeb\AppData\Local\Microsoft\Windows\Temporary Internet Files\Content.Outlook\ZC1M7IVF\Info-Support-30cm-300DPI.png"/>
          <p:cNvPicPr>
            <a:picLocks noChangeAspect="1" noChangeArrowheads="1"/>
          </p:cNvPicPr>
          <p:nvPr/>
        </p:nvPicPr>
        <p:blipFill>
          <a:blip r:embed="rId2" cstate="print"/>
          <a:srcRect/>
          <a:stretch>
            <a:fillRect/>
          </a:stretch>
        </p:blipFill>
        <p:spPr bwMode="auto">
          <a:xfrm>
            <a:off x="4705351" y="204506"/>
            <a:ext cx="1674813" cy="558031"/>
          </a:xfrm>
          <a:prstGeom prst="rect">
            <a:avLst/>
          </a:prstGeom>
          <a:noFill/>
          <a:ln w="9525">
            <a:noFill/>
            <a:miter lim="800000"/>
            <a:headEnd/>
            <a:tailEnd/>
          </a:ln>
        </p:spPr>
      </p:pic>
      <p:sp>
        <p:nvSpPr>
          <p:cNvPr id="17" name="Tijdelijke aanduiding voor dianummer 4"/>
          <p:cNvSpPr>
            <a:spLocks noGrp="1"/>
          </p:cNvSpPr>
          <p:nvPr>
            <p:ph type="sldNum" sz="quarter" idx="3"/>
          </p:nvPr>
        </p:nvSpPr>
        <p:spPr>
          <a:xfrm>
            <a:off x="3179068" y="8757286"/>
            <a:ext cx="674687" cy="461326"/>
          </a:xfrm>
          <a:prstGeom prst="rect">
            <a:avLst/>
          </a:prstGeom>
        </p:spPr>
        <p:txBody>
          <a:bodyPr vert="horz" lIns="92382" tIns="46191" rIns="92382" bIns="46191" rtlCol="0" anchor="b"/>
          <a:lstStyle>
            <a:lvl1pPr algn="r">
              <a:defRPr sz="1000" smtClean="0">
                <a:latin typeface="+mj-lt"/>
                <a:cs typeface="+mn-cs"/>
              </a:defRPr>
            </a:lvl1pPr>
          </a:lstStyle>
          <a:p>
            <a:pPr algn="ctr">
              <a:defRPr/>
            </a:pPr>
            <a:fld id="{D5304AAE-F8BA-4C4C-A8D6-36BB5A2C75B6}" type="slidenum">
              <a:rPr lang="nl-NL"/>
              <a:pPr algn="ctr">
                <a:defRPr/>
              </a:pPr>
              <a:t>‹#›</a:t>
            </a:fld>
            <a:endParaRPr lang="nl-NL" dirty="0"/>
          </a:p>
        </p:txBody>
      </p:sp>
      <p:sp>
        <p:nvSpPr>
          <p:cNvPr id="18" name="Tijdelijke aanduiding voor voettekst 7"/>
          <p:cNvSpPr>
            <a:spLocks noGrp="1"/>
          </p:cNvSpPr>
          <p:nvPr>
            <p:ph type="ftr" sz="quarter" idx="2"/>
          </p:nvPr>
        </p:nvSpPr>
        <p:spPr>
          <a:xfrm>
            <a:off x="554040" y="8426524"/>
            <a:ext cx="5826125" cy="461326"/>
          </a:xfrm>
          <a:prstGeom prst="rect">
            <a:avLst/>
          </a:prstGeom>
        </p:spPr>
        <p:txBody>
          <a:bodyPr vert="horz" lIns="92382" tIns="46191" rIns="92382" bIns="46191" rtlCol="0" anchor="b"/>
          <a:lstStyle>
            <a:lvl1pPr algn="ctr">
              <a:defRPr sz="1000" dirty="0" err="1" smtClean="0">
                <a:solidFill>
                  <a:schemeClr val="tx1">
                    <a:lumMod val="50000"/>
                    <a:lumOff val="50000"/>
                  </a:schemeClr>
                </a:solidFill>
                <a:latin typeface="+mj-lt"/>
                <a:cs typeface="+mn-cs"/>
              </a:defRPr>
            </a:lvl1pPr>
          </a:lstStyle>
          <a:p>
            <a:pPr>
              <a:defRPr/>
            </a:pPr>
            <a:r>
              <a:rPr lang="nl-NL"/>
              <a:t>www.infosupport.com </a:t>
            </a:r>
          </a:p>
        </p:txBody>
      </p:sp>
      <p:cxnSp>
        <p:nvCxnSpPr>
          <p:cNvPr id="19" name="Rechte verbindingslijn 9"/>
          <p:cNvCxnSpPr/>
          <p:nvPr/>
        </p:nvCxnSpPr>
        <p:spPr>
          <a:xfrm>
            <a:off x="554040" y="8451888"/>
            <a:ext cx="5826125"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0"/>
          <p:cNvCxnSpPr/>
          <p:nvPr/>
        </p:nvCxnSpPr>
        <p:spPr>
          <a:xfrm>
            <a:off x="554040" y="8669076"/>
            <a:ext cx="5826125" cy="0"/>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hthoek 14"/>
          <p:cNvSpPr/>
          <p:nvPr/>
        </p:nvSpPr>
        <p:spPr>
          <a:xfrm>
            <a:off x="554038" y="8451888"/>
            <a:ext cx="5897562" cy="216395"/>
          </a:xfrm>
          <a:prstGeom prst="rect">
            <a:avLst/>
          </a:prstGeom>
        </p:spPr>
        <p:txBody>
          <a:bodyPr lIns="92382" tIns="46191" rIns="92382" bIns="46191">
            <a:spAutoFit/>
          </a:bodyPr>
          <a:lstStyle/>
          <a:p>
            <a:pPr algn="ctr" eaLnBrk="0" hangingPunct="0">
              <a:spcBef>
                <a:spcPct val="50000"/>
              </a:spcBef>
              <a:defRPr/>
            </a:pPr>
            <a:r>
              <a:rPr lang="en-US" sz="800" dirty="0">
                <a:solidFill>
                  <a:schemeClr val="tx1">
                    <a:lumMod val="50000"/>
                    <a:lumOff val="50000"/>
                  </a:schemeClr>
                </a:solidFill>
                <a:latin typeface="+mj-lt"/>
                <a:cs typeface="+mn-cs"/>
              </a:rPr>
              <a:t>© Info Support • All Rights Reserved • This data may not be copied or distributed without the prior approval of Info Support</a:t>
            </a:r>
          </a:p>
        </p:txBody>
      </p:sp>
    </p:spTree>
    <p:extLst>
      <p:ext uri="{BB962C8B-B14F-4D97-AF65-F5344CB8AC3E}">
        <p14:creationId xmlns:p14="http://schemas.microsoft.com/office/powerpoint/2010/main" val="163971740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62050" y="865188"/>
            <a:ext cx="4610100" cy="3457575"/>
          </a:xfrm>
          <a:prstGeom prst="rect">
            <a:avLst/>
          </a:prstGeom>
          <a:noFill/>
          <a:ln w="12700">
            <a:solidFill>
              <a:prstClr val="black"/>
            </a:solidFill>
          </a:ln>
        </p:spPr>
        <p:txBody>
          <a:bodyPr vert="horz" lIns="92382" tIns="46191" rIns="92382" bIns="46191" rtlCol="0" anchor="ctr"/>
          <a:lstStyle/>
          <a:p>
            <a:pPr lvl="0"/>
            <a:endParaRPr lang="nl-NL" noProof="0"/>
          </a:p>
        </p:txBody>
      </p:sp>
      <p:sp>
        <p:nvSpPr>
          <p:cNvPr id="5" name="Notes Placeholder 4"/>
          <p:cNvSpPr>
            <a:spLocks noGrp="1"/>
          </p:cNvSpPr>
          <p:nvPr>
            <p:ph type="body" sz="quarter" idx="3"/>
          </p:nvPr>
        </p:nvSpPr>
        <p:spPr>
          <a:xfrm>
            <a:off x="693739" y="4488032"/>
            <a:ext cx="5546725" cy="4148772"/>
          </a:xfrm>
          <a:prstGeom prst="rect">
            <a:avLst/>
          </a:prstGeom>
        </p:spPr>
        <p:txBody>
          <a:bodyPr vert="horz" lIns="92382" tIns="46191" rIns="92382" bIns="4619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a:p>
        </p:txBody>
      </p:sp>
      <p:sp>
        <p:nvSpPr>
          <p:cNvPr id="7" name="Slide Number Placeholder 6"/>
          <p:cNvSpPr>
            <a:spLocks noGrp="1"/>
          </p:cNvSpPr>
          <p:nvPr>
            <p:ph type="sldNum" sz="quarter" idx="5"/>
          </p:nvPr>
        </p:nvSpPr>
        <p:spPr>
          <a:xfrm>
            <a:off x="5432425" y="8757288"/>
            <a:ext cx="1403350" cy="461328"/>
          </a:xfrm>
          <a:prstGeom prst="rect">
            <a:avLst/>
          </a:prstGeom>
        </p:spPr>
        <p:txBody>
          <a:bodyPr vert="horz" lIns="92382" tIns="46191" rIns="92382" bIns="46191" rtlCol="0" anchor="b"/>
          <a:lstStyle>
            <a:lvl1pPr algn="r" fontAlgn="auto">
              <a:spcBef>
                <a:spcPts val="0"/>
              </a:spcBef>
              <a:spcAft>
                <a:spcPts val="0"/>
              </a:spcAft>
              <a:defRPr sz="1100" smtClean="0">
                <a:latin typeface="+mn-lt"/>
                <a:cs typeface="+mn-cs"/>
              </a:defRPr>
            </a:lvl1pPr>
          </a:lstStyle>
          <a:p>
            <a:pPr>
              <a:defRPr/>
            </a:pPr>
            <a:fld id="{A8A9CD1B-D134-468D-B145-B00AD78AE92C}" type="slidenum">
              <a:rPr lang="nl-NL"/>
              <a:pPr>
                <a:defRPr/>
              </a:pPr>
              <a:t>‹#›</a:t>
            </a:fld>
            <a:endParaRPr lang="nl-NL" dirty="0"/>
          </a:p>
        </p:txBody>
      </p:sp>
      <p:pic>
        <p:nvPicPr>
          <p:cNvPr id="46085" name="Picture 2" descr="C:\Users\gerlindeb\AppData\Local\Microsoft\Windows\Temporary Internet Files\Content.Outlook\ZC1M7IVF\Info-Support-30cm-300DPI.png"/>
          <p:cNvPicPr>
            <a:picLocks noChangeAspect="1" noChangeArrowheads="1"/>
          </p:cNvPicPr>
          <p:nvPr/>
        </p:nvPicPr>
        <p:blipFill>
          <a:blip r:embed="rId2"/>
          <a:srcRect/>
          <a:stretch>
            <a:fillRect/>
          </a:stretch>
        </p:blipFill>
        <p:spPr bwMode="auto">
          <a:xfrm>
            <a:off x="4705351" y="204506"/>
            <a:ext cx="1674813" cy="558031"/>
          </a:xfrm>
          <a:prstGeom prst="rect">
            <a:avLst/>
          </a:prstGeom>
          <a:noFill/>
          <a:ln w="9525">
            <a:noFill/>
            <a:miter lim="800000"/>
            <a:headEnd/>
            <a:tailEnd/>
          </a:ln>
        </p:spPr>
      </p:pic>
    </p:spTree>
    <p:extLst>
      <p:ext uri="{BB962C8B-B14F-4D97-AF65-F5344CB8AC3E}">
        <p14:creationId xmlns:p14="http://schemas.microsoft.com/office/powerpoint/2010/main" val="200330223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err="1" smtClean="0"/>
              <a:t>Een</a:t>
            </a:r>
            <a:r>
              <a:rPr lang="en-US" baseline="0" dirty="0" smtClean="0"/>
              <a:t> </a:t>
            </a:r>
            <a:r>
              <a:rPr lang="en-US" baseline="0" dirty="0" err="1" smtClean="0"/>
              <a:t>goed</a:t>
            </a:r>
            <a:r>
              <a:rPr lang="en-US" baseline="0" dirty="0" smtClean="0"/>
              <a:t> </a:t>
            </a:r>
            <a:r>
              <a:rPr lang="en-US" baseline="0" dirty="0" err="1" smtClean="0"/>
              <a:t>artikel</a:t>
            </a:r>
            <a:r>
              <a:rPr lang="en-US" baseline="0" dirty="0" smtClean="0"/>
              <a:t> over page zooming/text zooming en het </a:t>
            </a:r>
            <a:r>
              <a:rPr lang="en-US" baseline="0" dirty="0" err="1" smtClean="0"/>
              <a:t>gebruik</a:t>
            </a:r>
            <a:r>
              <a:rPr lang="en-US" baseline="0" dirty="0" smtClean="0"/>
              <a:t> van </a:t>
            </a:r>
            <a:r>
              <a:rPr lang="en-US" baseline="0" dirty="0" err="1" smtClean="0"/>
              <a:t>px</a:t>
            </a:r>
            <a:r>
              <a:rPr lang="en-US" baseline="0" dirty="0" smtClean="0"/>
              <a:t> of </a:t>
            </a:r>
            <a:r>
              <a:rPr lang="en-US" baseline="0" dirty="0" err="1" smtClean="0"/>
              <a:t>em</a:t>
            </a:r>
            <a:r>
              <a:rPr lang="en-US" baseline="0" dirty="0" smtClean="0"/>
              <a:t>: </a:t>
            </a:r>
            <a:r>
              <a:rPr lang="en-US" dirty="0" smtClean="0"/>
              <a:t>http://cameronmoll.com/archives/2009/06/page_zooming_vs_text_scaling/</a:t>
            </a:r>
          </a:p>
        </p:txBody>
      </p:sp>
    </p:spTree>
    <p:extLst>
      <p:ext uri="{BB962C8B-B14F-4D97-AF65-F5344CB8AC3E}">
        <p14:creationId xmlns:p14="http://schemas.microsoft.com/office/powerpoint/2010/main" val="2524330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Het 960 grid system is</a:t>
            </a:r>
            <a:r>
              <a:rPr lang="nl-NL" baseline="0" dirty="0" smtClean="0"/>
              <a:t> één van de meest basic CSS frameworks. Besteed hier aandacht aan waarom dit gridsysteem handig is: dat je je webpagina op kan delen in blokjes en je volledig kan focussen op de opmaak daarvan. De CSS eromheen voor de algemene positionering van alles, is al geregeld.</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Deze border</a:t>
            </a:r>
            <a:r>
              <a:rPr lang="nl-NL" baseline="0" dirty="0" smtClean="0"/>
              <a:t> zat niet in de slide zonder nested rules, deze is om te laten zien dat dit mogelijk is.</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38103840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Behandel</a:t>
            </a:r>
            <a:r>
              <a:rPr lang="nl-NL" baseline="0" dirty="0" smtClean="0"/>
              <a:t> de verschillende operaties. Leg de verschillende operaties uit en behandel o.a. eenhedendetectie en het gebruiken van haakjes. Leg uit dat dit zeer handig is omdat de meeste webapplicaties aan de hand van een basis werken. Een &lt;h1&gt; 8px groter kunnen laten zijn dan de basisgrootte van tekst is zeer krachtig. Hetzelfde met het opzetten van je layout waarbij je nieuwe kunt delen in plaats van dat je met de hand deelt in Windows Calc en dat je het mag aanpassen mocht je hem net twintig pixels groter maken.</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3760110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 concatenatieschrijfwijze #{...}</a:t>
            </a:r>
            <a:r>
              <a:rPr lang="nl-NL" baseline="0" dirty="0" smtClean="0"/>
              <a:t> is hier voor het eerst zichtbaar, stip deze ook aan.</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Na de control directives besproken te hebben, vermeld ook dat ze zo min mogelijk zouden moeten worden gebruikt. Het is mooi dat ze er zijn,</a:t>
            </a:r>
            <a:r>
              <a:rPr lang="nl-NL" baseline="0" dirty="0" smtClean="0"/>
              <a:t> mocht men ze echt nodig hebben, maar ze zorgen wel voor meer complexiteit.</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Deze slide behandelt simpelweg hoe 960gs</a:t>
            </a:r>
            <a:r>
              <a:rPr lang="nl-NL" baseline="0" dirty="0" smtClean="0"/>
              <a:t> werkt. Deze informatie komt rechtstreeks af van http://960.gs/.</a:t>
            </a:r>
            <a:endParaRPr lang="nl-NL" dirty="0"/>
          </a:p>
        </p:txBody>
      </p:sp>
    </p:spTree>
    <p:extLst>
      <p:ext uri="{BB962C8B-B14F-4D97-AF65-F5344CB8AC3E}">
        <p14:creationId xmlns:p14="http://schemas.microsoft.com/office/powerpoint/2010/main" val="305883626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79107593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708098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fontScale="55000" lnSpcReduction="20000"/>
          </a:bodyPr>
          <a:lstStyle/>
          <a:p>
            <a:r>
              <a:rPr lang="nl-NL" dirty="0" smtClean="0"/>
              <a:t>Sowieso is het belangrijkste</a:t>
            </a:r>
            <a:r>
              <a:rPr lang="nl-NL" baseline="0" dirty="0" smtClean="0"/>
              <a:t> dat LESS en Sass allebei het leven makkelijker maken voor ontwikkelaars. Beide maken ze stylesheets onderhoudbaarder, dat is het belangrijkste. Onderling verschillen ze relatief weinig. De grootste kracht van Sass zit hem eigenlijk in het framework wat er gebruik van maakt: Compass. Compass is een framework bovenop Sass wat extra functionaliteit aanbiedt. Denk hierbij aan een aantal standaard mixins voor bijv. transformations definiëren. Compass zorgt ervoor dat ook de juiste vendor prefixes in de CSS terecht komen. Mochten de vendor prefixes niet meer nodig zijn, dan worden deze bij een update van Compass automagisch weggehaald en hoef je het niet meer zelf te doen.</a:t>
            </a:r>
          </a:p>
          <a:p>
            <a:endParaRPr lang="nl-NL" baseline="0" dirty="0" smtClean="0"/>
          </a:p>
          <a:p>
            <a:r>
              <a:rPr lang="nl-NL" baseline="0" dirty="0" smtClean="0"/>
              <a:t>Compass werkt nog niet bij de .NET-implementatie van Sass (SassAndCoffee), maar hoopt dit in de toekomst te krijgen (http://stackoverflow.com/questions/6666073/compass-sass-blueprint-with-asp-net-mvc). Je kan er eventueel alsnog wel gebruik van maken, maar dan moet je echt de Ruby-implementatie aan .NET hangen: http://paceyourself.net/2010/08/23/using-sass-via-compass-in-aspnet-mvc/</a:t>
            </a:r>
          </a:p>
          <a:p>
            <a:endParaRPr lang="nl-NL"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nl-NL" baseline="0" dirty="0" smtClean="0"/>
              <a:t>Let erop dat dit vergelijkingen zijn tussen LESS en SASS, niet tussen implementaties van LESS en SASS. Op .NET-gebied loopt LESS op meerdere vlakken achter (geen ondersteuning voor guards, syntax errors worden niet getoond).</a:t>
            </a:r>
          </a:p>
          <a:p>
            <a:endParaRPr lang="nl-NL" baseline="0" dirty="0" smtClean="0"/>
          </a:p>
          <a:p>
            <a:endParaRPr lang="nl-NL" baseline="0" dirty="0" smtClean="0"/>
          </a:p>
          <a:p>
            <a:r>
              <a:rPr lang="nl-NL" dirty="0" smtClean="0"/>
              <a:t>LESS</a:t>
            </a:r>
          </a:p>
          <a:p>
            <a:r>
              <a:rPr lang="nl-NL" b="1" dirty="0" smtClean="0"/>
              <a:t>Client-side parser</a:t>
            </a:r>
          </a:p>
          <a:p>
            <a:r>
              <a:rPr lang="nl-NL" b="0" dirty="0" smtClean="0"/>
              <a:t>LESS kan aan de client-kant worden</a:t>
            </a:r>
            <a:r>
              <a:rPr lang="nl-NL" b="0" baseline="0" dirty="0" smtClean="0"/>
              <a:t> geparsed. Bij Sass werkt men hier nog aan.</a:t>
            </a:r>
          </a:p>
          <a:p>
            <a:endParaRPr lang="nl-NL" b="0" baseline="0" dirty="0" smtClean="0"/>
          </a:p>
          <a:p>
            <a:r>
              <a:rPr lang="nl-NL" b="1" baseline="0" dirty="0" smtClean="0"/>
              <a:t>Website niceitude</a:t>
            </a:r>
          </a:p>
          <a:p>
            <a:r>
              <a:rPr lang="nl-NL" b="0" baseline="0" dirty="0" smtClean="0"/>
              <a:t>Sass heeft momenteel (11-10-2012) geen mooie website. LESS is daarentegen echt volop Web 2.0. Functioneel is dit geen degelijk argument, maar “het oog wil ook wat” en een mooie website helpt wel. Bij het doorspitten van documentatie is het fijn als je met een gebruiksvriendelijke website te maken hebt. SASS werkt aan een nieuwe website. Het logo op de slide is ook het nieuwe logo voor de nieuwe website, de huidige website gebruikt nog een oud (minder mooi) logo. https://twitter.com/TeamSassDesign/status/254284847063916545 </a:t>
            </a:r>
            <a:endParaRPr lang="nl-NL" b="0" dirty="0" smtClean="0"/>
          </a:p>
          <a:p>
            <a:endParaRPr lang="nl-NL" dirty="0" smtClean="0"/>
          </a:p>
          <a:p>
            <a:r>
              <a:rPr lang="nl-NL" sz="1200" dirty="0" smtClean="0"/>
              <a:t>Sass</a:t>
            </a:r>
          </a:p>
          <a:p>
            <a:r>
              <a:rPr lang="nl-NL" b="1" dirty="0" smtClean="0"/>
              <a:t>More explicit </a:t>
            </a:r>
            <a:r>
              <a:rPr lang="nl-NL" b="0" dirty="0" smtClean="0"/>
              <a:t>en </a:t>
            </a:r>
            <a:r>
              <a:rPr lang="nl-NL" b="1" dirty="0" smtClean="0"/>
              <a:t>Respects CSS more with $</a:t>
            </a:r>
          </a:p>
          <a:p>
            <a:r>
              <a:rPr lang="nl-NL" b="0" dirty="0" smtClean="0"/>
              <a:t>Met @extend,</a:t>
            </a:r>
            <a:r>
              <a:rPr lang="nl-NL" b="0" baseline="0" dirty="0" smtClean="0"/>
              <a:t> @include en @mixin moet expliciet worden aangegeven wat je wil doen zodat de CSS geöptimaliseerd kan worden. Hier respecteert het CSS ook meer mee: CSS gebruikt het @-teken ook voor speciale declaraties, Sass ook. LESS gebruikt @ voor variabelen, wat minder respectabel is.</a:t>
            </a:r>
          </a:p>
          <a:p>
            <a:endParaRPr lang="nl-NL" b="0" baseline="0" dirty="0" smtClean="0"/>
          </a:p>
          <a:p>
            <a:r>
              <a:rPr lang="nl-NL" b="1" baseline="0" dirty="0" smtClean="0"/>
              <a:t>More robust</a:t>
            </a:r>
          </a:p>
          <a:p>
            <a:r>
              <a:rPr lang="nl-NL" b="0" baseline="0" dirty="0" smtClean="0"/>
              <a:t>Sass ondersteunt lusjes en if-statements. LESS heeft een expliciete keus gemaakt om met guards te werken voor if-statements en lusjes worden niet ondersteund.</a:t>
            </a:r>
          </a:p>
          <a:p>
            <a:endParaRPr lang="nl-NL" b="0" baseline="0" dirty="0" smtClean="0"/>
          </a:p>
          <a:p>
            <a:r>
              <a:rPr lang="nl-NL" b="1" baseline="0" dirty="0" smtClean="0"/>
              <a:t>Community presence</a:t>
            </a:r>
          </a:p>
          <a:p>
            <a:r>
              <a:rPr lang="nl-NL" b="0" baseline="0" dirty="0" smtClean="0"/>
              <a:t>Sass heeft een community die klaar staat om te helpen, mocht dat nodig zijn. Zo hebben ze onder andere een IRC-kanaal waar je terecht kunt. LESS heeft niks.</a:t>
            </a:r>
          </a:p>
        </p:txBody>
      </p:sp>
    </p:spTree>
    <p:extLst>
      <p:ext uri="{BB962C8B-B14F-4D97-AF65-F5344CB8AC3E}">
        <p14:creationId xmlns:p14="http://schemas.microsoft.com/office/powerpoint/2010/main" val="255454682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806042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 slide behandelt simpelweg hoe 960gs</a:t>
            </a:r>
            <a:r>
              <a:rPr lang="nl-NL" baseline="0" dirty="0" smtClean="0"/>
              <a:t> werkt. Deze informatie komt rechtstreeks af van http://960.gs/.</a:t>
            </a:r>
            <a:endParaRPr lang="nl-NL" dirty="0" smtClean="0"/>
          </a:p>
        </p:txBody>
      </p:sp>
    </p:spTree>
    <p:extLst>
      <p:ext uri="{BB962C8B-B14F-4D97-AF65-F5344CB8AC3E}">
        <p14:creationId xmlns:p14="http://schemas.microsoft.com/office/powerpoint/2010/main" val="1381413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Deze slide behandelt simpelweg hoe 960gs</a:t>
            </a:r>
            <a:r>
              <a:rPr lang="nl-NL" baseline="0" dirty="0" smtClean="0"/>
              <a:t> werkt. Deze informatie komt rechtstreeks af van http://960.gs/.</a:t>
            </a:r>
            <a:endParaRPr lang="nl-NL" dirty="0" smtClean="0"/>
          </a:p>
        </p:txBody>
      </p:sp>
    </p:spTree>
    <p:extLst>
      <p:ext uri="{BB962C8B-B14F-4D97-AF65-F5344CB8AC3E}">
        <p14:creationId xmlns:p14="http://schemas.microsoft.com/office/powerpoint/2010/main" val="3305297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54537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Behandel</a:t>
            </a:r>
            <a:r>
              <a:rPr lang="en-US" dirty="0" smtClean="0"/>
              <a:t> </a:t>
            </a:r>
            <a:r>
              <a:rPr lang="en-US" dirty="0" err="1" smtClean="0"/>
              <a:t>hier</a:t>
            </a:r>
            <a:r>
              <a:rPr lang="en-US" dirty="0" smtClean="0"/>
              <a:t> in het </a:t>
            </a:r>
            <a:r>
              <a:rPr lang="en-US" dirty="0" err="1" smtClean="0"/>
              <a:t>algemeen</a:t>
            </a:r>
            <a:r>
              <a:rPr lang="en-US" dirty="0" smtClean="0"/>
              <a:t> </a:t>
            </a:r>
            <a:r>
              <a:rPr lang="en-US" dirty="0" err="1" smtClean="0"/>
              <a:t>waar</a:t>
            </a:r>
            <a:r>
              <a:rPr lang="en-US" dirty="0" smtClean="0"/>
              <a:t> Bootstrap </a:t>
            </a:r>
            <a:r>
              <a:rPr lang="en-US" dirty="0" err="1" smtClean="0"/>
              <a:t>nuttig</a:t>
            </a:r>
            <a:r>
              <a:rPr lang="en-US" dirty="0" smtClean="0"/>
              <a:t> </a:t>
            </a:r>
            <a:r>
              <a:rPr lang="en-US" dirty="0" err="1" smtClean="0"/>
              <a:t>voor</a:t>
            </a:r>
            <a:r>
              <a:rPr lang="en-US" dirty="0" smtClean="0"/>
              <a:t> is: het </a:t>
            </a:r>
            <a:r>
              <a:rPr lang="en-US" dirty="0" err="1" smtClean="0"/>
              <a:t>versnellen</a:t>
            </a:r>
            <a:r>
              <a:rPr lang="en-US" baseline="0" dirty="0" smtClean="0"/>
              <a:t> van front-end development. Net </a:t>
            </a:r>
            <a:r>
              <a:rPr lang="en-US" baseline="0" dirty="0" err="1" smtClean="0"/>
              <a:t>als</a:t>
            </a:r>
            <a:r>
              <a:rPr lang="en-US" baseline="0" dirty="0" smtClean="0"/>
              <a:t> </a:t>
            </a:r>
            <a:r>
              <a:rPr lang="en-US" baseline="0" dirty="0" err="1" smtClean="0"/>
              <a:t>bij</a:t>
            </a:r>
            <a:r>
              <a:rPr lang="en-US" baseline="0" dirty="0" smtClean="0"/>
              <a:t> 960 </a:t>
            </a:r>
            <a:r>
              <a:rPr lang="en-US" baseline="0" dirty="0" err="1" smtClean="0"/>
              <a:t>hebben</a:t>
            </a:r>
            <a:r>
              <a:rPr lang="en-US" baseline="0" dirty="0" smtClean="0"/>
              <a:t> we </a:t>
            </a:r>
            <a:r>
              <a:rPr lang="en-US" baseline="0" dirty="0" err="1" smtClean="0"/>
              <a:t>een</a:t>
            </a:r>
            <a:r>
              <a:rPr lang="en-US" baseline="0" dirty="0" smtClean="0"/>
              <a:t> responsive grid tot </a:t>
            </a:r>
            <a:r>
              <a:rPr lang="en-US" baseline="0" dirty="0" err="1" smtClean="0"/>
              <a:t>onze</a:t>
            </a:r>
            <a:r>
              <a:rPr lang="en-US" baseline="0" dirty="0" smtClean="0"/>
              <a:t> </a:t>
            </a:r>
            <a:r>
              <a:rPr lang="en-US" baseline="0" dirty="0" err="1" smtClean="0"/>
              <a:t>beschikking</a:t>
            </a:r>
            <a:r>
              <a:rPr lang="en-US" baseline="0" dirty="0" smtClean="0"/>
              <a:t>, maar we </a:t>
            </a:r>
            <a:r>
              <a:rPr lang="en-US" baseline="0" dirty="0" err="1" smtClean="0"/>
              <a:t>hebben</a:t>
            </a:r>
            <a:r>
              <a:rPr lang="en-US" baseline="0" dirty="0" smtClean="0"/>
              <a:t> </a:t>
            </a:r>
            <a:r>
              <a:rPr lang="en-US" baseline="0" dirty="0" err="1" smtClean="0"/>
              <a:t>nog</a:t>
            </a:r>
            <a:r>
              <a:rPr lang="en-US" baseline="0" dirty="0" smtClean="0"/>
              <a:t> </a:t>
            </a:r>
            <a:r>
              <a:rPr lang="en-US" baseline="0" dirty="0" err="1" smtClean="0"/>
              <a:t>veel</a:t>
            </a:r>
            <a:r>
              <a:rPr lang="en-US" baseline="0" dirty="0" smtClean="0"/>
              <a:t> </a:t>
            </a:r>
            <a:r>
              <a:rPr lang="en-US" baseline="0" dirty="0" err="1" smtClean="0"/>
              <a:t>meer</a:t>
            </a:r>
            <a:r>
              <a:rPr lang="en-US" baseline="0" dirty="0" smtClean="0"/>
              <a:t>. Bootstrap </a:t>
            </a:r>
            <a:r>
              <a:rPr lang="en-US" baseline="0" dirty="0" err="1" smtClean="0"/>
              <a:t>zorgt</a:t>
            </a:r>
            <a:r>
              <a:rPr lang="en-US" baseline="0" dirty="0" smtClean="0"/>
              <a:t> standard </a:t>
            </a:r>
            <a:r>
              <a:rPr lang="en-US" baseline="0" dirty="0" err="1" smtClean="0"/>
              <a:t>voor</a:t>
            </a:r>
            <a:r>
              <a:rPr lang="en-US" baseline="0" dirty="0" smtClean="0"/>
              <a:t> </a:t>
            </a:r>
            <a:r>
              <a:rPr lang="en-US" baseline="0" dirty="0" err="1" smtClean="0"/>
              <a:t>een</a:t>
            </a:r>
            <a:r>
              <a:rPr lang="en-US" baseline="0" dirty="0" smtClean="0"/>
              <a:t> </a:t>
            </a:r>
            <a:r>
              <a:rPr lang="en-US" baseline="0" dirty="0" err="1" smtClean="0"/>
              <a:t>stukje</a:t>
            </a:r>
            <a:r>
              <a:rPr lang="en-US" baseline="0" dirty="0" smtClean="0"/>
              <a:t> styling </a:t>
            </a:r>
            <a:r>
              <a:rPr lang="en-US" baseline="0" dirty="0" err="1" smtClean="0"/>
              <a:t>bij</a:t>
            </a:r>
            <a:r>
              <a:rPr lang="en-US" baseline="0" dirty="0" smtClean="0"/>
              <a:t> </a:t>
            </a:r>
            <a:r>
              <a:rPr lang="en-US" baseline="0" dirty="0" err="1" smtClean="0"/>
              <a:t>onze</a:t>
            </a:r>
            <a:r>
              <a:rPr lang="en-US" baseline="0" dirty="0" smtClean="0"/>
              <a:t> </a:t>
            </a:r>
            <a:r>
              <a:rPr lang="en-US" baseline="0" dirty="0" err="1" smtClean="0"/>
              <a:t>teksten</a:t>
            </a:r>
            <a:r>
              <a:rPr lang="en-US" baseline="0" dirty="0" smtClean="0"/>
              <a:t>, </a:t>
            </a:r>
            <a:r>
              <a:rPr lang="en-US" baseline="0" dirty="0" err="1" smtClean="0"/>
              <a:t>tabellen</a:t>
            </a:r>
            <a:r>
              <a:rPr lang="en-US" baseline="0" dirty="0" smtClean="0"/>
              <a:t> en </a:t>
            </a:r>
            <a:r>
              <a:rPr lang="en-US" baseline="0" dirty="0" err="1" smtClean="0"/>
              <a:t>formulieren</a:t>
            </a:r>
            <a:r>
              <a:rPr lang="en-US" baseline="0" dirty="0" smtClean="0"/>
              <a:t>. Let </a:t>
            </a:r>
            <a:r>
              <a:rPr lang="en-US" baseline="0" dirty="0" err="1" smtClean="0"/>
              <a:t>er</a:t>
            </a:r>
            <a:r>
              <a:rPr lang="en-US" baseline="0" dirty="0" smtClean="0"/>
              <a:t> </a:t>
            </a:r>
            <a:r>
              <a:rPr lang="en-US" baseline="0" dirty="0" err="1" smtClean="0"/>
              <a:t>bij</a:t>
            </a:r>
            <a:r>
              <a:rPr lang="en-US" baseline="0" dirty="0" smtClean="0"/>
              <a:t> </a:t>
            </a:r>
            <a:r>
              <a:rPr lang="en-US" baseline="0" dirty="0" err="1" smtClean="0"/>
              <a:t>deze</a:t>
            </a:r>
            <a:r>
              <a:rPr lang="en-US" baseline="0" dirty="0" smtClean="0"/>
              <a:t> slide op </a:t>
            </a:r>
            <a:r>
              <a:rPr lang="en-US" baseline="0" dirty="0" err="1" smtClean="0"/>
              <a:t>dat</a:t>
            </a:r>
            <a:r>
              <a:rPr lang="en-US" baseline="0" dirty="0" smtClean="0"/>
              <a:t> </a:t>
            </a:r>
            <a:r>
              <a:rPr lang="en-US" baseline="0" dirty="0" err="1" smtClean="0"/>
              <a:t>er</a:t>
            </a:r>
            <a:r>
              <a:rPr lang="en-US" baseline="0" dirty="0" smtClean="0"/>
              <a:t> met “UI components” </a:t>
            </a:r>
            <a:r>
              <a:rPr lang="en-US" baseline="0" dirty="0" err="1" smtClean="0"/>
              <a:t>ook</a:t>
            </a:r>
            <a:r>
              <a:rPr lang="en-US" baseline="0" dirty="0" smtClean="0"/>
              <a:t> </a:t>
            </a:r>
            <a:r>
              <a:rPr lang="en-US" baseline="0" dirty="0" err="1" smtClean="0"/>
              <a:t>echt</a:t>
            </a:r>
            <a:r>
              <a:rPr lang="en-US" baseline="0" dirty="0" smtClean="0"/>
              <a:t> UI components </a:t>
            </a:r>
            <a:r>
              <a:rPr lang="en-US" baseline="0" dirty="0" err="1" smtClean="0"/>
              <a:t>wordt</a:t>
            </a:r>
            <a:r>
              <a:rPr lang="en-US" baseline="0" dirty="0" smtClean="0"/>
              <a:t> </a:t>
            </a:r>
            <a:r>
              <a:rPr lang="en-US" baseline="0" dirty="0" err="1" smtClean="0"/>
              <a:t>bedoeld</a:t>
            </a:r>
            <a:r>
              <a:rPr lang="en-US" baseline="0" dirty="0" smtClean="0"/>
              <a:t>, </a:t>
            </a:r>
            <a:r>
              <a:rPr lang="en-US" baseline="0" dirty="0" err="1" smtClean="0"/>
              <a:t>puur</a:t>
            </a:r>
            <a:r>
              <a:rPr lang="en-US" baseline="0" dirty="0" smtClean="0"/>
              <a:t> de </a:t>
            </a:r>
            <a:r>
              <a:rPr lang="en-US" baseline="0" dirty="0" err="1" smtClean="0"/>
              <a:t>componenten</a:t>
            </a:r>
            <a:r>
              <a:rPr lang="en-US" baseline="0" dirty="0" smtClean="0"/>
              <a:t> die </a:t>
            </a:r>
            <a:r>
              <a:rPr lang="en-US" baseline="0" dirty="0" err="1" smtClean="0"/>
              <a:t>zich</a:t>
            </a:r>
            <a:r>
              <a:rPr lang="en-US" baseline="0" dirty="0" smtClean="0"/>
              <a:t> in de </a:t>
            </a:r>
            <a:r>
              <a:rPr lang="en-US" baseline="0" dirty="0" err="1" smtClean="0"/>
              <a:t>bevinden</a:t>
            </a:r>
            <a:r>
              <a:rPr lang="en-US" baseline="0" dirty="0" smtClean="0"/>
              <a:t>. De </a:t>
            </a:r>
            <a:r>
              <a:rPr lang="en-US" baseline="0" dirty="0" err="1" smtClean="0"/>
              <a:t>functionaliteit</a:t>
            </a:r>
            <a:r>
              <a:rPr lang="en-US" baseline="0" dirty="0" smtClean="0"/>
              <a:t> </a:t>
            </a:r>
            <a:r>
              <a:rPr lang="en-US" baseline="0" dirty="0" err="1" smtClean="0"/>
              <a:t>achter</a:t>
            </a:r>
            <a:r>
              <a:rPr lang="en-US" baseline="0" dirty="0" smtClean="0"/>
              <a:t> </a:t>
            </a:r>
            <a:r>
              <a:rPr lang="en-US" baseline="0" dirty="0" err="1" smtClean="0"/>
              <a:t>bijv</a:t>
            </a:r>
            <a:r>
              <a:rPr lang="en-US" baseline="0" dirty="0" smtClean="0"/>
              <a:t>. pagination </a:t>
            </a:r>
            <a:r>
              <a:rPr lang="en-US" baseline="0" dirty="0" err="1" smtClean="0"/>
              <a:t>wordt</a:t>
            </a:r>
            <a:r>
              <a:rPr lang="en-US" baseline="0" dirty="0" smtClean="0"/>
              <a:t> </a:t>
            </a:r>
            <a:r>
              <a:rPr lang="en-US" baseline="0" dirty="0" err="1" smtClean="0"/>
              <a:t>niet</a:t>
            </a:r>
            <a:r>
              <a:rPr lang="en-US" baseline="0" dirty="0" smtClean="0"/>
              <a:t> door Bootstrap </a:t>
            </a:r>
            <a:r>
              <a:rPr lang="en-US" baseline="0" dirty="0" err="1" smtClean="0"/>
              <a:t>gedaan</a:t>
            </a:r>
            <a:r>
              <a:rPr lang="en-US" baseline="0" dirty="0" smtClean="0"/>
              <a:t>, </a:t>
            </a:r>
            <a:r>
              <a:rPr lang="en-US" baseline="0" dirty="0" err="1" smtClean="0"/>
              <a:t>enkel</a:t>
            </a:r>
            <a:r>
              <a:rPr lang="en-US" baseline="0" dirty="0" smtClean="0"/>
              <a:t> de </a:t>
            </a:r>
            <a:r>
              <a:rPr lang="en-US" baseline="0" dirty="0" err="1" smtClean="0"/>
              <a:t>visualisatie</a:t>
            </a:r>
            <a:r>
              <a:rPr lang="en-US" baseline="0" dirty="0" smtClean="0"/>
              <a:t> </a:t>
            </a:r>
            <a:r>
              <a:rPr lang="en-US" baseline="0" dirty="0" err="1" smtClean="0"/>
              <a:t>ervan</a:t>
            </a:r>
            <a:r>
              <a:rPr lang="en-US" baseline="0" dirty="0" smtClean="0"/>
              <a:t>.</a:t>
            </a:r>
          </a:p>
          <a:p>
            <a:endParaRPr lang="en-US" baseline="0" dirty="0" smtClean="0"/>
          </a:p>
          <a:p>
            <a:r>
              <a:rPr lang="en-US" baseline="0" dirty="0" err="1" smtClean="0"/>
              <a:t>Willekeurige</a:t>
            </a:r>
            <a:r>
              <a:rPr lang="en-US" baseline="0" dirty="0" smtClean="0"/>
              <a:t> </a:t>
            </a:r>
            <a:r>
              <a:rPr lang="en-US" baseline="0" dirty="0" err="1" smtClean="0"/>
              <a:t>interessante</a:t>
            </a:r>
            <a:r>
              <a:rPr lang="en-US" baseline="0" dirty="0" smtClean="0"/>
              <a:t> </a:t>
            </a:r>
            <a:r>
              <a:rPr lang="en-US" baseline="0" dirty="0" err="1" smtClean="0"/>
              <a:t>linkjes</a:t>
            </a:r>
            <a:r>
              <a:rPr lang="en-US" baseline="0" dirty="0" smtClean="0"/>
              <a:t>:</a:t>
            </a:r>
          </a:p>
          <a:p>
            <a:r>
              <a:rPr lang="en-US" baseline="0" dirty="0" smtClean="0"/>
              <a:t>Bootstrap </a:t>
            </a:r>
            <a:r>
              <a:rPr lang="en-US" baseline="0" dirty="0" err="1" smtClean="0"/>
              <a:t>vs</a:t>
            </a:r>
            <a:r>
              <a:rPr lang="en-US" baseline="0" dirty="0" smtClean="0"/>
              <a:t> </a:t>
            </a:r>
            <a:r>
              <a:rPr lang="en-US" baseline="0" dirty="0" err="1" smtClean="0"/>
              <a:t>jQuery</a:t>
            </a:r>
            <a:r>
              <a:rPr lang="en-US" baseline="0" dirty="0" smtClean="0"/>
              <a:t> UI: http://stackoverflow.com/questions/9782622/twitter-bootstrap-vs-jquery-ui</a:t>
            </a:r>
            <a:endParaRPr lang="nl-NL" dirty="0"/>
          </a:p>
        </p:txBody>
      </p:sp>
    </p:spTree>
    <p:extLst>
      <p:ext uri="{BB962C8B-B14F-4D97-AF65-F5344CB8AC3E}">
        <p14:creationId xmlns:p14="http://schemas.microsoft.com/office/powerpoint/2010/main" val="3079797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546562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aseline="0" dirty="0" err="1" smtClean="0"/>
              <a:t>Informatie</a:t>
            </a:r>
            <a:r>
              <a:rPr lang="en-US" baseline="0" dirty="0" smtClean="0"/>
              <a:t> over het </a:t>
            </a:r>
            <a:r>
              <a:rPr lang="en-US" baseline="0" dirty="0" err="1" smtClean="0"/>
              <a:t>gridsysteem</a:t>
            </a:r>
            <a:r>
              <a:rPr lang="en-US" baseline="0" dirty="0" smtClean="0"/>
              <a:t> (</a:t>
            </a:r>
            <a:r>
              <a:rPr lang="en-US" baseline="0" dirty="0" err="1" smtClean="0"/>
              <a:t>ook</a:t>
            </a:r>
            <a:r>
              <a:rPr lang="en-US" baseline="0" dirty="0" smtClean="0"/>
              <a:t> </a:t>
            </a:r>
            <a:r>
              <a:rPr lang="en-US" baseline="0" dirty="0" err="1" smtClean="0"/>
              <a:t>voor</a:t>
            </a:r>
            <a:r>
              <a:rPr lang="en-US" baseline="0" dirty="0" smtClean="0"/>
              <a:t> de </a:t>
            </a:r>
            <a:r>
              <a:rPr lang="en-US" baseline="0" dirty="0" err="1" smtClean="0"/>
              <a:t>volgende</a:t>
            </a:r>
            <a:r>
              <a:rPr lang="en-US" baseline="0" dirty="0" smtClean="0"/>
              <a:t> </a:t>
            </a:r>
            <a:r>
              <a:rPr lang="en-US" baseline="0" dirty="0" err="1" smtClean="0"/>
              <a:t>gridslides</a:t>
            </a:r>
            <a:r>
              <a:rPr lang="en-US" baseline="0" dirty="0" smtClean="0"/>
              <a:t>) is </a:t>
            </a:r>
            <a:r>
              <a:rPr lang="en-US" baseline="0" dirty="0" err="1" smtClean="0"/>
              <a:t>hier</a:t>
            </a:r>
            <a:r>
              <a:rPr lang="en-US" baseline="0" dirty="0" smtClean="0"/>
              <a:t> </a:t>
            </a:r>
            <a:r>
              <a:rPr lang="en-US" baseline="0" dirty="0" err="1" smtClean="0"/>
              <a:t>te</a:t>
            </a:r>
            <a:r>
              <a:rPr lang="en-US" baseline="0" dirty="0" smtClean="0"/>
              <a:t> </a:t>
            </a:r>
            <a:r>
              <a:rPr lang="en-US" baseline="0" dirty="0" err="1" smtClean="0"/>
              <a:t>vinden</a:t>
            </a:r>
            <a:r>
              <a:rPr lang="en-US" baseline="0" dirty="0" smtClean="0"/>
              <a:t>: http://twitter.github.com/bootstrap/scaffolding.html</a:t>
            </a:r>
            <a:endParaRPr lang="nl-NL" dirty="0"/>
          </a:p>
        </p:txBody>
      </p:sp>
    </p:spTree>
    <p:extLst>
      <p:ext uri="{BB962C8B-B14F-4D97-AF65-F5344CB8AC3E}">
        <p14:creationId xmlns:p14="http://schemas.microsoft.com/office/powerpoint/2010/main" val="954355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 hier over het eenvoudig</a:t>
            </a:r>
            <a:r>
              <a:rPr lang="nl-NL" baseline="0" dirty="0" smtClean="0"/>
              <a:t> gebruiken van het </a:t>
            </a:r>
            <a:r>
              <a:rPr lang="nl-NL" baseline="0" dirty="0" err="1" smtClean="0"/>
              <a:t>grid</a:t>
            </a:r>
            <a:r>
              <a:rPr lang="nl-NL" baseline="0" dirty="0" smtClean="0"/>
              <a:t>. Het beste is om dit gewoon te laten zien, vooral i.c.m. de volgende slide over ondersteuning voor </a:t>
            </a:r>
            <a:r>
              <a:rPr lang="nl-NL" baseline="0" dirty="0" err="1" smtClean="0"/>
              <a:t>fluid</a:t>
            </a:r>
            <a:r>
              <a:rPr lang="nl-NL" baseline="0" dirty="0" smtClean="0"/>
              <a:t> </a:t>
            </a:r>
            <a:r>
              <a:rPr lang="nl-NL" baseline="0" dirty="0" err="1" smtClean="0"/>
              <a:t>layouts</a:t>
            </a:r>
            <a:r>
              <a:rPr lang="nl-NL" baseline="0" dirty="0" smtClean="0"/>
              <a:t>.</a:t>
            </a:r>
            <a:endParaRPr lang="nl-NL" dirty="0"/>
          </a:p>
        </p:txBody>
      </p:sp>
    </p:spTree>
    <p:extLst>
      <p:ext uri="{BB962C8B-B14F-4D97-AF65-F5344CB8AC3E}">
        <p14:creationId xmlns:p14="http://schemas.microsoft.com/office/powerpoint/2010/main" val="3129422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Ook hier, het beste is</a:t>
            </a:r>
            <a:r>
              <a:rPr lang="nl-NL" baseline="0" dirty="0" smtClean="0"/>
              <a:t> om te laten zien hoe de kolommen van het </a:t>
            </a:r>
            <a:r>
              <a:rPr lang="nl-NL" baseline="0" dirty="0" err="1" smtClean="0"/>
              <a:t>grid</a:t>
            </a:r>
            <a:r>
              <a:rPr lang="nl-NL" baseline="0" dirty="0" smtClean="0"/>
              <a:t> nu niet vast zitten aan 940 pixels, maar dat ze nu </a:t>
            </a:r>
            <a:r>
              <a:rPr lang="nl-NL" baseline="0" dirty="0" err="1" smtClean="0"/>
              <a:t>meeschalen</a:t>
            </a:r>
            <a:r>
              <a:rPr lang="nl-NL" baseline="0" dirty="0" smtClean="0"/>
              <a:t> met de pagina.</a:t>
            </a:r>
            <a:endParaRPr lang="nl-NL" dirty="0"/>
          </a:p>
        </p:txBody>
      </p:sp>
    </p:spTree>
    <p:extLst>
      <p:ext uri="{BB962C8B-B14F-4D97-AF65-F5344CB8AC3E}">
        <p14:creationId xmlns:p14="http://schemas.microsoft.com/office/powerpoint/2010/main" val="348519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785579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069114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Beschrijf</a:t>
            </a:r>
            <a:r>
              <a:rPr lang="en-US" dirty="0" smtClean="0"/>
              <a:t> </a:t>
            </a:r>
            <a:r>
              <a:rPr lang="en-US" dirty="0" err="1" smtClean="0"/>
              <a:t>hier</a:t>
            </a:r>
            <a:r>
              <a:rPr lang="en-US" dirty="0" smtClean="0"/>
              <a:t> de CSS-classes die Bootstrap </a:t>
            </a:r>
            <a:r>
              <a:rPr lang="en-US" dirty="0" err="1" smtClean="0"/>
              <a:t>aanbiedt</a:t>
            </a:r>
            <a:r>
              <a:rPr lang="en-US" baseline="0" dirty="0" smtClean="0"/>
              <a:t> </a:t>
            </a:r>
            <a:r>
              <a:rPr lang="en-US" baseline="0" dirty="0" err="1" smtClean="0"/>
              <a:t>ter</a:t>
            </a:r>
            <a:r>
              <a:rPr lang="en-US" baseline="0" dirty="0" smtClean="0"/>
              <a:t> </a:t>
            </a:r>
            <a:r>
              <a:rPr lang="en-US" baseline="0" dirty="0" err="1" smtClean="0"/>
              <a:t>ondersteuning</a:t>
            </a:r>
            <a:r>
              <a:rPr lang="en-US" baseline="0" dirty="0" smtClean="0"/>
              <a:t> van Responsive design. </a:t>
            </a:r>
            <a:r>
              <a:rPr lang="en-US" baseline="0" dirty="0" err="1" smtClean="0"/>
              <a:t>Ook</a:t>
            </a:r>
            <a:r>
              <a:rPr lang="en-US" baseline="0" dirty="0" smtClean="0"/>
              <a:t> </a:t>
            </a:r>
            <a:r>
              <a:rPr lang="en-US" baseline="0" dirty="0" err="1" smtClean="0"/>
              <a:t>hiervoor</a:t>
            </a:r>
            <a:r>
              <a:rPr lang="en-US" baseline="0" dirty="0" smtClean="0"/>
              <a:t> </a:t>
            </a:r>
            <a:r>
              <a:rPr lang="en-US" baseline="0" dirty="0" err="1" smtClean="0"/>
              <a:t>geldt</a:t>
            </a:r>
            <a:r>
              <a:rPr lang="en-US" baseline="0" dirty="0" smtClean="0"/>
              <a:t> </a:t>
            </a:r>
            <a:r>
              <a:rPr lang="en-US" baseline="0" dirty="0" err="1" smtClean="0"/>
              <a:t>dat</a:t>
            </a:r>
            <a:r>
              <a:rPr lang="en-US" baseline="0" dirty="0" smtClean="0"/>
              <a:t> </a:t>
            </a:r>
            <a:r>
              <a:rPr lang="en-US" baseline="0" dirty="0" err="1" smtClean="0"/>
              <a:t>dit</a:t>
            </a:r>
            <a:r>
              <a:rPr lang="en-US" baseline="0" dirty="0" smtClean="0"/>
              <a:t> het </a:t>
            </a:r>
            <a:r>
              <a:rPr lang="en-US" baseline="0" dirty="0" err="1" smtClean="0"/>
              <a:t>duidelijkst</a:t>
            </a:r>
            <a:r>
              <a:rPr lang="en-US" baseline="0" dirty="0" smtClean="0"/>
              <a:t> is </a:t>
            </a:r>
            <a:r>
              <a:rPr lang="en-US" baseline="0" dirty="0" err="1" smtClean="0"/>
              <a:t>wanneer</a:t>
            </a:r>
            <a:r>
              <a:rPr lang="en-US" baseline="0" dirty="0" smtClean="0"/>
              <a:t> het </a:t>
            </a:r>
            <a:r>
              <a:rPr lang="en-US" baseline="0" dirty="0" err="1" smtClean="0"/>
              <a:t>gedemonstreerd</a:t>
            </a:r>
            <a:r>
              <a:rPr lang="en-US" baseline="0" dirty="0" smtClean="0"/>
              <a:t> </a:t>
            </a:r>
            <a:r>
              <a:rPr lang="en-US" baseline="0" dirty="0" err="1" smtClean="0"/>
              <a:t>wordt</a:t>
            </a:r>
            <a:r>
              <a:rPr lang="en-US" baseline="0" dirty="0" smtClean="0"/>
              <a:t>. Details over responsiveness </a:t>
            </a:r>
            <a:r>
              <a:rPr lang="en-US" baseline="0" dirty="0" err="1" smtClean="0"/>
              <a:t>staat</a:t>
            </a:r>
            <a:r>
              <a:rPr lang="en-US" baseline="0" dirty="0" smtClean="0"/>
              <a:t> </a:t>
            </a:r>
            <a:r>
              <a:rPr lang="en-US" baseline="0" dirty="0" err="1" smtClean="0"/>
              <a:t>nog</a:t>
            </a:r>
            <a:r>
              <a:rPr lang="en-US" baseline="0" dirty="0" smtClean="0"/>
              <a:t> steeds </a:t>
            </a:r>
            <a:r>
              <a:rPr lang="en-US" baseline="0" dirty="0" err="1" smtClean="0"/>
              <a:t>hier</a:t>
            </a:r>
            <a:r>
              <a:rPr lang="en-US" baseline="0" dirty="0" smtClean="0"/>
              <a:t>: http://twitter.github.com/bootstrap/scaffolding.html</a:t>
            </a:r>
            <a:endParaRPr lang="nl-NL" dirty="0" smtClean="0"/>
          </a:p>
        </p:txBody>
      </p:sp>
    </p:spTree>
    <p:extLst>
      <p:ext uri="{BB962C8B-B14F-4D97-AF65-F5344CB8AC3E}">
        <p14:creationId xmlns:p14="http://schemas.microsoft.com/office/powerpoint/2010/main" val="2687967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17454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Vertel</a:t>
            </a:r>
            <a:r>
              <a:rPr lang="en-US" dirty="0" smtClean="0"/>
              <a:t> </a:t>
            </a:r>
            <a:r>
              <a:rPr lang="en-US" dirty="0" err="1" smtClean="0"/>
              <a:t>hier</a:t>
            </a:r>
            <a:r>
              <a:rPr lang="en-US" dirty="0" smtClean="0"/>
              <a:t> </a:t>
            </a:r>
            <a:r>
              <a:rPr lang="en-US" dirty="0" err="1" smtClean="0"/>
              <a:t>kort</a:t>
            </a:r>
            <a:r>
              <a:rPr lang="en-US" dirty="0" smtClean="0"/>
              <a:t> over </a:t>
            </a:r>
            <a:r>
              <a:rPr lang="en-US" dirty="0" err="1" smtClean="0"/>
              <a:t>wat</a:t>
            </a:r>
            <a:r>
              <a:rPr lang="en-US" dirty="0" smtClean="0"/>
              <a:t> Bootstrap out-of-the-box </a:t>
            </a:r>
            <a:r>
              <a:rPr lang="en-US" dirty="0" err="1" smtClean="0"/>
              <a:t>aan</a:t>
            </a:r>
            <a:r>
              <a:rPr lang="en-US" dirty="0" smtClean="0"/>
              <a:t> styling </a:t>
            </a:r>
            <a:r>
              <a:rPr lang="en-US" dirty="0" err="1" smtClean="0"/>
              <a:t>levert</a:t>
            </a:r>
            <a:r>
              <a:rPr lang="en-US" dirty="0" smtClean="0"/>
              <a:t>:</a:t>
            </a:r>
            <a:r>
              <a:rPr lang="en-US" baseline="0" dirty="0" smtClean="0"/>
              <a:t>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err="1" smtClean="0"/>
              <a:t>Algemene</a:t>
            </a:r>
            <a:r>
              <a:rPr lang="en-US" baseline="0" dirty="0" smtClean="0"/>
              <a:t> </a:t>
            </a:r>
            <a:r>
              <a:rPr lang="en-US" baseline="0" dirty="0" err="1" smtClean="0"/>
              <a:t>elementen</a:t>
            </a: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err="1" smtClean="0"/>
              <a:t>Vaak</a:t>
            </a:r>
            <a:r>
              <a:rPr lang="en-US" baseline="0" dirty="0" smtClean="0"/>
              <a:t> </a:t>
            </a:r>
            <a:r>
              <a:rPr lang="en-US" baseline="0" dirty="0" err="1" smtClean="0"/>
              <a:t>voorkomende</a:t>
            </a:r>
            <a:r>
              <a:rPr lang="en-US" baseline="0" dirty="0" smtClean="0"/>
              <a:t> scenario’s </a:t>
            </a:r>
            <a:r>
              <a:rPr lang="en-US" baseline="0" dirty="0" err="1" smtClean="0"/>
              <a:t>als</a:t>
            </a:r>
            <a:r>
              <a:rPr lang="en-US" baseline="0" dirty="0" smtClean="0"/>
              <a:t> </a:t>
            </a:r>
            <a:r>
              <a:rPr lang="en-US" baseline="0" dirty="0" err="1" smtClean="0"/>
              <a:t>tabellen</a:t>
            </a:r>
            <a:r>
              <a:rPr lang="en-US" baseline="0" dirty="0" smtClean="0"/>
              <a:t> </a:t>
            </a:r>
            <a:r>
              <a:rPr lang="en-US" baseline="0" dirty="0" err="1" smtClean="0"/>
              <a:t>gebruiksvriendelijk</a:t>
            </a:r>
            <a:r>
              <a:rPr lang="en-US" baseline="0" dirty="0" smtClean="0"/>
              <a:t> </a:t>
            </a:r>
            <a:r>
              <a:rPr lang="en-US" baseline="0" dirty="0" err="1" smtClean="0"/>
              <a:t>weergeven</a:t>
            </a:r>
            <a:r>
              <a:rPr lang="en-US" baseline="0" dirty="0" smtClean="0"/>
              <a:t> en </a:t>
            </a:r>
            <a:r>
              <a:rPr lang="en-US" baseline="0" dirty="0" err="1" smtClean="0"/>
              <a:t>formulieren</a:t>
            </a:r>
            <a:r>
              <a:rPr lang="en-US" baseline="0" dirty="0" smtClean="0"/>
              <a:t> die </a:t>
            </a:r>
            <a:r>
              <a:rPr lang="en-US" baseline="0" dirty="0" err="1" smtClean="0"/>
              <a:t>ingebouwd</a:t>
            </a:r>
            <a:r>
              <a:rPr lang="en-US" baseline="0" dirty="0" smtClean="0"/>
              <a:t> </a:t>
            </a:r>
            <a:r>
              <a:rPr lang="en-US" baseline="0" dirty="0" err="1" smtClean="0"/>
              <a:t>worden</a:t>
            </a:r>
            <a:r>
              <a:rPr lang="en-US" baseline="0" dirty="0" smtClean="0"/>
              <a:t>. </a:t>
            </a:r>
            <a:r>
              <a:rPr lang="en-US" baseline="0" dirty="0" err="1" smtClean="0"/>
              <a:t>Elke</a:t>
            </a:r>
            <a:r>
              <a:rPr lang="en-US" baseline="0" dirty="0" smtClean="0"/>
              <a:t> website met data in </a:t>
            </a:r>
            <a:r>
              <a:rPr lang="en-US" baseline="0" dirty="0" err="1" smtClean="0"/>
              <a:t>tabellen</a:t>
            </a:r>
            <a:r>
              <a:rPr lang="en-US" baseline="0" dirty="0" smtClean="0"/>
              <a:t> en </a:t>
            </a:r>
            <a:r>
              <a:rPr lang="en-US" baseline="0" dirty="0" err="1" smtClean="0"/>
              <a:t>formulieren</a:t>
            </a:r>
            <a:r>
              <a:rPr lang="en-US" baseline="0" dirty="0" smtClean="0"/>
              <a:t> die </a:t>
            </a:r>
            <a:r>
              <a:rPr lang="en-US" baseline="0" dirty="0" err="1" smtClean="0"/>
              <a:t>ingevuld</a:t>
            </a:r>
            <a:r>
              <a:rPr lang="en-US" baseline="0" dirty="0" smtClean="0"/>
              <a:t> </a:t>
            </a:r>
            <a:r>
              <a:rPr lang="en-US" baseline="0" dirty="0" err="1" smtClean="0"/>
              <a:t>kunnen</a:t>
            </a:r>
            <a:r>
              <a:rPr lang="en-US" baseline="0" dirty="0" smtClean="0"/>
              <a:t> </a:t>
            </a:r>
            <a:r>
              <a:rPr lang="en-US" baseline="0" dirty="0" err="1" smtClean="0"/>
              <a:t>worden</a:t>
            </a:r>
            <a:r>
              <a:rPr lang="en-US" baseline="0" dirty="0" smtClean="0"/>
              <a:t> </a:t>
            </a:r>
            <a:r>
              <a:rPr lang="en-US" baseline="0" dirty="0" err="1" smtClean="0"/>
              <a:t>lopen</a:t>
            </a:r>
            <a:r>
              <a:rPr lang="en-US" baseline="0" dirty="0" smtClean="0"/>
              <a:t> </a:t>
            </a:r>
            <a:r>
              <a:rPr lang="en-US" baseline="0" dirty="0" err="1" smtClean="0"/>
              <a:t>er</a:t>
            </a:r>
            <a:r>
              <a:rPr lang="en-US" baseline="0" dirty="0" smtClean="0"/>
              <a:t> </a:t>
            </a:r>
            <a:r>
              <a:rPr lang="en-US" baseline="0" dirty="0" err="1" smtClean="0"/>
              <a:t>tegenaan</a:t>
            </a:r>
            <a:r>
              <a:rPr lang="en-US" baseline="0" dirty="0" smtClean="0"/>
              <a:t> </a:t>
            </a:r>
            <a:r>
              <a:rPr lang="en-US" baseline="0" dirty="0" err="1" smtClean="0"/>
              <a:t>dat</a:t>
            </a:r>
            <a:r>
              <a:rPr lang="en-US" baseline="0" dirty="0" smtClean="0"/>
              <a:t> </a:t>
            </a:r>
            <a:r>
              <a:rPr lang="en-US" baseline="0" dirty="0" err="1" smtClean="0"/>
              <a:t>ze</a:t>
            </a:r>
            <a:r>
              <a:rPr lang="en-US" baseline="0" dirty="0" smtClean="0"/>
              <a:t> </a:t>
            </a:r>
            <a:r>
              <a:rPr lang="en-US" baseline="0" dirty="0" err="1" smtClean="0"/>
              <a:t>dit</a:t>
            </a:r>
            <a:r>
              <a:rPr lang="en-US" baseline="0" dirty="0" smtClean="0"/>
              <a:t> op </a:t>
            </a:r>
            <a:r>
              <a:rPr lang="en-US" baseline="0" dirty="0" err="1" smtClean="0"/>
              <a:t>een</a:t>
            </a:r>
            <a:r>
              <a:rPr lang="en-US" baseline="0" dirty="0" smtClean="0"/>
              <a:t> </a:t>
            </a:r>
            <a:r>
              <a:rPr lang="en-US" baseline="0" dirty="0" err="1" smtClean="0"/>
              <a:t>bepaalde</a:t>
            </a:r>
            <a:r>
              <a:rPr lang="en-US" baseline="0" dirty="0" smtClean="0"/>
              <a:t> </a:t>
            </a:r>
            <a:r>
              <a:rPr lang="en-US" baseline="0" dirty="0" err="1" smtClean="0"/>
              <a:t>manier</a:t>
            </a:r>
            <a:r>
              <a:rPr lang="en-US" baseline="0" dirty="0" smtClean="0"/>
              <a:t> </a:t>
            </a:r>
            <a:r>
              <a:rPr lang="en-US" baseline="0" dirty="0" err="1" smtClean="0"/>
              <a:t>willen</a:t>
            </a:r>
            <a:r>
              <a:rPr lang="en-US" baseline="0" dirty="0" smtClean="0"/>
              <a:t> </a:t>
            </a:r>
            <a:r>
              <a:rPr lang="en-US" baseline="0" dirty="0" err="1" smtClean="0"/>
              <a:t>weergeven</a:t>
            </a:r>
            <a:r>
              <a:rPr lang="en-US" baseline="0" dirty="0" smtClean="0"/>
              <a:t>. Bootstrap </a:t>
            </a:r>
            <a:r>
              <a:rPr lang="en-US" baseline="0" dirty="0" err="1" smtClean="0"/>
              <a:t>levert</a:t>
            </a:r>
            <a:r>
              <a:rPr lang="en-US" baseline="0" dirty="0" smtClean="0"/>
              <a:t> </a:t>
            </a:r>
            <a:r>
              <a:rPr lang="en-US" baseline="0" dirty="0" err="1" smtClean="0"/>
              <a:t>alvast</a:t>
            </a:r>
            <a:r>
              <a:rPr lang="en-US" baseline="0" dirty="0" smtClean="0"/>
              <a:t> </a:t>
            </a:r>
            <a:r>
              <a:rPr lang="en-US" baseline="0" dirty="0" err="1" smtClean="0"/>
              <a:t>een</a:t>
            </a:r>
            <a:r>
              <a:rPr lang="en-US" baseline="0" dirty="0" smtClean="0"/>
              <a:t> reeks </a:t>
            </a:r>
            <a:r>
              <a:rPr lang="en-US" baseline="0" dirty="0" err="1" smtClean="0"/>
              <a:t>mogelijkheden</a:t>
            </a:r>
            <a:r>
              <a:rPr lang="en-US" baseline="0" dirty="0" smtClean="0"/>
              <a:t> </a:t>
            </a:r>
            <a:r>
              <a:rPr lang="en-US" baseline="0" dirty="0" err="1" smtClean="0"/>
              <a:t>wat</a:t>
            </a:r>
            <a:r>
              <a:rPr lang="en-US" baseline="0" dirty="0" smtClean="0"/>
              <a:t> het </a:t>
            </a:r>
            <a:r>
              <a:rPr lang="en-US" baseline="0" dirty="0" err="1" smtClean="0"/>
              <a:t>voor</a:t>
            </a:r>
            <a:r>
              <a:rPr lang="en-US" baseline="0" dirty="0" smtClean="0"/>
              <a:t> </a:t>
            </a:r>
            <a:r>
              <a:rPr lang="en-US" baseline="0" dirty="0" err="1" smtClean="0"/>
              <a:t>een</a:t>
            </a:r>
            <a:r>
              <a:rPr lang="en-US" baseline="0" dirty="0" smtClean="0"/>
              <a:t> hoop scenario’s </a:t>
            </a:r>
            <a:r>
              <a:rPr lang="en-US" baseline="0" dirty="0" err="1" smtClean="0"/>
              <a:t>eenvoudig</a:t>
            </a:r>
            <a:r>
              <a:rPr lang="en-US" baseline="0" dirty="0" smtClean="0"/>
              <a:t> </a:t>
            </a:r>
            <a:r>
              <a:rPr lang="en-US" baseline="0" dirty="0" err="1" smtClean="0"/>
              <a:t>maakt</a:t>
            </a:r>
            <a:r>
              <a:rPr lang="en-US" baseline="0" dirty="0" smtClean="0"/>
              <a:t> </a:t>
            </a:r>
            <a:r>
              <a:rPr lang="en-US" baseline="0" dirty="0" err="1" smtClean="0"/>
              <a:t>om</a:t>
            </a:r>
            <a:r>
              <a:rPr lang="en-US" baseline="0" dirty="0" smtClean="0"/>
              <a:t> </a:t>
            </a:r>
            <a:r>
              <a:rPr lang="en-US" baseline="0" dirty="0" err="1" smtClean="0"/>
              <a:t>meteen</a:t>
            </a:r>
            <a:r>
              <a:rPr lang="en-US" baseline="0" dirty="0" smtClean="0"/>
              <a:t> het </a:t>
            </a:r>
            <a:r>
              <a:rPr lang="en-US" baseline="0" dirty="0" err="1" smtClean="0"/>
              <a:t>formulier</a:t>
            </a:r>
            <a:r>
              <a:rPr lang="en-US" baseline="0" dirty="0" smtClean="0"/>
              <a:t> </a:t>
            </a:r>
            <a:r>
              <a:rPr lang="en-US" baseline="0" dirty="0" err="1" smtClean="0"/>
              <a:t>te</a:t>
            </a:r>
            <a:r>
              <a:rPr lang="en-US" baseline="0" dirty="0" smtClean="0"/>
              <a:t> </a:t>
            </a:r>
            <a:r>
              <a:rPr lang="en-US" baseline="0" dirty="0" err="1" smtClean="0"/>
              <a:t>gebruiken</a:t>
            </a:r>
            <a:r>
              <a:rPr lang="en-US" baseline="0" dirty="0" smtClean="0"/>
              <a:t>.</a:t>
            </a:r>
            <a:endParaRPr lang="nl-NL" dirty="0" smtClean="0"/>
          </a:p>
        </p:txBody>
      </p:sp>
    </p:spTree>
    <p:extLst>
      <p:ext uri="{BB962C8B-B14F-4D97-AF65-F5344CB8AC3E}">
        <p14:creationId xmlns:p14="http://schemas.microsoft.com/office/powerpoint/2010/main" val="3006060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977507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475300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873195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069351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686702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222257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mtClean="0"/>
              <a:t>Vertel over de voor- en nadelen</a:t>
            </a:r>
            <a:r>
              <a:rPr lang="nl-NL" baseline="0" smtClean="0"/>
              <a:t> van een fixed layout. </a:t>
            </a:r>
            <a:endParaRPr lang="nl-NL" dirty="0"/>
          </a:p>
        </p:txBody>
      </p:sp>
    </p:spTree>
    <p:extLst>
      <p:ext uri="{BB962C8B-B14F-4D97-AF65-F5344CB8AC3E}">
        <p14:creationId xmlns:p14="http://schemas.microsoft.com/office/powerpoint/2010/main" val="4048383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428714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11594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2076894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158670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4293508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631304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Hier een mooi</a:t>
            </a:r>
            <a:r>
              <a:rPr lang="nl-NL" baseline="0" dirty="0" smtClean="0"/>
              <a:t> voorbeeld van de </a:t>
            </a:r>
            <a:r>
              <a:rPr lang="nl-NL" baseline="0" dirty="0" err="1" smtClean="0"/>
              <a:t>jQuery</a:t>
            </a:r>
            <a:r>
              <a:rPr lang="nl-NL" baseline="0" dirty="0" smtClean="0"/>
              <a:t> </a:t>
            </a:r>
            <a:r>
              <a:rPr lang="nl-NL" baseline="0" dirty="0" err="1" smtClean="0"/>
              <a:t>validate</a:t>
            </a:r>
            <a:r>
              <a:rPr lang="nl-NL" baseline="0" dirty="0" smtClean="0"/>
              <a:t> </a:t>
            </a:r>
            <a:r>
              <a:rPr lang="nl-NL" baseline="0" dirty="0" err="1" smtClean="0"/>
              <a:t>plugin</a:t>
            </a:r>
            <a:r>
              <a:rPr lang="nl-NL" baseline="0" dirty="0" smtClean="0"/>
              <a:t> (o.a. standaard onderdeel van ASP.NET MVC3 en nieuwer) in combinatie met de styling van Bootstrap: http://alittlecode.com/files/jQuery-Validate-Demo/</a:t>
            </a:r>
            <a:endParaRPr lang="nl-NL" dirty="0" smtClean="0"/>
          </a:p>
        </p:txBody>
      </p:sp>
    </p:spTree>
    <p:extLst>
      <p:ext uri="{BB962C8B-B14F-4D97-AF65-F5344CB8AC3E}">
        <p14:creationId xmlns:p14="http://schemas.microsoft.com/office/powerpoint/2010/main" val="414296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714178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055544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635633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a:t>
            </a:r>
            <a:r>
              <a:rPr lang="nl-NL" baseline="0" dirty="0" smtClean="0"/>
              <a:t> hier over een fixed layout: een layout met een vaste breedte die vaak wordt gecentreerd. De twee codeblokken op de slide doen hetzelfde: een container 700 pixels breed maken en hem centreren. Meestal wordt de linker gekozen omdat deze leesbaarder is en absolute positionering een ‘vies’ gevoel opwekt bij veel designers.</a:t>
            </a:r>
            <a:endParaRPr lang="nl-NL" dirty="0"/>
          </a:p>
        </p:txBody>
      </p:sp>
    </p:spTree>
    <p:extLst>
      <p:ext uri="{BB962C8B-B14F-4D97-AF65-F5344CB8AC3E}">
        <p14:creationId xmlns:p14="http://schemas.microsoft.com/office/powerpoint/2010/main" val="892228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104733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2522679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427022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872526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2442648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0577711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88751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1635604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2836567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734527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4533515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0401218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 code is wat uitgebreid,</a:t>
            </a:r>
            <a:r>
              <a:rPr lang="nl-NL" baseline="0" dirty="0" smtClean="0"/>
              <a:t> maar is enorm simpel. Binnenin de </a:t>
            </a:r>
            <a:r>
              <a:rPr lang="nl-NL" baseline="0" dirty="0" err="1" smtClean="0"/>
              <a:t>modal</a:t>
            </a:r>
            <a:r>
              <a:rPr lang="nl-NL" baseline="0" dirty="0" smtClean="0"/>
              <a:t> </a:t>
            </a:r>
            <a:r>
              <a:rPr lang="nl-NL" baseline="0" dirty="0" err="1" smtClean="0"/>
              <a:t>dialog</a:t>
            </a:r>
            <a:r>
              <a:rPr lang="nl-NL" baseline="0" dirty="0" smtClean="0"/>
              <a:t> kun je een header, body en </a:t>
            </a:r>
            <a:r>
              <a:rPr lang="nl-NL" baseline="0" dirty="0" err="1" smtClean="0"/>
              <a:t>footer</a:t>
            </a:r>
            <a:r>
              <a:rPr lang="nl-NL" baseline="0" dirty="0" smtClean="0"/>
              <a:t> opnemen. Maar deze vormen alleen maar opmaak. Het data-</a:t>
            </a:r>
            <a:r>
              <a:rPr lang="nl-NL" baseline="0" dirty="0" err="1" smtClean="0"/>
              <a:t>toggle</a:t>
            </a:r>
            <a:r>
              <a:rPr lang="nl-NL" baseline="0" dirty="0" smtClean="0"/>
              <a:t>-attribuut wordt uitgelezen door </a:t>
            </a:r>
            <a:r>
              <a:rPr lang="nl-NL" baseline="0" dirty="0" err="1" smtClean="0"/>
              <a:t>JavaScript</a:t>
            </a:r>
            <a:r>
              <a:rPr lang="nl-NL" baseline="0" dirty="0" smtClean="0"/>
              <a:t> en vertaald naar bijbehorend gedrag. De &lt;a </a:t>
            </a:r>
            <a:r>
              <a:rPr lang="nl-NL" baseline="0" dirty="0" err="1" smtClean="0"/>
              <a:t>href</a:t>
            </a:r>
            <a:r>
              <a:rPr lang="nl-NL" baseline="0" dirty="0" smtClean="0"/>
              <a:t>&gt; en de ID op de div zorgen ervoor dat de juiste DIV wordt getoond bij het klikken op de link.</a:t>
            </a:r>
            <a:endParaRPr lang="nl-NL" dirty="0"/>
          </a:p>
        </p:txBody>
      </p:sp>
    </p:spTree>
    <p:extLst>
      <p:ext uri="{BB962C8B-B14F-4D97-AF65-F5344CB8AC3E}">
        <p14:creationId xmlns:p14="http://schemas.microsoft.com/office/powerpoint/2010/main" val="648314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De code is wat uitgebreid,</a:t>
            </a:r>
            <a:r>
              <a:rPr lang="nl-NL" baseline="0" dirty="0" smtClean="0"/>
              <a:t> maar is enorm simpel. Binnenin de </a:t>
            </a:r>
            <a:r>
              <a:rPr lang="nl-NL" baseline="0" dirty="0" err="1" smtClean="0"/>
              <a:t>modal</a:t>
            </a:r>
            <a:r>
              <a:rPr lang="nl-NL" baseline="0" dirty="0" smtClean="0"/>
              <a:t> </a:t>
            </a:r>
            <a:r>
              <a:rPr lang="nl-NL" baseline="0" dirty="0" err="1" smtClean="0"/>
              <a:t>dialog</a:t>
            </a:r>
            <a:r>
              <a:rPr lang="nl-NL" baseline="0" dirty="0" smtClean="0"/>
              <a:t> kun je een header, body en </a:t>
            </a:r>
            <a:r>
              <a:rPr lang="nl-NL" baseline="0" dirty="0" err="1" smtClean="0"/>
              <a:t>footer</a:t>
            </a:r>
            <a:r>
              <a:rPr lang="nl-NL" baseline="0" dirty="0" smtClean="0"/>
              <a:t> opnemen. Maar deze vormen alleen maar opmaak. Het data-</a:t>
            </a:r>
            <a:r>
              <a:rPr lang="nl-NL" baseline="0" dirty="0" err="1" smtClean="0"/>
              <a:t>toggle</a:t>
            </a:r>
            <a:r>
              <a:rPr lang="nl-NL" baseline="0" dirty="0" smtClean="0"/>
              <a:t>-attribuut wordt uitgelezen door </a:t>
            </a:r>
            <a:r>
              <a:rPr lang="nl-NL" baseline="0" dirty="0" err="1" smtClean="0"/>
              <a:t>JavaScript</a:t>
            </a:r>
            <a:r>
              <a:rPr lang="nl-NL" baseline="0" dirty="0" smtClean="0"/>
              <a:t> en vertaald naar bijbehorend gedrag. De &lt;a </a:t>
            </a:r>
            <a:r>
              <a:rPr lang="nl-NL" baseline="0" dirty="0" err="1" smtClean="0"/>
              <a:t>href</a:t>
            </a:r>
            <a:r>
              <a:rPr lang="nl-NL" baseline="0" dirty="0" smtClean="0"/>
              <a:t>&gt; en de ID op de div zorgen ervoor dat de juiste DIV wordt getoond bij het klikken op de link.</a:t>
            </a:r>
            <a:endParaRPr lang="nl-NL" dirty="0"/>
          </a:p>
        </p:txBody>
      </p:sp>
    </p:spTree>
    <p:extLst>
      <p:ext uri="{BB962C8B-B14F-4D97-AF65-F5344CB8AC3E}">
        <p14:creationId xmlns:p14="http://schemas.microsoft.com/office/powerpoint/2010/main" val="30322704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14878569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3555337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Stukje </a:t>
            </a:r>
            <a:r>
              <a:rPr lang="nl-NL" dirty="0" err="1" smtClean="0"/>
              <a:t>JavaScript</a:t>
            </a:r>
            <a:r>
              <a:rPr lang="nl-NL" baseline="0" dirty="0" smtClean="0"/>
              <a:t> benodigd voor het laden van de </a:t>
            </a:r>
            <a:r>
              <a:rPr lang="nl-NL" baseline="0" dirty="0" err="1" smtClean="0"/>
              <a:t>popover</a:t>
            </a:r>
            <a:r>
              <a:rPr lang="nl-NL" baseline="0" dirty="0" smtClean="0"/>
              <a:t>: </a:t>
            </a:r>
            <a:r>
              <a:rPr lang="nl-NL" dirty="0" smtClean="0"/>
              <a:t>http://stackoverflow.com/questions/8460260/twitter-bootstrap-pop-over-not-loading </a:t>
            </a:r>
            <a:endParaRPr lang="nl-NL" dirty="0"/>
          </a:p>
        </p:txBody>
      </p:sp>
    </p:spTree>
    <p:extLst>
      <p:ext uri="{BB962C8B-B14F-4D97-AF65-F5344CB8AC3E}">
        <p14:creationId xmlns:p14="http://schemas.microsoft.com/office/powerpoint/2010/main" val="11545659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8176366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801950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Typeahead</a:t>
            </a:r>
            <a:r>
              <a:rPr lang="nl-NL" baseline="0" dirty="0" err="1" smtClean="0"/>
              <a:t>voorbeeld</a:t>
            </a:r>
            <a:r>
              <a:rPr lang="nl-NL" baseline="0" dirty="0" smtClean="0"/>
              <a:t> met functie die wordt aangeroepen: </a:t>
            </a:r>
            <a:r>
              <a:rPr lang="nl-NL" dirty="0" smtClean="0"/>
              <a:t>http://stackoverflow.com/questions/9232748/twitter-bootstrap-typeahead-ajax-example</a:t>
            </a:r>
            <a:endParaRPr lang="nl-NL" dirty="0"/>
          </a:p>
        </p:txBody>
      </p:sp>
    </p:spTree>
    <p:extLst>
      <p:ext uri="{BB962C8B-B14F-4D97-AF65-F5344CB8AC3E}">
        <p14:creationId xmlns:p14="http://schemas.microsoft.com/office/powerpoint/2010/main" val="37085748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Typeahead</a:t>
            </a:r>
            <a:r>
              <a:rPr lang="nl-NL" baseline="0" dirty="0" err="1" smtClean="0"/>
              <a:t>voorbeeld</a:t>
            </a:r>
            <a:r>
              <a:rPr lang="nl-NL" baseline="0" dirty="0" smtClean="0"/>
              <a:t> met functie die wordt aangeroepen: </a:t>
            </a:r>
            <a:r>
              <a:rPr lang="nl-NL" dirty="0" smtClean="0"/>
              <a:t>http://stackoverflow.com/questions/9232748/twitter-bootstrap-typeahead-ajax-example</a:t>
            </a:r>
            <a:endParaRPr lang="nl-NL" dirty="0"/>
          </a:p>
        </p:txBody>
      </p:sp>
    </p:spTree>
    <p:extLst>
      <p:ext uri="{BB962C8B-B14F-4D97-AF65-F5344CB8AC3E}">
        <p14:creationId xmlns:p14="http://schemas.microsoft.com/office/powerpoint/2010/main" val="604631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NL" dirty="0" smtClean="0"/>
              <a:t>Fluid was de eerste</a:t>
            </a:r>
            <a:r>
              <a:rPr lang="nl-NL" baseline="0" dirty="0" smtClean="0"/>
              <a:t> poging om volledig de beschikbare ruimte op het scherm echt te benutten. Een tweede voordeel was dat je op basis van de tekstgroottevoorkeuren van de eindgebruiker je layout kon neerzetten door met ‘em’ te werken ipv met ‘px’ of ‘pt’. Als de gebruiker in zijn browser had aangegeven dat hij zijn tekst groter wilde hebben afgebeeld, dan schaalde de layout automatisch mee. Tegenwoordig is dit alleen geen echt geldig argument meer, zie ook </a:t>
            </a:r>
            <a:r>
              <a:rPr lang="nl-NL" dirty="0" smtClean="0"/>
              <a:t>http://coding.smashingmagazine.com/2009/06/02/fixed-vs-fluid-vs-elastic-layout-whats-the-right-one-for-you/.</a:t>
            </a:r>
            <a:r>
              <a:rPr lang="nl-NL" baseline="0" dirty="0" smtClean="0"/>
              <a:t> </a:t>
            </a:r>
            <a:r>
              <a:rPr lang="en-US" dirty="0" err="1" smtClean="0"/>
              <a:t>Onderaan</a:t>
            </a:r>
            <a:r>
              <a:rPr lang="en-US" dirty="0" smtClean="0"/>
              <a:t> het </a:t>
            </a:r>
            <a:r>
              <a:rPr lang="en-US" dirty="0" err="1" smtClean="0"/>
              <a:t>artikel</a:t>
            </a:r>
            <a:r>
              <a:rPr lang="en-US" baseline="0" dirty="0" smtClean="0"/>
              <a:t>: </a:t>
            </a:r>
            <a:r>
              <a:rPr lang="en-US" dirty="0" smtClean="0"/>
              <a:t>“Every browser but Safari 3 and below (Safari 4 is coming), Firefox 2 and below and IE6 and below (which are to be viewed as obsolete/deprecated soon) </a:t>
            </a:r>
            <a:r>
              <a:rPr lang="en-US" b="1" dirty="0" smtClean="0"/>
              <a:t>have support for page zoom instead of text resizing</a:t>
            </a:r>
            <a:r>
              <a:rPr lang="en-US" dirty="0" smtClean="0"/>
              <a:t>, making the time to accomplish a flexible and elastic design hard to justify since the majority of the visitors won’t even notice it.”</a:t>
            </a:r>
            <a:endParaRPr lang="nl-NL" dirty="0"/>
          </a:p>
        </p:txBody>
      </p:sp>
    </p:spTree>
    <p:extLst>
      <p:ext uri="{BB962C8B-B14F-4D97-AF65-F5344CB8AC3E}">
        <p14:creationId xmlns:p14="http://schemas.microsoft.com/office/powerpoint/2010/main" val="31379238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4478074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41732474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Vertel bij deze slide over dat</a:t>
            </a:r>
            <a:r>
              <a:rPr lang="nl-NL" baseline="0" dirty="0" smtClean="0"/>
              <a:t> LESS zowel aan de client- als de serverside kan draaien. Het is begonnen aan de client (met less.js), maar velen vonden server-side toch fijner i.v.m. dat het ook werkt als de client geen </a:t>
            </a:r>
            <a:r>
              <a:rPr lang="nl-NL" baseline="0" smtClean="0"/>
              <a:t>JavaScript heeft en </a:t>
            </a:r>
            <a:r>
              <a:rPr lang="nl-NL" baseline="0" dirty="0" smtClean="0"/>
              <a:t>het ervoor zorgt dat de pagina net wat </a:t>
            </a:r>
            <a:r>
              <a:rPr lang="nl-NL" baseline="0" smtClean="0"/>
              <a:t>sneller rendert.</a:t>
            </a:r>
            <a:endParaRPr lang="nl-NL" baseline="0" dirty="0" smtClean="0"/>
          </a:p>
          <a:p>
            <a:endParaRPr lang="nl-NL" baseline="0" dirty="0" smtClean="0"/>
          </a:p>
          <a:p>
            <a:r>
              <a:rPr lang="nl-NL" baseline="0" dirty="0" smtClean="0"/>
              <a:t>DotLess is ook in staat om je CSS te minimizen en je kan eventueel zelfs loggers toevoegen waarmee parse errors kunnen worden weggeschreven: http://sarkies.blogspot.nl/2011/10/dotless-configuration-options.html</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Vertel hier dat men eerst de</a:t>
            </a:r>
            <a:r>
              <a:rPr lang="nl-NL" baseline="0" dirty="0" smtClean="0"/>
              <a:t> LESS-</a:t>
            </a:r>
            <a:r>
              <a:rPr lang="nl-NL" baseline="0" dirty="0" err="1" smtClean="0"/>
              <a:t>stylesheets</a:t>
            </a:r>
            <a:r>
              <a:rPr lang="nl-NL" baseline="0" dirty="0" smtClean="0"/>
              <a:t> op moet nemen en aan het eind het </a:t>
            </a:r>
            <a:r>
              <a:rPr lang="nl-NL" baseline="0" dirty="0" err="1" smtClean="0"/>
              <a:t>parsende</a:t>
            </a:r>
            <a:r>
              <a:rPr lang="nl-NL" baseline="0" dirty="0" smtClean="0"/>
              <a:t> script. Leg bij deze slide ook uit dat serverside translatie vaak de voorkeur heeft. Soms kiest men ervoor om tijdens ontwikkeling LESS te gebruiken, maar bij de overgang naar productie pakken ze simpelweg een gecompileerde CSS-versie.</a:t>
            </a:r>
          </a:p>
          <a:p>
            <a:endParaRPr lang="nl-NL" baseline="0" dirty="0" smtClean="0"/>
          </a:p>
          <a:p>
            <a:r>
              <a:rPr lang="nl-NL" baseline="0" dirty="0" smtClean="0"/>
              <a:t>Serverside implementaties worden niet behandeld, omdat de cursisten wisselende achtergronden hebben  (Java, .NET, </a:t>
            </a:r>
            <a:r>
              <a:rPr lang="nl-NL" baseline="0" dirty="0" err="1" smtClean="0"/>
              <a:t>etc</a:t>
            </a:r>
            <a:r>
              <a:rPr lang="nl-NL" baseline="0" dirty="0" smtClean="0"/>
              <a:t>). Haal nog een keer de vorige slide aan om te benadrukken dat de meeste technologieën wel iets bieden om LESS aan de serverkant mogelijk te maken. Benadruk ook dat de slides hierna, die LESS zelf demonstreren, door zowel de client- als server-side parser kan worden opgepakt.</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4986141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Beschrijf hier hoe de .border in de gecompileerde CSS</a:t>
            </a:r>
            <a:r>
              <a:rPr lang="nl-NL" baseline="0" dirty="0" smtClean="0"/>
              <a:t> wordt vervangen door alle CSS-eigenschappen van de gedefinieerde border.</a:t>
            </a:r>
          </a:p>
          <a:p>
            <a:endParaRPr lang="nl-NL" baseline="0" dirty="0" smtClean="0"/>
          </a:p>
          <a:p>
            <a:r>
              <a:rPr lang="nl-NL" baseline="0" dirty="0" smtClean="0"/>
              <a:t>Geef ook aan dat het standaard gedrag is dat een mixin als deze ook in je gecompileerde CSS terecht komt.</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3008809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Vertel bij deze slide</a:t>
            </a:r>
            <a:r>
              <a:rPr lang="nl-NL" baseline="0" dirty="0" smtClean="0"/>
              <a:t> over </a:t>
            </a:r>
            <a:r>
              <a:rPr lang="nl-NL" dirty="0" smtClean="0"/>
              <a:t>de magische werking van de twee haakjes bij de definitie</a:t>
            </a:r>
            <a:r>
              <a:rPr lang="nl-NL" baseline="0" dirty="0" smtClean="0"/>
              <a:t> van </a:t>
            </a:r>
            <a:r>
              <a:rPr lang="nl-NL" dirty="0" smtClean="0"/>
              <a:t>.border.</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Bij deze slide kan</a:t>
            </a:r>
            <a:r>
              <a:rPr lang="nl-NL" baseline="0" dirty="0" smtClean="0"/>
              <a:t> ook verteld worden over dat als meerdere gematchde mixins geconcateneerd worden.</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 versie </a:t>
            </a:r>
            <a:r>
              <a:rPr lang="nl-NL" sz="1200" kern="1200" dirty="0" smtClean="0">
                <a:solidFill>
                  <a:schemeClr val="tx1"/>
                </a:solidFill>
                <a:latin typeface="+mn-lt"/>
                <a:ea typeface="+mn-ea"/>
                <a:cs typeface="+mn-cs"/>
              </a:rPr>
              <a:t>1.3.0.5 van DotLess</a:t>
            </a:r>
            <a:r>
              <a:rPr lang="nl-NL" sz="1200" kern="1200" baseline="0" dirty="0" smtClean="0">
                <a:solidFill>
                  <a:schemeClr val="tx1"/>
                </a:solidFill>
                <a:latin typeface="+mn-lt"/>
                <a:ea typeface="+mn-ea"/>
                <a:cs typeface="+mn-cs"/>
              </a:rPr>
              <a:t> (.NET LESS-implementatie) wordt dit onder andere niet ondersteund. Extra aandachtspuntje: wanneer je gebruik maakt van deze LESS-instructies geeft DotLess geen error (https://groups.google.com/forum/?fromgroups=#!topic/dotless/3ZYCBNp5kMQ).</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 versie </a:t>
            </a:r>
            <a:r>
              <a:rPr lang="nl-NL" sz="1200" kern="1200" dirty="0" smtClean="0">
                <a:solidFill>
                  <a:schemeClr val="tx1"/>
                </a:solidFill>
                <a:latin typeface="+mn-lt"/>
                <a:ea typeface="+mn-ea"/>
                <a:cs typeface="+mn-cs"/>
              </a:rPr>
              <a:t>1.3.0.5 van DotLess</a:t>
            </a:r>
            <a:r>
              <a:rPr lang="nl-NL" sz="1200" kern="1200" baseline="0" dirty="0" smtClean="0">
                <a:solidFill>
                  <a:schemeClr val="tx1"/>
                </a:solidFill>
                <a:latin typeface="+mn-lt"/>
                <a:ea typeface="+mn-ea"/>
                <a:cs typeface="+mn-cs"/>
              </a:rPr>
              <a:t> (.NET LESS-implementatie) wordt dit onder andere niet ondersteund. Extra aandachtspuntje: wanneer je gebruik maakt van deze LESS-instructies geeft DotLess geen error (https://groups.google.com/forum/?fromgroups=#!topic/dotless/3ZYCBNp5kMQ).</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8326091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Gebruik deze slide als introductie voor de volgende slide waarbij getoond</a:t>
            </a:r>
            <a:r>
              <a:rPr lang="nl-NL" baseline="0" dirty="0" smtClean="0"/>
              <a:t> wordt hoe nested rules werken. Wellicht is het fijn voor de studenten om te laten zien wat deze CSS doet. Het beschrijft deze HTML:</a:t>
            </a:r>
          </a:p>
          <a:p>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&lt;ul id=“nav”&gt;</a:t>
            </a:r>
          </a:p>
          <a:p>
            <a:r>
              <a:rPr lang="nl-NL" sz="1200" kern="1200" dirty="0" smtClean="0">
                <a:solidFill>
                  <a:schemeClr val="tx1"/>
                </a:solidFill>
                <a:latin typeface="+mn-lt"/>
                <a:ea typeface="+mn-ea"/>
                <a:cs typeface="+mn-cs"/>
              </a:rPr>
              <a:t>	&lt;li&gt;&lt;a href=“#”&gt;Home&lt;/a&gt;&lt;/li&gt;</a:t>
            </a:r>
          </a:p>
          <a:p>
            <a:r>
              <a:rPr lang="it-IT" sz="1200" kern="1200" dirty="0" smtClean="0">
                <a:solidFill>
                  <a:schemeClr val="tx1"/>
                </a:solidFill>
                <a:latin typeface="+mn-lt"/>
                <a:ea typeface="+mn-ea"/>
                <a:cs typeface="+mn-cs"/>
              </a:rPr>
              <a:t>	&lt;li&gt;</a:t>
            </a:r>
            <a:r>
              <a:rPr lang="nl-NL" sz="1200" kern="1200" dirty="0" smtClean="0">
                <a:solidFill>
                  <a:schemeClr val="tx1"/>
                </a:solidFill>
                <a:latin typeface="+mn-lt"/>
                <a:ea typeface="+mn-ea"/>
                <a:cs typeface="+mn-cs"/>
              </a:rPr>
              <a:t>&lt;a href=“#”&gt;Portfolio&lt;/a&gt;</a:t>
            </a:r>
            <a:r>
              <a:rPr lang="it-IT" sz="1200" kern="1200" dirty="0" smtClean="0">
                <a:solidFill>
                  <a:schemeClr val="tx1"/>
                </a:solidFill>
                <a:latin typeface="+mn-lt"/>
                <a:ea typeface="+mn-ea"/>
                <a:cs typeface="+mn-cs"/>
              </a:rPr>
              <a:t>&lt;/li&gt;</a:t>
            </a:r>
          </a:p>
          <a:p>
            <a:r>
              <a:rPr lang="it-IT" sz="1200" kern="1200" dirty="0" smtClean="0">
                <a:solidFill>
                  <a:schemeClr val="tx1"/>
                </a:solidFill>
                <a:latin typeface="+mn-lt"/>
                <a:ea typeface="+mn-ea"/>
                <a:cs typeface="+mn-cs"/>
              </a:rPr>
              <a:t>	&lt;li&gt;</a:t>
            </a:r>
            <a:r>
              <a:rPr lang="nl-NL" sz="1200" kern="1200" dirty="0" smtClean="0">
                <a:solidFill>
                  <a:schemeClr val="tx1"/>
                </a:solidFill>
                <a:latin typeface="+mn-lt"/>
                <a:ea typeface="+mn-ea"/>
                <a:cs typeface="+mn-cs"/>
              </a:rPr>
              <a:t>&lt;a href=“#”&gt;Gastenboek&lt;/a&gt;</a:t>
            </a:r>
            <a:r>
              <a:rPr lang="it-IT" sz="1200" kern="1200" dirty="0" smtClean="0">
                <a:solidFill>
                  <a:schemeClr val="tx1"/>
                </a:solidFill>
                <a:latin typeface="+mn-lt"/>
                <a:ea typeface="+mn-ea"/>
                <a:cs typeface="+mn-cs"/>
              </a:rPr>
              <a:t>&lt;/li&gt;</a:t>
            </a:r>
          </a:p>
          <a:p>
            <a:r>
              <a:rPr lang="nl-NL" sz="1200" kern="1200" dirty="0" smtClean="0">
                <a:solidFill>
                  <a:schemeClr val="tx1"/>
                </a:solidFill>
                <a:latin typeface="+mn-lt"/>
                <a:ea typeface="+mn-ea"/>
                <a:cs typeface="+mn-cs"/>
              </a:rPr>
              <a:t>	&lt;li&gt;&lt;a href=“#”&gt;Contact&lt;/a&gt;&lt;/li&gt;</a:t>
            </a:r>
          </a:p>
          <a:p>
            <a:r>
              <a:rPr lang="nl-NL" sz="1200" kern="1200" dirty="0" smtClean="0">
                <a:solidFill>
                  <a:schemeClr val="tx1"/>
                </a:solidFill>
                <a:latin typeface="+mn-lt"/>
                <a:ea typeface="+mn-ea"/>
                <a:cs typeface="+mn-cs"/>
              </a:rPr>
              <a:t>&lt;/</a:t>
            </a:r>
            <a:r>
              <a:rPr lang="nl-NL" sz="1200" kern="1200" smtClean="0">
                <a:solidFill>
                  <a:schemeClr val="tx1"/>
                </a:solidFill>
                <a:latin typeface="+mn-lt"/>
                <a:ea typeface="+mn-ea"/>
                <a:cs typeface="+mn-cs"/>
              </a:rPr>
              <a:t>ul&gt;</a:t>
            </a:r>
            <a:endParaRPr lang="nl-NL" sz="1200" kern="1200" dirty="0" smtClean="0">
              <a:solidFill>
                <a:schemeClr val="tx1"/>
              </a:solidFill>
              <a:latin typeface="+mn-lt"/>
              <a:ea typeface="+mn-ea"/>
              <a:cs typeface="+mn-cs"/>
            </a:endParaRPr>
          </a:p>
        </p:txBody>
      </p:sp>
    </p:spTree>
    <p:extLst>
      <p:ext uri="{BB962C8B-B14F-4D97-AF65-F5344CB8AC3E}">
        <p14:creationId xmlns:p14="http://schemas.microsoft.com/office/powerpoint/2010/main" val="255454682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3980517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Behandel</a:t>
            </a:r>
            <a:r>
              <a:rPr lang="nl-NL" baseline="0" dirty="0" smtClean="0"/>
              <a:t> de verschillende operaties. Leg de verschillende operaties uit en behandel o.a. eenhedendetectie en het gebruiken van haakjes. Leg uit dat dit zeer handig is omdat de meeste webapplicaties aan de hand van een basis werken. Een &lt;h1&gt; 8px groter kunnen laten zijn dan de basisgrootte van tekst is zeer krachtig. Hetzelfde met het opzetten van je layout waarbij je nieuwe kunt delen in plaats van dat je met de hand deelt in Windows Calc en dat je het mag aanpassen mocht je hem net twintig pixels groter maken.</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Vertel hier over de voordelen van responsive</a:t>
            </a:r>
            <a:r>
              <a:rPr lang="nl-NL" baseline="0" dirty="0" smtClean="0"/>
              <a:t> design: layout kunnen opmaken aan de hand van de kenmerken van het scherm. Een groot voordeel van responsive design is dat we ook daadwerkelijk een mooie layout neer kunnen zetten voor mobiele apparaten (smartphones, oudere telefoons, maar ook tablets). Het grote nadeel van response design is dat er meer werk verricht moet worden en dat er meer data op moet worden gehaald (meer CSS, dus meer data). Afhankelijk van hoe je de CSS aanbiedt aan de browser, moeten er mogelijk ook meer HTTP-requests worden gedaan.</a:t>
            </a:r>
          </a:p>
          <a:p>
            <a:endParaRPr lang="nl-NL" baseline="0" dirty="0" smtClean="0"/>
          </a:p>
          <a:p>
            <a:r>
              <a:rPr lang="nl-NL" baseline="0" dirty="0" smtClean="0"/>
              <a:t>Responsive design werkt aan de hand van CSS3 media queries, wat inhoudt dat oudere browsers (IE6, 7 en 8 bijv.) het niet ondersteunen. JavaScript-fallbacks zijn hier wel voor beschikbaar (Respond.js bijv: https://github.com/scottjehl/Respond).</a:t>
            </a:r>
          </a:p>
          <a:p>
            <a:endParaRPr lang="nl-NL" baseline="0" dirty="0" smtClean="0"/>
          </a:p>
          <a:p>
            <a:r>
              <a:rPr lang="nl-NL" baseline="0" dirty="0" smtClean="0"/>
              <a:t>Goed artikel over responsive design: http://www.alistapart.com/articles/responsive-web-design/ </a:t>
            </a:r>
          </a:p>
        </p:txBody>
      </p:sp>
    </p:spTree>
    <p:extLst>
      <p:ext uri="{BB962C8B-B14F-4D97-AF65-F5344CB8AC3E}">
        <p14:creationId xmlns:p14="http://schemas.microsoft.com/office/powerpoint/2010/main" val="14855870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5318941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http://www.cssreset.com/why-hsl-colors-in-css3-are-awesome/ </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Verderop in de slides</a:t>
            </a:r>
            <a:r>
              <a:rPr lang="nl-NL" baseline="0" dirty="0" smtClean="0"/>
              <a:t> wordt </a:t>
            </a:r>
            <a:r>
              <a:rPr lang="nl-NL" baseline="0" dirty="0" err="1" smtClean="0"/>
              <a:t>Sass</a:t>
            </a:r>
            <a:r>
              <a:rPr lang="nl-NL" baseline="0" dirty="0" smtClean="0"/>
              <a:t> als winnaar verkozen, maar deze oefening is echt met LESS. </a:t>
            </a:r>
            <a:r>
              <a:rPr lang="nl-NL" dirty="0" smtClean="0"/>
              <a:t>Er</a:t>
            </a:r>
            <a:r>
              <a:rPr lang="nl-NL" baseline="0" dirty="0" smtClean="0"/>
              <a:t> is hier voor LESS gekozen omdat deze platformonafhankelijk is dankzij een </a:t>
            </a:r>
            <a:r>
              <a:rPr lang="nl-NL" baseline="0" dirty="0" err="1" smtClean="0"/>
              <a:t>client</a:t>
            </a:r>
            <a:r>
              <a:rPr lang="nl-NL" baseline="0" dirty="0" smtClean="0"/>
              <a:t>-side implementatie. </a:t>
            </a:r>
            <a:r>
              <a:rPr lang="nl-NL" baseline="0" dirty="0" err="1" smtClean="0"/>
              <a:t>Sass</a:t>
            </a:r>
            <a:r>
              <a:rPr lang="nl-NL" baseline="0" dirty="0" smtClean="0"/>
              <a:t> heeft tot nu toe enkel een serverside implementatie. In een real-life scenario blijft </a:t>
            </a:r>
            <a:r>
              <a:rPr lang="nl-NL" baseline="0" dirty="0" err="1" smtClean="0"/>
              <a:t>Sass</a:t>
            </a:r>
            <a:r>
              <a:rPr lang="nl-NL" baseline="0" dirty="0" smtClean="0"/>
              <a:t> de winnaar.</a:t>
            </a:r>
          </a:p>
        </p:txBody>
      </p:sp>
    </p:spTree>
    <p:extLst>
      <p:ext uri="{BB962C8B-B14F-4D97-AF65-F5344CB8AC3E}">
        <p14:creationId xmlns:p14="http://schemas.microsoft.com/office/powerpoint/2010/main" val="39413495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5113690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De slides over Sass kunnen relatief</a:t>
            </a:r>
            <a:r>
              <a:rPr lang="nl-NL" baseline="0" dirty="0" smtClean="0"/>
              <a:t> snel worden doorlopen. Bij LESS hebben cursisten al een hoop geleerd over dynamische stylesheets. De verschillen zijn het belangrijkste om te demonstreren: de iets andere syntax ($ in plaats van @ bij variabelen bijv.), meer explicietheid en toevoegingen zoals control structures en nested properties.</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156419379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SASS is begonne</a:t>
            </a:r>
            <a:r>
              <a:rPr lang="nl-NL" baseline="0" dirty="0" smtClean="0"/>
              <a:t>n in Ruby en geport naar o.a. .NET.</a:t>
            </a:r>
          </a:p>
          <a:p>
            <a:endParaRPr lang="nl-NL" dirty="0" smtClean="0"/>
          </a:p>
          <a:p>
            <a:r>
              <a:rPr lang="nl-NL" dirty="0" smtClean="0"/>
              <a:t>Client-side implementatie wordt aan gewerkt: http://stackoverflow.com/questions/4436643/is-there-a-Sass-js-something-like-less-js </a:t>
            </a:r>
          </a:p>
        </p:txBody>
      </p:sp>
    </p:spTree>
    <p:extLst>
      <p:ext uri="{BB962C8B-B14F-4D97-AF65-F5344CB8AC3E}">
        <p14:creationId xmlns:p14="http://schemas.microsoft.com/office/powerpoint/2010/main" val="255454682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Leg bij deze</a:t>
            </a:r>
            <a:r>
              <a:rPr lang="nl-NL" baseline="0" dirty="0" smtClean="0"/>
              <a:t> slide uit dat er twee syntaxen zijn waar je mee kan werken bij Sass. Leg ook uit dat SCSS tegenwoordig de standaardsyntax is (ook vanuit Sass) en dat die gebruikt zal worden tijdens de cursus.</a:t>
            </a:r>
            <a:endParaRPr lang="nl-NL" dirty="0" smtClean="0"/>
          </a:p>
        </p:txBody>
      </p:sp>
    </p:spTree>
    <p:extLst>
      <p:ext uri="{BB962C8B-B14F-4D97-AF65-F5344CB8AC3E}">
        <p14:creationId xmlns:p14="http://schemas.microsoft.com/office/powerpoint/2010/main" val="255454682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In tegenstelling tot LESS zijn variabelen bij Sass</a:t>
            </a:r>
            <a:r>
              <a:rPr lang="nl-NL" baseline="0" dirty="0" smtClean="0"/>
              <a:t> ook echt variabelen: je kan ze meerdere keren een waarde geven.</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29366530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Beschrijf hier hoe de .border in de gecompileerde CSS</a:t>
            </a:r>
            <a:r>
              <a:rPr lang="nl-NL" baseline="0" dirty="0" smtClean="0"/>
              <a:t> wordt vervangen door alle CSS-eigenschappen van de gedefinieerde border.</a:t>
            </a:r>
          </a:p>
          <a:p>
            <a:endParaRPr lang="nl-NL" baseline="0" dirty="0" smtClean="0"/>
          </a:p>
          <a:p>
            <a:r>
              <a:rPr lang="nl-NL" baseline="0" dirty="0" smtClean="0"/>
              <a:t>In tegenstelling tot LESS, komt de gedefinieerde mixin niet terecht in de CSS-output. Dit is één van de grote verschillen tussen LESS en Sass: Sass is explicieter. Je moet expliciet aangeven dat het erbij hoort</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Vertel hier over de voordelen</a:t>
            </a:r>
            <a:r>
              <a:rPr lang="nl-NL" baseline="0" dirty="0" smtClean="0"/>
              <a:t> van overerving kunnen gebruiken. We hoeven zelf niet meer handmatig de hele lijst op te sommen van classes die gebruik maken van een bepaalde stijl. Bij grote stylesheets was dit erg vervelend omdat de definitie van een bepaalde stijl op die manier op vier verschillende plekken kon staan. Met Sass staat alles op één plek.</a:t>
            </a:r>
          </a:p>
          <a:p>
            <a:endParaRPr lang="nl-NL" baseline="0" dirty="0" smtClean="0"/>
          </a:p>
          <a:p>
            <a:r>
              <a:rPr lang="nl-NL" baseline="0" dirty="0" smtClean="0"/>
              <a:t>Extenden is een feature die LESS niet biedt.</a:t>
            </a:r>
            <a:endParaRPr lang="nl-NL" dirty="0"/>
          </a:p>
        </p:txBody>
      </p:sp>
    </p:spTree>
    <p:extLst>
      <p:ext uri="{BB962C8B-B14F-4D97-AF65-F5344CB8AC3E}">
        <p14:creationId xmlns:p14="http://schemas.microsoft.com/office/powerpoint/2010/main" val="255454682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nl-NL" dirty="0" smtClean="0"/>
          </a:p>
        </p:txBody>
      </p:sp>
    </p:spTree>
    <p:extLst>
      <p:ext uri="{BB962C8B-B14F-4D97-AF65-F5344CB8AC3E}">
        <p14:creationId xmlns:p14="http://schemas.microsoft.com/office/powerpoint/2010/main" val="46754329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Gebruik deze slide als introductie voor de volgende slide waarbij getoond</a:t>
            </a:r>
            <a:r>
              <a:rPr lang="nl-NL" baseline="0" dirty="0" smtClean="0"/>
              <a:t> wordt hoe nested rules werken. Wellicht is het fijn voor de studenten om te laten zien wat deze CSS doet. Het beschrijft deze HTML:</a:t>
            </a:r>
          </a:p>
          <a:p>
            <a:endParaRPr lang="nl-NL" sz="1200" kern="1200" dirty="0" smtClean="0">
              <a:solidFill>
                <a:schemeClr val="tx1"/>
              </a:solidFill>
              <a:latin typeface="+mn-lt"/>
              <a:ea typeface="+mn-ea"/>
              <a:cs typeface="+mn-cs"/>
            </a:endParaRPr>
          </a:p>
          <a:p>
            <a:r>
              <a:rPr lang="nl-NL" sz="1200" kern="1200" dirty="0" smtClean="0">
                <a:solidFill>
                  <a:schemeClr val="tx1"/>
                </a:solidFill>
                <a:latin typeface="+mn-lt"/>
                <a:ea typeface="+mn-ea"/>
                <a:cs typeface="+mn-cs"/>
              </a:rPr>
              <a:t>&lt;ul id=“nav”&gt;</a:t>
            </a:r>
          </a:p>
          <a:p>
            <a:r>
              <a:rPr lang="nl-NL" sz="1200" kern="1200" dirty="0" smtClean="0">
                <a:solidFill>
                  <a:schemeClr val="tx1"/>
                </a:solidFill>
                <a:latin typeface="+mn-lt"/>
                <a:ea typeface="+mn-ea"/>
                <a:cs typeface="+mn-cs"/>
              </a:rPr>
              <a:t>	&lt;li&gt;&lt;a href=“#”&gt;Home&lt;/a&gt;&lt;/li&gt;</a:t>
            </a:r>
          </a:p>
          <a:p>
            <a:r>
              <a:rPr lang="it-IT" sz="1200" kern="1200" dirty="0" smtClean="0">
                <a:solidFill>
                  <a:schemeClr val="tx1"/>
                </a:solidFill>
                <a:latin typeface="+mn-lt"/>
                <a:ea typeface="+mn-ea"/>
                <a:cs typeface="+mn-cs"/>
              </a:rPr>
              <a:t>	&lt;li&gt;</a:t>
            </a:r>
            <a:r>
              <a:rPr lang="nl-NL" sz="1200" kern="1200" dirty="0" smtClean="0">
                <a:solidFill>
                  <a:schemeClr val="tx1"/>
                </a:solidFill>
                <a:latin typeface="+mn-lt"/>
                <a:ea typeface="+mn-ea"/>
                <a:cs typeface="+mn-cs"/>
              </a:rPr>
              <a:t>&lt;a href=“#”&gt;Portfolio&lt;/a&gt;</a:t>
            </a:r>
            <a:r>
              <a:rPr lang="it-IT" sz="1200" kern="1200" dirty="0" smtClean="0">
                <a:solidFill>
                  <a:schemeClr val="tx1"/>
                </a:solidFill>
                <a:latin typeface="+mn-lt"/>
                <a:ea typeface="+mn-ea"/>
                <a:cs typeface="+mn-cs"/>
              </a:rPr>
              <a:t>&lt;/li&gt;</a:t>
            </a:r>
          </a:p>
          <a:p>
            <a:r>
              <a:rPr lang="it-IT" sz="1200" kern="1200" dirty="0" smtClean="0">
                <a:solidFill>
                  <a:schemeClr val="tx1"/>
                </a:solidFill>
                <a:latin typeface="+mn-lt"/>
                <a:ea typeface="+mn-ea"/>
                <a:cs typeface="+mn-cs"/>
              </a:rPr>
              <a:t>	&lt;li&gt;</a:t>
            </a:r>
            <a:r>
              <a:rPr lang="nl-NL" sz="1200" kern="1200" dirty="0" smtClean="0">
                <a:solidFill>
                  <a:schemeClr val="tx1"/>
                </a:solidFill>
                <a:latin typeface="+mn-lt"/>
                <a:ea typeface="+mn-ea"/>
                <a:cs typeface="+mn-cs"/>
              </a:rPr>
              <a:t>&lt;a href=“#”&gt;Gastenboek&lt;/a&gt;</a:t>
            </a:r>
            <a:r>
              <a:rPr lang="it-IT" sz="1200" kern="1200" dirty="0" smtClean="0">
                <a:solidFill>
                  <a:schemeClr val="tx1"/>
                </a:solidFill>
                <a:latin typeface="+mn-lt"/>
                <a:ea typeface="+mn-ea"/>
                <a:cs typeface="+mn-cs"/>
              </a:rPr>
              <a:t>&lt;/li&gt;</a:t>
            </a:r>
          </a:p>
          <a:p>
            <a:r>
              <a:rPr lang="nl-NL" sz="1200" kern="1200" dirty="0" smtClean="0">
                <a:solidFill>
                  <a:schemeClr val="tx1"/>
                </a:solidFill>
                <a:latin typeface="+mn-lt"/>
                <a:ea typeface="+mn-ea"/>
                <a:cs typeface="+mn-cs"/>
              </a:rPr>
              <a:t>	&lt;li&gt;&lt;a href=“#”&gt;Contact&lt;/a&gt;&lt;/li&gt;</a:t>
            </a:r>
          </a:p>
          <a:p>
            <a:r>
              <a:rPr lang="nl-NL" sz="1200" kern="1200" dirty="0" smtClean="0">
                <a:solidFill>
                  <a:schemeClr val="tx1"/>
                </a:solidFill>
                <a:latin typeface="+mn-lt"/>
                <a:ea typeface="+mn-ea"/>
                <a:cs typeface="+mn-cs"/>
              </a:rPr>
              <a:t>&lt;/ul&gt;</a:t>
            </a:r>
          </a:p>
        </p:txBody>
      </p:sp>
    </p:spTree>
    <p:extLst>
      <p:ext uri="{BB962C8B-B14F-4D97-AF65-F5344CB8AC3E}">
        <p14:creationId xmlns:p14="http://schemas.microsoft.com/office/powerpoint/2010/main" val="2554546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371600"/>
            <a:ext cx="3124200" cy="2590800"/>
          </a:xfrm>
        </p:spPr>
        <p:txBody>
          <a:bodyPr/>
          <a:lstStyle>
            <a:lvl1pPr algn="ctr">
              <a:defRPr sz="3200" b="1">
                <a:solidFill>
                  <a:schemeClr val="bg1"/>
                </a:solidFill>
                <a:effectLst/>
              </a:defRPr>
            </a:lvl1pPr>
          </a:lstStyle>
          <a:p>
            <a:r>
              <a:rPr lang="nl-NL" smtClean="0"/>
              <a:t>Klik om de stijl te bewerken</a:t>
            </a:r>
            <a:endParaRPr lang="en-US" dirty="0"/>
          </a:p>
        </p:txBody>
      </p:sp>
      <p:sp>
        <p:nvSpPr>
          <p:cNvPr id="5123" name="Rectangle 3"/>
          <p:cNvSpPr>
            <a:spLocks noGrp="1" noChangeArrowheads="1"/>
          </p:cNvSpPr>
          <p:nvPr>
            <p:ph type="subTitle" idx="1"/>
          </p:nvPr>
        </p:nvSpPr>
        <p:spPr>
          <a:xfrm>
            <a:off x="152400" y="4419600"/>
            <a:ext cx="3124200" cy="1828800"/>
          </a:xfrm>
        </p:spPr>
        <p:txBody>
          <a:bodyPr/>
          <a:lstStyle>
            <a:lvl1pPr marL="0" indent="0" algn="ctr">
              <a:buFontTx/>
              <a:buNone/>
              <a:defRPr sz="2000">
                <a:solidFill>
                  <a:schemeClr val="bg1"/>
                </a:solidFill>
                <a:effectLst/>
              </a:defRPr>
            </a:lvl1pPr>
          </a:lstStyle>
          <a:p>
            <a:r>
              <a:rPr lang="nl-NL" smtClean="0"/>
              <a:t>Klik om de ondertitelstijl van het model te bewerken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8" name="Rechte verbindingslijn 7"/>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500063" y="71438"/>
            <a:ext cx="8229600" cy="582612"/>
          </a:xfrm>
        </p:spPr>
        <p:txBody>
          <a:bodyPr/>
          <a:lstStyle>
            <a:lvl1pPr>
              <a:defRPr/>
            </a:lvl1pPr>
          </a:lstStyle>
          <a:p>
            <a:r>
              <a:rPr lang="nl-NL" smtClean="0"/>
              <a:t>Klik om de stijl te bewerken</a:t>
            </a:r>
            <a:endParaRPr lang="nl-NL" dirty="0"/>
          </a:p>
        </p:txBody>
      </p:sp>
      <p:sp>
        <p:nvSpPr>
          <p:cNvPr id="11"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2" name="Content Placeholder 3"/>
          <p:cNvSpPr>
            <a:spLocks noGrp="1"/>
          </p:cNvSpPr>
          <p:nvPr>
            <p:ph sz="half" idx="2"/>
          </p:nvPr>
        </p:nvSpPr>
        <p:spPr>
          <a:xfrm>
            <a:off x="457200" y="183651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3"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4" name="Content Placeholder 5"/>
          <p:cNvSpPr>
            <a:spLocks noGrp="1"/>
          </p:cNvSpPr>
          <p:nvPr>
            <p:ph sz="quarter" idx="4"/>
          </p:nvPr>
        </p:nvSpPr>
        <p:spPr>
          <a:xfrm>
            <a:off x="4645025" y="183651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5" name="Footer Placeholder 4"/>
          <p:cNvSpPr>
            <a:spLocks noGrp="1"/>
          </p:cNvSpPr>
          <p:nvPr>
            <p:ph type="ftr" sz="quarter" idx="10"/>
          </p:nvPr>
        </p:nvSpPr>
        <p:spPr/>
        <p:txBody>
          <a:bodyPr/>
          <a:lstStyle>
            <a:lvl1pPr>
              <a:defRPr/>
            </a:lvl1pPr>
          </a:lstStyle>
          <a:p>
            <a:pPr>
              <a:defRPr/>
            </a:pPr>
            <a:r>
              <a:rPr lang="nl-NL"/>
              <a:t>Title document</a:t>
            </a:r>
          </a:p>
        </p:txBody>
      </p:sp>
      <p:sp>
        <p:nvSpPr>
          <p:cNvPr id="16" name="Slide Number Placeholder 5"/>
          <p:cNvSpPr>
            <a:spLocks noGrp="1"/>
          </p:cNvSpPr>
          <p:nvPr>
            <p:ph type="sldNum" sz="quarter" idx="11"/>
          </p:nvPr>
        </p:nvSpPr>
        <p:spPr/>
        <p:txBody>
          <a:bodyPr/>
          <a:lstStyle>
            <a:lvl1pPr>
              <a:defRPr/>
            </a:lvl1pPr>
          </a:lstStyle>
          <a:p>
            <a:pPr>
              <a:defRPr/>
            </a:pPr>
            <a:fld id="{E5650140-7121-4DB0-B69A-1C1C7741D4EB}" type="slidenum">
              <a:rPr lang="nl-NL"/>
              <a:pPr>
                <a:defRPr/>
              </a:pPr>
              <a:t>‹#›</a:t>
            </a:fld>
            <a:endParaRPr lang="nl-NL"/>
          </a:p>
        </p:txBody>
      </p:sp>
      <p:sp>
        <p:nvSpPr>
          <p:cNvPr id="17" name="Date Placeholder 3"/>
          <p:cNvSpPr>
            <a:spLocks noGrp="1"/>
          </p:cNvSpPr>
          <p:nvPr>
            <p:ph type="dt" sz="half" idx="12"/>
          </p:nvPr>
        </p:nvSpPr>
        <p:spPr/>
        <p:txBody>
          <a:bodyPr/>
          <a:lstStyle>
            <a:lvl1pPr>
              <a:defRPr smtClean="0"/>
            </a:lvl1pPr>
          </a:lstStyle>
          <a:p>
            <a:pPr>
              <a:defRPr/>
            </a:pPr>
            <a:fld id="{4B295978-B6E9-4C9C-9ABF-0B33CF6779D1}" type="datetime1">
              <a:rPr lang="nl-NL"/>
              <a:pPr>
                <a:defRPr/>
              </a:pPr>
              <a:t>29-5-2013</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dirty="0"/>
          </a:p>
        </p:txBody>
      </p:sp>
      <p:sp>
        <p:nvSpPr>
          <p:cNvPr id="3" name="Footer Placeholder 4"/>
          <p:cNvSpPr>
            <a:spLocks noGrp="1"/>
          </p:cNvSpPr>
          <p:nvPr>
            <p:ph type="ftr" sz="quarter" idx="10"/>
          </p:nvPr>
        </p:nvSpPr>
        <p:spPr/>
        <p:txBody>
          <a:bodyPr/>
          <a:lstStyle>
            <a:lvl1pPr>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defRPr/>
            </a:lvl1pPr>
          </a:lstStyle>
          <a:p>
            <a:pPr>
              <a:defRPr/>
            </a:pPr>
            <a:fld id="{38A15A43-B8E9-4F71-B44B-2B143CB2C1E0}"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fld id="{11252118-903B-43EA-B49F-2BE7E1F7E71A}" type="datetime1">
              <a:rPr lang="nl-NL"/>
              <a:pPr>
                <a:defRPr/>
              </a:pPr>
              <a:t>29-5-2013</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4" name="Rechte verbindingslijn 3"/>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500063" y="71438"/>
            <a:ext cx="8229600" cy="582612"/>
          </a:xfrm>
        </p:spPr>
        <p:txBody>
          <a:bodyPr/>
          <a:lstStyle/>
          <a:p>
            <a:r>
              <a:rPr lang="nl-NL" noProof="0" smtClean="0"/>
              <a:t>Klik om de stijl te bewerken</a:t>
            </a:r>
            <a:endParaRPr lang="nl-NL" noProof="0" dirty="0"/>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2CA3B9D3-2230-41BB-90DD-FD31110BBB3F}"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fld id="{FE7A0510-C1C7-4250-824B-B7E4555E4ED8}" type="datetime1">
              <a:rPr lang="nl-NL"/>
              <a:pPr>
                <a:defRPr/>
              </a:pPr>
              <a:t>29-5-2013</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2" name="Title 1"/>
          <p:cNvSpPr>
            <a:spLocks noGrp="1"/>
          </p:cNvSpPr>
          <p:nvPr>
            <p:ph type="title"/>
          </p:nvPr>
        </p:nvSpPr>
        <p:spPr>
          <a:xfrm>
            <a:off x="457200" y="764704"/>
            <a:ext cx="3008313" cy="1100803"/>
          </a:xfrm>
        </p:spPr>
        <p:txBody>
          <a:bodyPr anchor="b"/>
          <a:lstStyle>
            <a:lvl1pPr algn="l">
              <a:defRPr sz="2000" b="1"/>
            </a:lvl1pPr>
          </a:lstStyle>
          <a:p>
            <a:r>
              <a:rPr lang="nl-NL" smtClean="0"/>
              <a:t>Klik om de stijl te bewerken</a:t>
            </a:r>
            <a:endParaRPr lang="nl-NL"/>
          </a:p>
        </p:txBody>
      </p:sp>
      <p:sp>
        <p:nvSpPr>
          <p:cNvPr id="3" name="Content Placeholder 2"/>
          <p:cNvSpPr>
            <a:spLocks noGrp="1"/>
          </p:cNvSpPr>
          <p:nvPr>
            <p:ph idx="1"/>
          </p:nvPr>
        </p:nvSpPr>
        <p:spPr>
          <a:xfrm>
            <a:off x="3575050" y="764705"/>
            <a:ext cx="5111750" cy="5544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ext Placeholder 3"/>
          <p:cNvSpPr>
            <a:spLocks noGrp="1"/>
          </p:cNvSpPr>
          <p:nvPr>
            <p:ph type="body" sz="half" idx="2"/>
          </p:nvPr>
        </p:nvSpPr>
        <p:spPr>
          <a:xfrm>
            <a:off x="457200" y="1926755"/>
            <a:ext cx="3008313" cy="43825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EB1975A8-80D0-4EC5-999E-58A899C57311}"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F1862A2D-0EBD-45B2-8673-64FC4F2E3B2C}" type="datetime1">
              <a:rPr lang="nl-NL"/>
              <a:pPr>
                <a:defRPr/>
              </a:pPr>
              <a:t>29-5-2013</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6" name="Rechte verbindingslijn 5"/>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457200" y="764704"/>
            <a:ext cx="3008313" cy="1100803"/>
          </a:xfrm>
        </p:spPr>
        <p:txBody>
          <a:bodyPr anchor="b"/>
          <a:lstStyle>
            <a:lvl1pPr algn="l">
              <a:defRPr sz="2000" b="1"/>
            </a:lvl1pPr>
          </a:lstStyle>
          <a:p>
            <a:r>
              <a:rPr lang="nl-NL" smtClean="0"/>
              <a:t>Klik om de stijl te bewerken</a:t>
            </a:r>
            <a:endParaRPr lang="nl-NL"/>
          </a:p>
        </p:txBody>
      </p:sp>
      <p:sp>
        <p:nvSpPr>
          <p:cNvPr id="10" name="Content Placeholder 2"/>
          <p:cNvSpPr>
            <a:spLocks noGrp="1"/>
          </p:cNvSpPr>
          <p:nvPr>
            <p:ph idx="1"/>
          </p:nvPr>
        </p:nvSpPr>
        <p:spPr>
          <a:xfrm>
            <a:off x="3575050" y="764705"/>
            <a:ext cx="5111750" cy="5544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1" name="Text Placeholder 3"/>
          <p:cNvSpPr>
            <a:spLocks noGrp="1"/>
          </p:cNvSpPr>
          <p:nvPr>
            <p:ph type="body" sz="half" idx="2"/>
          </p:nvPr>
        </p:nvSpPr>
        <p:spPr>
          <a:xfrm>
            <a:off x="457200" y="1926755"/>
            <a:ext cx="3008313" cy="43825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2" name="Footer Placeholder 4"/>
          <p:cNvSpPr>
            <a:spLocks noGrp="1"/>
          </p:cNvSpPr>
          <p:nvPr>
            <p:ph type="ftr" sz="quarter" idx="10"/>
          </p:nvPr>
        </p:nvSpPr>
        <p:spPr/>
        <p:txBody>
          <a:bodyPr/>
          <a:lstStyle>
            <a:lvl1pPr>
              <a:defRPr/>
            </a:lvl1pPr>
          </a:lstStyle>
          <a:p>
            <a:pPr>
              <a:defRPr/>
            </a:pPr>
            <a:r>
              <a:rPr lang="nl-NL"/>
              <a:t>Title document</a:t>
            </a:r>
          </a:p>
        </p:txBody>
      </p:sp>
      <p:sp>
        <p:nvSpPr>
          <p:cNvPr id="13" name="Slide Number Placeholder 5"/>
          <p:cNvSpPr>
            <a:spLocks noGrp="1"/>
          </p:cNvSpPr>
          <p:nvPr>
            <p:ph type="sldNum" sz="quarter" idx="11"/>
          </p:nvPr>
        </p:nvSpPr>
        <p:spPr/>
        <p:txBody>
          <a:bodyPr/>
          <a:lstStyle>
            <a:lvl1pPr>
              <a:defRPr/>
            </a:lvl1pPr>
          </a:lstStyle>
          <a:p>
            <a:pPr>
              <a:defRPr/>
            </a:pPr>
            <a:fld id="{DA9E299E-5753-42FF-9230-97AE1F5AB3C2}" type="slidenum">
              <a:rPr lang="nl-NL"/>
              <a:pPr>
                <a:defRPr/>
              </a:pPr>
              <a:t>‹#›</a:t>
            </a:fld>
            <a:endParaRPr lang="nl-NL"/>
          </a:p>
        </p:txBody>
      </p:sp>
      <p:sp>
        <p:nvSpPr>
          <p:cNvPr id="14" name="Date Placeholder 3"/>
          <p:cNvSpPr>
            <a:spLocks noGrp="1"/>
          </p:cNvSpPr>
          <p:nvPr>
            <p:ph type="dt" sz="half" idx="12"/>
          </p:nvPr>
        </p:nvSpPr>
        <p:spPr/>
        <p:txBody>
          <a:bodyPr/>
          <a:lstStyle>
            <a:lvl1pPr>
              <a:defRPr smtClean="0"/>
            </a:lvl1pPr>
          </a:lstStyle>
          <a:p>
            <a:pPr>
              <a:defRPr/>
            </a:pPr>
            <a:fld id="{BB3F0F72-0543-493A-B97F-707D5388C56A}" type="datetime1">
              <a:rPr lang="nl-NL"/>
              <a:pPr>
                <a:defRPr/>
              </a:pPr>
              <a:t>29-5-2013</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2" name="Title 1"/>
          <p:cNvSpPr>
            <a:spLocks noGrp="1"/>
          </p:cNvSpPr>
          <p:nvPr>
            <p:ph type="title"/>
          </p:nvPr>
        </p:nvSpPr>
        <p:spPr>
          <a:xfrm>
            <a:off x="1792288" y="4945633"/>
            <a:ext cx="5486400" cy="566738"/>
          </a:xfrm>
        </p:spPr>
        <p:txBody>
          <a:bodyPr anchor="b"/>
          <a:lstStyle>
            <a:lvl1pPr algn="l">
              <a:defRPr sz="2000" b="1"/>
            </a:lvl1pPr>
          </a:lstStyle>
          <a:p>
            <a:r>
              <a:rPr lang="nl-NL" smtClean="0"/>
              <a:t>Klik om de stijl te bewerken</a:t>
            </a:r>
            <a:endParaRPr lang="nl-NL"/>
          </a:p>
        </p:txBody>
      </p:sp>
      <p:sp>
        <p:nvSpPr>
          <p:cNvPr id="3" name="Picture Placeholder 2"/>
          <p:cNvSpPr>
            <a:spLocks noGrp="1"/>
          </p:cNvSpPr>
          <p:nvPr>
            <p:ph type="pic" idx="1"/>
          </p:nvPr>
        </p:nvSpPr>
        <p:spPr>
          <a:xfrm>
            <a:off x="1792288" y="757808"/>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a:p>
        </p:txBody>
      </p:sp>
      <p:sp>
        <p:nvSpPr>
          <p:cNvPr id="4" name="Text Placeholder 3"/>
          <p:cNvSpPr>
            <a:spLocks noGrp="1"/>
          </p:cNvSpPr>
          <p:nvPr>
            <p:ph type="body" sz="half" idx="2"/>
          </p:nvPr>
        </p:nvSpPr>
        <p:spPr>
          <a:xfrm>
            <a:off x="1792288" y="55044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CAD175D1-8BD5-4B61-8FB9-C6E082C6F948}"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9782A12B-484A-4F3D-846A-ECB54D830D01}" type="datetime1">
              <a:rPr lang="nl-NL"/>
              <a:pPr>
                <a:defRPr/>
              </a:pPr>
              <a:t>29-5-2013</a:t>
            </a:fld>
            <a:endParaRPr lang="nl-NL"/>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6" name="Rechte verbindingslijn 5"/>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1792288" y="4945633"/>
            <a:ext cx="5486400" cy="566738"/>
          </a:xfrm>
        </p:spPr>
        <p:txBody>
          <a:bodyPr anchor="b"/>
          <a:lstStyle>
            <a:lvl1pPr algn="l">
              <a:defRPr sz="2000" b="1"/>
            </a:lvl1pPr>
          </a:lstStyle>
          <a:p>
            <a:r>
              <a:rPr lang="nl-NL" smtClean="0"/>
              <a:t>Klik om de stijl te bewerken</a:t>
            </a:r>
            <a:endParaRPr lang="nl-NL"/>
          </a:p>
        </p:txBody>
      </p:sp>
      <p:sp>
        <p:nvSpPr>
          <p:cNvPr id="10" name="Picture Placeholder 2"/>
          <p:cNvSpPr>
            <a:spLocks noGrp="1"/>
          </p:cNvSpPr>
          <p:nvPr>
            <p:ph type="pic" idx="1"/>
          </p:nvPr>
        </p:nvSpPr>
        <p:spPr>
          <a:xfrm>
            <a:off x="1792288" y="757808"/>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a:p>
        </p:txBody>
      </p:sp>
      <p:sp>
        <p:nvSpPr>
          <p:cNvPr id="11" name="Text Placeholder 3"/>
          <p:cNvSpPr>
            <a:spLocks noGrp="1"/>
          </p:cNvSpPr>
          <p:nvPr>
            <p:ph type="body" sz="half" idx="2"/>
          </p:nvPr>
        </p:nvSpPr>
        <p:spPr>
          <a:xfrm>
            <a:off x="1792288" y="550445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2" name="Footer Placeholder 4"/>
          <p:cNvSpPr>
            <a:spLocks noGrp="1"/>
          </p:cNvSpPr>
          <p:nvPr>
            <p:ph type="ftr" sz="quarter" idx="10"/>
          </p:nvPr>
        </p:nvSpPr>
        <p:spPr/>
        <p:txBody>
          <a:bodyPr/>
          <a:lstStyle>
            <a:lvl1pPr>
              <a:defRPr/>
            </a:lvl1pPr>
          </a:lstStyle>
          <a:p>
            <a:pPr>
              <a:defRPr/>
            </a:pPr>
            <a:r>
              <a:rPr lang="nl-NL"/>
              <a:t>Title document</a:t>
            </a:r>
          </a:p>
        </p:txBody>
      </p:sp>
      <p:sp>
        <p:nvSpPr>
          <p:cNvPr id="13" name="Slide Number Placeholder 5"/>
          <p:cNvSpPr>
            <a:spLocks noGrp="1"/>
          </p:cNvSpPr>
          <p:nvPr>
            <p:ph type="sldNum" sz="quarter" idx="11"/>
          </p:nvPr>
        </p:nvSpPr>
        <p:spPr/>
        <p:txBody>
          <a:bodyPr/>
          <a:lstStyle>
            <a:lvl1pPr>
              <a:defRPr/>
            </a:lvl1pPr>
          </a:lstStyle>
          <a:p>
            <a:pPr>
              <a:defRPr/>
            </a:pPr>
            <a:fld id="{CDA826C4-2544-4961-BBC3-3D56E9440CB0}" type="slidenum">
              <a:rPr lang="nl-NL"/>
              <a:pPr>
                <a:defRPr/>
              </a:pPr>
              <a:t>‹#›</a:t>
            </a:fld>
            <a:endParaRPr lang="nl-NL"/>
          </a:p>
        </p:txBody>
      </p:sp>
      <p:sp>
        <p:nvSpPr>
          <p:cNvPr id="14" name="Date Placeholder 3"/>
          <p:cNvSpPr>
            <a:spLocks noGrp="1"/>
          </p:cNvSpPr>
          <p:nvPr>
            <p:ph type="dt" sz="half" idx="12"/>
          </p:nvPr>
        </p:nvSpPr>
        <p:spPr/>
        <p:txBody>
          <a:bodyPr/>
          <a:lstStyle>
            <a:lvl1pPr>
              <a:defRPr smtClean="0"/>
            </a:lvl1pPr>
          </a:lstStyle>
          <a:p>
            <a:pPr>
              <a:defRPr/>
            </a:pPr>
            <a:fld id="{80D4722F-ABB6-4303-BB25-8CA1878E7342}" type="datetime1">
              <a:rPr lang="nl-NL"/>
              <a:pPr>
                <a:defRPr/>
              </a:pPr>
              <a:t>29-5-2013</a:t>
            </a:fld>
            <a:endParaRPr lang="nl-NL"/>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cxnSp>
        <p:nvCxnSpPr>
          <p:cNvPr id="3" name="Rechte verbindingslijn 2"/>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9004300" y="1365250"/>
            <a:ext cx="139700" cy="5492750"/>
          </a:xfrm>
          <a:prstGeom prst="rect">
            <a:avLst/>
          </a:prstGeom>
          <a:noFill/>
          <a:ln w="9525">
            <a:noFill/>
            <a:miter lim="800000"/>
            <a:headEnd/>
            <a:tailEnd/>
          </a:ln>
        </p:spPr>
      </p:pic>
      <p:sp>
        <p:nvSpPr>
          <p:cNvPr id="5" name="Footer Placeholder 4"/>
          <p:cNvSpPr>
            <a:spLocks noGrp="1"/>
          </p:cNvSpPr>
          <p:nvPr>
            <p:ph type="ftr" sz="quarter" idx="10"/>
          </p:nvPr>
        </p:nvSpPr>
        <p:spPr/>
        <p:txBody>
          <a:bodyPr/>
          <a:lstStyle>
            <a:lvl1pPr>
              <a:defRPr/>
            </a:lvl1pPr>
          </a:lstStyle>
          <a:p>
            <a:pPr>
              <a:defRPr/>
            </a:pPr>
            <a:r>
              <a:rPr lang="nl-NL"/>
              <a:t>Title document</a:t>
            </a:r>
          </a:p>
        </p:txBody>
      </p:sp>
      <p:sp>
        <p:nvSpPr>
          <p:cNvPr id="6" name="Slide Number Placeholder 5"/>
          <p:cNvSpPr>
            <a:spLocks noGrp="1"/>
          </p:cNvSpPr>
          <p:nvPr>
            <p:ph type="sldNum" sz="quarter" idx="11"/>
          </p:nvPr>
        </p:nvSpPr>
        <p:spPr/>
        <p:txBody>
          <a:bodyPr/>
          <a:lstStyle>
            <a:lvl1pPr>
              <a:defRPr/>
            </a:lvl1pPr>
          </a:lstStyle>
          <a:p>
            <a:pPr>
              <a:defRPr/>
            </a:pPr>
            <a:fld id="{F2424070-74AD-4FBD-83A6-A367DF2BE1D3}"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fld id="{8F59299D-4CD6-4273-9E81-DE745E09CD88}" type="datetime1">
              <a:rPr lang="nl-NL"/>
              <a:pPr>
                <a:defRPr/>
              </a:pPr>
              <a:t>29-5-2013</a:t>
            </a:fld>
            <a:endParaRPr lang="nl-NL"/>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cxnSp>
        <p:nvCxnSpPr>
          <p:cNvPr id="3" name="Rechte verbindingslijn 2"/>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p:txBody>
          <a:bodyPr/>
          <a:lstStyle>
            <a:lvl1pPr>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defRPr/>
            </a:lvl1pPr>
          </a:lstStyle>
          <a:p>
            <a:pPr>
              <a:defRPr/>
            </a:pPr>
            <a:fld id="{1BBCCBD1-8219-4A90-B659-3BEC30E779D3}"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fld id="{8F58F698-85DE-4B6D-AC49-C5CAE621DEDB}" type="datetime1">
              <a:rPr lang="nl-NL"/>
              <a:pPr>
                <a:defRPr/>
              </a:pPr>
              <a:t>29-5-2013</a:t>
            </a:fld>
            <a:endParaRPr lang="nl-NL"/>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1371600"/>
            <a:ext cx="3124200" cy="2590800"/>
          </a:xfrm>
        </p:spPr>
        <p:txBody>
          <a:bodyPr/>
          <a:lstStyle>
            <a:lvl1pPr algn="ctr">
              <a:defRPr sz="3200" b="1">
                <a:solidFill>
                  <a:srgbClr val="005B99"/>
                </a:solidFill>
                <a:effectLst/>
              </a:defRPr>
            </a:lvl1pPr>
          </a:lstStyle>
          <a:p>
            <a:r>
              <a:rPr lang="nl-NL" smtClean="0"/>
              <a:t>Klik om de stijl te bewerken</a:t>
            </a:r>
            <a:endParaRPr lang="en-US" dirty="0"/>
          </a:p>
        </p:txBody>
      </p:sp>
      <p:sp>
        <p:nvSpPr>
          <p:cNvPr id="5123" name="Rectangle 3"/>
          <p:cNvSpPr>
            <a:spLocks noGrp="1" noChangeArrowheads="1"/>
          </p:cNvSpPr>
          <p:nvPr>
            <p:ph type="subTitle" idx="1"/>
          </p:nvPr>
        </p:nvSpPr>
        <p:spPr>
          <a:xfrm>
            <a:off x="152400" y="4419600"/>
            <a:ext cx="3124200" cy="1828800"/>
          </a:xfrm>
        </p:spPr>
        <p:txBody>
          <a:bodyPr/>
          <a:lstStyle>
            <a:lvl1pPr marL="0" indent="0" algn="ctr">
              <a:buFontTx/>
              <a:buNone/>
              <a:defRPr sz="2000">
                <a:solidFill>
                  <a:srgbClr val="005B99"/>
                </a:solidFill>
                <a:effectLst/>
              </a:defRPr>
            </a:lvl1pPr>
          </a:lstStyle>
          <a:p>
            <a:r>
              <a:rPr lang="nl-NL" smtClean="0"/>
              <a:t>Klik om de ondertitelstijl van het model te bewerken</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NL"/>
          </a:p>
        </p:txBody>
      </p:sp>
      <p:sp>
        <p:nvSpPr>
          <p:cNvPr id="5"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5C245E14-099A-49A9-81CC-BA4F6F3C2508}" type="datetime1">
              <a:rPr lang="nl-NL"/>
              <a:pPr>
                <a:defRPr/>
              </a:pPr>
              <a:t>29-5-2013</a:t>
            </a:fld>
            <a:endParaRPr lang="nl-NL"/>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nl-NL" noProof="0" dirty="0" smtClean="0"/>
              <a:t>Klik om de modelstijlen te bewerken</a:t>
            </a:r>
          </a:p>
          <a:p>
            <a:pPr lvl="1"/>
            <a:r>
              <a:rPr lang="nl-NL" noProof="0" dirty="0" smtClean="0"/>
              <a:t>Tweede niveau</a:t>
            </a:r>
          </a:p>
          <a:p>
            <a:pPr lvl="2"/>
            <a:r>
              <a:rPr lang="nl-NL" noProof="0" dirty="0" smtClean="0"/>
              <a:t>Derde niveau</a:t>
            </a:r>
          </a:p>
          <a:p>
            <a:pPr lvl="3"/>
            <a:r>
              <a:rPr lang="nl-NL" noProof="0" dirty="0" smtClean="0"/>
              <a:t>Vierde niveau</a:t>
            </a:r>
          </a:p>
          <a:p>
            <a:pPr lvl="4"/>
            <a:r>
              <a:rPr lang="nl-NL" noProof="0" dirty="0" smtClean="0"/>
              <a:t>Vijfde niveau</a:t>
            </a:r>
            <a:endParaRPr lang="nl-NL" noProof="0" dirty="0"/>
          </a:p>
        </p:txBody>
      </p:sp>
      <p:sp>
        <p:nvSpPr>
          <p:cNvPr id="4" name="Footer Placeholder 4"/>
          <p:cNvSpPr>
            <a:spLocks noGrp="1"/>
          </p:cNvSpPr>
          <p:nvPr>
            <p:ph type="ftr" sz="quarter" idx="10"/>
          </p:nvPr>
        </p:nvSpPr>
        <p:spPr/>
        <p:txBody>
          <a:bodyPr/>
          <a:lstStyle>
            <a:lvl1pPr>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fld id="{637667A7-04BA-4DC1-B162-F05FB43D0636}" type="datetime1">
              <a:rPr lang="nl-NL"/>
              <a:pPr>
                <a:defRPr/>
              </a:pPr>
              <a:t>29-5-2013</a:t>
            </a:fld>
            <a:endParaRPr lang="nl-NL"/>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9004300" y="1365250"/>
            <a:ext cx="139700" cy="5492750"/>
          </a:xfrm>
          <a:prstGeom prst="rect">
            <a:avLst/>
          </a:prstGeom>
          <a:noFill/>
          <a:ln w="9525">
            <a:noFill/>
            <a:miter lim="800000"/>
            <a:headEnd/>
            <a:tailEnd/>
          </a:ln>
        </p:spPr>
      </p:pic>
      <p:sp>
        <p:nvSpPr>
          <p:cNvPr id="7"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A8029D94-39D9-42AB-A886-88D3192CB6F5}" type="datetime1">
              <a:rPr lang="nl-NL"/>
              <a:pPr>
                <a:defRPr/>
              </a:pPr>
              <a:t>29-5-2013</a:t>
            </a:fld>
            <a:endParaRPr lang="nl-NL"/>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Content Placeholder 2"/>
          <p:cNvSpPr>
            <a:spLocks noGrp="1"/>
          </p:cNvSpPr>
          <p:nvPr>
            <p:ph sz="half" idx="1"/>
          </p:nvPr>
        </p:nvSpPr>
        <p:spPr>
          <a:xfrm>
            <a:off x="457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Content Placeholder 3"/>
          <p:cNvSpPr>
            <a:spLocks noGrp="1"/>
          </p:cNvSpPr>
          <p:nvPr>
            <p:ph sz="half" idx="2"/>
          </p:nvPr>
        </p:nvSpPr>
        <p:spPr>
          <a:xfrm>
            <a:off x="4648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5" name="Footer Placeholder 4"/>
          <p:cNvSpPr>
            <a:spLocks noGrp="1"/>
          </p:cNvSpPr>
          <p:nvPr>
            <p:ph type="ftr" sz="quarter" idx="10"/>
          </p:nvPr>
        </p:nvSpPr>
        <p:spPr/>
        <p:txBody>
          <a:bodyPr/>
          <a:lstStyle>
            <a:lvl1pPr>
              <a:defRPr/>
            </a:lvl1pPr>
          </a:lstStyle>
          <a:p>
            <a:pPr>
              <a:defRPr/>
            </a:pPr>
            <a:r>
              <a:rPr lang="nl-NL"/>
              <a:t>Title document</a:t>
            </a:r>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fld id="{0FFBDB8E-6014-48FC-A08E-56CF3555CB4E}" type="datetime1">
              <a:rPr lang="nl-NL"/>
              <a:pPr>
                <a:defRPr/>
              </a:pPr>
              <a:t>29-5-2013</a:t>
            </a:fld>
            <a:endParaRPr lang="nl-NL"/>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NL"/>
          </a:p>
        </p:txBody>
      </p:sp>
      <p:sp>
        <p:nvSpPr>
          <p:cNvPr id="3"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457200" y="183651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45025" y="183651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Footer Placeholder 4"/>
          <p:cNvSpPr>
            <a:spLocks noGrp="1"/>
          </p:cNvSpPr>
          <p:nvPr>
            <p:ph type="ftr" sz="quarter" idx="10"/>
          </p:nvPr>
        </p:nvSpPr>
        <p:spPr/>
        <p:txBody>
          <a:bodyPr/>
          <a:lstStyle>
            <a:lvl1pPr>
              <a:defRPr/>
            </a:lvl1pPr>
          </a:lstStyle>
          <a:p>
            <a:pPr>
              <a:defRPr/>
            </a:pPr>
            <a:r>
              <a:rPr lang="nl-NL"/>
              <a:t>Title document</a:t>
            </a:r>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fld id="{3D38D084-6EAB-44F9-8BA8-5053850681F5}" type="datetime1">
              <a:rPr lang="nl-NL"/>
              <a:pPr>
                <a:defRPr/>
              </a:pPr>
              <a:t>29-5-2013</a:t>
            </a:fld>
            <a:endParaRPr lang="nl-NL"/>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Klik om de stijl te bewerken</a:t>
            </a:r>
            <a:endParaRPr lang="nl-NL" dirty="0"/>
          </a:p>
        </p:txBody>
      </p:sp>
      <p:sp>
        <p:nvSpPr>
          <p:cNvPr id="3" name="Footer Placeholder 4"/>
          <p:cNvSpPr>
            <a:spLocks noGrp="1"/>
          </p:cNvSpPr>
          <p:nvPr>
            <p:ph type="ftr" sz="quarter" idx="10"/>
          </p:nvPr>
        </p:nvSpPr>
        <p:spPr/>
        <p:txBody>
          <a:bodyPr/>
          <a:lstStyle>
            <a:lvl1pPr>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fld id="{F04F2E56-CE0C-48FC-ACAA-A8F1F57555FF}" type="datetime1">
              <a:rPr lang="nl-NL"/>
              <a:pPr>
                <a:defRPr/>
              </a:pPr>
              <a:t>29-5-2013</a:t>
            </a:fld>
            <a:endParaRPr lang="nl-NL"/>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500063" y="71438"/>
            <a:ext cx="8229600" cy="582612"/>
          </a:xfrm>
        </p:spPr>
        <p:txBody>
          <a:bodyPr/>
          <a:lstStyle/>
          <a:p>
            <a:r>
              <a:rPr lang="nl-NL" dirty="0" smtClean="0"/>
              <a:t>Klik om de stijl te bewerken</a:t>
            </a:r>
            <a:endParaRPr lang="nl-NL" dirty="0"/>
          </a:p>
        </p:txBody>
      </p:sp>
      <p:sp>
        <p:nvSpPr>
          <p:cNvPr id="3" name="Footer Placeholder 4"/>
          <p:cNvSpPr>
            <a:spLocks noGrp="1"/>
          </p:cNvSpPr>
          <p:nvPr>
            <p:ph type="ftr" sz="quarter" idx="10"/>
          </p:nvPr>
        </p:nvSpPr>
        <p:spPr/>
        <p:txBody>
          <a:bodyPr/>
          <a:lstStyle>
            <a:lvl1pPr>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fld id="{997030D5-C04F-4336-8C51-37C0E22BBAD4}" type="datetime1">
              <a:rPr lang="nl-NL"/>
              <a:pPr>
                <a:defRPr/>
              </a:pPr>
              <a:t>29-5-2013</a:t>
            </a:fld>
            <a:endParaRPr lang="nl-NL"/>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a:latin typeface="+mj-lt"/>
                <a:ea typeface="+mj-ea"/>
                <a:cs typeface="+mj-cs"/>
              </a:rPr>
              <a:t>Klik om de stijl te bewerken</a:t>
            </a:r>
            <a:endParaRPr lang="nl-NL" sz="4400" dirty="0">
              <a:latin typeface="+mj-lt"/>
              <a:ea typeface="+mj-ea"/>
              <a:cs typeface="+mj-cs"/>
            </a:endParaRPr>
          </a:p>
        </p:txBody>
      </p:sp>
      <p:sp>
        <p:nvSpPr>
          <p:cNvPr id="2" name="Title 1"/>
          <p:cNvSpPr>
            <a:spLocks noGrp="1"/>
          </p:cNvSpPr>
          <p:nvPr>
            <p:ph type="title"/>
          </p:nvPr>
        </p:nvSpPr>
        <p:spPr>
          <a:xfrm>
            <a:off x="457200" y="764704"/>
            <a:ext cx="3008313" cy="1100802"/>
          </a:xfrm>
        </p:spPr>
        <p:txBody>
          <a:bodyPr anchor="b"/>
          <a:lstStyle>
            <a:lvl1pPr algn="l">
              <a:defRPr sz="2000" b="1"/>
            </a:lvl1pPr>
          </a:lstStyle>
          <a:p>
            <a:r>
              <a:rPr lang="nl-NL" smtClean="0"/>
              <a:t>Klik om de stijl te bewerken</a:t>
            </a:r>
            <a:endParaRPr lang="nl-NL"/>
          </a:p>
        </p:txBody>
      </p:sp>
      <p:sp>
        <p:nvSpPr>
          <p:cNvPr id="3" name="Content Placeholder 2"/>
          <p:cNvSpPr>
            <a:spLocks noGrp="1"/>
          </p:cNvSpPr>
          <p:nvPr>
            <p:ph idx="1"/>
          </p:nvPr>
        </p:nvSpPr>
        <p:spPr>
          <a:xfrm>
            <a:off x="3575050" y="764705"/>
            <a:ext cx="5111750" cy="55446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ext Placeholder 3"/>
          <p:cNvSpPr>
            <a:spLocks noGrp="1"/>
          </p:cNvSpPr>
          <p:nvPr>
            <p:ph type="body" sz="half" idx="2"/>
          </p:nvPr>
        </p:nvSpPr>
        <p:spPr>
          <a:xfrm>
            <a:off x="457200" y="1926755"/>
            <a:ext cx="3008313" cy="43825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36396125-68DE-461D-9F31-2C0D1BC758A0}" type="datetime1">
              <a:rPr lang="nl-NL"/>
              <a:pPr>
                <a:defRPr/>
              </a:pPr>
              <a:t>29-5-2013</a:t>
            </a:fld>
            <a:endParaRPr lang="nl-NL"/>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500063" y="71438"/>
            <a:ext cx="8229600" cy="582612"/>
          </a:xfrm>
          <a:prstGeom prst="rect">
            <a:avLst/>
          </a:prstGeom>
          <a:noFill/>
          <a:ln w="9525">
            <a:noFill/>
            <a:miter lim="800000"/>
            <a:headEnd/>
            <a:tailEnd/>
          </a:ln>
        </p:spPr>
        <p:txBody>
          <a:bodyPr anchor="ctr"/>
          <a:lstStyle/>
          <a:p>
            <a:pPr>
              <a:defRPr/>
            </a:pPr>
            <a:r>
              <a:rPr lang="nl-NL" sz="4400">
                <a:latin typeface="+mj-lt"/>
                <a:ea typeface="+mj-ea"/>
                <a:cs typeface="+mj-cs"/>
              </a:rPr>
              <a:t>Klik om de stijl te bewerken</a:t>
            </a:r>
            <a:endParaRPr lang="nl-NL" sz="4400" dirty="0">
              <a:latin typeface="+mj-lt"/>
              <a:ea typeface="+mj-ea"/>
              <a:cs typeface="+mj-cs"/>
            </a:endParaRPr>
          </a:p>
        </p:txBody>
      </p:sp>
      <p:sp>
        <p:nvSpPr>
          <p:cNvPr id="2" name="Title 1"/>
          <p:cNvSpPr>
            <a:spLocks noGrp="1"/>
          </p:cNvSpPr>
          <p:nvPr>
            <p:ph type="title"/>
          </p:nvPr>
        </p:nvSpPr>
        <p:spPr>
          <a:xfrm>
            <a:off x="1792288" y="4952529"/>
            <a:ext cx="5486400" cy="566738"/>
          </a:xfrm>
        </p:spPr>
        <p:txBody>
          <a:bodyPr anchor="b"/>
          <a:lstStyle>
            <a:lvl1pPr algn="l">
              <a:defRPr sz="2000" b="1"/>
            </a:lvl1pPr>
          </a:lstStyle>
          <a:p>
            <a:r>
              <a:rPr lang="nl-NL" smtClean="0"/>
              <a:t>Klik om de stijl te bewerken</a:t>
            </a:r>
            <a:endParaRPr lang="nl-NL"/>
          </a:p>
        </p:txBody>
      </p:sp>
      <p:sp>
        <p:nvSpPr>
          <p:cNvPr id="3" name="Picture Placeholder 2"/>
          <p:cNvSpPr>
            <a:spLocks noGrp="1"/>
          </p:cNvSpPr>
          <p:nvPr>
            <p:ph type="pic" idx="1"/>
          </p:nvPr>
        </p:nvSpPr>
        <p:spPr>
          <a:xfrm>
            <a:off x="1792288" y="764704"/>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endParaRPr lang="nl-NL" noProof="0"/>
          </a:p>
        </p:txBody>
      </p:sp>
      <p:sp>
        <p:nvSpPr>
          <p:cNvPr id="4" name="Text Placeholder 3"/>
          <p:cNvSpPr>
            <a:spLocks noGrp="1"/>
          </p:cNvSpPr>
          <p:nvPr>
            <p:ph type="body" sz="half" idx="2"/>
          </p:nvPr>
        </p:nvSpPr>
        <p:spPr>
          <a:xfrm>
            <a:off x="1792288" y="5519267"/>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6" name="Footer Placeholder 4"/>
          <p:cNvSpPr>
            <a:spLocks noGrp="1"/>
          </p:cNvSpPr>
          <p:nvPr>
            <p:ph type="ftr" sz="quarter" idx="10"/>
          </p:nvPr>
        </p:nvSpPr>
        <p:spPr/>
        <p:txBody>
          <a:bodyPr/>
          <a:lstStyle>
            <a:lvl1pPr>
              <a:defRPr/>
            </a:lvl1pPr>
          </a:lstStyle>
          <a:p>
            <a:pPr>
              <a:defRPr/>
            </a:pPr>
            <a:r>
              <a:rPr lang="nl-NL"/>
              <a:t>Title document</a:t>
            </a:r>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fld id="{41801561-556F-42E0-BE3F-9D5E65AD8EA1}" type="datetime1">
              <a:rPr lang="nl-NL"/>
              <a:pPr>
                <a:defRPr/>
              </a:pPr>
              <a:t>29-5-2013</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9004300" y="1365250"/>
            <a:ext cx="139700" cy="5492750"/>
          </a:xfrm>
          <a:prstGeom prst="rect">
            <a:avLst/>
          </a:prstGeom>
          <a:noFill/>
          <a:ln w="9525">
            <a:noFill/>
            <a:miter lim="800000"/>
            <a:headEnd/>
            <a:tailEnd/>
          </a:ln>
        </p:spPr>
      </p:pic>
      <p:sp>
        <p:nvSpPr>
          <p:cNvPr id="3"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4"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9004300" y="1365250"/>
            <a:ext cx="139700"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78CCFB7C-5036-4F2B-8795-358C0C20ECE9}" type="datetime1">
              <a:rPr lang="nl-NL"/>
              <a:pPr>
                <a:defRPr/>
              </a:pPr>
              <a:t>29-5-2013</a:t>
            </a:fld>
            <a:endParaRPr lang="nl-NL"/>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1200" smtClean="0">
                <a:solidFill>
                  <a:schemeClr val="tx1"/>
                </a:solidFill>
                <a:latin typeface="Calibri" pitchFamily="34" charset="0"/>
              </a:defRPr>
            </a:lvl1pPr>
          </a:lstStyle>
          <a:p>
            <a:pPr>
              <a:defRPr/>
            </a:pPr>
            <a:r>
              <a:rPr lang="nl-NL"/>
              <a:t>Title document</a:t>
            </a:r>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1200"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1200" smtClean="0">
                <a:solidFill>
                  <a:schemeClr val="tx1"/>
                </a:solidFill>
                <a:latin typeface="+mn-lt"/>
              </a:defRPr>
            </a:lvl1pPr>
          </a:lstStyle>
          <a:p>
            <a:pPr>
              <a:defRPr/>
            </a:pPr>
            <a:fld id="{C7FE9636-8CBE-478E-81BD-C0EC0B9B736C}" type="datetime1">
              <a:rPr lang="nl-NL"/>
              <a:pPr>
                <a:defRPr/>
              </a:pPr>
              <a:t>29-5-2013</a:t>
            </a:fld>
            <a:endParaRPr lang="nl-NL"/>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smtClean="0"/>
              <a:t>Klik om de stijl te bewerken</a:t>
            </a:r>
            <a:endParaRPr lang="nl-NL" noProof="0" dirty="0"/>
          </a:p>
        </p:txBody>
      </p:sp>
      <p:sp>
        <p:nvSpPr>
          <p:cNvPr id="3" name="Content Placeholder 2"/>
          <p:cNvSpPr>
            <a:spLocks noGrp="1"/>
          </p:cNvSpPr>
          <p:nvPr>
            <p:ph idx="1"/>
          </p:nvPr>
        </p:nvSpPr>
        <p:spPr/>
        <p:txBody>
          <a:bodyPr/>
          <a:lstStyle>
            <a:lvl1pPr>
              <a:buFontTx/>
              <a:buBlip>
                <a:blip r:embed="rId2"/>
              </a:buBlip>
              <a:defRPr/>
            </a:lvl1p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4" name="Footer Placeholder 4"/>
          <p:cNvSpPr>
            <a:spLocks noGrp="1"/>
          </p:cNvSpPr>
          <p:nvPr>
            <p:ph type="ftr" sz="quarter" idx="10"/>
          </p:nvPr>
        </p:nvSpPr>
        <p:spPr/>
        <p:txBody>
          <a:bodyPr/>
          <a:lstStyle>
            <a:lvl1pPr>
              <a:defRPr/>
            </a:lvl1pPr>
          </a:lstStyle>
          <a:p>
            <a:pPr>
              <a:defRPr/>
            </a:pPr>
            <a:r>
              <a:rPr lang="nl-NL"/>
              <a:t>Title document</a:t>
            </a:r>
          </a:p>
        </p:txBody>
      </p:sp>
      <p:sp>
        <p:nvSpPr>
          <p:cNvPr id="5" name="Slide Number Placeholder 5"/>
          <p:cNvSpPr>
            <a:spLocks noGrp="1"/>
          </p:cNvSpPr>
          <p:nvPr>
            <p:ph type="sldNum" sz="quarter" idx="11"/>
          </p:nvPr>
        </p:nvSpPr>
        <p:spPr/>
        <p:txBody>
          <a:bodyPr/>
          <a:lstStyle>
            <a:lvl1pPr>
              <a:defRPr/>
            </a:lvl1pPr>
          </a:lstStyle>
          <a:p>
            <a:pPr>
              <a:defRPr/>
            </a:pPr>
            <a:fld id="{DF208558-473E-4437-9BF5-D795D7AD1F04}" type="slidenum">
              <a:rPr lang="nl-NL"/>
              <a:pPr>
                <a:defRPr/>
              </a:pPr>
              <a:t>‹#›</a:t>
            </a:fld>
            <a:endParaRPr lang="nl-NL"/>
          </a:p>
        </p:txBody>
      </p:sp>
      <p:sp>
        <p:nvSpPr>
          <p:cNvPr id="6" name="Date Placeholder 3"/>
          <p:cNvSpPr>
            <a:spLocks noGrp="1"/>
          </p:cNvSpPr>
          <p:nvPr>
            <p:ph type="dt" sz="half" idx="12"/>
          </p:nvPr>
        </p:nvSpPr>
        <p:spPr/>
        <p:txBody>
          <a:bodyPr/>
          <a:lstStyle>
            <a:lvl1pPr>
              <a:defRPr/>
            </a:lvl1pPr>
          </a:lstStyle>
          <a:p>
            <a:pPr>
              <a:defRPr/>
            </a:pPr>
            <a:fld id="{54EFCE93-AB76-477E-9E84-535B09331DB8}" type="datetime1">
              <a:rPr lang="nl-NL"/>
              <a:pPr>
                <a:defRPr/>
              </a:pPr>
              <a:t>29-5-2013</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5" name="Rechte verbindingslijn 4"/>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500063" y="71438"/>
            <a:ext cx="8229600" cy="582612"/>
          </a:xfrm>
        </p:spPr>
        <p:txBody>
          <a:bodyPr/>
          <a:lstStyle/>
          <a:p>
            <a:r>
              <a:rPr lang="nl-NL" noProof="0" smtClean="0"/>
              <a:t>Klik om de stijl te bewerken</a:t>
            </a:r>
            <a:endParaRPr lang="nl-NL" noProof="0" dirty="0"/>
          </a:p>
        </p:txBody>
      </p:sp>
      <p:sp>
        <p:nvSpPr>
          <p:cNvPr id="9" name="Content Placeholder 2"/>
          <p:cNvSpPr>
            <a:spLocks noGrp="1"/>
          </p:cNvSpPr>
          <p:nvPr>
            <p:ph idx="1"/>
          </p:nvPr>
        </p:nvSpPr>
        <p:spPr>
          <a:xfrm>
            <a:off x="457200" y="857250"/>
            <a:ext cx="8229600" cy="5268913"/>
          </a:xfrm>
        </p:spPr>
        <p:txBody>
          <a:bodyPr/>
          <a:lstStyle>
            <a:lvl1pPr>
              <a:buFontTx/>
              <a:buBlip>
                <a:blip r:embed="rId4"/>
              </a:buBlip>
              <a:defRPr/>
            </a:lvl1p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dirty="0"/>
          </a:p>
        </p:txBody>
      </p:sp>
      <p:sp>
        <p:nvSpPr>
          <p:cNvPr id="7" name="Footer Placeholder 4"/>
          <p:cNvSpPr>
            <a:spLocks noGrp="1"/>
          </p:cNvSpPr>
          <p:nvPr>
            <p:ph type="ftr" sz="quarter" idx="10"/>
          </p:nvPr>
        </p:nvSpPr>
        <p:spPr/>
        <p:txBody>
          <a:bodyPr/>
          <a:lstStyle>
            <a:lvl1pPr>
              <a:defRPr/>
            </a:lvl1pPr>
          </a:lstStyle>
          <a:p>
            <a:pPr>
              <a:defRPr/>
            </a:pPr>
            <a:r>
              <a:rPr lang="nl-NL"/>
              <a:t>Title document</a:t>
            </a:r>
          </a:p>
        </p:txBody>
      </p:sp>
      <p:sp>
        <p:nvSpPr>
          <p:cNvPr id="10" name="Slide Number Placeholder 5"/>
          <p:cNvSpPr>
            <a:spLocks noGrp="1"/>
          </p:cNvSpPr>
          <p:nvPr>
            <p:ph type="sldNum" sz="quarter" idx="11"/>
          </p:nvPr>
        </p:nvSpPr>
        <p:spPr/>
        <p:txBody>
          <a:bodyPr/>
          <a:lstStyle>
            <a:lvl1pPr>
              <a:defRPr/>
            </a:lvl1pPr>
          </a:lstStyle>
          <a:p>
            <a:pPr>
              <a:defRPr/>
            </a:pPr>
            <a:fld id="{D8846601-D9E0-4071-8846-44D0925C3F3F}" type="slidenum">
              <a:rPr lang="nl-NL"/>
              <a:pPr>
                <a:defRPr/>
              </a:pPr>
              <a:t>‹#›</a:t>
            </a:fld>
            <a:endParaRPr lang="nl-NL"/>
          </a:p>
        </p:txBody>
      </p:sp>
      <p:sp>
        <p:nvSpPr>
          <p:cNvPr id="11" name="Date Placeholder 3"/>
          <p:cNvSpPr>
            <a:spLocks noGrp="1"/>
          </p:cNvSpPr>
          <p:nvPr>
            <p:ph type="dt" sz="half" idx="12"/>
          </p:nvPr>
        </p:nvSpPr>
        <p:spPr/>
        <p:txBody>
          <a:bodyPr/>
          <a:lstStyle>
            <a:lvl1pPr>
              <a:defRPr smtClean="0"/>
            </a:lvl1pPr>
          </a:lstStyle>
          <a:p>
            <a:pPr>
              <a:defRPr/>
            </a:pPr>
            <a:fld id="{6930F019-8659-49AF-8A97-852FED379D6D}" type="datetime1">
              <a:rPr lang="nl-NL"/>
              <a:pPr>
                <a:defRPr/>
              </a:pPr>
              <a:t>29-5-2013</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76200" y="6477000"/>
            <a:ext cx="1066800" cy="355600"/>
          </a:xfrm>
          <a:prstGeom prst="rect">
            <a:avLst/>
          </a:prstGeom>
          <a:noFill/>
          <a:ln w="9525">
            <a:noFill/>
            <a:miter lim="800000"/>
            <a:headEnd/>
            <a:tailEnd/>
          </a:ln>
        </p:spPr>
      </p:pic>
      <p:cxnSp>
        <p:nvCxnSpPr>
          <p:cNvPr id="5" name="Rechte verbindingslijn 4"/>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9004300" y="1365250"/>
            <a:ext cx="139700" cy="5492750"/>
          </a:xfrm>
          <a:prstGeom prst="rect">
            <a:avLst/>
          </a:prstGeom>
          <a:noFill/>
          <a:ln w="9525">
            <a:noFill/>
            <a:miter lim="800000"/>
            <a:headEnd/>
            <a:tailEnd/>
          </a:ln>
        </p:spPr>
      </p:pic>
      <p:sp>
        <p:nvSpPr>
          <p:cNvPr id="7"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9" name="Footer Placeholder 4"/>
          <p:cNvSpPr>
            <a:spLocks noGrp="1"/>
          </p:cNvSpPr>
          <p:nvPr>
            <p:ph type="ftr" sz="quarter" idx="10"/>
          </p:nvPr>
        </p:nvSpPr>
        <p:spPr/>
        <p:txBody>
          <a:bodyPr/>
          <a:lstStyle>
            <a:lvl1pPr>
              <a:defRPr/>
            </a:lvl1pPr>
          </a:lstStyle>
          <a:p>
            <a:pPr>
              <a:defRPr/>
            </a:pPr>
            <a:r>
              <a:rPr lang="nl-NL"/>
              <a:t>Title document</a:t>
            </a:r>
          </a:p>
        </p:txBody>
      </p:sp>
      <p:sp>
        <p:nvSpPr>
          <p:cNvPr id="10" name="Slide Number Placeholder 5"/>
          <p:cNvSpPr>
            <a:spLocks noGrp="1"/>
          </p:cNvSpPr>
          <p:nvPr>
            <p:ph type="sldNum" sz="quarter" idx="11"/>
          </p:nvPr>
        </p:nvSpPr>
        <p:spPr/>
        <p:txBody>
          <a:bodyPr/>
          <a:lstStyle>
            <a:lvl1pPr>
              <a:defRPr/>
            </a:lvl1pPr>
          </a:lstStyle>
          <a:p>
            <a:pPr>
              <a:defRPr/>
            </a:pPr>
            <a:fld id="{C9AA6C16-6CD7-487B-8D5D-24FD1258E615}" type="slidenum">
              <a:rPr lang="nl-NL"/>
              <a:pPr>
                <a:defRPr/>
              </a:pPr>
              <a:t>‹#›</a:t>
            </a:fld>
            <a:endParaRPr lang="nl-NL"/>
          </a:p>
        </p:txBody>
      </p:sp>
      <p:sp>
        <p:nvSpPr>
          <p:cNvPr id="11" name="Date Placeholder 3"/>
          <p:cNvSpPr>
            <a:spLocks noGrp="1"/>
          </p:cNvSpPr>
          <p:nvPr>
            <p:ph type="dt" sz="half" idx="12"/>
          </p:nvPr>
        </p:nvSpPr>
        <p:spPr/>
        <p:txBody>
          <a:bodyPr/>
          <a:lstStyle>
            <a:lvl1pPr>
              <a:defRPr smtClean="0"/>
            </a:lvl1pPr>
          </a:lstStyle>
          <a:p>
            <a:pPr>
              <a:defRPr/>
            </a:pPr>
            <a:fld id="{80775AFC-3DDC-46F8-B0D5-3EAC43158EF5}" type="datetime1">
              <a:rPr lang="nl-NL"/>
              <a:pPr>
                <a:defRPr/>
              </a:pPr>
              <a:t>29-5-2013</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dirty="0"/>
          </a:p>
        </p:txBody>
      </p:sp>
      <p:sp>
        <p:nvSpPr>
          <p:cNvPr id="3" name="Content Placeholder 2"/>
          <p:cNvSpPr>
            <a:spLocks noGrp="1"/>
          </p:cNvSpPr>
          <p:nvPr>
            <p:ph sz="half" idx="1"/>
          </p:nvPr>
        </p:nvSpPr>
        <p:spPr>
          <a:xfrm>
            <a:off x="457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Content Placeholder 3"/>
          <p:cNvSpPr>
            <a:spLocks noGrp="1"/>
          </p:cNvSpPr>
          <p:nvPr>
            <p:ph sz="half" idx="2"/>
          </p:nvPr>
        </p:nvSpPr>
        <p:spPr>
          <a:xfrm>
            <a:off x="4648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Footer Placeholder 4"/>
          <p:cNvSpPr>
            <a:spLocks noGrp="1"/>
          </p:cNvSpPr>
          <p:nvPr>
            <p:ph type="ftr" sz="quarter" idx="10"/>
          </p:nvPr>
        </p:nvSpPr>
        <p:spPr/>
        <p:txBody>
          <a:bodyPr/>
          <a:lstStyle>
            <a:lvl1pPr>
              <a:defRPr/>
            </a:lvl1pPr>
          </a:lstStyle>
          <a:p>
            <a:pPr>
              <a:defRPr/>
            </a:pPr>
            <a:r>
              <a:rPr lang="nl-NL"/>
              <a:t>Title document</a:t>
            </a:r>
          </a:p>
        </p:txBody>
      </p:sp>
      <p:sp>
        <p:nvSpPr>
          <p:cNvPr id="6" name="Slide Number Placeholder 5"/>
          <p:cNvSpPr>
            <a:spLocks noGrp="1"/>
          </p:cNvSpPr>
          <p:nvPr>
            <p:ph type="sldNum" sz="quarter" idx="11"/>
          </p:nvPr>
        </p:nvSpPr>
        <p:spPr/>
        <p:txBody>
          <a:bodyPr/>
          <a:lstStyle>
            <a:lvl1pPr>
              <a:defRPr/>
            </a:lvl1pPr>
          </a:lstStyle>
          <a:p>
            <a:pPr>
              <a:defRPr/>
            </a:pPr>
            <a:fld id="{1764767B-43DF-4387-ADCA-573C7D9E351B}"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fld id="{8EA54468-F53A-4B28-81A4-7B77528D5423}" type="datetime1">
              <a:rPr lang="nl-NL"/>
              <a:pPr>
                <a:defRPr/>
              </a:pPr>
              <a:t>29-5-2013</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76200" y="6477000"/>
            <a:ext cx="1066800" cy="355600"/>
          </a:xfrm>
          <a:prstGeom prst="rect">
            <a:avLst/>
          </a:prstGeom>
          <a:noFill/>
          <a:ln w="9525">
            <a:noFill/>
            <a:miter lim="800000"/>
            <a:headEnd/>
            <a:tailEnd/>
          </a:ln>
        </p:spPr>
      </p:pic>
      <p:cxnSp>
        <p:nvCxnSpPr>
          <p:cNvPr id="6" name="Rechte verbindingslijn 5"/>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500063" y="71438"/>
            <a:ext cx="8229600" cy="582612"/>
          </a:xfrm>
        </p:spPr>
        <p:txBody>
          <a:bodyPr/>
          <a:lstStyle/>
          <a:p>
            <a:r>
              <a:rPr lang="nl-NL" smtClean="0"/>
              <a:t>Klik om de stijl te bewerken</a:t>
            </a:r>
            <a:endParaRPr lang="nl-NL" dirty="0"/>
          </a:p>
        </p:txBody>
      </p:sp>
      <p:sp>
        <p:nvSpPr>
          <p:cNvPr id="11" name="Content Placeholder 2"/>
          <p:cNvSpPr>
            <a:spLocks noGrp="1"/>
          </p:cNvSpPr>
          <p:nvPr>
            <p:ph sz="half" idx="1"/>
          </p:nvPr>
        </p:nvSpPr>
        <p:spPr>
          <a:xfrm>
            <a:off x="457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12" name="Content Placeholder 3"/>
          <p:cNvSpPr>
            <a:spLocks noGrp="1"/>
          </p:cNvSpPr>
          <p:nvPr>
            <p:ph sz="half" idx="2"/>
          </p:nvPr>
        </p:nvSpPr>
        <p:spPr>
          <a:xfrm>
            <a:off x="4648200" y="126876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8" name="Footer Placeholder 4"/>
          <p:cNvSpPr>
            <a:spLocks noGrp="1"/>
          </p:cNvSpPr>
          <p:nvPr>
            <p:ph type="ftr" sz="quarter" idx="10"/>
          </p:nvPr>
        </p:nvSpPr>
        <p:spPr/>
        <p:txBody>
          <a:bodyPr/>
          <a:lstStyle>
            <a:lvl1pPr>
              <a:defRPr/>
            </a:lvl1pPr>
          </a:lstStyle>
          <a:p>
            <a:pPr>
              <a:defRPr/>
            </a:pPr>
            <a:r>
              <a:rPr lang="nl-NL"/>
              <a:t>Title document</a:t>
            </a:r>
          </a:p>
        </p:txBody>
      </p:sp>
      <p:sp>
        <p:nvSpPr>
          <p:cNvPr id="9" name="Slide Number Placeholder 5"/>
          <p:cNvSpPr>
            <a:spLocks noGrp="1"/>
          </p:cNvSpPr>
          <p:nvPr>
            <p:ph type="sldNum" sz="quarter" idx="11"/>
          </p:nvPr>
        </p:nvSpPr>
        <p:spPr/>
        <p:txBody>
          <a:bodyPr/>
          <a:lstStyle>
            <a:lvl1pPr>
              <a:defRPr/>
            </a:lvl1pPr>
          </a:lstStyle>
          <a:p>
            <a:pPr>
              <a:defRPr/>
            </a:pPr>
            <a:fld id="{3062CED9-B5AD-4BE9-8042-92F67B7B67AB}" type="slidenum">
              <a:rPr lang="nl-NL"/>
              <a:pPr>
                <a:defRPr/>
              </a:pPr>
              <a:t>‹#›</a:t>
            </a:fld>
            <a:endParaRPr lang="nl-NL"/>
          </a:p>
        </p:txBody>
      </p:sp>
      <p:sp>
        <p:nvSpPr>
          <p:cNvPr id="13" name="Date Placeholder 3"/>
          <p:cNvSpPr>
            <a:spLocks noGrp="1"/>
          </p:cNvSpPr>
          <p:nvPr>
            <p:ph type="dt" sz="half" idx="12"/>
          </p:nvPr>
        </p:nvSpPr>
        <p:spPr/>
        <p:txBody>
          <a:bodyPr/>
          <a:lstStyle>
            <a:lvl1pPr>
              <a:defRPr smtClean="0"/>
            </a:lvl1pPr>
          </a:lstStyle>
          <a:p>
            <a:pPr>
              <a:defRPr/>
            </a:pPr>
            <a:fld id="{777E420C-C9EF-434F-B2C2-BE2751A082E4}" type="datetime1">
              <a:rPr lang="nl-NL"/>
              <a:pPr>
                <a:defRPr/>
              </a:pPr>
              <a:t>29-5-2013</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NL" dirty="0"/>
          </a:p>
        </p:txBody>
      </p:sp>
      <p:sp>
        <p:nvSpPr>
          <p:cNvPr id="3" name="Text Placeholder 2"/>
          <p:cNvSpPr>
            <a:spLocks noGrp="1"/>
          </p:cNvSpPr>
          <p:nvPr>
            <p:ph type="body" idx="1"/>
          </p:nvPr>
        </p:nvSpPr>
        <p:spPr>
          <a:xfrm>
            <a:off x="457200" y="119675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457200" y="183651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ext Placeholder 4"/>
          <p:cNvSpPr>
            <a:spLocks noGrp="1"/>
          </p:cNvSpPr>
          <p:nvPr>
            <p:ph type="body" sz="quarter" idx="3"/>
          </p:nvPr>
        </p:nvSpPr>
        <p:spPr>
          <a:xfrm>
            <a:off x="4645025" y="119675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45025" y="183651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Footer Placeholder 4"/>
          <p:cNvSpPr>
            <a:spLocks noGrp="1"/>
          </p:cNvSpPr>
          <p:nvPr>
            <p:ph type="ftr" sz="quarter" idx="10"/>
          </p:nvPr>
        </p:nvSpPr>
        <p:spPr/>
        <p:txBody>
          <a:bodyPr/>
          <a:lstStyle>
            <a:lvl1pPr>
              <a:defRPr/>
            </a:lvl1pPr>
          </a:lstStyle>
          <a:p>
            <a:pPr>
              <a:defRPr/>
            </a:pPr>
            <a:r>
              <a:rPr lang="nl-NL"/>
              <a:t>Title document</a:t>
            </a:r>
          </a:p>
        </p:txBody>
      </p:sp>
      <p:sp>
        <p:nvSpPr>
          <p:cNvPr id="8" name="Slide Number Placeholder 5"/>
          <p:cNvSpPr>
            <a:spLocks noGrp="1"/>
          </p:cNvSpPr>
          <p:nvPr>
            <p:ph type="sldNum" sz="quarter" idx="11"/>
          </p:nvPr>
        </p:nvSpPr>
        <p:spPr/>
        <p:txBody>
          <a:bodyPr/>
          <a:lstStyle>
            <a:lvl1pPr>
              <a:defRPr/>
            </a:lvl1pPr>
          </a:lstStyle>
          <a:p>
            <a:pPr>
              <a:defRPr/>
            </a:pPr>
            <a:fld id="{B3AA71B2-3753-4B5E-82D4-17014611D737}"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fld id="{97034E72-BFB8-4D60-81C0-8E96EDEA668D}" type="datetime1">
              <a:rPr lang="nl-NL"/>
              <a:pPr>
                <a:defRPr/>
              </a:pPr>
              <a:t>29-5-2013</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0063" y="71438"/>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smtClean="0"/>
              <a:t>Klik om de stijl te bewerken</a:t>
            </a:r>
          </a:p>
        </p:txBody>
      </p:sp>
      <p:sp>
        <p:nvSpPr>
          <p:cNvPr id="1027" name="Text Placeholder 2"/>
          <p:cNvSpPr>
            <a:spLocks noGrp="1"/>
          </p:cNvSpPr>
          <p:nvPr>
            <p:ph type="body" idx="1"/>
          </p:nvPr>
        </p:nvSpPr>
        <p:spPr bwMode="auto">
          <a:xfrm>
            <a:off x="457200" y="857250"/>
            <a:ext cx="82296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modelstijlen te bewerken </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5" name="Footer Placeholder 4"/>
          <p:cNvSpPr>
            <a:spLocks noGrp="1"/>
          </p:cNvSpPr>
          <p:nvPr>
            <p:ph type="ftr" sz="quarter" idx="3"/>
          </p:nvPr>
        </p:nvSpPr>
        <p:spPr>
          <a:xfrm>
            <a:off x="2357438" y="6538913"/>
            <a:ext cx="5143500" cy="214312"/>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chemeClr val="tx1"/>
                </a:solidFill>
                <a:latin typeface="Calibri" pitchFamily="34" charset="0"/>
                <a:cs typeface="+mn-cs"/>
              </a:defRPr>
            </a:lvl1pPr>
          </a:lstStyle>
          <a:p>
            <a:pPr>
              <a:defRPr/>
            </a:pPr>
            <a:r>
              <a:rPr lang="nl-NL"/>
              <a:t>Title document</a:t>
            </a:r>
          </a:p>
        </p:txBody>
      </p:sp>
      <p:sp>
        <p:nvSpPr>
          <p:cNvPr id="6" name="Slide Number Placeholder 5"/>
          <p:cNvSpPr>
            <a:spLocks noGrp="1"/>
          </p:cNvSpPr>
          <p:nvPr>
            <p:ph type="sldNum" sz="quarter" idx="4"/>
          </p:nvPr>
        </p:nvSpPr>
        <p:spPr>
          <a:xfrm>
            <a:off x="7500938" y="6538913"/>
            <a:ext cx="614362" cy="214312"/>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pPr>
              <a:defRPr/>
            </a:pPr>
            <a:fld id="{154078EE-7DF4-4F82-BB82-E546C39C5D74}" type="slidenum">
              <a:rPr lang="nl-NL"/>
              <a:pPr>
                <a:defRPr/>
              </a:pPr>
              <a:t>‹#›</a:t>
            </a:fld>
            <a:endParaRPr lang="nl-NL"/>
          </a:p>
        </p:txBody>
      </p:sp>
      <p:sp>
        <p:nvSpPr>
          <p:cNvPr id="4" name="Date Placeholder 3"/>
          <p:cNvSpPr>
            <a:spLocks noGrp="1"/>
          </p:cNvSpPr>
          <p:nvPr>
            <p:ph type="dt" sz="half" idx="2"/>
          </p:nvPr>
        </p:nvSpPr>
        <p:spPr>
          <a:xfrm>
            <a:off x="1447800" y="6538913"/>
            <a:ext cx="909638" cy="214312"/>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solidFill>
                <a:latin typeface="+mn-lt"/>
                <a:cs typeface="+mn-cs"/>
              </a:defRPr>
            </a:lvl1pPr>
          </a:lstStyle>
          <a:p>
            <a:pPr>
              <a:defRPr/>
            </a:pPr>
            <a:fld id="{5C7696F2-4816-4D5D-95F2-D447D17D5082}" type="datetime1">
              <a:rPr lang="nl-NL"/>
              <a:pPr>
                <a:defRPr/>
              </a:pPr>
              <a:t>29-5-2013</a:t>
            </a:fld>
            <a:endParaRPr lang="nl-NL"/>
          </a:p>
        </p:txBody>
      </p:sp>
      <p:cxnSp>
        <p:nvCxnSpPr>
          <p:cNvPr id="10" name="Rechte verbindingslijn 9"/>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3" name="Afbeelding 11" descr="Infosupport_PPT_balk.jpg"/>
          <p:cNvPicPr>
            <a:picLocks noChangeAspect="1"/>
          </p:cNvPicPr>
          <p:nvPr/>
        </p:nvPicPr>
        <p:blipFill>
          <a:blip r:embed="rId22" cstate="print"/>
          <a:srcRect/>
          <a:stretch>
            <a:fillRect/>
          </a:stretch>
        </p:blipFill>
        <p:spPr bwMode="auto">
          <a:xfrm>
            <a:off x="9004300" y="1365250"/>
            <a:ext cx="139700" cy="5492750"/>
          </a:xfrm>
          <a:prstGeom prst="rect">
            <a:avLst/>
          </a:prstGeom>
          <a:noFill/>
          <a:ln w="9525">
            <a:noFill/>
            <a:miter lim="800000"/>
            <a:headEnd/>
            <a:tailEnd/>
          </a:ln>
        </p:spPr>
      </p:pic>
      <p:pic>
        <p:nvPicPr>
          <p:cNvPr id="1034" name="Afbeelding 12" descr="Info-Support-30cm-300DPI.png"/>
          <p:cNvPicPr>
            <a:picLocks noChangeAspect="1"/>
          </p:cNvPicPr>
          <p:nvPr/>
        </p:nvPicPr>
        <p:blipFill>
          <a:blip r:embed="rId23" cstate="print"/>
          <a:srcRect/>
          <a:stretch>
            <a:fillRect/>
          </a:stretch>
        </p:blipFill>
        <p:spPr bwMode="auto">
          <a:xfrm>
            <a:off x="76200" y="6477000"/>
            <a:ext cx="1066800" cy="355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 id="2147483764" r:id="rId19"/>
    <p:sldLayoutId id="2147483765" r:id="rId20"/>
  </p:sldLayoutIdLst>
  <p:hf hdr="0" dt="0"/>
  <p:txStyles>
    <p:titleStyle>
      <a:lvl1pPr algn="l" rtl="0" eaLnBrk="1" fontAlgn="base" hangingPunct="1">
        <a:spcBef>
          <a:spcPct val="0"/>
        </a:spcBef>
        <a:spcAft>
          <a:spcPct val="0"/>
        </a:spcAft>
        <a:defRPr sz="4400" kern="1200">
          <a:solidFill>
            <a:srgbClr val="00539F"/>
          </a:solidFill>
          <a:latin typeface="+mj-lt"/>
          <a:ea typeface="+mj-ea"/>
          <a:cs typeface="+mj-cs"/>
        </a:defRPr>
      </a:lvl1pPr>
      <a:lvl2pPr algn="l" rtl="0" eaLnBrk="1" fontAlgn="base" hangingPunct="1">
        <a:spcBef>
          <a:spcPct val="0"/>
        </a:spcBef>
        <a:spcAft>
          <a:spcPct val="0"/>
        </a:spcAft>
        <a:defRPr sz="4400">
          <a:solidFill>
            <a:srgbClr val="00539F"/>
          </a:solidFill>
          <a:latin typeface="Calibri" pitchFamily="34" charset="0"/>
        </a:defRPr>
      </a:lvl2pPr>
      <a:lvl3pPr algn="l" rtl="0" eaLnBrk="1" fontAlgn="base" hangingPunct="1">
        <a:spcBef>
          <a:spcPct val="0"/>
        </a:spcBef>
        <a:spcAft>
          <a:spcPct val="0"/>
        </a:spcAft>
        <a:defRPr sz="4400">
          <a:solidFill>
            <a:srgbClr val="00539F"/>
          </a:solidFill>
          <a:latin typeface="Calibri" pitchFamily="34" charset="0"/>
        </a:defRPr>
      </a:lvl3pPr>
      <a:lvl4pPr algn="l" rtl="0" eaLnBrk="1" fontAlgn="base" hangingPunct="1">
        <a:spcBef>
          <a:spcPct val="0"/>
        </a:spcBef>
        <a:spcAft>
          <a:spcPct val="0"/>
        </a:spcAft>
        <a:defRPr sz="4400">
          <a:solidFill>
            <a:srgbClr val="00539F"/>
          </a:solidFill>
          <a:latin typeface="Calibri" pitchFamily="34" charset="0"/>
        </a:defRPr>
      </a:lvl4pPr>
      <a:lvl5pPr algn="l" rtl="0" eaLnBrk="1" fontAlgn="base" hangingPunct="1">
        <a:spcBef>
          <a:spcPct val="0"/>
        </a:spcBef>
        <a:spcAft>
          <a:spcPct val="0"/>
        </a:spcAft>
        <a:defRPr sz="4400">
          <a:solidFill>
            <a:srgbClr val="00539F"/>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SzPct val="70000"/>
        <a:buBlip>
          <a:blip r:embed="rId24"/>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500063" y="71438"/>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smtClean="0"/>
              <a:t>Klik om de stijl te bewerken</a:t>
            </a:r>
          </a:p>
        </p:txBody>
      </p:sp>
      <p:sp>
        <p:nvSpPr>
          <p:cNvPr id="2051" name="Text Placeholder 2"/>
          <p:cNvSpPr>
            <a:spLocks noGrp="1"/>
          </p:cNvSpPr>
          <p:nvPr>
            <p:ph type="body" idx="1"/>
          </p:nvPr>
        </p:nvSpPr>
        <p:spPr bwMode="auto">
          <a:xfrm>
            <a:off x="457200" y="857250"/>
            <a:ext cx="82296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modelstijlen te bewerken </a:t>
            </a:r>
          </a:p>
          <a:p>
            <a:pPr lvl="1"/>
            <a:r>
              <a:rPr lang="nl-NL" smtClean="0"/>
              <a:t>Tweede niveau</a:t>
            </a:r>
          </a:p>
          <a:p>
            <a:pPr lvl="2"/>
            <a:r>
              <a:rPr lang="nl-NL" smtClean="0"/>
              <a:t>Derde niveau</a:t>
            </a:r>
          </a:p>
          <a:p>
            <a:pPr lvl="3"/>
            <a:r>
              <a:rPr lang="nl-NL" smtClean="0"/>
              <a:t>Vierde niveau</a:t>
            </a:r>
          </a:p>
          <a:p>
            <a:pPr lvl="4"/>
            <a:r>
              <a:rPr lang="nl-NL" smtClean="0"/>
              <a:t>Vijfde niveau</a:t>
            </a:r>
          </a:p>
        </p:txBody>
      </p:sp>
      <p:sp>
        <p:nvSpPr>
          <p:cNvPr id="5" name="Footer Placeholder 4"/>
          <p:cNvSpPr>
            <a:spLocks noGrp="1"/>
          </p:cNvSpPr>
          <p:nvPr>
            <p:ph type="ftr" sz="quarter" idx="3"/>
          </p:nvPr>
        </p:nvSpPr>
        <p:spPr>
          <a:xfrm>
            <a:off x="2357438" y="6538913"/>
            <a:ext cx="5143500" cy="214312"/>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chemeClr val="tx1"/>
                </a:solidFill>
                <a:latin typeface="Calibri" pitchFamily="34" charset="0"/>
                <a:cs typeface="+mn-cs"/>
              </a:defRPr>
            </a:lvl1pPr>
          </a:lstStyle>
          <a:p>
            <a:pPr>
              <a:defRPr/>
            </a:pPr>
            <a:r>
              <a:rPr lang="nl-NL"/>
              <a:t>Title document</a:t>
            </a:r>
          </a:p>
        </p:txBody>
      </p:sp>
      <p:sp>
        <p:nvSpPr>
          <p:cNvPr id="6" name="Slide Number Placeholder 5"/>
          <p:cNvSpPr>
            <a:spLocks noGrp="1"/>
          </p:cNvSpPr>
          <p:nvPr>
            <p:ph type="sldNum" sz="quarter" idx="4"/>
          </p:nvPr>
        </p:nvSpPr>
        <p:spPr>
          <a:xfrm>
            <a:off x="7500938" y="6538913"/>
            <a:ext cx="614362" cy="214312"/>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447800" y="6538913"/>
            <a:ext cx="909638" cy="214312"/>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solidFill>
                <a:latin typeface="+mn-lt"/>
                <a:cs typeface="+mn-cs"/>
              </a:defRPr>
            </a:lvl1pPr>
          </a:lstStyle>
          <a:p>
            <a:pPr>
              <a:defRPr/>
            </a:pPr>
            <a:fld id="{6875BB7E-6016-4974-ADE4-A17FC94D7BBF}" type="datetime1">
              <a:rPr lang="nl-NL"/>
              <a:pPr>
                <a:defRPr/>
              </a:pPr>
              <a:t>29-5-2013</a:t>
            </a:fld>
            <a:endParaRPr lang="nl-NL"/>
          </a:p>
        </p:txBody>
      </p:sp>
      <p:cxnSp>
        <p:nvCxnSpPr>
          <p:cNvPr id="10" name="Rechte verbindingslijn 9"/>
          <p:cNvCxnSpPr/>
          <p:nvPr/>
        </p:nvCxnSpPr>
        <p:spPr>
          <a:xfrm>
            <a:off x="0" y="7620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9004300" y="1365250"/>
            <a:ext cx="139700" cy="5492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hdr="0" dt="0"/>
  <p:txStyles>
    <p:titleStyle>
      <a:lvl1pPr algn="l" rtl="0" fontAlgn="base">
        <a:spcBef>
          <a:spcPct val="0"/>
        </a:spcBef>
        <a:spcAft>
          <a:spcPct val="0"/>
        </a:spcAft>
        <a:defRPr sz="4400" kern="1200">
          <a:solidFill>
            <a:srgbClr val="00539F"/>
          </a:solidFill>
          <a:latin typeface="+mj-lt"/>
          <a:ea typeface="+mj-ea"/>
          <a:cs typeface="+mj-cs"/>
        </a:defRPr>
      </a:lvl1pPr>
      <a:lvl2pPr algn="l" rtl="0" fontAlgn="base">
        <a:spcBef>
          <a:spcPct val="0"/>
        </a:spcBef>
        <a:spcAft>
          <a:spcPct val="0"/>
        </a:spcAft>
        <a:defRPr sz="4400">
          <a:solidFill>
            <a:srgbClr val="00539F"/>
          </a:solidFill>
          <a:latin typeface="Calibri" pitchFamily="34" charset="0"/>
        </a:defRPr>
      </a:lvl2pPr>
      <a:lvl3pPr algn="l" rtl="0" fontAlgn="base">
        <a:spcBef>
          <a:spcPct val="0"/>
        </a:spcBef>
        <a:spcAft>
          <a:spcPct val="0"/>
        </a:spcAft>
        <a:defRPr sz="4400">
          <a:solidFill>
            <a:srgbClr val="00539F"/>
          </a:solidFill>
          <a:latin typeface="Calibri" pitchFamily="34" charset="0"/>
        </a:defRPr>
      </a:lvl3pPr>
      <a:lvl4pPr algn="l" rtl="0" fontAlgn="base">
        <a:spcBef>
          <a:spcPct val="0"/>
        </a:spcBef>
        <a:spcAft>
          <a:spcPct val="0"/>
        </a:spcAft>
        <a:defRPr sz="4400">
          <a:solidFill>
            <a:srgbClr val="00539F"/>
          </a:solidFill>
          <a:latin typeface="Calibri" pitchFamily="34" charset="0"/>
        </a:defRPr>
      </a:lvl4pPr>
      <a:lvl5pPr algn="l" rtl="0" fontAlgn="base">
        <a:spcBef>
          <a:spcPct val="0"/>
        </a:spcBef>
        <a:spcAft>
          <a:spcPct val="0"/>
        </a:spcAft>
        <a:defRPr sz="4400">
          <a:solidFill>
            <a:srgbClr val="00539F"/>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SzPct val="70000"/>
        <a:buBlip>
          <a:blip r:embed="rId15"/>
        </a:buBlip>
        <a:defRPr sz="3200" kern="1200">
          <a:solidFill>
            <a:srgbClr val="0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rgbClr val="000000"/>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rgbClr val="000000"/>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rgbClr val="000000"/>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0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4.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0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5.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0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6.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0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7.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8.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0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9.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0.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0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1.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0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2.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3.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4.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5.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6.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7.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8.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9.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0.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1.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2.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3.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4.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5.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1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6.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67.png"/><Relationship Id="rId2" Type="http://schemas.openxmlformats.org/officeDocument/2006/relationships/notesSlide" Target="../notesSlides/notesSlide117.xml"/><Relationship Id="rId1" Type="http://schemas.openxmlformats.org/officeDocument/2006/relationships/slideLayout" Target="../slideLayouts/slideLayout25.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1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8.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2.xml"/><Relationship Id="rId5" Type="http://schemas.openxmlformats.org/officeDocument/2006/relationships/image" Target="../media/image22.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36.wmf"/><Relationship Id="rId5" Type="http://schemas.openxmlformats.org/officeDocument/2006/relationships/oleObject" Target="../embeddings/oleObject1.bin"/><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2.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2.xml"/><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2.xml"/><Relationship Id="rId6" Type="http://schemas.openxmlformats.org/officeDocument/2006/relationships/image" Target="../media/image46.png"/><Relationship Id="rId5" Type="http://schemas.openxmlformats.org/officeDocument/2006/relationships/image" Target="../media/image24.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2.xml"/><Relationship Id="rId5" Type="http://schemas.openxmlformats.org/officeDocument/2006/relationships/image" Target="../media/image48.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2.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22.xml"/><Relationship Id="rId5" Type="http://schemas.openxmlformats.org/officeDocument/2006/relationships/image" Target="../media/image51.png"/><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2.xml"/><Relationship Id="rId5" Type="http://schemas.openxmlformats.org/officeDocument/2006/relationships/image" Target="../media/image54.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22.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2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2.xml"/><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59.png"/><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2.xml"/><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2.xml"/><Relationship Id="rId6" Type="http://schemas.openxmlformats.org/officeDocument/2006/relationships/image" Target="../media/image24.png"/><Relationship Id="rId5" Type="http://schemas.openxmlformats.org/officeDocument/2006/relationships/image" Target="../media/image62.png"/><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2.xml"/><Relationship Id="rId5" Type="http://schemas.openxmlformats.org/officeDocument/2006/relationships/image" Target="../media/image64.png"/><Relationship Id="rId4" Type="http://schemas.openxmlformats.org/officeDocument/2006/relationships/image" Target="../media/image63.png"/></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2.xml"/><Relationship Id="rId4" Type="http://schemas.openxmlformats.org/officeDocument/2006/relationships/image" Target="../media/image65.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69.xml.rels><?xml version="1.0" encoding="UTF-8" standalone="yes"?>
<Relationships xmlns="http://schemas.openxmlformats.org/package/2006/relationships"><Relationship Id="rId3" Type="http://schemas.openxmlformats.org/officeDocument/2006/relationships/hyperlink" Target="http://www.lesscss.org/" TargetMode="External"/><Relationship Id="rId7"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22.xml"/><Relationship Id="rId6" Type="http://schemas.openxmlformats.org/officeDocument/2006/relationships/image" Target="../media/image17.png"/><Relationship Id="rId5" Type="http://schemas.openxmlformats.org/officeDocument/2006/relationships/hyperlink" Target="http://www.asual.com/lesscss/" TargetMode="External"/><Relationship Id="rId4" Type="http://schemas.openxmlformats.org/officeDocument/2006/relationships/hyperlink" Target="http://www.dotlesscss.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hyperlink" Target="http://www.lesscss.org/"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1.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2.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7.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8.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8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9.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0.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1.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2.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3.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4.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5.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6.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22.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8.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9.xml"/><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3" Type="http://schemas.openxmlformats.org/officeDocument/2006/relationships/hyperlink" Target="http://nuget.org/packages/SassAndCoffee" TargetMode="External"/><Relationship Id="rId2" Type="http://schemas.openxmlformats.org/officeDocument/2006/relationships/notesSlide" Target="../notesSlides/notesSlide90.xml"/><Relationship Id="rId1" Type="http://schemas.openxmlformats.org/officeDocument/2006/relationships/slideLayout" Target="../slideLayouts/slideLayout22.xml"/><Relationship Id="rId5" Type="http://schemas.openxmlformats.org/officeDocument/2006/relationships/image" Target="../media/image67.png"/><Relationship Id="rId4" Type="http://schemas.openxmlformats.org/officeDocument/2006/relationships/image" Target="../media/image17.png"/></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1.xml"/><Relationship Id="rId1" Type="http://schemas.openxmlformats.org/officeDocument/2006/relationships/slideLayout" Target="../slideLayouts/slideLayout24.xml"/><Relationship Id="rId5" Type="http://schemas.openxmlformats.org/officeDocument/2006/relationships/image" Target="../media/image67.png"/><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2.xml"/><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3.xml"/><Relationship Id="rId1" Type="http://schemas.openxmlformats.org/officeDocument/2006/relationships/slideLayout" Target="../slideLayouts/slideLayout2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p:txBody>
          <a:bodyPr/>
          <a:lstStyle/>
          <a:p>
            <a:r>
              <a:rPr lang="nl-NL" dirty="0" smtClean="0"/>
              <a:t>Building layouts with frameworks and preprocessors</a:t>
            </a:r>
          </a:p>
        </p:txBody>
      </p:sp>
      <p:sp>
        <p:nvSpPr>
          <p:cNvPr id="34819" name="Subtitle 2"/>
          <p:cNvSpPr>
            <a:spLocks noGrp="1"/>
          </p:cNvSpPr>
          <p:nvPr>
            <p:ph type="subTitle" idx="1"/>
          </p:nvPr>
        </p:nvSpPr>
        <p:spPr/>
        <p:txBody>
          <a:bodyPr/>
          <a:lstStyle/>
          <a:p>
            <a:endParaRPr lang="en-US" dirty="0" smtClean="0"/>
          </a:p>
        </p:txBody>
      </p:sp>
      <p:pic>
        <p:nvPicPr>
          <p:cNvPr id="1028" name="Picture 4" descr="CSS3 &amp; Sty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476" y="2636890"/>
            <a:ext cx="3839745" cy="28701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350" y="2081395"/>
            <a:ext cx="18954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25.media.tumblr.com/tumblr_mbfmwdHIHB1rhgzrdo1_128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89658" y="4393546"/>
            <a:ext cx="2972313" cy="2226913"/>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Building layouts</a:t>
            </a:r>
            <a:endParaRPr lang="en-US" dirty="0"/>
          </a:p>
        </p:txBody>
      </p:sp>
      <p:sp>
        <p:nvSpPr>
          <p:cNvPr id="8" name="Content Placeholder 7"/>
          <p:cNvSpPr>
            <a:spLocks noGrp="1"/>
          </p:cNvSpPr>
          <p:nvPr>
            <p:ph idx="1"/>
          </p:nvPr>
        </p:nvSpPr>
        <p:spPr/>
        <p:txBody>
          <a:bodyPr/>
          <a:lstStyle/>
          <a:p>
            <a:r>
              <a:rPr lang="en-US" dirty="0" smtClean="0"/>
              <a:t>Exercise 1: Fully set up a layout</a:t>
            </a:r>
          </a:p>
          <a:p>
            <a:r>
              <a:rPr lang="en-US" dirty="0" smtClean="0"/>
              <a:t>Exercise 2: Make it responsive</a:t>
            </a:r>
            <a:br>
              <a:rPr lang="en-US" dirty="0" smtClean="0"/>
            </a:br>
            <a:r>
              <a:rPr lang="en-US" dirty="0" smtClean="0"/>
              <a:t>with a mobile layout</a:t>
            </a:r>
          </a:p>
          <a:p>
            <a:r>
              <a:rPr lang="en-US" dirty="0" smtClean="0"/>
              <a:t>Exercise 3: Build a form</a:t>
            </a:r>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10</a:t>
            </a:fld>
            <a:endParaRPr lang="nl-NL"/>
          </a:p>
        </p:txBody>
      </p:sp>
      <p:pic>
        <p:nvPicPr>
          <p:cNvPr id="2" name="Picture 1"/>
          <p:cNvPicPr>
            <a:picLocks noChangeAspect="1"/>
          </p:cNvPicPr>
          <p:nvPr/>
        </p:nvPicPr>
        <p:blipFill>
          <a:blip r:embed="rId3"/>
          <a:stretch>
            <a:fillRect/>
          </a:stretch>
        </p:blipFill>
        <p:spPr>
          <a:xfrm>
            <a:off x="5895964" y="1412720"/>
            <a:ext cx="3099450" cy="4975132"/>
          </a:xfrm>
          <a:prstGeom prst="rect">
            <a:avLst/>
          </a:prstGeom>
        </p:spPr>
      </p:pic>
    </p:spTree>
    <p:extLst>
      <p:ext uri="{BB962C8B-B14F-4D97-AF65-F5344CB8AC3E}">
        <p14:creationId xmlns:p14="http://schemas.microsoft.com/office/powerpoint/2010/main" val="31116771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Mixins</a:t>
            </a:r>
            <a:r>
              <a:rPr lang="nl-NL" dirty="0" smtClean="0"/>
              <a:t> (1/3)</a:t>
            </a:r>
            <a:endParaRPr lang="nl-NL" dirty="0"/>
          </a:p>
        </p:txBody>
      </p:sp>
      <p:sp>
        <p:nvSpPr>
          <p:cNvPr id="3" name="Tijdelijke aanduiding voor inhoud 2"/>
          <p:cNvSpPr>
            <a:spLocks noGrp="1"/>
          </p:cNvSpPr>
          <p:nvPr>
            <p:ph idx="1"/>
          </p:nvPr>
        </p:nvSpPr>
        <p:spPr/>
        <p:txBody>
          <a:bodyPr/>
          <a:lstStyle/>
          <a:p>
            <a:r>
              <a:rPr lang="nl-NL" dirty="0" smtClean="0"/>
              <a:t>Define a mixin</a:t>
            </a:r>
          </a:p>
          <a:p>
            <a:pPr marL="1828800" lvl="4" indent="0">
              <a:buNone/>
            </a:pPr>
            <a:endParaRPr lang="nl-NL" dirty="0"/>
          </a:p>
          <a:p>
            <a:pPr lvl="2"/>
            <a:endParaRPr lang="nl-NL" dirty="0" smtClean="0"/>
          </a:p>
          <a:p>
            <a:pPr lvl="2"/>
            <a:endParaRPr lang="nl-NL" dirty="0" smtClean="0"/>
          </a:p>
          <a:p>
            <a:pPr lvl="2"/>
            <a:endParaRPr lang="nl-NL" dirty="0" smtClean="0"/>
          </a:p>
          <a:p>
            <a:r>
              <a:rPr lang="nl-NL" dirty="0" smtClean="0"/>
              <a:t>And reuse the defined CSS properties</a:t>
            </a:r>
            <a:endParaRPr lang="nl-NL" dirty="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100</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8"/>
          <p:cNvSpPr/>
          <p:nvPr/>
        </p:nvSpPr>
        <p:spPr>
          <a:xfrm>
            <a:off x="598015" y="4183817"/>
            <a:ext cx="2583493" cy="20162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.message</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b="1" i="1" dirty="0">
                <a:solidFill>
                  <a:srgbClr val="000080"/>
                </a:solidFill>
                <a:latin typeface="Consolas"/>
                <a:ea typeface="Calibri"/>
                <a:cs typeface="Times New Roman"/>
              </a:rPr>
              <a:t>@include</a:t>
            </a: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border</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800000"/>
                </a:solidFill>
                <a:latin typeface="Consolas"/>
                <a:ea typeface="Calibri"/>
                <a:cs typeface="Times New Roman"/>
              </a:rPr>
              <a:t> li</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b="1" i="1" dirty="0">
                <a:solidFill>
                  <a:srgbClr val="000080"/>
                </a:solidFill>
                <a:latin typeface="Consolas"/>
                <a:ea typeface="Calibri"/>
                <a:cs typeface="Times New Roman"/>
              </a:rPr>
              <a:t>@include</a:t>
            </a:r>
            <a:r>
              <a:rPr lang="nl-NL" dirty="0">
                <a:solidFill>
                  <a:srgbClr val="000000"/>
                </a:solidFill>
                <a:latin typeface="Consolas"/>
                <a:ea typeface="Calibri"/>
                <a:cs typeface="Times New Roman"/>
              </a:rPr>
              <a:t> </a:t>
            </a:r>
            <a:r>
              <a:rPr lang="nl-NL" dirty="0">
                <a:solidFill>
                  <a:srgbClr val="800000"/>
                </a:solidFill>
                <a:latin typeface="Consolas"/>
                <a:ea typeface="Calibri"/>
                <a:cs typeface="Times New Roman"/>
              </a:rPr>
              <a:t>border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1" name="Rectangle 18"/>
          <p:cNvSpPr/>
          <p:nvPr/>
        </p:nvSpPr>
        <p:spPr>
          <a:xfrm>
            <a:off x="598015" y="1412776"/>
            <a:ext cx="7606475" cy="136813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a:t>
            </a:r>
            <a:r>
              <a:rPr lang="en-US" b="1" i="1" dirty="0" err="1">
                <a:solidFill>
                  <a:srgbClr val="000080"/>
                </a:solidFill>
                <a:latin typeface="Consolas"/>
                <a:ea typeface="Calibri"/>
                <a:cs typeface="Times New Roman"/>
              </a:rPr>
              <a:t>mixin</a:t>
            </a:r>
            <a:r>
              <a:rPr lang="en-US" b="1" i="1" dirty="0">
                <a:solidFill>
                  <a:srgbClr val="000080"/>
                </a:solidFill>
                <a:latin typeface="Consolas"/>
                <a:ea typeface="Calibri"/>
                <a:cs typeface="Times New Roman"/>
              </a:rPr>
              <a:t> border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border-top</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3px</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solid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#666666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border-bottom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4px</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solid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black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endParaRPr lang="nl-NL" sz="2400" dirty="0">
              <a:ea typeface="Calibri"/>
              <a:cs typeface="Times New Roman"/>
            </a:endParaRPr>
          </a:p>
        </p:txBody>
      </p:sp>
      <p:sp>
        <p:nvSpPr>
          <p:cNvPr id="18" name="Rectangle 18"/>
          <p:cNvSpPr/>
          <p:nvPr/>
        </p:nvSpPr>
        <p:spPr>
          <a:xfrm>
            <a:off x="4035940" y="3861060"/>
            <a:ext cx="4568620" cy="26643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.message</a:t>
            </a:r>
            <a:r>
              <a:rPr lang="en-US" dirty="0" smtClean="0">
                <a:solidFill>
                  <a:srgbClr val="000000"/>
                </a:solidFill>
                <a:latin typeface="Consolas"/>
                <a:ea typeface="Calibri"/>
                <a:cs typeface="Times New Roman"/>
              </a:rPr>
              <a:t> </a:t>
            </a:r>
            <a:r>
              <a:rPr lang="en-US" dirty="0">
                <a:solidFill>
                  <a:srgbClr val="000000"/>
                </a:solidFill>
                <a:latin typeface="Consolas"/>
                <a:ea typeface="Calibri"/>
                <a:cs typeface="Times New Roman"/>
              </a:rPr>
              <a:t>{</a:t>
            </a:r>
            <a:br>
              <a:rPr lang="en-US" dirty="0">
                <a:solidFill>
                  <a:srgbClr val="000000"/>
                </a:solidFill>
                <a:latin typeface="Consolas"/>
                <a:ea typeface="Calibri"/>
                <a:cs typeface="Times New Roman"/>
              </a:rPr>
            </a:br>
            <a:r>
              <a:rPr lang="en-US" dirty="0">
                <a:solidFill>
                  <a:srgbClr val="000000"/>
                </a:solidFill>
                <a:highlight>
                  <a:srgbClr val="FFFFFF"/>
                </a:highlight>
                <a:latin typeface="Consolas"/>
                <a:ea typeface="Calibri"/>
                <a:cs typeface="Times New Roman"/>
              </a:rPr>
              <a:t>	</a:t>
            </a:r>
            <a:r>
              <a:rPr lang="en-US" dirty="0">
                <a:solidFill>
                  <a:srgbClr val="FF0000"/>
                </a:solidFill>
                <a:highlight>
                  <a:srgbClr val="FFFFFF"/>
                </a:highlight>
                <a:latin typeface="Consolas"/>
                <a:ea typeface="Calibri"/>
                <a:cs typeface="Times New Roman"/>
              </a:rPr>
              <a:t>border-top</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3px</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dotted</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#666666</a:t>
            </a:r>
            <a:r>
              <a:rPr lang="en-US" dirty="0">
                <a:solidFill>
                  <a:srgbClr val="000000"/>
                </a:solidFill>
                <a:highlight>
                  <a:srgbClr val="FFFFFF"/>
                </a:highlight>
                <a:latin typeface="Consolas"/>
                <a:ea typeface="Calibri"/>
                <a:cs typeface="Times New Roman"/>
              </a:rPr>
              <a:t>;</a:t>
            </a:r>
            <a:br>
              <a:rPr lang="en-US" dirty="0">
                <a:solidFill>
                  <a:srgbClr val="000000"/>
                </a:solidFill>
                <a:highlight>
                  <a:srgbClr val="FFFFFF"/>
                </a:highlight>
                <a:latin typeface="Consolas"/>
                <a:ea typeface="Calibri"/>
                <a:cs typeface="Times New Roman"/>
              </a:rPr>
            </a:br>
            <a:r>
              <a:rPr lang="en-US" dirty="0">
                <a:solidFill>
                  <a:srgbClr val="000000"/>
                </a:solidFill>
                <a:highlight>
                  <a:srgbClr val="FFFFFF"/>
                </a:highlight>
                <a:latin typeface="Consolas"/>
                <a:ea typeface="Calibri"/>
                <a:cs typeface="Times New Roman"/>
              </a:rPr>
              <a:t>	</a:t>
            </a:r>
            <a:r>
              <a:rPr lang="en-US" dirty="0">
                <a:solidFill>
                  <a:srgbClr val="FF0000"/>
                </a:solidFill>
                <a:highlight>
                  <a:srgbClr val="FFFFFF"/>
                </a:highlight>
                <a:latin typeface="Consolas"/>
                <a:ea typeface="Calibri"/>
                <a:cs typeface="Times New Roman"/>
              </a:rPr>
              <a:t>border-bottom</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4px</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solid</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black</a:t>
            </a:r>
            <a:r>
              <a:rPr lang="en-US" dirty="0">
                <a:solidFill>
                  <a:srgbClr val="000000"/>
                </a:solidFill>
                <a:highlight>
                  <a:srgbClr val="FFFFFF"/>
                </a:highlight>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a:p>
            <a:pPr fontAlgn="auto">
              <a:lnSpc>
                <a:spcPct val="115000"/>
              </a:lnSpc>
              <a:spcBef>
                <a:spcPts val="0"/>
              </a:spcBef>
              <a:spcAft>
                <a:spcPts val="0"/>
              </a:spcAft>
              <a:buFontTx/>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800000"/>
                </a:solidFill>
                <a:latin typeface="Consolas"/>
                <a:ea typeface="Calibri"/>
                <a:cs typeface="Times New Roman"/>
              </a:rPr>
              <a:t> li</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dirty="0">
                <a:solidFill>
                  <a:srgbClr val="000000"/>
                </a:solidFill>
                <a:highlight>
                  <a:srgbClr val="FFFFFF"/>
                </a:highlight>
                <a:latin typeface="Consolas"/>
                <a:ea typeface="Calibri"/>
                <a:cs typeface="Times New Roman"/>
              </a:rPr>
              <a:t>	</a:t>
            </a:r>
            <a:r>
              <a:rPr lang="en-US" dirty="0">
                <a:solidFill>
                  <a:srgbClr val="FF0000"/>
                </a:solidFill>
                <a:highlight>
                  <a:srgbClr val="FFFFFF"/>
                </a:highlight>
                <a:latin typeface="Consolas"/>
                <a:ea typeface="Calibri"/>
                <a:cs typeface="Times New Roman"/>
              </a:rPr>
              <a:t>border-top</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3px</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dotted</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#666666</a:t>
            </a:r>
            <a:r>
              <a:rPr lang="en-US" dirty="0">
                <a:solidFill>
                  <a:srgbClr val="000000"/>
                </a:solidFill>
                <a:highlight>
                  <a:srgbClr val="FFFFFF"/>
                </a:highlight>
                <a:latin typeface="Consolas"/>
                <a:ea typeface="Calibri"/>
                <a:cs typeface="Times New Roman"/>
              </a:rPr>
              <a:t>;</a:t>
            </a:r>
            <a:br>
              <a:rPr lang="en-US" dirty="0">
                <a:solidFill>
                  <a:srgbClr val="000000"/>
                </a:solidFill>
                <a:highlight>
                  <a:srgbClr val="FFFFFF"/>
                </a:highlight>
                <a:latin typeface="Consolas"/>
                <a:ea typeface="Calibri"/>
                <a:cs typeface="Times New Roman"/>
              </a:rPr>
            </a:br>
            <a:r>
              <a:rPr lang="en-US" dirty="0">
                <a:solidFill>
                  <a:srgbClr val="000000"/>
                </a:solidFill>
                <a:highlight>
                  <a:srgbClr val="FFFFFF"/>
                </a:highlight>
                <a:latin typeface="Consolas"/>
                <a:ea typeface="Calibri"/>
                <a:cs typeface="Times New Roman"/>
              </a:rPr>
              <a:t>	</a:t>
            </a:r>
            <a:r>
              <a:rPr lang="en-US" dirty="0">
                <a:solidFill>
                  <a:srgbClr val="FF0000"/>
                </a:solidFill>
                <a:highlight>
                  <a:srgbClr val="FFFFFF"/>
                </a:highlight>
                <a:latin typeface="Consolas"/>
                <a:ea typeface="Calibri"/>
                <a:cs typeface="Times New Roman"/>
              </a:rPr>
              <a:t>border-bottom</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4px</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solid</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black</a:t>
            </a:r>
            <a:r>
              <a:rPr lang="en-US" dirty="0">
                <a:solidFill>
                  <a:srgbClr val="000000"/>
                </a:solidFill>
                <a:highlight>
                  <a:srgbClr val="FFFFFF"/>
                </a:highlight>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endParaRPr lang="nl-NL" dirty="0">
              <a:solidFill>
                <a:srgbClr val="000000"/>
              </a:solidFill>
              <a:latin typeface="Consolas"/>
              <a:ea typeface="Calibri"/>
              <a:cs typeface="Times New Roman"/>
            </a:endParaRPr>
          </a:p>
        </p:txBody>
      </p:sp>
      <p:cxnSp>
        <p:nvCxnSpPr>
          <p:cNvPr id="20" name="Rechte verbindingslijn met pijl 6"/>
          <p:cNvCxnSpPr/>
          <p:nvPr/>
        </p:nvCxnSpPr>
        <p:spPr>
          <a:xfrm>
            <a:off x="3275820" y="5301260"/>
            <a:ext cx="64809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8015" y="3851778"/>
            <a:ext cx="697627" cy="369332"/>
          </a:xfrm>
          <a:prstGeom prst="rect">
            <a:avLst/>
          </a:prstGeom>
          <a:noFill/>
        </p:spPr>
        <p:txBody>
          <a:bodyPr wrap="none" rtlCol="0">
            <a:spAutoFit/>
          </a:bodyPr>
          <a:lstStyle/>
          <a:p>
            <a:r>
              <a:rPr lang="nl-NL" dirty="0" smtClean="0"/>
              <a:t>Sass</a:t>
            </a:r>
            <a:endParaRPr lang="nl-NL" dirty="0"/>
          </a:p>
        </p:txBody>
      </p:sp>
      <p:pic>
        <p:nvPicPr>
          <p:cNvPr id="14"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7956492" y="371705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124715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Mixins</a:t>
            </a:r>
            <a:r>
              <a:rPr lang="nl-NL" dirty="0" smtClean="0"/>
              <a:t> (2/3)</a:t>
            </a:r>
            <a:endParaRPr lang="nl-NL" dirty="0"/>
          </a:p>
        </p:txBody>
      </p:sp>
      <p:sp>
        <p:nvSpPr>
          <p:cNvPr id="3" name="Tijdelijke aanduiding voor inhoud 2"/>
          <p:cNvSpPr>
            <a:spLocks noGrp="1"/>
          </p:cNvSpPr>
          <p:nvPr>
            <p:ph idx="1"/>
          </p:nvPr>
        </p:nvSpPr>
        <p:spPr/>
        <p:txBody>
          <a:bodyPr/>
          <a:lstStyle/>
          <a:p>
            <a:r>
              <a:rPr lang="nl-NL" dirty="0" smtClean="0"/>
              <a:t>Supply parameters to a mixin</a:t>
            </a:r>
          </a:p>
          <a:p>
            <a:pPr marL="1828800" lvl="4" indent="0">
              <a:buNone/>
            </a:pPr>
            <a:endParaRPr lang="nl-NL" dirty="0" smtClean="0"/>
          </a:p>
          <a:p>
            <a:pPr lvl="1"/>
            <a:endParaRPr lang="nl-NL" dirty="0" smtClean="0"/>
          </a:p>
          <a:p>
            <a:endParaRPr lang="nl-NL" dirty="0"/>
          </a:p>
          <a:p>
            <a:endParaRPr lang="nl-NL" dirty="0" smtClean="0"/>
          </a:p>
          <a:p>
            <a:endParaRPr lang="nl-NL" dirty="0" smtClean="0"/>
          </a:p>
          <a:p>
            <a:r>
              <a:rPr lang="nl-NL" dirty="0" smtClean="0"/>
              <a:t>And use the mixin</a:t>
            </a:r>
            <a:endParaRPr lang="nl-NL" dirty="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101</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230426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smtClean="0">
                <a:solidFill>
                  <a:srgbClr val="000080"/>
                </a:solidFill>
                <a:latin typeface="Consolas"/>
                <a:ea typeface="Calibri"/>
                <a:cs typeface="Times New Roman"/>
              </a:rPr>
              <a:t>@</a:t>
            </a:r>
            <a:r>
              <a:rPr lang="en-US" b="1" i="1" dirty="0" err="1" smtClean="0">
                <a:solidFill>
                  <a:srgbClr val="000080"/>
                </a:solidFill>
                <a:latin typeface="Consolas"/>
                <a:ea typeface="Calibri"/>
                <a:cs typeface="Times New Roman"/>
              </a:rPr>
              <a:t>mixin</a:t>
            </a:r>
            <a:r>
              <a:rPr lang="en-US" b="1" i="1" dirty="0" smtClean="0">
                <a:solidFill>
                  <a:srgbClr val="000080"/>
                </a:solidFill>
                <a:latin typeface="Consolas"/>
                <a:ea typeface="Calibri"/>
                <a:cs typeface="Times New Roman"/>
              </a:rPr>
              <a:t> transition</a:t>
            </a:r>
            <a:r>
              <a:rPr lang="en-US" dirty="0" smtClean="0">
                <a:solidFill>
                  <a:srgbClr val="000000"/>
                </a:solidFill>
                <a:latin typeface="Consolas"/>
                <a:ea typeface="Calibri"/>
                <a:cs typeface="Times New Roman"/>
              </a:rPr>
              <a:t>(</a:t>
            </a:r>
            <a:r>
              <a:rPr lang="en-US" dirty="0" smtClean="0">
                <a:solidFill>
                  <a:srgbClr val="9400D3"/>
                </a:solidFill>
                <a:latin typeface="Consolas"/>
                <a:ea typeface="Calibri"/>
                <a:cs typeface="Times New Roman"/>
              </a:rPr>
              <a:t>$duration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a:t>
            </a:r>
            <a:r>
              <a:rPr lang="en-US" dirty="0" err="1">
                <a:solidFill>
                  <a:srgbClr val="FF0000"/>
                </a:solidFill>
                <a:latin typeface="Consolas"/>
                <a:ea typeface="Calibri"/>
                <a:cs typeface="Times New Roman"/>
              </a:rPr>
              <a:t>webkit</a:t>
            </a:r>
            <a:r>
              <a:rPr lang="en-US" dirty="0">
                <a:solidFill>
                  <a:srgbClr val="FF0000"/>
                </a:solidFill>
                <a:latin typeface="Consolas"/>
                <a:ea typeface="Calibri"/>
                <a:cs typeface="Times New Roman"/>
              </a:rPr>
              <a:t>-transition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smtClean="0">
                <a:solidFill>
                  <a:srgbClr val="800080"/>
                </a:solidFill>
                <a:latin typeface="Consolas"/>
                <a:ea typeface="Calibri"/>
                <a:cs typeface="Times New Roman"/>
              </a:rPr>
              <a:t>$duration</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-o-transition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smtClean="0">
                <a:solidFill>
                  <a:srgbClr val="800080"/>
                </a:solidFill>
                <a:latin typeface="Consolas"/>
                <a:ea typeface="Calibri"/>
                <a:cs typeface="Times New Roman"/>
              </a:rPr>
              <a:t>$duration</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a:t>
            </a:r>
            <a:r>
              <a:rPr lang="en-US" dirty="0" err="1">
                <a:solidFill>
                  <a:srgbClr val="FF0000"/>
                </a:solidFill>
                <a:latin typeface="Consolas"/>
                <a:ea typeface="Calibri"/>
                <a:cs typeface="Times New Roman"/>
              </a:rPr>
              <a:t>ms</a:t>
            </a:r>
            <a:r>
              <a:rPr lang="en-US" dirty="0">
                <a:solidFill>
                  <a:srgbClr val="FF0000"/>
                </a:solidFill>
                <a:latin typeface="Consolas"/>
                <a:ea typeface="Calibri"/>
                <a:cs typeface="Times New Roman"/>
              </a:rPr>
              <a:t>-transition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smtClean="0">
                <a:solidFill>
                  <a:srgbClr val="800080"/>
                </a:solidFill>
                <a:latin typeface="Consolas"/>
                <a:ea typeface="Calibri"/>
                <a:cs typeface="Times New Roman"/>
              </a:rPr>
              <a:t>$duration</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a:t>
            </a:r>
            <a:r>
              <a:rPr lang="en-US" dirty="0" err="1">
                <a:solidFill>
                  <a:srgbClr val="FF0000"/>
                </a:solidFill>
                <a:latin typeface="Consolas"/>
                <a:ea typeface="Calibri"/>
                <a:cs typeface="Times New Roman"/>
              </a:rPr>
              <a:t>moz</a:t>
            </a:r>
            <a:r>
              <a:rPr lang="en-US" dirty="0">
                <a:solidFill>
                  <a:srgbClr val="FF0000"/>
                </a:solidFill>
                <a:latin typeface="Consolas"/>
                <a:ea typeface="Calibri"/>
                <a:cs typeface="Times New Roman"/>
              </a:rPr>
              <a:t>-transition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smtClean="0">
                <a:solidFill>
                  <a:srgbClr val="800080"/>
                </a:solidFill>
                <a:latin typeface="Consolas"/>
                <a:ea typeface="Calibri"/>
                <a:cs typeface="Times New Roman"/>
              </a:rPr>
              <a:t>$duration</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nl-NL" dirty="0" smtClean="0">
                <a:solidFill>
                  <a:srgbClr val="FF0000"/>
                </a:solidFill>
                <a:latin typeface="Consolas"/>
                <a:ea typeface="Calibri"/>
                <a:cs typeface="Times New Roman"/>
              </a:rPr>
              <a:t>transition</a:t>
            </a:r>
            <a:r>
              <a:rPr lang="nl-NL" dirty="0" smtClean="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all</a:t>
            </a:r>
            <a:r>
              <a:rPr lang="nl-NL" dirty="0" smtClean="0">
                <a:solidFill>
                  <a:srgbClr val="000000"/>
                </a:solidFill>
                <a:latin typeface="Consolas"/>
                <a:ea typeface="Calibri"/>
                <a:cs typeface="Times New Roman"/>
              </a:rPr>
              <a:t> </a:t>
            </a:r>
            <a:r>
              <a:rPr lang="nl-NL" dirty="0" smtClean="0">
                <a:solidFill>
                  <a:srgbClr val="800080"/>
                </a:solidFill>
                <a:latin typeface="Consolas"/>
                <a:ea typeface="Calibri"/>
                <a:cs typeface="Times New Roman"/>
              </a:rPr>
              <a:t>$duration</a:t>
            </a:r>
            <a:r>
              <a:rPr lang="nl-NL" dirty="0" smtClean="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ease</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2" name="Rectangle 18"/>
          <p:cNvSpPr/>
          <p:nvPr/>
        </p:nvSpPr>
        <p:spPr>
          <a:xfrm>
            <a:off x="598015" y="508528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800000"/>
                </a:solidFill>
                <a:latin typeface="Consolas"/>
                <a:ea typeface="Calibri"/>
                <a:cs typeface="Times New Roman"/>
              </a:rPr>
              <a:t> a</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b="1" i="1" dirty="0">
                <a:solidFill>
                  <a:srgbClr val="000080"/>
                </a:solidFill>
                <a:latin typeface="Consolas"/>
                <a:ea typeface="Calibri"/>
                <a:cs typeface="Times New Roman"/>
              </a:rPr>
              <a:t> @include</a:t>
            </a:r>
            <a:r>
              <a:rPr lang="nl-NL" dirty="0">
                <a:solidFill>
                  <a:srgbClr val="000000"/>
                </a:solidFill>
                <a:latin typeface="Consolas"/>
                <a:ea typeface="Calibri"/>
                <a:cs typeface="Times New Roman"/>
              </a:rPr>
              <a:t> </a:t>
            </a:r>
            <a:r>
              <a:rPr lang="en-US" b="1" dirty="0" smtClean="0">
                <a:solidFill>
                  <a:srgbClr val="800000"/>
                </a:solidFill>
                <a:latin typeface="Consolas"/>
                <a:ea typeface="Calibri"/>
                <a:cs typeface="Times New Roman"/>
              </a:rPr>
              <a:t>transition</a:t>
            </a:r>
            <a:r>
              <a:rPr lang="en-US" b="1" dirty="0" smtClean="0">
                <a:solidFill>
                  <a:srgbClr val="000000"/>
                </a:solidFill>
                <a:latin typeface="Consolas"/>
                <a:ea typeface="Calibri"/>
                <a:cs typeface="Times New Roman"/>
              </a:rPr>
              <a:t>(</a:t>
            </a:r>
            <a:r>
              <a:rPr lang="en-US" b="1" dirty="0" smtClean="0">
                <a:solidFill>
                  <a:srgbClr val="0000FF"/>
                </a:solidFill>
                <a:latin typeface="Consolas"/>
                <a:ea typeface="Calibri"/>
                <a:cs typeface="Times New Roman"/>
              </a:rPr>
              <a:t>0.4s</a:t>
            </a:r>
            <a:r>
              <a:rPr lang="en-US" b="1" dirty="0" smtClean="0">
                <a:solidFill>
                  <a:srgbClr val="000000"/>
                </a:solidFill>
                <a:latin typeface="Consolas"/>
                <a:ea typeface="Calibri"/>
                <a:cs typeface="Times New Roman"/>
              </a:rPr>
              <a:t>);</a:t>
            </a:r>
            <a:br>
              <a:rPr lang="en-US" b="1"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3" name="Rectangle 18"/>
          <p:cNvSpPr/>
          <p:nvPr/>
        </p:nvSpPr>
        <p:spPr>
          <a:xfrm>
            <a:off x="4860040" y="4869200"/>
            <a:ext cx="3869623" cy="135975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800000"/>
                </a:solidFill>
                <a:latin typeface="Consolas"/>
                <a:ea typeface="Calibri"/>
                <a:cs typeface="Times New Roman"/>
              </a:rPr>
              <a:t> a</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0.4s</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0" name="TextBox 9"/>
          <p:cNvSpPr txBox="1"/>
          <p:nvPr/>
        </p:nvSpPr>
        <p:spPr>
          <a:xfrm>
            <a:off x="598015" y="4758412"/>
            <a:ext cx="697627" cy="369332"/>
          </a:xfrm>
          <a:prstGeom prst="rect">
            <a:avLst/>
          </a:prstGeom>
          <a:noFill/>
        </p:spPr>
        <p:txBody>
          <a:bodyPr wrap="none" rtlCol="0">
            <a:spAutoFit/>
          </a:bodyPr>
          <a:lstStyle/>
          <a:p>
            <a:r>
              <a:rPr lang="nl-NL" dirty="0" smtClean="0"/>
              <a:t>Sass</a:t>
            </a:r>
            <a:endParaRPr lang="nl-NL" dirty="0"/>
          </a:p>
        </p:txBody>
      </p:sp>
      <p:pic>
        <p:nvPicPr>
          <p:cNvPr id="15"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8028480" y="472519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355445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Mixins</a:t>
            </a:r>
            <a:r>
              <a:rPr lang="nl-NL" dirty="0" smtClean="0"/>
              <a:t> (3/3)</a:t>
            </a:r>
            <a:endParaRPr lang="nl-NL" dirty="0"/>
          </a:p>
        </p:txBody>
      </p:sp>
      <p:sp>
        <p:nvSpPr>
          <p:cNvPr id="3" name="Tijdelijke aanduiding voor inhoud 2"/>
          <p:cNvSpPr>
            <a:spLocks noGrp="1"/>
          </p:cNvSpPr>
          <p:nvPr>
            <p:ph idx="1"/>
          </p:nvPr>
        </p:nvSpPr>
        <p:spPr/>
        <p:txBody>
          <a:bodyPr/>
          <a:lstStyle/>
          <a:p>
            <a:r>
              <a:rPr lang="nl-NL" dirty="0" smtClean="0"/>
              <a:t>Support for default values</a:t>
            </a:r>
          </a:p>
          <a:p>
            <a:endParaRPr lang="nl-NL" dirty="0"/>
          </a:p>
          <a:p>
            <a:endParaRPr lang="nl-NL" dirty="0" smtClean="0"/>
          </a:p>
          <a:p>
            <a:endParaRPr lang="nl-NL" dirty="0" smtClean="0"/>
          </a:p>
          <a:p>
            <a:r>
              <a:rPr lang="nl-NL" dirty="0" smtClean="0"/>
              <a:t>Usage</a:t>
            </a:r>
            <a:endParaRPr lang="nl-NL" dirty="0"/>
          </a:p>
          <a:p>
            <a:endParaRPr lang="nl-NL" dirty="0" smtClean="0"/>
          </a:p>
          <a:p>
            <a:pPr marL="1828800" lvl="4" indent="0">
              <a:buNone/>
            </a:pPr>
            <a:endParaRPr lang="nl-NL" dirty="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102</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smtClean="0">
                <a:solidFill>
                  <a:srgbClr val="000080"/>
                </a:solidFill>
                <a:latin typeface="Consolas"/>
                <a:ea typeface="Calibri"/>
                <a:cs typeface="Times New Roman"/>
              </a:rPr>
              <a:t>@</a:t>
            </a:r>
            <a:r>
              <a:rPr lang="en-US" b="1" i="1" dirty="0" err="1" smtClean="0">
                <a:solidFill>
                  <a:srgbClr val="000080"/>
                </a:solidFill>
                <a:latin typeface="Consolas"/>
                <a:ea typeface="Calibri"/>
                <a:cs typeface="Times New Roman"/>
              </a:rPr>
              <a:t>mixin</a:t>
            </a:r>
            <a:r>
              <a:rPr lang="en-US" b="1" i="1" dirty="0" smtClean="0">
                <a:solidFill>
                  <a:srgbClr val="000080"/>
                </a:solidFill>
                <a:latin typeface="Consolas"/>
                <a:ea typeface="Calibri"/>
                <a:cs typeface="Times New Roman"/>
              </a:rPr>
              <a:t> border</a:t>
            </a:r>
            <a:r>
              <a:rPr lang="en-US" dirty="0" smtClean="0">
                <a:solidFill>
                  <a:srgbClr val="000000"/>
                </a:solidFill>
                <a:latin typeface="Consolas"/>
                <a:ea typeface="Calibri"/>
                <a:cs typeface="Times New Roman"/>
              </a:rPr>
              <a:t>(</a:t>
            </a:r>
            <a:r>
              <a:rPr lang="en-US" dirty="0" smtClean="0">
                <a:solidFill>
                  <a:srgbClr val="9400D3"/>
                </a:solidFill>
                <a:latin typeface="Consolas"/>
                <a:ea typeface="Calibri"/>
                <a:cs typeface="Times New Roman"/>
              </a:rPr>
              <a:t>$thickness</a:t>
            </a:r>
            <a:r>
              <a:rPr lang="en-US" b="1" dirty="0">
                <a:solidFill>
                  <a:srgbClr val="000000"/>
                </a:solidFill>
                <a:latin typeface="Consolas"/>
                <a:ea typeface="Calibri"/>
                <a:cs typeface="Times New Roman"/>
              </a:rPr>
              <a:t>: 5px</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a:t>
            </a:r>
            <a:r>
              <a:rPr lang="en-US" dirty="0">
                <a:solidFill>
                  <a:srgbClr val="000000"/>
                </a:solidFill>
                <a:latin typeface="Consolas"/>
                <a:ea typeface="Calibri"/>
                <a:cs typeface="Times New Roman"/>
              </a:rPr>
              <a:t>: </a:t>
            </a:r>
            <a:r>
              <a:rPr lang="en-US" dirty="0" smtClean="0">
                <a:solidFill>
                  <a:srgbClr val="800080"/>
                </a:solidFill>
                <a:latin typeface="Consolas"/>
                <a:ea typeface="Calibri"/>
                <a:cs typeface="Times New Roman"/>
              </a:rPr>
              <a:t>$thickness</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solid black</a:t>
            </a:r>
            <a:r>
              <a:rPr lang="en-US" dirty="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ea typeface="Calibri"/>
                <a:cs typeface="Times New Roman"/>
              </a:rPr>
              <a:t>}</a:t>
            </a:r>
            <a:br>
              <a:rPr lang="nl-NL" dirty="0">
                <a:solidFill>
                  <a:srgbClr val="000000"/>
                </a:solidFill>
                <a:latin typeface="Consolas"/>
                <a:ea typeface="Calibri"/>
                <a:cs typeface="Times New Roman"/>
              </a:rPr>
            </a:br>
            <a:endParaRPr lang="nl-NL" sz="2400" dirty="0">
              <a:ea typeface="Calibri"/>
              <a:cs typeface="Times New Roman"/>
            </a:endParaRPr>
          </a:p>
        </p:txBody>
      </p:sp>
      <p:sp>
        <p:nvSpPr>
          <p:cNvPr id="13" name="Rectangle 18"/>
          <p:cNvSpPr/>
          <p:nvPr/>
        </p:nvSpPr>
        <p:spPr>
          <a:xfrm>
            <a:off x="597635" y="5053711"/>
            <a:ext cx="3600380" cy="10717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ea typeface="Calibri"/>
                <a:cs typeface="Times New Roman"/>
              </a:rPr>
              <a:t>p</a:t>
            </a:r>
            <a:r>
              <a:rPr lang="nl-NL" dirty="0" smtClean="0">
                <a:solidFill>
                  <a:srgbClr val="000000"/>
                </a:solidFill>
                <a:latin typeface="Consolas"/>
                <a:ea typeface="Calibri"/>
                <a:cs typeface="Times New Roman"/>
              </a:rPr>
              <a:t> {</a:t>
            </a:r>
            <a:r>
              <a:rPr lang="nl-NL" dirty="0">
                <a:solidFill>
                  <a:srgbClr val="000000"/>
                </a:solidFill>
                <a:latin typeface="Consolas"/>
                <a:ea typeface="Calibri"/>
                <a:cs typeface="Times New Roman"/>
              </a:rPr>
              <a:t/>
            </a:r>
            <a:br>
              <a:rPr lang="nl-NL" dirty="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b="1" i="1" dirty="0" smtClean="0">
                <a:solidFill>
                  <a:srgbClr val="000080"/>
                </a:solidFill>
                <a:latin typeface="Consolas"/>
                <a:ea typeface="Calibri"/>
                <a:cs typeface="Times New Roman"/>
              </a:rPr>
              <a:t>@</a:t>
            </a:r>
            <a:r>
              <a:rPr lang="nl-NL" b="1" i="1" dirty="0">
                <a:solidFill>
                  <a:srgbClr val="000080"/>
                </a:solidFill>
                <a:latin typeface="Consolas"/>
                <a:ea typeface="Calibri"/>
                <a:cs typeface="Times New Roman"/>
              </a:rPr>
              <a:t>include</a:t>
            </a:r>
            <a:r>
              <a:rPr lang="nl-NL" dirty="0">
                <a:solidFill>
                  <a:srgbClr val="000000"/>
                </a:solidFill>
                <a:latin typeface="Consolas"/>
                <a:ea typeface="Calibri"/>
                <a:cs typeface="Times New Roman"/>
              </a:rPr>
              <a:t> </a:t>
            </a:r>
            <a:r>
              <a:rPr lang="nl-NL" dirty="0" smtClean="0">
                <a:solidFill>
                  <a:srgbClr val="800000"/>
                </a:solidFill>
                <a:latin typeface="Consolas"/>
                <a:ea typeface="Calibri"/>
                <a:cs typeface="Times New Roman"/>
              </a:rPr>
              <a:t>border</a:t>
            </a:r>
            <a:r>
              <a:rPr lang="nl-NL" dirty="0" smtClean="0">
                <a:solidFill>
                  <a:srgbClr val="000000"/>
                </a:solidFill>
                <a:latin typeface="Consolas"/>
                <a:ea typeface="Calibri"/>
                <a:cs typeface="Times New Roman"/>
              </a:rPr>
              <a:t>(</a:t>
            </a:r>
            <a:r>
              <a:rPr lang="nl-NL" dirty="0" smtClean="0">
                <a:solidFill>
                  <a:srgbClr val="0000FF"/>
                </a:solidFill>
                <a:latin typeface="Consolas"/>
                <a:ea typeface="Calibri"/>
                <a:cs typeface="Times New Roman"/>
              </a:rPr>
              <a:t>3px</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2" name="Rectangle 18"/>
          <p:cNvSpPr/>
          <p:nvPr/>
        </p:nvSpPr>
        <p:spPr>
          <a:xfrm>
            <a:off x="598015" y="3746536"/>
            <a:ext cx="3600000" cy="10717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ea typeface="Calibri"/>
                <a:cs typeface="Times New Roman"/>
              </a:rPr>
              <a:t>p</a:t>
            </a:r>
            <a:r>
              <a:rPr lang="nl-NL" dirty="0" smtClean="0">
                <a:solidFill>
                  <a:srgbClr val="000000"/>
                </a:solidFill>
                <a:latin typeface="Consolas"/>
                <a:ea typeface="Calibri"/>
                <a:cs typeface="Times New Roman"/>
              </a:rPr>
              <a:t> {</a:t>
            </a:r>
            <a:r>
              <a:rPr lang="nl-NL" dirty="0">
                <a:solidFill>
                  <a:srgbClr val="000000"/>
                </a:solidFill>
                <a:latin typeface="Consolas"/>
                <a:ea typeface="Calibri"/>
                <a:cs typeface="Times New Roman"/>
              </a:rPr>
              <a:t/>
            </a:r>
            <a:br>
              <a:rPr lang="nl-NL" dirty="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b="1" i="1" dirty="0" smtClean="0">
                <a:solidFill>
                  <a:srgbClr val="000080"/>
                </a:solidFill>
                <a:latin typeface="Consolas"/>
                <a:ea typeface="Calibri"/>
                <a:cs typeface="Times New Roman"/>
              </a:rPr>
              <a:t>@</a:t>
            </a:r>
            <a:r>
              <a:rPr lang="nl-NL" b="1" i="1" dirty="0">
                <a:solidFill>
                  <a:srgbClr val="000080"/>
                </a:solidFill>
                <a:latin typeface="Consolas"/>
                <a:ea typeface="Calibri"/>
                <a:cs typeface="Times New Roman"/>
              </a:rPr>
              <a:t>include</a:t>
            </a:r>
            <a:r>
              <a:rPr lang="nl-NL" dirty="0">
                <a:solidFill>
                  <a:srgbClr val="000000"/>
                </a:solidFill>
                <a:latin typeface="Consolas"/>
                <a:ea typeface="Calibri"/>
                <a:cs typeface="Times New Roman"/>
              </a:rPr>
              <a:t> </a:t>
            </a:r>
            <a:r>
              <a:rPr lang="nl-NL" dirty="0" smtClean="0">
                <a:solidFill>
                  <a:srgbClr val="800000"/>
                </a:solidFill>
                <a:latin typeface="Consolas"/>
                <a:ea typeface="Calibri"/>
                <a:cs typeface="Times New Roman"/>
              </a:rPr>
              <a:t>border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4" name="Rectangle 18"/>
          <p:cNvSpPr/>
          <p:nvPr/>
        </p:nvSpPr>
        <p:spPr>
          <a:xfrm>
            <a:off x="4658256" y="3746536"/>
            <a:ext cx="3600000" cy="10717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smtClean="0">
                <a:solidFill>
                  <a:srgbClr val="800000"/>
                </a:solidFill>
                <a:latin typeface="Consolas"/>
                <a:ea typeface="Calibri"/>
                <a:cs typeface="Times New Roman"/>
              </a:rPr>
              <a:t>p</a:t>
            </a:r>
            <a:r>
              <a:rPr lang="nl-NL" dirty="0" smtClean="0">
                <a:solidFill>
                  <a:srgbClr val="000000"/>
                </a:solidFill>
                <a:latin typeface="Consolas"/>
                <a:ea typeface="Calibri"/>
                <a:cs typeface="Times New Roman"/>
              </a:rPr>
              <a:t> {</a:t>
            </a:r>
            <a:r>
              <a:rPr lang="nl-NL" dirty="0">
                <a:solidFill>
                  <a:srgbClr val="000000"/>
                </a:solidFill>
                <a:latin typeface="Consolas"/>
                <a:ea typeface="Calibri"/>
                <a:cs typeface="Times New Roman"/>
              </a:rPr>
              <a:t/>
            </a:r>
            <a:br>
              <a:rPr lang="nl-NL" dirty="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b="1" i="1" dirty="0" smtClean="0">
                <a:solidFill>
                  <a:srgbClr val="000080"/>
                </a:solidFill>
                <a:latin typeface="Consolas"/>
                <a:ea typeface="Calibri"/>
                <a:cs typeface="Times New Roman"/>
              </a:rPr>
              <a:t>@</a:t>
            </a:r>
            <a:r>
              <a:rPr lang="nl-NL" b="1" i="1" dirty="0">
                <a:solidFill>
                  <a:srgbClr val="000080"/>
                </a:solidFill>
                <a:latin typeface="Consolas"/>
                <a:ea typeface="Calibri"/>
                <a:cs typeface="Times New Roman"/>
              </a:rPr>
              <a:t>include</a:t>
            </a:r>
            <a:r>
              <a:rPr lang="nl-NL" dirty="0">
                <a:solidFill>
                  <a:srgbClr val="000000"/>
                </a:solidFill>
                <a:latin typeface="Consolas"/>
                <a:ea typeface="Calibri"/>
                <a:cs typeface="Times New Roman"/>
              </a:rPr>
              <a:t> </a:t>
            </a:r>
            <a:r>
              <a:rPr lang="nl-NL" dirty="0" smtClean="0">
                <a:solidFill>
                  <a:srgbClr val="800000"/>
                </a:solidFill>
                <a:latin typeface="Consolas"/>
                <a:ea typeface="Calibri"/>
                <a:cs typeface="Times New Roman"/>
              </a:rPr>
              <a:t>border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10"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510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Extending</a:t>
            </a:r>
            <a:endParaRPr lang="nl-NL" dirty="0"/>
          </a:p>
        </p:txBody>
      </p:sp>
      <p:sp>
        <p:nvSpPr>
          <p:cNvPr id="3" name="Tijdelijke aanduiding voor inhoud 2"/>
          <p:cNvSpPr>
            <a:spLocks noGrp="1"/>
          </p:cNvSpPr>
          <p:nvPr>
            <p:ph idx="1"/>
          </p:nvPr>
        </p:nvSpPr>
        <p:spPr/>
        <p:txBody>
          <a:bodyPr/>
          <a:lstStyle/>
          <a:p>
            <a:r>
              <a:rPr lang="nl-NL" dirty="0" smtClean="0"/>
              <a:t>Inheritance in CSS</a:t>
            </a:r>
          </a:p>
          <a:p>
            <a:pPr lvl="2"/>
            <a:endParaRPr lang="nl-NL" dirty="0" smtClean="0"/>
          </a:p>
          <a:p>
            <a:pPr lvl="2"/>
            <a:endParaRPr lang="nl-NL" dirty="0"/>
          </a:p>
          <a:p>
            <a:pPr lvl="2"/>
            <a:endParaRPr lang="nl-NL" dirty="0" smtClean="0"/>
          </a:p>
          <a:p>
            <a:pPr lvl="2"/>
            <a:endParaRPr lang="nl-NL" dirty="0" smtClean="0"/>
          </a:p>
          <a:p>
            <a:pPr lvl="2"/>
            <a:endParaRPr lang="nl-NL" dirty="0"/>
          </a:p>
          <a:p>
            <a:pPr lvl="1"/>
            <a:endParaRPr lang="nl-NL" dirty="0" smtClean="0"/>
          </a:p>
          <a:p>
            <a:pPr lvl="1"/>
            <a:endParaRPr lang="nl-NL" dirty="0"/>
          </a:p>
          <a:p>
            <a:pPr lvl="1"/>
            <a:endParaRPr lang="nl-NL" dirty="0" smtClean="0"/>
          </a:p>
          <a:p>
            <a:pPr lvl="1"/>
            <a:endParaRPr lang="nl-NL" dirty="0"/>
          </a:p>
          <a:p>
            <a:pPr lvl="1"/>
            <a:r>
              <a:rPr lang="nl-NL" dirty="0" smtClean="0"/>
              <a:t>Multiple extensions are supported</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103</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015" y="1916846"/>
            <a:ext cx="3600000" cy="360044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.error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1px</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solid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red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pink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a:solidFill>
                  <a:srgbClr val="800000"/>
                </a:solidFill>
                <a:latin typeface="Consolas"/>
                <a:ea typeface="Calibri"/>
                <a:cs typeface="Times New Roman"/>
              </a:rPr>
              <a:t>error.intrusion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a:t>
            </a:r>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darkred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a:solidFill>
                  <a:srgbClr val="800000"/>
                </a:solidFill>
                <a:latin typeface="Consolas"/>
                <a:ea typeface="Calibri"/>
                <a:cs typeface="Times New Roman"/>
              </a:rPr>
              <a:t>serious-error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b="1" i="1" dirty="0">
                <a:solidFill>
                  <a:srgbClr val="000080"/>
                </a:solidFill>
                <a:latin typeface="Consolas"/>
                <a:ea typeface="Calibri"/>
                <a:cs typeface="Times New Roman"/>
              </a:rPr>
              <a:t>@extend</a:t>
            </a: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.error</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border-width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3px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dirty="0" smtClean="0">
              <a:solidFill>
                <a:srgbClr val="000000"/>
              </a:solidFill>
              <a:latin typeface="Consolas"/>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sz="2400" dirty="0">
              <a:ea typeface="Calibri"/>
              <a:cs typeface="Times New Roman"/>
            </a:endParaRPr>
          </a:p>
        </p:txBody>
      </p:sp>
      <p:sp>
        <p:nvSpPr>
          <p:cNvPr id="8" name="Rectangle 18"/>
          <p:cNvSpPr/>
          <p:nvPr/>
        </p:nvSpPr>
        <p:spPr>
          <a:xfrm>
            <a:off x="4630715" y="1916846"/>
            <a:ext cx="3600000" cy="360044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.error</a:t>
            </a:r>
            <a:r>
              <a:rPr lang="en-US" b="1" dirty="0">
                <a:solidFill>
                  <a:srgbClr val="800000"/>
                </a:solidFill>
                <a:latin typeface="Consolas"/>
                <a:ea typeface="Calibri"/>
                <a:cs typeface="Times New Roman"/>
              </a:rPr>
              <a:t>, .serious-error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1px</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solid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red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pink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a:solidFill>
                  <a:srgbClr val="800000"/>
                </a:solidFill>
                <a:latin typeface="Consolas"/>
                <a:ea typeface="Calibri"/>
                <a:cs typeface="Times New Roman"/>
              </a:rPr>
              <a:t>error.intrusion</a:t>
            </a:r>
            <a:r>
              <a:rPr lang="en-US" b="1" dirty="0">
                <a:solidFill>
                  <a:srgbClr val="800000"/>
                </a:solidFill>
                <a:latin typeface="Consolas"/>
                <a:ea typeface="Calibri"/>
                <a:cs typeface="Times New Roman"/>
              </a:rPr>
              <a:t>, .</a:t>
            </a:r>
            <a:r>
              <a:rPr lang="en-US" b="1" dirty="0" err="1">
                <a:solidFill>
                  <a:srgbClr val="800000"/>
                </a:solidFill>
                <a:latin typeface="Consolas"/>
                <a:ea typeface="Calibri"/>
                <a:cs typeface="Times New Roman"/>
              </a:rPr>
              <a:t>intrusion.serious</a:t>
            </a:r>
            <a:r>
              <a:rPr lang="en-US" b="1" dirty="0">
                <a:solidFill>
                  <a:srgbClr val="800000"/>
                </a:solidFill>
                <a:latin typeface="Consolas"/>
                <a:ea typeface="Calibri"/>
                <a:cs typeface="Times New Roman"/>
              </a:rPr>
              <a:t>-error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a:t>
            </a:r>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darkred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a:solidFill>
                  <a:srgbClr val="800000"/>
                </a:solidFill>
                <a:latin typeface="Consolas"/>
                <a:ea typeface="Calibri"/>
                <a:cs typeface="Times New Roman"/>
              </a:rPr>
              <a:t>serious-error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border-width</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3px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1" name="TextBox 10"/>
          <p:cNvSpPr txBox="1"/>
          <p:nvPr/>
        </p:nvSpPr>
        <p:spPr>
          <a:xfrm>
            <a:off x="598015" y="1560476"/>
            <a:ext cx="697627" cy="369332"/>
          </a:xfrm>
          <a:prstGeom prst="rect">
            <a:avLst/>
          </a:prstGeom>
          <a:noFill/>
        </p:spPr>
        <p:txBody>
          <a:bodyPr wrap="none" rtlCol="0">
            <a:spAutoFit/>
          </a:bodyPr>
          <a:lstStyle/>
          <a:p>
            <a:r>
              <a:rPr lang="nl-NL" dirty="0" smtClean="0"/>
              <a:t>Sass</a:t>
            </a:r>
            <a:endParaRPr lang="nl-NL" dirty="0"/>
          </a:p>
        </p:txBody>
      </p:sp>
      <p:pic>
        <p:nvPicPr>
          <p:cNvPr id="12"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7579442" y="162875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4224502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fgeronde rechthoek 16"/>
          <p:cNvSpPr/>
          <p:nvPr/>
        </p:nvSpPr>
        <p:spPr>
          <a:xfrm>
            <a:off x="5076056" y="417349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4" name="Afgeronde rechthoek 16"/>
          <p:cNvSpPr/>
          <p:nvPr/>
        </p:nvSpPr>
        <p:spPr>
          <a:xfrm>
            <a:off x="5076056" y="460021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104</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0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Nested</a:t>
            </a:r>
            <a:r>
              <a:rPr lang="nl-NL" dirty="0" smtClean="0"/>
              <a:t> rules</a:t>
            </a:r>
            <a:endParaRPr lang="nl-NL" dirty="0"/>
          </a:p>
        </p:txBody>
      </p:sp>
      <p:sp>
        <p:nvSpPr>
          <p:cNvPr id="3" name="Tijdelijke aanduiding voor inhoud 2"/>
          <p:cNvSpPr>
            <a:spLocks noGrp="1"/>
          </p:cNvSpPr>
          <p:nvPr>
            <p:ph idx="1"/>
          </p:nvPr>
        </p:nvSpPr>
        <p:spPr/>
        <p:txBody>
          <a:bodyPr/>
          <a:lstStyle/>
          <a:p>
            <a:r>
              <a:rPr lang="nl-NL" b="1" dirty="0" smtClean="0"/>
              <a:t>Without</a:t>
            </a:r>
            <a:r>
              <a:rPr lang="nl-NL" dirty="0" smtClean="0"/>
              <a:t> nested rules...</a:t>
            </a:r>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48966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r>
              <a:rPr lang="en-US" dirty="0">
                <a:solidFill>
                  <a:srgbClr val="800000"/>
                </a:solidFill>
                <a:latin typeface="Consolas"/>
                <a:ea typeface="Calibri"/>
                <a:cs typeface="Times New Roman"/>
              </a:rPr>
              <a:t>a</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display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block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float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left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padding</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text-transform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uppercase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font-weight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bold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text-decoration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none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White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r>
              <a:rPr lang="en-US" dirty="0">
                <a:solidFill>
                  <a:srgbClr val="800000"/>
                </a:solidFill>
                <a:latin typeface="Consolas"/>
                <a:ea typeface="Calibri"/>
                <a:cs typeface="Times New Roman"/>
              </a:rPr>
              <a:t>a:hover</a:t>
            </a:r>
            <a:r>
              <a:rPr lang="en-US" dirty="0">
                <a:solidFill>
                  <a:srgbClr val="000000"/>
                </a:solidFill>
                <a:latin typeface="Consolas"/>
                <a:ea typeface="Calibri"/>
                <a:cs typeface="Times New Roman"/>
              </a:rPr>
              <a:t>, </a:t>
            </a:r>
            <a:r>
              <a:rPr lang="en-US" dirty="0" err="1">
                <a:solidFill>
                  <a:srgbClr val="800000"/>
                </a:solidFill>
                <a:latin typeface="Consolas"/>
                <a:ea typeface="Calibri"/>
                <a:cs typeface="Times New Roman"/>
              </a:rPr>
              <a:t>nav</a:t>
            </a:r>
            <a:r>
              <a:rPr lang="en-US" dirty="0">
                <a:solidFill>
                  <a:srgbClr val="000000"/>
                </a:solidFill>
                <a:latin typeface="Consolas"/>
                <a:ea typeface="Calibri"/>
                <a:cs typeface="Times New Roman"/>
              </a:rPr>
              <a:t> </a:t>
            </a:r>
            <a:r>
              <a:rPr lang="en-US" dirty="0" err="1" smtClean="0">
                <a:solidFill>
                  <a:srgbClr val="800000"/>
                </a:solidFill>
                <a:latin typeface="Consolas"/>
                <a:ea typeface="Calibri"/>
                <a:cs typeface="Times New Roman"/>
              </a:rPr>
              <a:t>a.current</a:t>
            </a:r>
            <a:r>
              <a:rPr lang="en-US" dirty="0" smtClean="0">
                <a:solidFill>
                  <a:srgbClr val="800000"/>
                </a:solidFill>
                <a:latin typeface="Consolas"/>
                <a:ea typeface="Calibri"/>
                <a:cs typeface="Times New Roman"/>
              </a:rPr>
              <a:t>-page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a:solidFill>
                  <a:srgbClr val="FF0000"/>
                </a:solidFill>
                <a:latin typeface="Consolas"/>
                <a:ea typeface="Calibri"/>
                <a:cs typeface="Times New Roman"/>
              </a:rPr>
              <a:t>background-color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#bb00bb</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6"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7579442" y="126870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368087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Nested</a:t>
            </a:r>
            <a:r>
              <a:rPr lang="nl-NL" dirty="0" smtClean="0"/>
              <a:t> rules</a:t>
            </a:r>
            <a:endParaRPr lang="nl-NL" dirty="0"/>
          </a:p>
        </p:txBody>
      </p:sp>
      <p:sp>
        <p:nvSpPr>
          <p:cNvPr id="3" name="Tijdelijke aanduiding voor inhoud 2"/>
          <p:cNvSpPr>
            <a:spLocks noGrp="1"/>
          </p:cNvSpPr>
          <p:nvPr>
            <p:ph idx="1"/>
          </p:nvPr>
        </p:nvSpPr>
        <p:spPr/>
        <p:txBody>
          <a:bodyPr/>
          <a:lstStyle/>
          <a:p>
            <a:r>
              <a:rPr lang="nl-NL" b="1" dirty="0" smtClean="0"/>
              <a:t>With</a:t>
            </a:r>
            <a:r>
              <a:rPr lang="nl-NL" dirty="0" smtClean="0"/>
              <a:t> nested rules...</a:t>
            </a:r>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48966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r>
              <a:rPr lang="en-US" dirty="0">
                <a:solidFill>
                  <a:srgbClr val="800000"/>
                </a:solidFill>
                <a:latin typeface="Consolas"/>
                <a:ea typeface="Calibri"/>
                <a:cs typeface="Times New Roman"/>
              </a:rPr>
              <a:t>a</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display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block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float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left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padding</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text-transform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uppercase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font-weight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bold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text-decoration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none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White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r>
              <a:rPr lang="en-US" dirty="0">
                <a:solidFill>
                  <a:srgbClr val="800000"/>
                </a:solidFill>
                <a:latin typeface="Consolas"/>
                <a:ea typeface="Calibri"/>
                <a:cs typeface="Times New Roman"/>
              </a:rPr>
              <a:t>a:hover</a:t>
            </a:r>
            <a:r>
              <a:rPr lang="en-US" dirty="0">
                <a:solidFill>
                  <a:srgbClr val="000000"/>
                </a:solidFill>
                <a:latin typeface="Consolas"/>
                <a:ea typeface="Calibri"/>
                <a:cs typeface="Times New Roman"/>
              </a:rPr>
              <a:t>, </a:t>
            </a:r>
            <a:r>
              <a:rPr lang="en-US" dirty="0" err="1">
                <a:solidFill>
                  <a:srgbClr val="800000"/>
                </a:solidFill>
                <a:latin typeface="Consolas"/>
                <a:ea typeface="Calibri"/>
                <a:cs typeface="Times New Roman"/>
              </a:rPr>
              <a:t>nav</a:t>
            </a:r>
            <a:r>
              <a:rPr lang="en-US" dirty="0">
                <a:solidFill>
                  <a:srgbClr val="000000"/>
                </a:solidFill>
                <a:latin typeface="Consolas"/>
                <a:ea typeface="Calibri"/>
                <a:cs typeface="Times New Roman"/>
              </a:rPr>
              <a:t> </a:t>
            </a:r>
            <a:r>
              <a:rPr lang="en-US" dirty="0" err="1" smtClean="0">
                <a:solidFill>
                  <a:srgbClr val="800000"/>
                </a:solidFill>
                <a:latin typeface="Consolas"/>
                <a:ea typeface="Calibri"/>
                <a:cs typeface="Times New Roman"/>
              </a:rPr>
              <a:t>a.current</a:t>
            </a:r>
            <a:r>
              <a:rPr lang="en-US" dirty="0" smtClean="0">
                <a:solidFill>
                  <a:srgbClr val="800000"/>
                </a:solidFill>
                <a:latin typeface="Consolas"/>
                <a:ea typeface="Calibri"/>
                <a:cs typeface="Times New Roman"/>
              </a:rPr>
              <a:t>-page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a:solidFill>
                  <a:srgbClr val="FF0000"/>
                </a:solidFill>
                <a:latin typeface="Consolas"/>
                <a:ea typeface="Calibri"/>
                <a:cs typeface="Times New Roman"/>
              </a:rPr>
              <a:t>background-color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#bb00bb</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6" name="Rectangle 18"/>
          <p:cNvSpPr/>
          <p:nvPr/>
        </p:nvSpPr>
        <p:spPr>
          <a:xfrm>
            <a:off x="598015" y="1412776"/>
            <a:ext cx="7632700" cy="48966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a</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display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block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float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left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padding</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text-transform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uppercase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font-weight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bold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text-decoration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none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White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&amp;:hover, &amp;.current-page</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a:t>
            </a:r>
            <a:r>
              <a:rPr lang="nl-NL" dirty="0" smtClean="0">
                <a:solidFill>
                  <a:srgbClr val="0000FF"/>
                </a:solidFill>
                <a:latin typeface="Consolas"/>
                <a:ea typeface="Calibri"/>
                <a:cs typeface="Times New Roman"/>
              </a:rPr>
              <a:t>bb00bb</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cxnSp>
        <p:nvCxnSpPr>
          <p:cNvPr id="7" name="Rechte verbindingslijn met pijl 6"/>
          <p:cNvCxnSpPr/>
          <p:nvPr/>
        </p:nvCxnSpPr>
        <p:spPr>
          <a:xfrm flipH="1" flipV="1">
            <a:off x="1605538" y="5013220"/>
            <a:ext cx="180020" cy="3313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kstvak 9"/>
          <p:cNvSpPr txBox="1"/>
          <p:nvPr/>
        </p:nvSpPr>
        <p:spPr>
          <a:xfrm>
            <a:off x="1619590" y="5373270"/>
            <a:ext cx="3312460" cy="646331"/>
          </a:xfrm>
          <a:prstGeom prst="rect">
            <a:avLst/>
          </a:prstGeom>
          <a:noFill/>
        </p:spPr>
        <p:txBody>
          <a:bodyPr wrap="square" rtlCol="0">
            <a:spAutoFit/>
          </a:bodyPr>
          <a:lstStyle/>
          <a:p>
            <a:r>
              <a:rPr lang="nl-NL" dirty="0" smtClean="0">
                <a:solidFill>
                  <a:srgbClr val="005B99"/>
                </a:solidFill>
                <a:latin typeface="+mj-lt"/>
              </a:rPr>
              <a:t>&amp; to concatenate to its parent instead of acting as a descendant</a:t>
            </a:r>
            <a:endParaRPr lang="nl-NL" dirty="0">
              <a:solidFill>
                <a:srgbClr val="005B99"/>
              </a:solidFill>
              <a:latin typeface="+mj-lt"/>
            </a:endParaRPr>
          </a:p>
        </p:txBody>
      </p:sp>
      <p:pic>
        <p:nvPicPr>
          <p:cNvPr id="10"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555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8"/>
          <p:cNvSpPr/>
          <p:nvPr/>
        </p:nvSpPr>
        <p:spPr>
          <a:xfrm>
            <a:off x="598015" y="1412776"/>
            <a:ext cx="7632700" cy="48966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a</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display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block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float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left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padding</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text-transform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uppercase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font-weight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bold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text-decoration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none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White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&amp;:hover, &amp;.current-page</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a:t>
            </a:r>
            <a:r>
              <a:rPr lang="nl-NL" dirty="0" smtClean="0">
                <a:solidFill>
                  <a:srgbClr val="0000FF"/>
                </a:solidFill>
                <a:latin typeface="Consolas"/>
                <a:ea typeface="Calibri"/>
                <a:cs typeface="Times New Roman"/>
              </a:rPr>
              <a:t>bb00bb</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6" name="Rectangle 18"/>
          <p:cNvSpPr/>
          <p:nvPr/>
        </p:nvSpPr>
        <p:spPr>
          <a:xfrm>
            <a:off x="598015" y="1412776"/>
            <a:ext cx="7632700" cy="48966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background-color</a:t>
            </a:r>
            <a:r>
              <a:rPr lang="en-US" dirty="0" smtClean="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800000"/>
                </a:solidFill>
                <a:latin typeface="Consolas"/>
                <a:ea typeface="Calibri"/>
                <a:cs typeface="Times New Roman"/>
              </a:rPr>
              <a:t>a</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display</a:t>
            </a:r>
            <a:r>
              <a:rPr lang="en-US" dirty="0" smtClean="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block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float</a:t>
            </a:r>
            <a:r>
              <a:rPr lang="en-US" dirty="0" smtClean="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left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padding</a:t>
            </a:r>
            <a:r>
              <a:rPr lang="en-US" dirty="0" smtClean="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10px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text-transform</a:t>
            </a:r>
            <a:r>
              <a:rPr lang="en-US" dirty="0" smtClean="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uppercase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font-weight</a:t>
            </a:r>
            <a:r>
              <a:rPr lang="en-US" dirty="0" smtClean="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bold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text-decoration</a:t>
            </a:r>
            <a:r>
              <a:rPr lang="en-US" dirty="0" smtClean="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none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b="1" dirty="0">
                <a:solidFill>
                  <a:srgbClr val="000000"/>
                </a:solidFill>
                <a:latin typeface="Consolas"/>
                <a:ea typeface="Calibri"/>
                <a:cs typeface="Times New Roman"/>
              </a:rPr>
              <a:t>		</a:t>
            </a:r>
            <a:r>
              <a:rPr lang="en-US" b="1" dirty="0">
                <a:solidFill>
                  <a:srgbClr val="FF0000"/>
                </a:solidFill>
                <a:latin typeface="Consolas"/>
                <a:ea typeface="Calibri"/>
                <a:cs typeface="Times New Roman"/>
              </a:rPr>
              <a:t>border</a:t>
            </a:r>
            <a:r>
              <a:rPr lang="en-US" b="1" dirty="0">
                <a:solidFill>
                  <a:srgbClr val="000000"/>
                </a:solidFill>
                <a:latin typeface="Consolas"/>
                <a:ea typeface="Calibri"/>
                <a:cs typeface="Times New Roman"/>
              </a:rPr>
              <a:t>: </a:t>
            </a:r>
            <a:r>
              <a:rPr lang="en-US" b="1" dirty="0" smtClean="0">
                <a:solidFill>
                  <a:srgbClr val="000000"/>
                </a:solidFill>
                <a:latin typeface="Consolas"/>
                <a:ea typeface="Calibri"/>
                <a:cs typeface="Times New Roman"/>
              </a:rPr>
              <a:t>{</a:t>
            </a:r>
            <a:br>
              <a:rPr lang="en-US" b="1" dirty="0" smtClean="0">
                <a:solidFill>
                  <a:srgbClr val="000000"/>
                </a:solidFill>
                <a:latin typeface="Consolas"/>
                <a:ea typeface="Calibri"/>
                <a:cs typeface="Times New Roman"/>
              </a:rPr>
            </a:br>
            <a:r>
              <a:rPr lang="en-US" b="1" dirty="0">
                <a:solidFill>
                  <a:srgbClr val="000000"/>
                </a:solidFill>
                <a:latin typeface="Consolas"/>
                <a:ea typeface="Calibri"/>
                <a:cs typeface="Times New Roman"/>
              </a:rPr>
              <a:t>			</a:t>
            </a:r>
            <a:r>
              <a:rPr lang="en-US" b="1" dirty="0">
                <a:solidFill>
                  <a:srgbClr val="FF0000"/>
                </a:solidFill>
                <a:latin typeface="Consolas"/>
                <a:ea typeface="Calibri"/>
                <a:cs typeface="Times New Roman"/>
              </a:rPr>
              <a:t>left</a:t>
            </a:r>
            <a:r>
              <a:rPr lang="en-US" b="1" dirty="0">
                <a:solidFill>
                  <a:srgbClr val="000000"/>
                </a:solidFill>
                <a:latin typeface="Consolas"/>
                <a:ea typeface="Calibri"/>
                <a:cs typeface="Times New Roman"/>
              </a:rPr>
              <a:t>: </a:t>
            </a:r>
            <a:r>
              <a:rPr lang="en-US" b="1" dirty="0">
                <a:solidFill>
                  <a:srgbClr val="0000FF"/>
                </a:solidFill>
                <a:latin typeface="Consolas"/>
                <a:ea typeface="Calibri"/>
                <a:cs typeface="Times New Roman"/>
              </a:rPr>
              <a:t>3px</a:t>
            </a:r>
            <a:r>
              <a:rPr lang="en-US" b="1" dirty="0">
                <a:solidFill>
                  <a:srgbClr val="000000"/>
                </a:solidFill>
                <a:latin typeface="Consolas"/>
                <a:ea typeface="Calibri"/>
                <a:cs typeface="Times New Roman"/>
              </a:rPr>
              <a:t> </a:t>
            </a:r>
            <a:r>
              <a:rPr lang="en-US" b="1" dirty="0">
                <a:solidFill>
                  <a:srgbClr val="0000FF"/>
                </a:solidFill>
                <a:latin typeface="Consolas"/>
                <a:ea typeface="Calibri"/>
                <a:cs typeface="Times New Roman"/>
              </a:rPr>
              <a:t>solid</a:t>
            </a:r>
            <a:r>
              <a:rPr lang="en-US" b="1" dirty="0">
                <a:solidFill>
                  <a:srgbClr val="000000"/>
                </a:solidFill>
                <a:latin typeface="Consolas"/>
                <a:ea typeface="Calibri"/>
                <a:cs typeface="Times New Roman"/>
              </a:rPr>
              <a:t> </a:t>
            </a:r>
            <a:r>
              <a:rPr lang="en-US" b="1" dirty="0">
                <a:solidFill>
                  <a:srgbClr val="0000FF"/>
                </a:solidFill>
                <a:latin typeface="Consolas"/>
                <a:ea typeface="Calibri"/>
                <a:cs typeface="Times New Roman"/>
              </a:rPr>
              <a:t>#660000</a:t>
            </a:r>
            <a:r>
              <a:rPr lang="en-US" b="1" dirty="0" smtClean="0">
                <a:solidFill>
                  <a:srgbClr val="000000"/>
                </a:solidFill>
                <a:latin typeface="Consolas"/>
                <a:ea typeface="Calibri"/>
                <a:cs typeface="Times New Roman"/>
              </a:rPr>
              <a:t>;</a:t>
            </a:r>
            <a:br>
              <a:rPr lang="en-US" b="1" dirty="0" smtClean="0">
                <a:solidFill>
                  <a:srgbClr val="000000"/>
                </a:solidFill>
                <a:latin typeface="Consolas"/>
                <a:ea typeface="Calibri"/>
                <a:cs typeface="Times New Roman"/>
              </a:rPr>
            </a:br>
            <a:r>
              <a:rPr lang="en-US" b="1" dirty="0">
                <a:solidFill>
                  <a:srgbClr val="000000"/>
                </a:solidFill>
                <a:latin typeface="Consolas"/>
                <a:ea typeface="Calibri"/>
                <a:cs typeface="Times New Roman"/>
              </a:rPr>
              <a:t>			</a:t>
            </a:r>
            <a:r>
              <a:rPr lang="en-US" b="1" dirty="0">
                <a:solidFill>
                  <a:srgbClr val="FF0000"/>
                </a:solidFill>
                <a:latin typeface="Consolas"/>
                <a:ea typeface="Calibri"/>
                <a:cs typeface="Times New Roman"/>
              </a:rPr>
              <a:t>right</a:t>
            </a:r>
            <a:r>
              <a:rPr lang="en-US" b="1" dirty="0">
                <a:solidFill>
                  <a:srgbClr val="000000"/>
                </a:solidFill>
                <a:latin typeface="Consolas"/>
                <a:ea typeface="Calibri"/>
                <a:cs typeface="Times New Roman"/>
              </a:rPr>
              <a:t>: </a:t>
            </a:r>
            <a:r>
              <a:rPr lang="en-US" b="1" dirty="0">
                <a:solidFill>
                  <a:srgbClr val="0000FF"/>
                </a:solidFill>
                <a:latin typeface="Consolas"/>
                <a:ea typeface="Calibri"/>
                <a:cs typeface="Times New Roman"/>
              </a:rPr>
              <a:t>10px</a:t>
            </a:r>
            <a:r>
              <a:rPr lang="en-US" b="1" dirty="0">
                <a:solidFill>
                  <a:srgbClr val="000000"/>
                </a:solidFill>
                <a:latin typeface="Consolas"/>
                <a:ea typeface="Calibri"/>
                <a:cs typeface="Times New Roman"/>
              </a:rPr>
              <a:t> </a:t>
            </a:r>
            <a:r>
              <a:rPr lang="en-US" b="1" dirty="0">
                <a:solidFill>
                  <a:srgbClr val="0000FF"/>
                </a:solidFill>
                <a:latin typeface="Consolas"/>
                <a:ea typeface="Calibri"/>
                <a:cs typeface="Times New Roman"/>
              </a:rPr>
              <a:t>solid</a:t>
            </a:r>
            <a:r>
              <a:rPr lang="en-US" b="1" dirty="0">
                <a:solidFill>
                  <a:srgbClr val="000000"/>
                </a:solidFill>
                <a:latin typeface="Consolas"/>
                <a:ea typeface="Calibri"/>
                <a:cs typeface="Times New Roman"/>
              </a:rPr>
              <a:t> </a:t>
            </a:r>
            <a:r>
              <a:rPr lang="en-US" b="1" dirty="0">
                <a:solidFill>
                  <a:srgbClr val="0000FF"/>
                </a:solidFill>
                <a:latin typeface="Consolas"/>
                <a:ea typeface="Calibri"/>
                <a:cs typeface="Times New Roman"/>
              </a:rPr>
              <a:t>#000080</a:t>
            </a:r>
            <a:r>
              <a:rPr lang="en-US" b="1" dirty="0" smtClean="0">
                <a:solidFill>
                  <a:srgbClr val="000000"/>
                </a:solidFill>
                <a:latin typeface="Consolas"/>
                <a:ea typeface="Calibri"/>
                <a:cs typeface="Times New Roman"/>
              </a:rPr>
              <a:t>;</a:t>
            </a:r>
            <a:br>
              <a:rPr lang="en-US" b="1" dirty="0" smtClean="0">
                <a:solidFill>
                  <a:srgbClr val="000000"/>
                </a:solidFill>
                <a:latin typeface="Consolas"/>
                <a:ea typeface="Calibri"/>
                <a:cs typeface="Times New Roman"/>
              </a:rPr>
            </a:br>
            <a:r>
              <a:rPr lang="en-US" b="1" dirty="0">
                <a:solidFill>
                  <a:srgbClr val="000000"/>
                </a:solidFill>
                <a:latin typeface="Consolas"/>
                <a:ea typeface="Calibri"/>
                <a:cs typeface="Times New Roman"/>
              </a:rPr>
              <a:t>		</a:t>
            </a:r>
            <a:r>
              <a:rPr lang="nl-NL" b="1" dirty="0" smtClean="0">
                <a:solidFill>
                  <a:srgbClr val="000000"/>
                </a:solidFill>
                <a:latin typeface="Consolas"/>
                <a:ea typeface="Calibri"/>
                <a:cs typeface="Times New Roman"/>
              </a:rPr>
              <a:t>}</a:t>
            </a:r>
            <a:r>
              <a:rPr lang="nl-NL" dirty="0" smtClean="0">
                <a:solidFill>
                  <a:srgbClr val="000000"/>
                </a:solidFill>
                <a:latin typeface="Consolas"/>
                <a:ea typeface="Calibri"/>
                <a:cs typeface="Times New Roman"/>
              </a:rPr>
              <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	}</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2" name="Titel 1"/>
          <p:cNvSpPr>
            <a:spLocks noGrp="1"/>
          </p:cNvSpPr>
          <p:nvPr>
            <p:ph type="title"/>
          </p:nvPr>
        </p:nvSpPr>
        <p:spPr/>
        <p:txBody>
          <a:bodyPr/>
          <a:lstStyle/>
          <a:p>
            <a:r>
              <a:rPr lang="nl-NL" dirty="0" smtClean="0"/>
              <a:t>       </a:t>
            </a:r>
            <a:r>
              <a:rPr lang="nl-NL" dirty="0" err="1" smtClean="0"/>
              <a:t>Nested</a:t>
            </a:r>
            <a:r>
              <a:rPr lang="nl-NL" dirty="0" smtClean="0"/>
              <a:t> rules</a:t>
            </a:r>
            <a:endParaRPr lang="nl-NL" dirty="0"/>
          </a:p>
        </p:txBody>
      </p:sp>
      <p:sp>
        <p:nvSpPr>
          <p:cNvPr id="3" name="Tijdelijke aanduiding voor inhoud 2"/>
          <p:cNvSpPr>
            <a:spLocks noGrp="1"/>
          </p:cNvSpPr>
          <p:nvPr>
            <p:ph idx="1"/>
          </p:nvPr>
        </p:nvSpPr>
        <p:spPr/>
        <p:txBody>
          <a:bodyPr/>
          <a:lstStyle/>
          <a:p>
            <a:r>
              <a:rPr lang="nl-NL" b="1" dirty="0" smtClean="0"/>
              <a:t>With</a:t>
            </a:r>
            <a:r>
              <a:rPr lang="nl-NL" dirty="0" smtClean="0"/>
              <a:t> nested rules...</a:t>
            </a:r>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Rechte verbindingslijn met pijl 6"/>
          <p:cNvCxnSpPr/>
          <p:nvPr/>
        </p:nvCxnSpPr>
        <p:spPr>
          <a:xfrm flipH="1" flipV="1">
            <a:off x="1605538" y="5013220"/>
            <a:ext cx="180020" cy="3313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kstvak 9"/>
          <p:cNvSpPr txBox="1"/>
          <p:nvPr/>
        </p:nvSpPr>
        <p:spPr>
          <a:xfrm>
            <a:off x="1619590" y="5373270"/>
            <a:ext cx="3312460" cy="646331"/>
          </a:xfrm>
          <a:prstGeom prst="rect">
            <a:avLst/>
          </a:prstGeom>
          <a:noFill/>
        </p:spPr>
        <p:txBody>
          <a:bodyPr wrap="square" rtlCol="0">
            <a:spAutoFit/>
          </a:bodyPr>
          <a:lstStyle/>
          <a:p>
            <a:r>
              <a:rPr lang="nl-NL" dirty="0" smtClean="0">
                <a:solidFill>
                  <a:srgbClr val="005B99"/>
                </a:solidFill>
                <a:latin typeface="+mj-lt"/>
              </a:rPr>
              <a:t>&amp; to concatenate to its parent instead of acting as a descendant</a:t>
            </a:r>
            <a:endParaRPr lang="nl-NL" dirty="0">
              <a:solidFill>
                <a:srgbClr val="005B99"/>
              </a:solidFill>
              <a:latin typeface="+mj-lt"/>
            </a:endParaRPr>
          </a:p>
        </p:txBody>
      </p:sp>
      <p:pic>
        <p:nvPicPr>
          <p:cNvPr id="11"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878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fgeronde rechthoek 16"/>
          <p:cNvSpPr/>
          <p:nvPr/>
        </p:nvSpPr>
        <p:spPr>
          <a:xfrm>
            <a:off x="5076056" y="460021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5" name="Afgeronde rechthoek 16"/>
          <p:cNvSpPr/>
          <p:nvPr/>
        </p:nvSpPr>
        <p:spPr>
          <a:xfrm>
            <a:off x="5076056" y="504723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108</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22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Operations (1/2)</a:t>
            </a:r>
            <a:endParaRPr lang="nl-NL" dirty="0"/>
          </a:p>
        </p:txBody>
      </p:sp>
      <p:sp>
        <p:nvSpPr>
          <p:cNvPr id="3" name="Tijdelijke aanduiding voor inhoud 2"/>
          <p:cNvSpPr>
            <a:spLocks noGrp="1"/>
          </p:cNvSpPr>
          <p:nvPr>
            <p:ph idx="1"/>
          </p:nvPr>
        </p:nvSpPr>
        <p:spPr/>
        <p:txBody>
          <a:bodyPr/>
          <a:lstStyle/>
          <a:p>
            <a:r>
              <a:rPr lang="nl-NL" dirty="0" smtClean="0"/>
              <a:t>Perform operations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109</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2636912"/>
            <a:ext cx="7632700" cy="1368153"/>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smtClean="0">
                <a:solidFill>
                  <a:srgbClr val="9400D3"/>
                </a:solidFill>
                <a:latin typeface="Consolas"/>
                <a:ea typeface="Calibri"/>
                <a:cs typeface="Times New Roman"/>
              </a:rPr>
              <a:t>$base-color</a:t>
            </a:r>
            <a:r>
              <a:rPr lang="nl-NL" dirty="0" smtClean="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#888</a:t>
            </a:r>
            <a:r>
              <a:rPr lang="nl-NL" dirty="0" smtClean="0">
                <a:solidFill>
                  <a:srgbClr val="000000"/>
                </a:solidFill>
                <a:latin typeface="Consolas"/>
                <a:ea typeface="Calibri"/>
                <a:cs typeface="Times New Roman"/>
              </a:rPr>
              <a:t> / </a:t>
            </a:r>
            <a:r>
              <a:rPr lang="nl-NL" dirty="0" smtClean="0">
                <a:solidFill>
                  <a:srgbClr val="0000FF"/>
                </a:solidFill>
                <a:latin typeface="Consolas"/>
                <a:ea typeface="Calibri"/>
                <a:cs typeface="Times New Roman"/>
              </a:rPr>
              <a:t>4</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h1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font-size</a:t>
            </a:r>
            <a:r>
              <a:rPr lang="en-US" dirty="0" smtClean="0">
                <a:solidFill>
                  <a:srgbClr val="000000"/>
                </a:solidFill>
                <a:latin typeface="Consolas"/>
                <a:ea typeface="Calibri"/>
                <a:cs typeface="Times New Roman"/>
              </a:rPr>
              <a:t>: </a:t>
            </a:r>
            <a:r>
              <a:rPr lang="en-US" dirty="0" smtClean="0">
                <a:solidFill>
                  <a:srgbClr val="800080"/>
                </a:solidFill>
                <a:latin typeface="Consolas"/>
                <a:ea typeface="Calibri"/>
                <a:cs typeface="Times New Roman"/>
              </a:rPr>
              <a:t>$base-color</a:t>
            </a:r>
            <a:r>
              <a:rPr lang="en-US" dirty="0" smtClean="0">
                <a:solidFill>
                  <a:srgbClr val="000000"/>
                </a:solidFill>
                <a:latin typeface="Consolas"/>
                <a:ea typeface="Calibri"/>
                <a:cs typeface="Times New Roman"/>
              </a:rPr>
              <a:t> + </a:t>
            </a:r>
            <a:r>
              <a:rPr lang="en-US" dirty="0" smtClean="0">
                <a:solidFill>
                  <a:srgbClr val="0000FF"/>
                </a:solidFill>
                <a:latin typeface="Consolas"/>
                <a:ea typeface="Calibri"/>
                <a:cs typeface="Times New Roman"/>
              </a:rPr>
              <a:t>#111</a:t>
            </a:r>
            <a:r>
              <a:rPr lang="en-US" dirty="0" smtClean="0">
                <a:solidFill>
                  <a:srgbClr val="000000"/>
                </a:solidFill>
                <a:latin typeface="Consolas"/>
                <a:ea typeface="Calibri"/>
                <a:cs typeface="Times New Roman"/>
              </a:rPr>
              <a:t>; </a:t>
            </a:r>
            <a:r>
              <a:rPr lang="en-US" dirty="0" smtClean="0">
                <a:solidFill>
                  <a:srgbClr val="006400"/>
                </a:solidFill>
                <a:latin typeface="Consolas"/>
                <a:ea typeface="Calibri"/>
              </a:rPr>
              <a:t>// #333333</a:t>
            </a: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p:txBody>
      </p:sp>
      <p:sp>
        <p:nvSpPr>
          <p:cNvPr id="11" name="Rectangle 18"/>
          <p:cNvSpPr/>
          <p:nvPr/>
        </p:nvSpPr>
        <p:spPr>
          <a:xfrm>
            <a:off x="598015" y="1412776"/>
            <a:ext cx="7632700" cy="108012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h1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nl-NL" dirty="0" smtClean="0">
                <a:solidFill>
                  <a:srgbClr val="FF0000"/>
                </a:solidFill>
                <a:highlight>
                  <a:srgbClr val="FFFFFF"/>
                </a:highlight>
                <a:latin typeface="Consolas"/>
                <a:ea typeface="Calibri"/>
                <a:cs typeface="Times New Roman"/>
              </a:rPr>
              <a:t>font-size</a:t>
            </a:r>
            <a:r>
              <a:rPr lang="nl-NL" dirty="0" smtClean="0">
                <a:solidFill>
                  <a:srgbClr val="000000"/>
                </a:solidFill>
                <a:highlight>
                  <a:srgbClr val="FFFFFF"/>
                </a:highlight>
                <a:latin typeface="Consolas"/>
                <a:ea typeface="Calibri"/>
                <a:cs typeface="Times New Roman"/>
              </a:rPr>
              <a:t>: </a:t>
            </a:r>
            <a:r>
              <a:rPr lang="nl-NL" dirty="0" smtClean="0">
                <a:solidFill>
                  <a:srgbClr val="0000FF"/>
                </a:solidFill>
                <a:highlight>
                  <a:srgbClr val="FFFFFF"/>
                </a:highlight>
                <a:latin typeface="Consolas"/>
                <a:ea typeface="Calibri"/>
                <a:cs typeface="Times New Roman"/>
              </a:rPr>
              <a:t>14px</a:t>
            </a:r>
            <a:r>
              <a:rPr lang="nl-NL" dirty="0" smtClean="0">
                <a:solidFill>
                  <a:srgbClr val="000000"/>
                </a:solidFill>
                <a:highlight>
                  <a:srgbClr val="FFFFFF"/>
                </a:highlight>
                <a:latin typeface="Consolas"/>
                <a:ea typeface="Calibri"/>
                <a:cs typeface="Times New Roman"/>
              </a:rPr>
              <a:t> + </a:t>
            </a:r>
            <a:r>
              <a:rPr lang="nl-NL" dirty="0" smtClean="0">
                <a:solidFill>
                  <a:srgbClr val="0000FF"/>
                </a:solidFill>
                <a:highlight>
                  <a:srgbClr val="FFFFFF"/>
                </a:highlight>
                <a:latin typeface="Consolas"/>
                <a:ea typeface="Calibri"/>
                <a:cs typeface="Times New Roman"/>
              </a:rPr>
              <a:t>4px</a:t>
            </a:r>
            <a:r>
              <a:rPr lang="nl-NL" dirty="0" smtClean="0">
                <a:solidFill>
                  <a:srgbClr val="000000"/>
                </a:solidFill>
                <a:highlight>
                  <a:srgbClr val="FFFFFF"/>
                </a:highlight>
                <a:latin typeface="Consolas"/>
                <a:ea typeface="Calibri"/>
                <a:cs typeface="Times New Roman"/>
              </a:rPr>
              <a:t>;</a:t>
            </a:r>
            <a:r>
              <a:rPr lang="en-US" dirty="0">
                <a:solidFill>
                  <a:srgbClr val="000000"/>
                </a:solidFill>
                <a:latin typeface="Consolas"/>
                <a:ea typeface="Calibri"/>
                <a:cs typeface="Times New Roman"/>
              </a:rPr>
              <a:t> </a:t>
            </a:r>
            <a:r>
              <a:rPr lang="en-US" dirty="0">
                <a:solidFill>
                  <a:srgbClr val="006400"/>
                </a:solidFill>
                <a:latin typeface="Consolas"/>
                <a:ea typeface="Calibri"/>
              </a:rPr>
              <a:t>// </a:t>
            </a:r>
            <a:r>
              <a:rPr lang="en-US" dirty="0" smtClean="0">
                <a:solidFill>
                  <a:srgbClr val="006400"/>
                </a:solidFill>
                <a:latin typeface="Consolas"/>
                <a:ea typeface="Calibri"/>
              </a:rPr>
              <a:t>18px</a:t>
            </a:r>
            <a:r>
              <a:rPr lang="nl-NL" dirty="0" smtClean="0">
                <a:solidFill>
                  <a:srgbClr val="000000"/>
                </a:solidFill>
                <a:highlight>
                  <a:srgbClr val="FFFFFF"/>
                </a:highlight>
                <a:latin typeface="Consolas"/>
                <a:ea typeface="Calibri"/>
                <a:cs typeface="Times New Roman"/>
              </a:rPr>
              <a:t/>
            </a:r>
            <a:br>
              <a:rPr lang="nl-NL" dirty="0" smtClean="0">
                <a:solidFill>
                  <a:srgbClr val="000000"/>
                </a:solidFill>
                <a:highlight>
                  <a:srgbClr val="FFFFFF"/>
                </a:highlight>
                <a:latin typeface="Consolas"/>
                <a:ea typeface="Calibri"/>
                <a:cs typeface="Times New Roman"/>
              </a:rPr>
            </a:br>
            <a:r>
              <a:rPr lang="nl-NL" dirty="0" smtClean="0">
                <a:solidFill>
                  <a:srgbClr val="000000"/>
                </a:solidFill>
                <a:latin typeface="Consolas"/>
                <a:ea typeface="Calibri"/>
                <a:cs typeface="Times New Roman"/>
              </a:rPr>
              <a:t>}</a:t>
            </a:r>
          </a:p>
        </p:txBody>
      </p:sp>
      <p:sp>
        <p:nvSpPr>
          <p:cNvPr id="16" name="Rectangle 18"/>
          <p:cNvSpPr/>
          <p:nvPr/>
        </p:nvSpPr>
        <p:spPr>
          <a:xfrm>
            <a:off x="598015" y="4149080"/>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r>
              <a:rPr lang="en-US" dirty="0" smtClean="0">
                <a:solidFill>
                  <a:srgbClr val="9400D3"/>
                </a:solidFill>
                <a:latin typeface="Consolas"/>
                <a:ea typeface="Calibri"/>
                <a:cs typeface="Times New Roman"/>
              </a:rPr>
              <a:t>@</a:t>
            </a:r>
            <a:r>
              <a:rPr lang="en-US" dirty="0">
                <a:solidFill>
                  <a:srgbClr val="9400D3"/>
                </a:solidFill>
                <a:latin typeface="Consolas"/>
                <a:ea typeface="Calibri"/>
                <a:cs typeface="Times New Roman"/>
              </a:rPr>
              <a:t>container-width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960px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body</a:t>
            </a:r>
            <a:r>
              <a:rPr lang="en-US" dirty="0" smtClean="0">
                <a:solidFill>
                  <a:srgbClr val="000000"/>
                </a:solidFill>
                <a:latin typeface="Consolas"/>
                <a:ea typeface="Calibri"/>
                <a:cs typeface="Times New Roman"/>
              </a:rPr>
              <a:t> {</a:t>
            </a:r>
          </a:p>
          <a:p>
            <a:pPr>
              <a:lnSpc>
                <a:spcPct val="115000"/>
              </a:lnSpc>
              <a:spcAft>
                <a:spcPts val="0"/>
              </a:spcAft>
              <a:buFontTx/>
              <a:tabLst>
                <a:tab pos="381000" algn="l"/>
                <a:tab pos="762000" algn="l"/>
                <a:tab pos="1143000" algn="l"/>
                <a:tab pos="1524000" algn="l"/>
                <a:tab pos="1905000" algn="l"/>
                <a:tab pos="2286000" algn="l"/>
                <a:tab pos="2667000" algn="l"/>
              </a:tabLst>
            </a:pPr>
            <a:r>
              <a:rPr lang="nl-NL" dirty="0" smtClean="0">
                <a:solidFill>
                  <a:srgbClr val="9400D3"/>
                </a:solidFill>
                <a:latin typeface="Consolas"/>
                <a:ea typeface="Calibri"/>
                <a:cs typeface="Times New Roman"/>
              </a:rPr>
              <a:t>	</a:t>
            </a:r>
            <a:r>
              <a:rPr lang="en-US" dirty="0" smtClean="0">
                <a:solidFill>
                  <a:srgbClr val="FF0000"/>
                </a:solidFill>
                <a:latin typeface="Consolas"/>
                <a:ea typeface="Calibri"/>
                <a:cs typeface="Times New Roman"/>
              </a:rPr>
              <a:t>width</a:t>
            </a:r>
            <a:r>
              <a:rPr lang="nl-NL" dirty="0" smtClean="0">
                <a:solidFill>
                  <a:srgbClr val="000000"/>
                </a:solidFill>
                <a:latin typeface="Consolas"/>
                <a:ea typeface="Calibri"/>
                <a:cs typeface="Times New Roman"/>
              </a:rPr>
              <a:t>: (</a:t>
            </a:r>
            <a:r>
              <a:rPr lang="nl-NL" dirty="0" smtClean="0">
                <a:solidFill>
                  <a:srgbClr val="800080"/>
                </a:solidFill>
                <a:latin typeface="Consolas"/>
                <a:ea typeface="Calibri"/>
                <a:cs typeface="Times New Roman"/>
              </a:rPr>
              <a:t>$container-width</a:t>
            </a:r>
            <a:r>
              <a:rPr lang="nl-NL" dirty="0" smtClean="0">
                <a:solidFill>
                  <a:srgbClr val="000000"/>
                </a:solidFill>
                <a:latin typeface="Consolas"/>
                <a:ea typeface="Calibri"/>
                <a:cs typeface="Times New Roman"/>
              </a:rPr>
              <a:t> </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3</a:t>
            </a:r>
            <a:r>
              <a:rPr lang="nl-NL" dirty="0">
                <a:solidFill>
                  <a:srgbClr val="000000"/>
                </a:solidFill>
                <a:latin typeface="Consolas"/>
                <a:ea typeface="Calibri"/>
                <a:cs typeface="Times New Roman"/>
              </a:rPr>
              <a:t>) + </a:t>
            </a:r>
            <a:r>
              <a:rPr lang="nl-NL" dirty="0">
                <a:solidFill>
                  <a:srgbClr val="0000FF"/>
                </a:solidFill>
                <a:latin typeface="Consolas"/>
                <a:ea typeface="Calibri"/>
                <a:cs typeface="Times New Roman"/>
              </a:rPr>
              <a:t>10</a:t>
            </a:r>
            <a:r>
              <a:rPr lang="nl-NL" dirty="0" smtClean="0">
                <a:solidFill>
                  <a:srgbClr val="000000"/>
                </a:solidFill>
                <a:latin typeface="Consolas"/>
                <a:ea typeface="Calibri"/>
                <a:cs typeface="Times New Roman"/>
              </a:rPr>
              <a:t>;</a:t>
            </a:r>
            <a:r>
              <a:rPr lang="en-US" dirty="0">
                <a:solidFill>
                  <a:srgbClr val="000000"/>
                </a:solidFill>
                <a:latin typeface="Consolas"/>
                <a:ea typeface="Calibri"/>
                <a:cs typeface="Times New Roman"/>
              </a:rPr>
              <a:t> </a:t>
            </a:r>
            <a:r>
              <a:rPr lang="en-US" dirty="0">
                <a:solidFill>
                  <a:srgbClr val="006400"/>
                </a:solidFill>
                <a:latin typeface="Consolas"/>
                <a:ea typeface="Calibri"/>
              </a:rPr>
              <a:t>// </a:t>
            </a:r>
            <a:r>
              <a:rPr lang="en-US" dirty="0" smtClean="0">
                <a:solidFill>
                  <a:srgbClr val="006400"/>
                </a:solidFill>
                <a:latin typeface="Consolas"/>
                <a:ea typeface="Calibri"/>
              </a:rPr>
              <a:t>330px</a:t>
            </a:r>
            <a:r>
              <a:rPr lang="nl-NL" dirty="0" smtClean="0">
                <a:solidFill>
                  <a:srgbClr val="000000"/>
                </a:solidFill>
                <a:latin typeface="Consolas"/>
                <a:ea typeface="Calibri"/>
                <a:cs typeface="Times New Roman"/>
              </a:rPr>
              <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9"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360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fgeronde rechthoek 16"/>
          <p:cNvSpPr/>
          <p:nvPr/>
        </p:nvSpPr>
        <p:spPr>
          <a:xfrm>
            <a:off x="5076056" y="145723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1" name="Afgeronde rechthoek 3"/>
          <p:cNvSpPr/>
          <p:nvPr/>
        </p:nvSpPr>
        <p:spPr>
          <a:xfrm>
            <a:off x="899592" y="234885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11</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513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Operations (2/2)</a:t>
            </a:r>
            <a:endParaRPr lang="nl-NL" dirty="0"/>
          </a:p>
        </p:txBody>
      </p:sp>
      <p:sp>
        <p:nvSpPr>
          <p:cNvPr id="3" name="Tijdelijke aanduiding voor inhoud 2"/>
          <p:cNvSpPr>
            <a:spLocks noGrp="1"/>
          </p:cNvSpPr>
          <p:nvPr>
            <p:ph idx="1"/>
          </p:nvPr>
        </p:nvSpPr>
        <p:spPr/>
        <p:txBody>
          <a:bodyPr/>
          <a:lstStyle/>
          <a:p>
            <a:r>
              <a:rPr lang="nl-NL" dirty="0" smtClean="0"/>
              <a:t>Math operations</a:t>
            </a:r>
          </a:p>
          <a:p>
            <a:endParaRPr lang="nl-NL" dirty="0"/>
          </a:p>
          <a:p>
            <a:endParaRPr lang="nl-NL" dirty="0" smtClean="0"/>
          </a:p>
          <a:p>
            <a:endParaRPr lang="nl-NL" dirty="0"/>
          </a:p>
          <a:p>
            <a:r>
              <a:rPr lang="nl-NL" dirty="0" smtClean="0"/>
              <a:t>Useful during calculations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110</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8"/>
          <p:cNvSpPr/>
          <p:nvPr/>
        </p:nvSpPr>
        <p:spPr>
          <a:xfrm>
            <a:off x="598015" y="3749760"/>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r>
              <a:rPr lang="en-US" dirty="0" smtClean="0">
                <a:solidFill>
                  <a:srgbClr val="9400D3"/>
                </a:solidFill>
                <a:latin typeface="Consolas"/>
                <a:ea typeface="Calibri"/>
                <a:cs typeface="Times New Roman"/>
              </a:rPr>
              <a:t>$container-width</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1000px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#container</a:t>
            </a:r>
            <a:r>
              <a:rPr lang="en-US" dirty="0" smtClean="0">
                <a:solidFill>
                  <a:srgbClr val="000000"/>
                </a:solidFill>
                <a:latin typeface="Consolas"/>
                <a:ea typeface="Calibri"/>
                <a:cs typeface="Times New Roman"/>
              </a:rPr>
              <a:t> {</a:t>
            </a:r>
          </a:p>
          <a:p>
            <a:pPr>
              <a:lnSpc>
                <a:spcPct val="115000"/>
              </a:lnSpc>
              <a:spcAft>
                <a:spcPts val="0"/>
              </a:spcAft>
              <a:buFontTx/>
              <a:tabLst>
                <a:tab pos="381000" algn="l"/>
                <a:tab pos="762000" algn="l"/>
                <a:tab pos="1143000" algn="l"/>
                <a:tab pos="1524000" algn="l"/>
                <a:tab pos="1905000" algn="l"/>
                <a:tab pos="2286000" algn="l"/>
                <a:tab pos="2667000" algn="l"/>
              </a:tabLst>
            </a:pPr>
            <a:r>
              <a:rPr lang="nl-NL" dirty="0" smtClean="0">
                <a:solidFill>
                  <a:srgbClr val="9400D3"/>
                </a:solidFill>
                <a:latin typeface="Consolas"/>
                <a:ea typeface="Calibri"/>
                <a:cs typeface="Times New Roman"/>
              </a:rPr>
              <a:t>	</a:t>
            </a:r>
            <a:r>
              <a:rPr lang="en-US" dirty="0" smtClean="0">
                <a:solidFill>
                  <a:srgbClr val="FF0000"/>
                </a:solidFill>
                <a:latin typeface="Consolas"/>
                <a:ea typeface="Calibri"/>
                <a:cs typeface="Times New Roman"/>
              </a:rPr>
              <a:t>width</a:t>
            </a:r>
            <a:r>
              <a:rPr lang="nl-NL" dirty="0" smtClean="0">
                <a:solidFill>
                  <a:srgbClr val="000000"/>
                </a:solidFill>
                <a:latin typeface="Consolas"/>
                <a:ea typeface="Calibri"/>
                <a:cs typeface="Times New Roman"/>
              </a:rPr>
              <a:t>: ceil(</a:t>
            </a:r>
            <a:r>
              <a:rPr lang="nl-NL" dirty="0">
                <a:solidFill>
                  <a:srgbClr val="800080"/>
                </a:solidFill>
                <a:latin typeface="Consolas"/>
                <a:ea typeface="Calibri"/>
                <a:cs typeface="Times New Roman"/>
              </a:rPr>
              <a:t>$</a:t>
            </a:r>
            <a:r>
              <a:rPr lang="nl-NL" dirty="0" smtClean="0">
                <a:solidFill>
                  <a:srgbClr val="800080"/>
                </a:solidFill>
                <a:latin typeface="Consolas"/>
                <a:ea typeface="Calibri"/>
                <a:cs typeface="Times New Roman"/>
              </a:rPr>
              <a:t>container-width</a:t>
            </a:r>
            <a:r>
              <a:rPr lang="nl-NL" dirty="0" smtClean="0">
                <a:solidFill>
                  <a:srgbClr val="000000"/>
                </a:solidFill>
                <a:latin typeface="Consolas"/>
                <a:ea typeface="Calibri"/>
                <a:cs typeface="Times New Roman"/>
              </a:rPr>
              <a:t> </a:t>
            </a:r>
            <a:r>
              <a:rPr lang="nl-NL" dirty="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3</a:t>
            </a:r>
            <a:r>
              <a:rPr lang="nl-NL" dirty="0" smtClean="0">
                <a:solidFill>
                  <a:srgbClr val="000000"/>
                </a:solidFill>
                <a:latin typeface="Consolas"/>
                <a:ea typeface="Calibri"/>
                <a:cs typeface="Times New Roman"/>
              </a:rPr>
              <a:t>);</a:t>
            </a:r>
            <a:r>
              <a:rPr lang="en-US" dirty="0" smtClean="0">
                <a:solidFill>
                  <a:srgbClr val="000000"/>
                </a:solidFill>
                <a:latin typeface="Consolas"/>
                <a:ea typeface="Calibri"/>
                <a:cs typeface="Times New Roman"/>
              </a:rPr>
              <a:t> </a:t>
            </a:r>
            <a:r>
              <a:rPr lang="en-US" dirty="0">
                <a:solidFill>
                  <a:srgbClr val="006400"/>
                </a:solidFill>
                <a:latin typeface="Consolas"/>
                <a:ea typeface="Calibri"/>
              </a:rPr>
              <a:t>// </a:t>
            </a:r>
            <a:r>
              <a:rPr lang="en-US" dirty="0" smtClean="0">
                <a:solidFill>
                  <a:srgbClr val="006400"/>
                </a:solidFill>
                <a:latin typeface="Consolas"/>
                <a:ea typeface="Calibri"/>
              </a:rPr>
              <a:t>334px</a:t>
            </a:r>
            <a:r>
              <a:rPr lang="nl-NL" dirty="0" smtClean="0">
                <a:solidFill>
                  <a:srgbClr val="000000"/>
                </a:solidFill>
                <a:latin typeface="Consolas"/>
                <a:ea typeface="Calibri"/>
                <a:cs typeface="Times New Roman"/>
              </a:rPr>
              <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5" name="Rectangle 18"/>
          <p:cNvSpPr/>
          <p:nvPr/>
        </p:nvSpPr>
        <p:spPr>
          <a:xfrm>
            <a:off x="598854" y="141272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round(</a:t>
            </a:r>
            <a:r>
              <a:rPr lang="nl-NL" dirty="0" smtClean="0">
                <a:solidFill>
                  <a:srgbClr val="800080"/>
                </a:solidFill>
                <a:latin typeface="Consolas"/>
                <a:ea typeface="Calibri"/>
                <a:cs typeface="Times New Roman"/>
              </a:rPr>
              <a:t>$number</a:t>
            </a:r>
            <a:r>
              <a:rPr lang="nl-NL" dirty="0" smtClean="0">
                <a:solidFill>
                  <a:srgbClr val="000000"/>
                </a:solidFill>
                <a:latin typeface="Consolas"/>
                <a:ea typeface="Calibri"/>
                <a:cs typeface="Times New Roman"/>
              </a:rPr>
              <a:t>);</a:t>
            </a:r>
            <a:endParaRPr lang="nl-NL" sz="2400" dirty="0">
              <a:ea typeface="Calibri"/>
              <a:cs typeface="Times New Roman"/>
            </a:endParaRPr>
          </a:p>
        </p:txBody>
      </p:sp>
      <p:sp>
        <p:nvSpPr>
          <p:cNvPr id="17" name="Rectangle 18"/>
          <p:cNvSpPr/>
          <p:nvPr/>
        </p:nvSpPr>
        <p:spPr>
          <a:xfrm>
            <a:off x="598015" y="198880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ceil(</a:t>
            </a:r>
            <a:r>
              <a:rPr lang="nl-NL" dirty="0" smtClean="0">
                <a:solidFill>
                  <a:srgbClr val="0000FF"/>
                </a:solidFill>
                <a:latin typeface="Consolas"/>
                <a:ea typeface="Calibri"/>
                <a:cs typeface="Times New Roman"/>
              </a:rPr>
              <a:t>1.7</a:t>
            </a:r>
            <a:r>
              <a:rPr lang="nl-NL" dirty="0" smtClean="0">
                <a:solidFill>
                  <a:srgbClr val="000000"/>
                </a:solidFill>
                <a:latin typeface="Consolas"/>
                <a:ea typeface="Calibri"/>
                <a:cs typeface="Times New Roman"/>
              </a:rPr>
              <a:t>);</a:t>
            </a:r>
            <a:endParaRPr lang="nl-NL" sz="2400" dirty="0">
              <a:ea typeface="Calibri"/>
              <a:cs typeface="Times New Roman"/>
            </a:endParaRPr>
          </a:p>
        </p:txBody>
      </p:sp>
      <p:sp>
        <p:nvSpPr>
          <p:cNvPr id="18" name="Rectangle 18"/>
          <p:cNvSpPr/>
          <p:nvPr/>
        </p:nvSpPr>
        <p:spPr>
          <a:xfrm>
            <a:off x="4629875" y="141272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floor(</a:t>
            </a:r>
            <a:r>
              <a:rPr lang="nl-NL" dirty="0" smtClean="0">
                <a:solidFill>
                  <a:srgbClr val="800080"/>
                </a:solidFill>
                <a:latin typeface="Consolas"/>
                <a:ea typeface="Calibri"/>
                <a:cs typeface="Times New Roman"/>
              </a:rPr>
              <a:t>$number</a:t>
            </a:r>
            <a:r>
              <a:rPr lang="nl-NL" dirty="0" smtClean="0">
                <a:solidFill>
                  <a:srgbClr val="000000"/>
                </a:solidFill>
                <a:latin typeface="Consolas"/>
                <a:ea typeface="Calibri"/>
                <a:cs typeface="Times New Roman"/>
              </a:rPr>
              <a:t>);</a:t>
            </a:r>
            <a:endParaRPr lang="nl-NL" sz="2400" dirty="0">
              <a:ea typeface="Calibri"/>
              <a:cs typeface="Times New Roman"/>
            </a:endParaRPr>
          </a:p>
        </p:txBody>
      </p:sp>
      <p:sp>
        <p:nvSpPr>
          <p:cNvPr id="19" name="Rectangle 18"/>
          <p:cNvSpPr/>
          <p:nvPr/>
        </p:nvSpPr>
        <p:spPr>
          <a:xfrm>
            <a:off x="4629036" y="198880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percentage(</a:t>
            </a:r>
            <a:r>
              <a:rPr lang="nl-NL" dirty="0" smtClean="0">
                <a:solidFill>
                  <a:srgbClr val="0000FF"/>
                </a:solidFill>
                <a:latin typeface="Consolas"/>
                <a:ea typeface="Calibri"/>
                <a:cs typeface="Times New Roman"/>
              </a:rPr>
              <a:t>0.5</a:t>
            </a:r>
            <a:r>
              <a:rPr lang="nl-NL" dirty="0" smtClean="0">
                <a:solidFill>
                  <a:srgbClr val="000000"/>
                </a:solidFill>
                <a:latin typeface="Consolas"/>
                <a:ea typeface="Calibri"/>
                <a:cs typeface="Times New Roman"/>
              </a:rPr>
              <a:t>);</a:t>
            </a:r>
            <a:endParaRPr lang="nl-NL" sz="2400" dirty="0">
              <a:ea typeface="Calibri"/>
              <a:cs typeface="Times New Roman"/>
            </a:endParaRPr>
          </a:p>
        </p:txBody>
      </p:sp>
      <p:sp>
        <p:nvSpPr>
          <p:cNvPr id="20" name="Rectangle 18"/>
          <p:cNvSpPr/>
          <p:nvPr/>
        </p:nvSpPr>
        <p:spPr>
          <a:xfrm>
            <a:off x="598015" y="256488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min(</a:t>
            </a:r>
            <a:r>
              <a:rPr lang="nl-NL" dirty="0" smtClean="0">
                <a:solidFill>
                  <a:srgbClr val="0000FF"/>
                </a:solidFill>
                <a:latin typeface="Consolas"/>
                <a:ea typeface="Calibri"/>
                <a:cs typeface="Times New Roman"/>
              </a:rPr>
              <a:t>8px</a:t>
            </a:r>
            <a:r>
              <a:rPr lang="nl-NL" dirty="0" smtClean="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1px</a:t>
            </a:r>
            <a:r>
              <a:rPr lang="nl-NL" dirty="0" smtClean="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4px</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21" name="Rectangle 20"/>
          <p:cNvSpPr/>
          <p:nvPr/>
        </p:nvSpPr>
        <p:spPr>
          <a:xfrm>
            <a:off x="4629036" y="256488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max(</a:t>
            </a:r>
            <a:r>
              <a:rPr lang="nl-NL" dirty="0" smtClean="0">
                <a:solidFill>
                  <a:srgbClr val="0000FF"/>
                </a:solidFill>
                <a:latin typeface="Consolas"/>
                <a:ea typeface="Calibri"/>
                <a:cs typeface="Times New Roman"/>
              </a:rPr>
              <a:t>8px</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1px</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4px</a:t>
            </a:r>
            <a:r>
              <a:rPr lang="nl-NL" dirty="0">
                <a:solidFill>
                  <a:srgbClr val="000000"/>
                </a:solidFill>
                <a:latin typeface="Consolas"/>
                <a:ea typeface="Calibri"/>
                <a:cs typeface="Times New Roman"/>
              </a:rPr>
              <a:t>);</a:t>
            </a:r>
            <a:br>
              <a:rPr lang="nl-NL" dirty="0">
                <a:solidFill>
                  <a:srgbClr val="000000"/>
                </a:solidFill>
                <a:latin typeface="Consolas"/>
                <a:ea typeface="Calibri"/>
                <a:cs typeface="Times New Roman"/>
              </a:rPr>
            </a:br>
            <a:endParaRPr lang="nl-NL" sz="2400" dirty="0">
              <a:ea typeface="Calibri"/>
              <a:cs typeface="Times New Roman"/>
            </a:endParaRPr>
          </a:p>
        </p:txBody>
      </p:sp>
      <p:pic>
        <p:nvPicPr>
          <p:cNvPr id="13"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18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fgeronde rechthoek 16"/>
          <p:cNvSpPr/>
          <p:nvPr/>
        </p:nvSpPr>
        <p:spPr>
          <a:xfrm>
            <a:off x="5076056" y="504723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6" name="Afgeronde rechthoek 16"/>
          <p:cNvSpPr/>
          <p:nvPr/>
        </p:nvSpPr>
        <p:spPr>
          <a:xfrm>
            <a:off x="5076056" y="548865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111</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793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Control Directives (1/4)</a:t>
            </a:r>
            <a:endParaRPr lang="nl-NL" dirty="0"/>
          </a:p>
        </p:txBody>
      </p:sp>
      <p:sp>
        <p:nvSpPr>
          <p:cNvPr id="3" name="Tijdelijke aanduiding voor inhoud 2"/>
          <p:cNvSpPr>
            <a:spLocks noGrp="1"/>
          </p:cNvSpPr>
          <p:nvPr>
            <p:ph idx="1"/>
          </p:nvPr>
        </p:nvSpPr>
        <p:spPr/>
        <p:txBody>
          <a:bodyPr/>
          <a:lstStyle/>
          <a:p>
            <a:r>
              <a:rPr lang="nl-NL" dirty="0" smtClean="0"/>
              <a:t>Support for loops with </a:t>
            </a:r>
            <a:r>
              <a:rPr lang="nl-NL" sz="2800" b="1" dirty="0" smtClean="0">
                <a:latin typeface="Consolas" pitchFamily="49" charset="0"/>
                <a:cs typeface="Consolas" pitchFamily="49" charset="0"/>
              </a:rPr>
              <a:t>@for</a:t>
            </a:r>
            <a:endParaRPr lang="nl-NL" b="1"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112</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8"/>
          <p:cNvSpPr/>
          <p:nvPr/>
        </p:nvSpPr>
        <p:spPr>
          <a:xfrm>
            <a:off x="598015" y="1772770"/>
            <a:ext cx="7631860" cy="108015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@for</a:t>
            </a:r>
            <a:r>
              <a:rPr lang="en-US" dirty="0">
                <a:solidFill>
                  <a:srgbClr val="000000"/>
                </a:solidFill>
                <a:latin typeface="Consolas"/>
                <a:ea typeface="Calibri"/>
                <a:cs typeface="Times New Roman"/>
              </a:rPr>
              <a:t> </a:t>
            </a:r>
            <a:r>
              <a:rPr lang="en-US" dirty="0">
                <a:solidFill>
                  <a:srgbClr val="9400D3"/>
                </a:solidFill>
                <a:latin typeface="Consolas"/>
                <a:ea typeface="Calibri"/>
                <a:cs typeface="Times New Roman"/>
              </a:rPr>
              <a:t>$</a:t>
            </a:r>
            <a:r>
              <a:rPr lang="en-US" dirty="0" err="1">
                <a:solidFill>
                  <a:srgbClr val="9400D3"/>
                </a:solidFill>
                <a:latin typeface="Consolas"/>
                <a:ea typeface="Calibri"/>
                <a:cs typeface="Times New Roman"/>
              </a:rPr>
              <a:t>i</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from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through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3</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.item-#{$</a:t>
            </a:r>
            <a:r>
              <a:rPr lang="en-US" dirty="0" err="1">
                <a:solidFill>
                  <a:srgbClr val="800000"/>
                </a:solidFill>
                <a:latin typeface="Consolas"/>
                <a:ea typeface="Calibri"/>
                <a:cs typeface="Times New Roman"/>
              </a:rPr>
              <a:t>i</a:t>
            </a:r>
            <a:r>
              <a:rPr lang="en-US" dirty="0">
                <a:solidFill>
                  <a:srgbClr val="800000"/>
                </a:solidFill>
                <a:latin typeface="Consolas"/>
                <a:ea typeface="Calibri"/>
                <a:cs typeface="Times New Roman"/>
              </a:rPr>
              <a:t>}</a:t>
            </a:r>
            <a:r>
              <a:rPr lang="en-US" dirty="0">
                <a:solidFill>
                  <a:srgbClr val="000000"/>
                </a:solidFill>
                <a:latin typeface="Consolas"/>
                <a:ea typeface="Calibri"/>
                <a:cs typeface="Times New Roman"/>
              </a:rPr>
              <a:t> { </a:t>
            </a:r>
            <a:r>
              <a:rPr lang="en-US" dirty="0">
                <a:solidFill>
                  <a:srgbClr val="FF0000"/>
                </a:solidFill>
                <a:latin typeface="Consolas"/>
                <a:ea typeface="Calibri"/>
                <a:cs typeface="Times New Roman"/>
              </a:rPr>
              <a:t>width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2em</a:t>
            </a:r>
            <a:r>
              <a:rPr lang="en-US" dirty="0">
                <a:solidFill>
                  <a:srgbClr val="000000"/>
                </a:solidFill>
                <a:latin typeface="Consolas"/>
                <a:ea typeface="Calibri"/>
                <a:cs typeface="Times New Roman"/>
              </a:rPr>
              <a:t> * </a:t>
            </a:r>
            <a:r>
              <a:rPr lang="en-US" dirty="0">
                <a:solidFill>
                  <a:srgbClr val="800080"/>
                </a:solidFill>
                <a:latin typeface="Consolas"/>
                <a:ea typeface="Calibri"/>
                <a:cs typeface="Times New Roman"/>
              </a:rPr>
              <a:t>$</a:t>
            </a:r>
            <a:r>
              <a:rPr lang="en-US" dirty="0" err="1">
                <a:solidFill>
                  <a:srgbClr val="800080"/>
                </a:solidFill>
                <a:latin typeface="Consolas"/>
                <a:ea typeface="Calibri"/>
                <a:cs typeface="Times New Roman"/>
              </a:rPr>
              <a:t>i</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endParaRPr lang="nl-NL" sz="2400" dirty="0">
              <a:ea typeface="Calibri"/>
              <a:cs typeface="Times New Roman"/>
            </a:endParaRPr>
          </a:p>
        </p:txBody>
      </p:sp>
      <p:sp>
        <p:nvSpPr>
          <p:cNvPr id="12" name="TextBox 11"/>
          <p:cNvSpPr txBox="1"/>
          <p:nvPr/>
        </p:nvSpPr>
        <p:spPr>
          <a:xfrm>
            <a:off x="598015" y="1412720"/>
            <a:ext cx="697627" cy="369332"/>
          </a:xfrm>
          <a:prstGeom prst="rect">
            <a:avLst/>
          </a:prstGeom>
          <a:noFill/>
        </p:spPr>
        <p:txBody>
          <a:bodyPr wrap="none" rtlCol="0">
            <a:spAutoFit/>
          </a:bodyPr>
          <a:lstStyle/>
          <a:p>
            <a:r>
              <a:rPr lang="nl-NL" dirty="0" smtClean="0"/>
              <a:t>Sass</a:t>
            </a:r>
            <a:endParaRPr lang="nl-NL" dirty="0"/>
          </a:p>
        </p:txBody>
      </p:sp>
      <p:sp>
        <p:nvSpPr>
          <p:cNvPr id="16" name="Rectangle 18"/>
          <p:cNvSpPr/>
          <p:nvPr/>
        </p:nvSpPr>
        <p:spPr>
          <a:xfrm>
            <a:off x="598015" y="3452620"/>
            <a:ext cx="7631860" cy="105653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.item</a:t>
            </a:r>
            <a:r>
              <a:rPr lang="en-US" b="1" dirty="0">
                <a:solidFill>
                  <a:srgbClr val="800000"/>
                </a:solidFill>
                <a:latin typeface="Consolas"/>
                <a:ea typeface="Calibri"/>
                <a:cs typeface="Times New Roman"/>
              </a:rPr>
              <a:t>-1</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width</a:t>
            </a:r>
            <a:r>
              <a:rPr lang="en-US" dirty="0">
                <a:solidFill>
                  <a:srgbClr val="000000"/>
                </a:solidFill>
                <a:latin typeface="Consolas"/>
                <a:ea typeface="Calibri"/>
                <a:cs typeface="Times New Roman"/>
              </a:rPr>
              <a:t>: </a:t>
            </a:r>
            <a:r>
              <a:rPr lang="en-US" b="1" dirty="0">
                <a:solidFill>
                  <a:srgbClr val="0000FF"/>
                </a:solidFill>
                <a:latin typeface="Consolas"/>
                <a:ea typeface="Calibri"/>
                <a:cs typeface="Times New Roman"/>
              </a:rPr>
              <a:t>2em</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a:solidFill>
                  <a:srgbClr val="800000"/>
                </a:solidFill>
                <a:latin typeface="Consolas"/>
                <a:ea typeface="Calibri"/>
                <a:cs typeface="Times New Roman"/>
              </a:rPr>
              <a:t>item</a:t>
            </a:r>
            <a:r>
              <a:rPr lang="en-US" b="1" dirty="0">
                <a:solidFill>
                  <a:srgbClr val="800000"/>
                </a:solidFill>
                <a:latin typeface="Consolas"/>
                <a:ea typeface="Calibri"/>
                <a:cs typeface="Times New Roman"/>
              </a:rPr>
              <a:t>-2</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width</a:t>
            </a:r>
            <a:r>
              <a:rPr lang="en-US" dirty="0">
                <a:solidFill>
                  <a:srgbClr val="000000"/>
                </a:solidFill>
                <a:latin typeface="Consolas"/>
                <a:ea typeface="Calibri"/>
                <a:cs typeface="Times New Roman"/>
              </a:rPr>
              <a:t>: </a:t>
            </a:r>
            <a:r>
              <a:rPr lang="en-US" b="1" dirty="0">
                <a:solidFill>
                  <a:srgbClr val="0000FF"/>
                </a:solidFill>
                <a:latin typeface="Consolas"/>
                <a:ea typeface="Calibri"/>
                <a:cs typeface="Times New Roman"/>
              </a:rPr>
              <a:t>4em</a:t>
            </a:r>
            <a:r>
              <a:rPr lang="en-US" dirty="0" smtClean="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800000"/>
                </a:solidFill>
                <a:latin typeface="Consolas"/>
                <a:ea typeface="Calibri"/>
                <a:cs typeface="Times New Roman"/>
              </a:rPr>
              <a:t>.</a:t>
            </a:r>
            <a:r>
              <a:rPr lang="nl-NL" dirty="0">
                <a:solidFill>
                  <a:srgbClr val="800000"/>
                </a:solidFill>
                <a:latin typeface="Consolas"/>
                <a:ea typeface="Calibri"/>
                <a:cs typeface="Times New Roman"/>
              </a:rPr>
              <a:t>item</a:t>
            </a:r>
            <a:r>
              <a:rPr lang="nl-NL" b="1" dirty="0">
                <a:solidFill>
                  <a:srgbClr val="800000"/>
                </a:solidFill>
                <a:latin typeface="Consolas"/>
                <a:ea typeface="Calibri"/>
                <a:cs typeface="Times New Roman"/>
              </a:rPr>
              <a:t>-3</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 </a:t>
            </a:r>
            <a:r>
              <a:rPr lang="nl-NL" dirty="0" smtClean="0">
                <a:solidFill>
                  <a:srgbClr val="FF0000"/>
                </a:solidFill>
                <a:latin typeface="Consolas"/>
                <a:ea typeface="Calibri"/>
                <a:cs typeface="Times New Roman"/>
              </a:rPr>
              <a:t>width</a:t>
            </a:r>
            <a:r>
              <a:rPr lang="nl-NL" dirty="0">
                <a:solidFill>
                  <a:srgbClr val="000000"/>
                </a:solidFill>
                <a:latin typeface="Consolas"/>
                <a:ea typeface="Calibri"/>
                <a:cs typeface="Times New Roman"/>
              </a:rPr>
              <a:t>: </a:t>
            </a:r>
            <a:r>
              <a:rPr lang="nl-NL" b="1" dirty="0">
                <a:solidFill>
                  <a:srgbClr val="0000FF"/>
                </a:solidFill>
                <a:latin typeface="Consolas"/>
                <a:ea typeface="Calibri"/>
                <a:cs typeface="Times New Roman"/>
              </a:rPr>
              <a:t>6em</a:t>
            </a:r>
            <a:r>
              <a:rPr lang="nl-NL" dirty="0" smtClean="0">
                <a:solidFill>
                  <a:srgbClr val="000000"/>
                </a:solidFill>
                <a:latin typeface="Consolas"/>
                <a:ea typeface="Calibri"/>
                <a:cs typeface="Times New Roman"/>
              </a:rPr>
              <a:t>; }</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10"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7579442" y="328498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353298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Control Directives (2/4)</a:t>
            </a:r>
            <a:endParaRPr lang="nl-NL" dirty="0"/>
          </a:p>
        </p:txBody>
      </p:sp>
      <p:sp>
        <p:nvSpPr>
          <p:cNvPr id="3" name="Tijdelijke aanduiding voor inhoud 2"/>
          <p:cNvSpPr>
            <a:spLocks noGrp="1"/>
          </p:cNvSpPr>
          <p:nvPr>
            <p:ph idx="1"/>
          </p:nvPr>
        </p:nvSpPr>
        <p:spPr/>
        <p:txBody>
          <a:bodyPr/>
          <a:lstStyle/>
          <a:p>
            <a:r>
              <a:rPr lang="nl-NL" dirty="0" smtClean="0"/>
              <a:t>Support for loops with </a:t>
            </a:r>
            <a:r>
              <a:rPr lang="nl-NL" sz="2800" b="1" dirty="0" smtClean="0">
                <a:latin typeface="Consolas" pitchFamily="49" charset="0"/>
                <a:cs typeface="Consolas" pitchFamily="49" charset="0"/>
              </a:rPr>
              <a:t>@each</a:t>
            </a:r>
            <a:endParaRPr lang="nl-NL" b="1"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113</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1772770"/>
            <a:ext cx="7631860" cy="167985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@each</a:t>
            </a:r>
            <a:r>
              <a:rPr lang="en-US" dirty="0">
                <a:solidFill>
                  <a:srgbClr val="000000"/>
                </a:solidFill>
                <a:latin typeface="Consolas"/>
                <a:ea typeface="Calibri"/>
                <a:cs typeface="Times New Roman"/>
              </a:rPr>
              <a:t> </a:t>
            </a:r>
            <a:r>
              <a:rPr lang="en-US" dirty="0">
                <a:solidFill>
                  <a:srgbClr val="9400D3"/>
                </a:solidFill>
                <a:latin typeface="Consolas"/>
                <a:ea typeface="Calibri"/>
                <a:cs typeface="Times New Roman"/>
              </a:rPr>
              <a:t>$animal</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in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puma</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sea-slug</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egret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salamander</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.#{$animal}-icon</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background-image</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url</a:t>
            </a:r>
            <a:r>
              <a:rPr lang="en-US" dirty="0">
                <a:solidFill>
                  <a:srgbClr val="000000"/>
                </a:solidFill>
                <a:latin typeface="Consolas"/>
                <a:ea typeface="Calibri"/>
                <a:cs typeface="Times New Roman"/>
              </a:rPr>
              <a:t>(</a:t>
            </a:r>
            <a:r>
              <a:rPr lang="en-US" dirty="0">
                <a:solidFill>
                  <a:srgbClr val="0000FF"/>
                </a:solidFill>
                <a:latin typeface="Consolas"/>
                <a:ea typeface="Calibri"/>
                <a:cs typeface="Times New Roman"/>
              </a:rPr>
              <a:t>'/images/#{$animal}.</a:t>
            </a:r>
            <a:r>
              <a:rPr lang="en-US" dirty="0" err="1">
                <a:solidFill>
                  <a:srgbClr val="0000FF"/>
                </a:solidFill>
                <a:latin typeface="Consolas"/>
                <a:ea typeface="Calibri"/>
                <a:cs typeface="Times New Roman"/>
              </a:rPr>
              <a:t>png</a:t>
            </a:r>
            <a:r>
              <a:rPr lang="en-US" dirty="0">
                <a:solidFill>
                  <a:srgbClr val="0000FF"/>
                </a:solidFill>
                <a:latin typeface="Consolas"/>
                <a:ea typeface="Calibri"/>
                <a:cs typeface="Times New Roman"/>
              </a:rPr>
              <a:t>'</a:t>
            </a:r>
            <a:r>
              <a:rPr lang="en-US" dirty="0">
                <a:solidFill>
                  <a:srgbClr val="000000"/>
                </a:solidFill>
                <a:latin typeface="Consolas"/>
                <a:ea typeface="Calibri"/>
                <a:cs typeface="Times New Roman"/>
              </a:rPr>
              <a:t>);</a:t>
            </a:r>
            <a:br>
              <a:rPr lang="en-US" dirty="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dirty="0">
                <a:solidFill>
                  <a:srgbClr val="000000"/>
                </a:solidFill>
                <a:latin typeface="Consolas"/>
                <a:ea typeface="Calibri"/>
                <a:cs typeface="Times New Roman"/>
              </a:rPr>
              <a:t>}</a:t>
            </a:r>
            <a:br>
              <a:rPr lang="nl-NL" dirty="0">
                <a:solidFill>
                  <a:srgbClr val="000000"/>
                </a:solidFill>
                <a:latin typeface="Consolas"/>
                <a:ea typeface="Calibri"/>
                <a:cs typeface="Times New Roman"/>
              </a:rPr>
            </a:br>
            <a:r>
              <a:rPr lang="nl-NL" dirty="0">
                <a:solidFill>
                  <a:srgbClr val="000000"/>
                </a:solidFill>
                <a:latin typeface="Consolas"/>
                <a:ea typeface="Calibri"/>
                <a:cs typeface="Times New Roman"/>
              </a:rPr>
              <a:t>}</a:t>
            </a:r>
            <a:br>
              <a:rPr lang="nl-NL" dirty="0">
                <a:solidFill>
                  <a:srgbClr val="000000"/>
                </a:solidFill>
                <a:latin typeface="Consolas"/>
                <a:ea typeface="Calibri"/>
                <a:cs typeface="Times New Roman"/>
              </a:rPr>
            </a:br>
            <a:endParaRPr lang="nl-NL" sz="2400" dirty="0">
              <a:ea typeface="Calibri"/>
              <a:cs typeface="Times New Roman"/>
            </a:endParaRPr>
          </a:p>
        </p:txBody>
      </p:sp>
      <p:sp>
        <p:nvSpPr>
          <p:cNvPr id="15" name="TextBox 14"/>
          <p:cNvSpPr txBox="1"/>
          <p:nvPr/>
        </p:nvSpPr>
        <p:spPr>
          <a:xfrm>
            <a:off x="598015" y="1412720"/>
            <a:ext cx="697627" cy="369332"/>
          </a:xfrm>
          <a:prstGeom prst="rect">
            <a:avLst/>
          </a:prstGeom>
          <a:noFill/>
        </p:spPr>
        <p:txBody>
          <a:bodyPr wrap="none" rtlCol="0">
            <a:spAutoFit/>
          </a:bodyPr>
          <a:lstStyle/>
          <a:p>
            <a:r>
              <a:rPr lang="nl-NL" dirty="0" smtClean="0"/>
              <a:t>Sass</a:t>
            </a:r>
            <a:endParaRPr lang="nl-NL" dirty="0"/>
          </a:p>
        </p:txBody>
      </p:sp>
      <p:sp>
        <p:nvSpPr>
          <p:cNvPr id="17" name="Rectangle 18"/>
          <p:cNvSpPr/>
          <p:nvPr/>
        </p:nvSpPr>
        <p:spPr>
          <a:xfrm>
            <a:off x="598015" y="3956690"/>
            <a:ext cx="7631860" cy="235271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a:solidFill>
                  <a:srgbClr val="800000"/>
                </a:solidFill>
                <a:latin typeface="Consolas"/>
                <a:ea typeface="Calibri"/>
                <a:cs typeface="Times New Roman"/>
              </a:rPr>
              <a:t>.puma-</a:t>
            </a:r>
            <a:r>
              <a:rPr lang="en-US" dirty="0">
                <a:solidFill>
                  <a:srgbClr val="800000"/>
                </a:solidFill>
                <a:latin typeface="Consolas"/>
                <a:ea typeface="Calibri"/>
                <a:cs typeface="Times New Roman"/>
              </a:rPr>
              <a:t>icon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background-image</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url</a:t>
            </a:r>
            <a:r>
              <a:rPr lang="en-US" dirty="0">
                <a:solidFill>
                  <a:srgbClr val="000000"/>
                </a:solidFill>
                <a:latin typeface="Consolas"/>
                <a:ea typeface="Calibri"/>
                <a:cs typeface="Times New Roman"/>
              </a:rPr>
              <a:t>(</a:t>
            </a:r>
            <a:r>
              <a:rPr lang="en-US" dirty="0">
                <a:solidFill>
                  <a:srgbClr val="0000FF"/>
                </a:solidFill>
                <a:latin typeface="Consolas"/>
                <a:ea typeface="Calibri"/>
                <a:cs typeface="Times New Roman"/>
              </a:rPr>
              <a:t>"/images/</a:t>
            </a:r>
            <a:r>
              <a:rPr lang="en-US" b="1" dirty="0">
                <a:solidFill>
                  <a:srgbClr val="0000FF"/>
                </a:solidFill>
                <a:latin typeface="Consolas"/>
                <a:ea typeface="Calibri"/>
                <a:cs typeface="Times New Roman"/>
              </a:rPr>
              <a:t>puma</a:t>
            </a:r>
            <a:r>
              <a:rPr lang="en-US" dirty="0">
                <a:solidFill>
                  <a:srgbClr val="0000FF"/>
                </a:solidFill>
                <a:latin typeface="Consolas"/>
                <a:ea typeface="Calibri"/>
                <a:cs typeface="Times New Roman"/>
              </a:rPr>
              <a:t>.png</a:t>
            </a:r>
            <a:r>
              <a:rPr lang="en-US" dirty="0" smtClean="0">
                <a:solidFill>
                  <a:srgbClr val="0000FF"/>
                </a:solidFill>
                <a:latin typeface="Consolas"/>
                <a:ea typeface="Calibri"/>
                <a:cs typeface="Times New Roman"/>
              </a:rPr>
              <a: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b="1" dirty="0" smtClean="0">
                <a:solidFill>
                  <a:srgbClr val="800000"/>
                </a:solidFill>
                <a:latin typeface="Consolas"/>
                <a:ea typeface="Calibri"/>
                <a:cs typeface="Times New Roman"/>
              </a:rPr>
              <a:t>.</a:t>
            </a:r>
            <a:r>
              <a:rPr lang="en-US" b="1" dirty="0">
                <a:solidFill>
                  <a:srgbClr val="800000"/>
                </a:solidFill>
                <a:latin typeface="Consolas"/>
                <a:ea typeface="Calibri"/>
                <a:cs typeface="Times New Roman"/>
              </a:rPr>
              <a:t>sea-slug-</a:t>
            </a:r>
            <a:r>
              <a:rPr lang="en-US" dirty="0">
                <a:solidFill>
                  <a:srgbClr val="800000"/>
                </a:solidFill>
                <a:latin typeface="Consolas"/>
                <a:ea typeface="Calibri"/>
                <a:cs typeface="Times New Roman"/>
              </a:rPr>
              <a:t>icon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background-image</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url</a:t>
            </a:r>
            <a:r>
              <a:rPr lang="en-US" dirty="0">
                <a:solidFill>
                  <a:srgbClr val="000000"/>
                </a:solidFill>
                <a:latin typeface="Consolas"/>
                <a:ea typeface="Calibri"/>
                <a:cs typeface="Times New Roman"/>
              </a:rPr>
              <a:t>(</a:t>
            </a:r>
            <a:r>
              <a:rPr lang="en-US" dirty="0">
                <a:solidFill>
                  <a:srgbClr val="0000FF"/>
                </a:solidFill>
                <a:latin typeface="Consolas"/>
                <a:ea typeface="Calibri"/>
                <a:cs typeface="Times New Roman"/>
              </a:rPr>
              <a:t>"/images/</a:t>
            </a:r>
            <a:r>
              <a:rPr lang="en-US" b="1" dirty="0">
                <a:solidFill>
                  <a:srgbClr val="0000FF"/>
                </a:solidFill>
                <a:latin typeface="Consolas"/>
                <a:ea typeface="Calibri"/>
                <a:cs typeface="Times New Roman"/>
              </a:rPr>
              <a:t>sea-slug</a:t>
            </a:r>
            <a:r>
              <a:rPr lang="en-US" dirty="0">
                <a:solidFill>
                  <a:srgbClr val="0000FF"/>
                </a:solidFill>
                <a:latin typeface="Consolas"/>
                <a:ea typeface="Calibri"/>
                <a:cs typeface="Times New Roman"/>
              </a:rPr>
              <a:t>.png</a:t>
            </a:r>
            <a:r>
              <a:rPr lang="en-US" dirty="0" smtClean="0">
                <a:solidFill>
                  <a:srgbClr val="0000FF"/>
                </a:solidFill>
                <a:latin typeface="Consolas"/>
                <a:ea typeface="Calibri"/>
                <a:cs typeface="Times New Roman"/>
              </a:rPr>
              <a: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endParaRPr lang="nl-NL" sz="2400" dirty="0">
              <a:ea typeface="Calibri"/>
              <a:cs typeface="Times New Roman"/>
            </a:endParaRPr>
          </a:p>
        </p:txBody>
      </p:sp>
      <p:pic>
        <p:nvPicPr>
          <p:cNvPr id="10"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7579442" y="378906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4217348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Control Directives (3/4)</a:t>
            </a:r>
            <a:endParaRPr lang="nl-NL" dirty="0"/>
          </a:p>
        </p:txBody>
      </p:sp>
      <p:sp>
        <p:nvSpPr>
          <p:cNvPr id="3" name="Tijdelijke aanduiding voor inhoud 2"/>
          <p:cNvSpPr>
            <a:spLocks noGrp="1"/>
          </p:cNvSpPr>
          <p:nvPr>
            <p:ph idx="1"/>
          </p:nvPr>
        </p:nvSpPr>
        <p:spPr/>
        <p:txBody>
          <a:bodyPr/>
          <a:lstStyle/>
          <a:p>
            <a:r>
              <a:rPr lang="nl-NL" dirty="0" smtClean="0"/>
              <a:t>Support for loops with </a:t>
            </a:r>
            <a:r>
              <a:rPr lang="nl-NL" sz="2800" b="1" dirty="0" smtClean="0">
                <a:latin typeface="Consolas" pitchFamily="49" charset="0"/>
                <a:cs typeface="Consolas" pitchFamily="49" charset="0"/>
              </a:rPr>
              <a:t>@while</a:t>
            </a:r>
            <a:endParaRPr lang="nl-NL" b="1"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114</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1772770"/>
            <a:ext cx="7631860" cy="167985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9400D3"/>
                </a:solidFill>
                <a:latin typeface="Consolas"/>
                <a:ea typeface="Calibri"/>
                <a:cs typeface="Times New Roman"/>
              </a:rPr>
              <a:t>$</a:t>
            </a:r>
            <a:r>
              <a:rPr lang="en-US" dirty="0" err="1">
                <a:solidFill>
                  <a:srgbClr val="9400D3"/>
                </a:solidFill>
                <a:latin typeface="Consolas"/>
                <a:ea typeface="Calibri"/>
                <a:cs typeface="Times New Roman"/>
              </a:rPr>
              <a:t>i</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r>
              <a:rPr lang="en-US" dirty="0">
                <a:solidFill>
                  <a:srgbClr val="000000"/>
                </a:solidFill>
                <a:latin typeface="Consolas"/>
                <a:ea typeface="Calibri"/>
                <a:cs typeface="Times New Roman"/>
              </a:rPr>
              <a:t>while $</a:t>
            </a:r>
            <a:r>
              <a:rPr lang="en-US" dirty="0" err="1">
                <a:solidFill>
                  <a:srgbClr val="000000"/>
                </a:solidFill>
                <a:latin typeface="Consolas"/>
                <a:ea typeface="Calibri"/>
                <a:cs typeface="Times New Roman"/>
              </a:rPr>
              <a:t>i</a:t>
            </a:r>
            <a:r>
              <a:rPr lang="en-US" dirty="0">
                <a:solidFill>
                  <a:srgbClr val="000000"/>
                </a:solidFill>
                <a:latin typeface="Consolas"/>
                <a:ea typeface="Calibri"/>
                <a:cs typeface="Times New Roman"/>
              </a:rPr>
              <a:t> &gt; 0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800000"/>
                </a:solidFill>
                <a:latin typeface="Consolas"/>
                <a:ea typeface="Calibri"/>
                <a:cs typeface="Times New Roman"/>
              </a:rPr>
              <a:t>.item-#{$</a:t>
            </a:r>
            <a:r>
              <a:rPr lang="en-US" dirty="0" err="1">
                <a:solidFill>
                  <a:srgbClr val="800000"/>
                </a:solidFill>
                <a:latin typeface="Consolas"/>
                <a:ea typeface="Calibri"/>
                <a:cs typeface="Times New Roman"/>
              </a:rPr>
              <a:t>i</a:t>
            </a:r>
            <a:r>
              <a:rPr lang="en-US" dirty="0">
                <a:solidFill>
                  <a:srgbClr val="800000"/>
                </a:solidFill>
                <a:latin typeface="Consolas"/>
                <a:ea typeface="Calibri"/>
                <a:cs typeface="Times New Roman"/>
              </a:rPr>
              <a:t>}</a:t>
            </a:r>
            <a:r>
              <a:rPr lang="en-US" dirty="0">
                <a:solidFill>
                  <a:srgbClr val="000000"/>
                </a:solidFill>
                <a:latin typeface="Consolas"/>
                <a:ea typeface="Calibri"/>
                <a:cs typeface="Times New Roman"/>
              </a:rPr>
              <a:t> { </a:t>
            </a:r>
            <a:r>
              <a:rPr lang="en-US" dirty="0">
                <a:solidFill>
                  <a:srgbClr val="FF0000"/>
                </a:solidFill>
                <a:latin typeface="Consolas"/>
                <a:ea typeface="Calibri"/>
                <a:cs typeface="Times New Roman"/>
              </a:rPr>
              <a:t>width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2em</a:t>
            </a:r>
            <a:r>
              <a:rPr lang="en-US" dirty="0">
                <a:solidFill>
                  <a:srgbClr val="000000"/>
                </a:solidFill>
                <a:latin typeface="Consolas"/>
                <a:ea typeface="Calibri"/>
                <a:cs typeface="Times New Roman"/>
              </a:rPr>
              <a:t> * </a:t>
            </a:r>
            <a:r>
              <a:rPr lang="en-US" dirty="0">
                <a:solidFill>
                  <a:srgbClr val="800080"/>
                </a:solidFill>
                <a:latin typeface="Consolas"/>
                <a:ea typeface="Calibri"/>
                <a:cs typeface="Times New Roman"/>
              </a:rPr>
              <a:t>$</a:t>
            </a:r>
            <a:r>
              <a:rPr lang="en-US" dirty="0" err="1">
                <a:solidFill>
                  <a:srgbClr val="800080"/>
                </a:solidFill>
                <a:latin typeface="Consolas"/>
                <a:ea typeface="Calibri"/>
                <a:cs typeface="Times New Roman"/>
              </a:rPr>
              <a:t>i</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nl-NL" dirty="0">
                <a:solidFill>
                  <a:srgbClr val="9400D3"/>
                </a:solidFill>
                <a:latin typeface="Consolas"/>
                <a:ea typeface="Calibri"/>
                <a:cs typeface="Times New Roman"/>
              </a:rPr>
              <a:t>$i</a:t>
            </a:r>
            <a:r>
              <a:rPr lang="nl-NL" dirty="0">
                <a:solidFill>
                  <a:srgbClr val="000000"/>
                </a:solidFill>
                <a:latin typeface="Consolas"/>
                <a:ea typeface="Calibri"/>
                <a:cs typeface="Times New Roman"/>
              </a:rPr>
              <a:t>: </a:t>
            </a:r>
            <a:r>
              <a:rPr lang="nl-NL" dirty="0">
                <a:solidFill>
                  <a:srgbClr val="800080"/>
                </a:solidFill>
                <a:latin typeface="Consolas"/>
                <a:ea typeface="Calibri"/>
                <a:cs typeface="Times New Roman"/>
              </a:rPr>
              <a:t>$i</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2</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5" name="TextBox 14"/>
          <p:cNvSpPr txBox="1"/>
          <p:nvPr/>
        </p:nvSpPr>
        <p:spPr>
          <a:xfrm>
            <a:off x="598015" y="1412720"/>
            <a:ext cx="697627" cy="369332"/>
          </a:xfrm>
          <a:prstGeom prst="rect">
            <a:avLst/>
          </a:prstGeom>
          <a:noFill/>
        </p:spPr>
        <p:txBody>
          <a:bodyPr wrap="none" rtlCol="0">
            <a:spAutoFit/>
          </a:bodyPr>
          <a:lstStyle/>
          <a:p>
            <a:r>
              <a:rPr lang="nl-NL" dirty="0" smtClean="0"/>
              <a:t>Sass</a:t>
            </a:r>
            <a:endParaRPr lang="nl-NL" dirty="0"/>
          </a:p>
        </p:txBody>
      </p:sp>
      <p:sp>
        <p:nvSpPr>
          <p:cNvPr id="17" name="Rectangle 18"/>
          <p:cNvSpPr/>
          <p:nvPr/>
        </p:nvSpPr>
        <p:spPr>
          <a:xfrm>
            <a:off x="598015" y="3956690"/>
            <a:ext cx="7631860" cy="105653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.item-6</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width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12em</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a:solidFill>
                  <a:srgbClr val="800000"/>
                </a:solidFill>
                <a:latin typeface="Consolas"/>
                <a:ea typeface="Calibri"/>
                <a:cs typeface="Times New Roman"/>
              </a:rPr>
              <a:t>item-4</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width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8em</a:t>
            </a:r>
            <a:r>
              <a:rPr lang="en-US" dirty="0" smtClean="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800000"/>
                </a:solidFill>
                <a:latin typeface="Consolas"/>
                <a:ea typeface="Calibri"/>
                <a:cs typeface="Times New Roman"/>
              </a:rPr>
              <a:t>.item-2</a:t>
            </a:r>
            <a:r>
              <a:rPr lang="nl-NL" dirty="0" smtClean="0">
                <a:solidFill>
                  <a:srgbClr val="000000"/>
                </a:solidFill>
                <a:latin typeface="Consolas"/>
                <a:ea typeface="Calibri"/>
                <a:cs typeface="Times New Roman"/>
              </a:rPr>
              <a:t> { </a:t>
            </a:r>
            <a:r>
              <a:rPr lang="nl-NL" dirty="0" smtClean="0">
                <a:solidFill>
                  <a:srgbClr val="FF0000"/>
                </a:solidFill>
                <a:latin typeface="Consolas"/>
                <a:ea typeface="Calibri"/>
                <a:cs typeface="Times New Roman"/>
              </a:rPr>
              <a:t>width</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4em</a:t>
            </a:r>
            <a:r>
              <a:rPr lang="nl-NL" dirty="0" smtClean="0">
                <a:solidFill>
                  <a:srgbClr val="000000"/>
                </a:solidFill>
                <a:latin typeface="Consolas"/>
                <a:ea typeface="Calibri"/>
                <a:cs typeface="Times New Roman"/>
              </a:rPr>
              <a:t>; }</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10"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7579442" y="378906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686490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Control Directives (4/4)</a:t>
            </a:r>
            <a:endParaRPr lang="nl-NL" dirty="0"/>
          </a:p>
        </p:txBody>
      </p:sp>
      <p:sp>
        <p:nvSpPr>
          <p:cNvPr id="3" name="Tijdelijke aanduiding voor inhoud 2"/>
          <p:cNvSpPr>
            <a:spLocks noGrp="1"/>
          </p:cNvSpPr>
          <p:nvPr>
            <p:ph idx="1"/>
          </p:nvPr>
        </p:nvSpPr>
        <p:spPr/>
        <p:txBody>
          <a:bodyPr/>
          <a:lstStyle/>
          <a:p>
            <a:r>
              <a:rPr lang="nl-NL" dirty="0" smtClean="0"/>
              <a:t>Support for loops with </a:t>
            </a:r>
            <a:r>
              <a:rPr lang="nl-NL" sz="2800" b="1" dirty="0" smtClean="0">
                <a:latin typeface="Consolas" pitchFamily="49" charset="0"/>
                <a:cs typeface="Consolas" pitchFamily="49" charset="0"/>
              </a:rPr>
              <a:t>@if</a:t>
            </a:r>
            <a:endParaRPr lang="nl-NL" b="1"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115</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1772769"/>
            <a:ext cx="7631860" cy="201628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9400D3"/>
                </a:solidFill>
                <a:latin typeface="Consolas"/>
                <a:ea typeface="Calibri"/>
                <a:cs typeface="Times New Roman"/>
              </a:rPr>
              <a:t>$type</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monster</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p</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b="1" i="1" dirty="0">
                <a:solidFill>
                  <a:srgbClr val="000080"/>
                </a:solidFill>
                <a:latin typeface="Consolas"/>
                <a:ea typeface="Calibri"/>
                <a:cs typeface="Times New Roman"/>
              </a:rPr>
              <a:t>@if</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$type</a:t>
            </a:r>
            <a:r>
              <a:rPr lang="en-US" dirty="0">
                <a:solidFill>
                  <a:srgbClr val="000000"/>
                </a:solidFill>
                <a:latin typeface="Consolas"/>
                <a:ea typeface="Calibri"/>
                <a:cs typeface="Times New Roman"/>
              </a:rPr>
              <a:t> == </a:t>
            </a:r>
            <a:r>
              <a:rPr lang="en-US" dirty="0">
                <a:solidFill>
                  <a:srgbClr val="0000FF"/>
                </a:solidFill>
                <a:latin typeface="Consolas"/>
                <a:ea typeface="Calibri"/>
                <a:cs typeface="Times New Roman"/>
              </a:rPr>
              <a:t>ocean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blue</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b="1" i="1" dirty="0" smtClean="0">
                <a:solidFill>
                  <a:srgbClr val="000080"/>
                </a:solidFill>
                <a:latin typeface="Consolas"/>
                <a:ea typeface="Calibri"/>
                <a:cs typeface="Times New Roman"/>
              </a:rPr>
              <a:t>@</a:t>
            </a:r>
            <a:r>
              <a:rPr lang="en-US" b="1" i="1" dirty="0">
                <a:solidFill>
                  <a:srgbClr val="000080"/>
                </a:solidFill>
                <a:latin typeface="Consolas"/>
                <a:ea typeface="Calibri"/>
                <a:cs typeface="Times New Roman"/>
              </a:rPr>
              <a:t>else if</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$type</a:t>
            </a:r>
            <a:r>
              <a:rPr lang="en-US" dirty="0">
                <a:solidFill>
                  <a:srgbClr val="000000"/>
                </a:solidFill>
                <a:latin typeface="Consolas"/>
                <a:ea typeface="Calibri"/>
                <a:cs typeface="Times New Roman"/>
              </a:rPr>
              <a:t> == </a:t>
            </a:r>
            <a:r>
              <a:rPr lang="en-US" dirty="0">
                <a:solidFill>
                  <a:srgbClr val="0000FF"/>
                </a:solidFill>
                <a:latin typeface="Consolas"/>
                <a:ea typeface="Calibri"/>
                <a:cs typeface="Times New Roman"/>
              </a:rPr>
              <a:t>monster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green</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b="1" i="1" dirty="0" smtClean="0">
                <a:solidFill>
                  <a:srgbClr val="000080"/>
                </a:solidFill>
                <a:latin typeface="Consolas"/>
                <a:ea typeface="Calibri"/>
                <a:cs typeface="Times New Roman"/>
              </a:rPr>
              <a:t>@</a:t>
            </a:r>
            <a:r>
              <a:rPr lang="en-US" b="1" i="1" dirty="0">
                <a:solidFill>
                  <a:srgbClr val="000080"/>
                </a:solidFill>
                <a:latin typeface="Consolas"/>
                <a:ea typeface="Calibri"/>
                <a:cs typeface="Times New Roman"/>
              </a:rPr>
              <a:t>else</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black</a:t>
            </a:r>
            <a:r>
              <a:rPr lang="en-US" dirty="0" smtClean="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5" name="TextBox 14"/>
          <p:cNvSpPr txBox="1"/>
          <p:nvPr/>
        </p:nvSpPr>
        <p:spPr>
          <a:xfrm>
            <a:off x="598015" y="1412720"/>
            <a:ext cx="697627" cy="369332"/>
          </a:xfrm>
          <a:prstGeom prst="rect">
            <a:avLst/>
          </a:prstGeom>
          <a:noFill/>
        </p:spPr>
        <p:txBody>
          <a:bodyPr wrap="none" rtlCol="0">
            <a:spAutoFit/>
          </a:bodyPr>
          <a:lstStyle/>
          <a:p>
            <a:r>
              <a:rPr lang="nl-NL" dirty="0" smtClean="0"/>
              <a:t>Sass</a:t>
            </a:r>
            <a:endParaRPr lang="nl-NL" dirty="0"/>
          </a:p>
        </p:txBody>
      </p:sp>
      <p:sp>
        <p:nvSpPr>
          <p:cNvPr id="17" name="Rectangle 18"/>
          <p:cNvSpPr/>
          <p:nvPr/>
        </p:nvSpPr>
        <p:spPr>
          <a:xfrm>
            <a:off x="598015" y="4302402"/>
            <a:ext cx="7631860" cy="105653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800000"/>
                </a:solidFill>
                <a:latin typeface="Consolas"/>
                <a:ea typeface="Calibri"/>
                <a:cs typeface="Times New Roman"/>
              </a:rPr>
              <a:t>p</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a:solidFill>
                  <a:srgbClr val="FF0000"/>
                </a:solidFill>
                <a:latin typeface="Consolas"/>
                <a:ea typeface="Calibri"/>
                <a:cs typeface="Times New Roman"/>
              </a:rPr>
              <a:t>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green</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10"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7579442" y="414911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697781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fgeronde rechthoek 16"/>
          <p:cNvSpPr/>
          <p:nvPr/>
        </p:nvSpPr>
        <p:spPr>
          <a:xfrm>
            <a:off x="5076056" y="548865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8" name="Afgeronde rechthoek 16"/>
          <p:cNvSpPr/>
          <p:nvPr/>
        </p:nvSpPr>
        <p:spPr>
          <a:xfrm>
            <a:off x="5076056" y="592496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116</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689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Colors (1/2)</a:t>
            </a:r>
            <a:endParaRPr lang="nl-NL" dirty="0"/>
          </a:p>
        </p:txBody>
      </p:sp>
      <p:sp>
        <p:nvSpPr>
          <p:cNvPr id="3" name="Tijdelijke aanduiding voor inhoud 2"/>
          <p:cNvSpPr>
            <a:spLocks noGrp="1"/>
          </p:cNvSpPr>
          <p:nvPr>
            <p:ph idx="1"/>
          </p:nvPr>
        </p:nvSpPr>
        <p:spPr/>
        <p:txBody>
          <a:bodyPr/>
          <a:lstStyle/>
          <a:p>
            <a:r>
              <a:rPr lang="nl-NL" dirty="0" smtClean="0"/>
              <a:t>Extensive support for dealing with </a:t>
            </a:r>
            <a:r>
              <a:rPr lang="nl-NL" b="1" dirty="0" smtClean="0">
                <a:solidFill>
                  <a:srgbClr val="FF0000"/>
                </a:solidFill>
              </a:rPr>
              <a:t>c</a:t>
            </a:r>
            <a:r>
              <a:rPr lang="nl-NL" b="1" dirty="0" smtClean="0">
                <a:solidFill>
                  <a:srgbClr val="FFFF00"/>
                </a:solidFill>
              </a:rPr>
              <a:t>o</a:t>
            </a:r>
            <a:r>
              <a:rPr lang="nl-NL" b="1" dirty="0" smtClean="0">
                <a:solidFill>
                  <a:schemeClr val="tx1"/>
                </a:solidFill>
              </a:rPr>
              <a:t>l</a:t>
            </a:r>
            <a:r>
              <a:rPr lang="nl-NL" b="1" dirty="0" smtClean="0">
                <a:solidFill>
                  <a:srgbClr val="7030A0"/>
                </a:solidFill>
              </a:rPr>
              <a:t>o</a:t>
            </a:r>
            <a:r>
              <a:rPr lang="nl-NL" b="1" dirty="0" smtClean="0">
                <a:solidFill>
                  <a:srgbClr val="00B050"/>
                </a:solidFill>
              </a:rPr>
              <a:t>r</a:t>
            </a:r>
            <a:r>
              <a:rPr lang="nl-NL" b="1" dirty="0" smtClean="0"/>
              <a:t>s</a:t>
            </a:r>
          </a:p>
          <a:p>
            <a:pPr lvl="1"/>
            <a:r>
              <a:rPr lang="nl-NL" dirty="0" smtClean="0"/>
              <a:t>Retrieve color information</a:t>
            </a:r>
          </a:p>
          <a:p>
            <a:pPr lvl="1"/>
            <a:r>
              <a:rPr lang="nl-NL" dirty="0" smtClean="0"/>
              <a:t>Transform colors</a:t>
            </a:r>
          </a:p>
          <a:p>
            <a:pPr lvl="1"/>
            <a:endParaRPr lang="nl-NL" dirty="0" smtClean="0"/>
          </a:p>
          <a:p>
            <a:r>
              <a:rPr lang="nl-NL" dirty="0" smtClean="0"/>
              <a:t>Retrieve color information</a:t>
            </a:r>
          </a:p>
          <a:p>
            <a:endParaRPr lang="nl-NL" dirty="0"/>
          </a:p>
          <a:p>
            <a:endParaRPr lang="nl-NL" dirty="0" smtClean="0"/>
          </a:p>
          <a:p>
            <a:r>
              <a:rPr lang="nl-NL" dirty="0" smtClean="0"/>
              <a:t>Useful when creating new colors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117</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854" y="347816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hue(</a:t>
            </a:r>
            <a:r>
              <a:rPr lang="nl-NL" dirty="0" smtClean="0">
                <a:solidFill>
                  <a:srgbClr val="800080"/>
                </a:solidFill>
                <a:latin typeface="Consolas"/>
                <a:ea typeface="Calibri"/>
                <a:cs typeface="Times New Roman"/>
              </a:rPr>
              <a:t>@color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0" name="Rectangle 18"/>
          <p:cNvSpPr/>
          <p:nvPr/>
        </p:nvSpPr>
        <p:spPr>
          <a:xfrm>
            <a:off x="598015" y="405424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lightness(</a:t>
            </a:r>
            <a:r>
              <a:rPr lang="nl-NL" dirty="0" smtClean="0">
                <a:solidFill>
                  <a:srgbClr val="800080"/>
                </a:solidFill>
                <a:latin typeface="Consolas"/>
                <a:ea typeface="Calibri"/>
                <a:cs typeface="Times New Roman"/>
              </a:rPr>
              <a:t>@color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3" name="Rectangle 18"/>
          <p:cNvSpPr/>
          <p:nvPr/>
        </p:nvSpPr>
        <p:spPr>
          <a:xfrm>
            <a:off x="4629875" y="347816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saturation(</a:t>
            </a:r>
            <a:r>
              <a:rPr lang="nl-NL" dirty="0" smtClean="0">
                <a:solidFill>
                  <a:srgbClr val="800080"/>
                </a:solidFill>
                <a:latin typeface="Consolas"/>
                <a:ea typeface="Calibri"/>
                <a:cs typeface="Times New Roman"/>
              </a:rPr>
              <a:t>@color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4" name="Rectangle 18"/>
          <p:cNvSpPr/>
          <p:nvPr/>
        </p:nvSpPr>
        <p:spPr>
          <a:xfrm>
            <a:off x="4629036" y="405424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alpha(</a:t>
            </a:r>
            <a:r>
              <a:rPr lang="nl-NL" dirty="0" smtClean="0">
                <a:solidFill>
                  <a:srgbClr val="800080"/>
                </a:solidFill>
                <a:latin typeface="Consolas"/>
                <a:ea typeface="Calibri"/>
                <a:cs typeface="Times New Roman"/>
              </a:rPr>
              <a:t>@color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8" name="Rectangle 18"/>
          <p:cNvSpPr/>
          <p:nvPr/>
        </p:nvSpPr>
        <p:spPr>
          <a:xfrm>
            <a:off x="598015" y="5268578"/>
            <a:ext cx="7631860" cy="108015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#menu</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hsl</a:t>
            </a:r>
            <a:r>
              <a:rPr lang="en-US" dirty="0">
                <a:solidFill>
                  <a:srgbClr val="000000"/>
                </a:solidFill>
                <a:latin typeface="Consolas"/>
                <a:ea typeface="Calibri"/>
                <a:cs typeface="Times New Roman"/>
              </a:rPr>
              <a:t>(</a:t>
            </a:r>
            <a:r>
              <a:rPr lang="en-US" b="1" dirty="0">
                <a:solidFill>
                  <a:srgbClr val="000000"/>
                </a:solidFill>
                <a:latin typeface="Consolas"/>
                <a:ea typeface="Calibri"/>
                <a:cs typeface="Times New Roman"/>
              </a:rPr>
              <a:t>hue(</a:t>
            </a:r>
            <a:r>
              <a:rPr lang="en-US" dirty="0">
                <a:solidFill>
                  <a:srgbClr val="800080"/>
                </a:solidFill>
                <a:latin typeface="Consolas"/>
                <a:ea typeface="Calibri"/>
                <a:cs typeface="Times New Roman"/>
              </a:rPr>
              <a:t>@base-color</a:t>
            </a:r>
            <a:r>
              <a:rPr lang="en-US" b="1" dirty="0">
                <a:solidFill>
                  <a:srgbClr val="000000"/>
                </a:solidFill>
                <a:latin typeface="Consolas"/>
                <a:ea typeface="Calibri"/>
                <a:cs typeface="Times New Roman"/>
              </a:rPr>
              <a: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45%</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72</a:t>
            </a:r>
            <a:r>
              <a:rPr lang="en-US" dirty="0" smtClean="0">
                <a:solidFill>
                  <a:srgbClr val="0000FF"/>
                </a:solidFill>
                <a:latin typeface="Consolas"/>
                <a:ea typeface="Calibri"/>
                <a:cs typeface="Times New Roman"/>
              </a:rPr>
              <a: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11"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930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Colors (2/2)</a:t>
            </a:r>
            <a:endParaRPr lang="nl-NL" dirty="0"/>
          </a:p>
        </p:txBody>
      </p:sp>
      <p:sp>
        <p:nvSpPr>
          <p:cNvPr id="3" name="Tijdelijke aanduiding voor inhoud 2"/>
          <p:cNvSpPr>
            <a:spLocks noGrp="1"/>
          </p:cNvSpPr>
          <p:nvPr>
            <p:ph idx="1"/>
          </p:nvPr>
        </p:nvSpPr>
        <p:spPr/>
        <p:txBody>
          <a:bodyPr/>
          <a:lstStyle/>
          <a:p>
            <a:r>
              <a:rPr lang="nl-NL" dirty="0"/>
              <a:t>S</a:t>
            </a:r>
            <a:r>
              <a:rPr lang="nl-NL" dirty="0" smtClean="0"/>
              <a:t>upport for transforming colors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118</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854" y="1412720"/>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ea typeface="Calibri"/>
                <a:cs typeface="Times New Roman"/>
              </a:rPr>
              <a:t>lighten</a:t>
            </a:r>
            <a:r>
              <a:rPr lang="nl-NL" dirty="0" smtClean="0">
                <a:solidFill>
                  <a:srgbClr val="000000"/>
                </a:solidFill>
                <a:latin typeface="Consolas"/>
                <a:ea typeface="Calibri"/>
                <a:cs typeface="Times New Roman"/>
              </a:rPr>
              <a:t>(</a:t>
            </a:r>
            <a:r>
              <a:rPr lang="nl-NL" dirty="0" smtClean="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0" name="Rectangle 18"/>
          <p:cNvSpPr/>
          <p:nvPr/>
        </p:nvSpPr>
        <p:spPr>
          <a:xfrm>
            <a:off x="598015" y="1988800"/>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darken(</a:t>
            </a:r>
            <a:r>
              <a:rPr lang="nl-NL" dirty="0" smtClean="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3" name="Rectangle 18"/>
          <p:cNvSpPr/>
          <p:nvPr/>
        </p:nvSpPr>
        <p:spPr>
          <a:xfrm>
            <a:off x="598854" y="2556315"/>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saturate(</a:t>
            </a:r>
            <a:r>
              <a:rPr lang="nl-NL" dirty="0" smtClean="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4" name="Rectangle 18"/>
          <p:cNvSpPr/>
          <p:nvPr/>
        </p:nvSpPr>
        <p:spPr>
          <a:xfrm>
            <a:off x="598015" y="3132395"/>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desaturate(</a:t>
            </a:r>
            <a:r>
              <a:rPr lang="nl-NL" dirty="0" smtClean="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5" name="Rectangle 18"/>
          <p:cNvSpPr/>
          <p:nvPr/>
        </p:nvSpPr>
        <p:spPr>
          <a:xfrm>
            <a:off x="4644849" y="3132395"/>
            <a:ext cx="3599662"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fade-out(</a:t>
            </a:r>
            <a:r>
              <a:rPr lang="nl-NL" dirty="0" smtClean="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0.1</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7" name="Rectangle 18"/>
          <p:cNvSpPr/>
          <p:nvPr/>
        </p:nvSpPr>
        <p:spPr>
          <a:xfrm>
            <a:off x="4644010" y="3708475"/>
            <a:ext cx="3599662"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highlight>
                  <a:srgbClr val="FFFFFF"/>
                </a:highlight>
                <a:latin typeface="Consolas"/>
                <a:ea typeface="Calibri"/>
              </a:rPr>
              <a:t>rgba</a:t>
            </a:r>
            <a:r>
              <a:rPr lang="nl-NL" dirty="0" smtClean="0">
                <a:solidFill>
                  <a:srgbClr val="000000"/>
                </a:solidFill>
                <a:highlight>
                  <a:srgbClr val="FFFFFF"/>
                </a:highlight>
                <a:latin typeface="Consolas"/>
                <a:ea typeface="Calibri"/>
              </a:rPr>
              <a:t>(</a:t>
            </a:r>
            <a:r>
              <a:rPr lang="nl-NL" dirty="0" smtClean="0">
                <a:solidFill>
                  <a:srgbClr val="800080"/>
                </a:solidFill>
                <a:highlight>
                  <a:srgbClr val="FFFFFF"/>
                </a:highlight>
                <a:latin typeface="Consolas"/>
                <a:ea typeface="Calibri"/>
              </a:rPr>
              <a:t>$</a:t>
            </a:r>
            <a:r>
              <a:rPr lang="nl-NL" dirty="0" err="1" smtClean="0">
                <a:solidFill>
                  <a:srgbClr val="800080"/>
                </a:solidFill>
                <a:highlight>
                  <a:srgbClr val="FFFFFF"/>
                </a:highlight>
                <a:latin typeface="Consolas"/>
                <a:ea typeface="Calibri"/>
              </a:rPr>
              <a:t>acolor</a:t>
            </a:r>
            <a:r>
              <a:rPr lang="nl-NL" dirty="0">
                <a:solidFill>
                  <a:srgbClr val="000000"/>
                </a:solidFill>
                <a:highlight>
                  <a:srgbClr val="FFFFFF"/>
                </a:highlight>
                <a:latin typeface="Consolas"/>
                <a:ea typeface="Calibri"/>
              </a:rPr>
              <a:t>, </a:t>
            </a:r>
            <a:r>
              <a:rPr lang="nl-NL" dirty="0">
                <a:solidFill>
                  <a:srgbClr val="800080"/>
                </a:solidFill>
                <a:highlight>
                  <a:srgbClr val="FFFFFF"/>
                </a:highlight>
                <a:latin typeface="Consolas"/>
                <a:ea typeface="Calibri"/>
              </a:rPr>
              <a:t>$alpha</a:t>
            </a:r>
            <a:r>
              <a:rPr lang="nl-NL" dirty="0">
                <a:solidFill>
                  <a:srgbClr val="000000"/>
                </a:solidFill>
                <a:highlight>
                  <a:srgbClr val="FFFFFF"/>
                </a:highlight>
                <a:latin typeface="Consolas"/>
                <a:ea typeface="Calibri"/>
              </a:rPr>
              <a:t>);</a:t>
            </a:r>
            <a:endParaRPr lang="nl-NL" dirty="0">
              <a:ea typeface="Calibri"/>
              <a:cs typeface="Times New Roman"/>
            </a:endParaRPr>
          </a:p>
        </p:txBody>
      </p:sp>
      <p:sp>
        <p:nvSpPr>
          <p:cNvPr id="18" name="Rectangle 18"/>
          <p:cNvSpPr/>
          <p:nvPr/>
        </p:nvSpPr>
        <p:spPr>
          <a:xfrm>
            <a:off x="598015" y="3708463"/>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mix(</a:t>
            </a:r>
            <a:r>
              <a:rPr lang="nl-NL" dirty="0" smtClean="0">
                <a:solidFill>
                  <a:srgbClr val="800080"/>
                </a:solidFill>
                <a:latin typeface="Consolas"/>
                <a:ea typeface="Calibri"/>
                <a:cs typeface="Times New Roman"/>
              </a:rPr>
              <a:t>$base-color</a:t>
            </a:r>
            <a:r>
              <a:rPr lang="nl-NL" dirty="0" smtClean="0">
                <a:solidFill>
                  <a:srgbClr val="000000"/>
                </a:solidFill>
                <a:latin typeface="Consolas"/>
                <a:ea typeface="Calibri"/>
                <a:cs typeface="Times New Roman"/>
              </a:rPr>
              <a:t>, </a:t>
            </a:r>
            <a:r>
              <a:rPr lang="nl-NL" dirty="0" smtClean="0">
                <a:solidFill>
                  <a:srgbClr val="800080"/>
                </a:solidFill>
                <a:latin typeface="Consolas"/>
                <a:ea typeface="Calibri"/>
                <a:cs typeface="Times New Roman"/>
              </a:rPr>
              <a:t>$new-color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41" name="Rectangle 18"/>
          <p:cNvSpPr/>
          <p:nvPr/>
        </p:nvSpPr>
        <p:spPr>
          <a:xfrm>
            <a:off x="4644850" y="1412720"/>
            <a:ext cx="3599662"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invert(</a:t>
            </a:r>
            <a:r>
              <a:rPr lang="nl-NL" dirty="0" smtClean="0">
                <a:solidFill>
                  <a:srgbClr val="800080"/>
                </a:solidFill>
                <a:latin typeface="Consolas"/>
                <a:ea typeface="Calibri"/>
                <a:cs typeface="Times New Roman"/>
              </a:rPr>
              <a:t>$base-color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42" name="Rectangle 18"/>
          <p:cNvSpPr/>
          <p:nvPr/>
        </p:nvSpPr>
        <p:spPr>
          <a:xfrm>
            <a:off x="4644011" y="1988800"/>
            <a:ext cx="3599662"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grayscale(</a:t>
            </a:r>
            <a:r>
              <a:rPr lang="nl-NL" dirty="0" smtClean="0">
                <a:solidFill>
                  <a:srgbClr val="800080"/>
                </a:solidFill>
                <a:latin typeface="Consolas"/>
                <a:ea typeface="Calibri"/>
                <a:cs typeface="Times New Roman"/>
              </a:rPr>
              <a:t>$base-color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43" name="Rectangle 18"/>
          <p:cNvSpPr/>
          <p:nvPr/>
        </p:nvSpPr>
        <p:spPr>
          <a:xfrm>
            <a:off x="4644850" y="2556315"/>
            <a:ext cx="3599662"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ea typeface="Calibri"/>
                <a:cs typeface="Times New Roman"/>
              </a:rPr>
              <a:t>f</a:t>
            </a:r>
            <a:r>
              <a:rPr lang="nl-NL" dirty="0" smtClean="0">
                <a:solidFill>
                  <a:srgbClr val="000000"/>
                </a:solidFill>
                <a:latin typeface="Consolas"/>
                <a:ea typeface="Calibri"/>
                <a:cs typeface="Times New Roman"/>
              </a:rPr>
              <a:t>ade-in(</a:t>
            </a:r>
            <a:r>
              <a:rPr lang="nl-NL" dirty="0" smtClean="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0.1</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44" name="Rectangle 18"/>
          <p:cNvSpPr/>
          <p:nvPr/>
        </p:nvSpPr>
        <p:spPr>
          <a:xfrm>
            <a:off x="598015" y="4941210"/>
            <a:ext cx="7632700" cy="108012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h1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nl-NL" dirty="0" smtClean="0">
                <a:solidFill>
                  <a:srgbClr val="FF0000"/>
                </a:solidFill>
                <a:highlight>
                  <a:srgbClr val="FFFFFF"/>
                </a:highlight>
                <a:latin typeface="Consolas"/>
                <a:ea typeface="Calibri"/>
                <a:cs typeface="Times New Roman"/>
              </a:rPr>
              <a:t>color</a:t>
            </a:r>
            <a:r>
              <a:rPr lang="nl-NL" dirty="0" smtClean="0">
                <a:solidFill>
                  <a:srgbClr val="000000"/>
                </a:solidFill>
                <a:highlight>
                  <a:srgbClr val="FFFFFF"/>
                </a:highlight>
                <a:latin typeface="Consolas"/>
                <a:ea typeface="Calibri"/>
                <a:cs typeface="Times New Roman"/>
              </a:rPr>
              <a:t>: </a:t>
            </a:r>
            <a:r>
              <a:rPr lang="nl-NL" dirty="0">
                <a:solidFill>
                  <a:srgbClr val="000000"/>
                </a:solidFill>
                <a:latin typeface="Consolas"/>
                <a:ea typeface="Calibri"/>
                <a:cs typeface="Times New Roman"/>
              </a:rPr>
              <a:t>darken</a:t>
            </a:r>
            <a:r>
              <a:rPr lang="nl-NL" dirty="0" smtClean="0">
                <a:solidFill>
                  <a:srgbClr val="000000"/>
                </a:solidFill>
                <a:latin typeface="Consolas"/>
                <a:ea typeface="Calibri"/>
                <a:cs typeface="Times New Roman"/>
              </a:rPr>
              <a:t>(</a:t>
            </a:r>
            <a:r>
              <a:rPr lang="nl-NL" dirty="0" smtClean="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25%</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p:txBody>
      </p:sp>
      <p:pic>
        <p:nvPicPr>
          <p:cNvPr id="19"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510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Import</a:t>
            </a:r>
            <a:endParaRPr lang="nl-NL" dirty="0"/>
          </a:p>
        </p:txBody>
      </p:sp>
      <p:sp>
        <p:nvSpPr>
          <p:cNvPr id="3" name="Tijdelijke aanduiding voor inhoud 2"/>
          <p:cNvSpPr>
            <a:spLocks noGrp="1"/>
          </p:cNvSpPr>
          <p:nvPr>
            <p:ph idx="1"/>
          </p:nvPr>
        </p:nvSpPr>
        <p:spPr/>
        <p:txBody>
          <a:bodyPr/>
          <a:lstStyle/>
          <a:p>
            <a:r>
              <a:rPr lang="nl-NL" dirty="0" smtClean="0"/>
              <a:t>Import Sass stylesheets</a:t>
            </a:r>
          </a:p>
          <a:p>
            <a:pPr lvl="1"/>
            <a:r>
              <a:rPr lang="nl-NL" dirty="0" smtClean="0"/>
              <a:t>Reuse the defined variables and mixins</a:t>
            </a:r>
          </a:p>
          <a:p>
            <a:endParaRPr lang="nl-NL" dirty="0"/>
          </a:p>
          <a:p>
            <a:endParaRPr lang="nl-NL" dirty="0" smtClean="0"/>
          </a:p>
          <a:p>
            <a:endParaRPr lang="nl-NL" dirty="0" smtClean="0"/>
          </a:p>
          <a:p>
            <a:r>
              <a:rPr lang="nl-NL" dirty="0" smtClean="0"/>
              <a:t>Import CSS stylesheets</a:t>
            </a:r>
          </a:p>
          <a:p>
            <a:pPr lvl="1"/>
            <a:endParaRPr lang="nl-NL" dirty="0"/>
          </a:p>
          <a:p>
            <a:pPr lvl="1"/>
            <a:r>
              <a:rPr lang="nl-NL" dirty="0" smtClean="0"/>
              <a:t>This statement simply ends up in the CSS output</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119</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1916814"/>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b="1" i="1" dirty="0">
                <a:solidFill>
                  <a:srgbClr val="000080"/>
                </a:solidFill>
                <a:highlight>
                  <a:srgbClr val="FFFFFF"/>
                </a:highlight>
                <a:latin typeface="Consolas"/>
                <a:ea typeface="Calibri"/>
                <a:cs typeface="Times New Roman"/>
              </a:rPr>
              <a:t>@import</a:t>
            </a:r>
            <a:r>
              <a:rPr lang="nl-NL" dirty="0">
                <a:solidFill>
                  <a:srgbClr val="000000"/>
                </a:solidFill>
                <a:highlight>
                  <a:srgbClr val="FFFFFF"/>
                </a:highlight>
                <a:latin typeface="Consolas"/>
                <a:ea typeface="Calibri"/>
                <a:cs typeface="Times New Roman"/>
              </a:rPr>
              <a:t> </a:t>
            </a:r>
            <a:r>
              <a:rPr lang="nl-NL" dirty="0" smtClean="0">
                <a:solidFill>
                  <a:srgbClr val="000000"/>
                </a:solidFill>
                <a:highlight>
                  <a:srgbClr val="FFFFFF"/>
                </a:highlight>
                <a:latin typeface="Consolas"/>
                <a:ea typeface="Calibri"/>
                <a:cs typeface="Times New Roman"/>
              </a:rPr>
              <a:t>'general.scss';</a:t>
            </a:r>
          </a:p>
        </p:txBody>
      </p:sp>
      <p:sp>
        <p:nvSpPr>
          <p:cNvPr id="11" name="Rectangle 18"/>
          <p:cNvSpPr/>
          <p:nvPr/>
        </p:nvSpPr>
        <p:spPr>
          <a:xfrm>
            <a:off x="598015" y="249288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b="1" i="1" dirty="0">
                <a:solidFill>
                  <a:srgbClr val="000080"/>
                </a:solidFill>
                <a:highlight>
                  <a:srgbClr val="FFFFFF"/>
                </a:highlight>
                <a:latin typeface="Consolas"/>
                <a:ea typeface="Calibri"/>
                <a:cs typeface="Times New Roman"/>
              </a:rPr>
              <a:t>@import</a:t>
            </a:r>
            <a:r>
              <a:rPr lang="nl-NL" dirty="0">
                <a:solidFill>
                  <a:srgbClr val="000000"/>
                </a:solidFill>
                <a:highlight>
                  <a:srgbClr val="FFFFFF"/>
                </a:highlight>
                <a:latin typeface="Consolas"/>
                <a:ea typeface="Calibri"/>
                <a:cs typeface="Times New Roman"/>
              </a:rPr>
              <a:t> </a:t>
            </a:r>
            <a:r>
              <a:rPr lang="nl-NL" dirty="0" smtClean="0">
                <a:solidFill>
                  <a:srgbClr val="000000"/>
                </a:solidFill>
                <a:highlight>
                  <a:srgbClr val="FFFFFF"/>
                </a:highlight>
                <a:latin typeface="Consolas"/>
                <a:ea typeface="Calibri"/>
                <a:cs typeface="Times New Roman"/>
              </a:rPr>
              <a:t>'general';</a:t>
            </a:r>
          </a:p>
        </p:txBody>
      </p:sp>
      <p:sp>
        <p:nvSpPr>
          <p:cNvPr id="16" name="Rectangle 18"/>
          <p:cNvSpPr/>
          <p:nvPr/>
        </p:nvSpPr>
        <p:spPr>
          <a:xfrm>
            <a:off x="598015" y="4263636"/>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b="1" i="1" dirty="0">
                <a:solidFill>
                  <a:srgbClr val="000080"/>
                </a:solidFill>
                <a:highlight>
                  <a:srgbClr val="FFFFFF"/>
                </a:highlight>
                <a:latin typeface="Consolas"/>
                <a:ea typeface="Calibri"/>
                <a:cs typeface="Times New Roman"/>
              </a:rPr>
              <a:t>@import</a:t>
            </a:r>
            <a:r>
              <a:rPr lang="nl-NL" dirty="0">
                <a:solidFill>
                  <a:srgbClr val="000000"/>
                </a:solidFill>
                <a:highlight>
                  <a:srgbClr val="FFFFFF"/>
                </a:highlight>
                <a:latin typeface="Consolas"/>
                <a:ea typeface="Calibri"/>
                <a:cs typeface="Times New Roman"/>
              </a:rPr>
              <a:t> </a:t>
            </a:r>
            <a:r>
              <a:rPr lang="nl-NL" dirty="0" smtClean="0">
                <a:solidFill>
                  <a:srgbClr val="000000"/>
                </a:solidFill>
                <a:highlight>
                  <a:srgbClr val="FFFFFF"/>
                </a:highlight>
                <a:latin typeface="Consolas"/>
                <a:ea typeface="Calibri"/>
                <a:cs typeface="Times New Roman"/>
              </a:rPr>
              <a:t>'general.css';</a:t>
            </a:r>
          </a:p>
        </p:txBody>
      </p:sp>
      <p:pic>
        <p:nvPicPr>
          <p:cNvPr id="9"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579442" y="414911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149784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960 </a:t>
            </a:r>
            <a:r>
              <a:rPr lang="nl-NL" dirty="0" err="1" smtClean="0"/>
              <a:t>grid</a:t>
            </a:r>
            <a:r>
              <a:rPr lang="nl-NL" dirty="0" smtClean="0"/>
              <a:t> system</a:t>
            </a:r>
            <a:endParaRPr lang="nl-NL" dirty="0"/>
          </a:p>
        </p:txBody>
      </p:sp>
      <p:sp>
        <p:nvSpPr>
          <p:cNvPr id="3" name="Tijdelijke aanduiding voor inhoud 2"/>
          <p:cNvSpPr>
            <a:spLocks noGrp="1"/>
          </p:cNvSpPr>
          <p:nvPr>
            <p:ph idx="1"/>
          </p:nvPr>
        </p:nvSpPr>
        <p:spPr/>
        <p:txBody>
          <a:bodyPr/>
          <a:lstStyle/>
          <a:p>
            <a:r>
              <a:rPr lang="nl-NL" dirty="0" smtClean="0"/>
              <a:t>A CSS template to build your </a:t>
            </a:r>
            <a:br>
              <a:rPr lang="nl-NL" dirty="0" smtClean="0"/>
            </a:br>
            <a:r>
              <a:rPr lang="nl-NL" dirty="0" smtClean="0"/>
              <a:t>layout upon</a:t>
            </a:r>
          </a:p>
          <a:p>
            <a:endParaRPr lang="nl-NL" dirty="0"/>
          </a:p>
          <a:p>
            <a:r>
              <a:rPr lang="nl-NL" dirty="0" smtClean="0"/>
              <a:t>Divide 960 pixels over </a:t>
            </a:r>
            <a:br>
              <a:rPr lang="nl-NL" dirty="0" smtClean="0"/>
            </a:br>
            <a:r>
              <a:rPr lang="nl-NL" dirty="0" smtClean="0"/>
              <a:t>12, 16 or 24 columns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12</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http://960.gs/img/example_tapbo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40" y="2281340"/>
            <a:ext cx="4089400" cy="39560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40" y="2281340"/>
            <a:ext cx="4088889" cy="3955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6947566" y="2415632"/>
            <a:ext cx="1843840" cy="21603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 name="Rectangle 6"/>
          <p:cNvSpPr/>
          <p:nvPr/>
        </p:nvSpPr>
        <p:spPr>
          <a:xfrm>
            <a:off x="5033244" y="2765954"/>
            <a:ext cx="3758162" cy="153166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2" name="Rectangle 11"/>
          <p:cNvSpPr/>
          <p:nvPr/>
        </p:nvSpPr>
        <p:spPr>
          <a:xfrm>
            <a:off x="5035131" y="4373524"/>
            <a:ext cx="1202827"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3" name="Rectangle 12"/>
          <p:cNvSpPr/>
          <p:nvPr/>
        </p:nvSpPr>
        <p:spPr>
          <a:xfrm>
            <a:off x="6306054" y="4373524"/>
            <a:ext cx="1202827"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4" name="Rectangle 13"/>
          <p:cNvSpPr/>
          <p:nvPr/>
        </p:nvSpPr>
        <p:spPr>
          <a:xfrm>
            <a:off x="7600324" y="4373524"/>
            <a:ext cx="1202827"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5" name="Rectangle 14"/>
          <p:cNvSpPr/>
          <p:nvPr/>
        </p:nvSpPr>
        <p:spPr>
          <a:xfrm>
            <a:off x="7915218" y="5520690"/>
            <a:ext cx="887933"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6" name="Rectangle 15"/>
          <p:cNvSpPr/>
          <p:nvPr/>
        </p:nvSpPr>
        <p:spPr>
          <a:xfrm>
            <a:off x="6947566" y="5521184"/>
            <a:ext cx="887933"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7" name="Rectangle 16"/>
          <p:cNvSpPr/>
          <p:nvPr/>
        </p:nvSpPr>
        <p:spPr>
          <a:xfrm>
            <a:off x="5969374" y="5521184"/>
            <a:ext cx="887933"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8" name="Rectangle 17"/>
          <p:cNvSpPr/>
          <p:nvPr/>
        </p:nvSpPr>
        <p:spPr>
          <a:xfrm>
            <a:off x="5033244" y="5521184"/>
            <a:ext cx="887933"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pic>
        <p:nvPicPr>
          <p:cNvPr id="1028" name="Picture 4" descr="C:\Users\JanPeter\Desktop\960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310" y="826379"/>
            <a:ext cx="2001873" cy="131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834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1"/>
                                        </p:tgtEl>
                                        <p:attrNameLst>
                                          <p:attrName>style.visibility</p:attrName>
                                        </p:attrNameLst>
                                      </p:cBhvr>
                                      <p:to>
                                        <p:strVal val="visible"/>
                                      </p:to>
                                    </p:set>
                                    <p:animEffect transition="in" filter="fade">
                                      <p:cBhvr>
                                        <p:cTn id="7" dur="500"/>
                                        <p:tgtEl>
                                          <p:spTgt spid="10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4" grpId="0" animBg="1"/>
      <p:bldP spid="15" grpId="0" animBg="1"/>
      <p:bldP spid="16" grpId="0" animBg="1"/>
      <p:bldP spid="17" grpId="0" animBg="1"/>
      <p:bldP spid="1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String interpolation</a:t>
            </a:r>
            <a:endParaRPr lang="nl-NL" dirty="0"/>
          </a:p>
        </p:txBody>
      </p:sp>
      <p:sp>
        <p:nvSpPr>
          <p:cNvPr id="3" name="Tijdelijke aanduiding voor inhoud 2"/>
          <p:cNvSpPr>
            <a:spLocks noGrp="1"/>
          </p:cNvSpPr>
          <p:nvPr>
            <p:ph idx="1"/>
          </p:nvPr>
        </p:nvSpPr>
        <p:spPr/>
        <p:txBody>
          <a:bodyPr/>
          <a:lstStyle/>
          <a:p>
            <a:r>
              <a:rPr lang="nl-NL" dirty="0" smtClean="0"/>
              <a:t>Parse variables within strings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120</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8"/>
          <p:cNvSpPr/>
          <p:nvPr/>
        </p:nvSpPr>
        <p:spPr>
          <a:xfrm>
            <a:off x="598015" y="1412720"/>
            <a:ext cx="7632700" cy="1728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mtClean="0">
                <a:solidFill>
                  <a:srgbClr val="9400D3"/>
                </a:solidFill>
                <a:latin typeface="Consolas"/>
                <a:ea typeface="Calibri"/>
                <a:cs typeface="Times New Roman"/>
              </a:rPr>
              <a:t>$base-url</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"http://www.myserverhere.com</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body</a:t>
            </a:r>
            <a:br>
              <a:rPr lang="en-US" dirty="0" smtClean="0">
                <a:solidFill>
                  <a:srgbClr val="8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background-image</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url</a:t>
            </a:r>
            <a:r>
              <a:rPr lang="en-US" dirty="0" smtClean="0">
                <a:solidFill>
                  <a:srgbClr val="000000"/>
                </a:solidFill>
                <a:latin typeface="Consolas"/>
                <a:ea typeface="Calibri"/>
                <a:cs typeface="Times New Roman"/>
              </a:rPr>
              <a:t>(</a:t>
            </a:r>
            <a:r>
              <a:rPr lang="en-US" dirty="0" smtClean="0">
                <a:solidFill>
                  <a:srgbClr val="0000FF"/>
                </a:solidFill>
                <a:latin typeface="Consolas"/>
                <a:ea typeface="Calibri"/>
                <a:cs typeface="Times New Roman"/>
              </a:rPr>
              <a:t>"</a:t>
            </a:r>
            <a:r>
              <a:rPr lang="en-US" b="1" dirty="0" smtClean="0">
                <a:solidFill>
                  <a:srgbClr val="0000FF"/>
                </a:solidFill>
                <a:latin typeface="Consolas"/>
                <a:ea typeface="Calibri"/>
                <a:cs typeface="Times New Roman"/>
              </a:rPr>
              <a:t>#{$base-</a:t>
            </a:r>
            <a:r>
              <a:rPr lang="en-US" b="1" dirty="0" err="1" smtClean="0">
                <a:solidFill>
                  <a:srgbClr val="0000FF"/>
                </a:solidFill>
                <a:latin typeface="Consolas"/>
                <a:ea typeface="Calibri"/>
                <a:cs typeface="Times New Roman"/>
              </a:rPr>
              <a:t>url</a:t>
            </a:r>
            <a:r>
              <a:rPr lang="en-US" b="1" dirty="0" smtClean="0">
                <a:solidFill>
                  <a:srgbClr val="0000FF"/>
                </a:solidFill>
                <a:latin typeface="Consolas"/>
                <a:ea typeface="Calibri"/>
                <a:cs typeface="Times New Roman"/>
              </a:rPr>
              <a:t>}</a:t>
            </a:r>
            <a:r>
              <a:rPr lang="en-US" dirty="0" smtClean="0">
                <a:solidFill>
                  <a:srgbClr val="0000FF"/>
                </a:solidFill>
                <a:latin typeface="Consolas"/>
                <a:ea typeface="Calibri"/>
                <a:cs typeface="Times New Roman"/>
              </a:rPr>
              <a:t>/</a:t>
            </a:r>
            <a:r>
              <a:rPr lang="en-US" dirty="0">
                <a:solidFill>
                  <a:srgbClr val="0000FF"/>
                </a:solidFill>
                <a:latin typeface="Consolas"/>
                <a:ea typeface="Calibri"/>
                <a:cs typeface="Times New Roman"/>
              </a:rPr>
              <a:t>images/bg.png</a:t>
            </a:r>
            <a:r>
              <a:rPr lang="en-US" dirty="0" smtClean="0">
                <a:solidFill>
                  <a:srgbClr val="0000FF"/>
                </a:solidFill>
                <a:latin typeface="Consolas"/>
                <a:ea typeface="Calibri"/>
                <a:cs typeface="Times New Roman"/>
              </a:rPr>
              <a:t>"</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7"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964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Comments</a:t>
            </a:r>
            <a:endParaRPr lang="nl-NL" dirty="0"/>
          </a:p>
        </p:txBody>
      </p:sp>
      <p:sp>
        <p:nvSpPr>
          <p:cNvPr id="3" name="Tijdelijke aanduiding voor inhoud 2"/>
          <p:cNvSpPr>
            <a:spLocks noGrp="1"/>
          </p:cNvSpPr>
          <p:nvPr>
            <p:ph idx="1"/>
          </p:nvPr>
        </p:nvSpPr>
        <p:spPr/>
        <p:txBody>
          <a:bodyPr/>
          <a:lstStyle/>
          <a:p>
            <a:r>
              <a:rPr lang="nl-NL" dirty="0" smtClean="0"/>
              <a:t>Support for single-line comments</a:t>
            </a:r>
            <a:endParaRPr lang="nl-NL" dirty="0"/>
          </a:p>
          <a:p>
            <a:pPr lvl="1"/>
            <a:endParaRPr lang="nl-NL" dirty="0" smtClean="0"/>
          </a:p>
          <a:p>
            <a:pPr lvl="1"/>
            <a:r>
              <a:rPr lang="nl-NL" dirty="0" smtClean="0"/>
              <a:t>These comments </a:t>
            </a:r>
            <a:r>
              <a:rPr lang="nl-NL" b="1" dirty="0" smtClean="0"/>
              <a:t>do not appear</a:t>
            </a:r>
            <a:r>
              <a:rPr lang="nl-NL" dirty="0" smtClean="0"/>
              <a:t> in the CSS output</a:t>
            </a:r>
          </a:p>
          <a:p>
            <a:endParaRPr lang="nl-NL" dirty="0" smtClean="0"/>
          </a:p>
          <a:p>
            <a:r>
              <a:rPr lang="nl-NL" dirty="0" smtClean="0"/>
              <a:t>Multi-line comments do remain visible in the CSS output</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121</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8"/>
          <p:cNvSpPr/>
          <p:nvPr/>
        </p:nvSpPr>
        <p:spPr>
          <a:xfrm>
            <a:off x="598015" y="4077090"/>
            <a:ext cx="7632700" cy="1728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6400"/>
                </a:solidFill>
                <a:latin typeface="Consolas"/>
                <a:ea typeface="Calibri"/>
                <a:cs typeface="Times New Roman"/>
              </a:rPr>
              <a:t>/* Navigation </a:t>
            </a:r>
            <a:r>
              <a:rPr lang="en-US" dirty="0" smtClean="0">
                <a:solidFill>
                  <a:srgbClr val="006400"/>
                </a:solidFill>
                <a:latin typeface="Consolas"/>
                <a:ea typeface="Calibri"/>
                <a:cs typeface="Times New Roman"/>
              </a:rPr>
              <a:t>*/</a:t>
            </a:r>
            <a:br>
              <a:rPr lang="en-US" dirty="0" smtClean="0">
                <a:solidFill>
                  <a:srgbClr val="0064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Calibri"/>
                <a:cs typeface="Times New Roman"/>
              </a:rPr>
              <a:t>[...]</a:t>
            </a:r>
            <a:endParaRPr lang="nl-NL" dirty="0" smtClean="0">
              <a:solidFill>
                <a:srgbClr val="000000"/>
              </a:solidFill>
              <a:highlight>
                <a:srgbClr val="FFFFFF"/>
              </a:highlight>
              <a:latin typeface="Consolas"/>
              <a:ea typeface="Calibri"/>
              <a:cs typeface="Times New Roman"/>
            </a:endParaRPr>
          </a:p>
        </p:txBody>
      </p:sp>
      <p:sp>
        <p:nvSpPr>
          <p:cNvPr id="9" name="Rectangle 18"/>
          <p:cNvSpPr/>
          <p:nvPr/>
        </p:nvSpPr>
        <p:spPr>
          <a:xfrm>
            <a:off x="571780" y="141273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9400D3"/>
                </a:solidFill>
                <a:highlight>
                  <a:srgbClr val="FFFFFF"/>
                </a:highlight>
                <a:latin typeface="Consolas"/>
                <a:ea typeface="Calibri"/>
              </a:rPr>
              <a:t>$var1</a:t>
            </a:r>
            <a:r>
              <a:rPr lang="en-US" dirty="0">
                <a:solidFill>
                  <a:srgbClr val="000000"/>
                </a:solidFill>
                <a:highlight>
                  <a:srgbClr val="FFFFFF"/>
                </a:highlight>
                <a:latin typeface="Consolas"/>
                <a:ea typeface="Calibri"/>
              </a:rPr>
              <a:t>: </a:t>
            </a:r>
            <a:r>
              <a:rPr lang="en-US" dirty="0">
                <a:solidFill>
                  <a:srgbClr val="0000FF"/>
                </a:solidFill>
                <a:highlight>
                  <a:srgbClr val="FFFFFF"/>
                </a:highlight>
                <a:latin typeface="Consolas"/>
                <a:ea typeface="Calibri"/>
              </a:rPr>
              <a:t>blue</a:t>
            </a:r>
            <a:r>
              <a:rPr lang="en-US" dirty="0">
                <a:solidFill>
                  <a:srgbClr val="000000"/>
                </a:solidFill>
                <a:highlight>
                  <a:srgbClr val="FFFFFF"/>
                </a:highlight>
                <a:latin typeface="Consolas"/>
                <a:ea typeface="Calibri"/>
              </a:rPr>
              <a:t>; </a:t>
            </a:r>
            <a:r>
              <a:rPr lang="en-US" dirty="0">
                <a:solidFill>
                  <a:srgbClr val="006400"/>
                </a:solidFill>
                <a:highlight>
                  <a:srgbClr val="FFFFFF"/>
                </a:highlight>
                <a:latin typeface="Consolas"/>
                <a:ea typeface="Calibri"/>
              </a:rPr>
              <a:t>// Color</a:t>
            </a:r>
            <a:endParaRPr lang="nl-NL" dirty="0">
              <a:solidFill>
                <a:schemeClr val="tx1"/>
              </a:solidFill>
              <a:ea typeface="Calibri"/>
              <a:cs typeface="Times New Roman"/>
            </a:endParaRPr>
          </a:p>
        </p:txBody>
      </p:sp>
      <p:pic>
        <p:nvPicPr>
          <p:cNvPr id="8"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579442" y="393308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568299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Afgeronde rechthoek 16"/>
          <p:cNvSpPr/>
          <p:nvPr/>
        </p:nvSpPr>
        <p:spPr>
          <a:xfrm>
            <a:off x="471463" y="5964479"/>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8" name="Afgeronde rechthoek 16"/>
          <p:cNvSpPr/>
          <p:nvPr/>
        </p:nvSpPr>
        <p:spPr>
          <a:xfrm>
            <a:off x="5076056" y="592496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122</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47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vs</a:t>
            </a:r>
            <a:r>
              <a:rPr lang="nl-NL" dirty="0" smtClean="0"/>
              <a:t> </a:t>
            </a:r>
            <a:endParaRPr lang="nl-NL" dirty="0"/>
          </a:p>
        </p:txBody>
      </p:sp>
      <p:sp>
        <p:nvSpPr>
          <p:cNvPr id="3" name="Tijdelijke aanduiding voor inhoud 2"/>
          <p:cNvSpPr>
            <a:spLocks noGrp="1"/>
          </p:cNvSpPr>
          <p:nvPr>
            <p:ph sz="half" idx="2"/>
          </p:nvPr>
        </p:nvSpPr>
        <p:spPr/>
        <p:txBody>
          <a:bodyPr/>
          <a:lstStyle/>
          <a:p>
            <a:r>
              <a:rPr lang="nl-NL" dirty="0" smtClean="0"/>
              <a:t>Basic reuse and readability improvements</a:t>
            </a:r>
          </a:p>
          <a:p>
            <a:r>
              <a:rPr lang="nl-NL" dirty="0" smtClean="0"/>
              <a:t>Client-side parser</a:t>
            </a:r>
          </a:p>
          <a:p>
            <a:r>
              <a:rPr lang="nl-NL" dirty="0" smtClean="0"/>
              <a:t>Website niceitude</a:t>
            </a:r>
          </a:p>
        </p:txBody>
      </p:sp>
      <p:sp>
        <p:nvSpPr>
          <p:cNvPr id="8" name="Content Placeholder 7"/>
          <p:cNvSpPr>
            <a:spLocks noGrp="1"/>
          </p:cNvSpPr>
          <p:nvPr>
            <p:ph sz="quarter" idx="4"/>
          </p:nvPr>
        </p:nvSpPr>
        <p:spPr/>
        <p:txBody>
          <a:bodyPr/>
          <a:lstStyle/>
          <a:p>
            <a:r>
              <a:rPr lang="nl-NL" dirty="0" smtClean="0"/>
              <a:t>Basic reuse and readability improvements</a:t>
            </a:r>
          </a:p>
          <a:p>
            <a:r>
              <a:rPr lang="nl-NL" dirty="0" smtClean="0"/>
              <a:t>More explicit with </a:t>
            </a:r>
            <a:r>
              <a:rPr lang="nl-NL" sz="2000" dirty="0" smtClean="0">
                <a:latin typeface="Consolas" pitchFamily="49" charset="0"/>
                <a:cs typeface="Consolas" pitchFamily="49" charset="0"/>
              </a:rPr>
              <a:t>@extend</a:t>
            </a:r>
            <a:r>
              <a:rPr lang="nl-NL" dirty="0" smtClean="0"/>
              <a:t>, </a:t>
            </a:r>
            <a:r>
              <a:rPr lang="nl-NL" sz="2000" dirty="0" smtClean="0">
                <a:latin typeface="Consolas" pitchFamily="49" charset="0"/>
                <a:cs typeface="Consolas" pitchFamily="49" charset="0"/>
              </a:rPr>
              <a:t>@include</a:t>
            </a:r>
            <a:r>
              <a:rPr lang="nl-NL" dirty="0" smtClean="0"/>
              <a:t> and </a:t>
            </a:r>
            <a:r>
              <a:rPr lang="nl-NL" sz="2000" dirty="0" smtClean="0">
                <a:latin typeface="Consolas" pitchFamily="49" charset="0"/>
                <a:cs typeface="Consolas" pitchFamily="49" charset="0"/>
              </a:rPr>
              <a:t>@mixin</a:t>
            </a:r>
            <a:endParaRPr lang="nl-NL" dirty="0" smtClean="0"/>
          </a:p>
          <a:p>
            <a:r>
              <a:rPr lang="nl-NL" dirty="0" smtClean="0"/>
              <a:t>Respects CSS more with </a:t>
            </a:r>
            <a:r>
              <a:rPr lang="nl-NL" dirty="0" smtClean="0">
                <a:latin typeface="Consolas" pitchFamily="49" charset="0"/>
                <a:cs typeface="Consolas" pitchFamily="49" charset="0"/>
              </a:rPr>
              <a:t>$</a:t>
            </a:r>
          </a:p>
          <a:p>
            <a:r>
              <a:rPr lang="nl-NL" dirty="0" smtClean="0"/>
              <a:t>More robust</a:t>
            </a:r>
          </a:p>
          <a:p>
            <a:pPr lvl="1"/>
            <a:r>
              <a:rPr lang="nl-NL" dirty="0" smtClean="0"/>
              <a:t>Control directives</a:t>
            </a:r>
          </a:p>
          <a:p>
            <a:pPr lvl="1"/>
            <a:r>
              <a:rPr lang="nl-NL" dirty="0" smtClean="0"/>
              <a:t>Compass</a:t>
            </a:r>
          </a:p>
          <a:p>
            <a:r>
              <a:rPr lang="nl-NL" dirty="0" smtClean="0"/>
              <a:t>Community presence</a:t>
            </a:r>
          </a:p>
          <a:p>
            <a:pPr lvl="1"/>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123</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6"/>
          <p:cNvSpPr txBox="1">
            <a:spLocks/>
          </p:cNvSpPr>
          <p:nvPr/>
        </p:nvSpPr>
        <p:spPr bwMode="auto">
          <a:xfrm>
            <a:off x="497842" y="5301260"/>
            <a:ext cx="1265768" cy="43206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SzPct val="70000"/>
              <a:buNone/>
              <a:defRPr sz="2400" b="1" kern="1200">
                <a:solidFill>
                  <a:srgbClr val="000000"/>
                </a:solidFill>
                <a:latin typeface="+mn-lt"/>
                <a:ea typeface="+mn-ea"/>
                <a:cs typeface="+mn-cs"/>
              </a:defRPr>
            </a:lvl1pPr>
            <a:lvl2pPr marL="457200" indent="0" algn="l" rtl="0" fontAlgn="base">
              <a:spcBef>
                <a:spcPct val="20000"/>
              </a:spcBef>
              <a:spcAft>
                <a:spcPct val="0"/>
              </a:spcAft>
              <a:buFont typeface="Arial" charset="0"/>
              <a:buNone/>
              <a:defRPr sz="2000" b="1" kern="1200">
                <a:solidFill>
                  <a:srgbClr val="000000"/>
                </a:solidFill>
                <a:latin typeface="+mn-lt"/>
                <a:ea typeface="+mn-ea"/>
                <a:cs typeface="+mn-cs"/>
              </a:defRPr>
            </a:lvl2pPr>
            <a:lvl3pPr marL="914400" indent="0" algn="l" rtl="0" fontAlgn="base">
              <a:spcBef>
                <a:spcPct val="20000"/>
              </a:spcBef>
              <a:spcAft>
                <a:spcPct val="0"/>
              </a:spcAft>
              <a:buFont typeface="Arial" charset="0"/>
              <a:buNone/>
              <a:defRPr sz="1800" b="1" kern="1200">
                <a:solidFill>
                  <a:srgbClr val="000000"/>
                </a:solidFill>
                <a:latin typeface="+mn-lt"/>
                <a:ea typeface="+mn-ea"/>
                <a:cs typeface="+mn-cs"/>
              </a:defRPr>
            </a:lvl3pPr>
            <a:lvl4pPr marL="1371600" indent="0" algn="l" rtl="0" fontAlgn="base">
              <a:spcBef>
                <a:spcPct val="20000"/>
              </a:spcBef>
              <a:spcAft>
                <a:spcPct val="0"/>
              </a:spcAft>
              <a:buFont typeface="Arial" charset="0"/>
              <a:buNone/>
              <a:defRPr sz="1600" b="1" kern="1200">
                <a:solidFill>
                  <a:srgbClr val="000000"/>
                </a:solidFill>
                <a:latin typeface="+mn-lt"/>
                <a:ea typeface="+mn-ea"/>
                <a:cs typeface="+mn-cs"/>
              </a:defRPr>
            </a:lvl4pPr>
            <a:lvl5pPr marL="1828800" indent="0" algn="l" rtl="0" fontAlgn="base">
              <a:spcBef>
                <a:spcPct val="20000"/>
              </a:spcBef>
              <a:spcAft>
                <a:spcPct val="0"/>
              </a:spcAft>
              <a:buFont typeface="Arial" charset="0"/>
              <a:buNone/>
              <a:defRPr sz="1600" b="1" kern="1200">
                <a:solidFill>
                  <a:srgbClr val="000000"/>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nl-NL" dirty="0" smtClean="0"/>
              <a:t>Winner:</a:t>
            </a:r>
            <a:endParaRPr lang="nl-NL" dirty="0"/>
          </a:p>
        </p:txBody>
      </p:sp>
      <p:pic>
        <p:nvPicPr>
          <p:cNvPr id="17"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410" y="1052670"/>
            <a:ext cx="18954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25.media.tumblr.com/tumblr_mbfmwdHIHB1rhgzrdo1_128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20" y="1026342"/>
            <a:ext cx="1100053" cy="824180"/>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
        <p:nvSpPr>
          <p:cNvPr id="12" name="Text Placeholder 11"/>
          <p:cNvSpPr>
            <a:spLocks noGrp="1"/>
          </p:cNvSpPr>
          <p:nvPr>
            <p:ph type="body" idx="1"/>
          </p:nvPr>
        </p:nvSpPr>
        <p:spPr/>
        <p:txBody>
          <a:bodyPr/>
          <a:lstStyle/>
          <a:p>
            <a:endParaRPr lang="nl-NL" dirty="0"/>
          </a:p>
        </p:txBody>
      </p:sp>
      <p:sp>
        <p:nvSpPr>
          <p:cNvPr id="13" name="Text Placeholder 12"/>
          <p:cNvSpPr>
            <a:spLocks noGrp="1"/>
          </p:cNvSpPr>
          <p:nvPr>
            <p:ph type="body" sz="quarter" idx="3"/>
          </p:nvPr>
        </p:nvSpPr>
        <p:spPr/>
        <p:txBody>
          <a:bodyPr/>
          <a:lstStyle/>
          <a:p>
            <a:endParaRPr lang="nl-NL"/>
          </a:p>
        </p:txBody>
      </p:sp>
      <p:pic>
        <p:nvPicPr>
          <p:cNvPr id="20" name="Picture 2" descr="http://25.media.tumblr.com/tumblr_mbfmwdHIHB1rhgzrdo1_128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63610" y="4582961"/>
            <a:ext cx="2304320" cy="172643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14" name="Picture 2" descr="http://25.media.tumblr.com/tumblr_mbfmwdHIHB1rhgzrdo1_128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7175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16"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09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Questions</a:t>
            </a:r>
            <a:endParaRPr lang="nl-NL" dirty="0"/>
          </a:p>
        </p:txBody>
      </p:sp>
      <p:sp>
        <p:nvSpPr>
          <p:cNvPr id="3" name="Tijdelijke aanduiding voor inhoud 2"/>
          <p:cNvSpPr>
            <a:spLocks noGrp="1"/>
          </p:cNvSpPr>
          <p:nvPr>
            <p:ph idx="1"/>
          </p:nvPr>
        </p:nvSpPr>
        <p:spPr/>
        <p:txBody>
          <a:bodyPr/>
          <a:lstStyle/>
          <a:p>
            <a:endParaRPr lang="nl-NL" dirty="0"/>
          </a:p>
        </p:txBody>
      </p:sp>
      <p:sp>
        <p:nvSpPr>
          <p:cNvPr id="5" name="Tijdelijke aanduiding voor dianummer 4"/>
          <p:cNvSpPr>
            <a:spLocks noGrp="1"/>
          </p:cNvSpPr>
          <p:nvPr>
            <p:ph type="sldNum" sz="quarter" idx="11"/>
          </p:nvPr>
        </p:nvSpPr>
        <p:spPr>
          <a:xfrm>
            <a:off x="7500938" y="6466905"/>
            <a:ext cx="614362" cy="214312"/>
          </a:xfrm>
        </p:spPr>
        <p:txBody>
          <a:bodyPr/>
          <a:lstStyle/>
          <a:p>
            <a:pPr>
              <a:defRPr/>
            </a:pPr>
            <a:fld id="{D2231366-557E-42C0-A0BB-A04DD0621FCC}" type="slidenum">
              <a:rPr lang="nl-NL" smtClean="0"/>
              <a:pPr>
                <a:defRPr/>
              </a:pPr>
              <a:t>124</a:t>
            </a:fld>
            <a:endParaRPr lang="nl-NL"/>
          </a:p>
        </p:txBody>
      </p:sp>
      <p:sp>
        <p:nvSpPr>
          <p:cNvPr id="7" name="Rechthoek 6"/>
          <p:cNvSpPr/>
          <p:nvPr/>
        </p:nvSpPr>
        <p:spPr>
          <a:xfrm>
            <a:off x="3457753" y="1484784"/>
            <a:ext cx="2228495" cy="4031873"/>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sz="2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p>
        </p:txBody>
      </p:sp>
    </p:spTree>
    <p:extLst>
      <p:ext uri="{BB962C8B-B14F-4D97-AF65-F5344CB8AC3E}">
        <p14:creationId xmlns:p14="http://schemas.microsoft.com/office/powerpoint/2010/main" val="329568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Afgeronde rechthoek 16"/>
          <p:cNvSpPr/>
          <p:nvPr/>
        </p:nvSpPr>
        <p:spPr>
          <a:xfrm>
            <a:off x="471463" y="5964479"/>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2" name="Afgeronde rechthoek 16"/>
          <p:cNvSpPr/>
          <p:nvPr/>
        </p:nvSpPr>
        <p:spPr>
          <a:xfrm>
            <a:off x="5080819" y="3745011"/>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3" name="Afgeronde rechthoek 16"/>
          <p:cNvSpPr/>
          <p:nvPr/>
        </p:nvSpPr>
        <p:spPr>
          <a:xfrm>
            <a:off x="5076056" y="417349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4" name="Afgeronde rechthoek 16"/>
          <p:cNvSpPr/>
          <p:nvPr/>
        </p:nvSpPr>
        <p:spPr>
          <a:xfrm>
            <a:off x="5076056" y="460021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5" name="Afgeronde rechthoek 16"/>
          <p:cNvSpPr/>
          <p:nvPr/>
        </p:nvSpPr>
        <p:spPr>
          <a:xfrm>
            <a:off x="5076056" y="504723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6" name="Afgeronde rechthoek 16"/>
          <p:cNvSpPr/>
          <p:nvPr/>
        </p:nvSpPr>
        <p:spPr>
          <a:xfrm>
            <a:off x="5076056" y="548865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8" name="Afgeronde rechthoek 16"/>
          <p:cNvSpPr/>
          <p:nvPr/>
        </p:nvSpPr>
        <p:spPr>
          <a:xfrm>
            <a:off x="5076056" y="592496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Afgeronde rechthoek 16"/>
          <p:cNvSpPr/>
          <p:nvPr/>
        </p:nvSpPr>
        <p:spPr>
          <a:xfrm>
            <a:off x="5076056" y="145723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1" name="Afgeronde rechthoek 16"/>
          <p:cNvSpPr/>
          <p:nvPr/>
        </p:nvSpPr>
        <p:spPr>
          <a:xfrm>
            <a:off x="5076056" y="1891920"/>
            <a:ext cx="3456494"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5" name="Afgeronde rechthoek 3"/>
          <p:cNvSpPr/>
          <p:nvPr/>
        </p:nvSpPr>
        <p:spPr>
          <a:xfrm>
            <a:off x="899592" y="417349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6" name="Afgeronde rechthoek 3"/>
          <p:cNvSpPr/>
          <p:nvPr/>
        </p:nvSpPr>
        <p:spPr>
          <a:xfrm>
            <a:off x="899592" y="460021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7" name="Afgeronde rechthoek 3"/>
          <p:cNvSpPr/>
          <p:nvPr/>
        </p:nvSpPr>
        <p:spPr>
          <a:xfrm>
            <a:off x="899592" y="5049693"/>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8" name="Afgeronde rechthoek 3"/>
          <p:cNvSpPr/>
          <p:nvPr/>
        </p:nvSpPr>
        <p:spPr>
          <a:xfrm>
            <a:off x="899592" y="548865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4" name="Afgeronde rechthoek 3"/>
          <p:cNvSpPr/>
          <p:nvPr/>
        </p:nvSpPr>
        <p:spPr>
          <a:xfrm>
            <a:off x="899592" y="3745011"/>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1" name="Afgeronde rechthoek 3"/>
          <p:cNvSpPr/>
          <p:nvPr/>
        </p:nvSpPr>
        <p:spPr>
          <a:xfrm>
            <a:off x="899592" y="234885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0" name="Afgeronde rechthoek 3"/>
          <p:cNvSpPr/>
          <p:nvPr/>
        </p:nvSpPr>
        <p:spPr>
          <a:xfrm>
            <a:off x="899592" y="190688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9" name="Afgeronde rechthoek 3"/>
          <p:cNvSpPr/>
          <p:nvPr/>
        </p:nvSpPr>
        <p:spPr>
          <a:xfrm>
            <a:off x="899592" y="145963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125</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438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960 grid </a:t>
            </a:r>
            <a:r>
              <a:rPr lang="nl-NL" dirty="0" smtClean="0"/>
              <a:t>system: Usage (1/3)</a:t>
            </a:r>
            <a:endParaRPr lang="nl-NL" dirty="0"/>
          </a:p>
        </p:txBody>
      </p:sp>
      <p:sp>
        <p:nvSpPr>
          <p:cNvPr id="3" name="Tijdelijke aanduiding voor inhoud 2"/>
          <p:cNvSpPr>
            <a:spLocks noGrp="1"/>
          </p:cNvSpPr>
          <p:nvPr>
            <p:ph idx="1"/>
          </p:nvPr>
        </p:nvSpPr>
        <p:spPr/>
        <p:txBody>
          <a:bodyPr/>
          <a:lstStyle/>
          <a:p>
            <a:r>
              <a:rPr lang="nl-NL" dirty="0" err="1" smtClean="0"/>
              <a:t>Declare</a:t>
            </a:r>
            <a:r>
              <a:rPr lang="nl-NL" dirty="0" smtClean="0"/>
              <a:t> the </a:t>
            </a:r>
            <a:r>
              <a:rPr lang="nl-NL" dirty="0" err="1" smtClean="0"/>
              <a:t>grid</a:t>
            </a:r>
            <a:r>
              <a:rPr lang="nl-NL" dirty="0" smtClean="0"/>
              <a:t> container</a:t>
            </a:r>
          </a:p>
          <a:p>
            <a:endParaRPr lang="nl-NL" dirty="0"/>
          </a:p>
          <a:p>
            <a:endParaRPr lang="nl-NL" dirty="0" smtClean="0"/>
          </a:p>
          <a:p>
            <a:endParaRPr lang="nl-NL" dirty="0" smtClean="0"/>
          </a:p>
          <a:p>
            <a:r>
              <a:rPr lang="nl-NL" dirty="0" err="1" smtClean="0"/>
              <a:t>Use</a:t>
            </a:r>
            <a:r>
              <a:rPr lang="nl-NL" dirty="0" smtClean="0"/>
              <a:t> the </a:t>
            </a:r>
            <a:r>
              <a:rPr lang="nl-NL" dirty="0" err="1" smtClean="0"/>
              <a:t>grid</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13</a:t>
            </a:fld>
            <a:endParaRPr lang="nl-NL"/>
          </a:p>
        </p:txBody>
      </p:sp>
      <p:sp>
        <p:nvSpPr>
          <p:cNvPr id="6"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div</a:t>
            </a:r>
            <a:r>
              <a:rPr lang="nl-NL" b="1" dirty="0">
                <a:solidFill>
                  <a:srgbClr val="000000"/>
                </a:solidFill>
                <a:latin typeface="Consolas"/>
                <a:ea typeface="Times New Roman"/>
                <a:cs typeface="Times New Roman"/>
              </a:rPr>
              <a:t> </a:t>
            </a:r>
            <a:r>
              <a:rPr lang="nl-NL" b="1" dirty="0">
                <a:solidFill>
                  <a:srgbClr val="FF0000"/>
                </a:solidFill>
                <a:latin typeface="Consolas"/>
                <a:ea typeface="Times New Roman"/>
                <a:cs typeface="Times New Roman"/>
              </a:rPr>
              <a:t>class</a:t>
            </a:r>
            <a:r>
              <a:rPr lang="nl-NL" b="1" dirty="0">
                <a:solidFill>
                  <a:srgbClr val="0000FF"/>
                </a:solidFill>
                <a:latin typeface="Consolas"/>
                <a:ea typeface="Times New Roman"/>
                <a:cs typeface="Times New Roman"/>
              </a:rPr>
              <a:t>="container_12</a:t>
            </a:r>
            <a:r>
              <a:rPr lang="nl-NL" b="1" dirty="0" smtClean="0">
                <a:solidFill>
                  <a:srgbClr val="0000FF"/>
                </a:solidFill>
                <a:latin typeface="Consolas"/>
                <a:ea typeface="Times New Roman"/>
                <a:cs typeface="Times New Roman"/>
              </a:rPr>
              <a:t>"</a:t>
            </a:r>
            <a:r>
              <a:rPr lang="nl-NL" dirty="0" smtClean="0">
                <a:solidFill>
                  <a:srgbClr val="0000FF"/>
                </a:solidFill>
                <a:latin typeface="Consolas"/>
                <a:ea typeface="Times New Roman"/>
                <a:cs typeface="Times New Roman"/>
              </a:rPr>
              <a:t>&gt;</a:t>
            </a:r>
            <a:br>
              <a:rPr lang="nl-NL" dirty="0" smtClean="0">
                <a:solidFill>
                  <a:srgbClr val="0000FF"/>
                </a:solidFill>
                <a:latin typeface="Consolas"/>
                <a:ea typeface="Times New Roman"/>
                <a:cs typeface="Times New Roman"/>
              </a:rPr>
            </a:br>
            <a:r>
              <a:rPr lang="nl-NL" dirty="0" smtClean="0">
                <a:solidFill>
                  <a:srgbClr val="000000"/>
                </a:solidFill>
                <a:latin typeface="Consolas"/>
                <a:ea typeface="Times New Roman"/>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smtClean="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p:txBody>
      </p:sp>
      <p:cxnSp>
        <p:nvCxnSpPr>
          <p:cNvPr id="15" name="Rechte verbindingslijn met pijl 6"/>
          <p:cNvCxnSpPr/>
          <p:nvPr/>
        </p:nvCxnSpPr>
        <p:spPr>
          <a:xfrm flipH="1" flipV="1">
            <a:off x="3715042" y="1772770"/>
            <a:ext cx="208917" cy="1884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kstvak 9"/>
          <p:cNvSpPr txBox="1"/>
          <p:nvPr/>
        </p:nvSpPr>
        <p:spPr>
          <a:xfrm>
            <a:off x="3923957" y="1874608"/>
            <a:ext cx="1656183" cy="646331"/>
          </a:xfrm>
          <a:prstGeom prst="rect">
            <a:avLst/>
          </a:prstGeom>
          <a:noFill/>
        </p:spPr>
        <p:txBody>
          <a:bodyPr wrap="square" rtlCol="0">
            <a:spAutoFit/>
          </a:bodyPr>
          <a:lstStyle/>
          <a:p>
            <a:r>
              <a:rPr lang="nl-NL" dirty="0" err="1" smtClean="0">
                <a:solidFill>
                  <a:srgbClr val="005B99"/>
                </a:solidFill>
                <a:latin typeface="+mj-lt"/>
              </a:rPr>
              <a:t>Use</a:t>
            </a:r>
            <a:r>
              <a:rPr lang="nl-NL" dirty="0" smtClean="0">
                <a:solidFill>
                  <a:srgbClr val="005B99"/>
                </a:solidFill>
                <a:latin typeface="+mj-lt"/>
              </a:rPr>
              <a:t> 12 columns </a:t>
            </a:r>
            <a:r>
              <a:rPr lang="nl-NL" dirty="0" err="1" smtClean="0">
                <a:solidFill>
                  <a:srgbClr val="005B99"/>
                </a:solidFill>
                <a:latin typeface="+mj-lt"/>
              </a:rPr>
              <a:t>for</a:t>
            </a:r>
            <a:r>
              <a:rPr lang="nl-NL" dirty="0" smtClean="0">
                <a:solidFill>
                  <a:srgbClr val="005B99"/>
                </a:solidFill>
                <a:latin typeface="+mj-lt"/>
              </a:rPr>
              <a:t> the </a:t>
            </a:r>
            <a:r>
              <a:rPr lang="nl-NL" dirty="0" err="1" smtClean="0">
                <a:solidFill>
                  <a:srgbClr val="005B99"/>
                </a:solidFill>
                <a:latin typeface="+mj-lt"/>
              </a:rPr>
              <a:t>grid</a:t>
            </a:r>
            <a:endParaRPr lang="nl-NL" dirty="0">
              <a:solidFill>
                <a:srgbClr val="005B99"/>
              </a:solidFill>
              <a:latin typeface="+mj-lt"/>
            </a:endParaRPr>
          </a:p>
        </p:txBody>
      </p:sp>
      <p:sp>
        <p:nvSpPr>
          <p:cNvPr id="8" name="Rectangle 18"/>
          <p:cNvSpPr/>
          <p:nvPr/>
        </p:nvSpPr>
        <p:spPr>
          <a:xfrm>
            <a:off x="598015" y="3789024"/>
            <a:ext cx="7632700" cy="165625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div</a:t>
            </a:r>
            <a:r>
              <a:rPr lang="nl-NL" dirty="0">
                <a:solidFill>
                  <a:srgbClr val="000000"/>
                </a:solidFill>
                <a:latin typeface="Consolas"/>
                <a:ea typeface="Times New Roman"/>
                <a:cs typeface="Times New Roman"/>
              </a:rPr>
              <a:t> </a:t>
            </a:r>
            <a:r>
              <a:rPr lang="nl-NL" dirty="0">
                <a:solidFill>
                  <a:srgbClr val="FF0000"/>
                </a:solidFill>
                <a:latin typeface="Consolas"/>
                <a:ea typeface="Times New Roman"/>
                <a:cs typeface="Times New Roman"/>
              </a:rPr>
              <a:t>class</a:t>
            </a:r>
            <a:r>
              <a:rPr lang="nl-NL" dirty="0">
                <a:solidFill>
                  <a:srgbClr val="0000FF"/>
                </a:solidFill>
                <a:latin typeface="Consolas"/>
                <a:ea typeface="Times New Roman"/>
                <a:cs typeface="Times New Roman"/>
              </a:rPr>
              <a:t>="container_12"&gt;</a:t>
            </a:r>
            <a:br>
              <a:rPr lang="nl-NL" dirty="0">
                <a:solidFill>
                  <a:srgbClr val="0000FF"/>
                </a:solidFill>
                <a:latin typeface="Consolas"/>
                <a:ea typeface="Times New Roman"/>
                <a:cs typeface="Times New Roman"/>
              </a:rPr>
            </a:br>
            <a:r>
              <a:rPr lang="nl-NL" dirty="0" smtClean="0">
                <a:solidFill>
                  <a:srgbClr val="0000FF"/>
                </a:solidFill>
                <a:latin typeface="Consolas"/>
                <a:ea typeface="Times New Roman"/>
                <a:cs typeface="Times New Roman"/>
              </a:rPr>
              <a:t>	</a:t>
            </a:r>
            <a:r>
              <a:rPr lang="nl-NL" dirty="0" smtClean="0">
                <a:solidFill>
                  <a:srgbClr val="0000FF"/>
                </a:solidFill>
                <a:latin typeface="Consolas"/>
              </a:rPr>
              <a:t>&lt;</a:t>
            </a:r>
            <a:r>
              <a:rPr lang="nl-NL" dirty="0">
                <a:solidFill>
                  <a:srgbClr val="800000"/>
                </a:solidFill>
                <a:latin typeface="Consolas"/>
              </a:rPr>
              <a:t>div</a:t>
            </a:r>
            <a:r>
              <a:rPr lang="nl-NL" b="1" dirty="0">
                <a:solidFill>
                  <a:srgbClr val="000000"/>
                </a:solidFill>
                <a:latin typeface="Consolas"/>
              </a:rPr>
              <a:t> </a:t>
            </a:r>
            <a:r>
              <a:rPr lang="nl-NL" b="1" dirty="0">
                <a:solidFill>
                  <a:srgbClr val="FF0000"/>
                </a:solidFill>
                <a:latin typeface="Consolas"/>
              </a:rPr>
              <a:t>class</a:t>
            </a:r>
            <a:r>
              <a:rPr lang="nl-NL" b="1" dirty="0">
                <a:solidFill>
                  <a:srgbClr val="0000FF"/>
                </a:solidFill>
                <a:latin typeface="Consolas"/>
              </a:rPr>
              <a:t>="grid_3"</a:t>
            </a:r>
            <a:r>
              <a:rPr lang="nl-NL" dirty="0">
                <a:solidFill>
                  <a:srgbClr val="0000FF"/>
                </a:solidFill>
                <a:latin typeface="Consolas"/>
              </a:rPr>
              <a:t>&gt;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	</a:t>
            </a:r>
            <a:r>
              <a:rPr lang="nl-NL"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	&lt;/</a:t>
            </a:r>
            <a:r>
              <a:rPr lang="nl-NL" dirty="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smtClean="0">
                <a:solidFill>
                  <a:srgbClr val="800000"/>
                </a:solidFill>
                <a:latin typeface="Consolas"/>
              </a:rPr>
              <a:t>div</a:t>
            </a:r>
            <a:r>
              <a:rPr lang="nl-NL" dirty="0" smtClean="0">
                <a:solidFill>
                  <a:srgbClr val="0000FF"/>
                </a:solidFill>
                <a:latin typeface="Consolas"/>
              </a:rPr>
              <a:t>&gt;</a:t>
            </a:r>
            <a:endParaRPr lang="nl-NL" dirty="0">
              <a:solidFill>
                <a:schemeClr val="tx1"/>
              </a:solidFill>
              <a:ea typeface="Calibri"/>
              <a:cs typeface="Times New Roman"/>
            </a:endParaRPr>
          </a:p>
        </p:txBody>
      </p:sp>
      <p:cxnSp>
        <p:nvCxnSpPr>
          <p:cNvPr id="9" name="Rechte verbindingslijn met pijl 6"/>
          <p:cNvCxnSpPr/>
          <p:nvPr/>
        </p:nvCxnSpPr>
        <p:spPr>
          <a:xfrm flipH="1" flipV="1">
            <a:off x="3059790" y="4553091"/>
            <a:ext cx="208917" cy="1884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kstvak 9"/>
          <p:cNvSpPr txBox="1"/>
          <p:nvPr/>
        </p:nvSpPr>
        <p:spPr>
          <a:xfrm>
            <a:off x="3268705" y="4654929"/>
            <a:ext cx="2340259" cy="646331"/>
          </a:xfrm>
          <a:prstGeom prst="rect">
            <a:avLst/>
          </a:prstGeom>
          <a:noFill/>
        </p:spPr>
        <p:txBody>
          <a:bodyPr wrap="square" rtlCol="0">
            <a:spAutoFit/>
          </a:bodyPr>
          <a:lstStyle/>
          <a:p>
            <a:r>
              <a:rPr lang="nl-NL" dirty="0" smtClean="0">
                <a:solidFill>
                  <a:srgbClr val="005B99"/>
                </a:solidFill>
                <a:latin typeface="+mj-lt"/>
              </a:rPr>
              <a:t>Let </a:t>
            </a:r>
            <a:r>
              <a:rPr lang="nl-NL" dirty="0" err="1" smtClean="0">
                <a:solidFill>
                  <a:srgbClr val="005B99"/>
                </a:solidFill>
                <a:latin typeface="+mj-lt"/>
              </a:rPr>
              <a:t>this</a:t>
            </a:r>
            <a:r>
              <a:rPr lang="nl-NL" dirty="0" smtClean="0">
                <a:solidFill>
                  <a:srgbClr val="005B99"/>
                </a:solidFill>
                <a:latin typeface="+mj-lt"/>
              </a:rPr>
              <a:t> DIV span </a:t>
            </a:r>
            <a:r>
              <a:rPr lang="nl-NL" dirty="0" err="1" smtClean="0">
                <a:solidFill>
                  <a:srgbClr val="005B99"/>
                </a:solidFill>
                <a:latin typeface="+mj-lt"/>
              </a:rPr>
              <a:t>across</a:t>
            </a:r>
            <a:r>
              <a:rPr lang="nl-NL" dirty="0" smtClean="0">
                <a:solidFill>
                  <a:srgbClr val="005B99"/>
                </a:solidFill>
                <a:latin typeface="+mj-lt"/>
              </a:rPr>
              <a:t> </a:t>
            </a:r>
            <a:r>
              <a:rPr lang="nl-NL" dirty="0" err="1" smtClean="0">
                <a:solidFill>
                  <a:srgbClr val="005B99"/>
                </a:solidFill>
                <a:latin typeface="+mj-lt"/>
              </a:rPr>
              <a:t>three</a:t>
            </a:r>
            <a:r>
              <a:rPr lang="nl-NL" dirty="0" smtClean="0">
                <a:solidFill>
                  <a:srgbClr val="005B99"/>
                </a:solidFill>
                <a:latin typeface="+mj-lt"/>
              </a:rPr>
              <a:t> columns</a:t>
            </a:r>
            <a:endParaRPr lang="nl-NL" dirty="0">
              <a:solidFill>
                <a:srgbClr val="005B99"/>
              </a:solidFill>
              <a:latin typeface="+mj-lt"/>
            </a:endParaRPr>
          </a:p>
        </p:txBody>
      </p:sp>
      <p:sp>
        <p:nvSpPr>
          <p:cNvPr id="13" name="Rounded Rectangle 12"/>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4" name="Rounded Rectangle 13"/>
          <p:cNvSpPr/>
          <p:nvPr/>
        </p:nvSpPr>
        <p:spPr>
          <a:xfrm>
            <a:off x="7596420" y="364504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347453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960 grid </a:t>
            </a:r>
            <a:r>
              <a:rPr lang="nl-NL" dirty="0" smtClean="0"/>
              <a:t>system: Usage (2/3)</a:t>
            </a:r>
            <a:endParaRPr lang="nl-NL" dirty="0"/>
          </a:p>
        </p:txBody>
      </p:sp>
      <p:sp>
        <p:nvSpPr>
          <p:cNvPr id="3" name="Tijdelijke aanduiding voor inhoud 2"/>
          <p:cNvSpPr>
            <a:spLocks noGrp="1"/>
          </p:cNvSpPr>
          <p:nvPr>
            <p:ph idx="1"/>
          </p:nvPr>
        </p:nvSpPr>
        <p:spPr/>
        <p:txBody>
          <a:bodyPr/>
          <a:lstStyle/>
          <a:p>
            <a:r>
              <a:rPr lang="nl-NL" dirty="0" smtClean="0"/>
              <a:t>Indent with prefixes and suffixes</a:t>
            </a:r>
          </a:p>
          <a:p>
            <a:endParaRPr lang="nl-NL" dirty="0"/>
          </a:p>
          <a:p>
            <a:endParaRPr lang="nl-NL" dirty="0" smtClean="0"/>
          </a:p>
          <a:p>
            <a:endParaRPr lang="nl-NL" dirty="0" smtClean="0"/>
          </a:p>
          <a:p>
            <a:pPr lvl="1"/>
            <a:r>
              <a:rPr lang="nl-NL" dirty="0" smtClean="0"/>
              <a:t>Uses </a:t>
            </a:r>
            <a:r>
              <a:rPr lang="nl-NL" sz="2400" dirty="0" smtClean="0">
                <a:latin typeface="Consolas" pitchFamily="49" charset="0"/>
                <a:cs typeface="Consolas" pitchFamily="49" charset="0"/>
              </a:rPr>
              <a:t>padding-left</a:t>
            </a:r>
            <a:r>
              <a:rPr lang="nl-NL" dirty="0" smtClean="0"/>
              <a:t> and </a:t>
            </a:r>
            <a:r>
              <a:rPr lang="nl-NL" sz="2400" dirty="0" smtClean="0">
                <a:latin typeface="Consolas" pitchFamily="49" charset="0"/>
                <a:cs typeface="Consolas" pitchFamily="49" charset="0"/>
              </a:rPr>
              <a:t>padding-right</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14</a:t>
            </a:fld>
            <a:endParaRPr lang="nl-NL"/>
          </a:p>
        </p:txBody>
      </p:sp>
      <p:sp>
        <p:nvSpPr>
          <p:cNvPr id="6" name="Rectangle 18"/>
          <p:cNvSpPr/>
          <p:nvPr/>
        </p:nvSpPr>
        <p:spPr>
          <a:xfrm>
            <a:off x="598015" y="1412776"/>
            <a:ext cx="7632700" cy="165617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div</a:t>
            </a:r>
            <a:r>
              <a:rPr lang="nl-NL" dirty="0">
                <a:solidFill>
                  <a:srgbClr val="000000"/>
                </a:solidFill>
                <a:latin typeface="Consolas"/>
                <a:ea typeface="Times New Roman"/>
                <a:cs typeface="Times New Roman"/>
              </a:rPr>
              <a:t> </a:t>
            </a:r>
            <a:r>
              <a:rPr lang="nl-NL" dirty="0">
                <a:solidFill>
                  <a:srgbClr val="FF0000"/>
                </a:solidFill>
                <a:latin typeface="Consolas"/>
                <a:ea typeface="Times New Roman"/>
                <a:cs typeface="Times New Roman"/>
              </a:rPr>
              <a:t>class</a:t>
            </a:r>
            <a:r>
              <a:rPr lang="nl-NL" dirty="0">
                <a:solidFill>
                  <a:srgbClr val="0000FF"/>
                </a:solidFill>
                <a:latin typeface="Consolas"/>
                <a:ea typeface="Times New Roman"/>
                <a:cs typeface="Times New Roman"/>
              </a:rPr>
              <a:t>="container_12"&gt;</a:t>
            </a:r>
            <a:br>
              <a:rPr lang="nl-NL" dirty="0">
                <a:solidFill>
                  <a:srgbClr val="0000FF"/>
                </a:solidFill>
                <a:latin typeface="Consolas"/>
                <a:ea typeface="Times New Roman"/>
                <a:cs typeface="Times New Roman"/>
              </a:rPr>
            </a:br>
            <a:r>
              <a:rPr lang="nl-NL" dirty="0">
                <a:solidFill>
                  <a:srgbClr val="0000FF"/>
                </a:solidFill>
                <a:latin typeface="Consolas"/>
                <a:ea typeface="Times New Roman"/>
                <a:cs typeface="Times New Roman"/>
              </a:rPr>
              <a:t>	</a:t>
            </a:r>
            <a:r>
              <a:rPr lang="nl-NL" dirty="0">
                <a:solidFill>
                  <a:srgbClr val="0000FF"/>
                </a:solidFill>
                <a:latin typeface="Consolas"/>
              </a:rPr>
              <a:t>&lt;</a:t>
            </a:r>
            <a:r>
              <a:rPr lang="nl-NL" dirty="0">
                <a:solidFill>
                  <a:srgbClr val="800000"/>
                </a:solidFill>
                <a:latin typeface="Consolas"/>
              </a:rPr>
              <a:t>div</a:t>
            </a:r>
            <a:r>
              <a:rPr lang="nl-NL" b="1" dirty="0">
                <a:solidFill>
                  <a:srgbClr val="000000"/>
                </a:solidFill>
                <a:latin typeface="Consolas"/>
              </a:rPr>
              <a:t> </a:t>
            </a:r>
            <a:r>
              <a:rPr lang="nl-NL" b="1" dirty="0">
                <a:solidFill>
                  <a:srgbClr val="FF0000"/>
                </a:solidFill>
                <a:latin typeface="Consolas"/>
              </a:rPr>
              <a:t>class</a:t>
            </a:r>
            <a:r>
              <a:rPr lang="nl-NL" b="1" dirty="0">
                <a:solidFill>
                  <a:srgbClr val="0000FF"/>
                </a:solidFill>
                <a:latin typeface="Consolas"/>
              </a:rPr>
              <a:t>="</a:t>
            </a:r>
            <a:r>
              <a:rPr lang="nl-NL" b="1" dirty="0" smtClean="0">
                <a:solidFill>
                  <a:srgbClr val="0000FF"/>
                </a:solidFill>
                <a:latin typeface="Consolas"/>
              </a:rPr>
              <a:t>grid_3 prefix_2 suffix_4"</a:t>
            </a:r>
            <a:r>
              <a:rPr lang="nl-NL" dirty="0" smtClean="0">
                <a:solidFill>
                  <a:srgbClr val="0000FF"/>
                </a:solidFill>
                <a:latin typeface="Consolas"/>
              </a:rPr>
              <a:t>&gt;</a:t>
            </a:r>
            <a:endParaRPr lang="nl-NL" dirty="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	&lt;/</a:t>
            </a:r>
            <a:r>
              <a:rPr lang="nl-NL" dirty="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&lt;/</a:t>
            </a:r>
            <a:r>
              <a:rPr lang="nl-NL" dirty="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p:txBody>
      </p:sp>
      <p:cxnSp>
        <p:nvCxnSpPr>
          <p:cNvPr id="15" name="Rechte verbindingslijn met pijl 6"/>
          <p:cNvCxnSpPr/>
          <p:nvPr/>
        </p:nvCxnSpPr>
        <p:spPr>
          <a:xfrm flipH="1" flipV="1">
            <a:off x="5508130" y="2132820"/>
            <a:ext cx="208917" cy="1884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kstvak 9"/>
          <p:cNvSpPr txBox="1"/>
          <p:nvPr/>
        </p:nvSpPr>
        <p:spPr>
          <a:xfrm>
            <a:off x="5717045" y="2234658"/>
            <a:ext cx="2513670" cy="646331"/>
          </a:xfrm>
          <a:prstGeom prst="rect">
            <a:avLst/>
          </a:prstGeom>
          <a:noFill/>
        </p:spPr>
        <p:txBody>
          <a:bodyPr wrap="square" rtlCol="0">
            <a:spAutoFit/>
          </a:bodyPr>
          <a:lstStyle/>
          <a:p>
            <a:r>
              <a:rPr lang="nl-NL" dirty="0" smtClean="0">
                <a:solidFill>
                  <a:srgbClr val="005B99"/>
                </a:solidFill>
                <a:latin typeface="+mj-lt"/>
              </a:rPr>
              <a:t>Provides four columns of indenting </a:t>
            </a:r>
            <a:r>
              <a:rPr lang="nl-NL" b="1" dirty="0" smtClean="0">
                <a:solidFill>
                  <a:srgbClr val="005B99"/>
                </a:solidFill>
                <a:latin typeface="+mj-lt"/>
              </a:rPr>
              <a:t>after</a:t>
            </a:r>
            <a:r>
              <a:rPr lang="nl-NL" dirty="0" smtClean="0">
                <a:solidFill>
                  <a:srgbClr val="005B99"/>
                </a:solidFill>
                <a:latin typeface="+mj-lt"/>
              </a:rPr>
              <a:t> the DIV</a:t>
            </a:r>
            <a:endParaRPr lang="nl-NL" dirty="0">
              <a:solidFill>
                <a:srgbClr val="005B99"/>
              </a:solidFill>
              <a:latin typeface="+mj-lt"/>
            </a:endParaRPr>
          </a:p>
        </p:txBody>
      </p:sp>
      <p:cxnSp>
        <p:nvCxnSpPr>
          <p:cNvPr id="11" name="Rechte verbindingslijn met pijl 6"/>
          <p:cNvCxnSpPr/>
          <p:nvPr/>
        </p:nvCxnSpPr>
        <p:spPr>
          <a:xfrm flipV="1">
            <a:off x="3561853" y="2132820"/>
            <a:ext cx="74017" cy="2160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kstvak 9"/>
          <p:cNvSpPr txBox="1"/>
          <p:nvPr/>
        </p:nvSpPr>
        <p:spPr>
          <a:xfrm>
            <a:off x="2346370" y="2348850"/>
            <a:ext cx="2513670" cy="646331"/>
          </a:xfrm>
          <a:prstGeom prst="rect">
            <a:avLst/>
          </a:prstGeom>
          <a:noFill/>
        </p:spPr>
        <p:txBody>
          <a:bodyPr wrap="square" rtlCol="0">
            <a:spAutoFit/>
          </a:bodyPr>
          <a:lstStyle/>
          <a:p>
            <a:r>
              <a:rPr lang="nl-NL" dirty="0" smtClean="0">
                <a:solidFill>
                  <a:srgbClr val="005B99"/>
                </a:solidFill>
                <a:latin typeface="+mj-lt"/>
              </a:rPr>
              <a:t>Provides two columns of indenting </a:t>
            </a:r>
            <a:r>
              <a:rPr lang="nl-NL" b="1" dirty="0" smtClean="0">
                <a:solidFill>
                  <a:srgbClr val="005B99"/>
                </a:solidFill>
                <a:latin typeface="+mj-lt"/>
              </a:rPr>
              <a:t>before</a:t>
            </a:r>
            <a:r>
              <a:rPr lang="nl-NL" dirty="0" smtClean="0">
                <a:solidFill>
                  <a:srgbClr val="005B99"/>
                </a:solidFill>
                <a:latin typeface="+mj-lt"/>
              </a:rPr>
              <a:t> the DIV</a:t>
            </a:r>
            <a:endParaRPr lang="nl-NL" dirty="0">
              <a:solidFill>
                <a:srgbClr val="005B99"/>
              </a:solidFill>
              <a:latin typeface="+mj-lt"/>
            </a:endParaRPr>
          </a:p>
        </p:txBody>
      </p:sp>
      <p:sp>
        <p:nvSpPr>
          <p:cNvPr id="17" name="Rounded Rectangle 16"/>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373576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960 grid </a:t>
            </a:r>
            <a:r>
              <a:rPr lang="nl-NL" dirty="0" smtClean="0"/>
              <a:t>system: Usage (3/3)</a:t>
            </a:r>
            <a:endParaRPr lang="nl-NL" dirty="0"/>
          </a:p>
        </p:txBody>
      </p:sp>
      <p:sp>
        <p:nvSpPr>
          <p:cNvPr id="3" name="Tijdelijke aanduiding voor inhoud 2"/>
          <p:cNvSpPr>
            <a:spLocks noGrp="1"/>
          </p:cNvSpPr>
          <p:nvPr>
            <p:ph idx="1"/>
          </p:nvPr>
        </p:nvSpPr>
        <p:spPr/>
        <p:txBody>
          <a:bodyPr/>
          <a:lstStyle/>
          <a:p>
            <a:r>
              <a:rPr lang="nl-NL" sz="2800" dirty="0" smtClean="0">
                <a:latin typeface="Consolas" pitchFamily="49" charset="0"/>
                <a:cs typeface="Consolas" pitchFamily="49" charset="0"/>
              </a:rPr>
              <a:t>Push</a:t>
            </a:r>
            <a:r>
              <a:rPr lang="nl-NL" dirty="0" smtClean="0"/>
              <a:t> and </a:t>
            </a:r>
            <a:r>
              <a:rPr lang="nl-NL" sz="2800" dirty="0" smtClean="0">
                <a:latin typeface="Consolas" pitchFamily="49" charset="0"/>
                <a:cs typeface="Consolas" pitchFamily="49" charset="0"/>
              </a:rPr>
              <a:t>pull</a:t>
            </a:r>
            <a:r>
              <a:rPr lang="nl-NL" dirty="0" smtClean="0"/>
              <a:t> space</a:t>
            </a:r>
          </a:p>
          <a:p>
            <a:pPr lvl="1"/>
            <a:r>
              <a:rPr lang="nl-NL" dirty="0" smtClean="0"/>
              <a:t>Rearrange elements independent of the order in the markup</a:t>
            </a:r>
            <a:endParaRPr lang="nl-NL" dirty="0"/>
          </a:p>
          <a:p>
            <a:endParaRPr lang="nl-NL" dirty="0" smtClean="0"/>
          </a:p>
          <a:p>
            <a:pPr lvl="1"/>
            <a:endParaRPr lang="nl-NL" dirty="0" smtClean="0"/>
          </a:p>
          <a:p>
            <a:pPr lvl="1"/>
            <a:endParaRPr lang="nl-NL" dirty="0" smtClean="0"/>
          </a:p>
          <a:p>
            <a:pPr lvl="2"/>
            <a:endParaRPr lang="nl-NL" dirty="0" smtClean="0"/>
          </a:p>
          <a:p>
            <a:pPr lvl="1"/>
            <a:r>
              <a:rPr lang="nl-NL" dirty="0" smtClean="0"/>
              <a:t>Uses relative positioning along with </a:t>
            </a:r>
            <a:r>
              <a:rPr lang="nl-NL" sz="2400" dirty="0" smtClean="0">
                <a:latin typeface="Consolas" pitchFamily="49" charset="0"/>
                <a:cs typeface="Consolas" pitchFamily="49" charset="0"/>
              </a:rPr>
              <a:t>left</a:t>
            </a:r>
            <a:r>
              <a:rPr lang="nl-NL" dirty="0" smtClean="0"/>
              <a:t> and </a:t>
            </a:r>
            <a:r>
              <a:rPr lang="nl-NL" sz="2400" dirty="0" smtClean="0">
                <a:latin typeface="Consolas" pitchFamily="49" charset="0"/>
                <a:cs typeface="Consolas" pitchFamily="49" charset="0"/>
              </a:rPr>
              <a:t>right</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15</a:t>
            </a:fld>
            <a:endParaRPr lang="nl-NL"/>
          </a:p>
        </p:txBody>
      </p:sp>
      <p:sp>
        <p:nvSpPr>
          <p:cNvPr id="6" name="Rectangle 18"/>
          <p:cNvSpPr/>
          <p:nvPr/>
        </p:nvSpPr>
        <p:spPr>
          <a:xfrm>
            <a:off x="598015" y="2636946"/>
            <a:ext cx="7632700" cy="165617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div</a:t>
            </a:r>
            <a:r>
              <a:rPr lang="nl-NL" dirty="0">
                <a:solidFill>
                  <a:srgbClr val="000000"/>
                </a:solidFill>
                <a:latin typeface="Consolas"/>
                <a:ea typeface="Times New Roman"/>
                <a:cs typeface="Times New Roman"/>
              </a:rPr>
              <a:t> </a:t>
            </a:r>
            <a:r>
              <a:rPr lang="nl-NL" dirty="0">
                <a:solidFill>
                  <a:srgbClr val="FF0000"/>
                </a:solidFill>
                <a:latin typeface="Consolas"/>
                <a:ea typeface="Times New Roman"/>
                <a:cs typeface="Times New Roman"/>
              </a:rPr>
              <a:t>class</a:t>
            </a:r>
            <a:r>
              <a:rPr lang="nl-NL" dirty="0">
                <a:solidFill>
                  <a:srgbClr val="0000FF"/>
                </a:solidFill>
                <a:latin typeface="Consolas"/>
                <a:ea typeface="Times New Roman"/>
                <a:cs typeface="Times New Roman"/>
              </a:rPr>
              <a:t>="container_12"&gt;</a:t>
            </a:r>
            <a:br>
              <a:rPr lang="nl-NL" dirty="0">
                <a:solidFill>
                  <a:srgbClr val="0000FF"/>
                </a:solidFill>
                <a:latin typeface="Consolas"/>
                <a:ea typeface="Times New Roman"/>
                <a:cs typeface="Times New Roman"/>
              </a:rPr>
            </a:br>
            <a:r>
              <a:rPr lang="nl-NL" dirty="0">
                <a:solidFill>
                  <a:srgbClr val="0000FF"/>
                </a:solidFill>
                <a:latin typeface="Consolas"/>
                <a:ea typeface="Times New Roman"/>
                <a:cs typeface="Times New Roman"/>
              </a:rPr>
              <a:t>	</a:t>
            </a:r>
            <a:r>
              <a:rPr lang="nl-NL" dirty="0">
                <a:solidFill>
                  <a:srgbClr val="0000FF"/>
                </a:solidFill>
                <a:latin typeface="Consolas"/>
              </a:rPr>
              <a:t>&lt;</a:t>
            </a:r>
            <a:r>
              <a:rPr lang="nl-NL" dirty="0">
                <a:solidFill>
                  <a:srgbClr val="800000"/>
                </a:solidFill>
                <a:latin typeface="Consolas"/>
              </a:rPr>
              <a:t>div</a:t>
            </a:r>
            <a:r>
              <a:rPr lang="nl-NL" b="1" dirty="0">
                <a:solidFill>
                  <a:srgbClr val="000000"/>
                </a:solidFill>
                <a:latin typeface="Consolas"/>
              </a:rPr>
              <a:t> </a:t>
            </a:r>
            <a:r>
              <a:rPr lang="nl-NL" b="1" dirty="0">
                <a:solidFill>
                  <a:srgbClr val="FF0000"/>
                </a:solidFill>
                <a:latin typeface="Consolas"/>
              </a:rPr>
              <a:t>class</a:t>
            </a:r>
            <a:r>
              <a:rPr lang="nl-NL" b="1" dirty="0">
                <a:solidFill>
                  <a:srgbClr val="0000FF"/>
                </a:solidFill>
                <a:latin typeface="Consolas"/>
              </a:rPr>
              <a:t>="</a:t>
            </a:r>
            <a:r>
              <a:rPr lang="nl-NL" b="1" dirty="0" smtClean="0">
                <a:solidFill>
                  <a:srgbClr val="0000FF"/>
                </a:solidFill>
                <a:latin typeface="Consolas"/>
              </a:rPr>
              <a:t>grid_3 pull_2"</a:t>
            </a:r>
            <a:r>
              <a:rPr lang="nl-NL" dirty="0" smtClean="0">
                <a:solidFill>
                  <a:srgbClr val="0000FF"/>
                </a:solidFill>
                <a:latin typeface="Consolas"/>
              </a:rPr>
              <a:t>&gt;</a:t>
            </a:r>
            <a:endParaRPr lang="nl-NL" dirty="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	&lt;/</a:t>
            </a:r>
            <a:r>
              <a:rPr lang="nl-NL" dirty="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&lt;/</a:t>
            </a:r>
            <a:r>
              <a:rPr lang="nl-NL" dirty="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p:txBody>
      </p:sp>
      <p:cxnSp>
        <p:nvCxnSpPr>
          <p:cNvPr id="15" name="Rechte verbindingslijn met pijl 6"/>
          <p:cNvCxnSpPr/>
          <p:nvPr/>
        </p:nvCxnSpPr>
        <p:spPr>
          <a:xfrm flipH="1" flipV="1">
            <a:off x="4297755" y="3356990"/>
            <a:ext cx="208917" cy="1884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kstvak 9"/>
          <p:cNvSpPr txBox="1"/>
          <p:nvPr/>
        </p:nvSpPr>
        <p:spPr>
          <a:xfrm>
            <a:off x="4506670" y="3458828"/>
            <a:ext cx="2513670" cy="646331"/>
          </a:xfrm>
          <a:prstGeom prst="rect">
            <a:avLst/>
          </a:prstGeom>
          <a:noFill/>
        </p:spPr>
        <p:txBody>
          <a:bodyPr wrap="square" rtlCol="0">
            <a:spAutoFit/>
          </a:bodyPr>
          <a:lstStyle/>
          <a:p>
            <a:r>
              <a:rPr lang="nl-NL" dirty="0" smtClean="0">
                <a:solidFill>
                  <a:srgbClr val="005B99"/>
                </a:solidFill>
                <a:latin typeface="+mj-lt"/>
              </a:rPr>
              <a:t>“Pulls” the element two columns to the left</a:t>
            </a:r>
            <a:endParaRPr lang="nl-NL" dirty="0">
              <a:solidFill>
                <a:srgbClr val="005B99"/>
              </a:solidFill>
              <a:latin typeface="+mj-lt"/>
            </a:endParaRPr>
          </a:p>
        </p:txBody>
      </p:sp>
      <p:sp>
        <p:nvSpPr>
          <p:cNvPr id="9" name="Rounded Rectangle 8"/>
          <p:cNvSpPr/>
          <p:nvPr/>
        </p:nvSpPr>
        <p:spPr>
          <a:xfrm>
            <a:off x="7596442" y="249287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180572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fgeronde rechthoek 16"/>
          <p:cNvSpPr/>
          <p:nvPr/>
        </p:nvSpPr>
        <p:spPr>
          <a:xfrm>
            <a:off x="5076056" y="145723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1" name="Afgeronde rechthoek 16"/>
          <p:cNvSpPr/>
          <p:nvPr/>
        </p:nvSpPr>
        <p:spPr>
          <a:xfrm>
            <a:off x="5076056" y="1891920"/>
            <a:ext cx="3456494"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16</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743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Bootstrap, </a:t>
            </a:r>
            <a:r>
              <a:rPr lang="nl-NL" dirty="0" err="1" smtClean="0"/>
              <a:t>from</a:t>
            </a:r>
            <a:r>
              <a:rPr lang="nl-NL" dirty="0" smtClean="0"/>
              <a:t> Twitter</a:t>
            </a:r>
            <a:endParaRPr lang="nl-NL" dirty="0"/>
          </a:p>
        </p:txBody>
      </p:sp>
      <p:sp>
        <p:nvSpPr>
          <p:cNvPr id="3" name="Tijdelijke aanduiding voor inhoud 2"/>
          <p:cNvSpPr>
            <a:spLocks noGrp="1"/>
          </p:cNvSpPr>
          <p:nvPr>
            <p:ph idx="1"/>
          </p:nvPr>
        </p:nvSpPr>
        <p:spPr/>
        <p:txBody>
          <a:bodyPr/>
          <a:lstStyle/>
          <a:p>
            <a:r>
              <a:rPr lang="nl-NL" dirty="0" smtClean="0"/>
              <a:t>A </a:t>
            </a:r>
            <a:r>
              <a:rPr lang="nl-NL" dirty="0" err="1" smtClean="0"/>
              <a:t>framework</a:t>
            </a:r>
            <a:r>
              <a:rPr lang="nl-NL" dirty="0" smtClean="0"/>
              <a:t> </a:t>
            </a:r>
            <a:r>
              <a:rPr lang="nl-NL" dirty="0" err="1" smtClean="0"/>
              <a:t>to</a:t>
            </a:r>
            <a:r>
              <a:rPr lang="nl-NL" dirty="0" smtClean="0"/>
              <a:t> speed up</a:t>
            </a:r>
            <a:br>
              <a:rPr lang="nl-NL" dirty="0" smtClean="0"/>
            </a:br>
            <a:r>
              <a:rPr lang="nl-NL" dirty="0" smtClean="0"/>
              <a:t>front-end </a:t>
            </a:r>
            <a:r>
              <a:rPr lang="nl-NL" dirty="0" err="1" smtClean="0"/>
              <a:t>development</a:t>
            </a:r>
            <a:endParaRPr lang="nl-NL" dirty="0" smtClean="0"/>
          </a:p>
          <a:p>
            <a:endParaRPr lang="nl-NL" dirty="0"/>
          </a:p>
          <a:p>
            <a:r>
              <a:rPr lang="nl-NL" dirty="0" smtClean="0"/>
              <a:t>Features:</a:t>
            </a:r>
          </a:p>
          <a:p>
            <a:pPr lvl="1"/>
            <a:r>
              <a:rPr lang="en-US" b="1" dirty="0" smtClean="0"/>
              <a:t>Positioning </a:t>
            </a:r>
            <a:r>
              <a:rPr lang="en-US" dirty="0" smtClean="0"/>
              <a:t>with a 12-column responsive grid</a:t>
            </a:r>
          </a:p>
          <a:p>
            <a:pPr lvl="1"/>
            <a:r>
              <a:rPr lang="en-US" b="1" dirty="0" smtClean="0"/>
              <a:t>Styling </a:t>
            </a:r>
            <a:r>
              <a:rPr lang="en-US" dirty="0" smtClean="0"/>
              <a:t>of tables, fonts, buttons and forms</a:t>
            </a:r>
          </a:p>
          <a:p>
            <a:pPr lvl="1"/>
            <a:r>
              <a:rPr lang="en-US" b="1" dirty="0" smtClean="0"/>
              <a:t>UI components</a:t>
            </a:r>
            <a:r>
              <a:rPr lang="en-US" dirty="0" smtClean="0"/>
              <a:t>, including dropdown menus, progress indicators, alerts and pagination</a:t>
            </a:r>
          </a:p>
          <a:p>
            <a:pPr lvl="1"/>
            <a:r>
              <a:rPr lang="nl-NL" b="1" dirty="0" err="1" smtClean="0"/>
              <a:t>jQuery</a:t>
            </a:r>
            <a:r>
              <a:rPr lang="nl-NL" b="1" dirty="0" smtClean="0"/>
              <a:t> </a:t>
            </a:r>
            <a:r>
              <a:rPr lang="nl-NL" b="1" dirty="0" err="1" smtClean="0"/>
              <a:t>plugins</a:t>
            </a:r>
            <a:r>
              <a:rPr lang="nl-NL" dirty="0" smtClean="0"/>
              <a:t>, </a:t>
            </a:r>
            <a:r>
              <a:rPr lang="nl-NL" dirty="0" err="1" smtClean="0"/>
              <a:t>including</a:t>
            </a:r>
            <a:r>
              <a:rPr lang="nl-NL" dirty="0" smtClean="0"/>
              <a:t> </a:t>
            </a:r>
            <a:r>
              <a:rPr lang="nl-NL" dirty="0" err="1" smtClean="0"/>
              <a:t>modal</a:t>
            </a:r>
            <a:r>
              <a:rPr lang="nl-NL" dirty="0" smtClean="0"/>
              <a:t> </a:t>
            </a:r>
            <a:r>
              <a:rPr lang="nl-NL" dirty="0" err="1" smtClean="0"/>
              <a:t>dialogs</a:t>
            </a:r>
            <a:r>
              <a:rPr lang="nl-NL" dirty="0" smtClean="0"/>
              <a:t>, tabs, tooltips, button </a:t>
            </a:r>
            <a:r>
              <a:rPr lang="nl-NL" dirty="0" err="1" smtClean="0"/>
              <a:t>states</a:t>
            </a:r>
            <a:r>
              <a:rPr lang="nl-NL" dirty="0"/>
              <a:t> </a:t>
            </a:r>
            <a:r>
              <a:rPr lang="nl-NL" dirty="0" err="1" smtClean="0"/>
              <a:t>and</a:t>
            </a:r>
            <a:r>
              <a:rPr lang="nl-NL" dirty="0" smtClean="0"/>
              <a:t> </a:t>
            </a:r>
            <a:r>
              <a:rPr lang="nl-NL" dirty="0" err="1" smtClean="0"/>
              <a:t>scrollspy</a:t>
            </a:r>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17</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wimg0-a.akamaihd.net/profile_images/2623842034/1c246mhexl0hsiekbwc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70" y="76463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192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Bootstrap: </a:t>
            </a:r>
            <a:r>
              <a:rPr lang="nl-NL" dirty="0" err="1" smtClean="0"/>
              <a:t>Usage</a:t>
            </a:r>
            <a:endParaRPr lang="nl-NL" dirty="0"/>
          </a:p>
        </p:txBody>
      </p:sp>
      <p:sp>
        <p:nvSpPr>
          <p:cNvPr id="3" name="Tijdelijke aanduiding voor inhoud 2"/>
          <p:cNvSpPr>
            <a:spLocks noGrp="1"/>
          </p:cNvSpPr>
          <p:nvPr>
            <p:ph idx="1"/>
          </p:nvPr>
        </p:nvSpPr>
        <p:spPr/>
        <p:txBody>
          <a:bodyPr/>
          <a:lstStyle/>
          <a:p>
            <a:r>
              <a:rPr lang="nl-NL" dirty="0" err="1" smtClean="0"/>
              <a:t>Include</a:t>
            </a:r>
            <a:r>
              <a:rPr lang="nl-NL" dirty="0" smtClean="0"/>
              <a:t> Bootstrap CSS </a:t>
            </a:r>
            <a:r>
              <a:rPr lang="nl-NL" dirty="0" err="1" smtClean="0"/>
              <a:t>for</a:t>
            </a:r>
            <a:r>
              <a:rPr lang="nl-NL" dirty="0" smtClean="0"/>
              <a:t> styling</a:t>
            </a:r>
          </a:p>
          <a:p>
            <a:pPr lvl="3"/>
            <a:endParaRPr lang="en-US" dirty="0" smtClean="0"/>
          </a:p>
          <a:p>
            <a:pPr lvl="3"/>
            <a:endParaRPr lang="en-US" dirty="0" smtClean="0"/>
          </a:p>
          <a:p>
            <a:pPr lvl="1"/>
            <a:r>
              <a:rPr lang="en-US" dirty="0" smtClean="0"/>
              <a:t>Bootstrap uses CSS3, so make sure the HTML5 </a:t>
            </a:r>
            <a:r>
              <a:rPr lang="en-US" dirty="0" err="1" smtClean="0"/>
              <a:t>doctype</a:t>
            </a:r>
            <a:r>
              <a:rPr lang="en-US" dirty="0" smtClean="0"/>
              <a:t> is set</a:t>
            </a:r>
            <a:endParaRPr lang="nl-NL" dirty="0" smtClean="0"/>
          </a:p>
          <a:p>
            <a:pPr lvl="1"/>
            <a:endParaRPr lang="nl-NL" dirty="0"/>
          </a:p>
          <a:p>
            <a:r>
              <a:rPr lang="nl-NL" dirty="0" err="1" smtClean="0"/>
              <a:t>Include</a:t>
            </a:r>
            <a:r>
              <a:rPr lang="nl-NL" dirty="0" smtClean="0"/>
              <a:t> Bootstrap </a:t>
            </a:r>
            <a:r>
              <a:rPr lang="nl-NL" dirty="0" err="1" smtClean="0"/>
              <a:t>JavaScript</a:t>
            </a:r>
            <a:r>
              <a:rPr lang="nl-NL" dirty="0" smtClean="0"/>
              <a:t> </a:t>
            </a:r>
            <a:r>
              <a:rPr lang="nl-NL" dirty="0" err="1" smtClean="0"/>
              <a:t>to</a:t>
            </a:r>
            <a:r>
              <a:rPr lang="nl-NL" dirty="0" smtClean="0"/>
              <a:t> make </a:t>
            </a:r>
            <a:r>
              <a:rPr lang="nl-NL" dirty="0" err="1" smtClean="0"/>
              <a:t>use</a:t>
            </a:r>
            <a:r>
              <a:rPr lang="nl-NL" dirty="0" smtClean="0"/>
              <a:t> of </a:t>
            </a:r>
            <a:r>
              <a:rPr lang="nl-NL" dirty="0" err="1" smtClean="0"/>
              <a:t>components</a:t>
            </a:r>
            <a:endParaRPr lang="nl-NL" dirty="0" smtClean="0"/>
          </a:p>
          <a:p>
            <a:pPr lvl="1"/>
            <a:r>
              <a:rPr lang="en-US" dirty="0" smtClean="0"/>
              <a:t>Include </a:t>
            </a:r>
            <a:r>
              <a:rPr lang="en-US" dirty="0" err="1" smtClean="0"/>
              <a:t>jQuery</a:t>
            </a:r>
            <a:r>
              <a:rPr lang="en-US" dirty="0" smtClean="0"/>
              <a:t> as well! </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18</a:t>
            </a:fld>
            <a:endParaRPr lang="nl-NL"/>
          </a:p>
        </p:txBody>
      </p:sp>
      <p:sp>
        <p:nvSpPr>
          <p:cNvPr id="6" name="Rectangle 18"/>
          <p:cNvSpPr/>
          <p:nvPr/>
        </p:nvSpPr>
        <p:spPr>
          <a:xfrm>
            <a:off x="598015" y="1412720"/>
            <a:ext cx="7632700" cy="7201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link</a:t>
            </a:r>
            <a:r>
              <a:rPr lang="nl-NL"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nl-NL"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="bootstrap/</a:t>
            </a:r>
            <a:r>
              <a:rPr lang="nl-NL"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css</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/bootstrap.css"</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rel</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nl-NL"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stylesheet</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8"/>
          <p:cNvSpPr/>
          <p:nvPr/>
        </p:nvSpPr>
        <p:spPr>
          <a:xfrm>
            <a:off x="598015" y="5207647"/>
            <a:ext cx="7632700" cy="101786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script</a:t>
            </a:r>
            <a:r>
              <a:rPr lang="en-US"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src</a:t>
            </a:r>
            <a:r>
              <a:rPr lang="en-US"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="scripts/jquery.js</a:t>
            </a:r>
            <a:r>
              <a:rPr lang="en-US"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script</a:t>
            </a:r>
            <a:r>
              <a:rPr lang="en-US"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err="1"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src</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="bootstrap/</a:t>
            </a:r>
            <a:r>
              <a:rPr lang="nl-NL"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js</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/bootstrap.js"</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nl-NL"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nl-NL"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/javascript"&gt;&lt;/</a:t>
            </a:r>
            <a:r>
              <a:rPr lang="nl-NL"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script</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ed Rectangle 6"/>
          <p:cNvSpPr/>
          <p:nvPr/>
        </p:nvSpPr>
        <p:spPr>
          <a:xfrm>
            <a:off x="7596420"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0" name="Rounded Rectangle 9"/>
          <p:cNvSpPr/>
          <p:nvPr/>
        </p:nvSpPr>
        <p:spPr>
          <a:xfrm>
            <a:off x="7596442" y="508524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85715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fgeronde rechthoek 3"/>
          <p:cNvSpPr/>
          <p:nvPr/>
        </p:nvSpPr>
        <p:spPr>
          <a:xfrm>
            <a:off x="755470" y="3179705"/>
            <a:ext cx="735047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el 1"/>
          <p:cNvSpPr>
            <a:spLocks noGrp="1"/>
          </p:cNvSpPr>
          <p:nvPr>
            <p:ph type="title"/>
          </p:nvPr>
        </p:nvSpPr>
        <p:spPr/>
        <p:txBody>
          <a:bodyPr/>
          <a:lstStyle/>
          <a:p>
            <a:r>
              <a:rPr lang="nl-NL" dirty="0" smtClean="0"/>
              <a:t>Bootstrap, </a:t>
            </a:r>
            <a:r>
              <a:rPr lang="nl-NL" dirty="0" err="1" smtClean="0"/>
              <a:t>from</a:t>
            </a:r>
            <a:r>
              <a:rPr lang="nl-NL" dirty="0" smtClean="0"/>
              <a:t> Twitter</a:t>
            </a:r>
            <a:endParaRPr lang="nl-NL" dirty="0"/>
          </a:p>
        </p:txBody>
      </p:sp>
      <p:sp>
        <p:nvSpPr>
          <p:cNvPr id="3" name="Tijdelijke aanduiding voor inhoud 2"/>
          <p:cNvSpPr>
            <a:spLocks noGrp="1"/>
          </p:cNvSpPr>
          <p:nvPr>
            <p:ph idx="1"/>
          </p:nvPr>
        </p:nvSpPr>
        <p:spPr/>
        <p:txBody>
          <a:bodyPr/>
          <a:lstStyle/>
          <a:p>
            <a:r>
              <a:rPr lang="nl-NL" dirty="0" smtClean="0"/>
              <a:t>A </a:t>
            </a:r>
            <a:r>
              <a:rPr lang="nl-NL" dirty="0" err="1" smtClean="0"/>
              <a:t>framework</a:t>
            </a:r>
            <a:r>
              <a:rPr lang="nl-NL" dirty="0" smtClean="0"/>
              <a:t> </a:t>
            </a:r>
            <a:r>
              <a:rPr lang="nl-NL" dirty="0" err="1" smtClean="0"/>
              <a:t>to</a:t>
            </a:r>
            <a:r>
              <a:rPr lang="nl-NL" dirty="0" smtClean="0"/>
              <a:t> speed up</a:t>
            </a:r>
            <a:br>
              <a:rPr lang="nl-NL" dirty="0" smtClean="0"/>
            </a:br>
            <a:r>
              <a:rPr lang="nl-NL" dirty="0" smtClean="0"/>
              <a:t>front-end </a:t>
            </a:r>
            <a:r>
              <a:rPr lang="nl-NL" dirty="0" err="1" smtClean="0"/>
              <a:t>development</a:t>
            </a:r>
            <a:endParaRPr lang="nl-NL" dirty="0" smtClean="0"/>
          </a:p>
          <a:p>
            <a:endParaRPr lang="nl-NL" dirty="0"/>
          </a:p>
          <a:p>
            <a:r>
              <a:rPr lang="nl-NL" dirty="0" smtClean="0"/>
              <a:t>Features:</a:t>
            </a:r>
          </a:p>
          <a:p>
            <a:pPr lvl="1"/>
            <a:r>
              <a:rPr lang="en-US" b="1" dirty="0" smtClean="0"/>
              <a:t>Positioning </a:t>
            </a:r>
            <a:r>
              <a:rPr lang="en-US" dirty="0" smtClean="0"/>
              <a:t>with a 12-column responsive grid</a:t>
            </a:r>
          </a:p>
          <a:p>
            <a:pPr lvl="1"/>
            <a:r>
              <a:rPr lang="en-US" b="1" dirty="0" smtClean="0"/>
              <a:t>Styling </a:t>
            </a:r>
            <a:r>
              <a:rPr lang="en-US" dirty="0" smtClean="0"/>
              <a:t>of tables, fonts, buttons and forms</a:t>
            </a:r>
          </a:p>
          <a:p>
            <a:pPr lvl="1"/>
            <a:r>
              <a:rPr lang="en-US" b="1" dirty="0" smtClean="0"/>
              <a:t>UI components</a:t>
            </a:r>
            <a:r>
              <a:rPr lang="en-US" dirty="0" smtClean="0"/>
              <a:t>, including dropdown menus, progress indicators, alerts and pagination</a:t>
            </a:r>
          </a:p>
          <a:p>
            <a:pPr lvl="1"/>
            <a:r>
              <a:rPr lang="nl-NL" b="1" dirty="0" err="1" smtClean="0"/>
              <a:t>jQuery</a:t>
            </a:r>
            <a:r>
              <a:rPr lang="nl-NL" b="1" dirty="0" smtClean="0"/>
              <a:t> </a:t>
            </a:r>
            <a:r>
              <a:rPr lang="nl-NL" b="1" dirty="0" err="1" smtClean="0"/>
              <a:t>plugins</a:t>
            </a:r>
            <a:r>
              <a:rPr lang="nl-NL" dirty="0" smtClean="0"/>
              <a:t>, </a:t>
            </a:r>
            <a:r>
              <a:rPr lang="nl-NL" dirty="0" err="1" smtClean="0"/>
              <a:t>including</a:t>
            </a:r>
            <a:r>
              <a:rPr lang="nl-NL" dirty="0" smtClean="0"/>
              <a:t> </a:t>
            </a:r>
            <a:r>
              <a:rPr lang="nl-NL" dirty="0" err="1" smtClean="0"/>
              <a:t>modal</a:t>
            </a:r>
            <a:r>
              <a:rPr lang="nl-NL" dirty="0" smtClean="0"/>
              <a:t> </a:t>
            </a:r>
            <a:r>
              <a:rPr lang="nl-NL" dirty="0" err="1" smtClean="0"/>
              <a:t>dialogs</a:t>
            </a:r>
            <a:r>
              <a:rPr lang="nl-NL" dirty="0" smtClean="0"/>
              <a:t>, tabs, tooltips, button </a:t>
            </a:r>
            <a:r>
              <a:rPr lang="nl-NL" dirty="0" err="1" smtClean="0"/>
              <a:t>states</a:t>
            </a:r>
            <a:r>
              <a:rPr lang="nl-NL" dirty="0"/>
              <a:t> </a:t>
            </a:r>
            <a:r>
              <a:rPr lang="nl-NL" dirty="0" err="1" smtClean="0"/>
              <a:t>and</a:t>
            </a:r>
            <a:r>
              <a:rPr lang="nl-NL" dirty="0" smtClean="0"/>
              <a:t> </a:t>
            </a:r>
            <a:r>
              <a:rPr lang="nl-NL" dirty="0" err="1" smtClean="0"/>
              <a:t>scrollspy</a:t>
            </a:r>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19</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wimg0-a.akamaihd.net/profile_images/2623842034/1c246mhexl0hsiekbwc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70" y="76463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51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fgeronde rechthoek 3"/>
          <p:cNvSpPr/>
          <p:nvPr/>
        </p:nvSpPr>
        <p:spPr>
          <a:xfrm>
            <a:off x="899592" y="145963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2</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1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Positioning</a:t>
            </a:r>
            <a:endParaRPr lang="nl-NL" dirty="0"/>
          </a:p>
        </p:txBody>
      </p:sp>
      <p:sp>
        <p:nvSpPr>
          <p:cNvPr id="3" name="Tijdelijke aanduiding voor inhoud 2"/>
          <p:cNvSpPr>
            <a:spLocks noGrp="1"/>
          </p:cNvSpPr>
          <p:nvPr>
            <p:ph idx="1"/>
          </p:nvPr>
        </p:nvSpPr>
        <p:spPr/>
        <p:txBody>
          <a:bodyPr/>
          <a:lstStyle/>
          <a:p>
            <a:r>
              <a:rPr lang="nl-NL" dirty="0" smtClean="0"/>
              <a:t>A </a:t>
            </a:r>
            <a:r>
              <a:rPr lang="nl-NL" dirty="0" err="1" smtClean="0"/>
              <a:t>grid</a:t>
            </a:r>
            <a:r>
              <a:rPr lang="nl-NL" dirty="0" smtClean="0"/>
              <a:t> </a:t>
            </a:r>
            <a:r>
              <a:rPr lang="nl-NL" dirty="0" err="1" smtClean="0"/>
              <a:t>that</a:t>
            </a:r>
            <a:r>
              <a:rPr lang="nl-NL" dirty="0" smtClean="0"/>
              <a:t>:</a:t>
            </a:r>
          </a:p>
          <a:p>
            <a:pPr lvl="1"/>
            <a:r>
              <a:rPr lang="nl-NL" dirty="0" smtClean="0"/>
              <a:t>Stretches over 940 pixels</a:t>
            </a:r>
          </a:p>
          <a:p>
            <a:pPr lvl="1"/>
            <a:r>
              <a:rPr lang="nl-NL" dirty="0" smtClean="0"/>
              <a:t>Has 12 columns</a:t>
            </a:r>
          </a:p>
          <a:p>
            <a:pPr lvl="1"/>
            <a:r>
              <a:rPr lang="nl-NL" dirty="0" smtClean="0"/>
              <a:t>Has </a:t>
            </a:r>
            <a:r>
              <a:rPr lang="nl-NL" dirty="0" err="1" smtClean="0"/>
              <a:t>capabilities</a:t>
            </a:r>
            <a:r>
              <a:rPr lang="nl-NL" dirty="0" smtClean="0"/>
              <a:t> </a:t>
            </a:r>
            <a:r>
              <a:rPr lang="nl-NL" dirty="0" err="1" smtClean="0"/>
              <a:t>for</a:t>
            </a:r>
            <a:r>
              <a:rPr lang="nl-NL" dirty="0" smtClean="0"/>
              <a:t/>
            </a:r>
            <a:br>
              <a:rPr lang="nl-NL" dirty="0" smtClean="0"/>
            </a:br>
            <a:r>
              <a:rPr lang="nl-NL" dirty="0" err="1" smtClean="0"/>
              <a:t>fixed</a:t>
            </a:r>
            <a:r>
              <a:rPr lang="nl-NL" dirty="0"/>
              <a:t> </a:t>
            </a:r>
            <a:r>
              <a:rPr lang="nl-NL" dirty="0" err="1" smtClean="0"/>
              <a:t>and</a:t>
            </a:r>
            <a:r>
              <a:rPr lang="nl-NL" dirty="0" smtClean="0"/>
              <a:t> </a:t>
            </a:r>
            <a:r>
              <a:rPr lang="nl-NL" dirty="0" err="1" smtClean="0"/>
              <a:t>fluid</a:t>
            </a:r>
            <a:r>
              <a:rPr lang="nl-NL" dirty="0" smtClean="0"/>
              <a:t> </a:t>
            </a:r>
            <a:r>
              <a:rPr lang="nl-NL" dirty="0" err="1" smtClean="0"/>
              <a:t>layouts</a:t>
            </a:r>
            <a:endParaRPr lang="nl-NL" dirty="0" smtClean="0"/>
          </a:p>
          <a:p>
            <a:r>
              <a:rPr lang="en-US" dirty="0" smtClean="0"/>
              <a:t>Support for building </a:t>
            </a:r>
            <a:br>
              <a:rPr lang="en-US" dirty="0" smtClean="0"/>
            </a:br>
            <a:r>
              <a:rPr lang="en-US" dirty="0" smtClean="0"/>
              <a:t>responsive layouts</a:t>
            </a:r>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20</a:t>
            </a:fld>
            <a:endParaRPr lang="nl-NL"/>
          </a:p>
        </p:txBody>
      </p:sp>
      <p:pic>
        <p:nvPicPr>
          <p:cNvPr id="1043" name="Picture 19" descr="http://960.gs/img/example_tapbo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40" y="2281340"/>
            <a:ext cx="4089400" cy="39560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40" y="2281340"/>
            <a:ext cx="4088889" cy="3955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6947566" y="2415632"/>
            <a:ext cx="1843840" cy="21603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 name="Rectangle 6"/>
          <p:cNvSpPr/>
          <p:nvPr/>
        </p:nvSpPr>
        <p:spPr>
          <a:xfrm>
            <a:off x="5033244" y="2765954"/>
            <a:ext cx="3758162" cy="153166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2" name="Rectangle 11"/>
          <p:cNvSpPr/>
          <p:nvPr/>
        </p:nvSpPr>
        <p:spPr>
          <a:xfrm>
            <a:off x="5035131" y="4373524"/>
            <a:ext cx="1202827"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3" name="Rectangle 12"/>
          <p:cNvSpPr/>
          <p:nvPr/>
        </p:nvSpPr>
        <p:spPr>
          <a:xfrm>
            <a:off x="6306054" y="4373524"/>
            <a:ext cx="1202827"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4" name="Rectangle 13"/>
          <p:cNvSpPr/>
          <p:nvPr/>
        </p:nvSpPr>
        <p:spPr>
          <a:xfrm>
            <a:off x="7600324" y="4373524"/>
            <a:ext cx="1202827"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5" name="Rectangle 14"/>
          <p:cNvSpPr/>
          <p:nvPr/>
        </p:nvSpPr>
        <p:spPr>
          <a:xfrm>
            <a:off x="7915218" y="5520690"/>
            <a:ext cx="887933"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6" name="Rectangle 15"/>
          <p:cNvSpPr/>
          <p:nvPr/>
        </p:nvSpPr>
        <p:spPr>
          <a:xfrm>
            <a:off x="6947566" y="5521184"/>
            <a:ext cx="887933"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7" name="Rectangle 16"/>
          <p:cNvSpPr/>
          <p:nvPr/>
        </p:nvSpPr>
        <p:spPr>
          <a:xfrm>
            <a:off x="5969374" y="5521184"/>
            <a:ext cx="887933"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8" name="Rectangle 17"/>
          <p:cNvSpPr/>
          <p:nvPr/>
        </p:nvSpPr>
        <p:spPr>
          <a:xfrm>
            <a:off x="5033244" y="5521184"/>
            <a:ext cx="887933" cy="71620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pic>
        <p:nvPicPr>
          <p:cNvPr id="19" name="Picture 2" descr="https://twimg0-a.akamaihd.net/profile_images/2623842034/1c246mhexl0hsiekbwc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185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1"/>
                                        </p:tgtEl>
                                        <p:attrNameLst>
                                          <p:attrName>style.visibility</p:attrName>
                                        </p:attrNameLst>
                                      </p:cBhvr>
                                      <p:to>
                                        <p:strVal val="visible"/>
                                      </p:to>
                                    </p:set>
                                    <p:animEffect transition="in" filter="fade">
                                      <p:cBhvr>
                                        <p:cTn id="7" dur="500"/>
                                        <p:tgtEl>
                                          <p:spTgt spid="10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4" grpId="0" animBg="1"/>
      <p:bldP spid="15" grpId="0" animBg="1"/>
      <p:bldP spid="16"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Positioning: </a:t>
            </a:r>
            <a:r>
              <a:rPr lang="nl-NL" dirty="0" err="1" smtClean="0"/>
              <a:t>Grid</a:t>
            </a:r>
            <a:r>
              <a:rPr lang="nl-NL" dirty="0" smtClean="0"/>
              <a:t> (1/3)</a:t>
            </a:r>
            <a:endParaRPr lang="nl-NL" dirty="0"/>
          </a:p>
        </p:txBody>
      </p:sp>
      <p:sp>
        <p:nvSpPr>
          <p:cNvPr id="3" name="Tijdelijke aanduiding voor inhoud 2"/>
          <p:cNvSpPr>
            <a:spLocks noGrp="1"/>
          </p:cNvSpPr>
          <p:nvPr>
            <p:ph idx="1"/>
          </p:nvPr>
        </p:nvSpPr>
        <p:spPr/>
        <p:txBody>
          <a:bodyPr/>
          <a:lstStyle/>
          <a:p>
            <a:r>
              <a:rPr lang="nl-NL" dirty="0" err="1" smtClean="0"/>
              <a:t>Provide</a:t>
            </a:r>
            <a:r>
              <a:rPr lang="nl-NL" dirty="0" smtClean="0"/>
              <a:t> a </a:t>
            </a:r>
            <a:r>
              <a:rPr lang="nl-NL" dirty="0" err="1" smtClean="0"/>
              <a:t>fixed-width</a:t>
            </a:r>
            <a:r>
              <a:rPr lang="nl-NL" dirty="0" smtClean="0"/>
              <a:t> </a:t>
            </a:r>
            <a:r>
              <a:rPr lang="nl-NL" dirty="0" err="1" smtClean="0"/>
              <a:t>layout</a:t>
            </a:r>
            <a:endParaRPr lang="nl-NL" dirty="0" smtClean="0"/>
          </a:p>
          <a:p>
            <a:endParaRPr lang="nl-NL" dirty="0"/>
          </a:p>
          <a:p>
            <a:endParaRPr lang="nl-NL" dirty="0" smtClean="0"/>
          </a:p>
          <a:p>
            <a:endParaRPr lang="nl-NL" dirty="0" smtClean="0"/>
          </a:p>
          <a:p>
            <a:r>
              <a:rPr lang="nl-NL" dirty="0" err="1" smtClean="0"/>
              <a:t>And</a:t>
            </a:r>
            <a:r>
              <a:rPr lang="nl-NL" dirty="0" smtClean="0"/>
              <a:t> </a:t>
            </a:r>
            <a:r>
              <a:rPr lang="nl-NL" dirty="0" err="1" smtClean="0"/>
              <a:t>use</a:t>
            </a:r>
            <a:r>
              <a:rPr lang="nl-NL" dirty="0" smtClean="0"/>
              <a:t> the </a:t>
            </a:r>
            <a:r>
              <a:rPr lang="nl-NL" dirty="0" err="1" smtClean="0"/>
              <a:t>grid</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21</a:t>
            </a:fld>
            <a:endParaRPr lang="nl-NL"/>
          </a:p>
        </p:txBody>
      </p:sp>
      <p:sp>
        <p:nvSpPr>
          <p:cNvPr id="6"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div</a:t>
            </a:r>
            <a:r>
              <a:rPr lang="nl-NL" b="1" dirty="0">
                <a:solidFill>
                  <a:srgbClr val="000000"/>
                </a:solidFill>
                <a:latin typeface="Consolas"/>
                <a:ea typeface="Times New Roman"/>
                <a:cs typeface="Times New Roman"/>
              </a:rPr>
              <a:t> </a:t>
            </a:r>
            <a:r>
              <a:rPr lang="nl-NL" b="1" dirty="0">
                <a:solidFill>
                  <a:srgbClr val="FF0000"/>
                </a:solidFill>
                <a:latin typeface="Consolas"/>
                <a:ea typeface="Times New Roman"/>
                <a:cs typeface="Times New Roman"/>
              </a:rPr>
              <a:t>class</a:t>
            </a:r>
            <a:r>
              <a:rPr lang="nl-NL" b="1" dirty="0" smtClean="0">
                <a:solidFill>
                  <a:srgbClr val="0000FF"/>
                </a:solidFill>
                <a:latin typeface="Consolas"/>
                <a:ea typeface="Times New Roman"/>
                <a:cs typeface="Times New Roman"/>
              </a:rPr>
              <a:t>="container"</a:t>
            </a:r>
            <a:r>
              <a:rPr lang="nl-NL" dirty="0" smtClean="0">
                <a:solidFill>
                  <a:srgbClr val="0000FF"/>
                </a:solidFill>
                <a:latin typeface="Consolas"/>
                <a:ea typeface="Times New Roman"/>
                <a:cs typeface="Times New Roman"/>
              </a:rPr>
              <a:t>&gt;</a:t>
            </a:r>
            <a:br>
              <a:rPr lang="nl-NL" dirty="0" smtClean="0">
                <a:solidFill>
                  <a:srgbClr val="0000FF"/>
                </a:solidFill>
                <a:latin typeface="Consolas"/>
                <a:ea typeface="Times New Roman"/>
                <a:cs typeface="Times New Roman"/>
              </a:rPr>
            </a:br>
            <a:r>
              <a:rPr lang="nl-NL" dirty="0" smtClean="0">
                <a:solidFill>
                  <a:srgbClr val="000000"/>
                </a:solidFill>
                <a:latin typeface="Consolas"/>
                <a:ea typeface="Times New Roman"/>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smtClean="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p:txBody>
      </p:sp>
      <p:sp>
        <p:nvSpPr>
          <p:cNvPr id="8" name="Rectangle 18"/>
          <p:cNvSpPr/>
          <p:nvPr/>
        </p:nvSpPr>
        <p:spPr>
          <a:xfrm>
            <a:off x="598015" y="3789024"/>
            <a:ext cx="7632700" cy="165625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div</a:t>
            </a:r>
            <a:r>
              <a:rPr lang="nl-NL" dirty="0">
                <a:solidFill>
                  <a:srgbClr val="000000"/>
                </a:solidFill>
                <a:latin typeface="Consolas"/>
                <a:ea typeface="Times New Roman"/>
                <a:cs typeface="Times New Roman"/>
              </a:rPr>
              <a:t> </a:t>
            </a:r>
            <a:r>
              <a:rPr lang="nl-NL" b="1" dirty="0">
                <a:solidFill>
                  <a:srgbClr val="FF0000"/>
                </a:solidFill>
                <a:latin typeface="Consolas"/>
                <a:ea typeface="Times New Roman"/>
                <a:cs typeface="Times New Roman"/>
              </a:rPr>
              <a:t>class</a:t>
            </a:r>
            <a:r>
              <a:rPr lang="nl-NL" b="1" dirty="0" smtClean="0">
                <a:solidFill>
                  <a:srgbClr val="0000FF"/>
                </a:solidFill>
                <a:latin typeface="Consolas"/>
                <a:ea typeface="Times New Roman"/>
                <a:cs typeface="Times New Roman"/>
              </a:rPr>
              <a:t>="</a:t>
            </a:r>
            <a:r>
              <a:rPr lang="nl-NL" b="1" dirty="0" err="1" smtClean="0">
                <a:solidFill>
                  <a:srgbClr val="0000FF"/>
                </a:solidFill>
                <a:latin typeface="Consolas"/>
                <a:ea typeface="Times New Roman"/>
                <a:cs typeface="Times New Roman"/>
              </a:rPr>
              <a:t>row</a:t>
            </a:r>
            <a:r>
              <a:rPr lang="nl-NL" b="1" dirty="0" smtClean="0">
                <a:solidFill>
                  <a:srgbClr val="0000FF"/>
                </a:solidFill>
                <a:latin typeface="Consolas"/>
                <a:ea typeface="Times New Roman"/>
                <a:cs typeface="Times New Roman"/>
              </a:rPr>
              <a:t>"</a:t>
            </a:r>
            <a:r>
              <a:rPr lang="nl-NL" dirty="0" smtClean="0">
                <a:solidFill>
                  <a:srgbClr val="0000FF"/>
                </a:solidFill>
                <a:latin typeface="Consolas"/>
                <a:ea typeface="Times New Roman"/>
                <a:cs typeface="Times New Roman"/>
              </a:rPr>
              <a:t>&gt;</a:t>
            </a:r>
            <a:r>
              <a:rPr lang="nl-NL" dirty="0">
                <a:solidFill>
                  <a:srgbClr val="0000FF"/>
                </a:solidFill>
                <a:latin typeface="Consolas"/>
                <a:ea typeface="Times New Roman"/>
                <a:cs typeface="Times New Roman"/>
              </a:rPr>
              <a:t/>
            </a:r>
            <a:br>
              <a:rPr lang="nl-NL" dirty="0">
                <a:solidFill>
                  <a:srgbClr val="0000FF"/>
                </a:solidFill>
                <a:latin typeface="Consolas"/>
                <a:ea typeface="Times New Roman"/>
                <a:cs typeface="Times New Roman"/>
              </a:rPr>
            </a:br>
            <a:r>
              <a:rPr lang="nl-NL" dirty="0" smtClean="0">
                <a:solidFill>
                  <a:srgbClr val="0000FF"/>
                </a:solidFill>
                <a:latin typeface="Consolas"/>
                <a:ea typeface="Times New Roman"/>
                <a:cs typeface="Times New Roman"/>
              </a:rPr>
              <a:t>	</a:t>
            </a:r>
            <a:r>
              <a:rPr lang="nl-NL" dirty="0" smtClean="0">
                <a:solidFill>
                  <a:srgbClr val="0000FF"/>
                </a:solidFill>
                <a:latin typeface="Consolas"/>
              </a:rPr>
              <a:t>&lt;</a:t>
            </a:r>
            <a:r>
              <a:rPr lang="nl-NL" dirty="0">
                <a:solidFill>
                  <a:srgbClr val="800000"/>
                </a:solidFill>
                <a:latin typeface="Consolas"/>
              </a:rPr>
              <a:t>div</a:t>
            </a:r>
            <a:r>
              <a:rPr lang="nl-NL" b="1" dirty="0">
                <a:solidFill>
                  <a:srgbClr val="000000"/>
                </a:solidFill>
                <a:latin typeface="Consolas"/>
              </a:rPr>
              <a:t> </a:t>
            </a:r>
            <a:r>
              <a:rPr lang="nl-NL" b="1" dirty="0">
                <a:solidFill>
                  <a:srgbClr val="FF0000"/>
                </a:solidFill>
                <a:latin typeface="Consolas"/>
              </a:rPr>
              <a:t>class</a:t>
            </a:r>
            <a:r>
              <a:rPr lang="nl-NL" b="1" dirty="0" smtClean="0">
                <a:solidFill>
                  <a:srgbClr val="0000FF"/>
                </a:solidFill>
                <a:latin typeface="Consolas"/>
              </a:rPr>
              <a:t>="span4"</a:t>
            </a:r>
            <a:r>
              <a:rPr lang="nl-NL" dirty="0" smtClean="0">
                <a:solidFill>
                  <a:srgbClr val="0000FF"/>
                </a:solidFill>
                <a:latin typeface="Consolas"/>
              </a:rPr>
              <a:t>&gt;</a:t>
            </a:r>
            <a:endParaRPr lang="nl-NL" dirty="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	</a:t>
            </a:r>
            <a:r>
              <a:rPr lang="nl-NL"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	&lt;/</a:t>
            </a:r>
            <a:r>
              <a:rPr lang="nl-NL" dirty="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smtClean="0">
                <a:solidFill>
                  <a:srgbClr val="800000"/>
                </a:solidFill>
                <a:latin typeface="Consolas"/>
              </a:rPr>
              <a:t>div</a:t>
            </a:r>
            <a:r>
              <a:rPr lang="nl-NL" dirty="0" smtClean="0">
                <a:solidFill>
                  <a:srgbClr val="0000FF"/>
                </a:solidFill>
                <a:latin typeface="Consolas"/>
              </a:rPr>
              <a:t>&gt;</a:t>
            </a:r>
            <a:endParaRPr lang="nl-NL" dirty="0">
              <a:solidFill>
                <a:schemeClr val="tx1"/>
              </a:solidFill>
              <a:ea typeface="Calibri"/>
              <a:cs typeface="Times New Roman"/>
            </a:endParaRPr>
          </a:p>
        </p:txBody>
      </p:sp>
      <p:cxnSp>
        <p:nvCxnSpPr>
          <p:cNvPr id="9" name="Rechte verbindingslijn met pijl 6"/>
          <p:cNvCxnSpPr/>
          <p:nvPr/>
        </p:nvCxnSpPr>
        <p:spPr>
          <a:xfrm flipH="1" flipV="1">
            <a:off x="3059790" y="4553091"/>
            <a:ext cx="208917" cy="1884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kstvak 9"/>
          <p:cNvSpPr txBox="1"/>
          <p:nvPr/>
        </p:nvSpPr>
        <p:spPr>
          <a:xfrm>
            <a:off x="3268705" y="4654929"/>
            <a:ext cx="2340259" cy="646331"/>
          </a:xfrm>
          <a:prstGeom prst="rect">
            <a:avLst/>
          </a:prstGeom>
          <a:noFill/>
        </p:spPr>
        <p:txBody>
          <a:bodyPr wrap="square" rtlCol="0">
            <a:spAutoFit/>
          </a:bodyPr>
          <a:lstStyle/>
          <a:p>
            <a:r>
              <a:rPr lang="nl-NL" dirty="0" smtClean="0">
                <a:solidFill>
                  <a:srgbClr val="005B99"/>
                </a:solidFill>
                <a:latin typeface="+mj-lt"/>
              </a:rPr>
              <a:t>Let </a:t>
            </a:r>
            <a:r>
              <a:rPr lang="nl-NL" dirty="0" err="1" smtClean="0">
                <a:solidFill>
                  <a:srgbClr val="005B99"/>
                </a:solidFill>
                <a:latin typeface="+mj-lt"/>
              </a:rPr>
              <a:t>this</a:t>
            </a:r>
            <a:r>
              <a:rPr lang="nl-NL" dirty="0" smtClean="0">
                <a:solidFill>
                  <a:srgbClr val="005B99"/>
                </a:solidFill>
                <a:latin typeface="+mj-lt"/>
              </a:rPr>
              <a:t> DIV span </a:t>
            </a:r>
            <a:r>
              <a:rPr lang="nl-NL" dirty="0" err="1" smtClean="0">
                <a:solidFill>
                  <a:srgbClr val="005B99"/>
                </a:solidFill>
                <a:latin typeface="+mj-lt"/>
              </a:rPr>
              <a:t>across</a:t>
            </a:r>
            <a:r>
              <a:rPr lang="nl-NL" dirty="0" smtClean="0">
                <a:solidFill>
                  <a:srgbClr val="005B99"/>
                </a:solidFill>
                <a:latin typeface="+mj-lt"/>
              </a:rPr>
              <a:t> </a:t>
            </a:r>
            <a:r>
              <a:rPr lang="nl-NL" dirty="0" err="1" smtClean="0">
                <a:solidFill>
                  <a:srgbClr val="005B99"/>
                </a:solidFill>
                <a:latin typeface="+mj-lt"/>
              </a:rPr>
              <a:t>four</a:t>
            </a:r>
            <a:r>
              <a:rPr lang="nl-NL" dirty="0" smtClean="0">
                <a:solidFill>
                  <a:srgbClr val="005B99"/>
                </a:solidFill>
                <a:latin typeface="+mj-lt"/>
              </a:rPr>
              <a:t> columns</a:t>
            </a:r>
            <a:endParaRPr lang="nl-NL" dirty="0">
              <a:solidFill>
                <a:srgbClr val="005B99"/>
              </a:solidFill>
              <a:latin typeface="+mj-lt"/>
            </a:endParaRPr>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a:xfrm>
            <a:off x="7596442" y="364504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3" name="Rounded Rectangle 12"/>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144172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Positioning: </a:t>
            </a:r>
            <a:r>
              <a:rPr lang="nl-NL" dirty="0" err="1" smtClean="0"/>
              <a:t>Grid</a:t>
            </a:r>
            <a:r>
              <a:rPr lang="nl-NL" dirty="0" smtClean="0"/>
              <a:t> (2/3)</a:t>
            </a:r>
            <a:endParaRPr lang="nl-NL" dirty="0"/>
          </a:p>
        </p:txBody>
      </p:sp>
      <p:sp>
        <p:nvSpPr>
          <p:cNvPr id="3" name="Tijdelijke aanduiding voor inhoud 2"/>
          <p:cNvSpPr>
            <a:spLocks noGrp="1"/>
          </p:cNvSpPr>
          <p:nvPr>
            <p:ph idx="1"/>
          </p:nvPr>
        </p:nvSpPr>
        <p:spPr/>
        <p:txBody>
          <a:bodyPr/>
          <a:lstStyle/>
          <a:p>
            <a:r>
              <a:rPr lang="nl-NL" dirty="0" err="1" smtClean="0"/>
              <a:t>Provide</a:t>
            </a:r>
            <a:r>
              <a:rPr lang="nl-NL" dirty="0" smtClean="0"/>
              <a:t> a </a:t>
            </a:r>
            <a:r>
              <a:rPr lang="nl-NL" dirty="0" err="1" smtClean="0"/>
              <a:t>fluid</a:t>
            </a:r>
            <a:r>
              <a:rPr lang="nl-NL" dirty="0" smtClean="0"/>
              <a:t> </a:t>
            </a:r>
            <a:r>
              <a:rPr lang="nl-NL" dirty="0" err="1" smtClean="0"/>
              <a:t>layout</a:t>
            </a:r>
            <a:endParaRPr lang="nl-NL" dirty="0" smtClean="0"/>
          </a:p>
          <a:p>
            <a:endParaRPr lang="nl-NL" dirty="0"/>
          </a:p>
          <a:p>
            <a:endParaRPr lang="nl-NL" dirty="0" smtClean="0"/>
          </a:p>
          <a:p>
            <a:endParaRPr lang="nl-NL" dirty="0" smtClean="0"/>
          </a:p>
          <a:p>
            <a:r>
              <a:rPr lang="nl-NL" dirty="0" err="1" smtClean="0"/>
              <a:t>And</a:t>
            </a:r>
            <a:r>
              <a:rPr lang="nl-NL" dirty="0" smtClean="0"/>
              <a:t> </a:t>
            </a:r>
            <a:r>
              <a:rPr lang="nl-NL" dirty="0" err="1" smtClean="0"/>
              <a:t>use</a:t>
            </a:r>
            <a:r>
              <a:rPr lang="nl-NL" dirty="0" smtClean="0"/>
              <a:t> the </a:t>
            </a:r>
            <a:r>
              <a:rPr lang="nl-NL" dirty="0" err="1" smtClean="0"/>
              <a:t>grid</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22</a:t>
            </a:fld>
            <a:endParaRPr lang="nl-NL"/>
          </a:p>
        </p:txBody>
      </p:sp>
      <p:sp>
        <p:nvSpPr>
          <p:cNvPr id="6"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div</a:t>
            </a:r>
            <a:r>
              <a:rPr lang="nl-NL" b="1" dirty="0">
                <a:solidFill>
                  <a:srgbClr val="000000"/>
                </a:solidFill>
                <a:latin typeface="Consolas"/>
                <a:ea typeface="Times New Roman"/>
                <a:cs typeface="Times New Roman"/>
              </a:rPr>
              <a:t> </a:t>
            </a:r>
            <a:r>
              <a:rPr lang="nl-NL" dirty="0">
                <a:solidFill>
                  <a:srgbClr val="FF0000"/>
                </a:solidFill>
                <a:latin typeface="Consolas"/>
                <a:ea typeface="Times New Roman"/>
                <a:cs typeface="Times New Roman"/>
              </a:rPr>
              <a:t>class</a:t>
            </a:r>
            <a:r>
              <a:rPr lang="nl-NL" dirty="0" smtClean="0">
                <a:solidFill>
                  <a:srgbClr val="0000FF"/>
                </a:solidFill>
                <a:latin typeface="Consolas"/>
                <a:ea typeface="Times New Roman"/>
                <a:cs typeface="Times New Roman"/>
              </a:rPr>
              <a:t>="container</a:t>
            </a:r>
            <a:r>
              <a:rPr lang="nl-NL" b="1" dirty="0" smtClean="0">
                <a:solidFill>
                  <a:srgbClr val="0000FF"/>
                </a:solidFill>
                <a:latin typeface="Consolas"/>
                <a:ea typeface="Times New Roman"/>
                <a:cs typeface="Times New Roman"/>
              </a:rPr>
              <a:t>-</a:t>
            </a:r>
            <a:r>
              <a:rPr lang="nl-NL" b="1" dirty="0" err="1" smtClean="0">
                <a:solidFill>
                  <a:srgbClr val="0000FF"/>
                </a:solidFill>
                <a:latin typeface="Consolas"/>
                <a:ea typeface="Times New Roman"/>
                <a:cs typeface="Times New Roman"/>
              </a:rPr>
              <a:t>fluid</a:t>
            </a:r>
            <a:r>
              <a:rPr lang="nl-NL" dirty="0" smtClean="0">
                <a:solidFill>
                  <a:srgbClr val="0000FF"/>
                </a:solidFill>
                <a:latin typeface="Consolas"/>
                <a:ea typeface="Times New Roman"/>
                <a:cs typeface="Times New Roman"/>
              </a:rPr>
              <a:t>"&gt;</a:t>
            </a:r>
            <a:br>
              <a:rPr lang="nl-NL" dirty="0" smtClean="0">
                <a:solidFill>
                  <a:srgbClr val="0000FF"/>
                </a:solidFill>
                <a:latin typeface="Consolas"/>
                <a:ea typeface="Times New Roman"/>
                <a:cs typeface="Times New Roman"/>
              </a:rPr>
            </a:br>
            <a:r>
              <a:rPr lang="nl-NL" dirty="0" smtClean="0">
                <a:solidFill>
                  <a:srgbClr val="000000"/>
                </a:solidFill>
                <a:latin typeface="Consolas"/>
                <a:ea typeface="Times New Roman"/>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smtClean="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p:txBody>
      </p:sp>
      <p:sp>
        <p:nvSpPr>
          <p:cNvPr id="8" name="Rectangle 18"/>
          <p:cNvSpPr/>
          <p:nvPr/>
        </p:nvSpPr>
        <p:spPr>
          <a:xfrm>
            <a:off x="598015" y="3789024"/>
            <a:ext cx="7632700" cy="165625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div</a:t>
            </a:r>
            <a:r>
              <a:rPr lang="nl-NL" dirty="0">
                <a:solidFill>
                  <a:srgbClr val="000000"/>
                </a:solidFill>
                <a:latin typeface="Consolas"/>
                <a:ea typeface="Times New Roman"/>
                <a:cs typeface="Times New Roman"/>
              </a:rPr>
              <a:t> </a:t>
            </a:r>
            <a:r>
              <a:rPr lang="nl-NL" dirty="0">
                <a:solidFill>
                  <a:srgbClr val="FF0000"/>
                </a:solidFill>
                <a:latin typeface="Consolas"/>
                <a:ea typeface="Times New Roman"/>
                <a:cs typeface="Times New Roman"/>
              </a:rPr>
              <a:t>class</a:t>
            </a:r>
            <a:r>
              <a:rPr lang="nl-NL" dirty="0" smtClean="0">
                <a:solidFill>
                  <a:srgbClr val="0000FF"/>
                </a:solidFill>
                <a:latin typeface="Consolas"/>
                <a:ea typeface="Times New Roman"/>
                <a:cs typeface="Times New Roman"/>
              </a:rPr>
              <a:t>="</a:t>
            </a:r>
            <a:r>
              <a:rPr lang="nl-NL" dirty="0" err="1" smtClean="0">
                <a:solidFill>
                  <a:srgbClr val="0000FF"/>
                </a:solidFill>
                <a:latin typeface="Consolas"/>
                <a:ea typeface="Times New Roman"/>
                <a:cs typeface="Times New Roman"/>
              </a:rPr>
              <a:t>row</a:t>
            </a:r>
            <a:r>
              <a:rPr lang="nl-NL" b="1" dirty="0" err="1" smtClean="0">
                <a:solidFill>
                  <a:srgbClr val="0000FF"/>
                </a:solidFill>
                <a:latin typeface="Consolas"/>
                <a:ea typeface="Times New Roman"/>
                <a:cs typeface="Times New Roman"/>
              </a:rPr>
              <a:t>-fluid</a:t>
            </a:r>
            <a:r>
              <a:rPr lang="nl-NL" dirty="0" smtClean="0">
                <a:solidFill>
                  <a:srgbClr val="0000FF"/>
                </a:solidFill>
                <a:latin typeface="Consolas"/>
                <a:ea typeface="Times New Roman"/>
                <a:cs typeface="Times New Roman"/>
              </a:rPr>
              <a:t>"&gt;</a:t>
            </a:r>
            <a:r>
              <a:rPr lang="nl-NL" dirty="0">
                <a:solidFill>
                  <a:srgbClr val="0000FF"/>
                </a:solidFill>
                <a:latin typeface="Consolas"/>
                <a:ea typeface="Times New Roman"/>
                <a:cs typeface="Times New Roman"/>
              </a:rPr>
              <a:t/>
            </a:r>
            <a:br>
              <a:rPr lang="nl-NL" dirty="0">
                <a:solidFill>
                  <a:srgbClr val="0000FF"/>
                </a:solidFill>
                <a:latin typeface="Consolas"/>
                <a:ea typeface="Times New Roman"/>
                <a:cs typeface="Times New Roman"/>
              </a:rPr>
            </a:br>
            <a:r>
              <a:rPr lang="nl-NL" dirty="0" smtClean="0">
                <a:solidFill>
                  <a:srgbClr val="0000FF"/>
                </a:solidFill>
                <a:latin typeface="Consolas"/>
                <a:ea typeface="Times New Roman"/>
                <a:cs typeface="Times New Roman"/>
              </a:rPr>
              <a:t>	</a:t>
            </a:r>
            <a:r>
              <a:rPr lang="nl-NL" dirty="0" smtClean="0">
                <a:solidFill>
                  <a:srgbClr val="0000FF"/>
                </a:solidFill>
                <a:latin typeface="Consolas"/>
              </a:rPr>
              <a:t>&lt;</a:t>
            </a:r>
            <a:r>
              <a:rPr lang="nl-NL" dirty="0">
                <a:solidFill>
                  <a:srgbClr val="800000"/>
                </a:solidFill>
                <a:latin typeface="Consolas"/>
              </a:rPr>
              <a:t>div</a:t>
            </a:r>
            <a:r>
              <a:rPr lang="nl-NL" b="1" dirty="0">
                <a:solidFill>
                  <a:srgbClr val="000000"/>
                </a:solidFill>
                <a:latin typeface="Consolas"/>
              </a:rPr>
              <a:t> </a:t>
            </a:r>
            <a:r>
              <a:rPr lang="nl-NL" dirty="0">
                <a:solidFill>
                  <a:srgbClr val="FF0000"/>
                </a:solidFill>
                <a:latin typeface="Consolas"/>
              </a:rPr>
              <a:t>class</a:t>
            </a:r>
            <a:r>
              <a:rPr lang="nl-NL" dirty="0" smtClean="0">
                <a:solidFill>
                  <a:srgbClr val="0000FF"/>
                </a:solidFill>
                <a:latin typeface="Consolas"/>
              </a:rPr>
              <a:t>="span4"&gt;</a:t>
            </a:r>
            <a:endParaRPr lang="nl-NL" dirty="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	</a:t>
            </a:r>
            <a:r>
              <a:rPr lang="nl-NL"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	&lt;/</a:t>
            </a:r>
            <a:r>
              <a:rPr lang="nl-NL" dirty="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smtClean="0">
                <a:solidFill>
                  <a:srgbClr val="800000"/>
                </a:solidFill>
                <a:latin typeface="Consolas"/>
              </a:rPr>
              <a:t>div</a:t>
            </a:r>
            <a:r>
              <a:rPr lang="nl-NL" dirty="0" smtClean="0">
                <a:solidFill>
                  <a:srgbClr val="0000FF"/>
                </a:solidFill>
                <a:latin typeface="Consolas"/>
              </a:rPr>
              <a:t>&gt;</a:t>
            </a:r>
            <a:endParaRPr lang="nl-NL" dirty="0">
              <a:solidFill>
                <a:schemeClr val="tx1"/>
              </a:solidFill>
              <a:ea typeface="Calibri"/>
              <a:cs typeface="Times New Roman"/>
            </a:endParaRPr>
          </a:p>
        </p:txBody>
      </p:sp>
      <p:cxnSp>
        <p:nvCxnSpPr>
          <p:cNvPr id="9" name="Rechte verbindingslijn met pijl 6"/>
          <p:cNvCxnSpPr/>
          <p:nvPr/>
        </p:nvCxnSpPr>
        <p:spPr>
          <a:xfrm flipH="1" flipV="1">
            <a:off x="3059790" y="4553091"/>
            <a:ext cx="208917" cy="1884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kstvak 9"/>
          <p:cNvSpPr txBox="1"/>
          <p:nvPr/>
        </p:nvSpPr>
        <p:spPr>
          <a:xfrm>
            <a:off x="3268705" y="4654929"/>
            <a:ext cx="2340259" cy="646331"/>
          </a:xfrm>
          <a:prstGeom prst="rect">
            <a:avLst/>
          </a:prstGeom>
          <a:noFill/>
        </p:spPr>
        <p:txBody>
          <a:bodyPr wrap="square" rtlCol="0">
            <a:spAutoFit/>
          </a:bodyPr>
          <a:lstStyle/>
          <a:p>
            <a:r>
              <a:rPr lang="nl-NL" dirty="0" smtClean="0">
                <a:solidFill>
                  <a:srgbClr val="005B99"/>
                </a:solidFill>
                <a:latin typeface="+mj-lt"/>
              </a:rPr>
              <a:t>Let </a:t>
            </a:r>
            <a:r>
              <a:rPr lang="nl-NL" dirty="0" err="1" smtClean="0">
                <a:solidFill>
                  <a:srgbClr val="005B99"/>
                </a:solidFill>
                <a:latin typeface="+mj-lt"/>
              </a:rPr>
              <a:t>this</a:t>
            </a:r>
            <a:r>
              <a:rPr lang="nl-NL" dirty="0" smtClean="0">
                <a:solidFill>
                  <a:srgbClr val="005B99"/>
                </a:solidFill>
                <a:latin typeface="+mj-lt"/>
              </a:rPr>
              <a:t> DIV span </a:t>
            </a:r>
            <a:r>
              <a:rPr lang="nl-NL" dirty="0" err="1" smtClean="0">
                <a:solidFill>
                  <a:srgbClr val="005B99"/>
                </a:solidFill>
                <a:latin typeface="+mj-lt"/>
              </a:rPr>
              <a:t>across</a:t>
            </a:r>
            <a:r>
              <a:rPr lang="nl-NL" dirty="0" smtClean="0">
                <a:solidFill>
                  <a:srgbClr val="005B99"/>
                </a:solidFill>
                <a:latin typeface="+mj-lt"/>
              </a:rPr>
              <a:t> </a:t>
            </a:r>
            <a:r>
              <a:rPr lang="nl-NL" dirty="0" err="1" smtClean="0">
                <a:solidFill>
                  <a:srgbClr val="005B99"/>
                </a:solidFill>
                <a:latin typeface="+mj-lt"/>
              </a:rPr>
              <a:t>four</a:t>
            </a:r>
            <a:r>
              <a:rPr lang="nl-NL" dirty="0" smtClean="0">
                <a:solidFill>
                  <a:srgbClr val="005B99"/>
                </a:solidFill>
                <a:latin typeface="+mj-lt"/>
              </a:rPr>
              <a:t> columns</a:t>
            </a:r>
            <a:endParaRPr lang="nl-NL" dirty="0">
              <a:solidFill>
                <a:srgbClr val="005B99"/>
              </a:solidFill>
              <a:latin typeface="+mj-lt"/>
            </a:endParaRPr>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a:xfrm>
            <a:off x="7596442" y="364504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3" name="Rounded Rectangle 12"/>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549613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Positioning: </a:t>
            </a:r>
            <a:r>
              <a:rPr lang="nl-NL" dirty="0" err="1" smtClean="0"/>
              <a:t>Grid</a:t>
            </a:r>
            <a:r>
              <a:rPr lang="nl-NL" dirty="0" smtClean="0"/>
              <a:t> (3/3)</a:t>
            </a:r>
            <a:endParaRPr lang="nl-NL" dirty="0"/>
          </a:p>
        </p:txBody>
      </p:sp>
      <p:sp>
        <p:nvSpPr>
          <p:cNvPr id="3" name="Tijdelijke aanduiding voor inhoud 2"/>
          <p:cNvSpPr>
            <a:spLocks noGrp="1"/>
          </p:cNvSpPr>
          <p:nvPr>
            <p:ph idx="1"/>
          </p:nvPr>
        </p:nvSpPr>
        <p:spPr/>
        <p:txBody>
          <a:bodyPr/>
          <a:lstStyle/>
          <a:p>
            <a:r>
              <a:rPr lang="nl-NL" dirty="0" smtClean="0"/>
              <a:t>Indent </a:t>
            </a:r>
            <a:r>
              <a:rPr lang="nl-NL" dirty="0" err="1" smtClean="0"/>
              <a:t>with</a:t>
            </a:r>
            <a:r>
              <a:rPr lang="nl-NL" dirty="0" smtClean="0"/>
              <a:t> </a:t>
            </a:r>
            <a:r>
              <a:rPr lang="nl-NL" dirty="0" err="1" smtClean="0"/>
              <a:t>offsets</a:t>
            </a:r>
            <a:endParaRPr lang="nl-NL" dirty="0" smtClean="0"/>
          </a:p>
          <a:p>
            <a:endParaRPr lang="nl-NL" dirty="0"/>
          </a:p>
          <a:p>
            <a:endParaRPr lang="nl-NL" dirty="0" smtClean="0"/>
          </a:p>
          <a:p>
            <a:endParaRPr lang="nl-NL" dirty="0" smtClean="0"/>
          </a:p>
          <a:p>
            <a:pPr lvl="1"/>
            <a:r>
              <a:rPr lang="nl-NL" dirty="0" err="1" smtClean="0"/>
              <a:t>Uses</a:t>
            </a:r>
            <a:r>
              <a:rPr lang="nl-NL" dirty="0" smtClean="0"/>
              <a:t> </a:t>
            </a:r>
            <a:r>
              <a:rPr lang="nl-NL" sz="2400" dirty="0" err="1" smtClean="0">
                <a:latin typeface="Consolas" pitchFamily="49" charset="0"/>
                <a:cs typeface="Consolas" pitchFamily="49" charset="0"/>
              </a:rPr>
              <a:t>margin-left</a:t>
            </a:r>
            <a:endParaRPr lang="nl-NL" sz="2400" dirty="0" smtClean="0">
              <a:latin typeface="Consolas" pitchFamily="49" charset="0"/>
              <a:cs typeface="Consolas" pitchFamily="49" charset="0"/>
            </a:endParaRP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23</a:t>
            </a:fld>
            <a:endParaRPr lang="nl-NL"/>
          </a:p>
        </p:txBody>
      </p:sp>
      <p:sp>
        <p:nvSpPr>
          <p:cNvPr id="6" name="Rectangle 18"/>
          <p:cNvSpPr/>
          <p:nvPr/>
        </p:nvSpPr>
        <p:spPr>
          <a:xfrm>
            <a:off x="598015" y="1412776"/>
            <a:ext cx="7632700" cy="165617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ea typeface="Times New Roman"/>
                <a:cs typeface="Times New Roman"/>
              </a:rPr>
              <a:t>&lt;</a:t>
            </a:r>
            <a:r>
              <a:rPr lang="nl-NL" dirty="0">
                <a:solidFill>
                  <a:srgbClr val="800000"/>
                </a:solidFill>
                <a:latin typeface="Consolas"/>
                <a:ea typeface="Times New Roman"/>
                <a:cs typeface="Times New Roman"/>
              </a:rPr>
              <a:t>div</a:t>
            </a:r>
            <a:r>
              <a:rPr lang="nl-NL" dirty="0">
                <a:solidFill>
                  <a:srgbClr val="000000"/>
                </a:solidFill>
                <a:latin typeface="Consolas"/>
                <a:ea typeface="Times New Roman"/>
                <a:cs typeface="Times New Roman"/>
              </a:rPr>
              <a:t> </a:t>
            </a:r>
            <a:r>
              <a:rPr lang="nl-NL" dirty="0">
                <a:solidFill>
                  <a:srgbClr val="FF0000"/>
                </a:solidFill>
                <a:latin typeface="Consolas"/>
                <a:ea typeface="Times New Roman"/>
                <a:cs typeface="Times New Roman"/>
              </a:rPr>
              <a:t>class</a:t>
            </a:r>
            <a:r>
              <a:rPr lang="nl-NL" dirty="0" smtClean="0">
                <a:solidFill>
                  <a:srgbClr val="0000FF"/>
                </a:solidFill>
                <a:latin typeface="Consolas"/>
                <a:ea typeface="Times New Roman"/>
                <a:cs typeface="Times New Roman"/>
              </a:rPr>
              <a:t>="</a:t>
            </a:r>
            <a:r>
              <a:rPr lang="nl-NL" dirty="0" err="1" smtClean="0">
                <a:solidFill>
                  <a:srgbClr val="0000FF"/>
                </a:solidFill>
                <a:latin typeface="Consolas"/>
                <a:ea typeface="Times New Roman"/>
                <a:cs typeface="Times New Roman"/>
              </a:rPr>
              <a:t>row</a:t>
            </a:r>
            <a:r>
              <a:rPr lang="nl-NL" dirty="0" smtClean="0">
                <a:solidFill>
                  <a:srgbClr val="0000FF"/>
                </a:solidFill>
                <a:latin typeface="Consolas"/>
                <a:ea typeface="Times New Roman"/>
                <a:cs typeface="Times New Roman"/>
              </a:rPr>
              <a:t>"&gt;</a:t>
            </a:r>
            <a:r>
              <a:rPr lang="nl-NL" dirty="0">
                <a:solidFill>
                  <a:srgbClr val="0000FF"/>
                </a:solidFill>
                <a:latin typeface="Consolas"/>
                <a:ea typeface="Times New Roman"/>
                <a:cs typeface="Times New Roman"/>
              </a:rPr>
              <a:t/>
            </a:r>
            <a:br>
              <a:rPr lang="nl-NL" dirty="0">
                <a:solidFill>
                  <a:srgbClr val="0000FF"/>
                </a:solidFill>
                <a:latin typeface="Consolas"/>
                <a:ea typeface="Times New Roman"/>
                <a:cs typeface="Times New Roman"/>
              </a:rPr>
            </a:br>
            <a:r>
              <a:rPr lang="nl-NL" dirty="0">
                <a:solidFill>
                  <a:srgbClr val="0000FF"/>
                </a:solidFill>
                <a:latin typeface="Consolas"/>
                <a:ea typeface="Times New Roman"/>
                <a:cs typeface="Times New Roman"/>
              </a:rPr>
              <a:t>	</a:t>
            </a:r>
            <a:r>
              <a:rPr lang="nl-NL" dirty="0">
                <a:solidFill>
                  <a:srgbClr val="0000FF"/>
                </a:solidFill>
                <a:latin typeface="Consolas"/>
              </a:rPr>
              <a:t>&lt;</a:t>
            </a:r>
            <a:r>
              <a:rPr lang="nl-NL" dirty="0">
                <a:solidFill>
                  <a:srgbClr val="800000"/>
                </a:solidFill>
                <a:latin typeface="Consolas"/>
              </a:rPr>
              <a:t>div</a:t>
            </a:r>
            <a:r>
              <a:rPr lang="nl-NL" b="1" dirty="0">
                <a:solidFill>
                  <a:srgbClr val="000000"/>
                </a:solidFill>
                <a:latin typeface="Consolas"/>
              </a:rPr>
              <a:t> </a:t>
            </a:r>
            <a:r>
              <a:rPr lang="nl-NL" b="1" dirty="0">
                <a:solidFill>
                  <a:srgbClr val="FF0000"/>
                </a:solidFill>
                <a:latin typeface="Consolas"/>
              </a:rPr>
              <a:t>class</a:t>
            </a:r>
            <a:r>
              <a:rPr lang="nl-NL" b="1" dirty="0" smtClean="0">
                <a:solidFill>
                  <a:srgbClr val="0000FF"/>
                </a:solidFill>
                <a:latin typeface="Consolas"/>
              </a:rPr>
              <a:t>="span4 offset2"</a:t>
            </a:r>
            <a:r>
              <a:rPr lang="nl-NL" dirty="0" smtClean="0">
                <a:solidFill>
                  <a:srgbClr val="0000FF"/>
                </a:solidFill>
                <a:latin typeface="Consolas"/>
              </a:rPr>
              <a:t>&gt;</a:t>
            </a:r>
            <a:endParaRPr lang="nl-NL" dirty="0">
              <a:solidFill>
                <a:srgbClr val="0000FF"/>
              </a:solidFill>
              <a:latin typeface="Consolas"/>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	&lt;/</a:t>
            </a:r>
            <a:r>
              <a:rPr lang="nl-NL" dirty="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FF"/>
                </a:solidFill>
                <a:latin typeface="Consolas"/>
              </a:rPr>
              <a:t>&lt;/</a:t>
            </a:r>
            <a:r>
              <a:rPr lang="nl-NL" dirty="0">
                <a:solidFill>
                  <a:srgbClr val="800000"/>
                </a:solidFill>
                <a:latin typeface="Consolas"/>
              </a:rPr>
              <a:t>div</a:t>
            </a:r>
            <a:r>
              <a:rPr lang="nl-NL" dirty="0">
                <a:solidFill>
                  <a:srgbClr val="0000FF"/>
                </a:solidFill>
                <a:latin typeface="Consolas"/>
              </a:rPr>
              <a:t>&gt;</a:t>
            </a:r>
            <a:endParaRPr lang="nl-NL" dirty="0">
              <a:solidFill>
                <a:schemeClr val="tx1"/>
              </a:solidFill>
              <a:ea typeface="Calibri"/>
              <a:cs typeface="Times New Roman"/>
            </a:endParaRPr>
          </a:p>
        </p:txBody>
      </p:sp>
      <p:cxnSp>
        <p:nvCxnSpPr>
          <p:cNvPr id="11" name="Rechte verbindingslijn met pijl 6"/>
          <p:cNvCxnSpPr/>
          <p:nvPr/>
        </p:nvCxnSpPr>
        <p:spPr>
          <a:xfrm flipH="1" flipV="1">
            <a:off x="3851900" y="2132820"/>
            <a:ext cx="142013" cy="2160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kstvak 9"/>
          <p:cNvSpPr txBox="1"/>
          <p:nvPr/>
        </p:nvSpPr>
        <p:spPr>
          <a:xfrm>
            <a:off x="2922450" y="2348850"/>
            <a:ext cx="2513670" cy="646331"/>
          </a:xfrm>
          <a:prstGeom prst="rect">
            <a:avLst/>
          </a:prstGeom>
          <a:noFill/>
        </p:spPr>
        <p:txBody>
          <a:bodyPr wrap="square" rtlCol="0">
            <a:spAutoFit/>
          </a:bodyPr>
          <a:lstStyle/>
          <a:p>
            <a:r>
              <a:rPr lang="nl-NL" dirty="0" smtClean="0">
                <a:solidFill>
                  <a:srgbClr val="005B99"/>
                </a:solidFill>
                <a:latin typeface="+mj-lt"/>
              </a:rPr>
              <a:t>Provides two columns of indenting </a:t>
            </a:r>
            <a:r>
              <a:rPr lang="nl-NL" b="1" dirty="0" smtClean="0">
                <a:solidFill>
                  <a:srgbClr val="005B99"/>
                </a:solidFill>
                <a:latin typeface="+mj-lt"/>
              </a:rPr>
              <a:t>before</a:t>
            </a:r>
            <a:r>
              <a:rPr lang="nl-NL" dirty="0" smtClean="0">
                <a:solidFill>
                  <a:srgbClr val="005B99"/>
                </a:solidFill>
                <a:latin typeface="+mj-lt"/>
              </a:rPr>
              <a:t> the DIV</a:t>
            </a:r>
            <a:endParaRPr lang="nl-NL" dirty="0">
              <a:solidFill>
                <a:srgbClr val="005B99"/>
              </a:solidFill>
              <a:latin typeface="+mj-lt"/>
            </a:endParaRPr>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69003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Positioning: </a:t>
            </a:r>
            <a:r>
              <a:rPr lang="nl-NL" dirty="0" err="1" smtClean="0"/>
              <a:t>Responsive</a:t>
            </a:r>
            <a:r>
              <a:rPr lang="nl-NL" dirty="0" smtClean="0"/>
              <a:t> support</a:t>
            </a:r>
            <a:endParaRPr lang="nl-NL" dirty="0"/>
          </a:p>
        </p:txBody>
      </p:sp>
      <p:sp>
        <p:nvSpPr>
          <p:cNvPr id="3" name="Tijdelijke aanduiding voor inhoud 2"/>
          <p:cNvSpPr>
            <a:spLocks noGrp="1"/>
          </p:cNvSpPr>
          <p:nvPr>
            <p:ph idx="1"/>
          </p:nvPr>
        </p:nvSpPr>
        <p:spPr>
          <a:xfrm>
            <a:off x="395420" y="765193"/>
            <a:ext cx="8229600" cy="5268913"/>
          </a:xfrm>
        </p:spPr>
        <p:txBody>
          <a:bodyPr/>
          <a:lstStyle/>
          <a:p>
            <a:r>
              <a:rPr lang="nl-NL" dirty="0" smtClean="0"/>
              <a:t>Bootstrap offers </a:t>
            </a:r>
            <a:r>
              <a:rPr lang="nl-NL" b="1" dirty="0" err="1" smtClean="0"/>
              <a:t>utility</a:t>
            </a:r>
            <a:r>
              <a:rPr lang="nl-NL" b="1" dirty="0" smtClean="0"/>
              <a:t> classes </a:t>
            </a:r>
            <a:r>
              <a:rPr lang="nl-NL" dirty="0" err="1" smtClean="0"/>
              <a:t>for</a:t>
            </a:r>
            <a:r>
              <a:rPr lang="nl-NL" dirty="0" smtClean="0"/>
              <a:t> </a:t>
            </a:r>
            <a:r>
              <a:rPr lang="nl-NL" dirty="0" err="1" smtClean="0"/>
              <a:t>showing</a:t>
            </a:r>
            <a:r>
              <a:rPr lang="nl-NL" dirty="0" smtClean="0"/>
              <a:t>/</a:t>
            </a:r>
            <a:r>
              <a:rPr lang="nl-NL" dirty="0" err="1" smtClean="0"/>
              <a:t>hiding</a:t>
            </a:r>
            <a:r>
              <a:rPr lang="nl-NL" dirty="0" smtClean="0"/>
              <a:t> content </a:t>
            </a:r>
            <a:r>
              <a:rPr lang="nl-NL" b="1" dirty="0" err="1" smtClean="0"/>
              <a:t>by</a:t>
            </a:r>
            <a:r>
              <a:rPr lang="nl-NL" dirty="0" smtClean="0"/>
              <a:t> </a:t>
            </a:r>
            <a:r>
              <a:rPr lang="nl-NL" b="1" dirty="0" smtClean="0"/>
              <a:t>device </a:t>
            </a:r>
            <a:r>
              <a:rPr lang="nl-NL" b="1" dirty="0" err="1" smtClean="0"/>
              <a:t>width</a:t>
            </a:r>
            <a:endParaRPr lang="nl-NL" sz="2400" b="1" dirty="0" smtClean="0">
              <a:latin typeface="Consolas" pitchFamily="49" charset="0"/>
              <a:cs typeface="Consolas" pitchFamily="49" charset="0"/>
            </a:endParaRP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24</a:t>
            </a:fld>
            <a:endParaRPr lang="nl-NL"/>
          </a:p>
        </p:txBody>
      </p:sp>
      <p:sp>
        <p:nvSpPr>
          <p:cNvPr id="8" name="Rectangle 18"/>
          <p:cNvSpPr/>
          <p:nvPr/>
        </p:nvSpPr>
        <p:spPr>
          <a:xfrm>
            <a:off x="598012" y="2191240"/>
            <a:ext cx="2245748" cy="432048"/>
          </a:xfrm>
          <a:prstGeom prst="rect">
            <a:avLst/>
          </a:prstGeom>
          <a:solidFill>
            <a:schemeClr val="tx2">
              <a:lumMod val="40000"/>
              <a:lumOff val="6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visible-phone</a:t>
            </a:r>
            <a:endParaRPr lang="nl-NL" dirty="0" smtClean="0">
              <a:solidFill>
                <a:srgbClr val="000000"/>
              </a:solidFill>
              <a:latin typeface="Consolas"/>
            </a:endParaRPr>
          </a:p>
        </p:txBody>
      </p:sp>
      <p:sp>
        <p:nvSpPr>
          <p:cNvPr id="9" name="Rectangle 18"/>
          <p:cNvSpPr/>
          <p:nvPr/>
        </p:nvSpPr>
        <p:spPr>
          <a:xfrm>
            <a:off x="3334392" y="2191240"/>
            <a:ext cx="2245748" cy="432048"/>
          </a:xfrm>
          <a:prstGeom prst="rect">
            <a:avLst/>
          </a:prstGeom>
          <a:solidFill>
            <a:srgbClr val="33CC33"/>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visible</a:t>
            </a:r>
            <a:r>
              <a:rPr lang="nl-NL" dirty="0" smtClean="0">
                <a:solidFill>
                  <a:srgbClr val="000000"/>
                </a:solidFill>
                <a:latin typeface="Consolas"/>
              </a:rPr>
              <a:t>-tablet</a:t>
            </a:r>
          </a:p>
        </p:txBody>
      </p:sp>
      <p:sp>
        <p:nvSpPr>
          <p:cNvPr id="11" name="Rectangle 18"/>
          <p:cNvSpPr/>
          <p:nvPr/>
        </p:nvSpPr>
        <p:spPr>
          <a:xfrm>
            <a:off x="5984966" y="2191240"/>
            <a:ext cx="2245748" cy="432048"/>
          </a:xfrm>
          <a:prstGeom prst="rect">
            <a:avLst/>
          </a:prstGeom>
          <a:solidFill>
            <a:srgbClr val="FF6600"/>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visible</a:t>
            </a:r>
            <a:r>
              <a:rPr lang="nl-NL" dirty="0" smtClean="0">
                <a:solidFill>
                  <a:srgbClr val="000000"/>
                </a:solidFill>
                <a:latin typeface="Consolas"/>
              </a:rPr>
              <a:t>-desktop</a:t>
            </a:r>
          </a:p>
        </p:txBody>
      </p:sp>
      <p:sp>
        <p:nvSpPr>
          <p:cNvPr id="12" name="Rectangle 18"/>
          <p:cNvSpPr/>
          <p:nvPr/>
        </p:nvSpPr>
        <p:spPr>
          <a:xfrm>
            <a:off x="607109" y="2780797"/>
            <a:ext cx="2245748" cy="432048"/>
          </a:xfrm>
          <a:prstGeom prst="rect">
            <a:avLst/>
          </a:prstGeom>
          <a:solidFill>
            <a:schemeClr val="tx2">
              <a:lumMod val="40000"/>
              <a:lumOff val="6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hidden-phone</a:t>
            </a:r>
            <a:endParaRPr lang="nl-NL" dirty="0" smtClean="0">
              <a:solidFill>
                <a:srgbClr val="000000"/>
              </a:solidFill>
              <a:latin typeface="Consolas"/>
            </a:endParaRPr>
          </a:p>
        </p:txBody>
      </p:sp>
      <p:sp>
        <p:nvSpPr>
          <p:cNvPr id="13" name="Rectangle 18"/>
          <p:cNvSpPr/>
          <p:nvPr/>
        </p:nvSpPr>
        <p:spPr>
          <a:xfrm>
            <a:off x="3343489" y="2780797"/>
            <a:ext cx="2245748" cy="432048"/>
          </a:xfrm>
          <a:prstGeom prst="rect">
            <a:avLst/>
          </a:prstGeom>
          <a:solidFill>
            <a:srgbClr val="33CC33"/>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hidden</a:t>
            </a:r>
            <a:r>
              <a:rPr lang="nl-NL" dirty="0" smtClean="0">
                <a:solidFill>
                  <a:srgbClr val="000000"/>
                </a:solidFill>
                <a:latin typeface="Consolas"/>
              </a:rPr>
              <a:t>-tablet</a:t>
            </a:r>
          </a:p>
        </p:txBody>
      </p:sp>
      <p:sp>
        <p:nvSpPr>
          <p:cNvPr id="14" name="Rectangle 18"/>
          <p:cNvSpPr/>
          <p:nvPr/>
        </p:nvSpPr>
        <p:spPr>
          <a:xfrm>
            <a:off x="5994063" y="2780797"/>
            <a:ext cx="2245748" cy="432048"/>
          </a:xfrm>
          <a:prstGeom prst="rect">
            <a:avLst/>
          </a:prstGeom>
          <a:solidFill>
            <a:srgbClr val="FF6600"/>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hidden</a:t>
            </a:r>
            <a:r>
              <a:rPr lang="nl-NL" dirty="0" smtClean="0">
                <a:solidFill>
                  <a:srgbClr val="000000"/>
                </a:solidFill>
                <a:latin typeface="Consolas"/>
              </a:rPr>
              <a:t>-desktop</a:t>
            </a:r>
          </a:p>
        </p:txBody>
      </p:sp>
      <p:sp>
        <p:nvSpPr>
          <p:cNvPr id="4" name="Left-Right Arrow 3"/>
          <p:cNvSpPr/>
          <p:nvPr/>
        </p:nvSpPr>
        <p:spPr>
          <a:xfrm>
            <a:off x="607109" y="3518169"/>
            <a:ext cx="2236651" cy="216030"/>
          </a:xfrm>
          <a:prstGeom prst="lef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6" name="Tekstvak 9"/>
          <p:cNvSpPr txBox="1"/>
          <p:nvPr/>
        </p:nvSpPr>
        <p:spPr>
          <a:xfrm>
            <a:off x="827480" y="3694168"/>
            <a:ext cx="1728240" cy="369332"/>
          </a:xfrm>
          <a:prstGeom prst="rect">
            <a:avLst/>
          </a:prstGeom>
          <a:noFill/>
        </p:spPr>
        <p:txBody>
          <a:bodyPr wrap="square" rtlCol="0">
            <a:spAutoFit/>
          </a:bodyPr>
          <a:lstStyle/>
          <a:p>
            <a:r>
              <a:rPr lang="nl-NL" dirty="0" err="1" smtClean="0">
                <a:solidFill>
                  <a:srgbClr val="005B99"/>
                </a:solidFill>
                <a:latin typeface="+mj-lt"/>
              </a:rPr>
              <a:t>From</a:t>
            </a:r>
            <a:r>
              <a:rPr lang="nl-NL" dirty="0" smtClean="0">
                <a:solidFill>
                  <a:srgbClr val="005B99"/>
                </a:solidFill>
                <a:latin typeface="+mj-lt"/>
              </a:rPr>
              <a:t> 0 </a:t>
            </a:r>
            <a:r>
              <a:rPr lang="nl-NL" dirty="0" err="1" smtClean="0">
                <a:solidFill>
                  <a:srgbClr val="005B99"/>
                </a:solidFill>
                <a:latin typeface="+mj-lt"/>
              </a:rPr>
              <a:t>to</a:t>
            </a:r>
            <a:r>
              <a:rPr lang="nl-NL" dirty="0" smtClean="0">
                <a:solidFill>
                  <a:srgbClr val="005B99"/>
                </a:solidFill>
                <a:latin typeface="+mj-lt"/>
              </a:rPr>
              <a:t> 767px</a:t>
            </a:r>
            <a:endParaRPr lang="nl-NL" dirty="0">
              <a:solidFill>
                <a:srgbClr val="005B99"/>
              </a:solidFill>
              <a:latin typeface="+mj-lt"/>
            </a:endParaRPr>
          </a:p>
        </p:txBody>
      </p:sp>
      <p:sp>
        <p:nvSpPr>
          <p:cNvPr id="18" name="Left-Right Arrow 17"/>
          <p:cNvSpPr/>
          <p:nvPr/>
        </p:nvSpPr>
        <p:spPr>
          <a:xfrm>
            <a:off x="607109" y="4265365"/>
            <a:ext cx="4966459" cy="211118"/>
          </a:xfrm>
          <a:prstGeom prst="leftRightArrow">
            <a:avLst/>
          </a:prstGeom>
          <a:solidFill>
            <a:srgbClr val="33CC3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9" name="Tekstvak 9"/>
          <p:cNvSpPr txBox="1"/>
          <p:nvPr/>
        </p:nvSpPr>
        <p:spPr>
          <a:xfrm>
            <a:off x="3347830" y="4436452"/>
            <a:ext cx="2164641" cy="369332"/>
          </a:xfrm>
          <a:prstGeom prst="rect">
            <a:avLst/>
          </a:prstGeom>
          <a:noFill/>
        </p:spPr>
        <p:txBody>
          <a:bodyPr wrap="square" rtlCol="0">
            <a:spAutoFit/>
          </a:bodyPr>
          <a:lstStyle/>
          <a:p>
            <a:r>
              <a:rPr lang="nl-NL" dirty="0" err="1" smtClean="0">
                <a:solidFill>
                  <a:srgbClr val="005B99"/>
                </a:solidFill>
                <a:latin typeface="+mj-lt"/>
              </a:rPr>
              <a:t>From</a:t>
            </a:r>
            <a:r>
              <a:rPr lang="nl-NL" dirty="0" smtClean="0">
                <a:solidFill>
                  <a:srgbClr val="005B99"/>
                </a:solidFill>
                <a:latin typeface="+mj-lt"/>
              </a:rPr>
              <a:t> 768px </a:t>
            </a:r>
            <a:r>
              <a:rPr lang="nl-NL" dirty="0" err="1" smtClean="0">
                <a:solidFill>
                  <a:srgbClr val="005B99"/>
                </a:solidFill>
                <a:latin typeface="+mj-lt"/>
              </a:rPr>
              <a:t>to</a:t>
            </a:r>
            <a:r>
              <a:rPr lang="nl-NL" dirty="0" smtClean="0">
                <a:solidFill>
                  <a:srgbClr val="005B99"/>
                </a:solidFill>
                <a:latin typeface="+mj-lt"/>
              </a:rPr>
              <a:t> 979px</a:t>
            </a:r>
            <a:endParaRPr lang="nl-NL" dirty="0">
              <a:solidFill>
                <a:srgbClr val="005B99"/>
              </a:solidFill>
              <a:latin typeface="+mj-lt"/>
            </a:endParaRPr>
          </a:p>
        </p:txBody>
      </p:sp>
      <p:sp>
        <p:nvSpPr>
          <p:cNvPr id="20" name="Left-Right Arrow 19"/>
          <p:cNvSpPr/>
          <p:nvPr/>
        </p:nvSpPr>
        <p:spPr>
          <a:xfrm>
            <a:off x="607109" y="4976871"/>
            <a:ext cx="7623605" cy="211118"/>
          </a:xfrm>
          <a:prstGeom prst="leftRightArrow">
            <a:avLst/>
          </a:prstGeom>
          <a:solidFill>
            <a:srgbClr val="FF66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1" name="Tekstvak 9"/>
          <p:cNvSpPr txBox="1"/>
          <p:nvPr/>
        </p:nvSpPr>
        <p:spPr>
          <a:xfrm>
            <a:off x="6300240" y="5147958"/>
            <a:ext cx="1869377" cy="369332"/>
          </a:xfrm>
          <a:prstGeom prst="rect">
            <a:avLst/>
          </a:prstGeom>
          <a:noFill/>
        </p:spPr>
        <p:txBody>
          <a:bodyPr wrap="square" rtlCol="0">
            <a:spAutoFit/>
          </a:bodyPr>
          <a:lstStyle/>
          <a:p>
            <a:r>
              <a:rPr lang="nl-NL" dirty="0" smtClean="0">
                <a:solidFill>
                  <a:srgbClr val="005B99"/>
                </a:solidFill>
                <a:latin typeface="+mj-lt"/>
              </a:rPr>
              <a:t>980px </a:t>
            </a:r>
            <a:r>
              <a:rPr lang="nl-NL" dirty="0" err="1" smtClean="0">
                <a:solidFill>
                  <a:srgbClr val="005B99"/>
                </a:solidFill>
                <a:latin typeface="+mj-lt"/>
              </a:rPr>
              <a:t>and</a:t>
            </a:r>
            <a:r>
              <a:rPr lang="nl-NL" dirty="0" smtClean="0">
                <a:solidFill>
                  <a:srgbClr val="005B99"/>
                </a:solidFill>
                <a:latin typeface="+mj-lt"/>
              </a:rPr>
              <a:t> </a:t>
            </a:r>
            <a:r>
              <a:rPr lang="nl-NL" dirty="0" err="1" smtClean="0">
                <a:solidFill>
                  <a:srgbClr val="005B99"/>
                </a:solidFill>
                <a:latin typeface="+mj-lt"/>
              </a:rPr>
              <a:t>higher</a:t>
            </a:r>
            <a:endParaRPr lang="nl-NL" dirty="0">
              <a:solidFill>
                <a:srgbClr val="005B99"/>
              </a:solidFill>
              <a:latin typeface="+mj-lt"/>
            </a:endParaRPr>
          </a:p>
        </p:txBody>
      </p:sp>
      <p:pic>
        <p:nvPicPr>
          <p:cNvPr id="22"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554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Bootstrap</a:t>
            </a:r>
            <a:endParaRPr lang="en-US" dirty="0"/>
          </a:p>
        </p:txBody>
      </p:sp>
      <p:sp>
        <p:nvSpPr>
          <p:cNvPr id="8" name="Content Placeholder 7"/>
          <p:cNvSpPr>
            <a:spLocks noGrp="1"/>
          </p:cNvSpPr>
          <p:nvPr>
            <p:ph idx="1"/>
          </p:nvPr>
        </p:nvSpPr>
        <p:spPr/>
        <p:txBody>
          <a:bodyPr/>
          <a:lstStyle/>
          <a:p>
            <a:r>
              <a:rPr lang="en-US" dirty="0" smtClean="0"/>
              <a:t>Exercise 4: Build a layout with Bootstrap</a:t>
            </a:r>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25</a:t>
            </a:fld>
            <a:endParaRPr lang="nl-NL"/>
          </a:p>
        </p:txBody>
      </p:sp>
      <p:pic>
        <p:nvPicPr>
          <p:cNvPr id="4" name="Picture 3"/>
          <p:cNvPicPr>
            <a:picLocks noChangeAspect="1"/>
          </p:cNvPicPr>
          <p:nvPr/>
        </p:nvPicPr>
        <p:blipFill>
          <a:blip r:embed="rId3"/>
          <a:stretch>
            <a:fillRect/>
          </a:stretch>
        </p:blipFill>
        <p:spPr>
          <a:xfrm>
            <a:off x="3059790" y="1484730"/>
            <a:ext cx="5834567" cy="30349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06248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fgeronde rechthoek 3"/>
          <p:cNvSpPr/>
          <p:nvPr/>
        </p:nvSpPr>
        <p:spPr>
          <a:xfrm>
            <a:off x="755470" y="3705175"/>
            <a:ext cx="735047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 name="Afgeronde rechthoek 3"/>
          <p:cNvSpPr/>
          <p:nvPr/>
        </p:nvSpPr>
        <p:spPr>
          <a:xfrm>
            <a:off x="755470" y="3179705"/>
            <a:ext cx="735047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el 1"/>
          <p:cNvSpPr>
            <a:spLocks noGrp="1"/>
          </p:cNvSpPr>
          <p:nvPr>
            <p:ph type="title"/>
          </p:nvPr>
        </p:nvSpPr>
        <p:spPr/>
        <p:txBody>
          <a:bodyPr/>
          <a:lstStyle/>
          <a:p>
            <a:r>
              <a:rPr lang="nl-NL" dirty="0" smtClean="0"/>
              <a:t>Bootstrap, </a:t>
            </a:r>
            <a:r>
              <a:rPr lang="nl-NL" dirty="0" err="1" smtClean="0"/>
              <a:t>from</a:t>
            </a:r>
            <a:r>
              <a:rPr lang="nl-NL" dirty="0" smtClean="0"/>
              <a:t> Twitter</a:t>
            </a:r>
            <a:endParaRPr lang="nl-NL" dirty="0"/>
          </a:p>
        </p:txBody>
      </p:sp>
      <p:sp>
        <p:nvSpPr>
          <p:cNvPr id="3" name="Tijdelijke aanduiding voor inhoud 2"/>
          <p:cNvSpPr>
            <a:spLocks noGrp="1"/>
          </p:cNvSpPr>
          <p:nvPr>
            <p:ph idx="1"/>
          </p:nvPr>
        </p:nvSpPr>
        <p:spPr/>
        <p:txBody>
          <a:bodyPr/>
          <a:lstStyle/>
          <a:p>
            <a:r>
              <a:rPr lang="nl-NL" dirty="0" smtClean="0"/>
              <a:t>A </a:t>
            </a:r>
            <a:r>
              <a:rPr lang="nl-NL" dirty="0" err="1" smtClean="0"/>
              <a:t>framework</a:t>
            </a:r>
            <a:r>
              <a:rPr lang="nl-NL" dirty="0" smtClean="0"/>
              <a:t> </a:t>
            </a:r>
            <a:r>
              <a:rPr lang="nl-NL" dirty="0" err="1" smtClean="0"/>
              <a:t>to</a:t>
            </a:r>
            <a:r>
              <a:rPr lang="nl-NL" dirty="0" smtClean="0"/>
              <a:t> speed up</a:t>
            </a:r>
            <a:br>
              <a:rPr lang="nl-NL" dirty="0" smtClean="0"/>
            </a:br>
            <a:r>
              <a:rPr lang="nl-NL" dirty="0" smtClean="0"/>
              <a:t>front-end </a:t>
            </a:r>
            <a:r>
              <a:rPr lang="nl-NL" dirty="0" err="1" smtClean="0"/>
              <a:t>development</a:t>
            </a:r>
            <a:endParaRPr lang="nl-NL" dirty="0" smtClean="0"/>
          </a:p>
          <a:p>
            <a:endParaRPr lang="nl-NL" dirty="0"/>
          </a:p>
          <a:p>
            <a:r>
              <a:rPr lang="nl-NL" dirty="0" smtClean="0"/>
              <a:t>Features:</a:t>
            </a:r>
          </a:p>
          <a:p>
            <a:pPr lvl="1"/>
            <a:r>
              <a:rPr lang="en-US" b="1" dirty="0" smtClean="0"/>
              <a:t>Positioning </a:t>
            </a:r>
            <a:r>
              <a:rPr lang="en-US" dirty="0" smtClean="0"/>
              <a:t>with a 12-column responsive grid</a:t>
            </a:r>
          </a:p>
          <a:p>
            <a:pPr lvl="1"/>
            <a:r>
              <a:rPr lang="en-US" b="1" dirty="0" smtClean="0"/>
              <a:t>Styling </a:t>
            </a:r>
            <a:r>
              <a:rPr lang="en-US" dirty="0" smtClean="0"/>
              <a:t>of tables, fonts, buttons and forms</a:t>
            </a:r>
          </a:p>
          <a:p>
            <a:pPr lvl="1"/>
            <a:r>
              <a:rPr lang="en-US" b="1" dirty="0" smtClean="0"/>
              <a:t>UI components</a:t>
            </a:r>
            <a:r>
              <a:rPr lang="en-US" dirty="0" smtClean="0"/>
              <a:t>, including dropdown menus, progress indicators, alerts and pagination</a:t>
            </a:r>
          </a:p>
          <a:p>
            <a:pPr lvl="1"/>
            <a:r>
              <a:rPr lang="nl-NL" b="1" dirty="0" err="1" smtClean="0"/>
              <a:t>jQuery</a:t>
            </a:r>
            <a:r>
              <a:rPr lang="nl-NL" b="1" dirty="0" smtClean="0"/>
              <a:t> </a:t>
            </a:r>
            <a:r>
              <a:rPr lang="nl-NL" b="1" dirty="0" err="1" smtClean="0"/>
              <a:t>plugins</a:t>
            </a:r>
            <a:r>
              <a:rPr lang="nl-NL" dirty="0" smtClean="0"/>
              <a:t>, </a:t>
            </a:r>
            <a:r>
              <a:rPr lang="nl-NL" dirty="0" err="1" smtClean="0"/>
              <a:t>including</a:t>
            </a:r>
            <a:r>
              <a:rPr lang="nl-NL" dirty="0" smtClean="0"/>
              <a:t> </a:t>
            </a:r>
            <a:r>
              <a:rPr lang="nl-NL" dirty="0" err="1" smtClean="0"/>
              <a:t>modal</a:t>
            </a:r>
            <a:r>
              <a:rPr lang="nl-NL" dirty="0" smtClean="0"/>
              <a:t> </a:t>
            </a:r>
            <a:r>
              <a:rPr lang="nl-NL" dirty="0" err="1" smtClean="0"/>
              <a:t>dialogs</a:t>
            </a:r>
            <a:r>
              <a:rPr lang="nl-NL" dirty="0" smtClean="0"/>
              <a:t>, tabs, tooltips, button </a:t>
            </a:r>
            <a:r>
              <a:rPr lang="nl-NL" dirty="0" err="1" smtClean="0"/>
              <a:t>states</a:t>
            </a:r>
            <a:r>
              <a:rPr lang="nl-NL" dirty="0"/>
              <a:t> </a:t>
            </a:r>
            <a:r>
              <a:rPr lang="nl-NL" dirty="0" err="1" smtClean="0"/>
              <a:t>and</a:t>
            </a:r>
            <a:r>
              <a:rPr lang="nl-NL" dirty="0" smtClean="0"/>
              <a:t> </a:t>
            </a:r>
            <a:r>
              <a:rPr lang="nl-NL" dirty="0" err="1" smtClean="0"/>
              <a:t>scrollspy</a:t>
            </a:r>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26</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wimg0-a.akamaihd.net/profile_images/2623842034/1c246mhexl0hsiekbwc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70" y="76463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641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a:t>
            </a:r>
            <a:endParaRPr lang="nl-NL" dirty="0"/>
          </a:p>
        </p:txBody>
      </p:sp>
      <p:sp>
        <p:nvSpPr>
          <p:cNvPr id="3" name="Tijdelijke aanduiding voor inhoud 2"/>
          <p:cNvSpPr>
            <a:spLocks noGrp="1"/>
          </p:cNvSpPr>
          <p:nvPr>
            <p:ph idx="1"/>
          </p:nvPr>
        </p:nvSpPr>
        <p:spPr/>
        <p:txBody>
          <a:bodyPr/>
          <a:lstStyle/>
          <a:p>
            <a:r>
              <a:rPr lang="nl-NL" dirty="0" smtClean="0"/>
              <a:t>Common </a:t>
            </a:r>
            <a:r>
              <a:rPr lang="nl-NL" dirty="0" err="1" smtClean="0"/>
              <a:t>elements</a:t>
            </a:r>
            <a:endParaRPr lang="nl-NL" dirty="0" smtClean="0"/>
          </a:p>
          <a:p>
            <a:pPr lvl="1"/>
            <a:r>
              <a:rPr lang="en-US" sz="2400" dirty="0" smtClean="0">
                <a:latin typeface="Consolas" panose="020B0609020204030204" pitchFamily="49" charset="0"/>
                <a:cs typeface="Consolas" panose="020B0609020204030204" pitchFamily="49" charset="0"/>
              </a:rPr>
              <a:t>&lt;b&gt;</a:t>
            </a:r>
            <a:r>
              <a:rPr lang="en-US" dirty="0" smtClean="0"/>
              <a:t>, </a:t>
            </a:r>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i</a:t>
            </a:r>
            <a:r>
              <a:rPr lang="en-US" sz="2400" dirty="0" smtClean="0">
                <a:latin typeface="Consolas" panose="020B0609020204030204" pitchFamily="49" charset="0"/>
                <a:cs typeface="Consolas" panose="020B0609020204030204" pitchFamily="49" charset="0"/>
              </a:rPr>
              <a:t>&gt;</a:t>
            </a:r>
            <a:r>
              <a:rPr lang="en-US" dirty="0" smtClean="0"/>
              <a:t>, </a:t>
            </a:r>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abbr</a:t>
            </a:r>
            <a:r>
              <a:rPr lang="en-US" sz="2400" dirty="0" smtClean="0">
                <a:latin typeface="Consolas" panose="020B0609020204030204" pitchFamily="49" charset="0"/>
                <a:cs typeface="Consolas" panose="020B0609020204030204" pitchFamily="49" charset="0"/>
              </a:rPr>
              <a:t>&gt;</a:t>
            </a:r>
            <a:r>
              <a:rPr lang="en-US" dirty="0" smtClean="0"/>
              <a:t>, </a:t>
            </a:r>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blockquote</a:t>
            </a:r>
            <a:r>
              <a:rPr lang="en-US" sz="2400" dirty="0" smtClean="0">
                <a:latin typeface="Consolas" panose="020B0609020204030204" pitchFamily="49" charset="0"/>
                <a:cs typeface="Consolas" panose="020B0609020204030204" pitchFamily="49" charset="0"/>
              </a:rPr>
              <a:t>&gt;</a:t>
            </a:r>
            <a:r>
              <a:rPr lang="en-US" dirty="0" smtClean="0"/>
              <a:t>, </a:t>
            </a:r>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ul</a:t>
            </a:r>
            <a:r>
              <a:rPr lang="en-US" sz="2400" dirty="0" smtClean="0">
                <a:latin typeface="Consolas" panose="020B0609020204030204" pitchFamily="49" charset="0"/>
                <a:cs typeface="Consolas" panose="020B0609020204030204" pitchFamily="49" charset="0"/>
              </a:rPr>
              <a:t>&gt;</a:t>
            </a:r>
            <a:r>
              <a:rPr lang="en-US" dirty="0" smtClean="0"/>
              <a:t>, </a:t>
            </a:r>
            <a:r>
              <a:rPr lang="en-US" sz="2400" dirty="0" smtClean="0">
                <a:latin typeface="Consolas" panose="020B0609020204030204" pitchFamily="49" charset="0"/>
                <a:cs typeface="Consolas" panose="020B0609020204030204" pitchFamily="49" charset="0"/>
              </a:rPr>
              <a:t>&lt;</a:t>
            </a:r>
            <a:r>
              <a:rPr lang="en-US" sz="2400" dirty="0" err="1" smtClean="0">
                <a:latin typeface="Consolas" panose="020B0609020204030204" pitchFamily="49" charset="0"/>
                <a:cs typeface="Consolas" panose="020B0609020204030204" pitchFamily="49" charset="0"/>
              </a:rPr>
              <a:t>ol</a:t>
            </a:r>
            <a:r>
              <a:rPr lang="en-US" sz="2400" dirty="0" smtClean="0">
                <a:latin typeface="Consolas" panose="020B0609020204030204" pitchFamily="49" charset="0"/>
                <a:cs typeface="Consolas" panose="020B0609020204030204" pitchFamily="49" charset="0"/>
              </a:rPr>
              <a:t>&gt;</a:t>
            </a:r>
            <a:r>
              <a:rPr lang="en-US" dirty="0" smtClean="0"/>
              <a:t>, </a:t>
            </a:r>
            <a:r>
              <a:rPr lang="en-US" sz="2400" dirty="0" smtClean="0">
                <a:latin typeface="Consolas" panose="020B0609020204030204" pitchFamily="49" charset="0"/>
                <a:cs typeface="Consolas" panose="020B0609020204030204" pitchFamily="49" charset="0"/>
              </a:rPr>
              <a:t>&lt;dl&gt;</a:t>
            </a:r>
            <a:r>
              <a:rPr lang="en-US" dirty="0" smtClean="0"/>
              <a:t>,  </a:t>
            </a:r>
            <a:r>
              <a:rPr lang="en-US" sz="2400" dirty="0" smtClean="0">
                <a:latin typeface="Consolas" panose="020B0609020204030204" pitchFamily="49" charset="0"/>
                <a:cs typeface="Consolas" panose="020B0609020204030204" pitchFamily="49" charset="0"/>
              </a:rPr>
              <a:t>&lt;code&gt;</a:t>
            </a:r>
            <a:r>
              <a:rPr lang="en-US" dirty="0" smtClean="0"/>
              <a:t> and </a:t>
            </a:r>
            <a:r>
              <a:rPr lang="en-US" sz="2400" dirty="0" smtClean="0">
                <a:latin typeface="Consolas" panose="020B0609020204030204" pitchFamily="49" charset="0"/>
                <a:cs typeface="Consolas" panose="020B0609020204030204" pitchFamily="49" charset="0"/>
              </a:rPr>
              <a:t>&lt;pre&gt;</a:t>
            </a:r>
          </a:p>
          <a:p>
            <a:r>
              <a:rPr lang="en-US" dirty="0" smtClean="0"/>
              <a:t>Typical usage scenarios</a:t>
            </a:r>
          </a:p>
          <a:p>
            <a:pPr lvl="1"/>
            <a:r>
              <a:rPr lang="en-US" dirty="0" smtClean="0"/>
              <a:t>Zebra-striped tables</a:t>
            </a:r>
          </a:p>
          <a:p>
            <a:pPr lvl="1"/>
            <a:r>
              <a:rPr lang="en-US" dirty="0" smtClean="0"/>
              <a:t>Displaying form input fields</a:t>
            </a:r>
          </a:p>
          <a:p>
            <a:pPr lvl="1"/>
            <a:r>
              <a:rPr lang="en-US" dirty="0" smtClean="0"/>
              <a:t>Buttons and images</a:t>
            </a:r>
          </a:p>
          <a:p>
            <a:pPr lvl="1"/>
            <a:r>
              <a:rPr lang="en-US" dirty="0" smtClean="0"/>
              <a:t>Emphasis classes</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27</a:t>
            </a:fld>
            <a:endParaRPr lang="nl-NL"/>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81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a:t>
            </a:r>
            <a:r>
              <a:rPr lang="nl-NL" dirty="0" err="1" smtClean="0"/>
              <a:t>Tables</a:t>
            </a:r>
            <a:r>
              <a:rPr lang="nl-NL" dirty="0" smtClean="0"/>
              <a:t> (1/6)</a:t>
            </a:r>
            <a:endParaRPr lang="nl-NL" dirty="0"/>
          </a:p>
        </p:txBody>
      </p:sp>
      <p:sp>
        <p:nvSpPr>
          <p:cNvPr id="3" name="Tijdelijke aanduiding voor inhoud 2"/>
          <p:cNvSpPr>
            <a:spLocks noGrp="1"/>
          </p:cNvSpPr>
          <p:nvPr>
            <p:ph idx="1"/>
          </p:nvPr>
        </p:nvSpPr>
        <p:spPr/>
        <p:txBody>
          <a:bodyPr/>
          <a:lstStyle/>
          <a:p>
            <a:r>
              <a:rPr lang="en-US" dirty="0" smtClean="0"/>
              <a:t>Use table styling</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28</a:t>
            </a:fld>
            <a:endParaRPr lang="nl-NL"/>
          </a:p>
        </p:txBody>
      </p:sp>
      <p:sp>
        <p:nvSpPr>
          <p:cNvPr id="6"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ea typeface="Times New Roman"/>
                <a:cs typeface="Times New Roman"/>
              </a:rPr>
              <a:t>&lt;</a:t>
            </a:r>
            <a:r>
              <a:rPr lang="nl-NL" dirty="0" err="1" smtClean="0">
                <a:solidFill>
                  <a:srgbClr val="800000"/>
                </a:solidFill>
                <a:latin typeface="Consolas"/>
                <a:ea typeface="Times New Roman"/>
                <a:cs typeface="Times New Roman"/>
              </a:rPr>
              <a:t>table</a:t>
            </a:r>
            <a:r>
              <a:rPr lang="nl-NL" b="1" dirty="0">
                <a:solidFill>
                  <a:srgbClr val="000000"/>
                </a:solidFill>
                <a:latin typeface="Consolas"/>
                <a:ea typeface="Times New Roman"/>
                <a:cs typeface="Times New Roman"/>
              </a:rPr>
              <a:t> </a:t>
            </a:r>
            <a:r>
              <a:rPr lang="nl-NL" b="1" dirty="0" smtClean="0">
                <a:solidFill>
                  <a:srgbClr val="FF0000"/>
                </a:solidFill>
                <a:latin typeface="Consolas"/>
                <a:ea typeface="Times New Roman"/>
                <a:cs typeface="Times New Roman"/>
              </a:rPr>
              <a:t>class</a:t>
            </a:r>
            <a:r>
              <a:rPr lang="nl-NL" b="1" dirty="0" smtClean="0">
                <a:solidFill>
                  <a:srgbClr val="0000FF"/>
                </a:solidFill>
                <a:latin typeface="Consolas"/>
                <a:ea typeface="Times New Roman"/>
                <a:cs typeface="Times New Roman"/>
              </a:rPr>
              <a:t>="</a:t>
            </a:r>
            <a:r>
              <a:rPr lang="nl-NL" b="1" dirty="0" err="1" smtClean="0">
                <a:solidFill>
                  <a:srgbClr val="0000FF"/>
                </a:solidFill>
                <a:latin typeface="Consolas"/>
                <a:ea typeface="Times New Roman"/>
                <a:cs typeface="Times New Roman"/>
              </a:rPr>
              <a:t>table</a:t>
            </a:r>
            <a:r>
              <a:rPr lang="nl-NL" b="1" dirty="0" smtClean="0">
                <a:solidFill>
                  <a:srgbClr val="0000FF"/>
                </a:solidFill>
                <a:latin typeface="Consolas"/>
                <a:ea typeface="Times New Roman"/>
                <a:cs typeface="Times New Roman"/>
              </a:rPr>
              <a:t>"</a:t>
            </a:r>
            <a:r>
              <a:rPr lang="nl-NL" dirty="0" smtClean="0">
                <a:solidFill>
                  <a:srgbClr val="0000FF"/>
                </a:solidFill>
                <a:latin typeface="Consolas"/>
                <a:ea typeface="Times New Roman"/>
                <a:cs typeface="Times New Roman"/>
              </a:rPr>
              <a:t>&gt;</a:t>
            </a:r>
            <a:br>
              <a:rPr lang="nl-NL" dirty="0" smtClean="0">
                <a:solidFill>
                  <a:srgbClr val="0000FF"/>
                </a:solidFill>
                <a:latin typeface="Consolas"/>
                <a:ea typeface="Times New Roman"/>
                <a:cs typeface="Times New Roman"/>
              </a:rPr>
            </a:br>
            <a:r>
              <a:rPr lang="nl-NL" dirty="0" smtClean="0">
                <a:solidFill>
                  <a:srgbClr val="000000"/>
                </a:solidFill>
                <a:latin typeface="Consolas"/>
                <a:ea typeface="Times New Roman"/>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err="1" smtClean="0">
                <a:solidFill>
                  <a:srgbClr val="800000"/>
                </a:solidFill>
                <a:latin typeface="Consolas"/>
              </a:rPr>
              <a:t>table</a:t>
            </a:r>
            <a:r>
              <a:rPr lang="nl-NL" dirty="0" smtClean="0">
                <a:solidFill>
                  <a:srgbClr val="0000FF"/>
                </a:solidFill>
                <a:latin typeface="Consolas"/>
              </a:rPr>
              <a:t>&gt;</a:t>
            </a:r>
            <a:endParaRPr lang="nl-NL" dirty="0">
              <a:solidFill>
                <a:schemeClr val="tx1"/>
              </a:solidFill>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282847747"/>
              </p:ext>
            </p:extLst>
          </p:nvPr>
        </p:nvGraphicFramePr>
        <p:xfrm>
          <a:off x="598015" y="2996940"/>
          <a:ext cx="7632700" cy="1872000"/>
        </p:xfrm>
        <a:graphic>
          <a:graphicData uri="http://schemas.openxmlformats.org/drawingml/2006/table">
            <a:tbl>
              <a:tblPr firstRow="1" bandRow="1"/>
              <a:tblGrid>
                <a:gridCol w="445495"/>
                <a:gridCol w="2098739"/>
                <a:gridCol w="2544233"/>
                <a:gridCol w="2544233"/>
              </a:tblGrid>
              <a:tr h="468000">
                <a:tc>
                  <a:txBody>
                    <a:bodyPr/>
                    <a:lstStyle/>
                    <a:p>
                      <a:r>
                        <a:rPr lang="en-US" b="1" dirty="0" smtClean="0">
                          <a:solidFill>
                            <a:srgbClr val="000000"/>
                          </a:solidFill>
                        </a:rPr>
                        <a:t>#</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First</a:t>
                      </a:r>
                      <a:r>
                        <a:rPr lang="en-US" b="1" baseline="0" dirty="0" smtClean="0">
                          <a:solidFill>
                            <a:srgbClr val="000000"/>
                          </a:solidFill>
                        </a:rPr>
                        <a:t> name</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Last</a:t>
                      </a:r>
                      <a:r>
                        <a:rPr lang="en-US" b="1" baseline="0" dirty="0" smtClean="0">
                          <a:solidFill>
                            <a:srgbClr val="000000"/>
                          </a:solidFill>
                        </a:rPr>
                        <a:t> name</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Date of birth</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1</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Frank</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Young</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aseline="0" dirty="0" smtClean="0">
                          <a:solidFill>
                            <a:srgbClr val="000000"/>
                          </a:solidFill>
                        </a:rPr>
                        <a:t>July 5th, 1981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2</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Susan</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Chi</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November 22th, 1966</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3</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Paul</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solidFill>
                            <a:srgbClr val="000000"/>
                          </a:solidFill>
                        </a:rPr>
                        <a:t>Wineless</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March 1st,</a:t>
                      </a:r>
                      <a:r>
                        <a:rPr lang="en-US" baseline="0" dirty="0" smtClean="0">
                          <a:solidFill>
                            <a:srgbClr val="000000"/>
                          </a:solidFill>
                        </a:rPr>
                        <a:t> 1991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419778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a:t>
            </a:r>
            <a:r>
              <a:rPr lang="nl-NL" dirty="0" err="1" smtClean="0"/>
              <a:t>Tables</a:t>
            </a:r>
            <a:r>
              <a:rPr lang="nl-NL" dirty="0" smtClean="0"/>
              <a:t> (2/6)</a:t>
            </a:r>
            <a:endParaRPr lang="nl-NL" dirty="0"/>
          </a:p>
        </p:txBody>
      </p:sp>
      <p:sp>
        <p:nvSpPr>
          <p:cNvPr id="3" name="Tijdelijke aanduiding voor inhoud 2"/>
          <p:cNvSpPr>
            <a:spLocks noGrp="1"/>
          </p:cNvSpPr>
          <p:nvPr>
            <p:ph idx="1"/>
          </p:nvPr>
        </p:nvSpPr>
        <p:spPr/>
        <p:txBody>
          <a:bodyPr/>
          <a:lstStyle/>
          <a:p>
            <a:r>
              <a:rPr lang="en-US" dirty="0" smtClean="0"/>
              <a:t>Add more explicit borders</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29</a:t>
            </a:fld>
            <a:endParaRPr lang="nl-NL"/>
          </a:p>
        </p:txBody>
      </p:sp>
      <p:sp>
        <p:nvSpPr>
          <p:cNvPr id="6"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ea typeface="Times New Roman"/>
                <a:cs typeface="Times New Roman"/>
              </a:rPr>
              <a:t>&lt;</a:t>
            </a:r>
            <a:r>
              <a:rPr lang="nl-NL" dirty="0" err="1" smtClean="0">
                <a:solidFill>
                  <a:srgbClr val="800000"/>
                </a:solidFill>
                <a:latin typeface="Consolas"/>
                <a:ea typeface="Times New Roman"/>
                <a:cs typeface="Times New Roman"/>
              </a:rPr>
              <a:t>table</a:t>
            </a:r>
            <a:r>
              <a:rPr lang="nl-NL" dirty="0">
                <a:solidFill>
                  <a:srgbClr val="000000"/>
                </a:solidFill>
                <a:latin typeface="Consolas"/>
                <a:ea typeface="Times New Roman"/>
                <a:cs typeface="Times New Roman"/>
              </a:rPr>
              <a:t> </a:t>
            </a:r>
            <a:r>
              <a:rPr lang="nl-NL" dirty="0" smtClean="0">
                <a:solidFill>
                  <a:srgbClr val="FF0000"/>
                </a:solidFill>
                <a:latin typeface="Consolas"/>
                <a:ea typeface="Times New Roman"/>
                <a:cs typeface="Times New Roman"/>
              </a:rPr>
              <a:t>class</a:t>
            </a:r>
            <a:r>
              <a:rPr lang="nl-NL" dirty="0" smtClean="0">
                <a:solidFill>
                  <a:srgbClr val="0000FF"/>
                </a:solidFill>
                <a:latin typeface="Consolas"/>
                <a:ea typeface="Times New Roman"/>
                <a:cs typeface="Times New Roman"/>
              </a:rPr>
              <a:t>="</a:t>
            </a:r>
            <a:r>
              <a:rPr lang="nl-NL" dirty="0" err="1" smtClean="0">
                <a:solidFill>
                  <a:srgbClr val="0000FF"/>
                </a:solidFill>
                <a:latin typeface="Consolas"/>
                <a:ea typeface="Times New Roman"/>
                <a:cs typeface="Times New Roman"/>
              </a:rPr>
              <a:t>table</a:t>
            </a:r>
            <a:r>
              <a:rPr lang="nl-NL" dirty="0" smtClean="0">
                <a:solidFill>
                  <a:srgbClr val="0000FF"/>
                </a:solidFill>
                <a:latin typeface="Consolas"/>
                <a:ea typeface="Times New Roman"/>
                <a:cs typeface="Times New Roman"/>
              </a:rPr>
              <a:t> </a:t>
            </a:r>
            <a:r>
              <a:rPr lang="nl-NL" b="1" dirty="0" err="1" smtClean="0">
                <a:solidFill>
                  <a:srgbClr val="0000FF"/>
                </a:solidFill>
                <a:latin typeface="Consolas"/>
                <a:ea typeface="Times New Roman"/>
                <a:cs typeface="Times New Roman"/>
              </a:rPr>
              <a:t>table-bordered</a:t>
            </a:r>
            <a:r>
              <a:rPr lang="nl-NL" dirty="0" smtClean="0">
                <a:solidFill>
                  <a:srgbClr val="0000FF"/>
                </a:solidFill>
                <a:latin typeface="Consolas"/>
                <a:ea typeface="Times New Roman"/>
                <a:cs typeface="Times New Roman"/>
              </a:rPr>
              <a:t>"&gt;</a:t>
            </a:r>
            <a:br>
              <a:rPr lang="nl-NL" dirty="0" smtClean="0">
                <a:solidFill>
                  <a:srgbClr val="0000FF"/>
                </a:solidFill>
                <a:latin typeface="Consolas"/>
                <a:ea typeface="Times New Roman"/>
                <a:cs typeface="Times New Roman"/>
              </a:rPr>
            </a:br>
            <a:r>
              <a:rPr lang="nl-NL" dirty="0" smtClean="0">
                <a:solidFill>
                  <a:srgbClr val="000000"/>
                </a:solidFill>
                <a:latin typeface="Consolas"/>
                <a:ea typeface="Times New Roman"/>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err="1" smtClean="0">
                <a:solidFill>
                  <a:srgbClr val="800000"/>
                </a:solidFill>
                <a:latin typeface="Consolas"/>
              </a:rPr>
              <a:t>table</a:t>
            </a:r>
            <a:r>
              <a:rPr lang="nl-NL" dirty="0" smtClean="0">
                <a:solidFill>
                  <a:srgbClr val="0000FF"/>
                </a:solidFill>
                <a:latin typeface="Consolas"/>
              </a:rPr>
              <a:t>&gt;</a:t>
            </a:r>
            <a:endParaRPr lang="nl-NL" dirty="0">
              <a:solidFill>
                <a:schemeClr val="tx1"/>
              </a:solidFill>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943736265"/>
              </p:ext>
            </p:extLst>
          </p:nvPr>
        </p:nvGraphicFramePr>
        <p:xfrm>
          <a:off x="598015" y="2996940"/>
          <a:ext cx="7632700" cy="1872000"/>
        </p:xfrm>
        <a:graphic>
          <a:graphicData uri="http://schemas.openxmlformats.org/drawingml/2006/table">
            <a:tbl>
              <a:tblPr firstRow="1" bandRow="1"/>
              <a:tblGrid>
                <a:gridCol w="445495"/>
                <a:gridCol w="2098739"/>
                <a:gridCol w="2544233"/>
                <a:gridCol w="2544233"/>
              </a:tblGrid>
              <a:tr h="468000">
                <a:tc>
                  <a:txBody>
                    <a:bodyPr/>
                    <a:lstStyle/>
                    <a:p>
                      <a:r>
                        <a:rPr lang="en-US" b="1" dirty="0" smtClean="0">
                          <a:solidFill>
                            <a:srgbClr val="000000"/>
                          </a:solidFill>
                        </a:rPr>
                        <a:t>#</a:t>
                      </a:r>
                      <a:endParaRPr lang="nl-NL" b="1"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First</a:t>
                      </a:r>
                      <a:r>
                        <a:rPr lang="en-US" b="1" baseline="0" dirty="0" smtClean="0">
                          <a:solidFill>
                            <a:srgbClr val="000000"/>
                          </a:solidFill>
                        </a:rPr>
                        <a:t> name</a:t>
                      </a:r>
                      <a:endParaRPr lang="nl-NL" b="1"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Last</a:t>
                      </a:r>
                      <a:r>
                        <a:rPr lang="en-US" b="1" baseline="0" dirty="0" smtClean="0">
                          <a:solidFill>
                            <a:srgbClr val="000000"/>
                          </a:solidFill>
                        </a:rPr>
                        <a:t> name</a:t>
                      </a:r>
                      <a:endParaRPr lang="nl-NL" b="1"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Date of birth</a:t>
                      </a:r>
                      <a:endParaRPr lang="nl-NL" b="1"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1</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Frank</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Young</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aseline="0" dirty="0" smtClean="0">
                          <a:solidFill>
                            <a:srgbClr val="000000"/>
                          </a:solidFill>
                        </a:rPr>
                        <a:t>July 5th, 1981</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2</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Susan</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Chi</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November 22th, 1966</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3</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Paul</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solidFill>
                            <a:srgbClr val="000000"/>
                          </a:solidFill>
                        </a:rPr>
                        <a:t>Wineless</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March 1st,</a:t>
                      </a:r>
                      <a:r>
                        <a:rPr lang="en-US" baseline="0" dirty="0" smtClean="0">
                          <a:solidFill>
                            <a:srgbClr val="000000"/>
                          </a:solidFill>
                        </a:rPr>
                        <a:t> 1991</a:t>
                      </a:r>
                      <a:endParaRPr lang="nl-NL" dirty="0">
                        <a:solidFill>
                          <a:srgbClr val="000000"/>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7"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887809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Layouts: The </a:t>
            </a:r>
            <a:r>
              <a:rPr lang="nl-NL" dirty="0" err="1" smtClean="0"/>
              <a:t>fixed</a:t>
            </a:r>
            <a:r>
              <a:rPr lang="nl-NL" dirty="0" smtClean="0"/>
              <a:t> (1/2)</a:t>
            </a:r>
            <a:endParaRPr lang="nl-NL" dirty="0"/>
          </a:p>
        </p:txBody>
      </p:sp>
      <p:sp>
        <p:nvSpPr>
          <p:cNvPr id="7" name="Text Placeholder 6"/>
          <p:cNvSpPr>
            <a:spLocks noGrp="1"/>
          </p:cNvSpPr>
          <p:nvPr>
            <p:ph type="body" idx="1"/>
          </p:nvPr>
        </p:nvSpPr>
        <p:spPr/>
        <p:txBody>
          <a:bodyPr/>
          <a:lstStyle/>
          <a:p>
            <a:r>
              <a:rPr lang="nl-NL" dirty="0" smtClean="0"/>
              <a:t>Pros</a:t>
            </a:r>
            <a:endParaRPr lang="nl-NL" dirty="0"/>
          </a:p>
        </p:txBody>
      </p:sp>
      <p:sp>
        <p:nvSpPr>
          <p:cNvPr id="3" name="Tijdelijke aanduiding voor inhoud 2"/>
          <p:cNvSpPr>
            <a:spLocks noGrp="1"/>
          </p:cNvSpPr>
          <p:nvPr>
            <p:ph sz="half" idx="2"/>
          </p:nvPr>
        </p:nvSpPr>
        <p:spPr/>
        <p:txBody>
          <a:bodyPr/>
          <a:lstStyle/>
          <a:p>
            <a:r>
              <a:rPr lang="nl-NL" dirty="0" smtClean="0"/>
              <a:t>Tight control over the readable content area</a:t>
            </a:r>
          </a:p>
          <a:p>
            <a:r>
              <a:rPr lang="nl-NL" dirty="0" smtClean="0"/>
              <a:t>Often easy to style</a:t>
            </a:r>
          </a:p>
          <a:p>
            <a:endParaRPr lang="nl-NL" dirty="0" smtClean="0"/>
          </a:p>
        </p:txBody>
      </p:sp>
      <p:sp>
        <p:nvSpPr>
          <p:cNvPr id="12" name="Text Placeholder 11"/>
          <p:cNvSpPr>
            <a:spLocks noGrp="1"/>
          </p:cNvSpPr>
          <p:nvPr>
            <p:ph type="body" sz="quarter" idx="3"/>
          </p:nvPr>
        </p:nvSpPr>
        <p:spPr/>
        <p:txBody>
          <a:bodyPr/>
          <a:lstStyle/>
          <a:p>
            <a:r>
              <a:rPr lang="nl-NL" dirty="0" smtClean="0"/>
              <a:t>Cons</a:t>
            </a:r>
            <a:endParaRPr lang="nl-NL" dirty="0"/>
          </a:p>
        </p:txBody>
      </p:sp>
      <p:sp>
        <p:nvSpPr>
          <p:cNvPr id="4" name="Content Placeholder 3"/>
          <p:cNvSpPr>
            <a:spLocks noGrp="1"/>
          </p:cNvSpPr>
          <p:nvPr>
            <p:ph sz="quarter" idx="4"/>
          </p:nvPr>
        </p:nvSpPr>
        <p:spPr/>
        <p:txBody>
          <a:bodyPr/>
          <a:lstStyle/>
          <a:p>
            <a:r>
              <a:rPr lang="nl-NL" dirty="0" smtClean="0"/>
              <a:t>The content area may appear narrow on wide screens</a:t>
            </a:r>
          </a:p>
          <a:p>
            <a:r>
              <a:rPr lang="nl-NL" dirty="0" smtClean="0"/>
              <a:t>Limits the reasonable amount of displayable content</a:t>
            </a:r>
            <a:endParaRPr lang="nl-NL"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a:t>
            </a:fld>
            <a:endParaRPr lang="nl-NL"/>
          </a:p>
        </p:txBody>
      </p:sp>
      <p:sp>
        <p:nvSpPr>
          <p:cNvPr id="14" name="Tijdelijke aanduiding voor inhoud 2"/>
          <p:cNvSpPr txBox="1">
            <a:spLocks/>
          </p:cNvSpPr>
          <p:nvPr/>
        </p:nvSpPr>
        <p:spPr bwMode="auto">
          <a:xfrm>
            <a:off x="457200" y="857251"/>
            <a:ext cx="8229600" cy="555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Blip>
                <a:blip r:embed="rId3"/>
              </a:buBlip>
              <a:defRPr sz="2800" kern="1200">
                <a:solidFill>
                  <a:srgbClr val="000000"/>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rgbClr val="000000"/>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rgbClr val="000000"/>
                </a:solidFill>
                <a:latin typeface="+mn-lt"/>
                <a:ea typeface="+mn-ea"/>
                <a:cs typeface="+mn-cs"/>
              </a:defRPr>
            </a:lvl3pPr>
            <a:lvl4pPr marL="1600200" indent="-228600" algn="l" rtl="0" fontAlgn="base">
              <a:spcBef>
                <a:spcPct val="20000"/>
              </a:spcBef>
              <a:spcAft>
                <a:spcPct val="0"/>
              </a:spcAft>
              <a:buFont typeface="Arial" charset="0"/>
              <a:buChar char="–"/>
              <a:defRPr sz="1800" kern="1200">
                <a:solidFill>
                  <a:srgbClr val="000000"/>
                </a:solidFill>
                <a:latin typeface="+mn-lt"/>
                <a:ea typeface="+mn-ea"/>
                <a:cs typeface="+mn-cs"/>
              </a:defRPr>
            </a:lvl4pPr>
            <a:lvl5pPr marL="2057400" indent="-228600" algn="l" rtl="0" fontAlgn="base">
              <a:spcBef>
                <a:spcPct val="20000"/>
              </a:spcBef>
              <a:spcAft>
                <a:spcPct val="0"/>
              </a:spcAft>
              <a:buFont typeface="Arial"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nl-NL" sz="3200" dirty="0" smtClean="0"/>
              <a:t>Content area has a fixed width, e.g. 760 pixels</a:t>
            </a:r>
          </a:p>
        </p:txBody>
      </p:sp>
      <p:sp>
        <p:nvSpPr>
          <p:cNvPr id="26" name="Rectangle 25"/>
          <p:cNvSpPr/>
          <p:nvPr/>
        </p:nvSpPr>
        <p:spPr>
          <a:xfrm>
            <a:off x="1714501" y="5737647"/>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1" name="Rectangle 30"/>
          <p:cNvSpPr/>
          <p:nvPr/>
        </p:nvSpPr>
        <p:spPr>
          <a:xfrm>
            <a:off x="539441" y="4365130"/>
            <a:ext cx="2808390" cy="136819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2" name="Rectangle 31"/>
          <p:cNvSpPr/>
          <p:nvPr/>
        </p:nvSpPr>
        <p:spPr>
          <a:xfrm>
            <a:off x="1403561" y="4365130"/>
            <a:ext cx="1080150" cy="1368190"/>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3" name="Up-Down Arrow 32"/>
          <p:cNvSpPr/>
          <p:nvPr/>
        </p:nvSpPr>
        <p:spPr>
          <a:xfrm>
            <a:off x="1817618" y="4437140"/>
            <a:ext cx="252035" cy="12241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4" name="Rectangle 33"/>
          <p:cNvSpPr/>
          <p:nvPr/>
        </p:nvSpPr>
        <p:spPr>
          <a:xfrm>
            <a:off x="539440" y="4365130"/>
            <a:ext cx="2808390"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5" name="Rectangle 34"/>
          <p:cNvSpPr/>
          <p:nvPr/>
        </p:nvSpPr>
        <p:spPr>
          <a:xfrm>
            <a:off x="1223535" y="6187596"/>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Tree>
    <p:extLst>
      <p:ext uri="{BB962C8B-B14F-4D97-AF65-F5344CB8AC3E}">
        <p14:creationId xmlns:p14="http://schemas.microsoft.com/office/powerpoint/2010/main" val="2312653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a:t>
            </a:r>
            <a:r>
              <a:rPr lang="nl-NL" dirty="0" err="1" smtClean="0"/>
              <a:t>Tables</a:t>
            </a:r>
            <a:r>
              <a:rPr lang="nl-NL" dirty="0" smtClean="0"/>
              <a:t> (3/6)</a:t>
            </a:r>
            <a:endParaRPr lang="nl-NL" dirty="0"/>
          </a:p>
        </p:txBody>
      </p:sp>
      <p:sp>
        <p:nvSpPr>
          <p:cNvPr id="3" name="Tijdelijke aanduiding voor inhoud 2"/>
          <p:cNvSpPr>
            <a:spLocks noGrp="1"/>
          </p:cNvSpPr>
          <p:nvPr>
            <p:ph idx="1"/>
          </p:nvPr>
        </p:nvSpPr>
        <p:spPr/>
        <p:txBody>
          <a:bodyPr/>
          <a:lstStyle/>
          <a:p>
            <a:r>
              <a:rPr lang="en-US" dirty="0" smtClean="0"/>
              <a:t>Add zebra stripes to a table</a:t>
            </a:r>
          </a:p>
          <a:p>
            <a:endParaRPr lang="en-US" dirty="0"/>
          </a:p>
          <a:p>
            <a:endParaRPr lang="en-US" dirty="0" smtClean="0"/>
          </a:p>
          <a:p>
            <a:endParaRPr lang="en-US" dirty="0"/>
          </a:p>
          <a:p>
            <a:pPr lvl="1"/>
            <a:endParaRPr lang="en-US" dirty="0" smtClean="0"/>
          </a:p>
          <a:p>
            <a:pPr lvl="1"/>
            <a:endParaRPr lang="en-US" dirty="0"/>
          </a:p>
          <a:p>
            <a:pPr lvl="1"/>
            <a:endParaRPr lang="en-US" dirty="0" smtClean="0"/>
          </a:p>
          <a:p>
            <a:pPr lvl="1"/>
            <a:endParaRPr lang="en-US" dirty="0"/>
          </a:p>
          <a:p>
            <a:pPr lvl="1"/>
            <a:r>
              <a:rPr lang="en-US" dirty="0" smtClean="0"/>
              <a:t>Uses CSS3’s </a:t>
            </a:r>
            <a:r>
              <a:rPr lang="en-US" sz="2400" dirty="0" smtClean="0">
                <a:latin typeface="Consolas" panose="020B0609020204030204" pitchFamily="49" charset="0"/>
                <a:cs typeface="Consolas" panose="020B0609020204030204" pitchFamily="49" charset="0"/>
              </a:rPr>
              <a:t>nth-child()</a:t>
            </a:r>
            <a:r>
              <a:rPr lang="en-US" sz="2400" dirty="0" smtClean="0">
                <a:latin typeface="+mj-lt"/>
                <a:cs typeface="Consolas" panose="020B0609020204030204" pitchFamily="49" charset="0"/>
              </a:rPr>
              <a:t> </a:t>
            </a:r>
            <a:r>
              <a:rPr lang="en-US" dirty="0" smtClean="0">
                <a:latin typeface="+mj-lt"/>
                <a:cs typeface="Consolas" panose="020B0609020204030204" pitchFamily="49" charset="0"/>
              </a:rPr>
              <a:t>and does not work in older browsers</a:t>
            </a:r>
            <a:endParaRPr lang="en-US" dirty="0">
              <a:latin typeface="+mj-lt"/>
              <a:cs typeface="Consolas" panose="020B0609020204030204" pitchFamily="49" charset="0"/>
            </a:endParaRP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30</a:t>
            </a:fld>
            <a:endParaRPr lang="nl-NL"/>
          </a:p>
        </p:txBody>
      </p:sp>
      <p:sp>
        <p:nvSpPr>
          <p:cNvPr id="6"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ea typeface="Times New Roman"/>
                <a:cs typeface="Times New Roman"/>
              </a:rPr>
              <a:t>&lt;</a:t>
            </a:r>
            <a:r>
              <a:rPr lang="nl-NL" dirty="0" err="1" smtClean="0">
                <a:solidFill>
                  <a:srgbClr val="800000"/>
                </a:solidFill>
                <a:latin typeface="Consolas"/>
                <a:ea typeface="Times New Roman"/>
                <a:cs typeface="Times New Roman"/>
              </a:rPr>
              <a:t>table</a:t>
            </a:r>
            <a:r>
              <a:rPr lang="nl-NL" dirty="0">
                <a:solidFill>
                  <a:srgbClr val="000000"/>
                </a:solidFill>
                <a:latin typeface="Consolas"/>
                <a:ea typeface="Times New Roman"/>
                <a:cs typeface="Times New Roman"/>
              </a:rPr>
              <a:t> </a:t>
            </a:r>
            <a:r>
              <a:rPr lang="nl-NL" dirty="0" smtClean="0">
                <a:solidFill>
                  <a:srgbClr val="FF0000"/>
                </a:solidFill>
                <a:latin typeface="Consolas"/>
                <a:ea typeface="Times New Roman"/>
                <a:cs typeface="Times New Roman"/>
              </a:rPr>
              <a:t>class</a:t>
            </a:r>
            <a:r>
              <a:rPr lang="nl-NL" dirty="0" smtClean="0">
                <a:solidFill>
                  <a:srgbClr val="0000FF"/>
                </a:solidFill>
                <a:latin typeface="Consolas"/>
                <a:ea typeface="Times New Roman"/>
                <a:cs typeface="Times New Roman"/>
              </a:rPr>
              <a:t>="</a:t>
            </a:r>
            <a:r>
              <a:rPr lang="nl-NL" dirty="0" err="1" smtClean="0">
                <a:solidFill>
                  <a:srgbClr val="0000FF"/>
                </a:solidFill>
                <a:latin typeface="Consolas"/>
                <a:ea typeface="Times New Roman"/>
                <a:cs typeface="Times New Roman"/>
              </a:rPr>
              <a:t>table</a:t>
            </a:r>
            <a:r>
              <a:rPr lang="nl-NL" dirty="0" smtClean="0">
                <a:solidFill>
                  <a:srgbClr val="0000FF"/>
                </a:solidFill>
                <a:latin typeface="Consolas"/>
                <a:ea typeface="Times New Roman"/>
                <a:cs typeface="Times New Roman"/>
              </a:rPr>
              <a:t> </a:t>
            </a:r>
            <a:r>
              <a:rPr lang="nl-NL" b="1" dirty="0" err="1" smtClean="0">
                <a:solidFill>
                  <a:srgbClr val="0000FF"/>
                </a:solidFill>
                <a:latin typeface="Consolas"/>
                <a:ea typeface="Times New Roman"/>
                <a:cs typeface="Times New Roman"/>
              </a:rPr>
              <a:t>table-striped</a:t>
            </a:r>
            <a:r>
              <a:rPr lang="nl-NL" dirty="0" smtClean="0">
                <a:solidFill>
                  <a:srgbClr val="0000FF"/>
                </a:solidFill>
                <a:latin typeface="Consolas"/>
                <a:ea typeface="Times New Roman"/>
                <a:cs typeface="Times New Roman"/>
              </a:rPr>
              <a:t>"&gt;</a:t>
            </a:r>
            <a:br>
              <a:rPr lang="nl-NL" dirty="0" smtClean="0">
                <a:solidFill>
                  <a:srgbClr val="0000FF"/>
                </a:solidFill>
                <a:latin typeface="Consolas"/>
                <a:ea typeface="Times New Roman"/>
                <a:cs typeface="Times New Roman"/>
              </a:rPr>
            </a:br>
            <a:r>
              <a:rPr lang="nl-NL" dirty="0" smtClean="0">
                <a:solidFill>
                  <a:srgbClr val="000000"/>
                </a:solidFill>
                <a:latin typeface="Consolas"/>
                <a:ea typeface="Times New Roman"/>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err="1" smtClean="0">
                <a:solidFill>
                  <a:srgbClr val="800000"/>
                </a:solidFill>
                <a:latin typeface="Consolas"/>
              </a:rPr>
              <a:t>table</a:t>
            </a:r>
            <a:r>
              <a:rPr lang="nl-NL" dirty="0" smtClean="0">
                <a:solidFill>
                  <a:srgbClr val="0000FF"/>
                </a:solidFill>
                <a:latin typeface="Consolas"/>
              </a:rPr>
              <a:t>&gt;</a:t>
            </a:r>
            <a:endParaRPr lang="nl-NL" dirty="0">
              <a:solidFill>
                <a:schemeClr val="tx1"/>
              </a:solidFill>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414998635"/>
              </p:ext>
            </p:extLst>
          </p:nvPr>
        </p:nvGraphicFramePr>
        <p:xfrm>
          <a:off x="598015" y="2996940"/>
          <a:ext cx="7632700" cy="1872000"/>
        </p:xfrm>
        <a:graphic>
          <a:graphicData uri="http://schemas.openxmlformats.org/drawingml/2006/table">
            <a:tbl>
              <a:tblPr firstRow="1" bandRow="1"/>
              <a:tblGrid>
                <a:gridCol w="445495"/>
                <a:gridCol w="2098739"/>
                <a:gridCol w="2544233"/>
                <a:gridCol w="2544233"/>
              </a:tblGrid>
              <a:tr h="468000">
                <a:tc>
                  <a:txBody>
                    <a:bodyPr/>
                    <a:lstStyle/>
                    <a:p>
                      <a:r>
                        <a:rPr lang="en-US" b="1" dirty="0" smtClean="0">
                          <a:solidFill>
                            <a:srgbClr val="000000"/>
                          </a:solidFill>
                        </a:rPr>
                        <a:t>#</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First</a:t>
                      </a:r>
                      <a:r>
                        <a:rPr lang="en-US" b="1" baseline="0" dirty="0" smtClean="0">
                          <a:solidFill>
                            <a:srgbClr val="000000"/>
                          </a:solidFill>
                        </a:rPr>
                        <a:t> name</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Last</a:t>
                      </a:r>
                      <a:r>
                        <a:rPr lang="en-US" b="1" baseline="0" dirty="0" smtClean="0">
                          <a:solidFill>
                            <a:srgbClr val="000000"/>
                          </a:solidFill>
                        </a:rPr>
                        <a:t> name</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Date of birth</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1</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000000"/>
                          </a:solidFill>
                        </a:rPr>
                        <a:t>Frank</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000000"/>
                          </a:solidFill>
                        </a:rPr>
                        <a:t>Young</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aseline="0" dirty="0" smtClean="0">
                          <a:solidFill>
                            <a:srgbClr val="000000"/>
                          </a:solidFill>
                        </a:rPr>
                        <a:t>July 5th, 1981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68000">
                <a:tc>
                  <a:txBody>
                    <a:bodyPr/>
                    <a:lstStyle/>
                    <a:p>
                      <a:r>
                        <a:rPr lang="en-US" dirty="0" smtClean="0">
                          <a:solidFill>
                            <a:srgbClr val="000000"/>
                          </a:solidFill>
                        </a:rPr>
                        <a:t>2</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Susan</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Chi</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November 22th, 1966</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3</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000000"/>
                          </a:solidFill>
                        </a:rPr>
                        <a:t>Paul</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err="1" smtClean="0">
                          <a:solidFill>
                            <a:srgbClr val="000000"/>
                          </a:solidFill>
                        </a:rPr>
                        <a:t>Wineless</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000000"/>
                          </a:solidFill>
                        </a:rPr>
                        <a:t>March 1st,</a:t>
                      </a:r>
                      <a:r>
                        <a:rPr lang="en-US" baseline="0" dirty="0" smtClean="0">
                          <a:solidFill>
                            <a:srgbClr val="000000"/>
                          </a:solidFill>
                        </a:rPr>
                        <a:t> 1991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7"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18970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a:t>
            </a:r>
            <a:r>
              <a:rPr lang="nl-NL" dirty="0" err="1" smtClean="0"/>
              <a:t>Tables</a:t>
            </a:r>
            <a:r>
              <a:rPr lang="nl-NL" dirty="0" smtClean="0"/>
              <a:t> (4/6)</a:t>
            </a:r>
            <a:endParaRPr lang="nl-NL" dirty="0"/>
          </a:p>
        </p:txBody>
      </p:sp>
      <p:sp>
        <p:nvSpPr>
          <p:cNvPr id="3" name="Tijdelijke aanduiding voor inhoud 2"/>
          <p:cNvSpPr>
            <a:spLocks noGrp="1"/>
          </p:cNvSpPr>
          <p:nvPr>
            <p:ph idx="1"/>
          </p:nvPr>
        </p:nvSpPr>
        <p:spPr/>
        <p:txBody>
          <a:bodyPr/>
          <a:lstStyle/>
          <a:p>
            <a:r>
              <a:rPr lang="en-US" dirty="0" smtClean="0"/>
              <a:t>Make tables more compact</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31</a:t>
            </a:fld>
            <a:endParaRPr lang="nl-NL"/>
          </a:p>
        </p:txBody>
      </p:sp>
      <p:sp>
        <p:nvSpPr>
          <p:cNvPr id="6"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ea typeface="Times New Roman"/>
                <a:cs typeface="Times New Roman"/>
              </a:rPr>
              <a:t>&lt;</a:t>
            </a:r>
            <a:r>
              <a:rPr lang="nl-NL" dirty="0" err="1" smtClean="0">
                <a:solidFill>
                  <a:srgbClr val="800000"/>
                </a:solidFill>
                <a:latin typeface="Consolas"/>
                <a:ea typeface="Times New Roman"/>
                <a:cs typeface="Times New Roman"/>
              </a:rPr>
              <a:t>table</a:t>
            </a:r>
            <a:r>
              <a:rPr lang="nl-NL" dirty="0">
                <a:solidFill>
                  <a:srgbClr val="000000"/>
                </a:solidFill>
                <a:latin typeface="Consolas"/>
                <a:ea typeface="Times New Roman"/>
                <a:cs typeface="Times New Roman"/>
              </a:rPr>
              <a:t> </a:t>
            </a:r>
            <a:r>
              <a:rPr lang="nl-NL" dirty="0" smtClean="0">
                <a:solidFill>
                  <a:srgbClr val="FF0000"/>
                </a:solidFill>
                <a:latin typeface="Consolas"/>
                <a:ea typeface="Times New Roman"/>
                <a:cs typeface="Times New Roman"/>
              </a:rPr>
              <a:t>class</a:t>
            </a:r>
            <a:r>
              <a:rPr lang="nl-NL" dirty="0" smtClean="0">
                <a:solidFill>
                  <a:srgbClr val="0000FF"/>
                </a:solidFill>
                <a:latin typeface="Consolas"/>
                <a:ea typeface="Times New Roman"/>
                <a:cs typeface="Times New Roman"/>
              </a:rPr>
              <a:t>="</a:t>
            </a:r>
            <a:r>
              <a:rPr lang="nl-NL" dirty="0" err="1" smtClean="0">
                <a:solidFill>
                  <a:srgbClr val="0000FF"/>
                </a:solidFill>
                <a:latin typeface="Consolas"/>
                <a:ea typeface="Times New Roman"/>
                <a:cs typeface="Times New Roman"/>
              </a:rPr>
              <a:t>table</a:t>
            </a:r>
            <a:r>
              <a:rPr lang="nl-NL" dirty="0" smtClean="0">
                <a:solidFill>
                  <a:srgbClr val="0000FF"/>
                </a:solidFill>
                <a:latin typeface="Consolas"/>
                <a:ea typeface="Times New Roman"/>
                <a:cs typeface="Times New Roman"/>
              </a:rPr>
              <a:t> </a:t>
            </a:r>
            <a:r>
              <a:rPr lang="nl-NL" b="1" dirty="0" err="1" smtClean="0">
                <a:solidFill>
                  <a:srgbClr val="0000FF"/>
                </a:solidFill>
                <a:latin typeface="Consolas"/>
                <a:ea typeface="Times New Roman"/>
                <a:cs typeface="Times New Roman"/>
              </a:rPr>
              <a:t>table-condensed</a:t>
            </a:r>
            <a:r>
              <a:rPr lang="nl-NL" dirty="0" smtClean="0">
                <a:solidFill>
                  <a:srgbClr val="0000FF"/>
                </a:solidFill>
                <a:latin typeface="Consolas"/>
                <a:ea typeface="Times New Roman"/>
                <a:cs typeface="Times New Roman"/>
              </a:rPr>
              <a:t>"&gt;</a:t>
            </a:r>
            <a:br>
              <a:rPr lang="nl-NL" dirty="0" smtClean="0">
                <a:solidFill>
                  <a:srgbClr val="0000FF"/>
                </a:solidFill>
                <a:latin typeface="Consolas"/>
                <a:ea typeface="Times New Roman"/>
                <a:cs typeface="Times New Roman"/>
              </a:rPr>
            </a:br>
            <a:r>
              <a:rPr lang="nl-NL" dirty="0" smtClean="0">
                <a:solidFill>
                  <a:srgbClr val="000000"/>
                </a:solidFill>
                <a:latin typeface="Consolas"/>
                <a:ea typeface="Times New Roman"/>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err="1" smtClean="0">
                <a:solidFill>
                  <a:srgbClr val="800000"/>
                </a:solidFill>
                <a:latin typeface="Consolas"/>
              </a:rPr>
              <a:t>table</a:t>
            </a:r>
            <a:r>
              <a:rPr lang="nl-NL" dirty="0" smtClean="0">
                <a:solidFill>
                  <a:srgbClr val="0000FF"/>
                </a:solidFill>
                <a:latin typeface="Consolas"/>
              </a:rPr>
              <a:t>&gt;</a:t>
            </a:r>
            <a:endParaRPr lang="nl-NL" dirty="0">
              <a:solidFill>
                <a:schemeClr val="tx1"/>
              </a:solidFill>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62574876"/>
              </p:ext>
            </p:extLst>
          </p:nvPr>
        </p:nvGraphicFramePr>
        <p:xfrm>
          <a:off x="598015" y="2996940"/>
          <a:ext cx="7632700" cy="1463040"/>
        </p:xfrm>
        <a:graphic>
          <a:graphicData uri="http://schemas.openxmlformats.org/drawingml/2006/table">
            <a:tbl>
              <a:tblPr firstRow="1" bandRow="1"/>
              <a:tblGrid>
                <a:gridCol w="445495"/>
                <a:gridCol w="2098739"/>
                <a:gridCol w="2544233"/>
                <a:gridCol w="2544233"/>
              </a:tblGrid>
              <a:tr h="360000">
                <a:tc>
                  <a:txBody>
                    <a:bodyPr/>
                    <a:lstStyle/>
                    <a:p>
                      <a:r>
                        <a:rPr lang="en-US" b="1" dirty="0" smtClean="0">
                          <a:solidFill>
                            <a:srgbClr val="000000"/>
                          </a:solidFill>
                        </a:rPr>
                        <a:t>#</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First</a:t>
                      </a:r>
                      <a:r>
                        <a:rPr lang="en-US" b="1" baseline="0" dirty="0" smtClean="0">
                          <a:solidFill>
                            <a:srgbClr val="000000"/>
                          </a:solidFill>
                        </a:rPr>
                        <a:t> name</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Last</a:t>
                      </a:r>
                      <a:r>
                        <a:rPr lang="en-US" b="1" baseline="0" dirty="0" smtClean="0">
                          <a:solidFill>
                            <a:srgbClr val="000000"/>
                          </a:solidFill>
                        </a:rPr>
                        <a:t> name</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Date of birth</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60000">
                <a:tc>
                  <a:txBody>
                    <a:bodyPr/>
                    <a:lstStyle/>
                    <a:p>
                      <a:r>
                        <a:rPr lang="en-US" dirty="0" smtClean="0">
                          <a:solidFill>
                            <a:srgbClr val="000000"/>
                          </a:solidFill>
                        </a:rPr>
                        <a:t>1</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Frank</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Young</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aseline="0" dirty="0" smtClean="0">
                          <a:solidFill>
                            <a:srgbClr val="000000"/>
                          </a:solidFill>
                        </a:rPr>
                        <a:t>July 5th, 1981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60000">
                <a:tc>
                  <a:txBody>
                    <a:bodyPr/>
                    <a:lstStyle/>
                    <a:p>
                      <a:r>
                        <a:rPr lang="en-US" dirty="0" smtClean="0">
                          <a:solidFill>
                            <a:srgbClr val="000000"/>
                          </a:solidFill>
                        </a:rPr>
                        <a:t>2</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Susan</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Chi</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November 22th, 1966</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360000">
                <a:tc>
                  <a:txBody>
                    <a:bodyPr/>
                    <a:lstStyle/>
                    <a:p>
                      <a:r>
                        <a:rPr lang="en-US" dirty="0" smtClean="0">
                          <a:solidFill>
                            <a:srgbClr val="000000"/>
                          </a:solidFill>
                        </a:rPr>
                        <a:t>3</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Paul</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solidFill>
                            <a:srgbClr val="000000"/>
                          </a:solidFill>
                        </a:rPr>
                        <a:t>Wineless</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March 1st,</a:t>
                      </a:r>
                      <a:r>
                        <a:rPr lang="en-US" baseline="0" dirty="0" smtClean="0">
                          <a:solidFill>
                            <a:srgbClr val="000000"/>
                          </a:solidFill>
                        </a:rPr>
                        <a:t> 1991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7"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4558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a:t>
            </a:r>
            <a:r>
              <a:rPr lang="nl-NL" dirty="0" err="1" smtClean="0"/>
              <a:t>Tables</a:t>
            </a:r>
            <a:r>
              <a:rPr lang="nl-NL" dirty="0" smtClean="0"/>
              <a:t> (5/6)</a:t>
            </a:r>
            <a:endParaRPr lang="nl-NL" dirty="0"/>
          </a:p>
        </p:txBody>
      </p:sp>
      <p:sp>
        <p:nvSpPr>
          <p:cNvPr id="3" name="Tijdelijke aanduiding voor inhoud 2"/>
          <p:cNvSpPr>
            <a:spLocks noGrp="1"/>
          </p:cNvSpPr>
          <p:nvPr>
            <p:ph idx="1"/>
          </p:nvPr>
        </p:nvSpPr>
        <p:spPr/>
        <p:txBody>
          <a:bodyPr/>
          <a:lstStyle/>
          <a:p>
            <a:r>
              <a:rPr lang="en-US" dirty="0" smtClean="0"/>
              <a:t>Enable a hover state</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32</a:t>
            </a:fld>
            <a:endParaRPr lang="nl-NL"/>
          </a:p>
        </p:txBody>
      </p:sp>
      <p:sp>
        <p:nvSpPr>
          <p:cNvPr id="6"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ea typeface="Times New Roman"/>
                <a:cs typeface="Times New Roman"/>
              </a:rPr>
              <a:t>&lt;</a:t>
            </a:r>
            <a:r>
              <a:rPr lang="nl-NL" dirty="0" err="1" smtClean="0">
                <a:solidFill>
                  <a:srgbClr val="800000"/>
                </a:solidFill>
                <a:latin typeface="Consolas"/>
                <a:ea typeface="Times New Roman"/>
                <a:cs typeface="Times New Roman"/>
              </a:rPr>
              <a:t>table</a:t>
            </a:r>
            <a:r>
              <a:rPr lang="nl-NL" dirty="0">
                <a:solidFill>
                  <a:srgbClr val="000000"/>
                </a:solidFill>
                <a:latin typeface="Consolas"/>
                <a:ea typeface="Times New Roman"/>
                <a:cs typeface="Times New Roman"/>
              </a:rPr>
              <a:t> </a:t>
            </a:r>
            <a:r>
              <a:rPr lang="nl-NL" dirty="0" smtClean="0">
                <a:solidFill>
                  <a:srgbClr val="FF0000"/>
                </a:solidFill>
                <a:latin typeface="Consolas"/>
                <a:ea typeface="Times New Roman"/>
                <a:cs typeface="Times New Roman"/>
              </a:rPr>
              <a:t>class</a:t>
            </a:r>
            <a:r>
              <a:rPr lang="nl-NL" dirty="0" smtClean="0">
                <a:solidFill>
                  <a:srgbClr val="0000FF"/>
                </a:solidFill>
                <a:latin typeface="Consolas"/>
                <a:ea typeface="Times New Roman"/>
                <a:cs typeface="Times New Roman"/>
              </a:rPr>
              <a:t>="</a:t>
            </a:r>
            <a:r>
              <a:rPr lang="nl-NL" dirty="0" err="1" smtClean="0">
                <a:solidFill>
                  <a:srgbClr val="0000FF"/>
                </a:solidFill>
                <a:latin typeface="Consolas"/>
                <a:ea typeface="Times New Roman"/>
                <a:cs typeface="Times New Roman"/>
              </a:rPr>
              <a:t>table</a:t>
            </a:r>
            <a:r>
              <a:rPr lang="nl-NL" dirty="0" smtClean="0">
                <a:solidFill>
                  <a:srgbClr val="0000FF"/>
                </a:solidFill>
                <a:latin typeface="Consolas"/>
                <a:ea typeface="Times New Roman"/>
                <a:cs typeface="Times New Roman"/>
              </a:rPr>
              <a:t> </a:t>
            </a:r>
            <a:r>
              <a:rPr lang="nl-NL" b="1" dirty="0" err="1" smtClean="0">
                <a:solidFill>
                  <a:srgbClr val="0000FF"/>
                </a:solidFill>
                <a:latin typeface="Consolas"/>
                <a:ea typeface="Times New Roman"/>
                <a:cs typeface="Times New Roman"/>
              </a:rPr>
              <a:t>table-hover</a:t>
            </a:r>
            <a:r>
              <a:rPr lang="nl-NL" dirty="0" smtClean="0">
                <a:solidFill>
                  <a:srgbClr val="0000FF"/>
                </a:solidFill>
                <a:latin typeface="Consolas"/>
                <a:ea typeface="Times New Roman"/>
                <a:cs typeface="Times New Roman"/>
              </a:rPr>
              <a:t>"&gt;</a:t>
            </a:r>
            <a:br>
              <a:rPr lang="nl-NL" dirty="0" smtClean="0">
                <a:solidFill>
                  <a:srgbClr val="0000FF"/>
                </a:solidFill>
                <a:latin typeface="Consolas"/>
                <a:ea typeface="Times New Roman"/>
                <a:cs typeface="Times New Roman"/>
              </a:rPr>
            </a:br>
            <a:r>
              <a:rPr lang="nl-NL" dirty="0" smtClean="0">
                <a:solidFill>
                  <a:srgbClr val="000000"/>
                </a:solidFill>
                <a:latin typeface="Consolas"/>
                <a:ea typeface="Times New Roman"/>
                <a:cs typeface="Times New Roman"/>
              </a:rPr>
              <a:t>	...</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err="1" smtClean="0">
                <a:solidFill>
                  <a:srgbClr val="800000"/>
                </a:solidFill>
                <a:latin typeface="Consolas"/>
              </a:rPr>
              <a:t>table</a:t>
            </a:r>
            <a:r>
              <a:rPr lang="nl-NL" dirty="0" smtClean="0">
                <a:solidFill>
                  <a:srgbClr val="0000FF"/>
                </a:solidFill>
                <a:latin typeface="Consolas"/>
              </a:rPr>
              <a:t>&gt;</a:t>
            </a:r>
            <a:endParaRPr lang="nl-NL" dirty="0">
              <a:solidFill>
                <a:schemeClr val="tx1"/>
              </a:solidFill>
              <a:ea typeface="Calibri"/>
              <a:cs typeface="Times New Roman"/>
            </a:endParaRPr>
          </a:p>
        </p:txBody>
      </p:sp>
      <p:graphicFrame>
        <p:nvGraphicFramePr>
          <p:cNvPr id="4" name="Table 3"/>
          <p:cNvGraphicFramePr>
            <a:graphicFrameLocks noGrp="1"/>
          </p:cNvGraphicFramePr>
          <p:nvPr/>
        </p:nvGraphicFramePr>
        <p:xfrm>
          <a:off x="598015" y="2996940"/>
          <a:ext cx="7632700" cy="1872000"/>
        </p:xfrm>
        <a:graphic>
          <a:graphicData uri="http://schemas.openxmlformats.org/drawingml/2006/table">
            <a:tbl>
              <a:tblPr firstRow="1" bandRow="1"/>
              <a:tblGrid>
                <a:gridCol w="445495"/>
                <a:gridCol w="2098739"/>
                <a:gridCol w="2544233"/>
                <a:gridCol w="2544233"/>
              </a:tblGrid>
              <a:tr h="468000">
                <a:tc>
                  <a:txBody>
                    <a:bodyPr/>
                    <a:lstStyle/>
                    <a:p>
                      <a:r>
                        <a:rPr lang="en-US" b="1" dirty="0" smtClean="0">
                          <a:solidFill>
                            <a:srgbClr val="000000"/>
                          </a:solidFill>
                        </a:rPr>
                        <a:t>#</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First</a:t>
                      </a:r>
                      <a:r>
                        <a:rPr lang="en-US" b="1" baseline="0" dirty="0" smtClean="0">
                          <a:solidFill>
                            <a:srgbClr val="000000"/>
                          </a:solidFill>
                        </a:rPr>
                        <a:t> name</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Last</a:t>
                      </a:r>
                      <a:r>
                        <a:rPr lang="en-US" b="1" baseline="0" dirty="0" smtClean="0">
                          <a:solidFill>
                            <a:srgbClr val="000000"/>
                          </a:solidFill>
                        </a:rPr>
                        <a:t> name</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Date of birth</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1</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Frank</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Young</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aseline="0" dirty="0" smtClean="0">
                          <a:solidFill>
                            <a:srgbClr val="000000"/>
                          </a:solidFill>
                        </a:rPr>
                        <a:t>July 5th, 1981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2</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000000"/>
                          </a:solidFill>
                        </a:rPr>
                        <a:t>Susan</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000000"/>
                          </a:solidFill>
                        </a:rPr>
                        <a:t>Chi</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solidFill>
                            <a:srgbClr val="000000"/>
                          </a:solidFill>
                        </a:rPr>
                        <a:t>November 22th, 1966</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468000">
                <a:tc>
                  <a:txBody>
                    <a:bodyPr/>
                    <a:lstStyle/>
                    <a:p>
                      <a:r>
                        <a:rPr lang="en-US" dirty="0" smtClean="0">
                          <a:solidFill>
                            <a:srgbClr val="000000"/>
                          </a:solidFill>
                        </a:rPr>
                        <a:t>3</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Paul</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solidFill>
                            <a:srgbClr val="000000"/>
                          </a:solidFill>
                        </a:rPr>
                        <a:t>Wineless</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March 1st,</a:t>
                      </a:r>
                      <a:r>
                        <a:rPr lang="en-US" baseline="0" dirty="0" smtClean="0">
                          <a:solidFill>
                            <a:srgbClr val="000000"/>
                          </a:solidFill>
                        </a:rPr>
                        <a:t> 1991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7" name="Picture 13" descr="D:\Shared\curs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70" y="4132287"/>
            <a:ext cx="527218" cy="8089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twimg0-a.akamaihd.net/profile_images/2623842034/1c246mhexl0hsiekbwc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7596442" y="126870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982467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a:t>
            </a:r>
            <a:r>
              <a:rPr lang="nl-NL" dirty="0" err="1" smtClean="0"/>
              <a:t>Tables</a:t>
            </a:r>
            <a:r>
              <a:rPr lang="nl-NL" dirty="0" smtClean="0"/>
              <a:t> (6/6)</a:t>
            </a:r>
            <a:endParaRPr lang="nl-NL" dirty="0"/>
          </a:p>
        </p:txBody>
      </p:sp>
      <p:sp>
        <p:nvSpPr>
          <p:cNvPr id="3" name="Tijdelijke aanduiding voor inhoud 2"/>
          <p:cNvSpPr>
            <a:spLocks noGrp="1"/>
          </p:cNvSpPr>
          <p:nvPr>
            <p:ph idx="1"/>
          </p:nvPr>
        </p:nvSpPr>
        <p:spPr/>
        <p:txBody>
          <a:bodyPr/>
          <a:lstStyle/>
          <a:p>
            <a:r>
              <a:rPr lang="en-US" dirty="0" smtClean="0"/>
              <a:t>Apply contextual classes</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33</a:t>
            </a:fld>
            <a:endParaRPr lang="nl-NL"/>
          </a:p>
        </p:txBody>
      </p:sp>
      <p:graphicFrame>
        <p:nvGraphicFramePr>
          <p:cNvPr id="4" name="Table 3"/>
          <p:cNvGraphicFramePr>
            <a:graphicFrameLocks noGrp="1"/>
          </p:cNvGraphicFramePr>
          <p:nvPr>
            <p:extLst>
              <p:ext uri="{D42A27DB-BD31-4B8C-83A1-F6EECF244321}">
                <p14:modId xmlns:p14="http://schemas.microsoft.com/office/powerpoint/2010/main" val="3217932536"/>
              </p:ext>
            </p:extLst>
          </p:nvPr>
        </p:nvGraphicFramePr>
        <p:xfrm>
          <a:off x="598015" y="4365390"/>
          <a:ext cx="7632700" cy="1872000"/>
        </p:xfrm>
        <a:graphic>
          <a:graphicData uri="http://schemas.openxmlformats.org/drawingml/2006/table">
            <a:tbl>
              <a:tblPr firstRow="1" bandRow="1"/>
              <a:tblGrid>
                <a:gridCol w="445495"/>
                <a:gridCol w="2098739"/>
                <a:gridCol w="2544233"/>
                <a:gridCol w="2544233"/>
              </a:tblGrid>
              <a:tr h="468000">
                <a:tc>
                  <a:txBody>
                    <a:bodyPr/>
                    <a:lstStyle/>
                    <a:p>
                      <a:r>
                        <a:rPr lang="en-US" b="1" dirty="0" smtClean="0">
                          <a:solidFill>
                            <a:srgbClr val="000000"/>
                          </a:solidFill>
                        </a:rPr>
                        <a:t>#</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First</a:t>
                      </a:r>
                      <a:r>
                        <a:rPr lang="en-US" b="1" baseline="0" dirty="0" smtClean="0">
                          <a:solidFill>
                            <a:srgbClr val="000000"/>
                          </a:solidFill>
                        </a:rPr>
                        <a:t> name</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Last</a:t>
                      </a:r>
                      <a:r>
                        <a:rPr lang="en-US" b="1" baseline="0" dirty="0" smtClean="0">
                          <a:solidFill>
                            <a:srgbClr val="000000"/>
                          </a:solidFill>
                        </a:rPr>
                        <a:t> name</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Date of birth</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1</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Frank</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Young</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aseline="0" dirty="0" smtClean="0">
                          <a:solidFill>
                            <a:srgbClr val="000000"/>
                          </a:solidFill>
                        </a:rPr>
                        <a:t>July 5th, 1981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468000">
                <a:tc>
                  <a:txBody>
                    <a:bodyPr/>
                    <a:lstStyle/>
                    <a:p>
                      <a:r>
                        <a:rPr lang="en-US" dirty="0" smtClean="0">
                          <a:solidFill>
                            <a:srgbClr val="000000"/>
                          </a:solidFill>
                        </a:rPr>
                        <a:t>2</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99FF66"/>
                    </a:solidFill>
                  </a:tcPr>
                </a:tc>
                <a:tc>
                  <a:txBody>
                    <a:bodyPr/>
                    <a:lstStyle/>
                    <a:p>
                      <a:r>
                        <a:rPr lang="en-US" dirty="0" smtClean="0">
                          <a:solidFill>
                            <a:srgbClr val="000000"/>
                          </a:solidFill>
                        </a:rPr>
                        <a:t>Susan</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99FF66"/>
                    </a:solidFill>
                  </a:tcPr>
                </a:tc>
                <a:tc>
                  <a:txBody>
                    <a:bodyPr/>
                    <a:lstStyle/>
                    <a:p>
                      <a:r>
                        <a:rPr lang="en-US" dirty="0" smtClean="0">
                          <a:solidFill>
                            <a:srgbClr val="000000"/>
                          </a:solidFill>
                        </a:rPr>
                        <a:t>Chi</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99FF66"/>
                    </a:solidFill>
                  </a:tcPr>
                </a:tc>
                <a:tc>
                  <a:txBody>
                    <a:bodyPr/>
                    <a:lstStyle/>
                    <a:p>
                      <a:r>
                        <a:rPr lang="en-US" dirty="0" smtClean="0">
                          <a:solidFill>
                            <a:srgbClr val="000000"/>
                          </a:solidFill>
                        </a:rPr>
                        <a:t>November 22th, 1966</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99FF66"/>
                    </a:solidFill>
                  </a:tcPr>
                </a:tc>
              </a:tr>
              <a:tr h="468000">
                <a:tc>
                  <a:txBody>
                    <a:bodyPr/>
                    <a:lstStyle/>
                    <a:p>
                      <a:r>
                        <a:rPr lang="en-US" dirty="0" smtClean="0">
                          <a:solidFill>
                            <a:srgbClr val="000000"/>
                          </a:solidFill>
                        </a:rPr>
                        <a:t>3</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Paul</a:t>
                      </a:r>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solidFill>
                            <a:srgbClr val="000000"/>
                          </a:solidFill>
                        </a:rPr>
                        <a:t>Wineless</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March 1st,</a:t>
                      </a:r>
                      <a:r>
                        <a:rPr lang="en-US" baseline="0" dirty="0" smtClean="0">
                          <a:solidFill>
                            <a:srgbClr val="000000"/>
                          </a:solidFill>
                        </a:rPr>
                        <a:t> 1991</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18"/>
          <p:cNvSpPr/>
          <p:nvPr/>
        </p:nvSpPr>
        <p:spPr>
          <a:xfrm>
            <a:off x="598015" y="1988856"/>
            <a:ext cx="7632700" cy="20162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ea typeface="Times New Roman"/>
                <a:cs typeface="Times New Roman"/>
              </a:rPr>
              <a:t>&lt;</a:t>
            </a:r>
            <a:r>
              <a:rPr lang="nl-NL" dirty="0" err="1" smtClean="0">
                <a:solidFill>
                  <a:srgbClr val="800000"/>
                </a:solidFill>
                <a:latin typeface="Consolas"/>
                <a:ea typeface="Times New Roman"/>
                <a:cs typeface="Times New Roman"/>
              </a:rPr>
              <a:t>table</a:t>
            </a:r>
            <a:r>
              <a:rPr lang="nl-NL" dirty="0" smtClean="0">
                <a:solidFill>
                  <a:srgbClr val="000000"/>
                </a:solidFill>
                <a:latin typeface="Consolas"/>
                <a:ea typeface="Times New Roman"/>
                <a:cs typeface="Times New Roman"/>
              </a:rPr>
              <a:t> </a:t>
            </a:r>
            <a:r>
              <a:rPr lang="nl-NL" dirty="0" smtClean="0">
                <a:solidFill>
                  <a:srgbClr val="FF0000"/>
                </a:solidFill>
                <a:latin typeface="Consolas"/>
                <a:ea typeface="Times New Roman"/>
                <a:cs typeface="Times New Roman"/>
              </a:rPr>
              <a:t>class</a:t>
            </a:r>
            <a:r>
              <a:rPr lang="nl-NL" dirty="0" smtClean="0">
                <a:solidFill>
                  <a:srgbClr val="0000FF"/>
                </a:solidFill>
                <a:latin typeface="Consolas"/>
                <a:ea typeface="Times New Roman"/>
                <a:cs typeface="Times New Roman"/>
              </a:rPr>
              <a:t>="</a:t>
            </a:r>
            <a:r>
              <a:rPr lang="nl-NL" dirty="0" err="1" smtClean="0">
                <a:solidFill>
                  <a:srgbClr val="0000FF"/>
                </a:solidFill>
                <a:latin typeface="Consolas"/>
                <a:ea typeface="Times New Roman"/>
                <a:cs typeface="Times New Roman"/>
              </a:rPr>
              <a:t>table</a:t>
            </a:r>
            <a:r>
              <a:rPr lang="nl-NL" dirty="0" smtClean="0">
                <a:solidFill>
                  <a:srgbClr val="0000FF"/>
                </a:solidFill>
                <a:latin typeface="Consolas"/>
                <a:ea typeface="Times New Roman"/>
                <a:cs typeface="Times New Roman"/>
              </a:rPr>
              <a:t>"&gt;</a:t>
            </a:r>
            <a:br>
              <a:rPr lang="nl-NL" dirty="0" smtClean="0">
                <a:solidFill>
                  <a:srgbClr val="0000FF"/>
                </a:solidFill>
                <a:latin typeface="Consolas"/>
                <a:ea typeface="Times New Roman"/>
                <a:cs typeface="Times New Roman"/>
              </a:rPr>
            </a:br>
            <a:r>
              <a:rPr lang="nl-NL"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err="1"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tr</a:t>
            </a:r>
            <a:r>
              <a:rPr lang="nl-NL" b="1" dirty="0">
                <a:solidFill>
                  <a:srgbClr val="000000"/>
                </a:solidFill>
                <a:latin typeface="Consolas"/>
                <a:ea typeface="Times New Roman"/>
                <a:cs typeface="Times New Roman"/>
              </a:rPr>
              <a:t> </a:t>
            </a:r>
            <a:r>
              <a:rPr lang="nl-NL" b="1" dirty="0">
                <a:solidFill>
                  <a:srgbClr val="FF0000"/>
                </a:solidFill>
                <a:latin typeface="Consolas"/>
                <a:ea typeface="Times New Roman"/>
                <a:cs typeface="Times New Roman"/>
              </a:rPr>
              <a:t>class</a:t>
            </a:r>
            <a:r>
              <a:rPr lang="nl-NL" b="1" dirty="0" smtClean="0">
                <a:solidFill>
                  <a:srgbClr val="0000FF"/>
                </a:solidFill>
                <a:latin typeface="Consolas"/>
                <a:ea typeface="Times New Roman"/>
                <a:cs typeface="Times New Roman"/>
              </a:rPr>
              <a:t>="</a:t>
            </a:r>
            <a:r>
              <a:rPr lang="nl-NL" b="1" dirty="0" err="1" smtClean="0">
                <a:solidFill>
                  <a:srgbClr val="0000FF"/>
                </a:solidFill>
                <a:latin typeface="Consolas"/>
                <a:ea typeface="Times New Roman"/>
                <a:cs typeface="Times New Roman"/>
              </a:rPr>
              <a:t>success</a:t>
            </a:r>
            <a:r>
              <a:rPr lang="nl-NL" b="1" dirty="0" smtClean="0">
                <a:solidFill>
                  <a:srgbClr val="0000FF"/>
                </a:solidFill>
                <a:latin typeface="Consolas"/>
                <a:ea typeface="Times New Roman"/>
                <a:cs typeface="Times New Roman"/>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nl-NL" sz="2400" dirty="0">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nl-NL" sz="2400" dirty="0" smtClean="0">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err="1"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tr</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nl-NL" sz="2400" dirty="0" smtClean="0">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a:rPr>
              <a:t>&lt;/</a:t>
            </a:r>
            <a:r>
              <a:rPr lang="nl-NL" dirty="0" err="1" smtClean="0">
                <a:solidFill>
                  <a:srgbClr val="800000"/>
                </a:solidFill>
                <a:latin typeface="Consolas"/>
              </a:rPr>
              <a:t>table</a:t>
            </a:r>
            <a:r>
              <a:rPr lang="nl-NL" dirty="0" smtClean="0">
                <a:solidFill>
                  <a:srgbClr val="0000FF"/>
                </a:solidFill>
                <a:latin typeface="Consolas"/>
              </a:rPr>
              <a:t>&gt;</a:t>
            </a:r>
            <a:endParaRPr lang="nl-NL" dirty="0">
              <a:solidFill>
                <a:schemeClr val="tx1"/>
              </a:solidFill>
              <a:ea typeface="Calibri"/>
              <a:cs typeface="Times New Roman"/>
            </a:endParaRPr>
          </a:p>
        </p:txBody>
      </p:sp>
      <p:sp>
        <p:nvSpPr>
          <p:cNvPr id="8" name="Rectangle 18"/>
          <p:cNvSpPr/>
          <p:nvPr/>
        </p:nvSpPr>
        <p:spPr>
          <a:xfrm>
            <a:off x="598012" y="1412776"/>
            <a:ext cx="1597658" cy="432048"/>
          </a:xfrm>
          <a:prstGeom prst="rect">
            <a:avLst/>
          </a:prstGeom>
          <a:solidFill>
            <a:srgbClr val="99FF66"/>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success</a:t>
            </a:r>
            <a:endParaRPr lang="en-US" dirty="0" smtClean="0">
              <a:solidFill>
                <a:srgbClr val="0000FF"/>
              </a:solidFill>
              <a:latin typeface="Consolas"/>
            </a:endParaRPr>
          </a:p>
        </p:txBody>
      </p:sp>
      <p:sp>
        <p:nvSpPr>
          <p:cNvPr id="10" name="Rectangle 18"/>
          <p:cNvSpPr/>
          <p:nvPr/>
        </p:nvSpPr>
        <p:spPr>
          <a:xfrm>
            <a:off x="2627730" y="1410449"/>
            <a:ext cx="1597658" cy="432048"/>
          </a:xfrm>
          <a:prstGeom prst="rect">
            <a:avLst/>
          </a:prstGeom>
          <a:solidFill>
            <a:schemeClr val="accent2">
              <a:lumMod val="20000"/>
              <a:lumOff val="8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.error</a:t>
            </a:r>
            <a:endParaRPr lang="en-US" dirty="0" smtClean="0">
              <a:solidFill>
                <a:srgbClr val="0000FF"/>
              </a:solidFill>
              <a:latin typeface="Consolas"/>
            </a:endParaRPr>
          </a:p>
        </p:txBody>
      </p:sp>
      <p:sp>
        <p:nvSpPr>
          <p:cNvPr id="11" name="Rectangle 18"/>
          <p:cNvSpPr/>
          <p:nvPr/>
        </p:nvSpPr>
        <p:spPr>
          <a:xfrm>
            <a:off x="4657448" y="1410161"/>
            <a:ext cx="1597658" cy="432048"/>
          </a:xfrm>
          <a:prstGeom prst="rect">
            <a:avLst/>
          </a:prstGeom>
          <a:solidFill>
            <a:srgbClr val="FFC000"/>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warning</a:t>
            </a:r>
            <a:endParaRPr lang="en-US" dirty="0" smtClean="0">
              <a:solidFill>
                <a:srgbClr val="0000FF"/>
              </a:solidFill>
              <a:latin typeface="Consolas"/>
            </a:endParaRPr>
          </a:p>
        </p:txBody>
      </p:sp>
      <p:sp>
        <p:nvSpPr>
          <p:cNvPr id="12" name="Rectangle 18"/>
          <p:cNvSpPr/>
          <p:nvPr/>
        </p:nvSpPr>
        <p:spPr>
          <a:xfrm>
            <a:off x="6633054" y="1410161"/>
            <a:ext cx="1597658" cy="432048"/>
          </a:xfrm>
          <a:prstGeom prst="rect">
            <a:avLst/>
          </a:prstGeom>
          <a:solidFill>
            <a:schemeClr val="tx1">
              <a:lumMod val="20000"/>
              <a:lumOff val="8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.info</a:t>
            </a:r>
            <a:endParaRPr lang="en-US" dirty="0" smtClean="0">
              <a:solidFill>
                <a:srgbClr val="0000FF"/>
              </a:solidFill>
              <a:latin typeface="Consolas"/>
            </a:endParaRPr>
          </a:p>
        </p:txBody>
      </p:sp>
      <p:pic>
        <p:nvPicPr>
          <p:cNvPr id="13"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7596442" y="191679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1343436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Buttons (1/3)</a:t>
            </a:r>
            <a:endParaRPr lang="nl-NL" dirty="0"/>
          </a:p>
        </p:txBody>
      </p:sp>
      <p:sp>
        <p:nvSpPr>
          <p:cNvPr id="3" name="Tijdelijke aanduiding voor inhoud 2"/>
          <p:cNvSpPr>
            <a:spLocks noGrp="1"/>
          </p:cNvSpPr>
          <p:nvPr>
            <p:ph idx="1"/>
          </p:nvPr>
        </p:nvSpPr>
        <p:spPr/>
        <p:txBody>
          <a:bodyPr/>
          <a:lstStyle/>
          <a:p>
            <a:r>
              <a:rPr lang="en-US" dirty="0" smtClean="0"/>
              <a:t>Bootstraps offers buttons that aid the user</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34</a:t>
            </a:fld>
            <a:endParaRPr lang="nl-NL"/>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1422094147"/>
              </p:ext>
            </p:extLst>
          </p:nvPr>
        </p:nvGraphicFramePr>
        <p:xfrm>
          <a:off x="457200" y="1435710"/>
          <a:ext cx="8435400" cy="4941000"/>
        </p:xfrm>
        <a:graphic>
          <a:graphicData uri="http://schemas.openxmlformats.org/drawingml/2006/table">
            <a:tbl>
              <a:tblPr firstRow="1" bandRow="1"/>
              <a:tblGrid>
                <a:gridCol w="1483313"/>
                <a:gridCol w="2224969"/>
                <a:gridCol w="4727118"/>
              </a:tblGrid>
              <a:tr h="549000">
                <a:tc>
                  <a:txBody>
                    <a:bodyPr/>
                    <a:lstStyle/>
                    <a:p>
                      <a:r>
                        <a:rPr lang="en-US" b="1" dirty="0" smtClean="0">
                          <a:solidFill>
                            <a:srgbClr val="000000"/>
                          </a:solidFill>
                        </a:rPr>
                        <a:t>Button</a:t>
                      </a:r>
                      <a:endParaRPr lang="nl-NL" b="1"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CSS class(</a:t>
                      </a:r>
                      <a:r>
                        <a:rPr lang="en-US" b="1" dirty="0" err="1" smtClean="0">
                          <a:solidFill>
                            <a:srgbClr val="000000"/>
                          </a:solidFill>
                        </a:rPr>
                        <a:t>es</a:t>
                      </a:r>
                      <a:r>
                        <a:rPr lang="en-US" b="1" dirty="0" smtClean="0">
                          <a:solidFill>
                            <a:srgbClr val="000000"/>
                          </a:solidFill>
                        </a:rPr>
                        <a:t>)</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rgbClr val="000000"/>
                          </a:solidFill>
                        </a:rPr>
                        <a:t>Meaning</a:t>
                      </a:r>
                      <a:endParaRPr lang="nl-NL" b="1" dirty="0">
                        <a:solidFill>
                          <a:srgbClr val="000000"/>
                        </a:solidFill>
                      </a:endParaRPr>
                    </a:p>
                  </a:txBody>
                  <a:tcPr anchor="ctr">
                    <a:lnL w="12700" cmpd="sng">
                      <a:noFill/>
                      <a:prstDash val="solid"/>
                    </a:lnL>
                    <a:lnR w="12700" cmpd="sng">
                      <a:noFill/>
                      <a:prstDash val="soli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549000">
                <a:tc>
                  <a:txBody>
                    <a:bodyPr/>
                    <a:lstStyle/>
                    <a:p>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rgbClr val="000000"/>
                          </a:solidFill>
                          <a:latin typeface="Consolas" panose="020B0609020204030204" pitchFamily="49" charset="0"/>
                          <a:cs typeface="Consolas" panose="020B0609020204030204" pitchFamily="49" charset="0"/>
                        </a:rPr>
                        <a:t>btn</a:t>
                      </a:r>
                      <a:endParaRPr lang="nl-NL" dirty="0" smtClean="0">
                        <a:solidFill>
                          <a:srgbClr val="000000"/>
                        </a:solidFill>
                        <a:latin typeface="Consolas" panose="020B0609020204030204" pitchFamily="49" charset="0"/>
                        <a:cs typeface="Consolas" panose="020B0609020204030204" pitchFamily="49" charset="0"/>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aseline="0" dirty="0" smtClean="0">
                          <a:solidFill>
                            <a:srgbClr val="000000"/>
                          </a:solidFill>
                        </a:rPr>
                        <a:t>Default button</a:t>
                      </a:r>
                      <a:endParaRPr lang="nl-NL" dirty="0"/>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549000">
                <a:tc>
                  <a:txBody>
                    <a:bodyPr/>
                    <a:lstStyle/>
                    <a:p>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l-NL" dirty="0" err="1" smtClean="0">
                          <a:solidFill>
                            <a:srgbClr val="000000"/>
                          </a:solidFill>
                          <a:latin typeface="Consolas" panose="020B0609020204030204" pitchFamily="49" charset="0"/>
                          <a:cs typeface="Consolas" panose="020B0609020204030204" pitchFamily="49" charset="0"/>
                        </a:rPr>
                        <a:t>btn</a:t>
                      </a:r>
                      <a:r>
                        <a:rPr lang="nl-NL" dirty="0" smtClean="0">
                          <a:solidFill>
                            <a:srgbClr val="000000"/>
                          </a:solidFill>
                          <a:latin typeface="Consolas" panose="020B0609020204030204" pitchFamily="49" charset="0"/>
                          <a:cs typeface="Consolas" panose="020B0609020204030204" pitchFamily="49" charset="0"/>
                        </a:rPr>
                        <a:t> </a:t>
                      </a:r>
                      <a:r>
                        <a:rPr lang="nl-NL" dirty="0" err="1" smtClean="0">
                          <a:solidFill>
                            <a:srgbClr val="000000"/>
                          </a:solidFill>
                          <a:latin typeface="Consolas" panose="020B0609020204030204" pitchFamily="49" charset="0"/>
                          <a:cs typeface="Consolas" panose="020B0609020204030204" pitchFamily="49" charset="0"/>
                        </a:rPr>
                        <a:t>btn-primary</a:t>
                      </a:r>
                      <a:endParaRPr lang="nl-NL" dirty="0">
                        <a:solidFill>
                          <a:srgbClr val="000000"/>
                        </a:solidFill>
                        <a:latin typeface="Consolas" panose="020B0609020204030204" pitchFamily="49" charset="0"/>
                        <a:cs typeface="Consolas" panose="020B0609020204030204" pitchFamily="49" charset="0"/>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aseline="0" dirty="0" smtClean="0">
                          <a:solidFill>
                            <a:srgbClr val="000000"/>
                          </a:solidFill>
                        </a:rPr>
                        <a:t>Identifies primary action in a set of buttons</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549000">
                <a:tc>
                  <a:txBody>
                    <a:bodyPr/>
                    <a:lstStyle/>
                    <a:p>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solidFill>
                            <a:srgbClr val="000000"/>
                          </a:solidFill>
                          <a:latin typeface="Consolas" panose="020B0609020204030204" pitchFamily="49" charset="0"/>
                          <a:cs typeface="Consolas" panose="020B0609020204030204" pitchFamily="49" charset="0"/>
                        </a:rPr>
                        <a:t>btn</a:t>
                      </a:r>
                      <a:r>
                        <a:rPr lang="en-US" dirty="0" smtClean="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btn</a:t>
                      </a:r>
                      <a:r>
                        <a:rPr lang="en-US" dirty="0" smtClean="0">
                          <a:solidFill>
                            <a:srgbClr val="000000"/>
                          </a:solidFill>
                          <a:latin typeface="Consolas" panose="020B0609020204030204" pitchFamily="49" charset="0"/>
                          <a:cs typeface="Consolas" panose="020B0609020204030204" pitchFamily="49" charset="0"/>
                        </a:rPr>
                        <a:t>-info</a:t>
                      </a:r>
                      <a:endParaRPr lang="nl-NL" dirty="0">
                        <a:solidFill>
                          <a:srgbClr val="000000"/>
                        </a:solidFill>
                        <a:latin typeface="Consolas" panose="020B0609020204030204" pitchFamily="49" charset="0"/>
                        <a:cs typeface="Consolas" panose="020B0609020204030204" pitchFamily="49" charset="0"/>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Alternative</a:t>
                      </a:r>
                      <a:r>
                        <a:rPr lang="en-US" baseline="0" dirty="0" smtClean="0">
                          <a:solidFill>
                            <a:srgbClr val="000000"/>
                          </a:solidFill>
                        </a:rPr>
                        <a:t> to the default styles</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549000">
                <a:tc>
                  <a:txBody>
                    <a:bodyPr/>
                    <a:lstStyle/>
                    <a:p>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solidFill>
                            <a:srgbClr val="000000"/>
                          </a:solidFill>
                          <a:latin typeface="Consolas" panose="020B0609020204030204" pitchFamily="49" charset="0"/>
                          <a:cs typeface="Consolas" panose="020B0609020204030204" pitchFamily="49" charset="0"/>
                        </a:rPr>
                        <a:t>btn</a:t>
                      </a:r>
                      <a:r>
                        <a:rPr lang="en-US" dirty="0" smtClean="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btn</a:t>
                      </a:r>
                      <a:r>
                        <a:rPr lang="en-US" dirty="0" smtClean="0">
                          <a:solidFill>
                            <a:srgbClr val="000000"/>
                          </a:solidFill>
                          <a:latin typeface="Consolas" panose="020B0609020204030204" pitchFamily="49" charset="0"/>
                          <a:cs typeface="Consolas" panose="020B0609020204030204" pitchFamily="49" charset="0"/>
                        </a:rPr>
                        <a:t>-success</a:t>
                      </a:r>
                      <a:endParaRPr lang="nl-NL" dirty="0">
                        <a:solidFill>
                          <a:srgbClr val="000000"/>
                        </a:solidFill>
                        <a:latin typeface="Consolas" panose="020B0609020204030204" pitchFamily="49" charset="0"/>
                        <a:cs typeface="Consolas" panose="020B0609020204030204" pitchFamily="49" charset="0"/>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rgbClr val="000000"/>
                          </a:solidFill>
                        </a:rPr>
                        <a:t>Indicates</a:t>
                      </a:r>
                      <a:r>
                        <a:rPr lang="en-US" baseline="0" dirty="0" smtClean="0">
                          <a:solidFill>
                            <a:srgbClr val="000000"/>
                          </a:solidFill>
                        </a:rPr>
                        <a:t> successful or positive action</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549000">
                <a:tc>
                  <a:txBody>
                    <a:bodyPr/>
                    <a:lstStyle/>
                    <a:p>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l-NL" dirty="0" err="1" smtClean="0">
                          <a:solidFill>
                            <a:srgbClr val="000000"/>
                          </a:solidFill>
                          <a:latin typeface="Consolas" panose="020B0609020204030204" pitchFamily="49" charset="0"/>
                          <a:cs typeface="Consolas" panose="020B0609020204030204" pitchFamily="49" charset="0"/>
                        </a:rPr>
                        <a:t>btn</a:t>
                      </a:r>
                      <a:r>
                        <a:rPr lang="nl-NL" dirty="0" smtClean="0">
                          <a:solidFill>
                            <a:srgbClr val="000000"/>
                          </a:solidFill>
                          <a:latin typeface="Consolas" panose="020B0609020204030204" pitchFamily="49" charset="0"/>
                          <a:cs typeface="Consolas" panose="020B0609020204030204" pitchFamily="49" charset="0"/>
                        </a:rPr>
                        <a:t> </a:t>
                      </a:r>
                      <a:r>
                        <a:rPr lang="nl-NL" dirty="0" err="1" smtClean="0">
                          <a:solidFill>
                            <a:srgbClr val="000000"/>
                          </a:solidFill>
                          <a:latin typeface="Consolas" panose="020B0609020204030204" pitchFamily="49" charset="0"/>
                          <a:cs typeface="Consolas" panose="020B0609020204030204" pitchFamily="49" charset="0"/>
                        </a:rPr>
                        <a:t>btn-warning</a:t>
                      </a:r>
                      <a:endParaRPr lang="nl-NL" dirty="0">
                        <a:solidFill>
                          <a:srgbClr val="000000"/>
                        </a:solidFill>
                        <a:latin typeface="Consolas" panose="020B0609020204030204" pitchFamily="49" charset="0"/>
                        <a:cs typeface="Consolas" panose="020B0609020204030204" pitchFamily="49" charset="0"/>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l-NL" dirty="0" err="1" smtClean="0">
                          <a:solidFill>
                            <a:srgbClr val="000000"/>
                          </a:solidFill>
                        </a:rPr>
                        <a:t>Indicates</a:t>
                      </a:r>
                      <a:r>
                        <a:rPr lang="nl-NL" dirty="0" smtClean="0">
                          <a:solidFill>
                            <a:srgbClr val="000000"/>
                          </a:solidFill>
                        </a:rPr>
                        <a:t> </a:t>
                      </a:r>
                      <a:r>
                        <a:rPr lang="nl-NL" dirty="0" err="1" smtClean="0">
                          <a:solidFill>
                            <a:srgbClr val="000000"/>
                          </a:solidFill>
                        </a:rPr>
                        <a:t>caution</a:t>
                      </a:r>
                      <a:r>
                        <a:rPr lang="nl-NL" dirty="0" smtClean="0">
                          <a:solidFill>
                            <a:srgbClr val="000000"/>
                          </a:solidFill>
                        </a:rPr>
                        <a:t> </a:t>
                      </a:r>
                      <a:r>
                        <a:rPr lang="nl-NL" dirty="0" err="1" smtClean="0">
                          <a:solidFill>
                            <a:srgbClr val="000000"/>
                          </a:solidFill>
                        </a:rPr>
                        <a:t>should</a:t>
                      </a:r>
                      <a:r>
                        <a:rPr lang="nl-NL" dirty="0" smtClean="0">
                          <a:solidFill>
                            <a:srgbClr val="000000"/>
                          </a:solidFill>
                        </a:rPr>
                        <a:t> </a:t>
                      </a:r>
                      <a:r>
                        <a:rPr lang="nl-NL" dirty="0" err="1" smtClean="0">
                          <a:solidFill>
                            <a:srgbClr val="000000"/>
                          </a:solidFill>
                        </a:rPr>
                        <a:t>be</a:t>
                      </a:r>
                      <a:r>
                        <a:rPr lang="nl-NL" dirty="0" smtClean="0">
                          <a:solidFill>
                            <a:srgbClr val="000000"/>
                          </a:solidFill>
                        </a:rPr>
                        <a:t> taken</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549000">
                <a:tc>
                  <a:txBody>
                    <a:bodyPr/>
                    <a:lstStyle/>
                    <a:p>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l-NL" dirty="0" err="1" smtClean="0">
                          <a:solidFill>
                            <a:srgbClr val="000000"/>
                          </a:solidFill>
                          <a:latin typeface="Consolas" panose="020B0609020204030204" pitchFamily="49" charset="0"/>
                          <a:cs typeface="Consolas" panose="020B0609020204030204" pitchFamily="49" charset="0"/>
                        </a:rPr>
                        <a:t>btn</a:t>
                      </a:r>
                      <a:r>
                        <a:rPr lang="nl-NL" dirty="0" smtClean="0">
                          <a:solidFill>
                            <a:srgbClr val="000000"/>
                          </a:solidFill>
                          <a:latin typeface="Consolas" panose="020B0609020204030204" pitchFamily="49" charset="0"/>
                          <a:cs typeface="Consolas" panose="020B0609020204030204" pitchFamily="49" charset="0"/>
                        </a:rPr>
                        <a:t> </a:t>
                      </a:r>
                      <a:r>
                        <a:rPr lang="nl-NL" dirty="0" err="1" smtClean="0">
                          <a:solidFill>
                            <a:srgbClr val="000000"/>
                          </a:solidFill>
                          <a:latin typeface="Consolas" panose="020B0609020204030204" pitchFamily="49" charset="0"/>
                          <a:cs typeface="Consolas" panose="020B0609020204030204" pitchFamily="49" charset="0"/>
                        </a:rPr>
                        <a:t>btn-danger</a:t>
                      </a:r>
                      <a:endParaRPr lang="nl-NL" dirty="0">
                        <a:solidFill>
                          <a:srgbClr val="000000"/>
                        </a:solidFill>
                        <a:latin typeface="Consolas" panose="020B0609020204030204" pitchFamily="49" charset="0"/>
                        <a:cs typeface="Consolas" panose="020B0609020204030204" pitchFamily="49" charset="0"/>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l-NL" dirty="0" err="1" smtClean="0">
                          <a:solidFill>
                            <a:srgbClr val="000000"/>
                          </a:solidFill>
                        </a:rPr>
                        <a:t>Indicates</a:t>
                      </a:r>
                      <a:r>
                        <a:rPr lang="nl-NL" dirty="0" smtClean="0">
                          <a:solidFill>
                            <a:srgbClr val="000000"/>
                          </a:solidFill>
                        </a:rPr>
                        <a:t> a </a:t>
                      </a:r>
                      <a:r>
                        <a:rPr lang="nl-NL" dirty="0" err="1" smtClean="0">
                          <a:solidFill>
                            <a:srgbClr val="000000"/>
                          </a:solidFill>
                        </a:rPr>
                        <a:t>dangerous</a:t>
                      </a:r>
                      <a:r>
                        <a:rPr lang="nl-NL" baseline="0" dirty="0" smtClean="0">
                          <a:solidFill>
                            <a:srgbClr val="000000"/>
                          </a:solidFill>
                        </a:rPr>
                        <a:t> or </a:t>
                      </a:r>
                      <a:r>
                        <a:rPr lang="nl-NL" baseline="0" dirty="0" err="1" smtClean="0">
                          <a:solidFill>
                            <a:srgbClr val="000000"/>
                          </a:solidFill>
                        </a:rPr>
                        <a:t>negative</a:t>
                      </a:r>
                      <a:r>
                        <a:rPr lang="nl-NL" baseline="0" dirty="0" smtClean="0">
                          <a:solidFill>
                            <a:srgbClr val="000000"/>
                          </a:solidFill>
                        </a:rPr>
                        <a:t> action</a:t>
                      </a:r>
                      <a:r>
                        <a:rPr lang="nl-NL" dirty="0" smtClean="0">
                          <a:solidFill>
                            <a:srgbClr val="000000"/>
                          </a:solidFill>
                        </a:rPr>
                        <a:t> </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549000">
                <a:tc>
                  <a:txBody>
                    <a:bodyPr/>
                    <a:lstStyle/>
                    <a:p>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l-NL" dirty="0" err="1" smtClean="0">
                          <a:solidFill>
                            <a:srgbClr val="000000"/>
                          </a:solidFill>
                          <a:latin typeface="Consolas" panose="020B0609020204030204" pitchFamily="49" charset="0"/>
                          <a:cs typeface="Consolas" panose="020B0609020204030204" pitchFamily="49" charset="0"/>
                        </a:rPr>
                        <a:t>btn</a:t>
                      </a:r>
                      <a:r>
                        <a:rPr lang="nl-NL" dirty="0" smtClean="0">
                          <a:solidFill>
                            <a:srgbClr val="000000"/>
                          </a:solidFill>
                          <a:latin typeface="Consolas" panose="020B0609020204030204" pitchFamily="49" charset="0"/>
                          <a:cs typeface="Consolas" panose="020B0609020204030204" pitchFamily="49" charset="0"/>
                        </a:rPr>
                        <a:t>-inverse</a:t>
                      </a:r>
                      <a:endParaRPr lang="nl-NL" dirty="0">
                        <a:solidFill>
                          <a:srgbClr val="000000"/>
                        </a:solidFill>
                        <a:latin typeface="Consolas" panose="020B0609020204030204" pitchFamily="49" charset="0"/>
                        <a:cs typeface="Consolas" panose="020B0609020204030204" pitchFamily="49" charset="0"/>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l-NL" dirty="0" err="1" smtClean="0">
                          <a:solidFill>
                            <a:srgbClr val="000000"/>
                          </a:solidFill>
                        </a:rPr>
                        <a:t>Alternate</a:t>
                      </a:r>
                      <a:r>
                        <a:rPr lang="nl-NL" dirty="0" smtClean="0">
                          <a:solidFill>
                            <a:srgbClr val="000000"/>
                          </a:solidFill>
                        </a:rPr>
                        <a:t> </a:t>
                      </a:r>
                      <a:r>
                        <a:rPr lang="nl-NL" dirty="0" err="1" smtClean="0">
                          <a:solidFill>
                            <a:srgbClr val="000000"/>
                          </a:solidFill>
                        </a:rPr>
                        <a:t>dark</a:t>
                      </a:r>
                      <a:r>
                        <a:rPr lang="nl-NL" dirty="0" smtClean="0">
                          <a:solidFill>
                            <a:srgbClr val="000000"/>
                          </a:solidFill>
                        </a:rPr>
                        <a:t> gray button, no </a:t>
                      </a:r>
                      <a:r>
                        <a:rPr lang="nl-NL" dirty="0" err="1" smtClean="0">
                          <a:solidFill>
                            <a:srgbClr val="000000"/>
                          </a:solidFill>
                        </a:rPr>
                        <a:t>specific</a:t>
                      </a:r>
                      <a:r>
                        <a:rPr lang="nl-NL" dirty="0" smtClean="0">
                          <a:solidFill>
                            <a:srgbClr val="000000"/>
                          </a:solidFill>
                        </a:rPr>
                        <a:t> </a:t>
                      </a:r>
                      <a:r>
                        <a:rPr lang="nl-NL" dirty="0" err="1" smtClean="0">
                          <a:solidFill>
                            <a:srgbClr val="000000"/>
                          </a:solidFill>
                        </a:rPr>
                        <a:t>meaning</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r>
              <a:tr h="549000">
                <a:tc>
                  <a:txBody>
                    <a:bodyPr/>
                    <a:lstStyle/>
                    <a:p>
                      <a:endParaRPr lang="nl-NL" dirty="0">
                        <a:solidFill>
                          <a:srgbClr val="000000"/>
                        </a:solidFill>
                      </a:endParaRPr>
                    </a:p>
                  </a:txBody>
                  <a:tcPr anchor="ctr">
                    <a:lnL w="12700" cap="flat" cmpd="sng" algn="ctr">
                      <a:noFill/>
                      <a:prstDash val="solid"/>
                      <a:round/>
                      <a:headEnd type="none" w="med" len="med"/>
                      <a:tailEnd type="none" w="med" len="me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l-NL" dirty="0" err="1" smtClean="0">
                          <a:solidFill>
                            <a:srgbClr val="000000"/>
                          </a:solidFill>
                          <a:latin typeface="Consolas" panose="020B0609020204030204" pitchFamily="49" charset="0"/>
                          <a:cs typeface="Consolas" panose="020B0609020204030204" pitchFamily="49" charset="0"/>
                        </a:rPr>
                        <a:t>btn</a:t>
                      </a:r>
                      <a:r>
                        <a:rPr lang="nl-NL" dirty="0" smtClean="0">
                          <a:solidFill>
                            <a:srgbClr val="000000"/>
                          </a:solidFill>
                          <a:latin typeface="Consolas" panose="020B0609020204030204" pitchFamily="49" charset="0"/>
                          <a:cs typeface="Consolas" panose="020B0609020204030204" pitchFamily="49" charset="0"/>
                        </a:rPr>
                        <a:t> </a:t>
                      </a:r>
                      <a:r>
                        <a:rPr lang="nl-NL" dirty="0" err="1" smtClean="0">
                          <a:solidFill>
                            <a:srgbClr val="000000"/>
                          </a:solidFill>
                          <a:latin typeface="Consolas" panose="020B0609020204030204" pitchFamily="49" charset="0"/>
                          <a:cs typeface="Consolas" panose="020B0609020204030204" pitchFamily="49" charset="0"/>
                        </a:rPr>
                        <a:t>btn</a:t>
                      </a:r>
                      <a:r>
                        <a:rPr lang="nl-NL" dirty="0" smtClean="0">
                          <a:solidFill>
                            <a:srgbClr val="000000"/>
                          </a:solidFill>
                          <a:latin typeface="Consolas" panose="020B0609020204030204" pitchFamily="49" charset="0"/>
                          <a:cs typeface="Consolas" panose="020B0609020204030204" pitchFamily="49" charset="0"/>
                        </a:rPr>
                        <a:t>-link</a:t>
                      </a:r>
                      <a:endParaRPr lang="nl-NL" dirty="0">
                        <a:solidFill>
                          <a:srgbClr val="000000"/>
                        </a:solidFill>
                        <a:latin typeface="Consolas" panose="020B0609020204030204" pitchFamily="49" charset="0"/>
                        <a:cs typeface="Consolas" panose="020B0609020204030204" pitchFamily="49" charset="0"/>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nl-NL" dirty="0" err="1" smtClean="0">
                          <a:solidFill>
                            <a:srgbClr val="000000"/>
                          </a:solidFill>
                        </a:rPr>
                        <a:t>Deemphasize</a:t>
                      </a:r>
                      <a:r>
                        <a:rPr lang="nl-NL" dirty="0" smtClean="0">
                          <a:solidFill>
                            <a:srgbClr val="000000"/>
                          </a:solidFill>
                        </a:rPr>
                        <a:t> </a:t>
                      </a:r>
                      <a:r>
                        <a:rPr lang="nl-NL" baseline="0" dirty="0" smtClean="0">
                          <a:solidFill>
                            <a:srgbClr val="000000"/>
                          </a:solidFill>
                        </a:rPr>
                        <a:t>a button</a:t>
                      </a:r>
                      <a:endParaRPr lang="nl-NL" dirty="0">
                        <a:solidFill>
                          <a:srgbClr val="000000"/>
                        </a:solidFill>
                      </a:endParaRPr>
                    </a:p>
                  </a:txBody>
                  <a:tcPr anchor="ctr">
                    <a:lnL w="12700" cmpd="sng">
                      <a:noFill/>
                      <a:prstDash val="solid"/>
                    </a:lnL>
                    <a:lnR w="12700" cmpd="sng">
                      <a:noFill/>
                      <a:prstDash val="solid"/>
                    </a:lnR>
                    <a:lnT w="12700" cap="flat" cmpd="sng" algn="ctr">
                      <a:solidFill>
                        <a:schemeClr val="bg1">
                          <a:lumMod val="6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2" name="Picture 11"/>
          <p:cNvPicPr>
            <a:picLocks noChangeAspect="1"/>
          </p:cNvPicPr>
          <p:nvPr/>
        </p:nvPicPr>
        <p:blipFill>
          <a:blip r:embed="rId4"/>
          <a:stretch>
            <a:fillRect/>
          </a:stretch>
        </p:blipFill>
        <p:spPr>
          <a:xfrm>
            <a:off x="474757" y="2546315"/>
            <a:ext cx="1228725" cy="514350"/>
          </a:xfrm>
          <a:prstGeom prst="rect">
            <a:avLst/>
          </a:prstGeom>
        </p:spPr>
      </p:pic>
      <p:pic>
        <p:nvPicPr>
          <p:cNvPr id="13" name="Picture 12"/>
          <p:cNvPicPr>
            <a:picLocks noChangeAspect="1"/>
          </p:cNvPicPr>
          <p:nvPr/>
        </p:nvPicPr>
        <p:blipFill>
          <a:blip r:embed="rId5"/>
          <a:stretch>
            <a:fillRect/>
          </a:stretch>
        </p:blipFill>
        <p:spPr>
          <a:xfrm>
            <a:off x="474757" y="3094269"/>
            <a:ext cx="857250" cy="528638"/>
          </a:xfrm>
          <a:prstGeom prst="rect">
            <a:avLst/>
          </a:prstGeom>
        </p:spPr>
      </p:pic>
      <p:pic>
        <p:nvPicPr>
          <p:cNvPr id="14" name="Picture 13"/>
          <p:cNvPicPr>
            <a:picLocks noChangeAspect="1"/>
          </p:cNvPicPr>
          <p:nvPr/>
        </p:nvPicPr>
        <p:blipFill>
          <a:blip r:embed="rId6"/>
          <a:stretch>
            <a:fillRect/>
          </a:stretch>
        </p:blipFill>
        <p:spPr>
          <a:xfrm>
            <a:off x="467430" y="3647018"/>
            <a:ext cx="1300163" cy="514350"/>
          </a:xfrm>
          <a:prstGeom prst="rect">
            <a:avLst/>
          </a:prstGeom>
        </p:spPr>
      </p:pic>
      <p:pic>
        <p:nvPicPr>
          <p:cNvPr id="15" name="Picture 14"/>
          <p:cNvPicPr>
            <a:picLocks noChangeAspect="1"/>
          </p:cNvPicPr>
          <p:nvPr/>
        </p:nvPicPr>
        <p:blipFill>
          <a:blip r:embed="rId7"/>
          <a:stretch>
            <a:fillRect/>
          </a:stretch>
        </p:blipFill>
        <p:spPr>
          <a:xfrm>
            <a:off x="467430" y="4209230"/>
            <a:ext cx="1257300" cy="500063"/>
          </a:xfrm>
          <a:prstGeom prst="rect">
            <a:avLst/>
          </a:prstGeom>
        </p:spPr>
      </p:pic>
      <p:pic>
        <p:nvPicPr>
          <p:cNvPr id="16" name="Picture 15"/>
          <p:cNvPicPr>
            <a:picLocks noChangeAspect="1"/>
          </p:cNvPicPr>
          <p:nvPr/>
        </p:nvPicPr>
        <p:blipFill>
          <a:blip r:embed="rId8"/>
          <a:stretch>
            <a:fillRect/>
          </a:stretch>
        </p:blipFill>
        <p:spPr>
          <a:xfrm>
            <a:off x="474757" y="4759185"/>
            <a:ext cx="1171575" cy="500063"/>
          </a:xfrm>
          <a:prstGeom prst="rect">
            <a:avLst/>
          </a:prstGeom>
        </p:spPr>
      </p:pic>
      <p:pic>
        <p:nvPicPr>
          <p:cNvPr id="17" name="Picture 16"/>
          <p:cNvPicPr>
            <a:picLocks noChangeAspect="1"/>
          </p:cNvPicPr>
          <p:nvPr/>
        </p:nvPicPr>
        <p:blipFill>
          <a:blip r:embed="rId9"/>
          <a:stretch>
            <a:fillRect/>
          </a:stretch>
        </p:blipFill>
        <p:spPr>
          <a:xfrm>
            <a:off x="467430" y="5311112"/>
            <a:ext cx="1171575" cy="500063"/>
          </a:xfrm>
          <a:prstGeom prst="rect">
            <a:avLst/>
          </a:prstGeom>
        </p:spPr>
      </p:pic>
      <p:pic>
        <p:nvPicPr>
          <p:cNvPr id="18" name="Picture 17"/>
          <p:cNvPicPr>
            <a:picLocks noChangeAspect="1"/>
          </p:cNvPicPr>
          <p:nvPr/>
        </p:nvPicPr>
        <p:blipFill>
          <a:blip r:embed="rId10"/>
          <a:stretch>
            <a:fillRect/>
          </a:stretch>
        </p:blipFill>
        <p:spPr>
          <a:xfrm>
            <a:off x="621182" y="5997442"/>
            <a:ext cx="414338" cy="185738"/>
          </a:xfrm>
          <a:prstGeom prst="rect">
            <a:avLst/>
          </a:prstGeom>
        </p:spPr>
      </p:pic>
      <p:pic>
        <p:nvPicPr>
          <p:cNvPr id="19" name="Picture 18"/>
          <p:cNvPicPr>
            <a:picLocks noChangeAspect="1"/>
          </p:cNvPicPr>
          <p:nvPr/>
        </p:nvPicPr>
        <p:blipFill>
          <a:blip r:embed="rId11"/>
          <a:stretch>
            <a:fillRect/>
          </a:stretch>
        </p:blipFill>
        <p:spPr>
          <a:xfrm>
            <a:off x="474573" y="2003584"/>
            <a:ext cx="1157288" cy="514350"/>
          </a:xfrm>
          <a:prstGeom prst="rect">
            <a:avLst/>
          </a:prstGeom>
        </p:spPr>
      </p:pic>
    </p:spTree>
    <p:extLst>
      <p:ext uri="{BB962C8B-B14F-4D97-AF65-F5344CB8AC3E}">
        <p14:creationId xmlns:p14="http://schemas.microsoft.com/office/powerpoint/2010/main" val="3598527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Buttons (2/3)</a:t>
            </a:r>
            <a:endParaRPr lang="nl-NL" dirty="0"/>
          </a:p>
        </p:txBody>
      </p:sp>
      <p:sp>
        <p:nvSpPr>
          <p:cNvPr id="3" name="Tijdelijke aanduiding voor inhoud 2"/>
          <p:cNvSpPr>
            <a:spLocks noGrp="1"/>
          </p:cNvSpPr>
          <p:nvPr>
            <p:ph idx="1"/>
          </p:nvPr>
        </p:nvSpPr>
        <p:spPr/>
        <p:txBody>
          <a:bodyPr/>
          <a:lstStyle/>
          <a:p>
            <a:r>
              <a:rPr lang="en-US" dirty="0" smtClean="0"/>
              <a:t>Use bigger or smaller buttons to attract more or less attention</a:t>
            </a:r>
          </a:p>
          <a:p>
            <a:endParaRPr lang="en-US" dirty="0"/>
          </a:p>
          <a:p>
            <a:pPr lvl="1"/>
            <a:endParaRPr lang="en-US" dirty="0" smtClean="0"/>
          </a:p>
          <a:p>
            <a:pPr lvl="1"/>
            <a:endParaRPr lang="en-US" dirty="0" smtClean="0"/>
          </a:p>
          <a:p>
            <a:pPr lvl="1"/>
            <a:endParaRPr lang="en-US" dirty="0"/>
          </a:p>
          <a:p>
            <a:pPr lvl="1"/>
            <a:endParaRPr lang="en-US" dirty="0" smtClean="0"/>
          </a:p>
          <a:p>
            <a:r>
              <a:rPr lang="en-US" dirty="0" smtClean="0"/>
              <a:t>Block-level buttons</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35</a:t>
            </a:fld>
            <a:endParaRPr lang="nl-NL"/>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98015" y="1916790"/>
            <a:ext cx="7632700" cy="12961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-large"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Large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Default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-small"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Small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-mini"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Mini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4988245" y="3354152"/>
            <a:ext cx="3686175" cy="1443038"/>
          </a:xfrm>
          <a:prstGeom prst="rect">
            <a:avLst/>
          </a:prstGeom>
        </p:spPr>
      </p:pic>
      <p:sp>
        <p:nvSpPr>
          <p:cNvPr id="21" name="Rectangle 18"/>
          <p:cNvSpPr/>
          <p:nvPr/>
        </p:nvSpPr>
        <p:spPr>
          <a:xfrm>
            <a:off x="598015" y="508523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-large </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-block</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100% width</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p:cNvPicPr>
            <a:picLocks noChangeAspect="1"/>
          </p:cNvPicPr>
          <p:nvPr/>
        </p:nvPicPr>
        <p:blipFill>
          <a:blip r:embed="rId5"/>
          <a:stretch>
            <a:fillRect/>
          </a:stretch>
        </p:blipFill>
        <p:spPr>
          <a:xfrm>
            <a:off x="542452" y="5652175"/>
            <a:ext cx="7743825" cy="657225"/>
          </a:xfrm>
          <a:prstGeom prst="rect">
            <a:avLst/>
          </a:prstGeom>
        </p:spPr>
      </p:pic>
      <p:sp>
        <p:nvSpPr>
          <p:cNvPr id="11" name="Rounded Rectangle 10"/>
          <p:cNvSpPr/>
          <p:nvPr/>
        </p:nvSpPr>
        <p:spPr>
          <a:xfrm>
            <a:off x="7596442" y="177278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2" name="Rounded Rectangle 11"/>
          <p:cNvSpPr/>
          <p:nvPr/>
        </p:nvSpPr>
        <p:spPr>
          <a:xfrm>
            <a:off x="7596442" y="479719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215324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Buttons (3/3)</a:t>
            </a:r>
            <a:endParaRPr lang="nl-NL" dirty="0"/>
          </a:p>
        </p:txBody>
      </p:sp>
      <p:sp>
        <p:nvSpPr>
          <p:cNvPr id="3" name="Tijdelijke aanduiding voor inhoud 2"/>
          <p:cNvSpPr>
            <a:spLocks noGrp="1"/>
          </p:cNvSpPr>
          <p:nvPr>
            <p:ph idx="1"/>
          </p:nvPr>
        </p:nvSpPr>
        <p:spPr/>
        <p:txBody>
          <a:bodyPr/>
          <a:lstStyle/>
          <a:p>
            <a:r>
              <a:rPr lang="en-US" dirty="0" smtClean="0"/>
              <a:t>Apply the button look to the element you wish</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36</a:t>
            </a:fld>
            <a:endParaRPr lang="nl-NL"/>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5014913" y="2893050"/>
            <a:ext cx="3714750" cy="457200"/>
          </a:xfrm>
          <a:prstGeom prst="rect">
            <a:avLst/>
          </a:prstGeom>
        </p:spPr>
      </p:pic>
      <p:sp>
        <p:nvSpPr>
          <p:cNvPr id="19" name="Rectangle 18"/>
          <p:cNvSpPr/>
          <p:nvPr/>
        </p:nvSpPr>
        <p:spPr>
          <a:xfrm>
            <a:off x="598015" y="1412776"/>
            <a:ext cx="7632700" cy="12961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b="1"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Link</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b="1"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="submit"&gt;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b="1"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b="1"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="submit"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value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="Submit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ounded Rectangle 8"/>
          <p:cNvSpPr/>
          <p:nvPr/>
        </p:nvSpPr>
        <p:spPr>
          <a:xfrm>
            <a:off x="7596442" y="136357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538762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Forms (1/8)</a:t>
            </a:r>
            <a:endParaRPr lang="nl-NL" dirty="0"/>
          </a:p>
        </p:txBody>
      </p:sp>
      <p:sp>
        <p:nvSpPr>
          <p:cNvPr id="3" name="Tijdelijke aanduiding voor inhoud 2"/>
          <p:cNvSpPr>
            <a:spLocks noGrp="1"/>
          </p:cNvSpPr>
          <p:nvPr>
            <p:ph idx="1"/>
          </p:nvPr>
        </p:nvSpPr>
        <p:spPr/>
        <p:txBody>
          <a:bodyPr/>
          <a:lstStyle/>
          <a:p>
            <a:r>
              <a:rPr lang="en-US" dirty="0" smtClean="0"/>
              <a:t>Bootstrap styles form elements</a:t>
            </a:r>
          </a:p>
          <a:p>
            <a:pPr lvl="1"/>
            <a:r>
              <a:rPr lang="en-US" dirty="0" smtClean="0"/>
              <a:t>Input fields get rounded corners, padding and a glow on focus</a:t>
            </a:r>
          </a:p>
          <a:p>
            <a:pPr lvl="1"/>
            <a:r>
              <a:rPr lang="en-US" dirty="0" smtClean="0"/>
              <a:t>Contextual classes for validation</a:t>
            </a:r>
          </a:p>
          <a:p>
            <a:pPr lvl="1"/>
            <a:r>
              <a:rPr lang="en-US" dirty="0" smtClean="0"/>
              <a:t>Building the form gets easier with helpful additional classes</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37</a:t>
            </a:fld>
            <a:endParaRPr lang="nl-NL"/>
          </a:p>
        </p:txBody>
      </p:sp>
      <p:pic>
        <p:nvPicPr>
          <p:cNvPr id="13"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8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Forms (2/8)</a:t>
            </a:r>
            <a:endParaRPr lang="nl-NL" dirty="0"/>
          </a:p>
        </p:txBody>
      </p:sp>
      <p:sp>
        <p:nvSpPr>
          <p:cNvPr id="3" name="Tijdelijke aanduiding voor inhoud 2"/>
          <p:cNvSpPr>
            <a:spLocks noGrp="1"/>
          </p:cNvSpPr>
          <p:nvPr>
            <p:ph idx="1"/>
          </p:nvPr>
        </p:nvSpPr>
        <p:spPr/>
        <p:txBody>
          <a:bodyPr/>
          <a:lstStyle/>
          <a:p>
            <a:r>
              <a:rPr lang="en-US" dirty="0" smtClean="0"/>
              <a:t>Display a form inline</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38</a:t>
            </a:fld>
            <a:endParaRPr lang="nl-NL"/>
          </a:p>
        </p:txBody>
      </p:sp>
      <p:pic>
        <p:nvPicPr>
          <p:cNvPr id="13" name="Picture 2" descr="https://twimg0-a.akamaihd.net/profile_images/2623842034/1c246mhexl0hsiekbwc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8"/>
          <p:cNvSpPr/>
          <p:nvPr/>
        </p:nvSpPr>
        <p:spPr>
          <a:xfrm>
            <a:off x="598015" y="1412776"/>
            <a:ext cx="7632700" cy="33124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form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form-inline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="input-small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placeholder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Email"&gt;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="password"</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="input-small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placeholder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="Password"&gt;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label</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="checkbox</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="checkbox</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Remember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me</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label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="submit"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Sign in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form</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72775626"/>
              </p:ext>
            </p:extLst>
          </p:nvPr>
        </p:nvGraphicFramePr>
        <p:xfrm>
          <a:off x="2771750" y="5023396"/>
          <a:ext cx="5743440" cy="514620"/>
        </p:xfrm>
        <a:graphic>
          <a:graphicData uri="http://schemas.openxmlformats.org/presentationml/2006/ole">
            <mc:AlternateContent xmlns:mc="http://schemas.openxmlformats.org/markup-compatibility/2006">
              <mc:Choice xmlns:v="urn:schemas-microsoft-com:vml" Requires="v">
                <p:oleObj spid="_x0000_s2181" name="Bitmap Image" r:id="rId5" imgW="3828960" imgH="343080" progId="Paint.Picture">
                  <p:embed/>
                </p:oleObj>
              </mc:Choice>
              <mc:Fallback>
                <p:oleObj name="Bitmap Image" r:id="rId5" imgW="3828960" imgH="343080" progId="Paint.Picture">
                  <p:embed/>
                  <p:pic>
                    <p:nvPicPr>
                      <p:cNvPr id="0" name=""/>
                      <p:cNvPicPr/>
                      <p:nvPr/>
                    </p:nvPicPr>
                    <p:blipFill>
                      <a:blip r:embed="rId6"/>
                      <a:stretch>
                        <a:fillRect/>
                      </a:stretch>
                    </p:blipFill>
                    <p:spPr>
                      <a:xfrm>
                        <a:off x="2771750" y="5023396"/>
                        <a:ext cx="5743440" cy="514620"/>
                      </a:xfrm>
                      <a:prstGeom prst="rect">
                        <a:avLst/>
                      </a:prstGeom>
                    </p:spPr>
                  </p:pic>
                </p:oleObj>
              </mc:Fallback>
            </mc:AlternateContent>
          </a:graphicData>
        </a:graphic>
      </p:graphicFrame>
      <p:sp>
        <p:nvSpPr>
          <p:cNvPr id="8" name="Rounded Rectangle 7"/>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1657295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Forms (3/8)</a:t>
            </a:r>
            <a:endParaRPr lang="nl-NL" dirty="0"/>
          </a:p>
        </p:txBody>
      </p:sp>
      <p:sp>
        <p:nvSpPr>
          <p:cNvPr id="3" name="Tijdelijke aanduiding voor inhoud 2"/>
          <p:cNvSpPr>
            <a:spLocks noGrp="1"/>
          </p:cNvSpPr>
          <p:nvPr>
            <p:ph idx="1"/>
          </p:nvPr>
        </p:nvSpPr>
        <p:spPr/>
        <p:txBody>
          <a:bodyPr/>
          <a:lstStyle/>
          <a:p>
            <a:r>
              <a:rPr lang="en-US" dirty="0" smtClean="0"/>
              <a:t>Display elements on the same line</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39</a:t>
            </a:fld>
            <a:endParaRPr lang="nl-NL"/>
          </a:p>
        </p:txBody>
      </p:sp>
      <p:pic>
        <p:nvPicPr>
          <p:cNvPr id="13"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8"/>
          <p:cNvSpPr/>
          <p:nvPr/>
        </p:nvSpPr>
        <p:spPr>
          <a:xfrm>
            <a:off x="598015" y="1412776"/>
            <a:ext cx="7632700" cy="33124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form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form-horizontal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control-group</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label</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control-label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for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inputEmail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E-mail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label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controls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inputEmail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placeholder</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="E-mail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[...more control groups with labels and controls...]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form</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572992" y="4446471"/>
            <a:ext cx="4371975" cy="1928813"/>
          </a:xfrm>
          <a:prstGeom prst="rect">
            <a:avLst/>
          </a:prstGeom>
        </p:spPr>
      </p:pic>
      <p:sp>
        <p:nvSpPr>
          <p:cNvPr id="9" name="Rounded Rectangle 8"/>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38186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Layouts: The </a:t>
            </a:r>
            <a:r>
              <a:rPr lang="nl-NL" dirty="0" err="1" smtClean="0"/>
              <a:t>fixed</a:t>
            </a:r>
            <a:r>
              <a:rPr lang="nl-NL" dirty="0" smtClean="0"/>
              <a:t> (2/2)</a:t>
            </a:r>
            <a:endParaRPr lang="nl-NL" dirty="0"/>
          </a:p>
        </p:txBody>
      </p:sp>
      <p:sp>
        <p:nvSpPr>
          <p:cNvPr id="3" name="Tijdelijke aanduiding voor inhoud 2"/>
          <p:cNvSpPr>
            <a:spLocks noGrp="1"/>
          </p:cNvSpPr>
          <p:nvPr>
            <p:ph idx="1"/>
          </p:nvPr>
        </p:nvSpPr>
        <p:spPr/>
        <p:txBody>
          <a:bodyPr/>
          <a:lstStyle/>
          <a:p>
            <a:r>
              <a:rPr lang="nl-NL" dirty="0" smtClean="0"/>
              <a:t>A fixed width, often positioned in the middle of the page</a:t>
            </a:r>
          </a:p>
          <a:p>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a:t>
            </a:fld>
            <a:endParaRPr lang="nl-NL"/>
          </a:p>
        </p:txBody>
      </p:sp>
      <p:sp>
        <p:nvSpPr>
          <p:cNvPr id="8" name="Rectangle 18"/>
          <p:cNvSpPr/>
          <p:nvPr/>
        </p:nvSpPr>
        <p:spPr>
          <a:xfrm>
            <a:off x="598015" y="1967075"/>
            <a:ext cx="3600000" cy="172826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#container</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width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700px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margin-left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auto</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margin-right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auto</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6" name="Rectangle 18"/>
          <p:cNvSpPr/>
          <p:nvPr/>
        </p:nvSpPr>
        <p:spPr>
          <a:xfrm>
            <a:off x="4630715" y="1967074"/>
            <a:ext cx="3600000" cy="203800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#container</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width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700px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position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absolute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left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50</a:t>
            </a:r>
            <a:r>
              <a:rPr lang="en-US" dirty="0" smtClean="0">
                <a:solidFill>
                  <a:srgbClr val="0000FF"/>
                </a:solidFill>
                <a:latin typeface="Consolas"/>
                <a:ea typeface="Calibri"/>
                <a:cs typeface="Times New Roman"/>
              </a:rPr>
              <a: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margin-left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-350px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7" name="Rounded Rectangle 6"/>
          <p:cNvSpPr/>
          <p:nvPr/>
        </p:nvSpPr>
        <p:spPr>
          <a:xfrm>
            <a:off x="7579442" y="184479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9" name="Rounded Rectangle 8"/>
          <p:cNvSpPr/>
          <p:nvPr/>
        </p:nvSpPr>
        <p:spPr>
          <a:xfrm>
            <a:off x="3491850" y="184479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419604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Forms (4/8)</a:t>
            </a:r>
            <a:endParaRPr lang="nl-NL" dirty="0"/>
          </a:p>
        </p:txBody>
      </p:sp>
      <p:sp>
        <p:nvSpPr>
          <p:cNvPr id="3" name="Tijdelijke aanduiding voor inhoud 2"/>
          <p:cNvSpPr>
            <a:spLocks noGrp="1"/>
          </p:cNvSpPr>
          <p:nvPr>
            <p:ph idx="1"/>
          </p:nvPr>
        </p:nvSpPr>
        <p:spPr/>
        <p:txBody>
          <a:bodyPr/>
          <a:lstStyle/>
          <a:p>
            <a:r>
              <a:rPr lang="en-US" dirty="0" smtClean="0"/>
              <a:t>Use contextual classes for validation</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40</a:t>
            </a:fld>
            <a:endParaRPr lang="nl-NL"/>
          </a:p>
        </p:txBody>
      </p:sp>
      <p:pic>
        <p:nvPicPr>
          <p:cNvPr id="13"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8"/>
          <p:cNvSpPr/>
          <p:nvPr/>
        </p:nvSpPr>
        <p:spPr>
          <a:xfrm>
            <a:off x="598015" y="1988856"/>
            <a:ext cx="7632700" cy="18722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form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="form-horizontal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control-group error"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[...labels </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and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controls...]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[...more control groups with labels and controls...]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form</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4499990" y="4020537"/>
            <a:ext cx="4443413" cy="1928813"/>
          </a:xfrm>
          <a:prstGeom prst="rect">
            <a:avLst/>
          </a:prstGeom>
        </p:spPr>
      </p:pic>
      <p:sp>
        <p:nvSpPr>
          <p:cNvPr id="19" name="Rectangle 18"/>
          <p:cNvSpPr/>
          <p:nvPr/>
        </p:nvSpPr>
        <p:spPr>
          <a:xfrm>
            <a:off x="598012" y="1412776"/>
            <a:ext cx="1597658" cy="432048"/>
          </a:xfrm>
          <a:prstGeom prst="rect">
            <a:avLst/>
          </a:prstGeom>
          <a:solidFill>
            <a:srgbClr val="99FF66"/>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success</a:t>
            </a:r>
            <a:endParaRPr lang="en-US" dirty="0" smtClean="0">
              <a:solidFill>
                <a:srgbClr val="0000FF"/>
              </a:solidFill>
              <a:latin typeface="Consolas"/>
            </a:endParaRPr>
          </a:p>
        </p:txBody>
      </p:sp>
      <p:sp>
        <p:nvSpPr>
          <p:cNvPr id="20" name="Rectangle 18"/>
          <p:cNvSpPr/>
          <p:nvPr/>
        </p:nvSpPr>
        <p:spPr>
          <a:xfrm>
            <a:off x="2627730" y="1410449"/>
            <a:ext cx="1597658" cy="432048"/>
          </a:xfrm>
          <a:prstGeom prst="rect">
            <a:avLst/>
          </a:prstGeom>
          <a:solidFill>
            <a:schemeClr val="accent2">
              <a:lumMod val="20000"/>
              <a:lumOff val="8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.error</a:t>
            </a:r>
            <a:endParaRPr lang="en-US" dirty="0" smtClean="0">
              <a:solidFill>
                <a:srgbClr val="0000FF"/>
              </a:solidFill>
              <a:latin typeface="Consolas"/>
            </a:endParaRPr>
          </a:p>
        </p:txBody>
      </p:sp>
      <p:sp>
        <p:nvSpPr>
          <p:cNvPr id="21" name="Rectangle 18"/>
          <p:cNvSpPr/>
          <p:nvPr/>
        </p:nvSpPr>
        <p:spPr>
          <a:xfrm>
            <a:off x="4657448" y="1410161"/>
            <a:ext cx="1597658" cy="432048"/>
          </a:xfrm>
          <a:prstGeom prst="rect">
            <a:avLst/>
          </a:prstGeom>
          <a:solidFill>
            <a:srgbClr val="FFC000"/>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warning</a:t>
            </a:r>
            <a:endParaRPr lang="en-US" dirty="0" smtClean="0">
              <a:solidFill>
                <a:srgbClr val="0000FF"/>
              </a:solidFill>
              <a:latin typeface="Consolas"/>
            </a:endParaRPr>
          </a:p>
        </p:txBody>
      </p:sp>
      <p:sp>
        <p:nvSpPr>
          <p:cNvPr id="22" name="Rectangle 18"/>
          <p:cNvSpPr/>
          <p:nvPr/>
        </p:nvSpPr>
        <p:spPr>
          <a:xfrm>
            <a:off x="6633054" y="1410161"/>
            <a:ext cx="1597658" cy="432048"/>
          </a:xfrm>
          <a:prstGeom prst="rect">
            <a:avLst/>
          </a:prstGeom>
          <a:solidFill>
            <a:schemeClr val="tx1">
              <a:lumMod val="20000"/>
              <a:lumOff val="8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.info</a:t>
            </a:r>
            <a:endParaRPr lang="en-US" dirty="0" smtClean="0">
              <a:solidFill>
                <a:srgbClr val="0000FF"/>
              </a:solidFill>
              <a:latin typeface="Consolas"/>
            </a:endParaRPr>
          </a:p>
        </p:txBody>
      </p:sp>
      <p:sp>
        <p:nvSpPr>
          <p:cNvPr id="12" name="Rounded Rectangle 11"/>
          <p:cNvSpPr/>
          <p:nvPr/>
        </p:nvSpPr>
        <p:spPr>
          <a:xfrm>
            <a:off x="7596442" y="196595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96850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Forms (5/8)</a:t>
            </a:r>
            <a:endParaRPr lang="nl-NL" dirty="0"/>
          </a:p>
        </p:txBody>
      </p:sp>
      <p:sp>
        <p:nvSpPr>
          <p:cNvPr id="3" name="Tijdelijke aanduiding voor inhoud 2"/>
          <p:cNvSpPr>
            <a:spLocks noGrp="1"/>
          </p:cNvSpPr>
          <p:nvPr>
            <p:ph idx="1"/>
          </p:nvPr>
        </p:nvSpPr>
        <p:spPr/>
        <p:txBody>
          <a:bodyPr/>
          <a:lstStyle/>
          <a:p>
            <a:r>
              <a:rPr lang="en-US" dirty="0" smtClean="0"/>
              <a:t>Default support for search forms</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41</a:t>
            </a:fld>
            <a:endParaRPr lang="nl-NL"/>
          </a:p>
        </p:txBody>
      </p:sp>
      <p:pic>
        <p:nvPicPr>
          <p:cNvPr id="13"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8"/>
          <p:cNvSpPr/>
          <p:nvPr/>
        </p:nvSpPr>
        <p:spPr>
          <a:xfrm>
            <a:off x="598015" y="1412776"/>
            <a:ext cx="7632700" cy="122411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form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form-search</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="input-medium </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search-query</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="submit"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Search</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form</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4788030" y="2734468"/>
            <a:ext cx="3800475" cy="757238"/>
          </a:xfrm>
          <a:prstGeom prst="rect">
            <a:avLst/>
          </a:prstGeom>
        </p:spPr>
      </p:pic>
      <p:sp>
        <p:nvSpPr>
          <p:cNvPr id="8" name="Rounded Rectangle 7"/>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4197592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Forms (6/8)</a:t>
            </a:r>
            <a:endParaRPr lang="nl-NL" dirty="0"/>
          </a:p>
        </p:txBody>
      </p:sp>
      <p:sp>
        <p:nvSpPr>
          <p:cNvPr id="3" name="Tijdelijke aanduiding voor inhoud 2"/>
          <p:cNvSpPr>
            <a:spLocks noGrp="1"/>
          </p:cNvSpPr>
          <p:nvPr>
            <p:ph idx="1"/>
          </p:nvPr>
        </p:nvSpPr>
        <p:spPr/>
        <p:txBody>
          <a:bodyPr/>
          <a:lstStyle/>
          <a:p>
            <a:r>
              <a:rPr lang="en-US" dirty="0" smtClean="0"/>
              <a:t>Prepend an input field</a:t>
            </a:r>
          </a:p>
          <a:p>
            <a:endParaRPr lang="en-US" dirty="0"/>
          </a:p>
          <a:p>
            <a:endParaRPr lang="en-US" dirty="0" smtClean="0"/>
          </a:p>
          <a:p>
            <a:endParaRPr lang="en-US" dirty="0"/>
          </a:p>
          <a:p>
            <a:r>
              <a:rPr lang="en-US" dirty="0" smtClean="0"/>
              <a:t>Append an input field</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42</a:t>
            </a:fld>
            <a:endParaRPr lang="nl-NL"/>
          </a:p>
        </p:txBody>
      </p:sp>
      <p:pic>
        <p:nvPicPr>
          <p:cNvPr id="13"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8"/>
          <p:cNvSpPr/>
          <p:nvPr/>
        </p:nvSpPr>
        <p:spPr>
          <a:xfrm>
            <a:off x="598015" y="1412776"/>
            <a:ext cx="7632700" cy="122411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input-prepend</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span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add-on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span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placeholder</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="Twitter name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6300788" y="2840090"/>
            <a:ext cx="2428875" cy="485775"/>
          </a:xfrm>
          <a:prstGeom prst="rect">
            <a:avLst/>
          </a:prstGeom>
        </p:spPr>
      </p:pic>
      <p:sp>
        <p:nvSpPr>
          <p:cNvPr id="11" name="Rectangle 18"/>
          <p:cNvSpPr/>
          <p:nvPr/>
        </p:nvSpPr>
        <p:spPr>
          <a:xfrm>
            <a:off x="598015" y="3789106"/>
            <a:ext cx="7632700" cy="18722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="input-prepend </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input-append</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span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="add-on"&gt;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&amp;euro;</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span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span1"</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span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add-on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,00</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span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Submit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a:picLocks noChangeAspect="1"/>
          </p:cNvPicPr>
          <p:nvPr/>
        </p:nvPicPr>
        <p:blipFill>
          <a:blip r:embed="rId5"/>
          <a:stretch>
            <a:fillRect/>
          </a:stretch>
        </p:blipFill>
        <p:spPr>
          <a:xfrm>
            <a:off x="6043613" y="5865632"/>
            <a:ext cx="2686050" cy="485775"/>
          </a:xfrm>
          <a:prstGeom prst="rect">
            <a:avLst/>
          </a:prstGeom>
        </p:spPr>
      </p:pic>
      <p:cxnSp>
        <p:nvCxnSpPr>
          <p:cNvPr id="14" name="Rechte verbindingslijn met pijl 6"/>
          <p:cNvCxnSpPr/>
          <p:nvPr/>
        </p:nvCxnSpPr>
        <p:spPr>
          <a:xfrm flipV="1">
            <a:off x="3275820" y="5403926"/>
            <a:ext cx="183582" cy="3293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kstvak 9"/>
          <p:cNvSpPr txBox="1"/>
          <p:nvPr/>
        </p:nvSpPr>
        <p:spPr>
          <a:xfrm>
            <a:off x="2195670" y="5735079"/>
            <a:ext cx="2527465" cy="646331"/>
          </a:xfrm>
          <a:prstGeom prst="rect">
            <a:avLst/>
          </a:prstGeom>
          <a:noFill/>
        </p:spPr>
        <p:txBody>
          <a:bodyPr wrap="square" rtlCol="0">
            <a:spAutoFit/>
          </a:bodyPr>
          <a:lstStyle/>
          <a:p>
            <a:r>
              <a:rPr lang="nl-NL" dirty="0" smtClean="0">
                <a:solidFill>
                  <a:srgbClr val="005B99"/>
                </a:solidFill>
                <a:latin typeface="+mj-lt"/>
              </a:rPr>
              <a:t>Buttons are </a:t>
            </a:r>
            <a:r>
              <a:rPr lang="nl-NL" dirty="0" err="1" smtClean="0">
                <a:solidFill>
                  <a:srgbClr val="005B99"/>
                </a:solidFill>
                <a:latin typeface="+mj-lt"/>
              </a:rPr>
              <a:t>automatically</a:t>
            </a:r>
            <a:r>
              <a:rPr lang="nl-NL" dirty="0" smtClean="0">
                <a:solidFill>
                  <a:srgbClr val="005B99"/>
                </a:solidFill>
                <a:latin typeface="+mj-lt"/>
              </a:rPr>
              <a:t> </a:t>
            </a:r>
            <a:r>
              <a:rPr lang="nl-NL" dirty="0" err="1" smtClean="0">
                <a:solidFill>
                  <a:srgbClr val="005B99"/>
                </a:solidFill>
                <a:latin typeface="+mj-lt"/>
              </a:rPr>
              <a:t>appended</a:t>
            </a:r>
            <a:endParaRPr lang="nl-NL" dirty="0">
              <a:solidFill>
                <a:srgbClr val="005B99"/>
              </a:solidFill>
              <a:latin typeface="+mj-lt"/>
            </a:endParaRPr>
          </a:p>
        </p:txBody>
      </p:sp>
      <p:sp>
        <p:nvSpPr>
          <p:cNvPr id="12" name="Rounded Rectangle 11"/>
          <p:cNvSpPr/>
          <p:nvPr/>
        </p:nvSpPr>
        <p:spPr>
          <a:xfrm>
            <a:off x="7596442" y="364504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6" name="Rounded Rectangle 15"/>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069033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Forms (7/8)</a:t>
            </a:r>
            <a:endParaRPr lang="nl-NL" dirty="0"/>
          </a:p>
        </p:txBody>
      </p:sp>
      <p:sp>
        <p:nvSpPr>
          <p:cNvPr id="3" name="Tijdelijke aanduiding voor inhoud 2"/>
          <p:cNvSpPr>
            <a:spLocks noGrp="1"/>
          </p:cNvSpPr>
          <p:nvPr>
            <p:ph idx="1"/>
          </p:nvPr>
        </p:nvSpPr>
        <p:spPr/>
        <p:txBody>
          <a:bodyPr/>
          <a:lstStyle/>
          <a:p>
            <a:r>
              <a:rPr lang="en-US" dirty="0" smtClean="0"/>
              <a:t>Size input fields</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43</a:t>
            </a:fld>
            <a:endParaRPr lang="nl-NL"/>
          </a:p>
        </p:txBody>
      </p:sp>
      <p:pic>
        <p:nvPicPr>
          <p:cNvPr id="13"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1412719"/>
            <a:ext cx="7632700" cy="216030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="input-mini"</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placeholder</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=".input-mini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="input-medium"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placeholder</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=".input-medium</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xxlarge</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placeholder</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=".input-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xxlarge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="span3"</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placeholder</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=".span3</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500063" y="3789050"/>
            <a:ext cx="7858125" cy="2200275"/>
          </a:xfrm>
          <a:prstGeom prst="rect">
            <a:avLst/>
          </a:prstGeom>
        </p:spPr>
      </p:pic>
      <p:cxnSp>
        <p:nvCxnSpPr>
          <p:cNvPr id="16" name="Rechte verbindingslijn met pijl 6"/>
          <p:cNvCxnSpPr/>
          <p:nvPr/>
        </p:nvCxnSpPr>
        <p:spPr>
          <a:xfrm flipH="1" flipV="1">
            <a:off x="3131800" y="3648036"/>
            <a:ext cx="223145" cy="3146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kstvak 9"/>
          <p:cNvSpPr txBox="1"/>
          <p:nvPr/>
        </p:nvSpPr>
        <p:spPr>
          <a:xfrm>
            <a:off x="3412725" y="3934829"/>
            <a:ext cx="2239425" cy="646331"/>
          </a:xfrm>
          <a:prstGeom prst="rect">
            <a:avLst/>
          </a:prstGeom>
          <a:noFill/>
        </p:spPr>
        <p:txBody>
          <a:bodyPr wrap="square" rtlCol="0">
            <a:spAutoFit/>
          </a:bodyPr>
          <a:lstStyle/>
          <a:p>
            <a:r>
              <a:rPr lang="nl-NL" dirty="0" err="1" smtClean="0">
                <a:solidFill>
                  <a:srgbClr val="005B99"/>
                </a:solidFill>
                <a:latin typeface="+mj-lt"/>
              </a:rPr>
              <a:t>Size</a:t>
            </a:r>
            <a:r>
              <a:rPr lang="nl-NL" dirty="0" smtClean="0">
                <a:solidFill>
                  <a:srgbClr val="005B99"/>
                </a:solidFill>
                <a:latin typeface="+mj-lt"/>
              </a:rPr>
              <a:t> is set </a:t>
            </a:r>
            <a:r>
              <a:rPr lang="nl-NL" dirty="0" err="1" smtClean="0">
                <a:solidFill>
                  <a:srgbClr val="005B99"/>
                </a:solidFill>
                <a:latin typeface="+mj-lt"/>
              </a:rPr>
              <a:t>to</a:t>
            </a:r>
            <a:r>
              <a:rPr lang="nl-NL" dirty="0" smtClean="0">
                <a:solidFill>
                  <a:srgbClr val="005B99"/>
                </a:solidFill>
                <a:latin typeface="+mj-lt"/>
              </a:rPr>
              <a:t> </a:t>
            </a:r>
            <a:r>
              <a:rPr lang="nl-NL" dirty="0" err="1" smtClean="0">
                <a:solidFill>
                  <a:srgbClr val="005B99"/>
                </a:solidFill>
                <a:latin typeface="+mj-lt"/>
              </a:rPr>
              <a:t>three</a:t>
            </a:r>
            <a:r>
              <a:rPr lang="nl-NL" dirty="0" smtClean="0">
                <a:solidFill>
                  <a:srgbClr val="005B99"/>
                </a:solidFill>
                <a:latin typeface="+mj-lt"/>
              </a:rPr>
              <a:t> </a:t>
            </a:r>
            <a:r>
              <a:rPr lang="nl-NL" dirty="0" err="1" smtClean="0">
                <a:solidFill>
                  <a:srgbClr val="005B99"/>
                </a:solidFill>
                <a:latin typeface="+mj-lt"/>
              </a:rPr>
              <a:t>grid</a:t>
            </a:r>
            <a:r>
              <a:rPr lang="nl-NL" dirty="0" smtClean="0">
                <a:solidFill>
                  <a:srgbClr val="005B99"/>
                </a:solidFill>
                <a:latin typeface="+mj-lt"/>
              </a:rPr>
              <a:t> columns</a:t>
            </a:r>
            <a:endParaRPr lang="nl-NL" dirty="0">
              <a:solidFill>
                <a:srgbClr val="005B99"/>
              </a:solidFill>
              <a:latin typeface="+mj-lt"/>
            </a:endParaRPr>
          </a:p>
        </p:txBody>
      </p:sp>
      <p:sp>
        <p:nvSpPr>
          <p:cNvPr id="10" name="Rounded Rectangle 9"/>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545702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Styling: Forms (8/8)</a:t>
            </a:r>
            <a:endParaRPr lang="nl-NL" dirty="0"/>
          </a:p>
        </p:txBody>
      </p:sp>
      <p:sp>
        <p:nvSpPr>
          <p:cNvPr id="3" name="Tijdelijke aanduiding voor inhoud 2"/>
          <p:cNvSpPr>
            <a:spLocks noGrp="1"/>
          </p:cNvSpPr>
          <p:nvPr>
            <p:ph idx="1"/>
          </p:nvPr>
        </p:nvSpPr>
        <p:spPr/>
        <p:txBody>
          <a:bodyPr/>
          <a:lstStyle/>
          <a:p>
            <a:r>
              <a:rPr lang="en-US" dirty="0" smtClean="0"/>
              <a:t>Emphasize form actions</a:t>
            </a:r>
          </a:p>
          <a:p>
            <a:endParaRPr lang="en-US" dirty="0"/>
          </a:p>
          <a:p>
            <a:endParaRPr lang="en-US" dirty="0" smtClean="0"/>
          </a:p>
          <a:p>
            <a:endParaRPr lang="en-US" dirty="0"/>
          </a:p>
          <a:p>
            <a:pPr lvl="1"/>
            <a:r>
              <a:rPr lang="en-US" dirty="0" smtClean="0"/>
              <a:t>Buttons are automatically lined up with the form controls</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44</a:t>
            </a:fld>
            <a:endParaRPr lang="nl-NL"/>
          </a:p>
        </p:txBody>
      </p:sp>
      <p:pic>
        <p:nvPicPr>
          <p:cNvPr id="13"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1412719"/>
            <a:ext cx="7632700" cy="158422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="form-actions</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="submit"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-primary"&gt;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Save changes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Cancel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2928938" y="3846513"/>
            <a:ext cx="5800725" cy="2486025"/>
          </a:xfrm>
          <a:prstGeom prst="rect">
            <a:avLst/>
          </a:prstGeom>
        </p:spPr>
      </p:pic>
      <p:sp>
        <p:nvSpPr>
          <p:cNvPr id="8" name="Rounded Rectangle 7"/>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992622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Bootstrap</a:t>
            </a:r>
            <a:endParaRPr lang="en-US" dirty="0"/>
          </a:p>
        </p:txBody>
      </p:sp>
      <p:sp>
        <p:nvSpPr>
          <p:cNvPr id="8" name="Content Placeholder 7"/>
          <p:cNvSpPr>
            <a:spLocks noGrp="1"/>
          </p:cNvSpPr>
          <p:nvPr>
            <p:ph idx="1"/>
          </p:nvPr>
        </p:nvSpPr>
        <p:spPr/>
        <p:txBody>
          <a:bodyPr/>
          <a:lstStyle/>
          <a:p>
            <a:r>
              <a:rPr lang="en-US" dirty="0" smtClean="0"/>
              <a:t>Exercise 5: Set up a form with Bootstrap</a:t>
            </a:r>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45</a:t>
            </a:fld>
            <a:endParaRPr lang="nl-NL"/>
          </a:p>
        </p:txBody>
      </p:sp>
      <p:pic>
        <p:nvPicPr>
          <p:cNvPr id="5" name="Picture 4"/>
          <p:cNvPicPr>
            <a:picLocks noChangeAspect="1"/>
          </p:cNvPicPr>
          <p:nvPr/>
        </p:nvPicPr>
        <p:blipFill>
          <a:blip r:embed="rId3"/>
          <a:stretch>
            <a:fillRect/>
          </a:stretch>
        </p:blipFill>
        <p:spPr>
          <a:xfrm>
            <a:off x="3491850" y="1412720"/>
            <a:ext cx="5400750" cy="36135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864290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fgeronde rechthoek 3"/>
          <p:cNvSpPr/>
          <p:nvPr/>
        </p:nvSpPr>
        <p:spPr>
          <a:xfrm>
            <a:off x="755470" y="3705175"/>
            <a:ext cx="735047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 name="Afgeronde rechthoek 3"/>
          <p:cNvSpPr/>
          <p:nvPr/>
        </p:nvSpPr>
        <p:spPr>
          <a:xfrm>
            <a:off x="755470" y="4198259"/>
            <a:ext cx="7350478" cy="835965"/>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el 1"/>
          <p:cNvSpPr>
            <a:spLocks noGrp="1"/>
          </p:cNvSpPr>
          <p:nvPr>
            <p:ph type="title"/>
          </p:nvPr>
        </p:nvSpPr>
        <p:spPr/>
        <p:txBody>
          <a:bodyPr/>
          <a:lstStyle/>
          <a:p>
            <a:r>
              <a:rPr lang="nl-NL" dirty="0" smtClean="0"/>
              <a:t>Bootstrap, </a:t>
            </a:r>
            <a:r>
              <a:rPr lang="nl-NL" dirty="0" err="1" smtClean="0"/>
              <a:t>from</a:t>
            </a:r>
            <a:r>
              <a:rPr lang="nl-NL" dirty="0" smtClean="0"/>
              <a:t> Twitter</a:t>
            </a:r>
            <a:endParaRPr lang="nl-NL" dirty="0"/>
          </a:p>
        </p:txBody>
      </p:sp>
      <p:sp>
        <p:nvSpPr>
          <p:cNvPr id="3" name="Tijdelijke aanduiding voor inhoud 2"/>
          <p:cNvSpPr>
            <a:spLocks noGrp="1"/>
          </p:cNvSpPr>
          <p:nvPr>
            <p:ph idx="1"/>
          </p:nvPr>
        </p:nvSpPr>
        <p:spPr/>
        <p:txBody>
          <a:bodyPr/>
          <a:lstStyle/>
          <a:p>
            <a:r>
              <a:rPr lang="nl-NL" dirty="0" smtClean="0"/>
              <a:t>A </a:t>
            </a:r>
            <a:r>
              <a:rPr lang="nl-NL" dirty="0" err="1" smtClean="0"/>
              <a:t>framework</a:t>
            </a:r>
            <a:r>
              <a:rPr lang="nl-NL" dirty="0" smtClean="0"/>
              <a:t> </a:t>
            </a:r>
            <a:r>
              <a:rPr lang="nl-NL" dirty="0" err="1" smtClean="0"/>
              <a:t>to</a:t>
            </a:r>
            <a:r>
              <a:rPr lang="nl-NL" dirty="0" smtClean="0"/>
              <a:t> speed up</a:t>
            </a:r>
            <a:br>
              <a:rPr lang="nl-NL" dirty="0" smtClean="0"/>
            </a:br>
            <a:r>
              <a:rPr lang="nl-NL" dirty="0" smtClean="0"/>
              <a:t>front-end </a:t>
            </a:r>
            <a:r>
              <a:rPr lang="nl-NL" dirty="0" err="1" smtClean="0"/>
              <a:t>development</a:t>
            </a:r>
            <a:endParaRPr lang="nl-NL" dirty="0" smtClean="0"/>
          </a:p>
          <a:p>
            <a:endParaRPr lang="nl-NL" dirty="0"/>
          </a:p>
          <a:p>
            <a:r>
              <a:rPr lang="nl-NL" dirty="0" smtClean="0"/>
              <a:t>Features:</a:t>
            </a:r>
          </a:p>
          <a:p>
            <a:pPr lvl="1"/>
            <a:r>
              <a:rPr lang="en-US" b="1" dirty="0" smtClean="0"/>
              <a:t>Positioning </a:t>
            </a:r>
            <a:r>
              <a:rPr lang="en-US" dirty="0" smtClean="0"/>
              <a:t>with a 12-column responsive grid</a:t>
            </a:r>
          </a:p>
          <a:p>
            <a:pPr lvl="1"/>
            <a:r>
              <a:rPr lang="en-US" b="1" dirty="0" smtClean="0"/>
              <a:t>Styling </a:t>
            </a:r>
            <a:r>
              <a:rPr lang="en-US" dirty="0" smtClean="0"/>
              <a:t>of tables, fonts, buttons and forms</a:t>
            </a:r>
          </a:p>
          <a:p>
            <a:pPr lvl="1"/>
            <a:r>
              <a:rPr lang="en-US" b="1" dirty="0" smtClean="0"/>
              <a:t>UI components</a:t>
            </a:r>
            <a:r>
              <a:rPr lang="en-US" dirty="0" smtClean="0"/>
              <a:t>, including dropdown menus, progress indicators, alerts and pagination</a:t>
            </a:r>
          </a:p>
          <a:p>
            <a:pPr lvl="1"/>
            <a:r>
              <a:rPr lang="nl-NL" b="1" dirty="0" err="1" smtClean="0"/>
              <a:t>jQuery</a:t>
            </a:r>
            <a:r>
              <a:rPr lang="nl-NL" b="1" dirty="0" smtClean="0"/>
              <a:t> </a:t>
            </a:r>
            <a:r>
              <a:rPr lang="nl-NL" b="1" dirty="0" err="1" smtClean="0"/>
              <a:t>plugins</a:t>
            </a:r>
            <a:r>
              <a:rPr lang="nl-NL" dirty="0" smtClean="0"/>
              <a:t>, </a:t>
            </a:r>
            <a:r>
              <a:rPr lang="nl-NL" dirty="0" err="1" smtClean="0"/>
              <a:t>including</a:t>
            </a:r>
            <a:r>
              <a:rPr lang="nl-NL" dirty="0" smtClean="0"/>
              <a:t> </a:t>
            </a:r>
            <a:r>
              <a:rPr lang="nl-NL" dirty="0" err="1" smtClean="0"/>
              <a:t>modal</a:t>
            </a:r>
            <a:r>
              <a:rPr lang="nl-NL" dirty="0" smtClean="0"/>
              <a:t> </a:t>
            </a:r>
            <a:r>
              <a:rPr lang="nl-NL" dirty="0" err="1" smtClean="0"/>
              <a:t>dialogs</a:t>
            </a:r>
            <a:r>
              <a:rPr lang="nl-NL" dirty="0" smtClean="0"/>
              <a:t>, tabs, tooltips, button </a:t>
            </a:r>
            <a:r>
              <a:rPr lang="nl-NL" dirty="0" err="1" smtClean="0"/>
              <a:t>states</a:t>
            </a:r>
            <a:r>
              <a:rPr lang="nl-NL" dirty="0"/>
              <a:t> </a:t>
            </a:r>
            <a:r>
              <a:rPr lang="nl-NL" dirty="0" err="1" smtClean="0"/>
              <a:t>and</a:t>
            </a:r>
            <a:r>
              <a:rPr lang="nl-NL" dirty="0" smtClean="0"/>
              <a:t> </a:t>
            </a:r>
            <a:r>
              <a:rPr lang="nl-NL" dirty="0" err="1" smtClean="0"/>
              <a:t>scrollspy</a:t>
            </a:r>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46</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wimg0-a.akamaihd.net/profile_images/2623842034/1c246mhexl0hsiekbwc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70" y="76463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10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UI </a:t>
            </a:r>
            <a:r>
              <a:rPr lang="nl-NL" dirty="0" err="1"/>
              <a:t>c</a:t>
            </a:r>
            <a:r>
              <a:rPr lang="nl-NL" dirty="0" err="1" smtClean="0"/>
              <a:t>omponents</a:t>
            </a:r>
            <a:r>
              <a:rPr lang="nl-NL" dirty="0" smtClean="0"/>
              <a:t>: Dropdown</a:t>
            </a:r>
            <a:r>
              <a:rPr lang="nl-NL" dirty="0"/>
              <a:t>s</a:t>
            </a:r>
          </a:p>
        </p:txBody>
      </p:sp>
      <p:sp>
        <p:nvSpPr>
          <p:cNvPr id="3" name="Tijdelijke aanduiding voor inhoud 2"/>
          <p:cNvSpPr>
            <a:spLocks noGrp="1"/>
          </p:cNvSpPr>
          <p:nvPr>
            <p:ph idx="1"/>
          </p:nvPr>
        </p:nvSpPr>
        <p:spPr/>
        <p:txBody>
          <a:bodyPr/>
          <a:lstStyle/>
          <a:p>
            <a:r>
              <a:rPr lang="en-US" dirty="0" smtClean="0"/>
              <a:t>Support for dropdown menus</a:t>
            </a:r>
          </a:p>
          <a:p>
            <a:endParaRPr lang="en-US" dirty="0"/>
          </a:p>
          <a:p>
            <a:endParaRPr lang="en-US" dirty="0" smtClean="0"/>
          </a:p>
          <a:p>
            <a:endParaRPr lang="en-US" dirty="0"/>
          </a:p>
          <a:p>
            <a:endParaRPr lang="en-US" dirty="0" smtClean="0"/>
          </a:p>
          <a:p>
            <a:pPr lvl="1"/>
            <a:r>
              <a:rPr lang="en-US" dirty="0" smtClean="0"/>
              <a:t>Highly useful in combination</a:t>
            </a:r>
            <a:r>
              <a:rPr lang="en-US" dirty="0"/>
              <a:t/>
            </a:r>
            <a:br>
              <a:rPr lang="en-US" dirty="0"/>
            </a:br>
            <a:r>
              <a:rPr lang="en-US" dirty="0" smtClean="0"/>
              <a:t>with other UI components, </a:t>
            </a:r>
            <a:br>
              <a:rPr lang="en-US" dirty="0" smtClean="0"/>
            </a:br>
            <a:r>
              <a:rPr lang="en-US" dirty="0" smtClean="0"/>
              <a:t>e.g. buttons</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47</a:t>
            </a:fld>
            <a:endParaRPr lang="nl-NL"/>
          </a:p>
        </p:txBody>
      </p:sp>
      <p:sp>
        <p:nvSpPr>
          <p:cNvPr id="6" name="Rectangle 18"/>
          <p:cNvSpPr/>
          <p:nvPr/>
        </p:nvSpPr>
        <p:spPr>
          <a:xfrm>
            <a:off x="598015" y="1412720"/>
            <a:ext cx="7632700" cy="21603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ul</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="dropdown-menu</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Action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Another action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Something else here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="divider"&gt;&lt;/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Separated link</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ul</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856854" y="3845946"/>
            <a:ext cx="2805875" cy="2247424"/>
          </a:xfrm>
          <a:prstGeom prst="rect">
            <a:avLst/>
          </a:prstGeom>
        </p:spPr>
      </p:pic>
      <p:pic>
        <p:nvPicPr>
          <p:cNvPr id="10" name="Picture 13" descr="D:\Shared\cur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7106" y="4565196"/>
            <a:ext cx="527218" cy="8089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rotWithShape="1">
          <a:blip r:embed="rId6"/>
          <a:srcRect r="21636" b="2775"/>
          <a:stretch/>
        </p:blipFill>
        <p:spPr>
          <a:xfrm>
            <a:off x="467430" y="5590149"/>
            <a:ext cx="5112710" cy="503221"/>
          </a:xfrm>
          <a:prstGeom prst="rect">
            <a:avLst/>
          </a:prstGeom>
        </p:spPr>
      </p:pic>
      <p:sp>
        <p:nvSpPr>
          <p:cNvPr id="11" name="Rounded Rectangle 10"/>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972179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UI </a:t>
            </a:r>
            <a:r>
              <a:rPr lang="nl-NL" dirty="0" err="1"/>
              <a:t>c</a:t>
            </a:r>
            <a:r>
              <a:rPr lang="nl-NL" dirty="0" err="1" smtClean="0"/>
              <a:t>omponents</a:t>
            </a:r>
            <a:r>
              <a:rPr lang="nl-NL" dirty="0" smtClean="0"/>
              <a:t>: Alerts</a:t>
            </a:r>
            <a:endParaRPr lang="nl-NL" dirty="0"/>
          </a:p>
        </p:txBody>
      </p:sp>
      <p:sp>
        <p:nvSpPr>
          <p:cNvPr id="3" name="Tijdelijke aanduiding voor inhoud 2"/>
          <p:cNvSpPr>
            <a:spLocks noGrp="1"/>
          </p:cNvSpPr>
          <p:nvPr>
            <p:ph idx="1"/>
          </p:nvPr>
        </p:nvSpPr>
        <p:spPr/>
        <p:txBody>
          <a:bodyPr/>
          <a:lstStyle/>
          <a:p>
            <a:r>
              <a:rPr lang="en-US" dirty="0" smtClean="0"/>
              <a:t>Display notifications</a:t>
            </a:r>
          </a:p>
          <a:p>
            <a:endParaRPr lang="en-US" dirty="0"/>
          </a:p>
          <a:p>
            <a:endParaRPr lang="en-US" dirty="0" smtClean="0"/>
          </a:p>
          <a:p>
            <a:endParaRPr lang="en-US" dirty="0"/>
          </a:p>
          <a:p>
            <a:endParaRPr lang="en-US" dirty="0" smtClean="0"/>
          </a:p>
          <a:p>
            <a:r>
              <a:rPr lang="en-US" dirty="0" smtClean="0"/>
              <a:t>Support for context</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48</a:t>
            </a:fld>
            <a:endParaRPr lang="nl-NL"/>
          </a:p>
        </p:txBody>
      </p:sp>
      <p:sp>
        <p:nvSpPr>
          <p:cNvPr id="6" name="Rectangle 18"/>
          <p:cNvSpPr/>
          <p:nvPr/>
        </p:nvSpPr>
        <p:spPr>
          <a:xfrm>
            <a:off x="598015" y="1412720"/>
            <a:ext cx="7632700" cy="158422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="alert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close“</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data-dismiss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="alert"&gt;</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&amp;</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times;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strong</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Warning!</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strong</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Something went wrong.</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4687236" y="3091431"/>
            <a:ext cx="4154329" cy="844487"/>
          </a:xfrm>
          <a:prstGeom prst="rect">
            <a:avLst/>
          </a:prstGeom>
        </p:spPr>
      </p:pic>
      <p:sp>
        <p:nvSpPr>
          <p:cNvPr id="13" name="Rectangle 18"/>
          <p:cNvSpPr/>
          <p:nvPr/>
        </p:nvSpPr>
        <p:spPr>
          <a:xfrm>
            <a:off x="598015" y="4345820"/>
            <a:ext cx="3973985" cy="9554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alert </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alert-info</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5"/>
          <a:stretch>
            <a:fillRect/>
          </a:stretch>
        </p:blipFill>
        <p:spPr>
          <a:xfrm>
            <a:off x="560149" y="5445280"/>
            <a:ext cx="4127087" cy="830866"/>
          </a:xfrm>
          <a:prstGeom prst="rect">
            <a:avLst/>
          </a:prstGeom>
        </p:spPr>
      </p:pic>
      <p:sp>
        <p:nvSpPr>
          <p:cNvPr id="14" name="Rectangle 18"/>
          <p:cNvSpPr/>
          <p:nvPr/>
        </p:nvSpPr>
        <p:spPr>
          <a:xfrm>
            <a:off x="5241441" y="4509150"/>
            <a:ext cx="3600000" cy="432048"/>
          </a:xfrm>
          <a:prstGeom prst="rect">
            <a:avLst/>
          </a:prstGeom>
          <a:solidFill>
            <a:srgbClr val="99FF66"/>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.alert-</a:t>
            </a:r>
            <a:r>
              <a:rPr lang="nl-NL" dirty="0" err="1" smtClean="0">
                <a:solidFill>
                  <a:srgbClr val="000000"/>
                </a:solidFill>
                <a:latin typeface="Consolas"/>
              </a:rPr>
              <a:t>success</a:t>
            </a:r>
            <a:endParaRPr lang="en-US" dirty="0" smtClean="0">
              <a:solidFill>
                <a:srgbClr val="0000FF"/>
              </a:solidFill>
              <a:latin typeface="Consolas"/>
            </a:endParaRPr>
          </a:p>
        </p:txBody>
      </p:sp>
      <p:sp>
        <p:nvSpPr>
          <p:cNvPr id="15" name="Rectangle 18"/>
          <p:cNvSpPr/>
          <p:nvPr/>
        </p:nvSpPr>
        <p:spPr>
          <a:xfrm>
            <a:off x="5231167" y="5098386"/>
            <a:ext cx="3600000" cy="432048"/>
          </a:xfrm>
          <a:prstGeom prst="rect">
            <a:avLst/>
          </a:prstGeom>
          <a:solidFill>
            <a:schemeClr val="accent2">
              <a:lumMod val="20000"/>
              <a:lumOff val="8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.alert-error</a:t>
            </a:r>
            <a:endParaRPr lang="en-US" dirty="0" smtClean="0">
              <a:solidFill>
                <a:srgbClr val="0000FF"/>
              </a:solidFill>
              <a:latin typeface="Consolas"/>
            </a:endParaRPr>
          </a:p>
        </p:txBody>
      </p:sp>
      <p:sp>
        <p:nvSpPr>
          <p:cNvPr id="17" name="Rectangle 18"/>
          <p:cNvSpPr/>
          <p:nvPr/>
        </p:nvSpPr>
        <p:spPr>
          <a:xfrm>
            <a:off x="5220090" y="5691137"/>
            <a:ext cx="3600000" cy="432048"/>
          </a:xfrm>
          <a:prstGeom prst="rect">
            <a:avLst/>
          </a:prstGeom>
          <a:solidFill>
            <a:schemeClr val="tx1">
              <a:lumMod val="20000"/>
              <a:lumOff val="8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.alert-info</a:t>
            </a:r>
            <a:endParaRPr lang="en-US" dirty="0" smtClean="0">
              <a:solidFill>
                <a:srgbClr val="0000FF"/>
              </a:solidFill>
              <a:latin typeface="Consolas"/>
            </a:endParaRPr>
          </a:p>
        </p:txBody>
      </p:sp>
      <p:sp>
        <p:nvSpPr>
          <p:cNvPr id="16" name="Rounded Rectangle 15"/>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758760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UI </a:t>
            </a:r>
            <a:r>
              <a:rPr lang="nl-NL" dirty="0" err="1"/>
              <a:t>c</a:t>
            </a:r>
            <a:r>
              <a:rPr lang="nl-NL" dirty="0" err="1" smtClean="0"/>
              <a:t>omponents</a:t>
            </a:r>
            <a:r>
              <a:rPr lang="nl-NL" dirty="0" smtClean="0"/>
              <a:t>: </a:t>
            </a:r>
            <a:r>
              <a:rPr lang="nl-NL" dirty="0" err="1" smtClean="0"/>
              <a:t>Navbar</a:t>
            </a:r>
            <a:r>
              <a:rPr lang="nl-NL" dirty="0" smtClean="0"/>
              <a:t> (1/2)</a:t>
            </a:r>
            <a:endParaRPr lang="nl-NL" dirty="0"/>
          </a:p>
        </p:txBody>
      </p:sp>
      <p:sp>
        <p:nvSpPr>
          <p:cNvPr id="3" name="Tijdelijke aanduiding voor inhoud 2"/>
          <p:cNvSpPr>
            <a:spLocks noGrp="1"/>
          </p:cNvSpPr>
          <p:nvPr>
            <p:ph idx="1"/>
          </p:nvPr>
        </p:nvSpPr>
        <p:spPr/>
        <p:txBody>
          <a:bodyPr/>
          <a:lstStyle/>
          <a:p>
            <a:r>
              <a:rPr lang="en-US" dirty="0" smtClean="0"/>
              <a:t>Display a navigation bar</a:t>
            </a:r>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49</a:t>
            </a:fld>
            <a:endParaRPr lang="nl-NL"/>
          </a:p>
        </p:txBody>
      </p:sp>
      <p:sp>
        <p:nvSpPr>
          <p:cNvPr id="6" name="Rectangle 18"/>
          <p:cNvSpPr/>
          <p:nvPr/>
        </p:nvSpPr>
        <p:spPr>
          <a:xfrm>
            <a:off x="598015" y="1412776"/>
            <a:ext cx="7632700" cy="302436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navbar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navbar</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-inner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="brand"</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Title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ul</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nav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="active"&gt;&lt;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Home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Link</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Link</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ul</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1683933" y="4581160"/>
            <a:ext cx="7002867" cy="694837"/>
          </a:xfrm>
          <a:prstGeom prst="rect">
            <a:avLst/>
          </a:prstGeom>
        </p:spPr>
      </p:pic>
      <p:sp>
        <p:nvSpPr>
          <p:cNvPr id="9" name="Rounded Rectangle 8"/>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270470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fgeronde rechthoek 3"/>
          <p:cNvSpPr/>
          <p:nvPr/>
        </p:nvSpPr>
        <p:spPr>
          <a:xfrm>
            <a:off x="899592" y="190688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9" name="Afgeronde rechthoek 3"/>
          <p:cNvSpPr/>
          <p:nvPr/>
        </p:nvSpPr>
        <p:spPr>
          <a:xfrm>
            <a:off x="899592" y="145963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5</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71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067930" y="1397258"/>
            <a:ext cx="4820658" cy="2103752"/>
          </a:xfrm>
          <a:prstGeom prst="rect">
            <a:avLst/>
          </a:prstGeom>
        </p:spPr>
      </p:pic>
      <p:sp>
        <p:nvSpPr>
          <p:cNvPr id="2" name="Titel 1"/>
          <p:cNvSpPr>
            <a:spLocks noGrp="1"/>
          </p:cNvSpPr>
          <p:nvPr>
            <p:ph type="title"/>
          </p:nvPr>
        </p:nvSpPr>
        <p:spPr/>
        <p:txBody>
          <a:bodyPr/>
          <a:lstStyle/>
          <a:p>
            <a:r>
              <a:rPr lang="nl-NL" dirty="0" smtClean="0"/>
              <a:t>    UI </a:t>
            </a:r>
            <a:r>
              <a:rPr lang="nl-NL" dirty="0" err="1"/>
              <a:t>c</a:t>
            </a:r>
            <a:r>
              <a:rPr lang="nl-NL" dirty="0" err="1" smtClean="0"/>
              <a:t>omponents</a:t>
            </a:r>
            <a:r>
              <a:rPr lang="nl-NL" dirty="0" smtClean="0"/>
              <a:t>: </a:t>
            </a:r>
            <a:r>
              <a:rPr lang="nl-NL" dirty="0" err="1" smtClean="0"/>
              <a:t>Navbar</a:t>
            </a:r>
            <a:r>
              <a:rPr lang="nl-NL" dirty="0" smtClean="0"/>
              <a:t> (2/2)</a:t>
            </a:r>
            <a:endParaRPr lang="nl-NL" dirty="0"/>
          </a:p>
        </p:txBody>
      </p:sp>
      <p:sp>
        <p:nvSpPr>
          <p:cNvPr id="3" name="Tijdelijke aanduiding voor inhoud 2"/>
          <p:cNvSpPr>
            <a:spLocks noGrp="1"/>
          </p:cNvSpPr>
          <p:nvPr>
            <p:ph idx="1"/>
          </p:nvPr>
        </p:nvSpPr>
        <p:spPr/>
        <p:txBody>
          <a:bodyPr/>
          <a:lstStyle/>
          <a:p>
            <a:r>
              <a:rPr lang="en-US" dirty="0" smtClean="0"/>
              <a:t>The </a:t>
            </a:r>
            <a:r>
              <a:rPr lang="en-US" dirty="0" err="1" smtClean="0"/>
              <a:t>navbar</a:t>
            </a:r>
            <a:r>
              <a:rPr lang="en-US" dirty="0" smtClean="0"/>
              <a:t> has built-in support for:</a:t>
            </a:r>
          </a:p>
          <a:p>
            <a:pPr lvl="1"/>
            <a:r>
              <a:rPr lang="en-US" dirty="0" smtClean="0"/>
              <a:t>Dropdowns for </a:t>
            </a:r>
            <a:br>
              <a:rPr lang="en-US" dirty="0" smtClean="0"/>
            </a:br>
            <a:r>
              <a:rPr lang="en-US" dirty="0" smtClean="0"/>
              <a:t>menu items</a:t>
            </a:r>
          </a:p>
          <a:p>
            <a:pPr lvl="1"/>
            <a:r>
              <a:rPr lang="en-US" dirty="0" smtClean="0"/>
              <a:t>Forms within the </a:t>
            </a:r>
            <a:r>
              <a:rPr lang="en-US" dirty="0" err="1" smtClean="0"/>
              <a:t>navbar</a:t>
            </a:r>
            <a:endParaRPr lang="en-US" dirty="0" smtClean="0"/>
          </a:p>
          <a:p>
            <a:pPr lvl="1"/>
            <a:r>
              <a:rPr lang="en-US" dirty="0" smtClean="0"/>
              <a:t>Fixing the </a:t>
            </a:r>
            <a:r>
              <a:rPr lang="en-US" dirty="0" err="1" smtClean="0"/>
              <a:t>navbar</a:t>
            </a:r>
            <a:r>
              <a:rPr lang="en-US" dirty="0" smtClean="0"/>
              <a:t> to the top or </a:t>
            </a:r>
            <a:br>
              <a:rPr lang="en-US" dirty="0" smtClean="0"/>
            </a:br>
            <a:r>
              <a:rPr lang="en-US" dirty="0" smtClean="0"/>
              <a:t>bottom of the page</a:t>
            </a:r>
          </a:p>
          <a:p>
            <a:pPr lvl="1"/>
            <a:r>
              <a:rPr lang="en-US" dirty="0" smtClean="0"/>
              <a:t>An alternative “inverted” look</a:t>
            </a:r>
          </a:p>
          <a:p>
            <a:pPr lvl="1"/>
            <a:endParaRPr lang="en-US" dirty="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50</a:t>
            </a:fld>
            <a:endParaRPr lang="nl-NL"/>
          </a:p>
        </p:txBody>
      </p:sp>
      <p:pic>
        <p:nvPicPr>
          <p:cNvPr id="8" name="Picture 2" descr="https://twimg0-a.akamaihd.net/profile_images/2623842034/1c246mhexl0hsiekbwc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015" y="4293120"/>
            <a:ext cx="7632700" cy="10080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navbar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b="1"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navbar</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-inverse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5"/>
          <a:stretch>
            <a:fillRect/>
          </a:stretch>
        </p:blipFill>
        <p:spPr>
          <a:xfrm>
            <a:off x="1467802" y="5340266"/>
            <a:ext cx="7218998" cy="681038"/>
          </a:xfrm>
          <a:prstGeom prst="rect">
            <a:avLst/>
          </a:prstGeom>
        </p:spPr>
      </p:pic>
      <p:sp>
        <p:nvSpPr>
          <p:cNvPr id="10" name="Rounded Rectangle 9"/>
          <p:cNvSpPr/>
          <p:nvPr/>
        </p:nvSpPr>
        <p:spPr>
          <a:xfrm>
            <a:off x="7596442" y="41491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870791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UI </a:t>
            </a:r>
            <a:r>
              <a:rPr lang="nl-NL" dirty="0" err="1"/>
              <a:t>c</a:t>
            </a:r>
            <a:r>
              <a:rPr lang="nl-NL" dirty="0" err="1" smtClean="0"/>
              <a:t>omponents</a:t>
            </a:r>
            <a:r>
              <a:rPr lang="nl-NL" dirty="0" smtClean="0"/>
              <a:t>: </a:t>
            </a:r>
            <a:r>
              <a:rPr lang="nl-NL" dirty="0" err="1" smtClean="0"/>
              <a:t>Pagination</a:t>
            </a:r>
            <a:endParaRPr lang="nl-NL" dirty="0"/>
          </a:p>
        </p:txBody>
      </p:sp>
      <p:sp>
        <p:nvSpPr>
          <p:cNvPr id="3" name="Tijdelijke aanduiding voor inhoud 2"/>
          <p:cNvSpPr>
            <a:spLocks noGrp="1"/>
          </p:cNvSpPr>
          <p:nvPr>
            <p:ph idx="1"/>
          </p:nvPr>
        </p:nvSpPr>
        <p:spPr/>
        <p:txBody>
          <a:bodyPr/>
          <a:lstStyle/>
          <a:p>
            <a:r>
              <a:rPr lang="en-US" dirty="0" smtClean="0"/>
              <a:t>Display a pagination bar</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51</a:t>
            </a:fld>
            <a:endParaRPr lang="nl-NL"/>
          </a:p>
        </p:txBody>
      </p:sp>
      <p:sp>
        <p:nvSpPr>
          <p:cNvPr id="6" name="Rectangle 18"/>
          <p:cNvSpPr/>
          <p:nvPr/>
        </p:nvSpPr>
        <p:spPr>
          <a:xfrm>
            <a:off x="598015" y="1412776"/>
            <a:ext cx="7632700" cy="33124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="pagination</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ul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&amp;</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laquo</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1</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2</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4</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5</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&amp;</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raquo</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ul</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p>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923910" y="5236660"/>
            <a:ext cx="3228118" cy="503968"/>
          </a:xfrm>
          <a:prstGeom prst="rect">
            <a:avLst/>
          </a:prstGeom>
        </p:spPr>
      </p:pic>
      <p:pic>
        <p:nvPicPr>
          <p:cNvPr id="9" name="Picture 13" descr="D:\Shared\curso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200" y="5528934"/>
            <a:ext cx="527218" cy="808923"/>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327457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UI </a:t>
            </a:r>
            <a:r>
              <a:rPr lang="nl-NL" dirty="0" err="1"/>
              <a:t>c</a:t>
            </a:r>
            <a:r>
              <a:rPr lang="nl-NL" dirty="0" err="1" smtClean="0"/>
              <a:t>omponents</a:t>
            </a:r>
            <a:r>
              <a:rPr lang="nl-NL" dirty="0" smtClean="0"/>
              <a:t>: </a:t>
            </a:r>
            <a:r>
              <a:rPr lang="nl-NL" dirty="0" err="1" smtClean="0"/>
              <a:t>Progress</a:t>
            </a:r>
            <a:r>
              <a:rPr lang="nl-NL" dirty="0" smtClean="0"/>
              <a:t> (1/3)</a:t>
            </a:r>
            <a:endParaRPr lang="nl-NL" dirty="0"/>
          </a:p>
        </p:txBody>
      </p:sp>
      <p:sp>
        <p:nvSpPr>
          <p:cNvPr id="3" name="Tijdelijke aanduiding voor inhoud 2"/>
          <p:cNvSpPr>
            <a:spLocks noGrp="1"/>
          </p:cNvSpPr>
          <p:nvPr>
            <p:ph idx="1"/>
          </p:nvPr>
        </p:nvSpPr>
        <p:spPr/>
        <p:txBody>
          <a:bodyPr/>
          <a:lstStyle/>
          <a:p>
            <a:r>
              <a:rPr lang="en-US" dirty="0" smtClean="0"/>
              <a:t>Show a progress indicator</a:t>
            </a:r>
          </a:p>
          <a:p>
            <a:endParaRPr lang="en-US" dirty="0"/>
          </a:p>
          <a:p>
            <a:endParaRPr lang="en-US" dirty="0" smtClean="0"/>
          </a:p>
          <a:p>
            <a:endParaRPr lang="en-US" dirty="0" smtClean="0"/>
          </a:p>
          <a:p>
            <a:r>
              <a:rPr lang="en-US" dirty="0" smtClean="0"/>
              <a:t>Indicate status along with progress</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52</a:t>
            </a:fld>
            <a:endParaRPr lang="nl-NL"/>
          </a:p>
        </p:txBody>
      </p:sp>
      <p:sp>
        <p:nvSpPr>
          <p:cNvPr id="6" name="Rectangle 18"/>
          <p:cNvSpPr/>
          <p:nvPr/>
        </p:nvSpPr>
        <p:spPr>
          <a:xfrm>
            <a:off x="598015" y="1412776"/>
            <a:ext cx="7632700" cy="10080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="progress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="bar"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style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width</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60%</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4148570" y="2512401"/>
            <a:ext cx="4167950" cy="340519"/>
          </a:xfrm>
          <a:prstGeom prst="rect">
            <a:avLst/>
          </a:prstGeom>
        </p:spPr>
      </p:pic>
      <p:sp>
        <p:nvSpPr>
          <p:cNvPr id="10" name="Rectangle 18"/>
          <p:cNvSpPr/>
          <p:nvPr/>
        </p:nvSpPr>
        <p:spPr>
          <a:xfrm>
            <a:off x="598015" y="4934635"/>
            <a:ext cx="7632700" cy="10080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progress </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progress-danger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="bar"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style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width</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60%</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18"/>
          <p:cNvSpPr/>
          <p:nvPr/>
        </p:nvSpPr>
        <p:spPr>
          <a:xfrm>
            <a:off x="598012" y="3789062"/>
            <a:ext cx="3603348" cy="432048"/>
          </a:xfrm>
          <a:prstGeom prst="rect">
            <a:avLst/>
          </a:prstGeom>
          <a:solidFill>
            <a:srgbClr val="99FF66"/>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progress-success</a:t>
            </a:r>
            <a:endParaRPr lang="en-US" dirty="0" smtClean="0">
              <a:solidFill>
                <a:srgbClr val="0000FF"/>
              </a:solidFill>
              <a:latin typeface="Consolas"/>
            </a:endParaRPr>
          </a:p>
        </p:txBody>
      </p:sp>
      <p:sp>
        <p:nvSpPr>
          <p:cNvPr id="11" name="Rectangle 18"/>
          <p:cNvSpPr/>
          <p:nvPr/>
        </p:nvSpPr>
        <p:spPr>
          <a:xfrm>
            <a:off x="598012" y="4365142"/>
            <a:ext cx="3627376" cy="432048"/>
          </a:xfrm>
          <a:prstGeom prst="rect">
            <a:avLst/>
          </a:prstGeom>
          <a:solidFill>
            <a:schemeClr val="accent2">
              <a:lumMod val="20000"/>
              <a:lumOff val="8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progress-danger</a:t>
            </a:r>
            <a:endParaRPr lang="en-US" dirty="0" smtClean="0">
              <a:solidFill>
                <a:srgbClr val="0000FF"/>
              </a:solidFill>
              <a:latin typeface="Consolas"/>
            </a:endParaRPr>
          </a:p>
        </p:txBody>
      </p:sp>
      <p:sp>
        <p:nvSpPr>
          <p:cNvPr id="12" name="Rectangle 18"/>
          <p:cNvSpPr/>
          <p:nvPr/>
        </p:nvSpPr>
        <p:spPr>
          <a:xfrm>
            <a:off x="4657448" y="3786447"/>
            <a:ext cx="3573264" cy="432048"/>
          </a:xfrm>
          <a:prstGeom prst="rect">
            <a:avLst/>
          </a:prstGeom>
          <a:solidFill>
            <a:srgbClr val="FFC000"/>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progress-warning</a:t>
            </a:r>
            <a:endParaRPr lang="en-US" dirty="0" smtClean="0">
              <a:solidFill>
                <a:srgbClr val="0000FF"/>
              </a:solidFill>
              <a:latin typeface="Consolas"/>
            </a:endParaRPr>
          </a:p>
        </p:txBody>
      </p:sp>
      <p:sp>
        <p:nvSpPr>
          <p:cNvPr id="13" name="Rectangle 18"/>
          <p:cNvSpPr/>
          <p:nvPr/>
        </p:nvSpPr>
        <p:spPr>
          <a:xfrm>
            <a:off x="4657448" y="4365142"/>
            <a:ext cx="3573264" cy="432048"/>
          </a:xfrm>
          <a:prstGeom prst="rect">
            <a:avLst/>
          </a:prstGeom>
          <a:solidFill>
            <a:schemeClr val="tx1">
              <a:lumMod val="20000"/>
              <a:lumOff val="80000"/>
            </a:schemeClr>
          </a:soli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rPr>
              <a:t>.</a:t>
            </a:r>
            <a:r>
              <a:rPr lang="nl-NL" dirty="0" err="1" smtClean="0">
                <a:solidFill>
                  <a:srgbClr val="000000"/>
                </a:solidFill>
                <a:latin typeface="Consolas"/>
              </a:rPr>
              <a:t>progress</a:t>
            </a:r>
            <a:r>
              <a:rPr lang="nl-NL" dirty="0" smtClean="0">
                <a:solidFill>
                  <a:srgbClr val="000000"/>
                </a:solidFill>
                <a:latin typeface="Consolas"/>
              </a:rPr>
              <a:t>-info</a:t>
            </a:r>
            <a:endParaRPr lang="en-US" dirty="0" smtClean="0">
              <a:solidFill>
                <a:srgbClr val="0000FF"/>
              </a:solidFill>
              <a:latin typeface="Consolas"/>
            </a:endParaRPr>
          </a:p>
        </p:txBody>
      </p:sp>
      <p:pic>
        <p:nvPicPr>
          <p:cNvPr id="14" name="Picture 13"/>
          <p:cNvPicPr>
            <a:picLocks noChangeAspect="1"/>
          </p:cNvPicPr>
          <p:nvPr/>
        </p:nvPicPr>
        <p:blipFill>
          <a:blip r:embed="rId5"/>
          <a:stretch>
            <a:fillRect/>
          </a:stretch>
        </p:blipFill>
        <p:spPr>
          <a:xfrm>
            <a:off x="4148570" y="6040891"/>
            <a:ext cx="4167950" cy="340519"/>
          </a:xfrm>
          <a:prstGeom prst="rect">
            <a:avLst/>
          </a:prstGeom>
        </p:spPr>
      </p:pic>
      <p:sp>
        <p:nvSpPr>
          <p:cNvPr id="15" name="Rounded Rectangle 14"/>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6" name="Rounded Rectangle 15"/>
          <p:cNvSpPr/>
          <p:nvPr/>
        </p:nvSpPr>
        <p:spPr>
          <a:xfrm>
            <a:off x="7596442" y="49183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7" name="Rounded Rectangle 16"/>
          <p:cNvSpPr/>
          <p:nvPr/>
        </p:nvSpPr>
        <p:spPr>
          <a:xfrm>
            <a:off x="7596442" y="170077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8" name="Rounded Rectangle 17"/>
          <p:cNvSpPr/>
          <p:nvPr/>
        </p:nvSpPr>
        <p:spPr>
          <a:xfrm>
            <a:off x="7596442" y="537328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3350561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148570" y="4024611"/>
            <a:ext cx="4167950" cy="340519"/>
          </a:xfrm>
          <a:prstGeom prst="rect">
            <a:avLst/>
          </a:prstGeom>
        </p:spPr>
      </p:pic>
      <p:sp>
        <p:nvSpPr>
          <p:cNvPr id="2" name="Titel 1"/>
          <p:cNvSpPr>
            <a:spLocks noGrp="1"/>
          </p:cNvSpPr>
          <p:nvPr>
            <p:ph type="title"/>
          </p:nvPr>
        </p:nvSpPr>
        <p:spPr/>
        <p:txBody>
          <a:bodyPr/>
          <a:lstStyle/>
          <a:p>
            <a:r>
              <a:rPr lang="nl-NL" dirty="0" smtClean="0"/>
              <a:t>    UI </a:t>
            </a:r>
            <a:r>
              <a:rPr lang="nl-NL" dirty="0" err="1"/>
              <a:t>c</a:t>
            </a:r>
            <a:r>
              <a:rPr lang="nl-NL" dirty="0" err="1" smtClean="0"/>
              <a:t>omponents</a:t>
            </a:r>
            <a:r>
              <a:rPr lang="nl-NL" dirty="0" smtClean="0"/>
              <a:t>: </a:t>
            </a:r>
            <a:r>
              <a:rPr lang="nl-NL" dirty="0" err="1" smtClean="0"/>
              <a:t>Progress</a:t>
            </a:r>
            <a:r>
              <a:rPr lang="nl-NL" dirty="0" smtClean="0"/>
              <a:t> (2/3)</a:t>
            </a:r>
            <a:endParaRPr lang="nl-NL" dirty="0"/>
          </a:p>
        </p:txBody>
      </p:sp>
      <p:sp>
        <p:nvSpPr>
          <p:cNvPr id="3" name="Tijdelijke aanduiding voor inhoud 2"/>
          <p:cNvSpPr>
            <a:spLocks noGrp="1"/>
          </p:cNvSpPr>
          <p:nvPr>
            <p:ph idx="1"/>
          </p:nvPr>
        </p:nvSpPr>
        <p:spPr/>
        <p:txBody>
          <a:bodyPr/>
          <a:lstStyle/>
          <a:p>
            <a:r>
              <a:rPr lang="en-US" dirty="0" smtClean="0"/>
              <a:t>Stack progress bars</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53</a:t>
            </a:fld>
            <a:endParaRPr lang="nl-NL"/>
          </a:p>
        </p:txBody>
      </p:sp>
      <p:sp>
        <p:nvSpPr>
          <p:cNvPr id="6" name="Rectangle 18"/>
          <p:cNvSpPr/>
          <p:nvPr/>
        </p:nvSpPr>
        <p:spPr>
          <a:xfrm>
            <a:off x="598015" y="1412776"/>
            <a:ext cx="7632700" cy="24482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="progress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="bar bar-success"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style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width</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35%</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="bar bar-warning"</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style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width</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="bar bar-danger"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style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width</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2" descr="https://twimg0-a.akamaihd.net/profile_images/2623842034/1c246mhexl0hsiekbwc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0" name="Rounded Rectangle 9"/>
          <p:cNvSpPr/>
          <p:nvPr/>
        </p:nvSpPr>
        <p:spPr>
          <a:xfrm>
            <a:off x="7596442" y="170077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886161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162191" y="3018877"/>
            <a:ext cx="4154329" cy="340519"/>
          </a:xfrm>
          <a:prstGeom prst="rect">
            <a:avLst/>
          </a:prstGeom>
        </p:spPr>
      </p:pic>
      <p:sp>
        <p:nvSpPr>
          <p:cNvPr id="2" name="Titel 1"/>
          <p:cNvSpPr>
            <a:spLocks noGrp="1"/>
          </p:cNvSpPr>
          <p:nvPr>
            <p:ph type="title"/>
          </p:nvPr>
        </p:nvSpPr>
        <p:spPr/>
        <p:txBody>
          <a:bodyPr/>
          <a:lstStyle/>
          <a:p>
            <a:r>
              <a:rPr lang="nl-NL" dirty="0" smtClean="0"/>
              <a:t>    UI </a:t>
            </a:r>
            <a:r>
              <a:rPr lang="nl-NL" dirty="0" err="1"/>
              <a:t>c</a:t>
            </a:r>
            <a:r>
              <a:rPr lang="nl-NL" dirty="0" err="1" smtClean="0"/>
              <a:t>omponents</a:t>
            </a:r>
            <a:r>
              <a:rPr lang="nl-NL" dirty="0" smtClean="0"/>
              <a:t>: </a:t>
            </a:r>
            <a:r>
              <a:rPr lang="nl-NL" dirty="0" err="1" smtClean="0"/>
              <a:t>Progress</a:t>
            </a:r>
            <a:r>
              <a:rPr lang="nl-NL" dirty="0" smtClean="0"/>
              <a:t> (3/3)</a:t>
            </a:r>
            <a:endParaRPr lang="nl-NL" dirty="0"/>
          </a:p>
        </p:txBody>
      </p:sp>
      <p:sp>
        <p:nvSpPr>
          <p:cNvPr id="3" name="Tijdelijke aanduiding voor inhoud 2"/>
          <p:cNvSpPr>
            <a:spLocks noGrp="1"/>
          </p:cNvSpPr>
          <p:nvPr>
            <p:ph idx="1"/>
          </p:nvPr>
        </p:nvSpPr>
        <p:spPr/>
        <p:txBody>
          <a:bodyPr/>
          <a:lstStyle/>
          <a:p>
            <a:r>
              <a:rPr lang="en-US" dirty="0" smtClean="0"/>
              <a:t>Additional possibilities</a:t>
            </a:r>
          </a:p>
          <a:p>
            <a:pPr lvl="1"/>
            <a:r>
              <a:rPr lang="en-US" dirty="0" smtClean="0"/>
              <a:t>Striped progress bar</a:t>
            </a:r>
          </a:p>
          <a:p>
            <a:endParaRPr lang="en-US" dirty="0"/>
          </a:p>
          <a:p>
            <a:endParaRPr lang="en-US" dirty="0" smtClean="0"/>
          </a:p>
          <a:p>
            <a:endParaRPr lang="en-US" dirty="0" smtClean="0"/>
          </a:p>
          <a:p>
            <a:pPr lvl="1"/>
            <a:r>
              <a:rPr lang="en-US" dirty="0" smtClean="0"/>
              <a:t>Add animation to the striped progress bar</a:t>
            </a:r>
          </a:p>
          <a:p>
            <a:pPr lvl="1"/>
            <a:endParaRPr lang="en-US"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54</a:t>
            </a:fld>
            <a:endParaRPr lang="nl-NL"/>
          </a:p>
        </p:txBody>
      </p:sp>
      <p:sp>
        <p:nvSpPr>
          <p:cNvPr id="6" name="Rectangle 18"/>
          <p:cNvSpPr/>
          <p:nvPr/>
        </p:nvSpPr>
        <p:spPr>
          <a:xfrm>
            <a:off x="598015" y="1916790"/>
            <a:ext cx="7632700" cy="10080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="progress </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progress-striped</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="bar"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style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width</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60%</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2" descr="https://twimg0-a.akamaihd.net/profile_images/2623842034/1c246mhexl0hsiekbwc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4186168"/>
            <a:ext cx="7632700" cy="10080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="progress </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progress-striped active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r>
            <a:b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="bar"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style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width</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60%</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ounded Rectangle 8"/>
          <p:cNvSpPr/>
          <p:nvPr/>
        </p:nvSpPr>
        <p:spPr>
          <a:xfrm>
            <a:off x="7596442" y="177278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0" name="Rounded Rectangle 9"/>
          <p:cNvSpPr/>
          <p:nvPr/>
        </p:nvSpPr>
        <p:spPr>
          <a:xfrm>
            <a:off x="7596442" y="407710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2" name="Rounded Rectangle 11"/>
          <p:cNvSpPr/>
          <p:nvPr/>
        </p:nvSpPr>
        <p:spPr>
          <a:xfrm>
            <a:off x="7596442" y="220483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3" name="Rounded Rectangle 12"/>
          <p:cNvSpPr/>
          <p:nvPr/>
        </p:nvSpPr>
        <p:spPr>
          <a:xfrm>
            <a:off x="7596442" y="450916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40705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fgeronde rechthoek 3"/>
          <p:cNvSpPr/>
          <p:nvPr/>
        </p:nvSpPr>
        <p:spPr>
          <a:xfrm>
            <a:off x="755470" y="5108980"/>
            <a:ext cx="7350478" cy="835965"/>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7" name="Afgeronde rechthoek 3"/>
          <p:cNvSpPr/>
          <p:nvPr/>
        </p:nvSpPr>
        <p:spPr>
          <a:xfrm>
            <a:off x="755470" y="4198259"/>
            <a:ext cx="7350478" cy="835965"/>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el 1"/>
          <p:cNvSpPr>
            <a:spLocks noGrp="1"/>
          </p:cNvSpPr>
          <p:nvPr>
            <p:ph type="title"/>
          </p:nvPr>
        </p:nvSpPr>
        <p:spPr/>
        <p:txBody>
          <a:bodyPr/>
          <a:lstStyle/>
          <a:p>
            <a:r>
              <a:rPr lang="nl-NL" dirty="0" smtClean="0"/>
              <a:t>Bootstrap, </a:t>
            </a:r>
            <a:r>
              <a:rPr lang="nl-NL" dirty="0" err="1" smtClean="0"/>
              <a:t>from</a:t>
            </a:r>
            <a:r>
              <a:rPr lang="nl-NL" dirty="0" smtClean="0"/>
              <a:t> Twitter</a:t>
            </a:r>
            <a:endParaRPr lang="nl-NL" dirty="0"/>
          </a:p>
        </p:txBody>
      </p:sp>
      <p:sp>
        <p:nvSpPr>
          <p:cNvPr id="3" name="Tijdelijke aanduiding voor inhoud 2"/>
          <p:cNvSpPr>
            <a:spLocks noGrp="1"/>
          </p:cNvSpPr>
          <p:nvPr>
            <p:ph idx="1"/>
          </p:nvPr>
        </p:nvSpPr>
        <p:spPr/>
        <p:txBody>
          <a:bodyPr/>
          <a:lstStyle/>
          <a:p>
            <a:r>
              <a:rPr lang="nl-NL" dirty="0" smtClean="0"/>
              <a:t>A </a:t>
            </a:r>
            <a:r>
              <a:rPr lang="nl-NL" dirty="0" err="1" smtClean="0"/>
              <a:t>framework</a:t>
            </a:r>
            <a:r>
              <a:rPr lang="nl-NL" dirty="0" smtClean="0"/>
              <a:t> </a:t>
            </a:r>
            <a:r>
              <a:rPr lang="nl-NL" dirty="0" err="1" smtClean="0"/>
              <a:t>to</a:t>
            </a:r>
            <a:r>
              <a:rPr lang="nl-NL" dirty="0" smtClean="0"/>
              <a:t> speed up</a:t>
            </a:r>
            <a:br>
              <a:rPr lang="nl-NL" dirty="0" smtClean="0"/>
            </a:br>
            <a:r>
              <a:rPr lang="nl-NL" dirty="0" smtClean="0"/>
              <a:t>front-end </a:t>
            </a:r>
            <a:r>
              <a:rPr lang="nl-NL" dirty="0" err="1" smtClean="0"/>
              <a:t>development</a:t>
            </a:r>
            <a:endParaRPr lang="nl-NL" dirty="0" smtClean="0"/>
          </a:p>
          <a:p>
            <a:endParaRPr lang="nl-NL" dirty="0"/>
          </a:p>
          <a:p>
            <a:r>
              <a:rPr lang="nl-NL" dirty="0" smtClean="0"/>
              <a:t>Features:</a:t>
            </a:r>
          </a:p>
          <a:p>
            <a:pPr lvl="1"/>
            <a:r>
              <a:rPr lang="en-US" b="1" dirty="0" smtClean="0"/>
              <a:t>Positioning </a:t>
            </a:r>
            <a:r>
              <a:rPr lang="en-US" dirty="0" smtClean="0"/>
              <a:t>with a 12-column responsive grid</a:t>
            </a:r>
          </a:p>
          <a:p>
            <a:pPr lvl="1"/>
            <a:r>
              <a:rPr lang="en-US" b="1" dirty="0" smtClean="0"/>
              <a:t>Styling </a:t>
            </a:r>
            <a:r>
              <a:rPr lang="en-US" dirty="0" smtClean="0"/>
              <a:t>of tables, fonts, buttons and forms</a:t>
            </a:r>
          </a:p>
          <a:p>
            <a:pPr lvl="1"/>
            <a:r>
              <a:rPr lang="en-US" b="1" dirty="0" smtClean="0"/>
              <a:t>UI components</a:t>
            </a:r>
            <a:r>
              <a:rPr lang="en-US" dirty="0" smtClean="0"/>
              <a:t>, including dropdown menus, progress indicators, alerts and pagination</a:t>
            </a:r>
          </a:p>
          <a:p>
            <a:pPr lvl="1"/>
            <a:r>
              <a:rPr lang="nl-NL" b="1" dirty="0" err="1" smtClean="0"/>
              <a:t>jQuery</a:t>
            </a:r>
            <a:r>
              <a:rPr lang="nl-NL" b="1" dirty="0" smtClean="0"/>
              <a:t> </a:t>
            </a:r>
            <a:r>
              <a:rPr lang="nl-NL" b="1" dirty="0" err="1" smtClean="0"/>
              <a:t>plugins</a:t>
            </a:r>
            <a:r>
              <a:rPr lang="nl-NL" dirty="0" smtClean="0"/>
              <a:t>, </a:t>
            </a:r>
            <a:r>
              <a:rPr lang="nl-NL" dirty="0" err="1" smtClean="0"/>
              <a:t>including</a:t>
            </a:r>
            <a:r>
              <a:rPr lang="nl-NL" dirty="0" smtClean="0"/>
              <a:t> </a:t>
            </a:r>
            <a:r>
              <a:rPr lang="nl-NL" dirty="0" err="1" smtClean="0"/>
              <a:t>modal</a:t>
            </a:r>
            <a:r>
              <a:rPr lang="nl-NL" dirty="0" smtClean="0"/>
              <a:t> </a:t>
            </a:r>
            <a:r>
              <a:rPr lang="nl-NL" dirty="0" err="1" smtClean="0"/>
              <a:t>dialogs</a:t>
            </a:r>
            <a:r>
              <a:rPr lang="nl-NL" dirty="0" smtClean="0"/>
              <a:t>, tabs, tooltips, button </a:t>
            </a:r>
            <a:r>
              <a:rPr lang="nl-NL" dirty="0" err="1" smtClean="0"/>
              <a:t>states</a:t>
            </a:r>
            <a:r>
              <a:rPr lang="nl-NL" dirty="0"/>
              <a:t> </a:t>
            </a:r>
            <a:r>
              <a:rPr lang="nl-NL" dirty="0" err="1" smtClean="0"/>
              <a:t>and</a:t>
            </a:r>
            <a:r>
              <a:rPr lang="nl-NL" dirty="0" smtClean="0"/>
              <a:t> </a:t>
            </a:r>
            <a:r>
              <a:rPr lang="nl-NL" dirty="0" err="1" smtClean="0"/>
              <a:t>scrollspy</a:t>
            </a:r>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55</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twimg0-a.akamaihd.net/profile_images/2623842034/1c246mhexl0hsiekbwc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70" y="76463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467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jQuery</a:t>
            </a:r>
            <a:r>
              <a:rPr lang="nl-NL" dirty="0" smtClean="0"/>
              <a:t> </a:t>
            </a:r>
            <a:r>
              <a:rPr lang="nl-NL" dirty="0" err="1" smtClean="0"/>
              <a:t>plugins</a:t>
            </a:r>
            <a:r>
              <a:rPr lang="nl-NL" dirty="0" smtClean="0"/>
              <a:t>: </a:t>
            </a:r>
            <a:r>
              <a:rPr lang="nl-NL" dirty="0" err="1" smtClean="0"/>
              <a:t>Overview</a:t>
            </a:r>
            <a:endParaRPr lang="nl-NL" dirty="0"/>
          </a:p>
        </p:txBody>
      </p:sp>
      <p:sp>
        <p:nvSpPr>
          <p:cNvPr id="3" name="Tijdelijke aanduiding voor inhoud 2"/>
          <p:cNvSpPr>
            <a:spLocks noGrp="1"/>
          </p:cNvSpPr>
          <p:nvPr>
            <p:ph idx="1"/>
          </p:nvPr>
        </p:nvSpPr>
        <p:spPr/>
        <p:txBody>
          <a:bodyPr/>
          <a:lstStyle/>
          <a:p>
            <a:r>
              <a:rPr lang="nl-NL" dirty="0" err="1" smtClean="0"/>
              <a:t>Include</a:t>
            </a:r>
            <a:r>
              <a:rPr lang="nl-NL" dirty="0" smtClean="0"/>
              <a:t> </a:t>
            </a:r>
            <a:r>
              <a:rPr lang="nl-NL" dirty="0" err="1" smtClean="0"/>
              <a:t>JavaScript</a:t>
            </a:r>
            <a:r>
              <a:rPr lang="nl-NL" dirty="0" smtClean="0"/>
              <a:t> stuff</a:t>
            </a:r>
          </a:p>
          <a:p>
            <a:r>
              <a:rPr lang="nl-NL" dirty="0" err="1" smtClean="0"/>
              <a:t>Animations</a:t>
            </a:r>
            <a:r>
              <a:rPr lang="nl-NL" dirty="0" smtClean="0"/>
              <a:t> </a:t>
            </a:r>
            <a:r>
              <a:rPr lang="nl-NL" dirty="0" err="1" smtClean="0"/>
              <a:t>included</a:t>
            </a:r>
            <a:endParaRPr lang="nl-NL" dirty="0" smtClean="0"/>
          </a:p>
          <a:p>
            <a:r>
              <a:rPr lang="nl-NL" dirty="0" err="1" smtClean="0"/>
              <a:t>Available</a:t>
            </a:r>
            <a:r>
              <a:rPr lang="nl-NL" dirty="0" smtClean="0"/>
              <a:t> </a:t>
            </a:r>
            <a:r>
              <a:rPr lang="nl-NL" dirty="0" err="1" smtClean="0"/>
              <a:t>through</a:t>
            </a:r>
            <a:r>
              <a:rPr lang="nl-NL" dirty="0" smtClean="0"/>
              <a:t> </a:t>
            </a:r>
            <a:r>
              <a:rPr lang="nl-NL" dirty="0" err="1" smtClean="0"/>
              <a:t>markup</a:t>
            </a:r>
            <a:r>
              <a:rPr lang="nl-NL" dirty="0" smtClean="0"/>
              <a:t> AND code</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56</a:t>
            </a:fld>
            <a:endParaRPr lang="nl-NL"/>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32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jQuery</a:t>
            </a:r>
            <a:r>
              <a:rPr lang="nl-NL" dirty="0" smtClean="0"/>
              <a:t> </a:t>
            </a:r>
            <a:r>
              <a:rPr lang="nl-NL" dirty="0" err="1" smtClean="0"/>
              <a:t>plugins</a:t>
            </a:r>
            <a:r>
              <a:rPr lang="nl-NL" dirty="0" smtClean="0"/>
              <a:t>: </a:t>
            </a:r>
            <a:r>
              <a:rPr lang="nl-NL" dirty="0" err="1" smtClean="0"/>
              <a:t>Modal</a:t>
            </a:r>
            <a:r>
              <a:rPr lang="nl-NL" dirty="0" smtClean="0"/>
              <a:t> </a:t>
            </a:r>
            <a:r>
              <a:rPr lang="nl-NL" dirty="0" err="1" smtClean="0"/>
              <a:t>dialog</a:t>
            </a:r>
            <a:endParaRPr lang="nl-NL" dirty="0"/>
          </a:p>
        </p:txBody>
      </p:sp>
      <p:sp>
        <p:nvSpPr>
          <p:cNvPr id="3" name="Tijdelijke aanduiding voor inhoud 2"/>
          <p:cNvSpPr>
            <a:spLocks noGrp="1"/>
          </p:cNvSpPr>
          <p:nvPr>
            <p:ph idx="1"/>
          </p:nvPr>
        </p:nvSpPr>
        <p:spPr/>
        <p:txBody>
          <a:bodyPr/>
          <a:lstStyle/>
          <a:p>
            <a:r>
              <a:rPr lang="nl-NL" dirty="0" smtClean="0"/>
              <a:t>Display a </a:t>
            </a:r>
            <a:r>
              <a:rPr lang="nl-NL" dirty="0" err="1" smtClean="0"/>
              <a:t>modal</a:t>
            </a:r>
            <a:r>
              <a:rPr lang="nl-NL" dirty="0" smtClean="0"/>
              <a:t> </a:t>
            </a:r>
            <a:r>
              <a:rPr lang="nl-NL" dirty="0" err="1" smtClean="0"/>
              <a:t>dialog</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57</a:t>
            </a:fld>
            <a:endParaRPr lang="nl-NL"/>
          </a:p>
        </p:txBody>
      </p:sp>
      <p:sp>
        <p:nvSpPr>
          <p:cNvPr id="8" name="Rectangle 18"/>
          <p:cNvSpPr/>
          <p:nvPr/>
        </p:nvSpPr>
        <p:spPr>
          <a:xfrm>
            <a:off x="598015" y="1961137"/>
            <a:ext cx="7632700" cy="4420273"/>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myModal</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="modal hide fade</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="modal-header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data-dismiss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modal" </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="close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&amp;</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times;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h3</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Some heading here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h3</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="modal-body</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p</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Lorem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ipsum</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dolor sit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amet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p</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="modal-footer</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data-dismiss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="modal"</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aria-hidden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Close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-primary"&gt;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Save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141272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myModal</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data-toggle</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="modal"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Launch modal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ounded Rectangle 8"/>
          <p:cNvSpPr/>
          <p:nvPr/>
        </p:nvSpPr>
        <p:spPr>
          <a:xfrm>
            <a:off x="7596442" y="191680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3" name="Rounded Rectangle 12"/>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808721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jQuery</a:t>
            </a:r>
            <a:r>
              <a:rPr lang="nl-NL" dirty="0" smtClean="0"/>
              <a:t> </a:t>
            </a:r>
            <a:r>
              <a:rPr lang="nl-NL" dirty="0" err="1" smtClean="0"/>
              <a:t>plugins</a:t>
            </a:r>
            <a:r>
              <a:rPr lang="nl-NL" dirty="0" smtClean="0"/>
              <a:t>: Tabs</a:t>
            </a:r>
            <a:endParaRPr lang="nl-NL" dirty="0"/>
          </a:p>
        </p:txBody>
      </p:sp>
      <p:sp>
        <p:nvSpPr>
          <p:cNvPr id="3" name="Tijdelijke aanduiding voor inhoud 2"/>
          <p:cNvSpPr>
            <a:spLocks noGrp="1"/>
          </p:cNvSpPr>
          <p:nvPr>
            <p:ph idx="1"/>
          </p:nvPr>
        </p:nvSpPr>
        <p:spPr/>
        <p:txBody>
          <a:bodyPr/>
          <a:lstStyle/>
          <a:p>
            <a:r>
              <a:rPr lang="nl-NL" dirty="0" err="1" smtClean="0"/>
              <a:t>Divide</a:t>
            </a:r>
            <a:r>
              <a:rPr lang="nl-NL" dirty="0" smtClean="0"/>
              <a:t> content over tabs</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58</a:t>
            </a:fld>
            <a:endParaRPr lang="nl-NL"/>
          </a:p>
        </p:txBody>
      </p:sp>
      <p:sp>
        <p:nvSpPr>
          <p:cNvPr id="8" name="Rectangle 18"/>
          <p:cNvSpPr/>
          <p:nvPr/>
        </p:nvSpPr>
        <p:spPr>
          <a:xfrm>
            <a:off x="598015" y="1412721"/>
            <a:ext cx="7632700" cy="3024419"/>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ul</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nav</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nav</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-tabs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="#home"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data-toggle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="tab"&gt;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General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="#videos"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data-toggle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="tab"&gt;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Videos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extras"</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data-toggle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="tab"&gt;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Extras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li</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err="1">
                <a:solidFill>
                  <a:srgbClr val="800000"/>
                </a:solidFill>
                <a:latin typeface="Consolas" panose="020B0609020204030204" pitchFamily="49" charset="0"/>
                <a:ea typeface="Calibri" panose="020F0502020204030204" pitchFamily="34" charset="0"/>
                <a:cs typeface="Times New Roman" panose="02020603050405020304" pitchFamily="18" charset="0"/>
              </a:rPr>
              <a:t>ul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="tab-content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="tab-pane active"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="home"&gt;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General</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="tab-pane"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="videos"&gt;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Some videos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="tab-pane"</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extras"&gt;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Cool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extra stuff</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nl-NL"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nl-NL"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3984132" y="4716390"/>
            <a:ext cx="4685538" cy="1130522"/>
          </a:xfrm>
          <a:prstGeom prst="rect">
            <a:avLst/>
          </a:prstGeom>
        </p:spPr>
      </p:pic>
      <p:sp>
        <p:nvSpPr>
          <p:cNvPr id="9" name="Rounded Rectangle 8"/>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296412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jQuery</a:t>
            </a:r>
            <a:r>
              <a:rPr lang="nl-NL" dirty="0" smtClean="0"/>
              <a:t> </a:t>
            </a:r>
            <a:r>
              <a:rPr lang="nl-NL" dirty="0" err="1" smtClean="0"/>
              <a:t>plugins</a:t>
            </a:r>
            <a:r>
              <a:rPr lang="nl-NL" dirty="0" smtClean="0"/>
              <a:t>: Tooltips</a:t>
            </a:r>
            <a:endParaRPr lang="nl-NL" dirty="0"/>
          </a:p>
        </p:txBody>
      </p:sp>
      <p:sp>
        <p:nvSpPr>
          <p:cNvPr id="3" name="Tijdelijke aanduiding voor inhoud 2"/>
          <p:cNvSpPr>
            <a:spLocks noGrp="1"/>
          </p:cNvSpPr>
          <p:nvPr>
            <p:ph idx="1"/>
          </p:nvPr>
        </p:nvSpPr>
        <p:spPr/>
        <p:txBody>
          <a:bodyPr/>
          <a:lstStyle/>
          <a:p>
            <a:r>
              <a:rPr lang="nl-NL" dirty="0" smtClean="0"/>
              <a:t>Show a </a:t>
            </a:r>
            <a:r>
              <a:rPr lang="nl-NL" dirty="0" err="1" smtClean="0"/>
              <a:t>tooltip</a:t>
            </a:r>
            <a:r>
              <a:rPr lang="nl-NL" dirty="0" smtClean="0"/>
              <a:t> </a:t>
            </a:r>
            <a:r>
              <a:rPr lang="nl-NL" dirty="0" err="1" smtClean="0"/>
              <a:t>with</a:t>
            </a:r>
            <a:r>
              <a:rPr lang="nl-NL" dirty="0" smtClean="0"/>
              <a:t> </a:t>
            </a:r>
            <a:r>
              <a:rPr lang="nl-NL" dirty="0" err="1" smtClean="0"/>
              <a:t>helpful</a:t>
            </a:r>
            <a:r>
              <a:rPr lang="nl-NL" dirty="0" smtClean="0"/>
              <a:t> information</a:t>
            </a:r>
          </a:p>
          <a:p>
            <a:endParaRPr lang="nl-NL" dirty="0"/>
          </a:p>
          <a:p>
            <a:pPr lvl="1"/>
            <a:r>
              <a:rPr lang="nl-NL" dirty="0" err="1" smtClean="0"/>
              <a:t>Due</a:t>
            </a:r>
            <a:r>
              <a:rPr lang="nl-NL" dirty="0" smtClean="0"/>
              <a:t> </a:t>
            </a:r>
            <a:r>
              <a:rPr lang="nl-NL" dirty="0" err="1" smtClean="0"/>
              <a:t>to</a:t>
            </a:r>
            <a:r>
              <a:rPr lang="nl-NL" dirty="0" smtClean="0"/>
              <a:t> performance </a:t>
            </a:r>
            <a:r>
              <a:rPr lang="nl-NL" dirty="0" err="1" smtClean="0"/>
              <a:t>reasons</a:t>
            </a:r>
            <a:r>
              <a:rPr lang="nl-NL" dirty="0" smtClean="0"/>
              <a:t>, tooltips </a:t>
            </a:r>
            <a:br>
              <a:rPr lang="nl-NL" dirty="0" smtClean="0"/>
            </a:br>
            <a:r>
              <a:rPr lang="nl-NL" dirty="0" smtClean="0"/>
              <a:t>must </a:t>
            </a:r>
            <a:r>
              <a:rPr lang="nl-NL" dirty="0" err="1" smtClean="0"/>
              <a:t>be</a:t>
            </a:r>
            <a:r>
              <a:rPr lang="nl-NL" dirty="0" smtClean="0"/>
              <a:t> </a:t>
            </a:r>
            <a:r>
              <a:rPr lang="nl-NL" dirty="0" err="1" smtClean="0"/>
              <a:t>explicitly</a:t>
            </a:r>
            <a:r>
              <a:rPr lang="nl-NL" dirty="0" smtClean="0"/>
              <a:t> </a:t>
            </a:r>
            <a:r>
              <a:rPr lang="nl-NL" dirty="0" err="1" smtClean="0"/>
              <a:t>activated</a:t>
            </a:r>
            <a:endParaRPr lang="nl-NL" dirty="0" smtClean="0"/>
          </a:p>
          <a:p>
            <a:endParaRPr lang="nl-NL" dirty="0"/>
          </a:p>
          <a:p>
            <a:endParaRPr lang="nl-NL" dirty="0" smtClean="0"/>
          </a:p>
          <a:p>
            <a:r>
              <a:rPr lang="nl-NL" dirty="0" smtClean="0"/>
              <a:t>Control placement</a:t>
            </a:r>
            <a:br>
              <a:rPr lang="nl-NL" dirty="0" smtClean="0"/>
            </a:b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59</a:t>
            </a:fld>
            <a:endParaRPr lang="nl-NL"/>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015" y="141272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="tooltip"</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title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="Cool tip"&gt;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hover here</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7596420" y="2059551"/>
            <a:ext cx="1143000" cy="871538"/>
          </a:xfrm>
          <a:prstGeom prst="rect">
            <a:avLst/>
          </a:prstGeom>
        </p:spPr>
      </p:pic>
      <p:sp>
        <p:nvSpPr>
          <p:cNvPr id="10" name="Rectangle 18"/>
          <p:cNvSpPr/>
          <p:nvPr/>
        </p:nvSpPr>
        <p:spPr>
          <a:xfrm>
            <a:off x="1331549" y="3028367"/>
            <a:ext cx="5832811"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nl-NL" dirty="0">
                <a:solidFill>
                  <a:srgbClr val="A31515"/>
                </a:solidFill>
                <a:latin typeface="Consolas" panose="020B0609020204030204" pitchFamily="49" charset="0"/>
                <a:ea typeface="Calibri" panose="020F0502020204030204" pitchFamily="34" charset="0"/>
                <a:cs typeface="Times New Roman" panose="02020603050405020304" pitchFamily="18" charset="0"/>
              </a:rPr>
              <a:t>"a[rel=</a:t>
            </a:r>
            <a:r>
              <a:rPr lang="nl-NL"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tooltip</a:t>
            </a:r>
            <a:r>
              <a:rPr lang="nl-NL"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nl-NL"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nl-NL"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tooltip</a:t>
            </a: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8"/>
          <p:cNvSpPr/>
          <p:nvPr/>
        </p:nvSpPr>
        <p:spPr>
          <a:xfrm>
            <a:off x="598014" y="4679602"/>
            <a:ext cx="7632700" cy="6841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="tooltip"</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title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="Cool tip"</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data-placement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="bottom"&gt;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hover here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5"/>
          <a:stretch>
            <a:fillRect/>
          </a:stretch>
        </p:blipFill>
        <p:spPr>
          <a:xfrm>
            <a:off x="7584397" y="5472834"/>
            <a:ext cx="1128713" cy="871538"/>
          </a:xfrm>
          <a:prstGeom prst="rect">
            <a:avLst/>
          </a:prstGeom>
        </p:spPr>
      </p:pic>
      <p:pic>
        <p:nvPicPr>
          <p:cNvPr id="13" name="Picture 13" descr="D:\Shared\cur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520" y="2764097"/>
            <a:ext cx="527218" cy="8089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D:\Shared\cur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60540" y="5644497"/>
            <a:ext cx="527218" cy="808923"/>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p:cNvSpPr/>
          <p:nvPr/>
        </p:nvSpPr>
        <p:spPr>
          <a:xfrm>
            <a:off x="7596442" y="112468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6" name="Rounded Rectangle 15"/>
          <p:cNvSpPr/>
          <p:nvPr/>
        </p:nvSpPr>
        <p:spPr>
          <a:xfrm>
            <a:off x="7596442" y="450916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7" name="Rounded Rectangle 16"/>
          <p:cNvSpPr/>
          <p:nvPr/>
        </p:nvSpPr>
        <p:spPr>
          <a:xfrm>
            <a:off x="6516270" y="286435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89940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39441" y="4365130"/>
            <a:ext cx="2808390"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el 1"/>
          <p:cNvSpPr>
            <a:spLocks noGrp="1"/>
          </p:cNvSpPr>
          <p:nvPr>
            <p:ph type="title"/>
          </p:nvPr>
        </p:nvSpPr>
        <p:spPr/>
        <p:txBody>
          <a:bodyPr/>
          <a:lstStyle/>
          <a:p>
            <a:r>
              <a:rPr lang="nl-NL" dirty="0" smtClean="0"/>
              <a:t>Layouts: The fluid</a:t>
            </a:r>
            <a:endParaRPr lang="nl-NL" dirty="0"/>
          </a:p>
        </p:txBody>
      </p:sp>
      <p:sp>
        <p:nvSpPr>
          <p:cNvPr id="7" name="Text Placeholder 6"/>
          <p:cNvSpPr>
            <a:spLocks noGrp="1"/>
          </p:cNvSpPr>
          <p:nvPr>
            <p:ph type="body" idx="1"/>
          </p:nvPr>
        </p:nvSpPr>
        <p:spPr/>
        <p:txBody>
          <a:bodyPr/>
          <a:lstStyle/>
          <a:p>
            <a:r>
              <a:rPr lang="nl-NL" dirty="0" smtClean="0"/>
              <a:t>Pros</a:t>
            </a:r>
            <a:endParaRPr lang="nl-NL" dirty="0"/>
          </a:p>
        </p:txBody>
      </p:sp>
      <p:sp>
        <p:nvSpPr>
          <p:cNvPr id="3" name="Tijdelijke aanduiding voor inhoud 2"/>
          <p:cNvSpPr>
            <a:spLocks noGrp="1"/>
          </p:cNvSpPr>
          <p:nvPr>
            <p:ph sz="half" idx="2"/>
          </p:nvPr>
        </p:nvSpPr>
        <p:spPr/>
        <p:txBody>
          <a:bodyPr/>
          <a:lstStyle/>
          <a:p>
            <a:r>
              <a:rPr lang="nl-NL" dirty="0" smtClean="0"/>
              <a:t>Makes good use of the available screen estate</a:t>
            </a:r>
          </a:p>
          <a:p>
            <a:endParaRPr lang="nl-NL" dirty="0"/>
          </a:p>
          <a:p>
            <a:endParaRPr lang="nl-NL" dirty="0" smtClean="0"/>
          </a:p>
        </p:txBody>
      </p:sp>
      <p:sp>
        <p:nvSpPr>
          <p:cNvPr id="12" name="Text Placeholder 11"/>
          <p:cNvSpPr>
            <a:spLocks noGrp="1"/>
          </p:cNvSpPr>
          <p:nvPr>
            <p:ph type="body" sz="quarter" idx="3"/>
          </p:nvPr>
        </p:nvSpPr>
        <p:spPr/>
        <p:txBody>
          <a:bodyPr/>
          <a:lstStyle/>
          <a:p>
            <a:r>
              <a:rPr lang="nl-NL" dirty="0" smtClean="0"/>
              <a:t>Cons</a:t>
            </a:r>
            <a:endParaRPr lang="nl-NL" dirty="0"/>
          </a:p>
        </p:txBody>
      </p:sp>
      <p:sp>
        <p:nvSpPr>
          <p:cNvPr id="4" name="Content Placeholder 3"/>
          <p:cNvSpPr>
            <a:spLocks noGrp="1"/>
          </p:cNvSpPr>
          <p:nvPr>
            <p:ph sz="quarter" idx="4"/>
          </p:nvPr>
        </p:nvSpPr>
        <p:spPr/>
        <p:txBody>
          <a:bodyPr/>
          <a:lstStyle/>
          <a:p>
            <a:r>
              <a:rPr lang="nl-NL" dirty="0" smtClean="0"/>
              <a:t>Readability suffers if text spans the entire screen</a:t>
            </a:r>
          </a:p>
          <a:p>
            <a:r>
              <a:rPr lang="nl-NL" dirty="0" smtClean="0"/>
              <a:t>More work to implement successfully</a:t>
            </a:r>
          </a:p>
          <a:p>
            <a:r>
              <a:rPr lang="nl-NL" dirty="0" smtClean="0"/>
              <a:t>Modern browsers support page zoom instead of text zoom</a:t>
            </a:r>
          </a:p>
          <a:p>
            <a:endParaRPr lang="nl-NL" dirty="0"/>
          </a:p>
        </p:txBody>
      </p:sp>
      <p:sp>
        <p:nvSpPr>
          <p:cNvPr id="10" name="Rectangle 9"/>
          <p:cNvSpPr/>
          <p:nvPr/>
        </p:nvSpPr>
        <p:spPr>
          <a:xfrm>
            <a:off x="558530" y="4365130"/>
            <a:ext cx="2808390" cy="1368190"/>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a:t>
            </a:fld>
            <a:endParaRPr lang="nl-NL"/>
          </a:p>
        </p:txBody>
      </p:sp>
      <p:sp>
        <p:nvSpPr>
          <p:cNvPr id="14" name="Tijdelijke aanduiding voor inhoud 2"/>
          <p:cNvSpPr txBox="1">
            <a:spLocks/>
          </p:cNvSpPr>
          <p:nvPr/>
        </p:nvSpPr>
        <p:spPr bwMode="auto">
          <a:xfrm>
            <a:off x="457200" y="857251"/>
            <a:ext cx="8229600" cy="555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Blip>
                <a:blip r:embed="rId3"/>
              </a:buBlip>
              <a:defRPr sz="2800" kern="1200">
                <a:solidFill>
                  <a:srgbClr val="000000"/>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rgbClr val="000000"/>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rgbClr val="000000"/>
                </a:solidFill>
                <a:latin typeface="+mn-lt"/>
                <a:ea typeface="+mn-ea"/>
                <a:cs typeface="+mn-cs"/>
              </a:defRPr>
            </a:lvl3pPr>
            <a:lvl4pPr marL="1600200" indent="-228600" algn="l" rtl="0" fontAlgn="base">
              <a:spcBef>
                <a:spcPct val="20000"/>
              </a:spcBef>
              <a:spcAft>
                <a:spcPct val="0"/>
              </a:spcAft>
              <a:buFont typeface="Arial" charset="0"/>
              <a:buChar char="–"/>
              <a:defRPr sz="1800" kern="1200">
                <a:solidFill>
                  <a:srgbClr val="000000"/>
                </a:solidFill>
                <a:latin typeface="+mn-lt"/>
                <a:ea typeface="+mn-ea"/>
                <a:cs typeface="+mn-cs"/>
              </a:defRPr>
            </a:lvl4pPr>
            <a:lvl5pPr marL="2057400" indent="-228600" algn="l" rtl="0" fontAlgn="base">
              <a:spcBef>
                <a:spcPct val="20000"/>
              </a:spcBef>
              <a:spcAft>
                <a:spcPct val="0"/>
              </a:spcAft>
              <a:buFont typeface="Arial"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nl-NL" sz="3200" dirty="0" smtClean="0"/>
              <a:t>Content area has a relative width, e.g. 76%</a:t>
            </a:r>
          </a:p>
        </p:txBody>
      </p:sp>
      <p:sp>
        <p:nvSpPr>
          <p:cNvPr id="6" name="Quad Arrow 5"/>
          <p:cNvSpPr/>
          <p:nvPr/>
        </p:nvSpPr>
        <p:spPr>
          <a:xfrm>
            <a:off x="666545" y="4437140"/>
            <a:ext cx="2592360" cy="1224170"/>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6" name="Rectangle 15"/>
          <p:cNvSpPr/>
          <p:nvPr/>
        </p:nvSpPr>
        <p:spPr>
          <a:xfrm>
            <a:off x="1714501" y="5737647"/>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Rectangle 19"/>
          <p:cNvSpPr/>
          <p:nvPr/>
        </p:nvSpPr>
        <p:spPr>
          <a:xfrm>
            <a:off x="539440" y="4365130"/>
            <a:ext cx="2808390"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1" name="Rectangle 20"/>
          <p:cNvSpPr/>
          <p:nvPr/>
        </p:nvSpPr>
        <p:spPr>
          <a:xfrm>
            <a:off x="1223535" y="6187596"/>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Tree>
    <p:extLst>
      <p:ext uri="{BB962C8B-B14F-4D97-AF65-F5344CB8AC3E}">
        <p14:creationId xmlns:p14="http://schemas.microsoft.com/office/powerpoint/2010/main" val="2360231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jQuery</a:t>
            </a:r>
            <a:r>
              <a:rPr lang="nl-NL" dirty="0" smtClean="0"/>
              <a:t> </a:t>
            </a:r>
            <a:r>
              <a:rPr lang="nl-NL" dirty="0" err="1" smtClean="0"/>
              <a:t>plugins</a:t>
            </a:r>
            <a:r>
              <a:rPr lang="nl-NL" dirty="0" smtClean="0"/>
              <a:t>: Popovers</a:t>
            </a:r>
            <a:endParaRPr lang="nl-NL" dirty="0"/>
          </a:p>
        </p:txBody>
      </p:sp>
      <p:sp>
        <p:nvSpPr>
          <p:cNvPr id="3" name="Tijdelijke aanduiding voor inhoud 2"/>
          <p:cNvSpPr>
            <a:spLocks noGrp="1"/>
          </p:cNvSpPr>
          <p:nvPr>
            <p:ph idx="1"/>
          </p:nvPr>
        </p:nvSpPr>
        <p:spPr/>
        <p:txBody>
          <a:bodyPr/>
          <a:lstStyle/>
          <a:p>
            <a:r>
              <a:rPr lang="nl-NL" dirty="0" smtClean="0"/>
              <a:t>Display </a:t>
            </a:r>
            <a:r>
              <a:rPr lang="nl-NL" dirty="0" err="1" smtClean="0"/>
              <a:t>an</a:t>
            </a:r>
            <a:r>
              <a:rPr lang="nl-NL" dirty="0" smtClean="0"/>
              <a:t> </a:t>
            </a:r>
            <a:r>
              <a:rPr lang="nl-NL" dirty="0" err="1" smtClean="0"/>
              <a:t>extended</a:t>
            </a:r>
            <a:r>
              <a:rPr lang="nl-NL" dirty="0" smtClean="0"/>
              <a:t> </a:t>
            </a:r>
            <a:r>
              <a:rPr lang="nl-NL" dirty="0" err="1" smtClean="0"/>
              <a:t>tooltip</a:t>
            </a:r>
            <a:endParaRPr lang="nl-NL" dirty="0" smtClean="0"/>
          </a:p>
          <a:p>
            <a:pPr lvl="1"/>
            <a:endParaRPr lang="nl-NL" dirty="0" smtClean="0"/>
          </a:p>
          <a:p>
            <a:pPr lvl="1"/>
            <a:endParaRPr lang="nl-NL" dirty="0"/>
          </a:p>
          <a:p>
            <a:pPr lvl="1"/>
            <a:r>
              <a:rPr lang="nl-NL" dirty="0" err="1" smtClean="0"/>
              <a:t>Due</a:t>
            </a:r>
            <a:r>
              <a:rPr lang="nl-NL" dirty="0" smtClean="0"/>
              <a:t> </a:t>
            </a:r>
            <a:r>
              <a:rPr lang="nl-NL" dirty="0" err="1" smtClean="0"/>
              <a:t>to</a:t>
            </a:r>
            <a:r>
              <a:rPr lang="nl-NL" dirty="0" smtClean="0"/>
              <a:t> performance </a:t>
            </a:r>
            <a:br>
              <a:rPr lang="nl-NL" dirty="0" smtClean="0"/>
            </a:br>
            <a:r>
              <a:rPr lang="nl-NL" dirty="0" err="1" smtClean="0"/>
              <a:t>reasons</a:t>
            </a:r>
            <a:r>
              <a:rPr lang="nl-NL" dirty="0" smtClean="0"/>
              <a:t>, popovers must </a:t>
            </a:r>
            <a:br>
              <a:rPr lang="nl-NL" dirty="0" smtClean="0"/>
            </a:br>
            <a:r>
              <a:rPr lang="nl-NL" dirty="0" err="1" smtClean="0"/>
              <a:t>be</a:t>
            </a:r>
            <a:r>
              <a:rPr lang="nl-NL" dirty="0" smtClean="0"/>
              <a:t> </a:t>
            </a:r>
            <a:r>
              <a:rPr lang="nl-NL" dirty="0" err="1" smtClean="0"/>
              <a:t>explicitly</a:t>
            </a:r>
            <a:r>
              <a:rPr lang="nl-NL" dirty="0" smtClean="0"/>
              <a:t> </a:t>
            </a:r>
            <a:r>
              <a:rPr lang="nl-NL" dirty="0" err="1" smtClean="0"/>
              <a:t>activated</a:t>
            </a:r>
            <a:endParaRPr lang="nl-NL" dirty="0" smtClean="0"/>
          </a:p>
          <a:p>
            <a:pPr lvl="1"/>
            <a:endParaRPr lang="nl-NL" dirty="0" smtClean="0"/>
          </a:p>
          <a:p>
            <a:pPr lvl="3"/>
            <a:endParaRPr lang="nl-NL" dirty="0"/>
          </a:p>
          <a:p>
            <a:r>
              <a:rPr lang="nl-NL" dirty="0" smtClean="0"/>
              <a:t>Control placement</a:t>
            </a:r>
            <a:br>
              <a:rPr lang="nl-NL" dirty="0" smtClean="0"/>
            </a:b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60</a:t>
            </a:fld>
            <a:endParaRPr lang="nl-NL"/>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015" y="1412720"/>
            <a:ext cx="7632700" cy="66291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="popover"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data-content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="Cool popover"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title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="Popover </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here"&gt;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Click me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18"/>
          <p:cNvSpPr/>
          <p:nvPr/>
        </p:nvSpPr>
        <p:spPr>
          <a:xfrm>
            <a:off x="1331549" y="3861060"/>
            <a:ext cx="4680651"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nl-NL"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nl-NL"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a[rel=</a:t>
            </a:r>
            <a:r>
              <a:rPr lang="nl-NL"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popover</a:t>
            </a:r>
            <a:r>
              <a:rPr lang="nl-NL"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nl-NL"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popover</a:t>
            </a: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8"/>
          <p:cNvSpPr/>
          <p:nvPr/>
        </p:nvSpPr>
        <p:spPr>
          <a:xfrm>
            <a:off x="598014" y="5265166"/>
            <a:ext cx="7632700" cy="68418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href</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rel</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="popover"</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data-placement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="right"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data-content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="Cool popover"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title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Popover here!"&gt;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Click me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5293295" y="2145405"/>
            <a:ext cx="3743325" cy="1600200"/>
          </a:xfrm>
          <a:prstGeom prst="rect">
            <a:avLst/>
          </a:prstGeom>
        </p:spPr>
      </p:pic>
      <p:sp>
        <p:nvSpPr>
          <p:cNvPr id="13" name="Rounded Rectangle 12"/>
          <p:cNvSpPr/>
          <p:nvPr/>
        </p:nvSpPr>
        <p:spPr>
          <a:xfrm>
            <a:off x="7596442" y="515725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4" name="Rounded Rectangle 13"/>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5" name="Rounded Rectangle 14"/>
          <p:cNvSpPr/>
          <p:nvPr/>
        </p:nvSpPr>
        <p:spPr>
          <a:xfrm>
            <a:off x="5364110" y="37890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248506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jQuery</a:t>
            </a:r>
            <a:r>
              <a:rPr lang="nl-NL" dirty="0" smtClean="0"/>
              <a:t> </a:t>
            </a:r>
            <a:r>
              <a:rPr lang="nl-NL" dirty="0" err="1" smtClean="0"/>
              <a:t>plugins</a:t>
            </a:r>
            <a:r>
              <a:rPr lang="nl-NL" dirty="0" smtClean="0"/>
              <a:t>: Buttons (1/2)</a:t>
            </a:r>
            <a:endParaRPr lang="nl-NL" dirty="0"/>
          </a:p>
        </p:txBody>
      </p:sp>
      <p:sp>
        <p:nvSpPr>
          <p:cNvPr id="3" name="Tijdelijke aanduiding voor inhoud 2"/>
          <p:cNvSpPr>
            <a:spLocks noGrp="1"/>
          </p:cNvSpPr>
          <p:nvPr>
            <p:ph idx="1"/>
          </p:nvPr>
        </p:nvSpPr>
        <p:spPr/>
        <p:txBody>
          <a:bodyPr/>
          <a:lstStyle/>
          <a:p>
            <a:r>
              <a:rPr lang="nl-NL" dirty="0" smtClean="0"/>
              <a:t>Do more </a:t>
            </a:r>
            <a:r>
              <a:rPr lang="nl-NL" dirty="0" err="1" smtClean="0"/>
              <a:t>with</a:t>
            </a:r>
            <a:r>
              <a:rPr lang="nl-NL" dirty="0" smtClean="0"/>
              <a:t> buttons </a:t>
            </a:r>
            <a:r>
              <a:rPr lang="nl-NL" dirty="0" err="1" smtClean="0"/>
              <a:t>by</a:t>
            </a:r>
            <a:r>
              <a:rPr lang="nl-NL" dirty="0" smtClean="0"/>
              <a:t> </a:t>
            </a:r>
            <a:r>
              <a:rPr lang="nl-NL" dirty="0" err="1" smtClean="0"/>
              <a:t>supplying</a:t>
            </a:r>
            <a:r>
              <a:rPr lang="nl-NL" dirty="0" smtClean="0"/>
              <a:t> feedback</a:t>
            </a:r>
          </a:p>
          <a:p>
            <a:pPr lvl="1"/>
            <a:r>
              <a:rPr lang="nl-NL" dirty="0" smtClean="0"/>
              <a:t>Button </a:t>
            </a:r>
            <a:r>
              <a:rPr lang="nl-NL" dirty="0" err="1" smtClean="0"/>
              <a:t>gets</a:t>
            </a:r>
            <a:r>
              <a:rPr lang="nl-NL" dirty="0" smtClean="0"/>
              <a:t> </a:t>
            </a:r>
            <a:r>
              <a:rPr lang="nl-NL" dirty="0" err="1" smtClean="0"/>
              <a:t>disabled</a:t>
            </a:r>
            <a:r>
              <a:rPr lang="nl-NL" dirty="0" smtClean="0"/>
              <a:t> </a:t>
            </a:r>
            <a:r>
              <a:rPr lang="nl-NL" dirty="0" err="1" smtClean="0"/>
              <a:t>and</a:t>
            </a:r>
            <a:r>
              <a:rPr lang="nl-NL" dirty="0" smtClean="0"/>
              <a:t> shows a </a:t>
            </a:r>
            <a:r>
              <a:rPr lang="nl-NL" dirty="0" err="1" smtClean="0"/>
              <a:t>loading</a:t>
            </a:r>
            <a:r>
              <a:rPr lang="nl-NL" dirty="0" smtClean="0"/>
              <a:t> </a:t>
            </a:r>
            <a:r>
              <a:rPr lang="nl-NL" dirty="0" err="1" smtClean="0"/>
              <a:t>text</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61</a:t>
            </a:fld>
            <a:endParaRPr lang="nl-NL"/>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015" y="1916790"/>
            <a:ext cx="7632700" cy="66291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btnDoWork</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data-loading-text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="Loading</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Do work</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8"/>
          <p:cNvSpPr/>
          <p:nvPr/>
        </p:nvSpPr>
        <p:spPr>
          <a:xfrm>
            <a:off x="598015" y="2710890"/>
            <a:ext cx="7632700" cy="215831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dirty="0" err="1"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btnDoWork</a:t>
            </a:r>
            <a:r>
              <a:rPr lang="en-US"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click(</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this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'loading</a:t>
            </a:r>
            <a:r>
              <a:rPr lang="en-US"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r>
              <a:rPr lang="en-US"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rPr>
              <a:t>amazing work</a:t>
            </a: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en-US" dirty="0" smtClean="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this</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'reset</a:t>
            </a:r>
            <a:r>
              <a:rPr lang="en-US"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1475570" y="5589300"/>
            <a:ext cx="1171575" cy="514350"/>
          </a:xfrm>
          <a:prstGeom prst="rect">
            <a:avLst/>
          </a:prstGeom>
        </p:spPr>
      </p:pic>
      <p:pic>
        <p:nvPicPr>
          <p:cNvPr id="6" name="Picture 5"/>
          <p:cNvPicPr>
            <a:picLocks noChangeAspect="1"/>
          </p:cNvPicPr>
          <p:nvPr/>
        </p:nvPicPr>
        <p:blipFill>
          <a:blip r:embed="rId5"/>
          <a:stretch>
            <a:fillRect/>
          </a:stretch>
        </p:blipFill>
        <p:spPr>
          <a:xfrm>
            <a:off x="3819342" y="5608350"/>
            <a:ext cx="1328738" cy="485775"/>
          </a:xfrm>
          <a:prstGeom prst="rect">
            <a:avLst/>
          </a:prstGeom>
        </p:spPr>
      </p:pic>
      <p:pic>
        <p:nvPicPr>
          <p:cNvPr id="14" name="Picture 13"/>
          <p:cNvPicPr>
            <a:picLocks noChangeAspect="1"/>
          </p:cNvPicPr>
          <p:nvPr/>
        </p:nvPicPr>
        <p:blipFill>
          <a:blip r:embed="rId4"/>
          <a:stretch>
            <a:fillRect/>
          </a:stretch>
        </p:blipFill>
        <p:spPr>
          <a:xfrm>
            <a:off x="6352835" y="5589300"/>
            <a:ext cx="1171575" cy="514350"/>
          </a:xfrm>
          <a:prstGeom prst="rect">
            <a:avLst/>
          </a:prstGeom>
        </p:spPr>
      </p:pic>
      <p:sp>
        <p:nvSpPr>
          <p:cNvPr id="7" name="Right Arrow 6"/>
          <p:cNvSpPr/>
          <p:nvPr/>
        </p:nvSpPr>
        <p:spPr>
          <a:xfrm>
            <a:off x="2915770" y="5733320"/>
            <a:ext cx="648090" cy="238866"/>
          </a:xfrm>
          <a:prstGeom prst="rightArrow">
            <a:avLst/>
          </a:prstGeom>
          <a:solidFill>
            <a:srgbClr val="006600"/>
          </a:solidFill>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5" name="Right Arrow 14"/>
          <p:cNvSpPr/>
          <p:nvPr/>
        </p:nvSpPr>
        <p:spPr>
          <a:xfrm>
            <a:off x="5436120" y="5727042"/>
            <a:ext cx="648090" cy="238866"/>
          </a:xfrm>
          <a:prstGeom prst="rightArrow">
            <a:avLst/>
          </a:prstGeom>
          <a:solidFill>
            <a:srgbClr val="006600"/>
          </a:solidFill>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pic>
        <p:nvPicPr>
          <p:cNvPr id="18" name="Picture 13" descr="D:\Shared\cur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6614" y="5814664"/>
            <a:ext cx="527218" cy="808923"/>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7596442" y="186764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9" name="Rounded Rectangle 18"/>
          <p:cNvSpPr/>
          <p:nvPr/>
        </p:nvSpPr>
        <p:spPr>
          <a:xfrm>
            <a:off x="7596336" y="264833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175895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jQuery</a:t>
            </a:r>
            <a:r>
              <a:rPr lang="nl-NL" dirty="0" smtClean="0"/>
              <a:t> </a:t>
            </a:r>
            <a:r>
              <a:rPr lang="nl-NL" dirty="0" err="1" smtClean="0"/>
              <a:t>plugins</a:t>
            </a:r>
            <a:r>
              <a:rPr lang="nl-NL" dirty="0" smtClean="0"/>
              <a:t>: Buttons (2/2)</a:t>
            </a:r>
            <a:endParaRPr lang="nl-NL" dirty="0"/>
          </a:p>
        </p:txBody>
      </p:sp>
      <p:sp>
        <p:nvSpPr>
          <p:cNvPr id="3" name="Tijdelijke aanduiding voor inhoud 2"/>
          <p:cNvSpPr>
            <a:spLocks noGrp="1"/>
          </p:cNvSpPr>
          <p:nvPr>
            <p:ph idx="1"/>
          </p:nvPr>
        </p:nvSpPr>
        <p:spPr/>
        <p:txBody>
          <a:bodyPr/>
          <a:lstStyle/>
          <a:p>
            <a:r>
              <a:rPr lang="nl-NL" dirty="0" smtClean="0"/>
              <a:t>Make buttons </a:t>
            </a:r>
            <a:r>
              <a:rPr lang="nl-NL" dirty="0" err="1" smtClean="0"/>
              <a:t>behave</a:t>
            </a:r>
            <a:r>
              <a:rPr lang="nl-NL" dirty="0" smtClean="0"/>
              <a:t> </a:t>
            </a:r>
            <a:r>
              <a:rPr lang="nl-NL" dirty="0" err="1" smtClean="0"/>
              <a:t>like</a:t>
            </a:r>
            <a:r>
              <a:rPr lang="nl-NL" dirty="0" smtClean="0"/>
              <a:t> radiobuttons</a:t>
            </a:r>
          </a:p>
          <a:p>
            <a:pPr lvl="1"/>
            <a:endParaRPr lang="nl-NL" dirty="0"/>
          </a:p>
          <a:p>
            <a:pPr lvl="1"/>
            <a:endParaRPr lang="nl-NL" dirty="0" smtClean="0"/>
          </a:p>
          <a:p>
            <a:pPr lvl="1"/>
            <a:endParaRPr lang="nl-NL" dirty="0"/>
          </a:p>
          <a:p>
            <a:pPr lvl="1"/>
            <a:endParaRPr lang="nl-NL" dirty="0" smtClean="0"/>
          </a:p>
          <a:p>
            <a:r>
              <a:rPr lang="nl-NL" dirty="0" smtClean="0"/>
              <a:t>Or </a:t>
            </a:r>
            <a:r>
              <a:rPr lang="nl-NL" dirty="0" err="1" smtClean="0"/>
              <a:t>like</a:t>
            </a:r>
            <a:r>
              <a:rPr lang="nl-NL" dirty="0" smtClean="0"/>
              <a:t> </a:t>
            </a:r>
            <a:r>
              <a:rPr lang="nl-NL" dirty="0" err="1" smtClean="0"/>
              <a:t>checkboxes</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62</a:t>
            </a:fld>
            <a:endParaRPr lang="nl-NL"/>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015" y="1412720"/>
            <a:ext cx="7632700" cy="158422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b="1"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data-toggle</a:t>
            </a:r>
            <a:r>
              <a:rPr lang="en-US" b="1" dirty="0">
                <a:solidFill>
                  <a:srgbClr val="0000FF"/>
                </a:solidFill>
                <a:latin typeface="Consolas" panose="020B0609020204030204" pitchFamily="49" charset="0"/>
                <a:ea typeface="Calibri" panose="020F0502020204030204" pitchFamily="34" charset="0"/>
                <a:cs typeface="Times New Roman" panose="02020603050405020304" pitchFamily="18" charset="0"/>
              </a:rPr>
              <a:t>="buttons-radio</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-info"&gt;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Left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-info"&gt;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Middle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-info"&gt;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Right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6025023" y="3068950"/>
            <a:ext cx="2557463" cy="500063"/>
          </a:xfrm>
          <a:prstGeom prst="rect">
            <a:avLst/>
          </a:prstGeom>
        </p:spPr>
      </p:pic>
      <p:pic>
        <p:nvPicPr>
          <p:cNvPr id="10" name="Picture 9"/>
          <p:cNvPicPr>
            <a:picLocks noChangeAspect="1"/>
          </p:cNvPicPr>
          <p:nvPr/>
        </p:nvPicPr>
        <p:blipFill>
          <a:blip r:embed="rId5"/>
          <a:stretch>
            <a:fillRect/>
          </a:stretch>
        </p:blipFill>
        <p:spPr>
          <a:xfrm>
            <a:off x="6021954" y="5661310"/>
            <a:ext cx="2543175" cy="500063"/>
          </a:xfrm>
          <a:prstGeom prst="rect">
            <a:avLst/>
          </a:prstGeom>
        </p:spPr>
      </p:pic>
      <p:sp>
        <p:nvSpPr>
          <p:cNvPr id="16" name="Rectangle 18"/>
          <p:cNvSpPr/>
          <p:nvPr/>
        </p:nvSpPr>
        <p:spPr>
          <a:xfrm>
            <a:off x="598015" y="4005080"/>
            <a:ext cx="7632700" cy="158422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-group"</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data-toggle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b="1"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buttons-checkboxes</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-danger"&gt;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Left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-danger"&gt;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Middle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smtClean="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class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btn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-danger"&gt;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Right</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button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div</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ounded Rectangle 14"/>
          <p:cNvSpPr/>
          <p:nvPr/>
        </p:nvSpPr>
        <p:spPr>
          <a:xfrm>
            <a:off x="7596442" y="371704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7" name="Rounded Rectangle 16"/>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965418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jQuery</a:t>
            </a:r>
            <a:r>
              <a:rPr lang="nl-NL" dirty="0" smtClean="0"/>
              <a:t> </a:t>
            </a:r>
            <a:r>
              <a:rPr lang="nl-NL" dirty="0" err="1" smtClean="0"/>
              <a:t>plugins</a:t>
            </a:r>
            <a:r>
              <a:rPr lang="nl-NL" dirty="0" smtClean="0"/>
              <a:t>: </a:t>
            </a:r>
            <a:r>
              <a:rPr lang="nl-NL" dirty="0" err="1" smtClean="0"/>
              <a:t>Typeahead</a:t>
            </a:r>
            <a:endParaRPr lang="nl-NL" dirty="0"/>
          </a:p>
        </p:txBody>
      </p:sp>
      <p:sp>
        <p:nvSpPr>
          <p:cNvPr id="3" name="Tijdelijke aanduiding voor inhoud 2"/>
          <p:cNvSpPr>
            <a:spLocks noGrp="1"/>
          </p:cNvSpPr>
          <p:nvPr>
            <p:ph idx="1"/>
          </p:nvPr>
        </p:nvSpPr>
        <p:spPr/>
        <p:txBody>
          <a:bodyPr/>
          <a:lstStyle/>
          <a:p>
            <a:r>
              <a:rPr lang="nl-NL" dirty="0" smtClean="0"/>
              <a:t>Support </a:t>
            </a:r>
            <a:r>
              <a:rPr lang="nl-NL" dirty="0" err="1" smtClean="0"/>
              <a:t>for</a:t>
            </a:r>
            <a:r>
              <a:rPr lang="nl-NL" dirty="0" smtClean="0"/>
              <a:t> </a:t>
            </a:r>
            <a:r>
              <a:rPr lang="nl-NL" dirty="0" err="1" smtClean="0"/>
              <a:t>autocompletion</a:t>
            </a:r>
            <a:endParaRPr lang="nl-NL" dirty="0"/>
          </a:p>
          <a:p>
            <a:pPr lvl="2"/>
            <a:endParaRPr lang="nl-NL" dirty="0" smtClean="0"/>
          </a:p>
          <a:p>
            <a:pPr lvl="1"/>
            <a:endParaRPr lang="nl-NL" dirty="0"/>
          </a:p>
          <a:p>
            <a:pPr lvl="1"/>
            <a:endParaRPr lang="nl-NL" dirty="0" smtClean="0"/>
          </a:p>
          <a:p>
            <a:r>
              <a:rPr lang="nl-NL" dirty="0" err="1" smtClean="0"/>
              <a:t>Autocompletion</a:t>
            </a:r>
            <a:r>
              <a:rPr lang="nl-NL" dirty="0" smtClean="0"/>
              <a:t> </a:t>
            </a:r>
            <a:r>
              <a:rPr lang="nl-NL" dirty="0" err="1" smtClean="0"/>
              <a:t>also</a:t>
            </a:r>
            <a:r>
              <a:rPr lang="nl-NL" dirty="0" smtClean="0"/>
              <a:t/>
            </a:r>
            <a:br>
              <a:rPr lang="nl-NL" dirty="0" smtClean="0"/>
            </a:br>
            <a:r>
              <a:rPr lang="nl-NL" dirty="0" err="1" smtClean="0"/>
              <a:t>possible</a:t>
            </a:r>
            <a:r>
              <a:rPr lang="nl-NL" dirty="0" smtClean="0"/>
              <a:t> </a:t>
            </a:r>
            <a:r>
              <a:rPr lang="nl-NL" dirty="0" err="1" smtClean="0"/>
              <a:t>with</a:t>
            </a:r>
            <a:r>
              <a:rPr lang="nl-NL" dirty="0" smtClean="0"/>
              <a:t> </a:t>
            </a:r>
            <a:r>
              <a:rPr lang="nl-NL" dirty="0" err="1" smtClean="0"/>
              <a:t>JavaScript</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63</a:t>
            </a:fld>
            <a:endParaRPr lang="nl-NL"/>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015" y="1412720"/>
            <a:ext cx="7632700" cy="10081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8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dirty="0">
                <a:solidFill>
                  <a:srgbClr val="800000"/>
                </a:solidFill>
                <a:latin typeface="Consolas" panose="020B0609020204030204" pitchFamily="49" charset="0"/>
                <a:ea typeface="Calibri" panose="020F0502020204030204" pitchFamily="34" charset="0"/>
                <a:cs typeface="Times New Roman" panose="02020603050405020304" pitchFamily="18" charset="0"/>
              </a:rPr>
              <a:t>input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data-provide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typeahead</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data-items</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="5"</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0000"/>
                </a:solidFill>
                <a:latin typeface="Consolas" panose="020B0609020204030204" pitchFamily="49" charset="0"/>
                <a:ea typeface="Calibri" panose="020F0502020204030204" pitchFamily="34" charset="0"/>
                <a:cs typeface="Times New Roman" panose="02020603050405020304" pitchFamily="18" charset="0"/>
              </a:rPr>
              <a:t>data-source</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='["Alabama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Alaska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Arizona</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err="1"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Washington","West</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Virginia",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Wisconsin</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Wyoming</a:t>
            </a:r>
            <a: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br>
              <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br>
            <a:endParaRPr lang="en-US"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endParaRPr>
          </a:p>
        </p:txBody>
      </p:sp>
      <p:sp>
        <p:nvSpPr>
          <p:cNvPr id="16" name="Rectangle 18"/>
          <p:cNvSpPr/>
          <p:nvPr/>
        </p:nvSpPr>
        <p:spPr>
          <a:xfrm>
            <a:off x="598015" y="4005080"/>
            <a:ext cx="7632700" cy="2121083"/>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07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typeahead</a:t>
            </a:r>
            <a:r>
              <a:rPr lang="en-US"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typeahead</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source: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typeahead</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qry</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$.get</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dirty="0" smtClean="0">
                <a:solidFill>
                  <a:srgbClr val="A31515"/>
                </a:solidFill>
                <a:latin typeface="Consolas" panose="020B0609020204030204" pitchFamily="49" charset="0"/>
                <a:ea typeface="Calibri" panose="020F0502020204030204" pitchFamily="34" charset="0"/>
                <a:cs typeface="Times New Roman" panose="02020603050405020304" pitchFamily="18" charset="0"/>
              </a:rPr>
              <a:t>'/ta'</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query: </a:t>
            </a:r>
            <a:r>
              <a:rPr lang="en-US" dirty="0" err="1"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qry</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FF"/>
                </a:solidFill>
                <a:latin typeface="Consolas" panose="020B0609020204030204" pitchFamily="49" charset="0"/>
                <a:ea typeface="Calibri" panose="020F0502020204030204" pitchFamily="34" charset="0"/>
                <a:cs typeface="Times New Roman" panose="02020603050405020304" pitchFamily="18" charset="0"/>
              </a:rPr>
              <a:t>function</a:t>
            </a: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(data) </a:t>
            </a:r>
            <a: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en-US"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en-US"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nl-NL"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typeahead.process</a:t>
            </a:r>
            <a:r>
              <a:rPr lang="nl-NL" dirty="0">
                <a:solidFill>
                  <a:srgbClr val="000000"/>
                </a:solidFill>
                <a:latin typeface="Consolas" panose="020B0609020204030204" pitchFamily="49" charset="0"/>
                <a:ea typeface="Calibri" panose="020F0502020204030204" pitchFamily="34" charset="0"/>
                <a:cs typeface="Times New Roman" panose="02020603050405020304" pitchFamily="18" charset="0"/>
              </a:rPr>
              <a:t>(data</a:t>
            </a: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nl-NL"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nl-NL"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br>
              <a:rPr lang="nl-NL"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br>
            <a:endParaRPr lang="nl-NL"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5652150" y="2532140"/>
            <a:ext cx="2257425" cy="1905000"/>
          </a:xfrm>
          <a:prstGeom prst="rect">
            <a:avLst/>
          </a:prstGeom>
        </p:spPr>
      </p:pic>
      <p:sp>
        <p:nvSpPr>
          <p:cNvPr id="10" name="Rounded Rectangle 9"/>
          <p:cNvSpPr/>
          <p:nvPr/>
        </p:nvSpPr>
        <p:spPr>
          <a:xfrm>
            <a:off x="7596442" y="111325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2" name="Rounded Rectangle 11"/>
          <p:cNvSpPr/>
          <p:nvPr/>
        </p:nvSpPr>
        <p:spPr>
          <a:xfrm>
            <a:off x="7596336" y="3861060"/>
            <a:ext cx="792088" cy="360040"/>
          </a:xfrm>
          <a:prstGeom prst="roundRect">
            <a:avLst/>
          </a:prstGeom>
          <a:gradFill flip="none" rotWithShape="1">
            <a:gsLst>
              <a:gs pos="0">
                <a:srgbClr val="007000"/>
              </a:gs>
              <a:gs pos="48000">
                <a:srgbClr val="00B400"/>
              </a:gs>
              <a:gs pos="100000">
                <a:srgbClr val="0FCF18"/>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JS</a:t>
            </a:r>
            <a:endParaRPr lang="nl-NL" b="1" dirty="0"/>
          </a:p>
        </p:txBody>
      </p:sp>
    </p:spTree>
    <p:extLst>
      <p:ext uri="{BB962C8B-B14F-4D97-AF65-F5344CB8AC3E}">
        <p14:creationId xmlns:p14="http://schemas.microsoft.com/office/powerpoint/2010/main" val="43532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jQuery</a:t>
            </a:r>
            <a:r>
              <a:rPr lang="nl-NL" dirty="0" smtClean="0"/>
              <a:t> </a:t>
            </a:r>
            <a:r>
              <a:rPr lang="nl-NL" dirty="0" err="1" smtClean="0"/>
              <a:t>plugins</a:t>
            </a:r>
            <a:r>
              <a:rPr lang="nl-NL" dirty="0" smtClean="0"/>
              <a:t>: </a:t>
            </a:r>
            <a:r>
              <a:rPr lang="nl-NL" dirty="0" err="1" smtClean="0"/>
              <a:t>Scrollspy</a:t>
            </a:r>
            <a:r>
              <a:rPr lang="nl-NL" dirty="0" smtClean="0"/>
              <a:t>/Affix</a:t>
            </a:r>
            <a:endParaRPr lang="nl-NL" dirty="0"/>
          </a:p>
        </p:txBody>
      </p:sp>
      <p:sp>
        <p:nvSpPr>
          <p:cNvPr id="3" name="Tijdelijke aanduiding voor inhoud 2"/>
          <p:cNvSpPr>
            <a:spLocks noGrp="1"/>
          </p:cNvSpPr>
          <p:nvPr>
            <p:ph idx="1"/>
          </p:nvPr>
        </p:nvSpPr>
        <p:spPr/>
        <p:txBody>
          <a:bodyPr/>
          <a:lstStyle/>
          <a:p>
            <a:r>
              <a:rPr lang="nl-NL" dirty="0" smtClean="0"/>
              <a:t>Support </a:t>
            </a:r>
            <a:r>
              <a:rPr lang="nl-NL" dirty="0" err="1" smtClean="0"/>
              <a:t>for</a:t>
            </a:r>
            <a:r>
              <a:rPr lang="nl-NL" dirty="0" smtClean="0"/>
              <a:t> </a:t>
            </a:r>
            <a:r>
              <a:rPr lang="nl-NL" dirty="0" err="1" smtClean="0"/>
              <a:t>autocompletion</a:t>
            </a:r>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64</a:t>
            </a:fld>
            <a:endParaRPr lang="nl-NL"/>
          </a:p>
        </p:txBody>
      </p:sp>
      <p:pic>
        <p:nvPicPr>
          <p:cNvPr id="11" name="Picture 2" descr="https://twimg0-a.akamaihd.net/profile_images/2623842034/1c246mhexl0hsiekbwc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0" y="20780"/>
            <a:ext cx="720100"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507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Bootstrap</a:t>
            </a:r>
            <a:endParaRPr lang="en-US" dirty="0"/>
          </a:p>
        </p:txBody>
      </p:sp>
      <p:sp>
        <p:nvSpPr>
          <p:cNvPr id="8" name="Content Placeholder 7"/>
          <p:cNvSpPr>
            <a:spLocks noGrp="1"/>
          </p:cNvSpPr>
          <p:nvPr>
            <p:ph idx="1"/>
          </p:nvPr>
        </p:nvSpPr>
        <p:spPr/>
        <p:txBody>
          <a:bodyPr/>
          <a:lstStyle/>
          <a:p>
            <a:r>
              <a:rPr lang="en-US" dirty="0" smtClean="0"/>
              <a:t>Exercise </a:t>
            </a:r>
            <a:r>
              <a:rPr lang="en-US" dirty="0"/>
              <a:t>6</a:t>
            </a:r>
            <a:r>
              <a:rPr lang="en-US" dirty="0" smtClean="0"/>
              <a:t>: Use modal dialogs for deleting trips</a:t>
            </a:r>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65</a:t>
            </a:fld>
            <a:endParaRPr lang="nl-NL"/>
          </a:p>
        </p:txBody>
      </p:sp>
      <p:pic>
        <p:nvPicPr>
          <p:cNvPr id="2" name="Picture 1"/>
          <p:cNvPicPr>
            <a:picLocks noChangeAspect="1"/>
          </p:cNvPicPr>
          <p:nvPr/>
        </p:nvPicPr>
        <p:blipFill>
          <a:blip r:embed="rId3"/>
          <a:stretch>
            <a:fillRect/>
          </a:stretch>
        </p:blipFill>
        <p:spPr>
          <a:xfrm>
            <a:off x="3275820" y="1484730"/>
            <a:ext cx="5622485" cy="327929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695238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CSS </a:t>
            </a:r>
            <a:r>
              <a:rPr lang="nl-NL" dirty="0" err="1" smtClean="0"/>
              <a:t>frameworks</a:t>
            </a:r>
            <a:r>
              <a:rPr lang="nl-NL" dirty="0" smtClean="0"/>
              <a:t> </a:t>
            </a:r>
            <a:r>
              <a:rPr lang="nl-NL" dirty="0" err="1" smtClean="0"/>
              <a:t>wrap</a:t>
            </a:r>
            <a:r>
              <a:rPr lang="nl-NL" dirty="0" smtClean="0"/>
              <a:t>-up</a:t>
            </a:r>
            <a:endParaRPr lang="nl-NL" dirty="0"/>
          </a:p>
        </p:txBody>
      </p:sp>
      <p:sp>
        <p:nvSpPr>
          <p:cNvPr id="3" name="Tijdelijke aanduiding voor inhoud 2"/>
          <p:cNvSpPr>
            <a:spLocks noGrp="1"/>
          </p:cNvSpPr>
          <p:nvPr>
            <p:ph idx="1"/>
          </p:nvPr>
        </p:nvSpPr>
        <p:spPr/>
        <p:txBody>
          <a:bodyPr/>
          <a:lstStyle/>
          <a:p>
            <a:r>
              <a:rPr lang="nl-NL" dirty="0" smtClean="0"/>
              <a:t>CSS </a:t>
            </a:r>
            <a:r>
              <a:rPr lang="nl-NL" dirty="0" err="1" smtClean="0"/>
              <a:t>frameworks</a:t>
            </a:r>
            <a:r>
              <a:rPr lang="nl-NL" dirty="0" smtClean="0"/>
              <a:t> speed up front-end </a:t>
            </a:r>
            <a:r>
              <a:rPr lang="nl-NL" dirty="0" err="1" smtClean="0"/>
              <a:t>development</a:t>
            </a:r>
            <a:endParaRPr lang="nl-NL" dirty="0" smtClean="0"/>
          </a:p>
          <a:p>
            <a:pPr lvl="1"/>
            <a:r>
              <a:rPr lang="en-US" dirty="0" smtClean="0"/>
              <a:t>Support for positioning, typography and common UI components</a:t>
            </a:r>
          </a:p>
          <a:p>
            <a:endParaRPr lang="en-US" dirty="0" smtClean="0"/>
          </a:p>
          <a:p>
            <a:r>
              <a:rPr lang="en-US" dirty="0" smtClean="0"/>
              <a:t>There are many</a:t>
            </a:r>
          </a:p>
          <a:p>
            <a:pPr lvl="1"/>
            <a:r>
              <a:rPr lang="en-US" dirty="0" smtClean="0"/>
              <a:t>960 and Bootstrap, but also Blueprint, Skeleton, </a:t>
            </a:r>
            <a:r>
              <a:rPr lang="en-US" dirty="0" err="1" smtClean="0"/>
              <a:t>jQuery</a:t>
            </a:r>
            <a:r>
              <a:rPr lang="en-US" dirty="0" smtClean="0"/>
              <a:t> UI, Formalize, 1140 CSS Grid, Boilerplate and many more</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66</a:t>
            </a:fld>
            <a:endParaRPr lang="nl-NL"/>
          </a:p>
        </p:txBody>
      </p:sp>
    </p:spTree>
    <p:extLst>
      <p:ext uri="{BB962C8B-B14F-4D97-AF65-F5344CB8AC3E}">
        <p14:creationId xmlns:p14="http://schemas.microsoft.com/office/powerpoint/2010/main" val="3806605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fgeronde rechthoek 16"/>
          <p:cNvSpPr/>
          <p:nvPr/>
        </p:nvSpPr>
        <p:spPr>
          <a:xfrm>
            <a:off x="5076056" y="1891920"/>
            <a:ext cx="3456494"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4" name="Afgeronde rechthoek 3"/>
          <p:cNvSpPr/>
          <p:nvPr/>
        </p:nvSpPr>
        <p:spPr>
          <a:xfrm>
            <a:off x="899592" y="3745011"/>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67</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47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a:t>
            </a:r>
            <a:endParaRPr lang="nl-NL" dirty="0"/>
          </a:p>
        </p:txBody>
      </p:sp>
      <p:sp>
        <p:nvSpPr>
          <p:cNvPr id="3" name="Tijdelijke aanduiding voor inhoud 2"/>
          <p:cNvSpPr>
            <a:spLocks noGrp="1"/>
          </p:cNvSpPr>
          <p:nvPr>
            <p:ph idx="1"/>
          </p:nvPr>
        </p:nvSpPr>
        <p:spPr/>
        <p:txBody>
          <a:bodyPr/>
          <a:lstStyle/>
          <a:p>
            <a:r>
              <a:rPr lang="nl-NL" dirty="0" smtClean="0"/>
              <a:t>A </a:t>
            </a:r>
            <a:r>
              <a:rPr lang="nl-NL" b="1" dirty="0" err="1" smtClean="0"/>
              <a:t>dynamic</a:t>
            </a:r>
            <a:r>
              <a:rPr lang="nl-NL" b="1" dirty="0" smtClean="0"/>
              <a:t> </a:t>
            </a:r>
            <a:r>
              <a:rPr lang="nl-NL" b="1" dirty="0" err="1" smtClean="0"/>
              <a:t>stylesheet</a:t>
            </a:r>
            <a:r>
              <a:rPr lang="nl-NL" b="1" dirty="0" smtClean="0"/>
              <a:t> </a:t>
            </a:r>
            <a:r>
              <a:rPr lang="nl-NL" b="1" dirty="0" err="1" smtClean="0"/>
              <a:t>language</a:t>
            </a:r>
            <a:r>
              <a:rPr lang="nl-NL" dirty="0" smtClean="0"/>
              <a:t> </a:t>
            </a:r>
            <a:r>
              <a:rPr lang="nl-NL" dirty="0" err="1" smtClean="0"/>
              <a:t>that</a:t>
            </a:r>
            <a:r>
              <a:rPr lang="nl-NL" dirty="0" smtClean="0"/>
              <a:t> </a:t>
            </a:r>
            <a:r>
              <a:rPr lang="nl-NL" dirty="0" err="1" smtClean="0"/>
              <a:t>translates</a:t>
            </a:r>
            <a:r>
              <a:rPr lang="nl-NL" dirty="0" smtClean="0"/>
              <a:t> </a:t>
            </a:r>
            <a:r>
              <a:rPr lang="nl-NL" dirty="0" err="1" smtClean="0"/>
              <a:t>to</a:t>
            </a:r>
            <a:r>
              <a:rPr lang="nl-NL" dirty="0" smtClean="0"/>
              <a:t> CSS</a:t>
            </a:r>
          </a:p>
          <a:p>
            <a:r>
              <a:rPr lang="nl-NL" dirty="0" smtClean="0"/>
              <a:t>Backwards compatible with CSS</a:t>
            </a:r>
          </a:p>
          <a:p>
            <a:endParaRPr lang="nl-NL" dirty="0" smtClean="0"/>
          </a:p>
          <a:p>
            <a:r>
              <a:rPr lang="nl-NL" dirty="0" err="1" smtClean="0"/>
              <a:t>Helps</a:t>
            </a:r>
            <a:r>
              <a:rPr lang="nl-NL" dirty="0" smtClean="0"/>
              <a:t> in </a:t>
            </a:r>
            <a:r>
              <a:rPr lang="nl-NL" b="1" dirty="0" err="1" smtClean="0"/>
              <a:t>maintaining</a:t>
            </a:r>
            <a:r>
              <a:rPr lang="nl-NL" b="1" dirty="0" smtClean="0"/>
              <a:t> CSS </a:t>
            </a:r>
            <a:r>
              <a:rPr lang="nl-NL" dirty="0" err="1" smtClean="0"/>
              <a:t>by</a:t>
            </a:r>
            <a:r>
              <a:rPr lang="nl-NL" dirty="0" smtClean="0"/>
              <a:t> </a:t>
            </a:r>
            <a:r>
              <a:rPr lang="nl-NL" dirty="0" err="1" smtClean="0"/>
              <a:t>offering</a:t>
            </a:r>
            <a:endParaRPr lang="nl-NL" dirty="0" smtClean="0"/>
          </a:p>
          <a:p>
            <a:pPr lvl="1"/>
            <a:r>
              <a:rPr lang="nl-NL" dirty="0" err="1" smtClean="0"/>
              <a:t>Calculations</a:t>
            </a:r>
            <a:r>
              <a:rPr lang="nl-NL" dirty="0" smtClean="0"/>
              <a:t> </a:t>
            </a:r>
            <a:r>
              <a:rPr lang="nl-NL" dirty="0" err="1" smtClean="0"/>
              <a:t>through</a:t>
            </a:r>
            <a:r>
              <a:rPr lang="nl-NL" dirty="0" smtClean="0"/>
              <a:t> </a:t>
            </a:r>
            <a:r>
              <a:rPr lang="nl-NL" dirty="0" err="1" smtClean="0"/>
              <a:t>formulas</a:t>
            </a:r>
            <a:endParaRPr lang="nl-NL" dirty="0" smtClean="0"/>
          </a:p>
          <a:p>
            <a:pPr lvl="2"/>
            <a:r>
              <a:rPr lang="nl-NL" dirty="0" smtClean="0"/>
              <a:t>Let &lt;h1&gt; </a:t>
            </a:r>
            <a:r>
              <a:rPr lang="nl-NL" dirty="0" err="1" smtClean="0"/>
              <a:t>be</a:t>
            </a:r>
            <a:r>
              <a:rPr lang="nl-NL" dirty="0" smtClean="0"/>
              <a:t> 8 pixels </a:t>
            </a:r>
            <a:r>
              <a:rPr lang="nl-NL" dirty="0" err="1" smtClean="0"/>
              <a:t>bigger</a:t>
            </a:r>
            <a:r>
              <a:rPr lang="nl-NL" dirty="0"/>
              <a:t> </a:t>
            </a:r>
            <a:r>
              <a:rPr lang="nl-NL" dirty="0" err="1" smtClean="0"/>
              <a:t>than</a:t>
            </a:r>
            <a:r>
              <a:rPr lang="nl-NL" dirty="0" smtClean="0"/>
              <a:t> the default font </a:t>
            </a:r>
            <a:r>
              <a:rPr lang="nl-NL" dirty="0" err="1" smtClean="0"/>
              <a:t>size</a:t>
            </a:r>
            <a:endParaRPr lang="nl-NL" dirty="0" smtClean="0"/>
          </a:p>
          <a:p>
            <a:pPr lvl="1"/>
            <a:r>
              <a:rPr lang="nl-NL" dirty="0" smtClean="0"/>
              <a:t>Variables</a:t>
            </a:r>
          </a:p>
          <a:p>
            <a:pPr lvl="2"/>
            <a:r>
              <a:rPr lang="nl-NL" dirty="0" err="1" smtClean="0"/>
              <a:t>Define</a:t>
            </a:r>
            <a:r>
              <a:rPr lang="nl-NL" dirty="0" smtClean="0"/>
              <a:t> a </a:t>
            </a:r>
            <a:r>
              <a:rPr lang="nl-NL" dirty="0" err="1" smtClean="0"/>
              <a:t>color</a:t>
            </a:r>
            <a:r>
              <a:rPr lang="nl-NL" dirty="0" smtClean="0"/>
              <a:t> </a:t>
            </a:r>
            <a:r>
              <a:rPr lang="nl-NL" dirty="0" err="1" smtClean="0"/>
              <a:t>once</a:t>
            </a:r>
            <a:r>
              <a:rPr lang="nl-NL" dirty="0" smtClean="0"/>
              <a:t> </a:t>
            </a:r>
            <a:r>
              <a:rPr lang="nl-NL" dirty="0" err="1" smtClean="0"/>
              <a:t>and</a:t>
            </a:r>
            <a:r>
              <a:rPr lang="nl-NL" dirty="0" smtClean="0"/>
              <a:t> </a:t>
            </a:r>
            <a:r>
              <a:rPr lang="nl-NL" dirty="0" err="1" smtClean="0"/>
              <a:t>use</a:t>
            </a:r>
            <a:r>
              <a:rPr lang="nl-NL" dirty="0" smtClean="0"/>
              <a:t> </a:t>
            </a:r>
            <a:r>
              <a:rPr lang="nl-NL" dirty="0" err="1" smtClean="0"/>
              <a:t>it</a:t>
            </a:r>
            <a:r>
              <a:rPr lang="nl-NL" dirty="0" smtClean="0"/>
              <a:t> multiple </a:t>
            </a:r>
            <a:r>
              <a:rPr lang="nl-NL" dirty="0" err="1" smtClean="0"/>
              <a:t>times</a:t>
            </a:r>
            <a:endParaRPr lang="nl-NL" dirty="0" smtClean="0"/>
          </a:p>
          <a:p>
            <a:pPr lvl="1"/>
            <a:r>
              <a:rPr lang="nl-NL" dirty="0" err="1"/>
              <a:t>Nested</a:t>
            </a:r>
            <a:r>
              <a:rPr lang="nl-NL" dirty="0"/>
              <a:t> </a:t>
            </a:r>
            <a:r>
              <a:rPr lang="nl-NL" dirty="0" smtClean="0"/>
              <a:t>styling</a:t>
            </a:r>
          </a:p>
          <a:p>
            <a:endParaRPr lang="nl-NL" dirty="0"/>
          </a:p>
          <a:p>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68</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730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a:t>
            </a:r>
            <a:r>
              <a:rPr lang="nl-NL" dirty="0" err="1" smtClean="0"/>
              <a:t>Usage</a:t>
            </a:r>
            <a:endParaRPr lang="nl-NL" dirty="0"/>
          </a:p>
        </p:txBody>
      </p:sp>
      <p:sp>
        <p:nvSpPr>
          <p:cNvPr id="3" name="Tijdelijke aanduiding voor inhoud 2"/>
          <p:cNvSpPr>
            <a:spLocks noGrp="1"/>
          </p:cNvSpPr>
          <p:nvPr>
            <p:ph idx="1"/>
          </p:nvPr>
        </p:nvSpPr>
        <p:spPr/>
        <p:txBody>
          <a:bodyPr/>
          <a:lstStyle/>
          <a:p>
            <a:r>
              <a:rPr lang="nl-NL" dirty="0" smtClean="0"/>
              <a:t>LESS files </a:t>
            </a:r>
            <a:r>
              <a:rPr lang="nl-NL" dirty="0" err="1" smtClean="0"/>
              <a:t>can</a:t>
            </a:r>
            <a:r>
              <a:rPr lang="nl-NL" dirty="0" smtClean="0"/>
              <a:t> </a:t>
            </a:r>
            <a:r>
              <a:rPr lang="nl-NL" dirty="0" err="1" smtClean="0"/>
              <a:t>be</a:t>
            </a:r>
            <a:r>
              <a:rPr lang="nl-NL" dirty="0" smtClean="0"/>
              <a:t> </a:t>
            </a:r>
            <a:r>
              <a:rPr lang="nl-NL" dirty="0" err="1" smtClean="0"/>
              <a:t>translated</a:t>
            </a:r>
            <a:r>
              <a:rPr lang="nl-NL" dirty="0" smtClean="0"/>
              <a:t> on </a:t>
            </a:r>
            <a:r>
              <a:rPr lang="nl-NL" dirty="0" err="1" smtClean="0"/>
              <a:t>both</a:t>
            </a:r>
            <a:r>
              <a:rPr lang="nl-NL" dirty="0" smtClean="0"/>
              <a:t> the  </a:t>
            </a:r>
            <a:r>
              <a:rPr lang="nl-NL" b="1" dirty="0" err="1" smtClean="0"/>
              <a:t>client</a:t>
            </a:r>
            <a:r>
              <a:rPr lang="nl-NL" b="1" dirty="0" smtClean="0"/>
              <a:t>-side</a:t>
            </a:r>
            <a:r>
              <a:rPr lang="nl-NL" dirty="0" smtClean="0"/>
              <a:t> </a:t>
            </a:r>
            <a:r>
              <a:rPr lang="nl-NL" dirty="0" err="1" smtClean="0"/>
              <a:t>and</a:t>
            </a:r>
            <a:r>
              <a:rPr lang="nl-NL" dirty="0" smtClean="0"/>
              <a:t> </a:t>
            </a:r>
            <a:r>
              <a:rPr lang="nl-NL" b="1" dirty="0" smtClean="0"/>
              <a:t>server-side</a:t>
            </a:r>
          </a:p>
          <a:p>
            <a:endParaRPr lang="nl-NL" dirty="0" smtClean="0"/>
          </a:p>
          <a:p>
            <a:r>
              <a:rPr lang="nl-NL" dirty="0" smtClean="0"/>
              <a:t>Client-side </a:t>
            </a:r>
            <a:r>
              <a:rPr lang="nl-NL" dirty="0" err="1" smtClean="0"/>
              <a:t>translation</a:t>
            </a:r>
            <a:endParaRPr lang="nl-NL" dirty="0" smtClean="0"/>
          </a:p>
          <a:p>
            <a:pPr lvl="1"/>
            <a:r>
              <a:rPr lang="nl-NL" dirty="0" err="1" smtClean="0"/>
              <a:t>JavaScript</a:t>
            </a:r>
            <a:r>
              <a:rPr lang="nl-NL" dirty="0" smtClean="0"/>
              <a:t> as the </a:t>
            </a:r>
            <a:r>
              <a:rPr lang="nl-NL" dirty="0" err="1" smtClean="0"/>
              <a:t>translator</a:t>
            </a:r>
            <a:r>
              <a:rPr lang="nl-NL" dirty="0"/>
              <a:t> - </a:t>
            </a:r>
            <a:r>
              <a:rPr lang="nl-NL" dirty="0" smtClean="0">
                <a:hlinkClick r:id="rId3"/>
              </a:rPr>
              <a:t>www.lesscss.org</a:t>
            </a:r>
            <a:r>
              <a:rPr lang="nl-NL" dirty="0" smtClean="0"/>
              <a:t> </a:t>
            </a:r>
          </a:p>
          <a:p>
            <a:pPr lvl="1"/>
            <a:endParaRPr lang="nl-NL" dirty="0"/>
          </a:p>
          <a:p>
            <a:r>
              <a:rPr lang="nl-NL" dirty="0" smtClean="0"/>
              <a:t>Server-side</a:t>
            </a:r>
          </a:p>
          <a:p>
            <a:pPr lvl="1"/>
            <a:r>
              <a:rPr lang="nl-NL" dirty="0" smtClean="0"/>
              <a:t>ASP.NET: .</a:t>
            </a:r>
            <a:r>
              <a:rPr lang="nl-NL" dirty="0" err="1" smtClean="0"/>
              <a:t>Less</a:t>
            </a:r>
            <a:r>
              <a:rPr lang="nl-NL" dirty="0" smtClean="0"/>
              <a:t> - </a:t>
            </a:r>
            <a:r>
              <a:rPr lang="nl-NL" dirty="0" smtClean="0">
                <a:hlinkClick r:id="rId4"/>
              </a:rPr>
              <a:t>www.dotlesscss.org</a:t>
            </a:r>
            <a:r>
              <a:rPr lang="nl-NL" dirty="0" smtClean="0"/>
              <a:t/>
            </a:r>
            <a:br>
              <a:rPr lang="nl-NL" dirty="0" smtClean="0"/>
            </a:br>
            <a:r>
              <a:rPr lang="nl-NL" dirty="0" smtClean="0"/>
              <a:t>	(</a:t>
            </a:r>
            <a:r>
              <a:rPr lang="nl-NL" dirty="0" err="1" smtClean="0"/>
              <a:t>also</a:t>
            </a:r>
            <a:r>
              <a:rPr lang="nl-NL" dirty="0" smtClean="0"/>
              <a:t> </a:t>
            </a:r>
            <a:r>
              <a:rPr lang="nl-NL" dirty="0" err="1" smtClean="0"/>
              <a:t>available</a:t>
            </a:r>
            <a:r>
              <a:rPr lang="nl-NL" dirty="0" smtClean="0"/>
              <a:t> as a </a:t>
            </a:r>
            <a:r>
              <a:rPr lang="nl-NL" dirty="0" err="1" smtClean="0"/>
              <a:t>NuGet</a:t>
            </a:r>
            <a:r>
              <a:rPr lang="nl-NL" dirty="0" smtClean="0"/>
              <a:t> package: </a:t>
            </a:r>
            <a:r>
              <a:rPr lang="nl-NL" dirty="0" err="1" smtClean="0"/>
              <a:t>dotless</a:t>
            </a:r>
            <a:r>
              <a:rPr lang="nl-NL" dirty="0" smtClean="0"/>
              <a:t>)</a:t>
            </a:r>
          </a:p>
          <a:p>
            <a:pPr lvl="1"/>
            <a:r>
              <a:rPr lang="nl-NL" dirty="0" smtClean="0"/>
              <a:t>Java</a:t>
            </a:r>
            <a:r>
              <a:rPr lang="nl-NL" dirty="0"/>
              <a:t>: </a:t>
            </a:r>
            <a:r>
              <a:rPr lang="nl-NL" dirty="0" err="1" smtClean="0"/>
              <a:t>Asual</a:t>
            </a:r>
            <a:r>
              <a:rPr lang="nl-NL" dirty="0" smtClean="0"/>
              <a:t> - </a:t>
            </a:r>
            <a:r>
              <a:rPr lang="nl-NL" dirty="0" smtClean="0">
                <a:hlinkClick r:id="rId5"/>
              </a:rPr>
              <a:t>www.asual.com/lesscss/</a:t>
            </a:r>
            <a:r>
              <a:rPr lang="nl-NL" dirty="0" smtClean="0"/>
              <a:t> </a:t>
            </a:r>
            <a:endParaRPr lang="nl-NL" dirty="0"/>
          </a:p>
          <a:p>
            <a:pPr lvl="1"/>
            <a:endParaRPr lang="nl-NL" dirty="0"/>
          </a:p>
          <a:p>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69</a:t>
            </a:fld>
            <a:endParaRPr lang="nl-NL"/>
          </a:p>
        </p:txBody>
      </p:sp>
      <p:pic>
        <p:nvPicPr>
          <p:cNvPr id="1038" name="Picture 14" descr="http://960.gs/img/overlay_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lesscss.org/images/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274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3"/>
          <p:cNvSpPr/>
          <p:nvPr/>
        </p:nvSpPr>
        <p:spPr>
          <a:xfrm>
            <a:off x="899592" y="2348850"/>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0" name="Afgeronde rechthoek 3"/>
          <p:cNvSpPr/>
          <p:nvPr/>
        </p:nvSpPr>
        <p:spPr>
          <a:xfrm>
            <a:off x="899592" y="190688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7</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7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Client-side </a:t>
            </a:r>
            <a:r>
              <a:rPr lang="nl-NL" dirty="0" err="1" smtClean="0"/>
              <a:t>translation</a:t>
            </a:r>
            <a:endParaRPr lang="nl-NL" dirty="0"/>
          </a:p>
        </p:txBody>
      </p:sp>
      <p:sp>
        <p:nvSpPr>
          <p:cNvPr id="3" name="Tijdelijke aanduiding voor inhoud 2"/>
          <p:cNvSpPr>
            <a:spLocks noGrp="1"/>
          </p:cNvSpPr>
          <p:nvPr>
            <p:ph idx="1"/>
          </p:nvPr>
        </p:nvSpPr>
        <p:spPr/>
        <p:txBody>
          <a:bodyPr/>
          <a:lstStyle/>
          <a:p>
            <a:r>
              <a:rPr lang="nl-NL" dirty="0" smtClean="0"/>
              <a:t>Link </a:t>
            </a:r>
            <a:r>
              <a:rPr lang="nl-NL" dirty="0" err="1" smtClean="0"/>
              <a:t>your</a:t>
            </a:r>
            <a:r>
              <a:rPr lang="nl-NL" dirty="0" smtClean="0"/>
              <a:t> LESS </a:t>
            </a:r>
            <a:r>
              <a:rPr lang="nl-NL" dirty="0" err="1" smtClean="0"/>
              <a:t>stylesheets</a:t>
            </a:r>
            <a:endParaRPr lang="nl-NL" dirty="0" smtClean="0"/>
          </a:p>
          <a:p>
            <a:pPr lvl="1"/>
            <a:endParaRPr lang="nl-NL" dirty="0"/>
          </a:p>
          <a:p>
            <a:pPr lvl="1"/>
            <a:endParaRPr lang="nl-NL" dirty="0" smtClean="0"/>
          </a:p>
          <a:p>
            <a:pPr lvl="1"/>
            <a:endParaRPr lang="nl-NL" dirty="0" smtClean="0"/>
          </a:p>
          <a:p>
            <a:r>
              <a:rPr lang="nl-NL" dirty="0" err="1" smtClean="0"/>
              <a:t>Parse</a:t>
            </a:r>
            <a:r>
              <a:rPr lang="nl-NL" dirty="0" smtClean="0"/>
              <a:t> the LESS </a:t>
            </a:r>
            <a:r>
              <a:rPr lang="nl-NL" dirty="0" err="1" smtClean="0"/>
              <a:t>stylesheets</a:t>
            </a:r>
            <a:r>
              <a:rPr lang="nl-NL" dirty="0" smtClean="0"/>
              <a:t> </a:t>
            </a:r>
            <a:r>
              <a:rPr lang="nl-NL" dirty="0" err="1" smtClean="0"/>
              <a:t>with</a:t>
            </a:r>
            <a:r>
              <a:rPr lang="nl-NL" dirty="0" smtClean="0"/>
              <a:t> </a:t>
            </a:r>
            <a:r>
              <a:rPr lang="nl-NL" dirty="0" err="1" smtClean="0"/>
              <a:t>JavaScript</a:t>
            </a:r>
            <a:endParaRPr lang="nl-NL" dirty="0" smtClean="0"/>
          </a:p>
          <a:p>
            <a:pPr lvl="1"/>
            <a:endParaRPr lang="nl-NL" dirty="0"/>
          </a:p>
          <a:p>
            <a:pPr lvl="1"/>
            <a:endParaRPr lang="nl-NL" dirty="0" smtClean="0"/>
          </a:p>
          <a:p>
            <a:r>
              <a:rPr lang="nl-NL" dirty="0" smtClean="0"/>
              <a:t>Drawbacks</a:t>
            </a:r>
          </a:p>
          <a:p>
            <a:pPr lvl="1"/>
            <a:r>
              <a:rPr lang="nl-NL" dirty="0" smtClean="0"/>
              <a:t>The page </a:t>
            </a:r>
            <a:r>
              <a:rPr lang="nl-NL" dirty="0" err="1" smtClean="0"/>
              <a:t>renders</a:t>
            </a:r>
            <a:r>
              <a:rPr lang="nl-NL" dirty="0" smtClean="0"/>
              <a:t> a bit slower</a:t>
            </a:r>
          </a:p>
          <a:p>
            <a:pPr lvl="1"/>
            <a:r>
              <a:rPr lang="nl-NL" dirty="0" err="1" smtClean="0"/>
              <a:t>JavaScript</a:t>
            </a:r>
            <a:r>
              <a:rPr lang="nl-NL" dirty="0" smtClean="0"/>
              <a:t> is </a:t>
            </a:r>
            <a:r>
              <a:rPr lang="nl-NL" dirty="0" err="1" smtClean="0"/>
              <a:t>required</a:t>
            </a:r>
            <a:endParaRPr lang="nl-NL" dirty="0" smtClean="0"/>
          </a:p>
          <a:p>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70</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8"/>
          <p:cNvSpPr/>
          <p:nvPr/>
        </p:nvSpPr>
        <p:spPr>
          <a:xfrm>
            <a:off x="598015" y="1412776"/>
            <a:ext cx="7632700" cy="79208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link</a:t>
            </a:r>
            <a:r>
              <a:rPr lang="en-US" dirty="0">
                <a:solidFill>
                  <a:srgbClr val="000000"/>
                </a:solidFill>
                <a:latin typeface="Consolas"/>
              </a:rPr>
              <a:t> </a:t>
            </a:r>
            <a:r>
              <a:rPr lang="en-US" dirty="0" err="1">
                <a:solidFill>
                  <a:srgbClr val="FF0000"/>
                </a:solidFill>
                <a:latin typeface="Consolas"/>
              </a:rPr>
              <a:t>href</a:t>
            </a:r>
            <a:r>
              <a:rPr lang="en-US" dirty="0" smtClean="0">
                <a:solidFill>
                  <a:srgbClr val="0000FF"/>
                </a:solidFill>
                <a:latin typeface="Consolas"/>
              </a:rPr>
              <a:t>="</a:t>
            </a:r>
            <a:r>
              <a:rPr lang="en-US" dirty="0" err="1" smtClean="0">
                <a:solidFill>
                  <a:srgbClr val="0000FF"/>
                </a:solidFill>
                <a:latin typeface="Consolas"/>
              </a:rPr>
              <a:t>default.less</a:t>
            </a:r>
            <a:r>
              <a:rPr lang="en-US" dirty="0" smtClean="0">
                <a:solidFill>
                  <a:srgbClr val="0000FF"/>
                </a:solidFill>
                <a:latin typeface="Consolas"/>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rPr>
              <a:t>	</a:t>
            </a:r>
            <a:r>
              <a:rPr lang="en-US" dirty="0">
                <a:solidFill>
                  <a:srgbClr val="000000"/>
                </a:solidFill>
                <a:latin typeface="Consolas"/>
              </a:rPr>
              <a:t> </a:t>
            </a:r>
            <a:r>
              <a:rPr lang="en-US" b="1" dirty="0" err="1" smtClean="0">
                <a:solidFill>
                  <a:srgbClr val="FF0000"/>
                </a:solidFill>
                <a:latin typeface="Consolas"/>
              </a:rPr>
              <a:t>rel</a:t>
            </a:r>
            <a:r>
              <a:rPr lang="en-US" b="1" dirty="0">
                <a:solidFill>
                  <a:srgbClr val="0000FF"/>
                </a:solidFill>
                <a:latin typeface="Consolas"/>
              </a:rPr>
              <a:t>="</a:t>
            </a:r>
            <a:r>
              <a:rPr lang="en-US" b="1" dirty="0" err="1">
                <a:solidFill>
                  <a:srgbClr val="0000FF"/>
                </a:solidFill>
                <a:latin typeface="Consolas"/>
              </a:rPr>
              <a:t>stylesheet</a:t>
            </a:r>
            <a:r>
              <a:rPr lang="en-US" b="1" dirty="0">
                <a:solidFill>
                  <a:srgbClr val="0000FF"/>
                </a:solidFill>
                <a:latin typeface="Consolas"/>
              </a:rPr>
              <a:t>/less"</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err="1">
                <a:solidFill>
                  <a:srgbClr val="0000FF"/>
                </a:solidFill>
                <a:latin typeface="Consolas"/>
              </a:rPr>
              <a:t>css</a:t>
            </a:r>
            <a:r>
              <a:rPr lang="en-US" dirty="0">
                <a:solidFill>
                  <a:srgbClr val="0000FF"/>
                </a:solidFill>
                <a:latin typeface="Consolas"/>
              </a:rPr>
              <a:t>"</a:t>
            </a:r>
            <a:r>
              <a:rPr lang="en-US" dirty="0">
                <a:solidFill>
                  <a:srgbClr val="000000"/>
                </a:solidFill>
                <a:latin typeface="Consolas"/>
              </a:rPr>
              <a:t> </a:t>
            </a:r>
            <a:r>
              <a:rPr lang="en-US" dirty="0">
                <a:solidFill>
                  <a:srgbClr val="0000FF"/>
                </a:solidFill>
                <a:latin typeface="Consolas"/>
              </a:rPr>
              <a:t>/&gt;</a:t>
            </a:r>
            <a:endParaRPr lang="nl-NL" dirty="0">
              <a:solidFill>
                <a:schemeClr val="tx1"/>
              </a:solidFill>
              <a:ea typeface="Calibri"/>
              <a:cs typeface="Times New Roman"/>
            </a:endParaRPr>
          </a:p>
        </p:txBody>
      </p:sp>
      <p:sp>
        <p:nvSpPr>
          <p:cNvPr id="9" name="Rectangle 18"/>
          <p:cNvSpPr/>
          <p:nvPr/>
        </p:nvSpPr>
        <p:spPr>
          <a:xfrm>
            <a:off x="571780" y="354383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rPr>
              <a:t>&lt;</a:t>
            </a:r>
            <a:r>
              <a:rPr lang="en-US" dirty="0">
                <a:solidFill>
                  <a:srgbClr val="800000"/>
                </a:solidFill>
                <a:latin typeface="Consolas"/>
              </a:rPr>
              <a:t>script</a:t>
            </a:r>
            <a:r>
              <a:rPr lang="en-US" dirty="0">
                <a:solidFill>
                  <a:srgbClr val="000000"/>
                </a:solidFill>
                <a:latin typeface="Consolas"/>
              </a:rPr>
              <a:t> </a:t>
            </a:r>
            <a:r>
              <a:rPr lang="en-US" dirty="0" err="1">
                <a:solidFill>
                  <a:srgbClr val="FF0000"/>
                </a:solidFill>
                <a:latin typeface="Consolas"/>
              </a:rPr>
              <a:t>src</a:t>
            </a:r>
            <a:r>
              <a:rPr lang="en-US" dirty="0">
                <a:solidFill>
                  <a:srgbClr val="0000FF"/>
                </a:solidFill>
                <a:latin typeface="Consolas"/>
              </a:rPr>
              <a:t>="less.js"</a:t>
            </a:r>
            <a:r>
              <a:rPr lang="en-US" dirty="0">
                <a:solidFill>
                  <a:srgbClr val="000000"/>
                </a:solidFill>
                <a:latin typeface="Consolas"/>
              </a:rPr>
              <a:t> </a:t>
            </a:r>
            <a:r>
              <a:rPr lang="en-US" dirty="0">
                <a:solidFill>
                  <a:srgbClr val="FF0000"/>
                </a:solidFill>
                <a:latin typeface="Consolas"/>
              </a:rPr>
              <a:t>type</a:t>
            </a:r>
            <a:r>
              <a:rPr lang="en-US" dirty="0">
                <a:solidFill>
                  <a:srgbClr val="0000FF"/>
                </a:solidFill>
                <a:latin typeface="Consolas"/>
              </a:rPr>
              <a:t>="text/</a:t>
            </a:r>
            <a:r>
              <a:rPr lang="en-US" dirty="0" err="1">
                <a:solidFill>
                  <a:srgbClr val="0000FF"/>
                </a:solidFill>
                <a:latin typeface="Consolas"/>
              </a:rPr>
              <a:t>javascript</a:t>
            </a:r>
            <a:r>
              <a:rPr lang="en-US" dirty="0">
                <a:solidFill>
                  <a:srgbClr val="0000FF"/>
                </a:solidFill>
                <a:latin typeface="Consolas"/>
              </a:rPr>
              <a:t>"&gt;&lt;/</a:t>
            </a:r>
            <a:r>
              <a:rPr lang="en-US" dirty="0">
                <a:solidFill>
                  <a:srgbClr val="800000"/>
                </a:solidFill>
                <a:latin typeface="Consolas"/>
              </a:rPr>
              <a:t>script</a:t>
            </a:r>
            <a:r>
              <a:rPr lang="en-US" dirty="0">
                <a:solidFill>
                  <a:srgbClr val="0000FF"/>
                </a:solidFill>
                <a:latin typeface="Consolas"/>
              </a:rPr>
              <a:t>&gt;</a:t>
            </a:r>
            <a:endParaRPr lang="nl-NL" dirty="0">
              <a:solidFill>
                <a:schemeClr val="tx1"/>
              </a:solidFill>
              <a:ea typeface="Calibri"/>
              <a:cs typeface="Times New Roman"/>
            </a:endParaRPr>
          </a:p>
        </p:txBody>
      </p:sp>
      <p:cxnSp>
        <p:nvCxnSpPr>
          <p:cNvPr id="10" name="Rechte verbindingslijn met pijl 6"/>
          <p:cNvCxnSpPr/>
          <p:nvPr/>
        </p:nvCxnSpPr>
        <p:spPr>
          <a:xfrm flipH="1" flipV="1">
            <a:off x="4139952" y="4149080"/>
            <a:ext cx="360040" cy="2593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kstvak 9"/>
          <p:cNvSpPr txBox="1"/>
          <p:nvPr/>
        </p:nvSpPr>
        <p:spPr>
          <a:xfrm>
            <a:off x="4499992" y="4149080"/>
            <a:ext cx="2088232" cy="646331"/>
          </a:xfrm>
          <a:prstGeom prst="rect">
            <a:avLst/>
          </a:prstGeom>
          <a:noFill/>
        </p:spPr>
        <p:txBody>
          <a:bodyPr wrap="square" rtlCol="0">
            <a:spAutoFit/>
          </a:bodyPr>
          <a:lstStyle/>
          <a:p>
            <a:r>
              <a:rPr lang="nl-NL" dirty="0" err="1" smtClean="0">
                <a:solidFill>
                  <a:srgbClr val="005B99"/>
                </a:solidFill>
                <a:latin typeface="+mj-lt"/>
              </a:rPr>
              <a:t>Downloadable</a:t>
            </a:r>
            <a:r>
              <a:rPr lang="nl-NL" dirty="0" smtClean="0">
                <a:solidFill>
                  <a:srgbClr val="005B99"/>
                </a:solidFill>
                <a:latin typeface="+mj-lt"/>
              </a:rPr>
              <a:t> </a:t>
            </a:r>
            <a:r>
              <a:rPr lang="nl-NL" dirty="0" err="1" smtClean="0">
                <a:solidFill>
                  <a:srgbClr val="005B99"/>
                </a:solidFill>
                <a:latin typeface="+mj-lt"/>
              </a:rPr>
              <a:t>from</a:t>
            </a:r>
            <a:r>
              <a:rPr lang="nl-NL" dirty="0">
                <a:solidFill>
                  <a:srgbClr val="005B99"/>
                </a:solidFill>
                <a:latin typeface="+mj-lt"/>
              </a:rPr>
              <a:t> </a:t>
            </a:r>
            <a:r>
              <a:rPr lang="nl-NL" dirty="0" smtClean="0">
                <a:solidFill>
                  <a:srgbClr val="005B99"/>
                </a:solidFill>
                <a:latin typeface="+mj-lt"/>
                <a:hlinkClick r:id="rId4"/>
              </a:rPr>
              <a:t>www.lesscss.org</a:t>
            </a:r>
            <a:r>
              <a:rPr lang="nl-NL" dirty="0" smtClean="0">
                <a:solidFill>
                  <a:srgbClr val="005B99"/>
                </a:solidFill>
                <a:latin typeface="+mj-lt"/>
              </a:rPr>
              <a:t> </a:t>
            </a:r>
            <a:endParaRPr lang="nl-NL" dirty="0">
              <a:solidFill>
                <a:srgbClr val="005B99"/>
              </a:solidFill>
              <a:latin typeface="+mj-lt"/>
            </a:endParaRPr>
          </a:p>
        </p:txBody>
      </p:sp>
      <p:pic>
        <p:nvPicPr>
          <p:cNvPr id="14" name="Picture 2" descr="http://lesscss.org/image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7596442" y="346329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
        <p:nvSpPr>
          <p:cNvPr id="15" name="Rounded Rectangle 14"/>
          <p:cNvSpPr/>
          <p:nvPr/>
        </p:nvSpPr>
        <p:spPr>
          <a:xfrm>
            <a:off x="7596442" y="126871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2718486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Variables</a:t>
            </a:r>
            <a:endParaRPr lang="nl-NL" dirty="0"/>
          </a:p>
        </p:txBody>
      </p:sp>
      <p:sp>
        <p:nvSpPr>
          <p:cNvPr id="3" name="Tijdelijke aanduiding voor inhoud 2"/>
          <p:cNvSpPr>
            <a:spLocks noGrp="1"/>
          </p:cNvSpPr>
          <p:nvPr>
            <p:ph idx="1"/>
          </p:nvPr>
        </p:nvSpPr>
        <p:spPr/>
        <p:txBody>
          <a:bodyPr/>
          <a:lstStyle/>
          <a:p>
            <a:r>
              <a:rPr lang="nl-NL" dirty="0" err="1" smtClean="0"/>
              <a:t>Define</a:t>
            </a:r>
            <a:r>
              <a:rPr lang="nl-NL" dirty="0" smtClean="0"/>
              <a:t> variables in </a:t>
            </a:r>
            <a:r>
              <a:rPr lang="nl-NL" dirty="0" err="1" smtClean="0"/>
              <a:t>your</a:t>
            </a:r>
            <a:r>
              <a:rPr lang="nl-NL" dirty="0" smtClean="0"/>
              <a:t> </a:t>
            </a:r>
            <a:r>
              <a:rPr lang="nl-NL" dirty="0" err="1" smtClean="0"/>
              <a:t>stylesheet</a:t>
            </a:r>
            <a:endParaRPr lang="nl-NL" dirty="0" smtClean="0"/>
          </a:p>
          <a:p>
            <a:pPr lvl="1"/>
            <a:endParaRPr lang="nl-NL" dirty="0"/>
          </a:p>
          <a:p>
            <a:pPr lvl="1"/>
            <a:endParaRPr lang="nl-NL" dirty="0" smtClean="0"/>
          </a:p>
          <a:p>
            <a:pPr lvl="3"/>
            <a:endParaRPr lang="nl-NL" dirty="0" smtClean="0"/>
          </a:p>
          <a:p>
            <a:pPr lvl="1"/>
            <a:r>
              <a:rPr lang="nl-NL" dirty="0" smtClean="0"/>
              <a:t>Note: They’re really constants</a:t>
            </a:r>
          </a:p>
          <a:p>
            <a:pPr lvl="2"/>
            <a:endParaRPr lang="nl-NL" sz="1400" dirty="0" smtClean="0"/>
          </a:p>
          <a:p>
            <a:r>
              <a:rPr lang="nl-NL" dirty="0" smtClean="0"/>
              <a:t>Examples of variable definitions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71</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71780" y="414908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9400D3"/>
                </a:solidFill>
                <a:highlight>
                  <a:srgbClr val="FFFFFF"/>
                </a:highlight>
                <a:latin typeface="Consolas"/>
                <a:ea typeface="Calibri"/>
              </a:rPr>
              <a:t>@var1</a:t>
            </a:r>
            <a:r>
              <a:rPr lang="en-US" dirty="0">
                <a:solidFill>
                  <a:srgbClr val="000000"/>
                </a:solidFill>
                <a:highlight>
                  <a:srgbClr val="FFFFFF"/>
                </a:highlight>
                <a:latin typeface="Consolas"/>
                <a:ea typeface="Calibri"/>
              </a:rPr>
              <a:t>: </a:t>
            </a:r>
            <a:r>
              <a:rPr lang="en-US" dirty="0">
                <a:solidFill>
                  <a:srgbClr val="0000FF"/>
                </a:solidFill>
                <a:highlight>
                  <a:srgbClr val="FFFFFF"/>
                </a:highlight>
                <a:latin typeface="Consolas"/>
                <a:ea typeface="Calibri"/>
              </a:rPr>
              <a:t>blue</a:t>
            </a:r>
            <a:r>
              <a:rPr lang="en-US" dirty="0">
                <a:solidFill>
                  <a:srgbClr val="000000"/>
                </a:solidFill>
                <a:highlight>
                  <a:srgbClr val="FFFFFF"/>
                </a:highlight>
                <a:latin typeface="Consolas"/>
                <a:ea typeface="Calibri"/>
              </a:rPr>
              <a:t>; </a:t>
            </a:r>
            <a:r>
              <a:rPr lang="en-US" dirty="0">
                <a:solidFill>
                  <a:srgbClr val="006400"/>
                </a:solidFill>
                <a:highlight>
                  <a:srgbClr val="FFFFFF"/>
                </a:highlight>
                <a:latin typeface="Consolas"/>
                <a:ea typeface="Calibri"/>
              </a:rPr>
              <a:t>// Color</a:t>
            </a:r>
            <a:endParaRPr lang="nl-NL" dirty="0">
              <a:solidFill>
                <a:schemeClr val="tx1"/>
              </a:solidFill>
              <a:ea typeface="Calibri"/>
              <a:cs typeface="Times New Roman"/>
            </a:endParaRPr>
          </a:p>
        </p:txBody>
      </p:sp>
      <p:sp>
        <p:nvSpPr>
          <p:cNvPr id="12" name="Rectangle 18"/>
          <p:cNvSpPr/>
          <p:nvPr/>
        </p:nvSpPr>
        <p:spPr>
          <a:xfrm>
            <a:off x="598015" y="1412776"/>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b="1" dirty="0" smtClean="0">
                <a:solidFill>
                  <a:srgbClr val="9400D3"/>
                </a:solidFill>
                <a:highlight>
                  <a:srgbClr val="FFFFFF"/>
                </a:highlight>
                <a:latin typeface="Consolas"/>
                <a:ea typeface="Calibri"/>
                <a:cs typeface="Times New Roman"/>
              </a:rPr>
              <a:t>@main-color</a:t>
            </a:r>
            <a:r>
              <a:rPr lang="nl-NL" b="1" dirty="0" smtClean="0">
                <a:solidFill>
                  <a:srgbClr val="000000"/>
                </a:solidFill>
                <a:highlight>
                  <a:srgbClr val="FFFFFF"/>
                </a:highlight>
                <a:latin typeface="Consolas"/>
                <a:ea typeface="Calibri"/>
                <a:cs typeface="Times New Roman"/>
              </a:rPr>
              <a:t>: </a:t>
            </a:r>
            <a:r>
              <a:rPr lang="nl-NL" b="1" dirty="0" smtClean="0">
                <a:solidFill>
                  <a:srgbClr val="0000FF"/>
                </a:solidFill>
                <a:highlight>
                  <a:srgbClr val="FFFFFF"/>
                </a:highlight>
                <a:latin typeface="Consolas"/>
                <a:ea typeface="Calibri"/>
                <a:cs typeface="Times New Roman"/>
              </a:rPr>
              <a:t>#5c87b2</a:t>
            </a:r>
            <a:r>
              <a:rPr lang="nl-NL" b="1" dirty="0" smtClean="0">
                <a:solidFill>
                  <a:srgbClr val="000000"/>
                </a:solidFill>
                <a:highlight>
                  <a:srgbClr val="FFFFFF"/>
                </a:highlight>
                <a:latin typeface="Consolas"/>
                <a:ea typeface="Calibri"/>
                <a:cs typeface="Times New Roman"/>
              </a:rPr>
              <a:t>;</a:t>
            </a:r>
            <a:r>
              <a:rPr lang="nl-NL" dirty="0" smtClean="0">
                <a:solidFill>
                  <a:srgbClr val="000000"/>
                </a:solidFill>
                <a:highlight>
                  <a:srgbClr val="FFFFFF"/>
                </a:highlight>
                <a:latin typeface="Consolas"/>
                <a:ea typeface="Calibri"/>
                <a:cs typeface="Times New Roman"/>
              </a:rPr>
              <a:t/>
            </a:r>
            <a:br>
              <a:rPr lang="nl-NL" dirty="0" smtClean="0">
                <a:solidFill>
                  <a:srgbClr val="000000"/>
                </a:solidFill>
                <a:highlight>
                  <a:srgbClr val="FFFFFF"/>
                </a:highlight>
                <a:latin typeface="Consolas"/>
                <a:ea typeface="Calibri"/>
                <a:cs typeface="Times New Roman"/>
              </a:rPr>
            </a:br>
            <a:r>
              <a:rPr lang="en-US" dirty="0">
                <a:solidFill>
                  <a:srgbClr val="800000"/>
                </a:solidFill>
                <a:latin typeface="Consolas"/>
                <a:ea typeface="Calibri"/>
                <a:cs typeface="Times New Roman"/>
              </a:rPr>
              <a:t>body</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p>
          <a:p>
            <a:pPr marL="0" marR="0" lvl="0" indent="0" defTabSz="541338"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b="1" dirty="0">
                <a:solidFill>
                  <a:srgbClr val="800080"/>
                </a:solidFill>
                <a:latin typeface="Consolas"/>
                <a:ea typeface="Calibri"/>
                <a:cs typeface="Times New Roman"/>
              </a:rPr>
              <a:t>@main-color</a:t>
            </a:r>
            <a:r>
              <a:rPr lang="en-US" b="1" dirty="0" smtClean="0">
                <a:solidFill>
                  <a:srgbClr val="000000"/>
                </a:solidFill>
                <a:latin typeface="Consolas"/>
                <a:ea typeface="Calibri"/>
                <a:cs typeface="Times New Roman"/>
              </a:rPr>
              <a:t>;</a:t>
            </a:r>
          </a:p>
          <a:p>
            <a:pPr marL="0" marR="0" lvl="0" indent="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dirty="0" smtClean="0">
              <a:solidFill>
                <a:srgbClr val="000000"/>
              </a:solidFill>
              <a:latin typeface="Consolas"/>
              <a:ea typeface="Calibri"/>
              <a:cs typeface="Times New Roman"/>
            </a:endParaRPr>
          </a:p>
        </p:txBody>
      </p:sp>
      <p:sp>
        <p:nvSpPr>
          <p:cNvPr id="13" name="Rectangle 18"/>
          <p:cNvSpPr/>
          <p:nvPr/>
        </p:nvSpPr>
        <p:spPr>
          <a:xfrm>
            <a:off x="571780" y="4724821"/>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9400D3"/>
                </a:solidFill>
                <a:highlight>
                  <a:srgbClr val="FFFFFF"/>
                </a:highlight>
                <a:latin typeface="Consolas"/>
                <a:ea typeface="Calibri"/>
              </a:rPr>
              <a:t>@var2</a:t>
            </a:r>
            <a:r>
              <a:rPr lang="en-US" dirty="0">
                <a:solidFill>
                  <a:srgbClr val="000000"/>
                </a:solidFill>
                <a:highlight>
                  <a:srgbClr val="FFFFFF"/>
                </a:highlight>
                <a:latin typeface="Consolas"/>
                <a:ea typeface="Calibri"/>
              </a:rPr>
              <a:t>: </a:t>
            </a:r>
            <a:r>
              <a:rPr lang="en-US" dirty="0">
                <a:solidFill>
                  <a:srgbClr val="0000FF"/>
                </a:solidFill>
                <a:highlight>
                  <a:srgbClr val="FFFFFF"/>
                </a:highlight>
                <a:latin typeface="Consolas"/>
                <a:ea typeface="Calibri"/>
              </a:rPr>
              <a:t>12px</a:t>
            </a:r>
            <a:r>
              <a:rPr lang="en-US" dirty="0">
                <a:solidFill>
                  <a:srgbClr val="000000"/>
                </a:solidFill>
                <a:highlight>
                  <a:srgbClr val="FFFFFF"/>
                </a:highlight>
                <a:latin typeface="Consolas"/>
                <a:ea typeface="Calibri"/>
              </a:rPr>
              <a:t>; </a:t>
            </a:r>
            <a:r>
              <a:rPr lang="en-US" dirty="0">
                <a:solidFill>
                  <a:srgbClr val="006400"/>
                </a:solidFill>
                <a:highlight>
                  <a:srgbClr val="FFFFFF"/>
                </a:highlight>
                <a:latin typeface="Consolas"/>
                <a:ea typeface="Calibri"/>
              </a:rPr>
              <a:t>// Unit</a:t>
            </a:r>
            <a:endParaRPr lang="nl-NL" dirty="0">
              <a:solidFill>
                <a:schemeClr val="tx1"/>
              </a:solidFill>
              <a:ea typeface="Calibri"/>
              <a:cs typeface="Times New Roman"/>
            </a:endParaRPr>
          </a:p>
        </p:txBody>
      </p:sp>
      <p:sp>
        <p:nvSpPr>
          <p:cNvPr id="14" name="Rectangle 18"/>
          <p:cNvSpPr/>
          <p:nvPr/>
        </p:nvSpPr>
        <p:spPr>
          <a:xfrm>
            <a:off x="571780" y="530899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9400D3"/>
                </a:solidFill>
                <a:highlight>
                  <a:srgbClr val="FFFFFF"/>
                </a:highlight>
                <a:latin typeface="Consolas"/>
                <a:ea typeface="Calibri"/>
              </a:rPr>
              <a:t>@var3</a:t>
            </a:r>
            <a:r>
              <a:rPr lang="nl-NL" dirty="0">
                <a:solidFill>
                  <a:srgbClr val="000000"/>
                </a:solidFill>
                <a:highlight>
                  <a:srgbClr val="FFFFFF"/>
                </a:highlight>
                <a:latin typeface="Consolas"/>
                <a:ea typeface="Calibri"/>
              </a:rPr>
              <a:t>: </a:t>
            </a:r>
            <a:r>
              <a:rPr lang="nl-NL" dirty="0">
                <a:solidFill>
                  <a:srgbClr val="0000FF"/>
                </a:solidFill>
                <a:highlight>
                  <a:srgbClr val="FFFFFF"/>
                </a:highlight>
                <a:latin typeface="Consolas"/>
                <a:ea typeface="Calibri"/>
              </a:rPr>
              <a:t>1.1em</a:t>
            </a:r>
            <a:r>
              <a:rPr lang="nl-NL" dirty="0">
                <a:solidFill>
                  <a:srgbClr val="000000"/>
                </a:solidFill>
                <a:highlight>
                  <a:srgbClr val="FFFFFF"/>
                </a:highlight>
                <a:latin typeface="Consolas"/>
                <a:ea typeface="Calibri"/>
              </a:rPr>
              <a:t>; </a:t>
            </a:r>
            <a:r>
              <a:rPr lang="nl-NL" dirty="0">
                <a:solidFill>
                  <a:srgbClr val="006400"/>
                </a:solidFill>
                <a:highlight>
                  <a:srgbClr val="FFFFFF"/>
                </a:highlight>
                <a:latin typeface="Consolas"/>
                <a:ea typeface="Calibri"/>
              </a:rPr>
              <a:t>// Unit</a:t>
            </a:r>
            <a:endParaRPr lang="nl-NL" dirty="0">
              <a:solidFill>
                <a:schemeClr val="tx1"/>
              </a:solidFill>
              <a:ea typeface="Calibri"/>
              <a:cs typeface="Times New Roman"/>
            </a:endParaRPr>
          </a:p>
        </p:txBody>
      </p:sp>
      <p:sp>
        <p:nvSpPr>
          <p:cNvPr id="15" name="Rectangle 18"/>
          <p:cNvSpPr/>
          <p:nvPr/>
        </p:nvSpPr>
        <p:spPr>
          <a:xfrm>
            <a:off x="571780" y="5884731"/>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9400D3"/>
                </a:solidFill>
                <a:highlight>
                  <a:srgbClr val="FFFFFF"/>
                </a:highlight>
                <a:latin typeface="Consolas"/>
                <a:ea typeface="Calibri"/>
              </a:rPr>
              <a:t>@var4</a:t>
            </a:r>
            <a:r>
              <a:rPr lang="nl-NL" dirty="0">
                <a:solidFill>
                  <a:srgbClr val="000000"/>
                </a:solidFill>
                <a:highlight>
                  <a:srgbClr val="FFFFFF"/>
                </a:highlight>
                <a:latin typeface="Consolas"/>
                <a:ea typeface="Calibri"/>
              </a:rPr>
              <a:t>: </a:t>
            </a:r>
            <a:r>
              <a:rPr lang="nl-NL" dirty="0">
                <a:solidFill>
                  <a:srgbClr val="800080"/>
                </a:solidFill>
                <a:highlight>
                  <a:srgbClr val="FFFFFF"/>
                </a:highlight>
                <a:latin typeface="Consolas"/>
                <a:ea typeface="Calibri"/>
              </a:rPr>
              <a:t>@var2</a:t>
            </a:r>
            <a:r>
              <a:rPr lang="nl-NL" dirty="0">
                <a:solidFill>
                  <a:srgbClr val="000000"/>
                </a:solidFill>
                <a:highlight>
                  <a:srgbClr val="FFFFFF"/>
                </a:highlight>
                <a:latin typeface="Consolas"/>
                <a:ea typeface="Calibri"/>
              </a:rPr>
              <a:t> + </a:t>
            </a:r>
            <a:r>
              <a:rPr lang="nl-NL" dirty="0">
                <a:solidFill>
                  <a:srgbClr val="0000FF"/>
                </a:solidFill>
                <a:highlight>
                  <a:srgbClr val="FFFFFF"/>
                </a:highlight>
                <a:latin typeface="Consolas"/>
                <a:ea typeface="Calibri"/>
              </a:rPr>
              <a:t>8px</a:t>
            </a:r>
            <a:r>
              <a:rPr lang="nl-NL" dirty="0">
                <a:solidFill>
                  <a:srgbClr val="000000"/>
                </a:solidFill>
                <a:highlight>
                  <a:srgbClr val="FFFFFF"/>
                </a:highlight>
                <a:latin typeface="Consolas"/>
                <a:ea typeface="Calibri"/>
              </a:rPr>
              <a:t>; </a:t>
            </a:r>
            <a:r>
              <a:rPr lang="nl-NL" dirty="0">
                <a:solidFill>
                  <a:srgbClr val="006400"/>
                </a:solidFill>
                <a:highlight>
                  <a:srgbClr val="FFFFFF"/>
                </a:highlight>
                <a:latin typeface="Consolas"/>
                <a:ea typeface="Calibri"/>
              </a:rPr>
              <a:t>// Formula</a:t>
            </a:r>
            <a:endParaRPr lang="nl-NL" dirty="0">
              <a:solidFill>
                <a:schemeClr val="tx1"/>
              </a:solidFill>
              <a:ea typeface="Calibri"/>
              <a:cs typeface="Times New Roman"/>
            </a:endParaRPr>
          </a:p>
        </p:txBody>
      </p:sp>
      <p:pic>
        <p:nvPicPr>
          <p:cNvPr id="11"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33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fgeronde rechthoek 3"/>
          <p:cNvSpPr/>
          <p:nvPr/>
        </p:nvSpPr>
        <p:spPr>
          <a:xfrm>
            <a:off x="899592" y="417349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4" name="Afgeronde rechthoek 3"/>
          <p:cNvSpPr/>
          <p:nvPr/>
        </p:nvSpPr>
        <p:spPr>
          <a:xfrm>
            <a:off x="899592" y="3745011"/>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72</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30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Mixins (1/8)</a:t>
            </a:r>
            <a:endParaRPr lang="nl-NL" dirty="0"/>
          </a:p>
        </p:txBody>
      </p:sp>
      <p:sp>
        <p:nvSpPr>
          <p:cNvPr id="3" name="Tijdelijke aanduiding voor inhoud 2"/>
          <p:cNvSpPr>
            <a:spLocks noGrp="1"/>
          </p:cNvSpPr>
          <p:nvPr>
            <p:ph idx="1"/>
          </p:nvPr>
        </p:nvSpPr>
        <p:spPr/>
        <p:txBody>
          <a:bodyPr/>
          <a:lstStyle/>
          <a:p>
            <a:r>
              <a:rPr lang="nl-NL" dirty="0" smtClean="0"/>
              <a:t>Define a mixin</a:t>
            </a:r>
          </a:p>
          <a:p>
            <a:pPr marL="1828800" lvl="4" indent="0">
              <a:buNone/>
            </a:pPr>
            <a:endParaRPr lang="nl-NL" dirty="0"/>
          </a:p>
          <a:p>
            <a:pPr lvl="2"/>
            <a:endParaRPr lang="nl-NL" dirty="0" smtClean="0"/>
          </a:p>
          <a:p>
            <a:pPr lvl="2"/>
            <a:endParaRPr lang="nl-NL" dirty="0" smtClean="0"/>
          </a:p>
          <a:p>
            <a:pPr lvl="2"/>
            <a:endParaRPr lang="nl-NL" dirty="0" smtClean="0"/>
          </a:p>
          <a:p>
            <a:r>
              <a:rPr lang="nl-NL" dirty="0" smtClean="0"/>
              <a:t>And reuse the defined CSS properties</a:t>
            </a:r>
            <a:endParaRPr lang="nl-NL" dirty="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73</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8"/>
          <p:cNvSpPr/>
          <p:nvPr/>
        </p:nvSpPr>
        <p:spPr>
          <a:xfrm>
            <a:off x="571780" y="4168764"/>
            <a:ext cx="1911930" cy="20162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.message</a:t>
            </a:r>
            <a:r>
              <a:rPr lang="en-US" dirty="0" smtClean="0">
                <a:solidFill>
                  <a:srgbClr val="000000"/>
                </a:solidFill>
                <a:latin typeface="Consolas"/>
                <a:ea typeface="Calibri"/>
                <a:cs typeface="Times New Roman"/>
              </a:rPr>
              <a:t> </a:t>
            </a:r>
            <a:r>
              <a:rPr lang="en-US" dirty="0">
                <a:solidFill>
                  <a:srgbClr val="000000"/>
                </a:solidFill>
                <a:latin typeface="Consolas"/>
                <a:ea typeface="Calibri"/>
                <a:cs typeface="Times New Roman"/>
              </a:rPr>
              <a:t>{</a:t>
            </a:r>
            <a:br>
              <a:rPr lang="en-US" dirty="0">
                <a:solidFill>
                  <a:srgbClr val="000000"/>
                </a:solidFill>
                <a:latin typeface="Consolas"/>
                <a:ea typeface="Calibri"/>
                <a:cs typeface="Times New Roman"/>
              </a:rPr>
            </a:br>
            <a:r>
              <a:rPr lang="en-US" b="1" dirty="0">
                <a:solidFill>
                  <a:srgbClr val="000000"/>
                </a:solidFill>
                <a:latin typeface="Consolas"/>
                <a:ea typeface="Calibri"/>
                <a:cs typeface="Times New Roman"/>
              </a:rPr>
              <a:t>	</a:t>
            </a:r>
            <a:r>
              <a:rPr lang="en-US" b="1" dirty="0" smtClean="0">
                <a:solidFill>
                  <a:srgbClr val="800000"/>
                </a:solidFill>
                <a:latin typeface="Consolas"/>
                <a:ea typeface="Calibri"/>
                <a:cs typeface="Times New Roman"/>
              </a:rPr>
              <a:t>.border</a:t>
            </a:r>
            <a:r>
              <a:rPr lang="en-US" b="1" dirty="0" smtClean="0">
                <a:solidFill>
                  <a:srgbClr val="000000"/>
                </a:solidFill>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a:p>
            <a:pPr fontAlgn="auto">
              <a:lnSpc>
                <a:spcPct val="115000"/>
              </a:lnSpc>
              <a:spcBef>
                <a:spcPts val="0"/>
              </a:spcBef>
              <a:spcAft>
                <a:spcPts val="0"/>
              </a:spcAft>
              <a:buFontTx/>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800000"/>
                </a:solidFill>
                <a:latin typeface="Consolas"/>
                <a:ea typeface="Calibri"/>
                <a:cs typeface="Times New Roman"/>
              </a:rPr>
              <a:t> li</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b="1" dirty="0">
                <a:solidFill>
                  <a:srgbClr val="000000"/>
                </a:solidFill>
                <a:latin typeface="Consolas"/>
                <a:ea typeface="Calibri"/>
                <a:cs typeface="Times New Roman"/>
              </a:rPr>
              <a:t>	</a:t>
            </a:r>
            <a:r>
              <a:rPr lang="en-US" b="1" dirty="0">
                <a:solidFill>
                  <a:srgbClr val="800000"/>
                </a:solidFill>
                <a:latin typeface="Consolas"/>
                <a:ea typeface="Calibri"/>
                <a:cs typeface="Times New Roman"/>
              </a:rPr>
              <a:t>.</a:t>
            </a:r>
            <a:r>
              <a:rPr lang="en-US" b="1" dirty="0" smtClean="0">
                <a:solidFill>
                  <a:srgbClr val="800000"/>
                </a:solidFill>
                <a:latin typeface="Consolas"/>
                <a:ea typeface="Calibri"/>
                <a:cs typeface="Times New Roman"/>
              </a:rPr>
              <a:t>border</a:t>
            </a:r>
            <a:r>
              <a:rPr lang="en-US" b="1" dirty="0" smtClean="0">
                <a:solidFill>
                  <a:srgbClr val="000000"/>
                </a:solidFill>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endParaRPr lang="nl-NL" dirty="0">
              <a:solidFill>
                <a:schemeClr val="tx1"/>
              </a:solidFill>
              <a:ea typeface="Calibri"/>
              <a:cs typeface="Times New Roman"/>
            </a:endParaRPr>
          </a:p>
        </p:txBody>
      </p:sp>
      <p:sp>
        <p:nvSpPr>
          <p:cNvPr id="11" name="Rectangle 18"/>
          <p:cNvSpPr/>
          <p:nvPr/>
        </p:nvSpPr>
        <p:spPr>
          <a:xfrm>
            <a:off x="598015" y="1412776"/>
            <a:ext cx="5198155" cy="136813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a:t>
            </a:r>
            <a:r>
              <a:rPr lang="en-US" b="1" i="1" dirty="0" smtClean="0">
                <a:solidFill>
                  <a:srgbClr val="000080"/>
                </a:solidFill>
                <a:latin typeface="Consolas"/>
                <a:ea typeface="Calibri"/>
                <a:cs typeface="Times New Roman"/>
              </a:rPr>
              <a:t>border</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border-top</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3px</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dotted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#666666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border-bottom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4px</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solid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black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8" name="Rectangle 18"/>
          <p:cNvSpPr/>
          <p:nvPr/>
        </p:nvSpPr>
        <p:spPr>
          <a:xfrm>
            <a:off x="3635870" y="3861060"/>
            <a:ext cx="4568620" cy="26643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.message</a:t>
            </a:r>
            <a:r>
              <a:rPr lang="en-US" dirty="0" smtClean="0">
                <a:solidFill>
                  <a:srgbClr val="000000"/>
                </a:solidFill>
                <a:latin typeface="Consolas"/>
                <a:ea typeface="Calibri"/>
                <a:cs typeface="Times New Roman"/>
              </a:rPr>
              <a:t> </a:t>
            </a:r>
            <a:r>
              <a:rPr lang="en-US" dirty="0">
                <a:solidFill>
                  <a:srgbClr val="000000"/>
                </a:solidFill>
                <a:latin typeface="Consolas"/>
                <a:ea typeface="Calibri"/>
                <a:cs typeface="Times New Roman"/>
              </a:rPr>
              <a:t>{</a:t>
            </a:r>
            <a:br>
              <a:rPr lang="en-US" dirty="0">
                <a:solidFill>
                  <a:srgbClr val="000000"/>
                </a:solidFill>
                <a:latin typeface="Consolas"/>
                <a:ea typeface="Calibri"/>
                <a:cs typeface="Times New Roman"/>
              </a:rPr>
            </a:br>
            <a:r>
              <a:rPr lang="en-US" dirty="0">
                <a:solidFill>
                  <a:srgbClr val="000000"/>
                </a:solidFill>
                <a:highlight>
                  <a:srgbClr val="FFFFFF"/>
                </a:highlight>
                <a:latin typeface="Consolas"/>
                <a:ea typeface="Calibri"/>
                <a:cs typeface="Times New Roman"/>
              </a:rPr>
              <a:t>	</a:t>
            </a:r>
            <a:r>
              <a:rPr lang="en-US" dirty="0">
                <a:solidFill>
                  <a:srgbClr val="FF0000"/>
                </a:solidFill>
                <a:highlight>
                  <a:srgbClr val="FFFFFF"/>
                </a:highlight>
                <a:latin typeface="Consolas"/>
                <a:ea typeface="Calibri"/>
                <a:cs typeface="Times New Roman"/>
              </a:rPr>
              <a:t>border-top</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3px</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dotted</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#666666</a:t>
            </a:r>
            <a:r>
              <a:rPr lang="en-US" dirty="0">
                <a:solidFill>
                  <a:srgbClr val="000000"/>
                </a:solidFill>
                <a:highlight>
                  <a:srgbClr val="FFFFFF"/>
                </a:highlight>
                <a:latin typeface="Consolas"/>
                <a:ea typeface="Calibri"/>
                <a:cs typeface="Times New Roman"/>
              </a:rPr>
              <a:t>;</a:t>
            </a:r>
            <a:br>
              <a:rPr lang="en-US" dirty="0">
                <a:solidFill>
                  <a:srgbClr val="000000"/>
                </a:solidFill>
                <a:highlight>
                  <a:srgbClr val="FFFFFF"/>
                </a:highlight>
                <a:latin typeface="Consolas"/>
                <a:ea typeface="Calibri"/>
                <a:cs typeface="Times New Roman"/>
              </a:rPr>
            </a:br>
            <a:r>
              <a:rPr lang="en-US" dirty="0">
                <a:solidFill>
                  <a:srgbClr val="000000"/>
                </a:solidFill>
                <a:highlight>
                  <a:srgbClr val="FFFFFF"/>
                </a:highlight>
                <a:latin typeface="Consolas"/>
                <a:ea typeface="Calibri"/>
                <a:cs typeface="Times New Roman"/>
              </a:rPr>
              <a:t>	</a:t>
            </a:r>
            <a:r>
              <a:rPr lang="en-US" dirty="0">
                <a:solidFill>
                  <a:srgbClr val="FF0000"/>
                </a:solidFill>
                <a:highlight>
                  <a:srgbClr val="FFFFFF"/>
                </a:highlight>
                <a:latin typeface="Consolas"/>
                <a:ea typeface="Calibri"/>
                <a:cs typeface="Times New Roman"/>
              </a:rPr>
              <a:t>border-bottom</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4px</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solid</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black</a:t>
            </a:r>
            <a:r>
              <a:rPr lang="en-US" dirty="0">
                <a:solidFill>
                  <a:srgbClr val="000000"/>
                </a:solidFill>
                <a:highlight>
                  <a:srgbClr val="FFFFFF"/>
                </a:highlight>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a:p>
            <a:pPr fontAlgn="auto">
              <a:lnSpc>
                <a:spcPct val="115000"/>
              </a:lnSpc>
              <a:spcBef>
                <a:spcPts val="0"/>
              </a:spcBef>
              <a:spcAft>
                <a:spcPts val="0"/>
              </a:spcAft>
              <a:buFontTx/>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800000"/>
                </a:solidFill>
                <a:latin typeface="Consolas"/>
                <a:ea typeface="Calibri"/>
                <a:cs typeface="Times New Roman"/>
              </a:rPr>
              <a:t> li</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dirty="0">
                <a:solidFill>
                  <a:srgbClr val="000000"/>
                </a:solidFill>
                <a:highlight>
                  <a:srgbClr val="FFFFFF"/>
                </a:highlight>
                <a:latin typeface="Consolas"/>
                <a:ea typeface="Calibri"/>
                <a:cs typeface="Times New Roman"/>
              </a:rPr>
              <a:t>	</a:t>
            </a:r>
            <a:r>
              <a:rPr lang="en-US" dirty="0">
                <a:solidFill>
                  <a:srgbClr val="FF0000"/>
                </a:solidFill>
                <a:highlight>
                  <a:srgbClr val="FFFFFF"/>
                </a:highlight>
                <a:latin typeface="Consolas"/>
                <a:ea typeface="Calibri"/>
                <a:cs typeface="Times New Roman"/>
              </a:rPr>
              <a:t>border-top</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3px</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dotted</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#666666</a:t>
            </a:r>
            <a:r>
              <a:rPr lang="en-US" dirty="0">
                <a:solidFill>
                  <a:srgbClr val="000000"/>
                </a:solidFill>
                <a:highlight>
                  <a:srgbClr val="FFFFFF"/>
                </a:highlight>
                <a:latin typeface="Consolas"/>
                <a:ea typeface="Calibri"/>
                <a:cs typeface="Times New Roman"/>
              </a:rPr>
              <a:t>;</a:t>
            </a:r>
            <a:br>
              <a:rPr lang="en-US" dirty="0">
                <a:solidFill>
                  <a:srgbClr val="000000"/>
                </a:solidFill>
                <a:highlight>
                  <a:srgbClr val="FFFFFF"/>
                </a:highlight>
                <a:latin typeface="Consolas"/>
                <a:ea typeface="Calibri"/>
                <a:cs typeface="Times New Roman"/>
              </a:rPr>
            </a:br>
            <a:r>
              <a:rPr lang="en-US" dirty="0">
                <a:solidFill>
                  <a:srgbClr val="000000"/>
                </a:solidFill>
                <a:highlight>
                  <a:srgbClr val="FFFFFF"/>
                </a:highlight>
                <a:latin typeface="Consolas"/>
                <a:ea typeface="Calibri"/>
                <a:cs typeface="Times New Roman"/>
              </a:rPr>
              <a:t>	</a:t>
            </a:r>
            <a:r>
              <a:rPr lang="en-US" dirty="0">
                <a:solidFill>
                  <a:srgbClr val="FF0000"/>
                </a:solidFill>
                <a:highlight>
                  <a:srgbClr val="FFFFFF"/>
                </a:highlight>
                <a:latin typeface="Consolas"/>
                <a:ea typeface="Calibri"/>
                <a:cs typeface="Times New Roman"/>
              </a:rPr>
              <a:t>border-bottom</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4px</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solid</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black</a:t>
            </a:r>
            <a:r>
              <a:rPr lang="en-US" dirty="0">
                <a:solidFill>
                  <a:srgbClr val="000000"/>
                </a:solidFill>
                <a:highlight>
                  <a:srgbClr val="FFFFFF"/>
                </a:highlight>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endParaRPr lang="nl-NL" dirty="0">
              <a:solidFill>
                <a:srgbClr val="000000"/>
              </a:solidFill>
              <a:latin typeface="Consolas"/>
              <a:ea typeface="Calibri"/>
              <a:cs typeface="Times New Roman"/>
            </a:endParaRPr>
          </a:p>
        </p:txBody>
      </p:sp>
      <p:cxnSp>
        <p:nvCxnSpPr>
          <p:cNvPr id="20" name="Rechte verbindingslijn met pijl 6"/>
          <p:cNvCxnSpPr/>
          <p:nvPr/>
        </p:nvCxnSpPr>
        <p:spPr>
          <a:xfrm>
            <a:off x="2739068" y="5301260"/>
            <a:ext cx="64809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Rechte verbindingslijn met pijl 6"/>
          <p:cNvCxnSpPr/>
          <p:nvPr/>
        </p:nvCxnSpPr>
        <p:spPr>
          <a:xfrm flipH="1" flipV="1">
            <a:off x="6012200" y="2060809"/>
            <a:ext cx="43206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 name="Tekstvak 9"/>
          <p:cNvSpPr txBox="1"/>
          <p:nvPr/>
        </p:nvSpPr>
        <p:spPr>
          <a:xfrm>
            <a:off x="6588280" y="1556740"/>
            <a:ext cx="2016280" cy="923330"/>
          </a:xfrm>
          <a:prstGeom prst="rect">
            <a:avLst/>
          </a:prstGeom>
          <a:noFill/>
        </p:spPr>
        <p:txBody>
          <a:bodyPr wrap="square" rtlCol="0">
            <a:spAutoFit/>
          </a:bodyPr>
          <a:lstStyle/>
          <a:p>
            <a:r>
              <a:rPr lang="nl-NL" dirty="0" smtClean="0">
                <a:solidFill>
                  <a:srgbClr val="005B99"/>
                </a:solidFill>
                <a:latin typeface="+mj-lt"/>
              </a:rPr>
              <a:t>Note: This class also appears in your compiled CSS</a:t>
            </a:r>
            <a:endParaRPr lang="nl-NL" dirty="0">
              <a:solidFill>
                <a:srgbClr val="005B99"/>
              </a:solidFill>
              <a:latin typeface="+mj-lt"/>
            </a:endParaRPr>
          </a:p>
        </p:txBody>
      </p:sp>
      <p:sp>
        <p:nvSpPr>
          <p:cNvPr id="12" name="TextBox 11"/>
          <p:cNvSpPr txBox="1"/>
          <p:nvPr/>
        </p:nvSpPr>
        <p:spPr>
          <a:xfrm>
            <a:off x="598015" y="3851778"/>
            <a:ext cx="774571" cy="369332"/>
          </a:xfrm>
          <a:prstGeom prst="rect">
            <a:avLst/>
          </a:prstGeom>
          <a:noFill/>
        </p:spPr>
        <p:txBody>
          <a:bodyPr wrap="none" rtlCol="0">
            <a:spAutoFit/>
          </a:bodyPr>
          <a:lstStyle/>
          <a:p>
            <a:r>
              <a:rPr lang="nl-NL" dirty="0" smtClean="0"/>
              <a:t>LESS</a:t>
            </a:r>
            <a:endParaRPr lang="nl-NL" dirty="0"/>
          </a:p>
        </p:txBody>
      </p:sp>
      <p:pic>
        <p:nvPicPr>
          <p:cNvPr id="14"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a:xfrm>
            <a:off x="7579442" y="378905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4252212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Mixins (2/8)</a:t>
            </a:r>
            <a:endParaRPr lang="nl-NL" dirty="0"/>
          </a:p>
        </p:txBody>
      </p:sp>
      <p:sp>
        <p:nvSpPr>
          <p:cNvPr id="3" name="Tijdelijke aanduiding voor inhoud 2"/>
          <p:cNvSpPr>
            <a:spLocks noGrp="1"/>
          </p:cNvSpPr>
          <p:nvPr>
            <p:ph idx="1"/>
          </p:nvPr>
        </p:nvSpPr>
        <p:spPr/>
        <p:txBody>
          <a:bodyPr/>
          <a:lstStyle/>
          <a:p>
            <a:r>
              <a:rPr lang="nl-NL" dirty="0" smtClean="0"/>
              <a:t>Supply parameters to a mixin</a:t>
            </a:r>
          </a:p>
          <a:p>
            <a:pPr marL="1828800" lvl="4" indent="0">
              <a:buNone/>
            </a:pPr>
            <a:endParaRPr lang="nl-NL" dirty="0" smtClean="0"/>
          </a:p>
          <a:p>
            <a:pPr lvl="1"/>
            <a:endParaRPr lang="nl-NL" dirty="0" smtClean="0"/>
          </a:p>
          <a:p>
            <a:endParaRPr lang="nl-NL" dirty="0"/>
          </a:p>
          <a:p>
            <a:endParaRPr lang="nl-NL" dirty="0" smtClean="0"/>
          </a:p>
          <a:p>
            <a:endParaRPr lang="nl-NL" dirty="0" smtClean="0"/>
          </a:p>
          <a:p>
            <a:r>
              <a:rPr lang="nl-NL" dirty="0" smtClean="0"/>
              <a:t>And use the mixin</a:t>
            </a:r>
            <a:endParaRPr lang="nl-NL" dirty="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74</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230426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.transition</a:t>
            </a:r>
            <a:r>
              <a:rPr lang="en-US" dirty="0">
                <a:solidFill>
                  <a:srgbClr val="000000"/>
                </a:solidFill>
                <a:latin typeface="Consolas"/>
                <a:ea typeface="Calibri"/>
                <a:cs typeface="Times New Roman"/>
              </a:rPr>
              <a:t>(</a:t>
            </a:r>
            <a:r>
              <a:rPr lang="en-US" dirty="0">
                <a:solidFill>
                  <a:srgbClr val="9400D3"/>
                </a:solidFill>
                <a:latin typeface="Consolas"/>
                <a:ea typeface="Calibri"/>
                <a:cs typeface="Times New Roman"/>
              </a:rPr>
              <a:t>@duration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a:t>
            </a:r>
            <a:r>
              <a:rPr lang="en-US" dirty="0" err="1">
                <a:solidFill>
                  <a:srgbClr val="FF0000"/>
                </a:solidFill>
                <a:latin typeface="Consolas"/>
                <a:ea typeface="Calibri"/>
                <a:cs typeface="Times New Roman"/>
              </a:rPr>
              <a:t>webkit</a:t>
            </a:r>
            <a:r>
              <a:rPr lang="en-US" dirty="0">
                <a:solidFill>
                  <a:srgbClr val="FF0000"/>
                </a:solidFill>
                <a:latin typeface="Consolas"/>
                <a:ea typeface="Calibri"/>
                <a:cs typeface="Times New Roman"/>
              </a:rPr>
              <a:t>-transition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@duration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-o-transition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@duration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a:t>
            </a:r>
            <a:r>
              <a:rPr lang="en-US" dirty="0" err="1">
                <a:solidFill>
                  <a:srgbClr val="FF0000"/>
                </a:solidFill>
                <a:latin typeface="Consolas"/>
                <a:ea typeface="Calibri"/>
                <a:cs typeface="Times New Roman"/>
              </a:rPr>
              <a:t>ms</a:t>
            </a:r>
            <a:r>
              <a:rPr lang="en-US" dirty="0">
                <a:solidFill>
                  <a:srgbClr val="FF0000"/>
                </a:solidFill>
                <a:latin typeface="Consolas"/>
                <a:ea typeface="Calibri"/>
                <a:cs typeface="Times New Roman"/>
              </a:rPr>
              <a:t>-transition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@duration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a:t>
            </a:r>
            <a:r>
              <a:rPr lang="en-US" dirty="0" err="1">
                <a:solidFill>
                  <a:srgbClr val="FF0000"/>
                </a:solidFill>
                <a:latin typeface="Consolas"/>
                <a:ea typeface="Calibri"/>
                <a:cs typeface="Times New Roman"/>
              </a:rPr>
              <a:t>moz</a:t>
            </a:r>
            <a:r>
              <a:rPr lang="en-US" dirty="0">
                <a:solidFill>
                  <a:srgbClr val="FF0000"/>
                </a:solidFill>
                <a:latin typeface="Consolas"/>
                <a:ea typeface="Calibri"/>
                <a:cs typeface="Times New Roman"/>
              </a:rPr>
              <a:t>-transition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@duration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nl-NL" dirty="0" smtClean="0">
                <a:solidFill>
                  <a:srgbClr val="FF0000"/>
                </a:solidFill>
                <a:latin typeface="Consolas"/>
                <a:ea typeface="Calibri"/>
                <a:cs typeface="Times New Roman"/>
              </a:rPr>
              <a:t>transition</a:t>
            </a:r>
            <a:r>
              <a:rPr lang="nl-NL" dirty="0" smtClean="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all</a:t>
            </a:r>
            <a:r>
              <a:rPr lang="nl-NL" dirty="0" smtClean="0">
                <a:solidFill>
                  <a:srgbClr val="000000"/>
                </a:solidFill>
                <a:latin typeface="Consolas"/>
                <a:ea typeface="Calibri"/>
                <a:cs typeface="Times New Roman"/>
              </a:rPr>
              <a:t> </a:t>
            </a:r>
            <a:r>
              <a:rPr lang="nl-NL" dirty="0" smtClean="0">
                <a:solidFill>
                  <a:srgbClr val="800080"/>
                </a:solidFill>
                <a:latin typeface="Consolas"/>
                <a:ea typeface="Calibri"/>
                <a:cs typeface="Times New Roman"/>
              </a:rPr>
              <a:t>@duration</a:t>
            </a:r>
            <a:r>
              <a:rPr lang="nl-NL" dirty="0" smtClean="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ease</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2" name="Rectangle 18"/>
          <p:cNvSpPr/>
          <p:nvPr/>
        </p:nvSpPr>
        <p:spPr>
          <a:xfrm>
            <a:off x="598015" y="508528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800000"/>
                </a:solidFill>
                <a:latin typeface="Consolas"/>
                <a:ea typeface="Calibri"/>
                <a:cs typeface="Times New Roman"/>
              </a:rPr>
              <a:t> a</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b="1" dirty="0">
                <a:solidFill>
                  <a:srgbClr val="800000"/>
                </a:solidFill>
                <a:latin typeface="Consolas"/>
                <a:ea typeface="Calibri"/>
                <a:cs typeface="Times New Roman"/>
              </a:rPr>
              <a:t>.</a:t>
            </a:r>
            <a:r>
              <a:rPr lang="en-US" b="1" dirty="0" smtClean="0">
                <a:solidFill>
                  <a:srgbClr val="800000"/>
                </a:solidFill>
                <a:latin typeface="Consolas"/>
                <a:ea typeface="Calibri"/>
                <a:cs typeface="Times New Roman"/>
              </a:rPr>
              <a:t>transition</a:t>
            </a:r>
            <a:r>
              <a:rPr lang="en-US" b="1" dirty="0" smtClean="0">
                <a:solidFill>
                  <a:srgbClr val="000000"/>
                </a:solidFill>
                <a:latin typeface="Consolas"/>
                <a:ea typeface="Calibri"/>
                <a:cs typeface="Times New Roman"/>
              </a:rPr>
              <a:t>(</a:t>
            </a:r>
            <a:r>
              <a:rPr lang="en-US" b="1" dirty="0" smtClean="0">
                <a:solidFill>
                  <a:srgbClr val="0000FF"/>
                </a:solidFill>
                <a:latin typeface="Consolas"/>
                <a:ea typeface="Calibri"/>
                <a:cs typeface="Times New Roman"/>
              </a:rPr>
              <a:t>0.4s</a:t>
            </a:r>
            <a:r>
              <a:rPr lang="en-US" b="1" dirty="0" smtClean="0">
                <a:solidFill>
                  <a:srgbClr val="000000"/>
                </a:solidFill>
                <a:latin typeface="Consolas"/>
                <a:ea typeface="Calibri"/>
                <a:cs typeface="Times New Roman"/>
              </a:rPr>
              <a:t>);</a:t>
            </a:r>
            <a:br>
              <a:rPr lang="en-US" b="1"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3" name="Rectangle 18"/>
          <p:cNvSpPr/>
          <p:nvPr/>
        </p:nvSpPr>
        <p:spPr>
          <a:xfrm>
            <a:off x="4028602" y="4509150"/>
            <a:ext cx="4882885" cy="171980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800000"/>
                </a:solidFill>
                <a:latin typeface="Consolas"/>
                <a:ea typeface="Calibri"/>
                <a:cs typeface="Times New Roman"/>
              </a:rPr>
              <a:t> a</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a:t>
            </a:r>
            <a:r>
              <a:rPr lang="en-US" dirty="0" err="1">
                <a:solidFill>
                  <a:srgbClr val="FF0000"/>
                </a:solidFill>
                <a:latin typeface="Consolas"/>
                <a:ea typeface="Calibri"/>
                <a:cs typeface="Times New Roman"/>
              </a:rPr>
              <a:t>webkit</a:t>
            </a:r>
            <a:r>
              <a:rPr lang="en-US" dirty="0">
                <a:solidFill>
                  <a:srgbClr val="FF0000"/>
                </a:solidFill>
                <a:latin typeface="Consolas"/>
                <a:ea typeface="Calibri"/>
                <a:cs typeface="Times New Roman"/>
              </a:rPr>
              <a:t>-transition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0.4s</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-o-transition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all</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0.4s</a:t>
            </a:r>
            <a:r>
              <a:rPr lang="en-US" dirty="0" smtClean="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0" name="TextBox 9"/>
          <p:cNvSpPr txBox="1"/>
          <p:nvPr/>
        </p:nvSpPr>
        <p:spPr>
          <a:xfrm>
            <a:off x="598015" y="4758412"/>
            <a:ext cx="774571" cy="369332"/>
          </a:xfrm>
          <a:prstGeom prst="rect">
            <a:avLst/>
          </a:prstGeom>
          <a:noFill/>
        </p:spPr>
        <p:txBody>
          <a:bodyPr wrap="none" rtlCol="0">
            <a:spAutoFit/>
          </a:bodyPr>
          <a:lstStyle/>
          <a:p>
            <a:r>
              <a:rPr lang="nl-NL" dirty="0" smtClean="0"/>
              <a:t>LESS</a:t>
            </a:r>
            <a:endParaRPr lang="nl-NL" dirty="0"/>
          </a:p>
        </p:txBody>
      </p:sp>
      <p:pic>
        <p:nvPicPr>
          <p:cNvPr id="14"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p:cNvSpPr/>
          <p:nvPr/>
        </p:nvSpPr>
        <p:spPr>
          <a:xfrm>
            <a:off x="8172522" y="436514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89813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Mixins (3/8)</a:t>
            </a:r>
            <a:endParaRPr lang="nl-NL" dirty="0"/>
          </a:p>
        </p:txBody>
      </p:sp>
      <p:sp>
        <p:nvSpPr>
          <p:cNvPr id="3" name="Tijdelijke aanduiding voor inhoud 2"/>
          <p:cNvSpPr>
            <a:spLocks noGrp="1"/>
          </p:cNvSpPr>
          <p:nvPr>
            <p:ph idx="1"/>
          </p:nvPr>
        </p:nvSpPr>
        <p:spPr/>
        <p:txBody>
          <a:bodyPr/>
          <a:lstStyle/>
          <a:p>
            <a:r>
              <a:rPr lang="nl-NL" dirty="0" smtClean="0"/>
              <a:t>Support for overloading</a:t>
            </a:r>
          </a:p>
          <a:p>
            <a:pPr marL="1828800" lvl="4" indent="0">
              <a:buNone/>
            </a:pPr>
            <a:endParaRPr lang="nl-NL" dirty="0"/>
          </a:p>
          <a:p>
            <a:pPr lvl="1"/>
            <a:endParaRPr lang="nl-NL" dirty="0" smtClean="0"/>
          </a:p>
          <a:p>
            <a:endParaRPr lang="nl-NL" dirty="0"/>
          </a:p>
          <a:p>
            <a:endParaRPr lang="nl-NL" dirty="0" smtClean="0"/>
          </a:p>
          <a:p>
            <a:endParaRPr lang="nl-NL" dirty="0"/>
          </a:p>
          <a:p>
            <a:r>
              <a:rPr lang="nl-NL" dirty="0" smtClean="0"/>
              <a:t>Usage</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75</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.transition</a:t>
            </a:r>
            <a:r>
              <a:rPr lang="en-US" dirty="0">
                <a:solidFill>
                  <a:srgbClr val="000000"/>
                </a:solidFill>
                <a:latin typeface="Consolas"/>
                <a:ea typeface="Calibri"/>
                <a:cs typeface="Times New Roman"/>
              </a:rPr>
              <a:t>(</a:t>
            </a:r>
            <a:r>
              <a:rPr lang="en-US" dirty="0">
                <a:solidFill>
                  <a:srgbClr val="9400D3"/>
                </a:solidFill>
                <a:latin typeface="Consolas"/>
                <a:ea typeface="Calibri"/>
                <a:cs typeface="Times New Roman"/>
              </a:rPr>
              <a:t>@duration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dirty="0">
                <a:solidFill>
                  <a:srgbClr val="FF0000"/>
                </a:solidFill>
                <a:latin typeface="Consolas"/>
                <a:ea typeface="Calibri"/>
                <a:cs typeface="Times New Roman"/>
              </a:rPr>
              <a:t>transition</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all</a:t>
            </a:r>
            <a:r>
              <a:rPr lang="nl-NL" dirty="0">
                <a:solidFill>
                  <a:srgbClr val="000000"/>
                </a:solidFill>
                <a:latin typeface="Consolas"/>
                <a:ea typeface="Calibri"/>
                <a:cs typeface="Times New Roman"/>
              </a:rPr>
              <a:t> </a:t>
            </a:r>
            <a:r>
              <a:rPr lang="nl-NL" dirty="0">
                <a:solidFill>
                  <a:srgbClr val="800080"/>
                </a:solidFill>
                <a:latin typeface="Consolas"/>
                <a:ea typeface="Calibri"/>
                <a:cs typeface="Times New Roman"/>
              </a:rPr>
              <a:t>@duration</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ease</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9" name="Rectangle 18"/>
          <p:cNvSpPr/>
          <p:nvPr/>
        </p:nvSpPr>
        <p:spPr>
          <a:xfrm>
            <a:off x="598015" y="2645270"/>
            <a:ext cx="7632700" cy="10717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.transition</a:t>
            </a:r>
            <a:r>
              <a:rPr lang="en-US" dirty="0">
                <a:solidFill>
                  <a:srgbClr val="000000"/>
                </a:solidFill>
                <a:latin typeface="Consolas"/>
                <a:ea typeface="Calibri"/>
                <a:cs typeface="Times New Roman"/>
              </a:rPr>
              <a:t>(</a:t>
            </a:r>
            <a:r>
              <a:rPr lang="en-US" dirty="0">
                <a:solidFill>
                  <a:srgbClr val="9400D3"/>
                </a:solidFill>
                <a:latin typeface="Consolas"/>
                <a:ea typeface="Calibri"/>
                <a:cs typeface="Times New Roman"/>
              </a:rPr>
              <a:t>@property</a:t>
            </a:r>
            <a:r>
              <a:rPr lang="en-US" dirty="0">
                <a:solidFill>
                  <a:srgbClr val="000000"/>
                </a:solidFill>
                <a:latin typeface="Consolas"/>
                <a:ea typeface="Calibri"/>
                <a:cs typeface="Times New Roman"/>
              </a:rPr>
              <a:t>, </a:t>
            </a:r>
            <a:r>
              <a:rPr lang="en-US" dirty="0">
                <a:solidFill>
                  <a:srgbClr val="9400D3"/>
                </a:solidFill>
                <a:latin typeface="Consolas"/>
                <a:ea typeface="Calibri"/>
                <a:cs typeface="Times New Roman"/>
              </a:rPr>
              <a:t>@duration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transition</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@property</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@duration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ease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2" name="Rectangle 18"/>
          <p:cNvSpPr/>
          <p:nvPr/>
        </p:nvSpPr>
        <p:spPr>
          <a:xfrm>
            <a:off x="598015" y="4610656"/>
            <a:ext cx="2605795"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p</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800000"/>
                </a:solidFill>
                <a:latin typeface="Consolas"/>
                <a:ea typeface="Calibri"/>
                <a:cs typeface="Times New Roman"/>
              </a:rPr>
              <a:t>.transition</a:t>
            </a:r>
            <a:r>
              <a:rPr lang="en-US" dirty="0" smtClean="0">
                <a:solidFill>
                  <a:srgbClr val="000000"/>
                </a:solidFill>
                <a:latin typeface="Consolas"/>
                <a:ea typeface="Calibri"/>
                <a:cs typeface="Times New Roman"/>
              </a:rPr>
              <a:t>(</a:t>
            </a:r>
            <a:r>
              <a:rPr lang="en-US" dirty="0" smtClean="0">
                <a:solidFill>
                  <a:srgbClr val="0000FF"/>
                </a:solidFill>
                <a:latin typeface="Consolas"/>
                <a:ea typeface="Calibri"/>
                <a:cs typeface="Times New Roman"/>
              </a:rPr>
              <a:t>5s</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0" name="Rectangle 18"/>
          <p:cNvSpPr/>
          <p:nvPr/>
        </p:nvSpPr>
        <p:spPr>
          <a:xfrm>
            <a:off x="3392610" y="4610656"/>
            <a:ext cx="4838105"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p</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dirty="0">
                <a:solidFill>
                  <a:srgbClr val="800000"/>
                </a:solidFill>
                <a:latin typeface="Consolas"/>
                <a:ea typeface="Calibri"/>
                <a:cs typeface="Times New Roman"/>
              </a:rPr>
              <a:t>.transition</a:t>
            </a:r>
            <a:r>
              <a:rPr lang="nl-NL" dirty="0">
                <a:solidFill>
                  <a:srgbClr val="000000"/>
                </a:solidFill>
                <a:latin typeface="Consolas"/>
                <a:ea typeface="Calibri"/>
                <a:cs typeface="Times New Roman"/>
              </a:rPr>
              <a:t>(</a:t>
            </a:r>
            <a:r>
              <a:rPr lang="nl-NL" dirty="0">
                <a:solidFill>
                  <a:srgbClr val="0000FF"/>
                </a:solidFill>
                <a:latin typeface="Consolas"/>
                <a:ea typeface="Calibri"/>
                <a:cs typeface="Times New Roman"/>
              </a:rPr>
              <a:t>background-color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3s</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13"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1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Mixins (4/8)</a:t>
            </a:r>
            <a:endParaRPr lang="nl-NL" dirty="0"/>
          </a:p>
        </p:txBody>
      </p:sp>
      <p:sp>
        <p:nvSpPr>
          <p:cNvPr id="3" name="Tijdelijke aanduiding voor inhoud 2"/>
          <p:cNvSpPr>
            <a:spLocks noGrp="1"/>
          </p:cNvSpPr>
          <p:nvPr>
            <p:ph idx="1"/>
          </p:nvPr>
        </p:nvSpPr>
        <p:spPr/>
        <p:txBody>
          <a:bodyPr/>
          <a:lstStyle/>
          <a:p>
            <a:r>
              <a:rPr lang="nl-NL" dirty="0" smtClean="0"/>
              <a:t>Support for default values</a:t>
            </a:r>
          </a:p>
          <a:p>
            <a:endParaRPr lang="nl-NL" dirty="0"/>
          </a:p>
          <a:p>
            <a:endParaRPr lang="nl-NL" dirty="0" smtClean="0"/>
          </a:p>
          <a:p>
            <a:endParaRPr lang="nl-NL" dirty="0" smtClean="0"/>
          </a:p>
          <a:p>
            <a:r>
              <a:rPr lang="nl-NL" dirty="0" smtClean="0"/>
              <a:t>Usage</a:t>
            </a:r>
            <a:endParaRPr lang="nl-NL" dirty="0"/>
          </a:p>
          <a:p>
            <a:endParaRPr lang="nl-NL" dirty="0" smtClean="0"/>
          </a:p>
          <a:p>
            <a:pPr marL="1828800" lvl="4" indent="0">
              <a:buNone/>
            </a:pPr>
            <a:endParaRPr lang="nl-NL" dirty="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76</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108009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.border</a:t>
            </a:r>
            <a:r>
              <a:rPr lang="en-US" dirty="0">
                <a:solidFill>
                  <a:srgbClr val="000000"/>
                </a:solidFill>
                <a:latin typeface="Consolas"/>
                <a:ea typeface="Calibri"/>
                <a:cs typeface="Times New Roman"/>
              </a:rPr>
              <a:t>(</a:t>
            </a:r>
            <a:r>
              <a:rPr lang="en-US" dirty="0">
                <a:solidFill>
                  <a:srgbClr val="9400D3"/>
                </a:solidFill>
                <a:latin typeface="Consolas"/>
                <a:ea typeface="Calibri"/>
                <a:cs typeface="Times New Roman"/>
              </a:rPr>
              <a:t>@thickness</a:t>
            </a:r>
            <a:r>
              <a:rPr lang="en-US" b="1" dirty="0">
                <a:solidFill>
                  <a:srgbClr val="000000"/>
                </a:solidFill>
                <a:latin typeface="Consolas"/>
                <a:ea typeface="Calibri"/>
                <a:cs typeface="Times New Roman"/>
              </a:rPr>
              <a:t>: 5px</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@thickness</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solid black</a:t>
            </a:r>
            <a:r>
              <a:rPr lang="en-US" dirty="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ea typeface="Calibri"/>
                <a:cs typeface="Times New Roman"/>
              </a:rPr>
              <a:t>}</a:t>
            </a:r>
            <a:br>
              <a:rPr lang="nl-NL" dirty="0">
                <a:solidFill>
                  <a:srgbClr val="000000"/>
                </a:solidFill>
                <a:latin typeface="Consolas"/>
                <a:ea typeface="Calibri"/>
                <a:cs typeface="Times New Roman"/>
              </a:rPr>
            </a:br>
            <a:endParaRPr lang="nl-NL" sz="2400" dirty="0">
              <a:ea typeface="Calibri"/>
              <a:cs typeface="Times New Roman"/>
            </a:endParaRPr>
          </a:p>
        </p:txBody>
      </p:sp>
      <p:sp>
        <p:nvSpPr>
          <p:cNvPr id="9" name="Rectangle 18"/>
          <p:cNvSpPr/>
          <p:nvPr/>
        </p:nvSpPr>
        <p:spPr>
          <a:xfrm>
            <a:off x="598015" y="3746536"/>
            <a:ext cx="2389765" cy="10717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800000"/>
                </a:solidFill>
                <a:latin typeface="Consolas"/>
                <a:ea typeface="Calibri"/>
                <a:cs typeface="Times New Roman"/>
              </a:rPr>
              <a:t>p</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a:solidFill>
                  <a:srgbClr val="800000"/>
                </a:solidFill>
                <a:latin typeface="Consolas"/>
                <a:ea typeface="Calibri"/>
                <a:cs typeface="Times New Roman"/>
              </a:rPr>
              <a:t>.</a:t>
            </a:r>
            <a:r>
              <a:rPr lang="nl-NL" dirty="0" smtClean="0">
                <a:solidFill>
                  <a:srgbClr val="800000"/>
                </a:solidFill>
                <a:latin typeface="Consolas"/>
                <a:ea typeface="Calibri"/>
                <a:cs typeface="Times New Roman"/>
              </a:rPr>
              <a:t>border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0" name="Rectangle 18"/>
          <p:cNvSpPr/>
          <p:nvPr/>
        </p:nvSpPr>
        <p:spPr>
          <a:xfrm>
            <a:off x="3219482" y="3746536"/>
            <a:ext cx="2389765" cy="10717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800000"/>
                </a:solidFill>
                <a:latin typeface="Consolas"/>
                <a:ea typeface="Calibri"/>
                <a:cs typeface="Times New Roman"/>
              </a:rPr>
              <a:t>p</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a:solidFill>
                  <a:srgbClr val="800000"/>
                </a:solidFill>
                <a:latin typeface="Consolas"/>
                <a:ea typeface="Calibri"/>
                <a:cs typeface="Times New Roman"/>
              </a:rPr>
              <a:t>.</a:t>
            </a:r>
            <a:r>
              <a:rPr lang="nl-NL" dirty="0" smtClean="0">
                <a:solidFill>
                  <a:srgbClr val="800000"/>
                </a:solidFill>
                <a:latin typeface="Consolas"/>
                <a:ea typeface="Calibri"/>
                <a:cs typeface="Times New Roman"/>
              </a:rPr>
              <a:t>border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3" name="Rectangle 18"/>
          <p:cNvSpPr/>
          <p:nvPr/>
        </p:nvSpPr>
        <p:spPr>
          <a:xfrm>
            <a:off x="5840950" y="3746536"/>
            <a:ext cx="2389765" cy="107177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800000"/>
                </a:solidFill>
                <a:latin typeface="Consolas"/>
                <a:ea typeface="Calibri"/>
                <a:cs typeface="Times New Roman"/>
              </a:rPr>
              <a:t>p</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a:solidFill>
                  <a:srgbClr val="800000"/>
                </a:solidFill>
                <a:latin typeface="Consolas"/>
                <a:ea typeface="Calibri"/>
                <a:cs typeface="Times New Roman"/>
              </a:rPr>
              <a:t>.border</a:t>
            </a:r>
            <a:r>
              <a:rPr lang="nl-NL" dirty="0">
                <a:solidFill>
                  <a:srgbClr val="000000"/>
                </a:solidFill>
                <a:latin typeface="Consolas"/>
                <a:ea typeface="Calibri"/>
                <a:cs typeface="Times New Roman"/>
              </a:rPr>
              <a:t>(</a:t>
            </a:r>
            <a:r>
              <a:rPr lang="nl-NL" dirty="0">
                <a:solidFill>
                  <a:srgbClr val="0000FF"/>
                </a:solidFill>
                <a:latin typeface="Consolas"/>
                <a:ea typeface="Calibri"/>
                <a:cs typeface="Times New Roman"/>
              </a:rPr>
              <a:t>10px</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12"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803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Mixins (5/8)</a:t>
            </a:r>
            <a:endParaRPr lang="nl-NL" dirty="0"/>
          </a:p>
        </p:txBody>
      </p:sp>
      <p:sp>
        <p:nvSpPr>
          <p:cNvPr id="3" name="Tijdelijke aanduiding voor inhoud 2"/>
          <p:cNvSpPr>
            <a:spLocks noGrp="1"/>
          </p:cNvSpPr>
          <p:nvPr>
            <p:ph idx="1"/>
          </p:nvPr>
        </p:nvSpPr>
        <p:spPr/>
        <p:txBody>
          <a:bodyPr/>
          <a:lstStyle/>
          <a:p>
            <a:r>
              <a:rPr lang="nl-NL" dirty="0" smtClean="0"/>
              <a:t>Parametric mixins without parameters</a:t>
            </a:r>
          </a:p>
          <a:p>
            <a:pPr lvl="2"/>
            <a:endParaRPr lang="nl-NL" dirty="0"/>
          </a:p>
          <a:p>
            <a:pPr lvl="2"/>
            <a:endParaRPr lang="nl-NL" dirty="0" smtClean="0"/>
          </a:p>
          <a:p>
            <a:pPr lvl="1"/>
            <a:endParaRPr lang="nl-NL" dirty="0"/>
          </a:p>
          <a:p>
            <a:pPr lvl="1"/>
            <a:r>
              <a:rPr lang="nl-NL" dirty="0" smtClean="0"/>
              <a:t>Advantage:</a:t>
            </a:r>
            <a:r>
              <a:rPr lang="nl-NL" sz="2400" dirty="0" smtClean="0"/>
              <a:t> </a:t>
            </a:r>
            <a:r>
              <a:rPr lang="nl-NL" sz="2400" dirty="0" smtClean="0">
                <a:latin typeface="Consolas" pitchFamily="49" charset="0"/>
                <a:cs typeface="Consolas" pitchFamily="49" charset="0"/>
              </a:rPr>
              <a:t>.border</a:t>
            </a:r>
            <a:r>
              <a:rPr lang="nl-NL" dirty="0" smtClean="0">
                <a:latin typeface="+mj-lt"/>
                <a:cs typeface="Consolas" pitchFamily="49" charset="0"/>
              </a:rPr>
              <a:t> </a:t>
            </a:r>
            <a:r>
              <a:rPr lang="nl-NL" dirty="0" smtClean="0"/>
              <a:t>does not appear in the compiled CSS anymore</a:t>
            </a:r>
          </a:p>
          <a:p>
            <a:r>
              <a:rPr lang="nl-NL" dirty="0" smtClean="0"/>
              <a:t>Usage is unchanged</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77</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136813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.border</a:t>
            </a:r>
            <a:r>
              <a:rPr lang="en-US" b="1" dirty="0">
                <a:solidFill>
                  <a:srgbClr val="000000"/>
                </a:solidFill>
                <a:latin typeface="Consolas"/>
                <a:ea typeface="Calibri"/>
                <a:cs typeface="Times New Roman"/>
              </a:rPr>
              <a:t>()</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border-top</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3px</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dotted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#666666</a:t>
            </a:r>
            <a:r>
              <a:rPr lang="en-US" dirty="0">
                <a:solidFill>
                  <a:srgbClr val="000000"/>
                </a:solidFill>
                <a:latin typeface="Consolas"/>
                <a:ea typeface="Calibri"/>
                <a:cs typeface="Times New Roman"/>
              </a:rPr>
              <a:t>;</a:t>
            </a:r>
            <a:br>
              <a:rPr lang="en-US" dirty="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border-bottom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4px</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solid</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black</a:t>
            </a:r>
            <a:r>
              <a:rPr lang="en-US" dirty="0">
                <a:solidFill>
                  <a:srgbClr val="000000"/>
                </a:solidFill>
                <a:latin typeface="Consolas"/>
                <a:ea typeface="Calibri"/>
                <a:cs typeface="Times New Roman"/>
              </a:rPr>
              <a:t>;</a:t>
            </a:r>
            <a:br>
              <a:rPr lang="en-US" dirty="0">
                <a:solidFill>
                  <a:srgbClr val="000000"/>
                </a:solidFill>
                <a:latin typeface="Consolas"/>
                <a:ea typeface="Calibri"/>
                <a:cs typeface="Times New Roman"/>
              </a:rPr>
            </a:br>
            <a:r>
              <a:rPr lang="nl-NL" dirty="0">
                <a:solidFill>
                  <a:srgbClr val="000000"/>
                </a:solidFill>
                <a:latin typeface="Consolas"/>
                <a:ea typeface="Calibri"/>
                <a:cs typeface="Times New Roman"/>
              </a:rPr>
              <a:t>}</a:t>
            </a:r>
            <a:br>
              <a:rPr lang="nl-NL" dirty="0">
                <a:solidFill>
                  <a:srgbClr val="000000"/>
                </a:solidFill>
                <a:latin typeface="Consolas"/>
                <a:ea typeface="Calibri"/>
                <a:cs typeface="Times New Roman"/>
              </a:rPr>
            </a:br>
            <a:endParaRPr lang="nl-NL" sz="2400" dirty="0">
              <a:ea typeface="Calibri"/>
              <a:cs typeface="Times New Roman"/>
            </a:endParaRPr>
          </a:p>
        </p:txBody>
      </p:sp>
      <p:sp>
        <p:nvSpPr>
          <p:cNvPr id="10" name="Rectangle 18"/>
          <p:cNvSpPr/>
          <p:nvPr/>
        </p:nvSpPr>
        <p:spPr>
          <a:xfrm>
            <a:off x="571778" y="4315970"/>
            <a:ext cx="3600000" cy="20162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.message</a:t>
            </a:r>
            <a:r>
              <a:rPr lang="en-US" dirty="0" smtClean="0">
                <a:solidFill>
                  <a:srgbClr val="000000"/>
                </a:solidFill>
                <a:latin typeface="Consolas"/>
                <a:ea typeface="Calibri"/>
                <a:cs typeface="Times New Roman"/>
              </a:rPr>
              <a:t> </a:t>
            </a:r>
            <a:r>
              <a:rPr lang="en-US" dirty="0">
                <a:solidFill>
                  <a:srgbClr val="000000"/>
                </a:solidFill>
                <a:latin typeface="Consolas"/>
                <a:ea typeface="Calibri"/>
                <a:cs typeface="Times New Roman"/>
              </a:rPr>
              <a:t>{</a:t>
            </a:r>
            <a:br>
              <a:rPr lang="en-US" dirty="0">
                <a:solidFill>
                  <a:srgbClr val="000000"/>
                </a:solidFill>
                <a:latin typeface="Consolas"/>
                <a:ea typeface="Calibri"/>
                <a:cs typeface="Times New Roman"/>
              </a:rPr>
            </a:br>
            <a:r>
              <a:rPr lang="en-US" b="1" dirty="0">
                <a:solidFill>
                  <a:srgbClr val="000000"/>
                </a:solidFill>
                <a:latin typeface="Consolas"/>
                <a:ea typeface="Calibri"/>
                <a:cs typeface="Times New Roman"/>
              </a:rPr>
              <a:t>	</a:t>
            </a:r>
            <a:r>
              <a:rPr lang="en-US" b="1" dirty="0" smtClean="0">
                <a:solidFill>
                  <a:srgbClr val="800000"/>
                </a:solidFill>
                <a:latin typeface="Consolas"/>
                <a:ea typeface="Calibri"/>
                <a:cs typeface="Times New Roman"/>
              </a:rPr>
              <a:t>.border</a:t>
            </a:r>
            <a:r>
              <a:rPr lang="en-US" b="1" dirty="0" smtClean="0">
                <a:solidFill>
                  <a:srgbClr val="000000"/>
                </a:solidFill>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a:p>
            <a:pPr fontAlgn="auto">
              <a:lnSpc>
                <a:spcPct val="115000"/>
              </a:lnSpc>
              <a:spcBef>
                <a:spcPts val="0"/>
              </a:spcBef>
              <a:spcAft>
                <a:spcPts val="0"/>
              </a:spcAft>
              <a:buFontTx/>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800000"/>
                </a:solidFill>
                <a:latin typeface="Consolas"/>
                <a:ea typeface="Calibri"/>
                <a:cs typeface="Times New Roman"/>
              </a:rPr>
              <a:t> li</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b="1" dirty="0">
                <a:solidFill>
                  <a:srgbClr val="000000"/>
                </a:solidFill>
                <a:latin typeface="Consolas"/>
                <a:ea typeface="Calibri"/>
                <a:cs typeface="Times New Roman"/>
              </a:rPr>
              <a:t>	</a:t>
            </a:r>
            <a:r>
              <a:rPr lang="en-US" b="1" dirty="0">
                <a:solidFill>
                  <a:srgbClr val="800000"/>
                </a:solidFill>
                <a:latin typeface="Consolas"/>
                <a:ea typeface="Calibri"/>
                <a:cs typeface="Times New Roman"/>
              </a:rPr>
              <a:t>.</a:t>
            </a:r>
            <a:r>
              <a:rPr lang="en-US" b="1" dirty="0" smtClean="0">
                <a:solidFill>
                  <a:srgbClr val="800000"/>
                </a:solidFill>
                <a:latin typeface="Consolas"/>
                <a:ea typeface="Calibri"/>
                <a:cs typeface="Times New Roman"/>
              </a:rPr>
              <a:t>border</a:t>
            </a:r>
            <a:r>
              <a:rPr lang="en-US" b="1" dirty="0" smtClean="0">
                <a:solidFill>
                  <a:srgbClr val="000000"/>
                </a:solidFill>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endParaRPr lang="nl-NL" dirty="0">
              <a:solidFill>
                <a:schemeClr val="tx1"/>
              </a:solidFill>
              <a:ea typeface="Calibri"/>
              <a:cs typeface="Times New Roman"/>
            </a:endParaRPr>
          </a:p>
        </p:txBody>
      </p:sp>
      <p:sp>
        <p:nvSpPr>
          <p:cNvPr id="8" name="Rectangle 18"/>
          <p:cNvSpPr/>
          <p:nvPr/>
        </p:nvSpPr>
        <p:spPr>
          <a:xfrm>
            <a:off x="4630715" y="4315970"/>
            <a:ext cx="3600000" cy="20162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.message</a:t>
            </a:r>
            <a:r>
              <a:rPr lang="en-US" dirty="0" smtClean="0">
                <a:solidFill>
                  <a:srgbClr val="000000"/>
                </a:solidFill>
                <a:latin typeface="Consolas"/>
                <a:ea typeface="Calibri"/>
                <a:cs typeface="Times New Roman"/>
              </a:rPr>
              <a:t> </a:t>
            </a:r>
            <a:r>
              <a:rPr lang="en-US" dirty="0">
                <a:solidFill>
                  <a:srgbClr val="000000"/>
                </a:solidFill>
                <a:latin typeface="Consolas"/>
                <a:ea typeface="Calibri"/>
                <a:cs typeface="Times New Roman"/>
              </a:rPr>
              <a:t>{</a:t>
            </a:r>
            <a:br>
              <a:rPr lang="en-US" dirty="0">
                <a:solidFill>
                  <a:srgbClr val="000000"/>
                </a:solidFill>
                <a:latin typeface="Consolas"/>
                <a:ea typeface="Calibri"/>
                <a:cs typeface="Times New Roman"/>
              </a:rPr>
            </a:br>
            <a:r>
              <a:rPr lang="en-US" b="1" dirty="0">
                <a:solidFill>
                  <a:srgbClr val="000000"/>
                </a:solidFill>
                <a:latin typeface="Consolas"/>
                <a:ea typeface="Calibri"/>
                <a:cs typeface="Times New Roman"/>
              </a:rPr>
              <a:t>	</a:t>
            </a:r>
            <a:r>
              <a:rPr lang="en-US" b="1" dirty="0" smtClean="0">
                <a:solidFill>
                  <a:srgbClr val="800000"/>
                </a:solidFill>
                <a:latin typeface="Consolas"/>
                <a:ea typeface="Calibri"/>
                <a:cs typeface="Times New Roman"/>
              </a:rPr>
              <a:t>.border</a:t>
            </a:r>
            <a:r>
              <a:rPr lang="en-US" b="1" dirty="0" smtClean="0">
                <a:solidFill>
                  <a:srgbClr val="000000"/>
                </a:solidFill>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a:p>
            <a:pPr fontAlgn="auto">
              <a:lnSpc>
                <a:spcPct val="115000"/>
              </a:lnSpc>
              <a:spcBef>
                <a:spcPts val="0"/>
              </a:spcBef>
              <a:spcAft>
                <a:spcPts val="0"/>
              </a:spcAft>
              <a:buFontTx/>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800000"/>
                </a:solidFill>
                <a:latin typeface="Consolas"/>
                <a:ea typeface="Calibri"/>
                <a:cs typeface="Times New Roman"/>
              </a:rPr>
              <a:t> li</a:t>
            </a:r>
            <a:r>
              <a:rPr lang="en-US" dirty="0">
                <a:solidFill>
                  <a:srgbClr val="000000"/>
                </a:solidFill>
                <a:latin typeface="Consolas"/>
                <a:ea typeface="Calibri"/>
                <a:cs typeface="Times New Roman"/>
              </a:rPr>
              <a:t> {</a:t>
            </a:r>
            <a:br>
              <a:rPr lang="en-US" dirty="0">
                <a:solidFill>
                  <a:srgbClr val="000000"/>
                </a:solidFill>
                <a:latin typeface="Consolas"/>
                <a:ea typeface="Calibri"/>
                <a:cs typeface="Times New Roman"/>
              </a:rPr>
            </a:br>
            <a:r>
              <a:rPr lang="en-US" b="1" dirty="0">
                <a:solidFill>
                  <a:srgbClr val="000000"/>
                </a:solidFill>
                <a:latin typeface="Consolas"/>
                <a:ea typeface="Calibri"/>
                <a:cs typeface="Times New Roman"/>
              </a:rPr>
              <a:t>	</a:t>
            </a:r>
            <a:r>
              <a:rPr lang="en-US" b="1" dirty="0">
                <a:solidFill>
                  <a:srgbClr val="800000"/>
                </a:solidFill>
                <a:latin typeface="Consolas"/>
                <a:ea typeface="Calibri"/>
                <a:cs typeface="Times New Roman"/>
              </a:rPr>
              <a:t>.</a:t>
            </a:r>
            <a:r>
              <a:rPr lang="en-US" b="1" dirty="0" smtClean="0">
                <a:solidFill>
                  <a:srgbClr val="800000"/>
                </a:solidFill>
                <a:latin typeface="Consolas"/>
                <a:ea typeface="Calibri"/>
                <a:cs typeface="Times New Roman"/>
              </a:rPr>
              <a:t>border</a:t>
            </a:r>
            <a:r>
              <a:rPr lang="en-US" b="1" dirty="0" smtClean="0">
                <a:solidFill>
                  <a:srgbClr val="000000"/>
                </a:solidFill>
                <a:latin typeface="Consolas"/>
                <a:ea typeface="Calibri"/>
                <a:cs typeface="Times New Roman"/>
              </a:rPr>
              <a:t>();</a:t>
            </a:r>
            <a:r>
              <a:rPr lang="en-US" dirty="0">
                <a:solidFill>
                  <a:srgbClr val="000000"/>
                </a:solidFill>
                <a:latin typeface="Consolas"/>
                <a:ea typeface="Calibri"/>
                <a:cs typeface="Times New Roman"/>
              </a:rPr>
              <a:t/>
            </a:r>
            <a:br>
              <a:rPr lang="en-US" dirty="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endParaRPr lang="nl-NL" dirty="0">
              <a:solidFill>
                <a:schemeClr val="tx1"/>
              </a:solidFill>
              <a:ea typeface="Calibri"/>
              <a:cs typeface="Times New Roman"/>
            </a:endParaRPr>
          </a:p>
        </p:txBody>
      </p:sp>
      <p:pic>
        <p:nvPicPr>
          <p:cNvPr id="9"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930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Mixins (6/8)</a:t>
            </a:r>
            <a:endParaRPr lang="nl-NL" dirty="0"/>
          </a:p>
        </p:txBody>
      </p:sp>
      <p:sp>
        <p:nvSpPr>
          <p:cNvPr id="3" name="Tijdelijke aanduiding voor inhoud 2"/>
          <p:cNvSpPr>
            <a:spLocks noGrp="1"/>
          </p:cNvSpPr>
          <p:nvPr>
            <p:ph idx="1"/>
          </p:nvPr>
        </p:nvSpPr>
        <p:spPr/>
        <p:txBody>
          <a:bodyPr/>
          <a:lstStyle/>
          <a:p>
            <a:r>
              <a:rPr lang="nl-NL" dirty="0" smtClean="0"/>
              <a:t>Match patterns by supplying static values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78</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015" y="1412776"/>
            <a:ext cx="7632700" cy="295235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a:t>
            </a:r>
            <a:r>
              <a:rPr lang="en-US" b="1" i="1" dirty="0" err="1">
                <a:solidFill>
                  <a:srgbClr val="000080"/>
                </a:solidFill>
                <a:latin typeface="Consolas"/>
                <a:ea typeface="Calibri"/>
                <a:cs typeface="Times New Roman"/>
              </a:rPr>
              <a:t>mixin</a:t>
            </a:r>
            <a:r>
              <a:rPr lang="en-US" dirty="0">
                <a:solidFill>
                  <a:srgbClr val="000000"/>
                </a:solidFill>
                <a:latin typeface="Consolas"/>
                <a:ea typeface="Calibri"/>
                <a:cs typeface="Times New Roman"/>
              </a:rPr>
              <a:t> (</a:t>
            </a:r>
            <a:r>
              <a:rPr lang="en-US" b="1" i="1" dirty="0">
                <a:solidFill>
                  <a:srgbClr val="000080"/>
                </a:solidFill>
                <a:latin typeface="Consolas"/>
                <a:ea typeface="Calibri"/>
                <a:cs typeface="Times New Roman"/>
              </a:rPr>
              <a:t>dark</a:t>
            </a:r>
            <a:r>
              <a:rPr lang="en-US" dirty="0">
                <a:solidFill>
                  <a:srgbClr val="000000"/>
                </a:solidFill>
                <a:latin typeface="Consolas"/>
                <a:ea typeface="Calibri"/>
                <a:cs typeface="Times New Roman"/>
              </a:rPr>
              <a:t>, </a:t>
            </a:r>
            <a:r>
              <a:rPr lang="en-US" dirty="0">
                <a:solidFill>
                  <a:srgbClr val="9400D3"/>
                </a:solidFill>
                <a:latin typeface="Consolas"/>
                <a:ea typeface="Calibri"/>
                <a:cs typeface="Times New Roman"/>
              </a:rPr>
              <a:t>@color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darken(</a:t>
            </a:r>
            <a:r>
              <a:rPr lang="en-US" dirty="0">
                <a:solidFill>
                  <a:srgbClr val="80008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10</a:t>
            </a:r>
            <a:r>
              <a:rPr lang="en-US" dirty="0" smtClean="0">
                <a:solidFill>
                  <a:srgbClr val="0000FF"/>
                </a:solidFill>
                <a:latin typeface="Consolas"/>
                <a:ea typeface="Calibri"/>
                <a:cs typeface="Times New Roman"/>
              </a:rPr>
              <a: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b="1" i="1" dirty="0" smtClean="0">
                <a:solidFill>
                  <a:srgbClr val="000080"/>
                </a:solidFill>
                <a:latin typeface="Consolas"/>
                <a:ea typeface="Calibri"/>
                <a:cs typeface="Times New Roman"/>
              </a:rPr>
              <a:t>.</a:t>
            </a:r>
            <a:r>
              <a:rPr lang="en-US" b="1" i="1" dirty="0" err="1">
                <a:solidFill>
                  <a:srgbClr val="000080"/>
                </a:solidFill>
                <a:latin typeface="Consolas"/>
                <a:ea typeface="Calibri"/>
                <a:cs typeface="Times New Roman"/>
              </a:rPr>
              <a:t>mixin</a:t>
            </a:r>
            <a:r>
              <a:rPr lang="en-US" dirty="0">
                <a:solidFill>
                  <a:srgbClr val="000000"/>
                </a:solidFill>
                <a:latin typeface="Consolas"/>
                <a:ea typeface="Calibri"/>
                <a:cs typeface="Times New Roman"/>
              </a:rPr>
              <a:t> (</a:t>
            </a:r>
            <a:r>
              <a:rPr lang="en-US" b="1" i="1" dirty="0">
                <a:solidFill>
                  <a:srgbClr val="000080"/>
                </a:solidFill>
                <a:latin typeface="Consolas"/>
                <a:ea typeface="Calibri"/>
                <a:cs typeface="Times New Roman"/>
              </a:rPr>
              <a:t>light</a:t>
            </a:r>
            <a:r>
              <a:rPr lang="en-US" dirty="0">
                <a:solidFill>
                  <a:srgbClr val="000000"/>
                </a:solidFill>
                <a:latin typeface="Consolas"/>
                <a:ea typeface="Calibri"/>
                <a:cs typeface="Times New Roman"/>
              </a:rPr>
              <a:t>, </a:t>
            </a:r>
            <a:r>
              <a:rPr lang="en-US" dirty="0">
                <a:solidFill>
                  <a:srgbClr val="9400D3"/>
                </a:solidFill>
                <a:latin typeface="Consolas"/>
                <a:ea typeface="Calibri"/>
                <a:cs typeface="Times New Roman"/>
              </a:rPr>
              <a:t>@color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lighten(</a:t>
            </a:r>
            <a:r>
              <a:rPr lang="en-US" dirty="0">
                <a:solidFill>
                  <a:srgbClr val="80008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10</a:t>
            </a:r>
            <a:r>
              <a:rPr lang="en-US" dirty="0" smtClean="0">
                <a:solidFill>
                  <a:srgbClr val="0000FF"/>
                </a:solidFill>
                <a:latin typeface="Consolas"/>
                <a:ea typeface="Calibri"/>
                <a:cs typeface="Times New Roman"/>
              </a:rPr>
              <a: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b="1" i="1" dirty="0" smtClean="0">
                <a:solidFill>
                  <a:srgbClr val="000080"/>
                </a:solidFill>
                <a:latin typeface="Consolas"/>
                <a:ea typeface="Calibri"/>
                <a:cs typeface="Times New Roman"/>
              </a:rPr>
              <a:t>.</a:t>
            </a:r>
            <a:r>
              <a:rPr lang="en-US" b="1" i="1" dirty="0" err="1">
                <a:solidFill>
                  <a:srgbClr val="000080"/>
                </a:solidFill>
                <a:latin typeface="Consolas"/>
                <a:ea typeface="Calibri"/>
                <a:cs typeface="Times New Roman"/>
              </a:rPr>
              <a:t>mixin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r>
              <a:rPr lang="en-US" dirty="0" smtClean="0">
                <a:solidFill>
                  <a:srgbClr val="9400D3"/>
                </a:solidFill>
                <a:latin typeface="Consolas"/>
                <a:ea typeface="Calibri"/>
                <a:cs typeface="Times New Roman"/>
              </a:rPr>
              <a:t>@_</a:t>
            </a:r>
            <a:r>
              <a:rPr lang="en-US" dirty="0" smtClean="0">
                <a:solidFill>
                  <a:srgbClr val="000000"/>
                </a:solidFill>
                <a:latin typeface="Consolas"/>
                <a:ea typeface="Calibri"/>
                <a:cs typeface="Times New Roman"/>
              </a:rPr>
              <a:t>, </a:t>
            </a:r>
            <a:r>
              <a:rPr lang="en-US" dirty="0">
                <a:solidFill>
                  <a:srgbClr val="9400D3"/>
                </a:solidFill>
                <a:latin typeface="Consolas"/>
                <a:ea typeface="Calibri"/>
                <a:cs typeface="Times New Roman"/>
              </a:rPr>
              <a:t>@color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display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block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2" name="Rectangle 18"/>
          <p:cNvSpPr/>
          <p:nvPr/>
        </p:nvSpPr>
        <p:spPr>
          <a:xfrm>
            <a:off x="593540" y="4581160"/>
            <a:ext cx="7632700" cy="136819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9400D3"/>
                </a:solidFill>
                <a:latin typeface="Consolas"/>
                <a:ea typeface="Calibri"/>
                <a:cs typeface="Times New Roman"/>
              </a:rPr>
              <a:t>@switch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dark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a:solidFill>
                  <a:srgbClr val="800000"/>
                </a:solidFill>
                <a:latin typeface="Consolas"/>
                <a:ea typeface="Calibri"/>
                <a:cs typeface="Times New Roman"/>
              </a:rPr>
              <a:t>div1</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mixin</a:t>
            </a:r>
            <a:r>
              <a:rPr lang="en-US" dirty="0">
                <a:solidFill>
                  <a:srgbClr val="000000"/>
                </a:solidFill>
                <a:latin typeface="Consolas"/>
                <a:ea typeface="Calibri"/>
                <a:cs typeface="Times New Roman"/>
              </a:rPr>
              <a:t>(</a:t>
            </a:r>
            <a:r>
              <a:rPr lang="en-US" dirty="0">
                <a:solidFill>
                  <a:srgbClr val="800080"/>
                </a:solidFill>
                <a:latin typeface="Consolas"/>
                <a:ea typeface="Calibri"/>
                <a:cs typeface="Times New Roman"/>
              </a:rPr>
              <a:t>@switch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#888</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20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Mixins (7/8)</a:t>
            </a:r>
            <a:endParaRPr lang="nl-NL" dirty="0"/>
          </a:p>
        </p:txBody>
      </p:sp>
      <p:sp>
        <p:nvSpPr>
          <p:cNvPr id="3" name="Tijdelijke aanduiding voor inhoud 2"/>
          <p:cNvSpPr>
            <a:spLocks noGrp="1"/>
          </p:cNvSpPr>
          <p:nvPr>
            <p:ph idx="1"/>
          </p:nvPr>
        </p:nvSpPr>
        <p:spPr/>
        <p:txBody>
          <a:bodyPr/>
          <a:lstStyle/>
          <a:p>
            <a:r>
              <a:rPr lang="nl-NL" dirty="0" smtClean="0"/>
              <a:t>Match on expressions with </a:t>
            </a:r>
            <a:r>
              <a:rPr lang="nl-NL" b="1" dirty="0" smtClean="0"/>
              <a:t>guards</a:t>
            </a:r>
          </a:p>
          <a:p>
            <a:endParaRPr lang="nl-NL" dirty="0"/>
          </a:p>
          <a:p>
            <a:endParaRPr lang="nl-NL" dirty="0" smtClean="0"/>
          </a:p>
          <a:p>
            <a:pPr lvl="1"/>
            <a:endParaRPr lang="nl-NL" dirty="0"/>
          </a:p>
          <a:p>
            <a:pPr lvl="1"/>
            <a:endParaRPr lang="nl-NL" dirty="0" smtClean="0"/>
          </a:p>
          <a:p>
            <a:pPr lvl="1"/>
            <a:endParaRPr lang="nl-NL" dirty="0"/>
          </a:p>
          <a:p>
            <a:pPr lvl="1"/>
            <a:endParaRPr lang="nl-NL" dirty="0" smtClean="0"/>
          </a:p>
          <a:p>
            <a:pPr lvl="1"/>
            <a:endParaRPr lang="nl-NL" dirty="0" smtClean="0"/>
          </a:p>
          <a:p>
            <a:pPr marL="457200" lvl="1" indent="0">
              <a:buNone/>
            </a:pPr>
            <a:r>
              <a:rPr lang="nl-NL" dirty="0" smtClean="0"/>
              <a:t>Note: Not supported </a:t>
            </a:r>
            <a:br>
              <a:rPr lang="nl-NL" dirty="0" smtClean="0"/>
            </a:br>
            <a:r>
              <a:rPr lang="nl-NL" dirty="0" smtClean="0"/>
              <a:t>by all implementations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79</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015" y="1412776"/>
            <a:ext cx="7632700" cy="20162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a:t>
            </a:r>
            <a:r>
              <a:rPr lang="en-US" b="1" i="1" dirty="0" err="1">
                <a:solidFill>
                  <a:srgbClr val="000080"/>
                </a:solidFill>
                <a:latin typeface="Consolas"/>
                <a:ea typeface="Calibri"/>
                <a:cs typeface="Times New Roman"/>
              </a:rPr>
              <a:t>mixin</a:t>
            </a:r>
            <a:r>
              <a:rPr lang="en-US" dirty="0">
                <a:solidFill>
                  <a:srgbClr val="000000"/>
                </a:solidFill>
                <a:latin typeface="Consolas"/>
                <a:ea typeface="Calibri"/>
                <a:cs typeface="Times New Roman"/>
              </a:rPr>
              <a:t> (</a:t>
            </a:r>
            <a:r>
              <a:rPr lang="en-US" dirty="0">
                <a:solidFill>
                  <a:srgbClr val="9400D3"/>
                </a:solidFill>
                <a:latin typeface="Consolas"/>
                <a:ea typeface="Calibri"/>
                <a:cs typeface="Times New Roman"/>
              </a:rPr>
              <a:t>@a</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when</a:t>
            </a:r>
            <a:r>
              <a:rPr lang="en-US" dirty="0">
                <a:solidFill>
                  <a:srgbClr val="000000"/>
                </a:solidFill>
                <a:latin typeface="Consolas"/>
                <a:ea typeface="Calibri"/>
                <a:cs typeface="Times New Roman"/>
              </a:rPr>
              <a:t> (lightness(</a:t>
            </a:r>
            <a:r>
              <a:rPr lang="en-US" dirty="0">
                <a:solidFill>
                  <a:srgbClr val="800080"/>
                </a:solidFill>
                <a:latin typeface="Consolas"/>
                <a:ea typeface="Calibri"/>
                <a:cs typeface="Times New Roman"/>
              </a:rPr>
              <a:t>@a</a:t>
            </a:r>
            <a:r>
              <a:rPr lang="en-US" dirty="0">
                <a:solidFill>
                  <a:srgbClr val="000000"/>
                </a:solidFill>
                <a:latin typeface="Consolas"/>
                <a:ea typeface="Calibri"/>
                <a:cs typeface="Times New Roman"/>
              </a:rPr>
              <a:t>) &gt;= </a:t>
            </a:r>
            <a:r>
              <a:rPr lang="en-US" dirty="0">
                <a:solidFill>
                  <a:srgbClr val="0000FF"/>
                </a:solidFill>
                <a:latin typeface="Consolas"/>
                <a:ea typeface="Calibri"/>
                <a:cs typeface="Times New Roman"/>
              </a:rPr>
              <a:t>50%</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black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b="1" i="1" dirty="0" smtClean="0">
                <a:solidFill>
                  <a:srgbClr val="000080"/>
                </a:solidFill>
                <a:latin typeface="Consolas"/>
                <a:ea typeface="Calibri"/>
                <a:cs typeface="Times New Roman"/>
              </a:rPr>
              <a:t>.</a:t>
            </a:r>
            <a:r>
              <a:rPr lang="en-US" b="1" i="1" dirty="0" err="1">
                <a:solidFill>
                  <a:srgbClr val="000080"/>
                </a:solidFill>
                <a:latin typeface="Consolas"/>
                <a:ea typeface="Calibri"/>
                <a:cs typeface="Times New Roman"/>
              </a:rPr>
              <a:t>mixin</a:t>
            </a:r>
            <a:r>
              <a:rPr lang="en-US" dirty="0">
                <a:solidFill>
                  <a:srgbClr val="000000"/>
                </a:solidFill>
                <a:latin typeface="Consolas"/>
                <a:ea typeface="Calibri"/>
                <a:cs typeface="Times New Roman"/>
              </a:rPr>
              <a:t> (</a:t>
            </a:r>
            <a:r>
              <a:rPr lang="en-US" dirty="0">
                <a:solidFill>
                  <a:srgbClr val="9400D3"/>
                </a:solidFill>
                <a:latin typeface="Consolas"/>
                <a:ea typeface="Calibri"/>
                <a:cs typeface="Times New Roman"/>
              </a:rPr>
              <a:t>@a</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when</a:t>
            </a:r>
            <a:r>
              <a:rPr lang="en-US" dirty="0">
                <a:solidFill>
                  <a:srgbClr val="000000"/>
                </a:solidFill>
                <a:latin typeface="Consolas"/>
                <a:ea typeface="Calibri"/>
                <a:cs typeface="Times New Roman"/>
              </a:rPr>
              <a:t> (lightness(</a:t>
            </a:r>
            <a:r>
              <a:rPr lang="en-US" dirty="0">
                <a:solidFill>
                  <a:srgbClr val="800080"/>
                </a:solidFill>
                <a:latin typeface="Consolas"/>
                <a:ea typeface="Calibri"/>
                <a:cs typeface="Times New Roman"/>
              </a:rPr>
              <a:t>@a</a:t>
            </a:r>
            <a:r>
              <a:rPr lang="en-US" dirty="0">
                <a:solidFill>
                  <a:srgbClr val="000000"/>
                </a:solidFill>
                <a:latin typeface="Consolas"/>
                <a:ea typeface="Calibri"/>
                <a:cs typeface="Times New Roman"/>
              </a:rPr>
              <a:t>) &lt; </a:t>
            </a:r>
            <a:r>
              <a:rPr lang="en-US" dirty="0">
                <a:solidFill>
                  <a:srgbClr val="0000FF"/>
                </a:solidFill>
                <a:latin typeface="Consolas"/>
                <a:ea typeface="Calibri"/>
                <a:cs typeface="Times New Roman"/>
              </a:rPr>
              <a:t>50%</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dirty="0">
                <a:solidFill>
                  <a:srgbClr val="FF0000"/>
                </a:solidFill>
                <a:latin typeface="Consolas"/>
                <a:ea typeface="Calibri"/>
                <a:cs typeface="Times New Roman"/>
              </a:rPr>
              <a:t>background-color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white</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2" name="Rectangle 18"/>
          <p:cNvSpPr/>
          <p:nvPr/>
        </p:nvSpPr>
        <p:spPr>
          <a:xfrm>
            <a:off x="4630715" y="4149100"/>
            <a:ext cx="3600000" cy="201628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#div1</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black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a:solidFill>
                  <a:srgbClr val="800000"/>
                </a:solidFill>
                <a:latin typeface="Consolas"/>
                <a:ea typeface="Calibri"/>
                <a:cs typeface="Times New Roman"/>
              </a:rPr>
              <a:t>div2</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dirty="0">
                <a:solidFill>
                  <a:srgbClr val="FF0000"/>
                </a:solidFill>
                <a:latin typeface="Consolas"/>
                <a:ea typeface="Calibri"/>
                <a:cs typeface="Times New Roman"/>
              </a:rPr>
              <a:t>background-color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white</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8" name="Rectangle 18"/>
          <p:cNvSpPr/>
          <p:nvPr/>
        </p:nvSpPr>
        <p:spPr>
          <a:xfrm>
            <a:off x="593540" y="4149100"/>
            <a:ext cx="3600000" cy="79211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800000"/>
                </a:solidFill>
                <a:latin typeface="Consolas"/>
                <a:ea typeface="Calibri"/>
                <a:cs typeface="Times New Roman"/>
              </a:rPr>
              <a:t>#div1</a:t>
            </a:r>
            <a:r>
              <a:rPr lang="nl-NL" dirty="0">
                <a:solidFill>
                  <a:srgbClr val="000000"/>
                </a:solidFill>
                <a:latin typeface="Consolas"/>
                <a:ea typeface="Calibri"/>
                <a:cs typeface="Times New Roman"/>
              </a:rPr>
              <a:t> { </a:t>
            </a:r>
            <a:r>
              <a:rPr lang="nl-NL" dirty="0">
                <a:solidFill>
                  <a:srgbClr val="800000"/>
                </a:solidFill>
                <a:latin typeface="Consolas"/>
                <a:ea typeface="Calibri"/>
                <a:cs typeface="Times New Roman"/>
              </a:rPr>
              <a:t>.mixin</a:t>
            </a:r>
            <a:r>
              <a:rPr lang="nl-NL" dirty="0">
                <a:solidFill>
                  <a:srgbClr val="000000"/>
                </a:solidFill>
                <a:latin typeface="Consolas"/>
                <a:ea typeface="Calibri"/>
                <a:cs typeface="Times New Roman"/>
              </a:rPr>
              <a:t>(</a:t>
            </a:r>
            <a:r>
              <a:rPr lang="nl-NL" dirty="0">
                <a:solidFill>
                  <a:srgbClr val="0000FF"/>
                </a:solidFill>
                <a:latin typeface="Consolas"/>
                <a:ea typeface="Calibri"/>
                <a:cs typeface="Times New Roman"/>
              </a:rPr>
              <a:t>#ddd</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800000"/>
                </a:solidFill>
                <a:latin typeface="Consolas"/>
                <a:ea typeface="Calibri"/>
                <a:cs typeface="Times New Roman"/>
              </a:rPr>
              <a:t>#di	v2</a:t>
            </a:r>
            <a:r>
              <a:rPr lang="nl-NL" dirty="0" smtClean="0">
                <a:solidFill>
                  <a:srgbClr val="000000"/>
                </a:solidFill>
                <a:latin typeface="Consolas"/>
                <a:ea typeface="Calibri"/>
                <a:cs typeface="Times New Roman"/>
              </a:rPr>
              <a:t> </a:t>
            </a:r>
            <a:r>
              <a:rPr lang="nl-NL" dirty="0">
                <a:solidFill>
                  <a:srgbClr val="000000"/>
                </a:solidFill>
                <a:latin typeface="Consolas"/>
                <a:ea typeface="Calibri"/>
                <a:cs typeface="Times New Roman"/>
              </a:rPr>
              <a:t>{ </a:t>
            </a:r>
            <a:r>
              <a:rPr lang="nl-NL" dirty="0">
                <a:solidFill>
                  <a:srgbClr val="800000"/>
                </a:solidFill>
                <a:latin typeface="Consolas"/>
                <a:ea typeface="Calibri"/>
                <a:cs typeface="Times New Roman"/>
              </a:rPr>
              <a:t>.mixin</a:t>
            </a:r>
            <a:r>
              <a:rPr lang="nl-NL" dirty="0">
                <a:solidFill>
                  <a:srgbClr val="000000"/>
                </a:solidFill>
                <a:latin typeface="Consolas"/>
                <a:ea typeface="Calibri"/>
                <a:cs typeface="Times New Roman"/>
              </a:rPr>
              <a:t>(</a:t>
            </a:r>
            <a:r>
              <a:rPr lang="nl-NL" dirty="0">
                <a:solidFill>
                  <a:srgbClr val="0000FF"/>
                </a:solidFill>
                <a:latin typeface="Consolas"/>
                <a:ea typeface="Calibri"/>
                <a:cs typeface="Times New Roman"/>
              </a:rPr>
              <a:t>#555</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	</a:t>
            </a:r>
            <a:endParaRPr lang="nl-NL" sz="2400" dirty="0">
              <a:ea typeface="Calibri"/>
              <a:cs typeface="Times New Roman"/>
            </a:endParaRPr>
          </a:p>
        </p:txBody>
      </p:sp>
      <p:sp>
        <p:nvSpPr>
          <p:cNvPr id="11" name="TextBox 10"/>
          <p:cNvSpPr txBox="1"/>
          <p:nvPr/>
        </p:nvSpPr>
        <p:spPr>
          <a:xfrm>
            <a:off x="598015" y="3822282"/>
            <a:ext cx="774571" cy="369332"/>
          </a:xfrm>
          <a:prstGeom prst="rect">
            <a:avLst/>
          </a:prstGeom>
          <a:noFill/>
        </p:spPr>
        <p:txBody>
          <a:bodyPr wrap="none" rtlCol="0">
            <a:spAutoFit/>
          </a:bodyPr>
          <a:lstStyle/>
          <a:p>
            <a:r>
              <a:rPr lang="nl-NL" dirty="0" smtClean="0"/>
              <a:t>LESS</a:t>
            </a:r>
            <a:endParaRPr lang="nl-NL" dirty="0"/>
          </a:p>
        </p:txBody>
      </p:sp>
      <p:pic>
        <p:nvPicPr>
          <p:cNvPr id="13"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a:xfrm>
            <a:off x="7579442" y="400509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215500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656202" y="5741974"/>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 name="Titel 1"/>
          <p:cNvSpPr>
            <a:spLocks noGrp="1"/>
          </p:cNvSpPr>
          <p:nvPr>
            <p:ph type="title"/>
          </p:nvPr>
        </p:nvSpPr>
        <p:spPr/>
        <p:txBody>
          <a:bodyPr/>
          <a:lstStyle/>
          <a:p>
            <a:r>
              <a:rPr lang="nl-NL" dirty="0" smtClean="0"/>
              <a:t>Layouts: The </a:t>
            </a:r>
            <a:r>
              <a:rPr lang="nl-NL" dirty="0" err="1" smtClean="0"/>
              <a:t>responsive</a:t>
            </a:r>
            <a:r>
              <a:rPr lang="nl-NL" dirty="0" smtClean="0"/>
              <a:t> (1/2)</a:t>
            </a:r>
            <a:endParaRPr lang="nl-NL" dirty="0"/>
          </a:p>
        </p:txBody>
      </p:sp>
      <p:sp>
        <p:nvSpPr>
          <p:cNvPr id="7" name="Text Placeholder 6"/>
          <p:cNvSpPr>
            <a:spLocks noGrp="1"/>
          </p:cNvSpPr>
          <p:nvPr>
            <p:ph type="body" idx="1"/>
          </p:nvPr>
        </p:nvSpPr>
        <p:spPr/>
        <p:txBody>
          <a:bodyPr/>
          <a:lstStyle/>
          <a:p>
            <a:r>
              <a:rPr lang="nl-NL" dirty="0" smtClean="0"/>
              <a:t>Pros</a:t>
            </a:r>
            <a:endParaRPr lang="nl-NL" dirty="0"/>
          </a:p>
        </p:txBody>
      </p:sp>
      <p:sp>
        <p:nvSpPr>
          <p:cNvPr id="3" name="Tijdelijke aanduiding voor inhoud 2"/>
          <p:cNvSpPr>
            <a:spLocks noGrp="1"/>
          </p:cNvSpPr>
          <p:nvPr>
            <p:ph sz="half" idx="2"/>
          </p:nvPr>
        </p:nvSpPr>
        <p:spPr/>
        <p:txBody>
          <a:bodyPr/>
          <a:lstStyle/>
          <a:p>
            <a:r>
              <a:rPr lang="nl-NL" dirty="0" smtClean="0"/>
              <a:t>Offers </a:t>
            </a:r>
            <a:r>
              <a:rPr lang="nl-NL" dirty="0"/>
              <a:t>an </a:t>
            </a:r>
            <a:r>
              <a:rPr lang="nl-NL" dirty="0" smtClean="0"/>
              <a:t>optimized user </a:t>
            </a:r>
            <a:r>
              <a:rPr lang="nl-NL" dirty="0"/>
              <a:t>experience </a:t>
            </a:r>
            <a:r>
              <a:rPr lang="nl-NL" dirty="0" smtClean="0"/>
              <a:t>based on screen resolution</a:t>
            </a:r>
          </a:p>
        </p:txBody>
      </p:sp>
      <p:sp>
        <p:nvSpPr>
          <p:cNvPr id="12" name="Text Placeholder 11"/>
          <p:cNvSpPr>
            <a:spLocks noGrp="1"/>
          </p:cNvSpPr>
          <p:nvPr>
            <p:ph type="body" sz="quarter" idx="3"/>
          </p:nvPr>
        </p:nvSpPr>
        <p:spPr/>
        <p:txBody>
          <a:bodyPr/>
          <a:lstStyle/>
          <a:p>
            <a:r>
              <a:rPr lang="nl-NL" dirty="0" smtClean="0"/>
              <a:t>Cons</a:t>
            </a:r>
            <a:endParaRPr lang="nl-NL" dirty="0"/>
          </a:p>
        </p:txBody>
      </p:sp>
      <p:sp>
        <p:nvSpPr>
          <p:cNvPr id="4" name="Content Placeholder 3"/>
          <p:cNvSpPr>
            <a:spLocks noGrp="1"/>
          </p:cNvSpPr>
          <p:nvPr>
            <p:ph sz="quarter" idx="4"/>
          </p:nvPr>
        </p:nvSpPr>
        <p:spPr/>
        <p:txBody>
          <a:bodyPr/>
          <a:lstStyle/>
          <a:p>
            <a:r>
              <a:rPr lang="nl-NL" dirty="0" smtClean="0"/>
              <a:t>More data to retrieve</a:t>
            </a:r>
          </a:p>
          <a:p>
            <a:r>
              <a:rPr lang="nl-NL" dirty="0" smtClean="0"/>
              <a:t>More work to implement</a:t>
            </a:r>
          </a:p>
          <a:p>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8</a:t>
            </a:fld>
            <a:endParaRPr lang="nl-NL"/>
          </a:p>
        </p:txBody>
      </p:sp>
      <p:sp>
        <p:nvSpPr>
          <p:cNvPr id="14" name="Tijdelijke aanduiding voor inhoud 2"/>
          <p:cNvSpPr txBox="1">
            <a:spLocks/>
          </p:cNvSpPr>
          <p:nvPr/>
        </p:nvSpPr>
        <p:spPr bwMode="auto">
          <a:xfrm>
            <a:off x="457200" y="857251"/>
            <a:ext cx="8229600" cy="555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Blip>
                <a:blip r:embed="rId3"/>
              </a:buBlip>
              <a:defRPr sz="2800" kern="1200">
                <a:solidFill>
                  <a:srgbClr val="000000"/>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rgbClr val="000000"/>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rgbClr val="000000"/>
                </a:solidFill>
                <a:latin typeface="+mn-lt"/>
                <a:ea typeface="+mn-ea"/>
                <a:cs typeface="+mn-cs"/>
              </a:defRPr>
            </a:lvl3pPr>
            <a:lvl4pPr marL="1600200" indent="-228600" algn="l" rtl="0" fontAlgn="base">
              <a:spcBef>
                <a:spcPct val="20000"/>
              </a:spcBef>
              <a:spcAft>
                <a:spcPct val="0"/>
              </a:spcAft>
              <a:buFont typeface="Arial" charset="0"/>
              <a:buChar char="–"/>
              <a:defRPr sz="1800" kern="1200">
                <a:solidFill>
                  <a:srgbClr val="000000"/>
                </a:solidFill>
                <a:latin typeface="+mn-lt"/>
                <a:ea typeface="+mn-ea"/>
                <a:cs typeface="+mn-cs"/>
              </a:defRPr>
            </a:lvl4pPr>
            <a:lvl5pPr marL="2057400" indent="-228600" algn="l" rtl="0" fontAlgn="base">
              <a:spcBef>
                <a:spcPct val="20000"/>
              </a:spcBef>
              <a:spcAft>
                <a:spcPct val="0"/>
              </a:spcAft>
              <a:buFont typeface="Arial"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nl-NL" sz="3200" dirty="0" smtClean="0"/>
              <a:t>Respond with the layout that’s best suited</a:t>
            </a:r>
          </a:p>
        </p:txBody>
      </p:sp>
      <p:sp>
        <p:nvSpPr>
          <p:cNvPr id="19" name="Rectangle 18"/>
          <p:cNvSpPr/>
          <p:nvPr/>
        </p:nvSpPr>
        <p:spPr>
          <a:xfrm>
            <a:off x="3903850" y="4365130"/>
            <a:ext cx="1944272"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0" name="Rectangle 19"/>
          <p:cNvSpPr/>
          <p:nvPr/>
        </p:nvSpPr>
        <p:spPr>
          <a:xfrm>
            <a:off x="3903850" y="4365130"/>
            <a:ext cx="1944272" cy="1368190"/>
          </a:xfrm>
          <a:prstGeom prst="rect">
            <a:avLst/>
          </a:prstGeom>
          <a:gradFill flip="none" rotWithShape="1">
            <a:gsLst>
              <a:gs pos="0">
                <a:srgbClr val="CBA9E5">
                  <a:shade val="30000"/>
                  <a:satMod val="115000"/>
                </a:srgbClr>
              </a:gs>
              <a:gs pos="50000">
                <a:srgbClr val="CBA9E5">
                  <a:shade val="67500"/>
                  <a:satMod val="115000"/>
                </a:srgbClr>
              </a:gs>
              <a:gs pos="100000">
                <a:srgbClr val="CBA9E5">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1" name="Rectangle 20"/>
          <p:cNvSpPr/>
          <p:nvPr/>
        </p:nvSpPr>
        <p:spPr>
          <a:xfrm>
            <a:off x="3903849" y="4365130"/>
            <a:ext cx="1944272"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2" name="Quad Arrow 21"/>
          <p:cNvSpPr/>
          <p:nvPr/>
        </p:nvSpPr>
        <p:spPr>
          <a:xfrm>
            <a:off x="3978630" y="4437140"/>
            <a:ext cx="1794712" cy="1224170"/>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7" name="Rectangle 26"/>
          <p:cNvSpPr/>
          <p:nvPr/>
        </p:nvSpPr>
        <p:spPr>
          <a:xfrm>
            <a:off x="539441" y="4365130"/>
            <a:ext cx="2808390" cy="13681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8" name="Rectangle 27"/>
          <p:cNvSpPr/>
          <p:nvPr/>
        </p:nvSpPr>
        <p:spPr>
          <a:xfrm>
            <a:off x="558530" y="4365130"/>
            <a:ext cx="2808390" cy="1368190"/>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9" name="Quad Arrow 28"/>
          <p:cNvSpPr/>
          <p:nvPr/>
        </p:nvSpPr>
        <p:spPr>
          <a:xfrm>
            <a:off x="666545" y="4437140"/>
            <a:ext cx="2592360" cy="1224170"/>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0" name="Rectangle 29"/>
          <p:cNvSpPr/>
          <p:nvPr/>
        </p:nvSpPr>
        <p:spPr>
          <a:xfrm>
            <a:off x="1714501" y="5737647"/>
            <a:ext cx="458268" cy="48595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1" name="Rectangle 30"/>
          <p:cNvSpPr/>
          <p:nvPr/>
        </p:nvSpPr>
        <p:spPr>
          <a:xfrm>
            <a:off x="539440" y="4365130"/>
            <a:ext cx="2808390" cy="136819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2" name="Rectangle 31"/>
          <p:cNvSpPr/>
          <p:nvPr/>
        </p:nvSpPr>
        <p:spPr>
          <a:xfrm>
            <a:off x="1223535" y="6187596"/>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8" name="Rectangle 37"/>
          <p:cNvSpPr/>
          <p:nvPr/>
        </p:nvSpPr>
        <p:spPr>
          <a:xfrm>
            <a:off x="4165236" y="6191923"/>
            <a:ext cx="1440200" cy="7201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pic>
        <p:nvPicPr>
          <p:cNvPr id="33" name="Picture 6" descr="http://www.talkandroid.com/wp-content/uploads/2012/04/ATT_HTC_One_X_white.png?3995d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0839" y="2852920"/>
            <a:ext cx="1803671" cy="345638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4" name="Rectangle 33"/>
          <p:cNvSpPr/>
          <p:nvPr/>
        </p:nvSpPr>
        <p:spPr>
          <a:xfrm>
            <a:off x="6588388" y="3212921"/>
            <a:ext cx="1512210" cy="2664407"/>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35" name="Quad Arrow 34"/>
          <p:cNvSpPr/>
          <p:nvPr/>
        </p:nvSpPr>
        <p:spPr>
          <a:xfrm>
            <a:off x="6660290" y="3356990"/>
            <a:ext cx="1368190" cy="2384983"/>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Tree>
    <p:extLst>
      <p:ext uri="{BB962C8B-B14F-4D97-AF65-F5344CB8AC3E}">
        <p14:creationId xmlns:p14="http://schemas.microsoft.com/office/powerpoint/2010/main" val="45945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Mixins (8/8)</a:t>
            </a:r>
            <a:endParaRPr lang="nl-NL" dirty="0"/>
          </a:p>
        </p:txBody>
      </p:sp>
      <p:sp>
        <p:nvSpPr>
          <p:cNvPr id="3" name="Tijdelijke aanduiding voor inhoud 2"/>
          <p:cNvSpPr>
            <a:spLocks noGrp="1"/>
          </p:cNvSpPr>
          <p:nvPr>
            <p:ph idx="1"/>
          </p:nvPr>
        </p:nvSpPr>
        <p:spPr/>
        <p:txBody>
          <a:bodyPr/>
          <a:lstStyle/>
          <a:p>
            <a:r>
              <a:rPr lang="nl-NL" dirty="0" smtClean="0"/>
              <a:t>Helpful functions for using with guards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80</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8"/>
          <p:cNvSpPr/>
          <p:nvPr/>
        </p:nvSpPr>
        <p:spPr>
          <a:xfrm>
            <a:off x="600545" y="414910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latin typeface="Consolas"/>
                <a:ea typeface="Calibri"/>
                <a:cs typeface="Times New Roman"/>
              </a:rPr>
              <a:t>.</a:t>
            </a:r>
            <a:r>
              <a:rPr lang="en-US" b="1" i="1" dirty="0" err="1">
                <a:solidFill>
                  <a:srgbClr val="000080"/>
                </a:solidFill>
                <a:latin typeface="Consolas"/>
                <a:ea typeface="Calibri"/>
                <a:cs typeface="Times New Roman"/>
              </a:rPr>
              <a:t>mixin</a:t>
            </a:r>
            <a:r>
              <a:rPr lang="en-US" dirty="0">
                <a:solidFill>
                  <a:srgbClr val="000000"/>
                </a:solidFill>
                <a:latin typeface="Consolas"/>
                <a:ea typeface="Calibri"/>
                <a:cs typeface="Times New Roman"/>
              </a:rPr>
              <a:t> (</a:t>
            </a:r>
            <a:r>
              <a:rPr lang="en-US" dirty="0">
                <a:solidFill>
                  <a:srgbClr val="9400D3"/>
                </a:solidFill>
                <a:latin typeface="Consolas"/>
                <a:ea typeface="Calibri"/>
                <a:cs typeface="Times New Roman"/>
              </a:rPr>
              <a:t>@a</a:t>
            </a:r>
            <a:r>
              <a:rPr lang="en-US" dirty="0">
                <a:solidFill>
                  <a:srgbClr val="000000"/>
                </a:solidFill>
                <a:latin typeface="Consolas"/>
                <a:ea typeface="Calibri"/>
                <a:cs typeface="Times New Roman"/>
              </a:rPr>
              <a:t>, </a:t>
            </a:r>
            <a:r>
              <a:rPr lang="en-US" dirty="0">
                <a:solidFill>
                  <a:srgbClr val="9400D3"/>
                </a:solidFill>
                <a:latin typeface="Consolas"/>
                <a:ea typeface="Calibri"/>
                <a:cs typeface="Times New Roman"/>
              </a:rPr>
              <a:t>@b</a:t>
            </a:r>
            <a:r>
              <a:rPr lang="en-US" dirty="0">
                <a:solidFill>
                  <a:srgbClr val="000000"/>
                </a:solidFill>
                <a:latin typeface="Consolas"/>
                <a:ea typeface="Calibri"/>
                <a:cs typeface="Times New Roman"/>
              </a:rPr>
              <a:t>: black) </a:t>
            </a:r>
            <a:r>
              <a:rPr lang="en-US" dirty="0">
                <a:solidFill>
                  <a:srgbClr val="0000FF"/>
                </a:solidFill>
                <a:latin typeface="Consolas"/>
                <a:ea typeface="Calibri"/>
                <a:cs typeface="Times New Roman"/>
              </a:rPr>
              <a:t>when</a:t>
            </a:r>
            <a:r>
              <a:rPr lang="en-US" dirty="0">
                <a:solidFill>
                  <a:srgbClr val="000000"/>
                </a:solidFill>
                <a:latin typeface="Consolas"/>
                <a:ea typeface="Calibri"/>
                <a:cs typeface="Times New Roman"/>
              </a:rPr>
              <a:t> </a:t>
            </a:r>
            <a:r>
              <a:rPr lang="en-US" b="1" dirty="0">
                <a:solidFill>
                  <a:srgbClr val="000000"/>
                </a:solidFill>
                <a:latin typeface="Consolas"/>
                <a:ea typeface="Calibri"/>
                <a:cs typeface="Times New Roman"/>
              </a:rPr>
              <a:t>(</a:t>
            </a:r>
            <a:r>
              <a:rPr lang="en-US" b="1" dirty="0" err="1">
                <a:solidFill>
                  <a:srgbClr val="000000"/>
                </a:solidFill>
                <a:latin typeface="Consolas"/>
                <a:ea typeface="Calibri"/>
                <a:cs typeface="Times New Roman"/>
              </a:rPr>
              <a:t>iscolor</a:t>
            </a:r>
            <a:r>
              <a:rPr lang="en-US" b="1" dirty="0">
                <a:solidFill>
                  <a:srgbClr val="000000"/>
                </a:solidFill>
                <a:latin typeface="Consolas"/>
                <a:ea typeface="Calibri"/>
                <a:cs typeface="Times New Roman"/>
              </a:rPr>
              <a:t>(</a:t>
            </a:r>
            <a:r>
              <a:rPr lang="en-US" b="1" dirty="0">
                <a:solidFill>
                  <a:srgbClr val="800080"/>
                </a:solidFill>
                <a:latin typeface="Consolas"/>
                <a:ea typeface="Calibri"/>
                <a:cs typeface="Times New Roman"/>
              </a:rPr>
              <a:t>@</a:t>
            </a:r>
            <a:r>
              <a:rPr lang="en-US" b="1" dirty="0" smtClean="0">
                <a:solidFill>
                  <a:srgbClr val="800080"/>
                </a:solidFill>
                <a:latin typeface="Consolas"/>
                <a:ea typeface="Calibri"/>
                <a:cs typeface="Times New Roman"/>
              </a:rPr>
              <a:t>b</a:t>
            </a:r>
            <a:r>
              <a:rPr lang="en-US" b="1" dirty="0" smtClean="0">
                <a:solidFill>
                  <a:srgbClr val="000000"/>
                </a:solidFill>
                <a:latin typeface="Consolas"/>
                <a:ea typeface="Calibri"/>
                <a:cs typeface="Times New Roman"/>
              </a:rPr>
              <a:t>))</a:t>
            </a:r>
            <a:r>
              <a:rPr lang="en-US" dirty="0" smtClean="0">
                <a:solidFill>
                  <a:srgbClr val="000000"/>
                </a:solidFill>
                <a:latin typeface="Consolas"/>
                <a:ea typeface="Calibri"/>
                <a:cs typeface="Times New Roman"/>
              </a:rPr>
              <a:t> </a:t>
            </a: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endParaRPr lang="nl-NL" sz="2400" dirty="0">
              <a:ea typeface="Calibri"/>
              <a:cs typeface="Times New Roman"/>
            </a:endParaRPr>
          </a:p>
        </p:txBody>
      </p:sp>
      <p:sp>
        <p:nvSpPr>
          <p:cNvPr id="14" name="Rectangle 18"/>
          <p:cNvSpPr/>
          <p:nvPr/>
        </p:nvSpPr>
        <p:spPr>
          <a:xfrm>
            <a:off x="598854" y="1412732"/>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iscolor(</a:t>
            </a:r>
            <a:r>
              <a:rPr lang="nl-NL" dirty="0" smtClean="0">
                <a:solidFill>
                  <a:srgbClr val="800080"/>
                </a:solidFill>
                <a:latin typeface="Consolas"/>
                <a:ea typeface="Calibri"/>
                <a:cs typeface="Times New Roman"/>
              </a:rPr>
              <a:t>@color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5" name="Rectangle 18"/>
          <p:cNvSpPr/>
          <p:nvPr/>
        </p:nvSpPr>
        <p:spPr>
          <a:xfrm>
            <a:off x="598015" y="1988812"/>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isnumber(</a:t>
            </a:r>
            <a:r>
              <a:rPr lang="nl-NL" dirty="0" smtClean="0">
                <a:solidFill>
                  <a:srgbClr val="800080"/>
                </a:solidFill>
                <a:latin typeface="Consolas"/>
                <a:ea typeface="Calibri"/>
                <a:cs typeface="Times New Roman"/>
              </a:rPr>
              <a:t>@number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6" name="Rectangle 18"/>
          <p:cNvSpPr/>
          <p:nvPr/>
        </p:nvSpPr>
        <p:spPr>
          <a:xfrm>
            <a:off x="4629875" y="1412732"/>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isstring(</a:t>
            </a:r>
            <a:r>
              <a:rPr lang="nl-NL" dirty="0" smtClean="0">
                <a:solidFill>
                  <a:srgbClr val="800080"/>
                </a:solidFill>
                <a:latin typeface="Consolas"/>
                <a:ea typeface="Calibri"/>
                <a:cs typeface="Times New Roman"/>
              </a:rPr>
              <a:t>@string</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7" name="Rectangle 18"/>
          <p:cNvSpPr/>
          <p:nvPr/>
        </p:nvSpPr>
        <p:spPr>
          <a:xfrm>
            <a:off x="4629036" y="1988812"/>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iskeyword(</a:t>
            </a:r>
            <a:r>
              <a:rPr lang="nl-NL" dirty="0" smtClean="0">
                <a:solidFill>
                  <a:srgbClr val="800080"/>
                </a:solidFill>
                <a:latin typeface="Consolas"/>
                <a:ea typeface="Calibri"/>
                <a:cs typeface="Times New Roman"/>
              </a:rPr>
              <a:t>@keyword</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8" name="Rectangle 18"/>
          <p:cNvSpPr/>
          <p:nvPr/>
        </p:nvSpPr>
        <p:spPr>
          <a:xfrm>
            <a:off x="4630715" y="2564892"/>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isurl(</a:t>
            </a:r>
            <a:r>
              <a:rPr lang="nl-NL" dirty="0" smtClean="0">
                <a:solidFill>
                  <a:srgbClr val="800080"/>
                </a:solidFill>
                <a:latin typeface="Consolas"/>
                <a:ea typeface="Calibri"/>
                <a:cs typeface="Times New Roman"/>
              </a:rPr>
              <a:t>@url</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9" name="Rectangle 18"/>
          <p:cNvSpPr/>
          <p:nvPr/>
        </p:nvSpPr>
        <p:spPr>
          <a:xfrm>
            <a:off x="598015" y="256488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ispercentage(</a:t>
            </a:r>
            <a:r>
              <a:rPr lang="nl-NL" dirty="0" smtClean="0">
                <a:solidFill>
                  <a:srgbClr val="800080"/>
                </a:solidFill>
                <a:latin typeface="Consolas"/>
                <a:ea typeface="Calibri"/>
                <a:cs typeface="Times New Roman"/>
              </a:rPr>
              <a:t>@percentage</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20" name="Rectangle 18"/>
          <p:cNvSpPr/>
          <p:nvPr/>
        </p:nvSpPr>
        <p:spPr>
          <a:xfrm>
            <a:off x="597176" y="314096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isem(</a:t>
            </a:r>
            <a:r>
              <a:rPr lang="nl-NL" dirty="0" smtClean="0">
                <a:solidFill>
                  <a:srgbClr val="800080"/>
                </a:solidFill>
                <a:latin typeface="Consolas"/>
                <a:ea typeface="Calibri"/>
                <a:cs typeface="Times New Roman"/>
              </a:rPr>
              <a:t>@number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21" name="Rectangle 18"/>
          <p:cNvSpPr/>
          <p:nvPr/>
        </p:nvSpPr>
        <p:spPr>
          <a:xfrm>
            <a:off x="4630715" y="314096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ispixel(</a:t>
            </a:r>
            <a:r>
              <a:rPr lang="nl-NL" dirty="0" smtClean="0">
                <a:solidFill>
                  <a:srgbClr val="800080"/>
                </a:solidFill>
                <a:latin typeface="Consolas"/>
                <a:ea typeface="Calibri"/>
                <a:cs typeface="Times New Roman"/>
              </a:rPr>
              <a:t>@number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22" name="Rectangle 18"/>
          <p:cNvSpPr/>
          <p:nvPr/>
        </p:nvSpPr>
        <p:spPr>
          <a:xfrm>
            <a:off x="596336" y="472518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highlight>
                  <a:srgbClr val="FFFFFF"/>
                </a:highlight>
                <a:latin typeface="Consolas"/>
                <a:ea typeface="Calibri"/>
                <a:cs typeface="Times New Roman"/>
              </a:rPr>
              <a:t>.</a:t>
            </a:r>
            <a:r>
              <a:rPr lang="en-US" b="1" i="1" dirty="0" err="1">
                <a:solidFill>
                  <a:srgbClr val="000080"/>
                </a:solidFill>
                <a:highlight>
                  <a:srgbClr val="FFFFFF"/>
                </a:highlight>
                <a:latin typeface="Consolas"/>
                <a:ea typeface="Calibri"/>
                <a:cs typeface="Times New Roman"/>
              </a:rPr>
              <a:t>mixin</a:t>
            </a:r>
            <a:r>
              <a:rPr lang="en-US" dirty="0">
                <a:solidFill>
                  <a:srgbClr val="000000"/>
                </a:solidFill>
                <a:highlight>
                  <a:srgbClr val="FFFFFF"/>
                </a:highlight>
                <a:latin typeface="Consolas"/>
                <a:ea typeface="Calibri"/>
                <a:cs typeface="Times New Roman"/>
              </a:rPr>
              <a:t> (</a:t>
            </a:r>
            <a:r>
              <a:rPr lang="en-US" dirty="0">
                <a:solidFill>
                  <a:srgbClr val="9400D3"/>
                </a:solidFill>
                <a:highlight>
                  <a:srgbClr val="FFFFFF"/>
                </a:highlight>
                <a:latin typeface="Consolas"/>
                <a:ea typeface="Calibri"/>
                <a:cs typeface="Times New Roman"/>
              </a:rPr>
              <a:t>@a</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when</a:t>
            </a:r>
            <a:r>
              <a:rPr lang="en-US" dirty="0">
                <a:solidFill>
                  <a:srgbClr val="000000"/>
                </a:solidFill>
                <a:highlight>
                  <a:srgbClr val="FFFFFF"/>
                </a:highlight>
                <a:latin typeface="Consolas"/>
                <a:ea typeface="Calibri"/>
                <a:cs typeface="Times New Roman"/>
              </a:rPr>
              <a:t> </a:t>
            </a:r>
            <a:r>
              <a:rPr lang="en-US" b="1" dirty="0">
                <a:solidFill>
                  <a:srgbClr val="000000"/>
                </a:solidFill>
                <a:highlight>
                  <a:srgbClr val="FFFFFF"/>
                </a:highlight>
                <a:latin typeface="Consolas"/>
                <a:ea typeface="Calibri"/>
                <a:cs typeface="Times New Roman"/>
              </a:rPr>
              <a:t>(</a:t>
            </a:r>
            <a:r>
              <a:rPr lang="en-US" b="1" dirty="0" err="1">
                <a:solidFill>
                  <a:srgbClr val="000000"/>
                </a:solidFill>
                <a:highlight>
                  <a:srgbClr val="FFFFFF"/>
                </a:highlight>
                <a:latin typeface="Consolas"/>
                <a:ea typeface="Calibri"/>
                <a:cs typeface="Times New Roman"/>
              </a:rPr>
              <a:t>isnumber</a:t>
            </a:r>
            <a:r>
              <a:rPr lang="en-US" b="1" dirty="0">
                <a:solidFill>
                  <a:srgbClr val="000000"/>
                </a:solidFill>
                <a:highlight>
                  <a:srgbClr val="FFFFFF"/>
                </a:highlight>
                <a:latin typeface="Consolas"/>
                <a:ea typeface="Calibri"/>
                <a:cs typeface="Times New Roman"/>
              </a:rPr>
              <a:t>(</a:t>
            </a:r>
            <a:r>
              <a:rPr lang="en-US" b="1" dirty="0">
                <a:solidFill>
                  <a:srgbClr val="800080"/>
                </a:solidFill>
                <a:highlight>
                  <a:srgbClr val="FFFFFF"/>
                </a:highlight>
                <a:latin typeface="Consolas"/>
                <a:ea typeface="Calibri"/>
                <a:cs typeface="Times New Roman"/>
              </a:rPr>
              <a:t>@a</a:t>
            </a:r>
            <a:r>
              <a:rPr lang="en-US" b="1" dirty="0">
                <a:solidFill>
                  <a:srgbClr val="000000"/>
                </a:solidFill>
                <a:highlight>
                  <a:srgbClr val="FFFFFF"/>
                </a:highlight>
                <a:latin typeface="Consolas"/>
                <a:ea typeface="Calibri"/>
                <a:cs typeface="Times New Roman"/>
              </a:rPr>
              <a:t>)) </a:t>
            </a:r>
            <a:r>
              <a:rPr lang="en-US" b="1" dirty="0">
                <a:solidFill>
                  <a:srgbClr val="0000FF"/>
                </a:solidFill>
                <a:highlight>
                  <a:srgbClr val="FFFFFF"/>
                </a:highlight>
                <a:latin typeface="Consolas"/>
                <a:ea typeface="Calibri"/>
                <a:cs typeface="Times New Roman"/>
              </a:rPr>
              <a:t>and</a:t>
            </a:r>
            <a:r>
              <a:rPr lang="en-US" b="1" dirty="0">
                <a:solidFill>
                  <a:srgbClr val="000000"/>
                </a:solidFill>
                <a:highlight>
                  <a:srgbClr val="FFFFFF"/>
                </a:highlight>
                <a:latin typeface="Consolas"/>
                <a:ea typeface="Calibri"/>
                <a:cs typeface="Times New Roman"/>
              </a:rPr>
              <a:t> (</a:t>
            </a:r>
            <a:r>
              <a:rPr lang="en-US" b="1" dirty="0">
                <a:solidFill>
                  <a:srgbClr val="800080"/>
                </a:solidFill>
                <a:highlight>
                  <a:srgbClr val="FFFFFF"/>
                </a:highlight>
                <a:latin typeface="Consolas"/>
                <a:ea typeface="Calibri"/>
                <a:cs typeface="Times New Roman"/>
              </a:rPr>
              <a:t>@a</a:t>
            </a:r>
            <a:r>
              <a:rPr lang="en-US" b="1" dirty="0">
                <a:solidFill>
                  <a:srgbClr val="000000"/>
                </a:solidFill>
                <a:highlight>
                  <a:srgbClr val="FFFFFF"/>
                </a:highlight>
                <a:latin typeface="Consolas"/>
                <a:ea typeface="Calibri"/>
                <a:cs typeface="Times New Roman"/>
              </a:rPr>
              <a:t> &gt; </a:t>
            </a:r>
            <a:r>
              <a:rPr lang="en-US" b="1" dirty="0">
                <a:solidFill>
                  <a:srgbClr val="0000FF"/>
                </a:solidFill>
                <a:highlight>
                  <a:srgbClr val="FFFFFF"/>
                </a:highlight>
                <a:latin typeface="Consolas"/>
                <a:ea typeface="Calibri"/>
                <a:cs typeface="Times New Roman"/>
              </a:rPr>
              <a:t>0</a:t>
            </a:r>
            <a:r>
              <a:rPr lang="en-US" b="1" dirty="0">
                <a:solidFill>
                  <a:srgbClr val="000000"/>
                </a:solidFill>
                <a:highlight>
                  <a:srgbClr val="FFFFFF"/>
                </a:highlight>
                <a:latin typeface="Consolas"/>
                <a:ea typeface="Calibri"/>
                <a:cs typeface="Times New Roman"/>
              </a:rPr>
              <a:t>)</a:t>
            </a:r>
            <a:r>
              <a:rPr lang="en-US" dirty="0">
                <a:solidFill>
                  <a:srgbClr val="000000"/>
                </a:solidFill>
                <a:highlight>
                  <a:srgbClr val="FFFFFF"/>
                </a:highlight>
                <a:latin typeface="Consolas"/>
                <a:ea typeface="Calibri"/>
                <a:cs typeface="Times New Roman"/>
              </a:rPr>
              <a:t> { </a:t>
            </a:r>
            <a:r>
              <a:rPr lang="en-US" dirty="0" smtClean="0">
                <a:solidFill>
                  <a:srgbClr val="000000"/>
                </a:solidFill>
                <a:highlight>
                  <a:srgbClr val="FFFFFF"/>
                </a:highlight>
                <a:latin typeface="Consolas"/>
                <a:ea typeface="Calibri"/>
                <a:cs typeface="Times New Roman"/>
              </a:rPr>
              <a:t>... }</a:t>
            </a:r>
            <a:br>
              <a:rPr lang="en-US" dirty="0" smtClean="0">
                <a:solidFill>
                  <a:srgbClr val="000000"/>
                </a:solidFill>
                <a:highlight>
                  <a:srgbClr val="FFFFFF"/>
                </a:highlight>
                <a:latin typeface="Consolas"/>
                <a:ea typeface="Calibri"/>
                <a:cs typeface="Times New Roman"/>
              </a:rPr>
            </a:br>
            <a:endParaRPr lang="nl-NL" sz="2400" dirty="0">
              <a:ea typeface="Calibri"/>
              <a:cs typeface="Times New Roman"/>
            </a:endParaRPr>
          </a:p>
        </p:txBody>
      </p:sp>
      <p:sp>
        <p:nvSpPr>
          <p:cNvPr id="23" name="Rectangle 18"/>
          <p:cNvSpPr/>
          <p:nvPr/>
        </p:nvSpPr>
        <p:spPr>
          <a:xfrm>
            <a:off x="598854" y="530126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en-US" b="1" i="1" dirty="0">
                <a:solidFill>
                  <a:srgbClr val="000080"/>
                </a:solidFill>
                <a:highlight>
                  <a:srgbClr val="FFFFFF"/>
                </a:highlight>
                <a:latin typeface="Consolas"/>
                <a:ea typeface="Calibri"/>
                <a:cs typeface="Times New Roman"/>
              </a:rPr>
              <a:t>.</a:t>
            </a:r>
            <a:r>
              <a:rPr lang="en-US" b="1" i="1" dirty="0" err="1">
                <a:solidFill>
                  <a:srgbClr val="000080"/>
                </a:solidFill>
                <a:highlight>
                  <a:srgbClr val="FFFFFF"/>
                </a:highlight>
                <a:latin typeface="Consolas"/>
                <a:ea typeface="Calibri"/>
                <a:cs typeface="Times New Roman"/>
              </a:rPr>
              <a:t>mixin</a:t>
            </a:r>
            <a:r>
              <a:rPr lang="en-US" dirty="0">
                <a:solidFill>
                  <a:srgbClr val="000000"/>
                </a:solidFill>
                <a:highlight>
                  <a:srgbClr val="FFFFFF"/>
                </a:highlight>
                <a:latin typeface="Consolas"/>
                <a:ea typeface="Calibri"/>
                <a:cs typeface="Times New Roman"/>
              </a:rPr>
              <a:t> (</a:t>
            </a:r>
            <a:r>
              <a:rPr lang="en-US" dirty="0">
                <a:solidFill>
                  <a:srgbClr val="9400D3"/>
                </a:solidFill>
                <a:highlight>
                  <a:srgbClr val="FFFFFF"/>
                </a:highlight>
                <a:latin typeface="Consolas"/>
                <a:ea typeface="Calibri"/>
                <a:cs typeface="Times New Roman"/>
              </a:rPr>
              <a:t>@a</a:t>
            </a:r>
            <a:r>
              <a:rPr lang="en-US" dirty="0">
                <a:solidFill>
                  <a:srgbClr val="000000"/>
                </a:solidFill>
                <a:highlight>
                  <a:srgbClr val="FFFFFF"/>
                </a:highlight>
                <a:latin typeface="Consolas"/>
                <a:ea typeface="Calibri"/>
                <a:cs typeface="Times New Roman"/>
              </a:rPr>
              <a:t>) </a:t>
            </a:r>
            <a:r>
              <a:rPr lang="en-US" dirty="0">
                <a:solidFill>
                  <a:srgbClr val="0000FF"/>
                </a:solidFill>
                <a:highlight>
                  <a:srgbClr val="FFFFFF"/>
                </a:highlight>
                <a:latin typeface="Consolas"/>
                <a:ea typeface="Calibri"/>
                <a:cs typeface="Times New Roman"/>
              </a:rPr>
              <a:t>when</a:t>
            </a:r>
            <a:r>
              <a:rPr lang="en-US" dirty="0">
                <a:solidFill>
                  <a:srgbClr val="000000"/>
                </a:solidFill>
                <a:highlight>
                  <a:srgbClr val="FFFFFF"/>
                </a:highlight>
                <a:latin typeface="Consolas"/>
                <a:ea typeface="Calibri"/>
                <a:cs typeface="Times New Roman"/>
              </a:rPr>
              <a:t> (</a:t>
            </a:r>
            <a:r>
              <a:rPr lang="en-US" dirty="0" err="1">
                <a:solidFill>
                  <a:srgbClr val="000000"/>
                </a:solidFill>
                <a:highlight>
                  <a:srgbClr val="FFFFFF"/>
                </a:highlight>
                <a:latin typeface="Consolas"/>
                <a:ea typeface="Calibri"/>
                <a:cs typeface="Times New Roman"/>
              </a:rPr>
              <a:t>isnumber</a:t>
            </a:r>
            <a:r>
              <a:rPr lang="en-US" dirty="0">
                <a:solidFill>
                  <a:srgbClr val="000000"/>
                </a:solidFill>
                <a:highlight>
                  <a:srgbClr val="FFFFFF"/>
                </a:highlight>
                <a:latin typeface="Consolas"/>
                <a:ea typeface="Calibri"/>
                <a:cs typeface="Times New Roman"/>
              </a:rPr>
              <a:t>(</a:t>
            </a:r>
            <a:r>
              <a:rPr lang="en-US" dirty="0">
                <a:solidFill>
                  <a:srgbClr val="800080"/>
                </a:solidFill>
                <a:highlight>
                  <a:srgbClr val="FFFFFF"/>
                </a:highlight>
                <a:latin typeface="Consolas"/>
                <a:ea typeface="Calibri"/>
                <a:cs typeface="Times New Roman"/>
              </a:rPr>
              <a:t>@a</a:t>
            </a:r>
            <a:r>
              <a:rPr lang="en-US" dirty="0">
                <a:solidFill>
                  <a:srgbClr val="000000"/>
                </a:solidFill>
                <a:highlight>
                  <a:srgbClr val="FFFFFF"/>
                </a:highlight>
                <a:latin typeface="Consolas"/>
                <a:ea typeface="Calibri"/>
                <a:cs typeface="Times New Roman"/>
              </a:rPr>
              <a:t>)) </a:t>
            </a:r>
            <a:r>
              <a:rPr lang="en-US" dirty="0" smtClean="0">
                <a:solidFill>
                  <a:srgbClr val="0000FF"/>
                </a:solidFill>
                <a:highlight>
                  <a:srgbClr val="FFFFFF"/>
                </a:highlight>
                <a:latin typeface="Consolas"/>
                <a:ea typeface="Calibri"/>
                <a:cs typeface="Times New Roman"/>
              </a:rPr>
              <a:t>and </a:t>
            </a:r>
            <a:r>
              <a:rPr lang="en-US" b="1" dirty="0" smtClean="0">
                <a:solidFill>
                  <a:srgbClr val="0000FF"/>
                </a:solidFill>
                <a:highlight>
                  <a:srgbClr val="FFFFFF"/>
                </a:highlight>
                <a:latin typeface="Consolas"/>
                <a:ea typeface="Calibri"/>
                <a:cs typeface="Times New Roman"/>
              </a:rPr>
              <a:t>not</a:t>
            </a:r>
            <a:r>
              <a:rPr lang="en-US" dirty="0" smtClean="0">
                <a:solidFill>
                  <a:srgbClr val="000000"/>
                </a:solidFill>
                <a:highlight>
                  <a:srgbClr val="FFFFFF"/>
                </a:highlight>
                <a:latin typeface="Consolas"/>
                <a:ea typeface="Calibri"/>
                <a:cs typeface="Times New Roman"/>
              </a:rPr>
              <a:t> </a:t>
            </a:r>
            <a:r>
              <a:rPr lang="en-US" dirty="0">
                <a:solidFill>
                  <a:srgbClr val="000000"/>
                </a:solidFill>
                <a:highlight>
                  <a:srgbClr val="FFFFFF"/>
                </a:highlight>
                <a:latin typeface="Consolas"/>
                <a:ea typeface="Calibri"/>
                <a:cs typeface="Times New Roman"/>
              </a:rPr>
              <a:t>(</a:t>
            </a:r>
            <a:r>
              <a:rPr lang="en-US" dirty="0">
                <a:solidFill>
                  <a:srgbClr val="800080"/>
                </a:solidFill>
                <a:highlight>
                  <a:srgbClr val="FFFFFF"/>
                </a:highlight>
                <a:latin typeface="Consolas"/>
                <a:ea typeface="Calibri"/>
                <a:cs typeface="Times New Roman"/>
              </a:rPr>
              <a:t>@a</a:t>
            </a:r>
            <a:r>
              <a:rPr lang="en-US" dirty="0">
                <a:solidFill>
                  <a:srgbClr val="000000"/>
                </a:solidFill>
                <a:highlight>
                  <a:srgbClr val="FFFFFF"/>
                </a:highlight>
                <a:latin typeface="Consolas"/>
                <a:ea typeface="Calibri"/>
                <a:cs typeface="Times New Roman"/>
              </a:rPr>
              <a:t> &gt; </a:t>
            </a:r>
            <a:r>
              <a:rPr lang="en-US" dirty="0">
                <a:solidFill>
                  <a:srgbClr val="0000FF"/>
                </a:solidFill>
                <a:highlight>
                  <a:srgbClr val="FFFFFF"/>
                </a:highlight>
                <a:latin typeface="Consolas"/>
                <a:ea typeface="Calibri"/>
                <a:cs typeface="Times New Roman"/>
              </a:rPr>
              <a:t>0</a:t>
            </a:r>
            <a:r>
              <a:rPr lang="en-US" dirty="0">
                <a:solidFill>
                  <a:srgbClr val="000000"/>
                </a:solidFill>
                <a:highlight>
                  <a:srgbClr val="FFFFFF"/>
                </a:highlight>
                <a:latin typeface="Consolas"/>
                <a:ea typeface="Calibri"/>
                <a:cs typeface="Times New Roman"/>
              </a:rPr>
              <a:t>) { </a:t>
            </a:r>
            <a:r>
              <a:rPr lang="en-US" dirty="0" smtClean="0">
                <a:solidFill>
                  <a:srgbClr val="000000"/>
                </a:solidFill>
                <a:highlight>
                  <a:srgbClr val="FFFFFF"/>
                </a:highlight>
                <a:latin typeface="Consolas"/>
                <a:ea typeface="Calibri"/>
                <a:cs typeface="Times New Roman"/>
              </a:rPr>
              <a:t>... }</a:t>
            </a:r>
            <a:br>
              <a:rPr lang="en-US" dirty="0" smtClean="0">
                <a:solidFill>
                  <a:srgbClr val="000000"/>
                </a:solidFill>
                <a:highlight>
                  <a:srgbClr val="FFFFFF"/>
                </a:highlight>
                <a:latin typeface="Consolas"/>
                <a:ea typeface="Calibri"/>
                <a:cs typeface="Times New Roman"/>
              </a:rPr>
            </a:br>
            <a:endParaRPr lang="nl-NL" sz="2400" dirty="0">
              <a:ea typeface="Calibri"/>
              <a:cs typeface="Times New Roman"/>
            </a:endParaRPr>
          </a:p>
        </p:txBody>
      </p:sp>
      <p:pic>
        <p:nvPicPr>
          <p:cNvPr id="24"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654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fgeronde rechthoek 3"/>
          <p:cNvSpPr/>
          <p:nvPr/>
        </p:nvSpPr>
        <p:spPr>
          <a:xfrm>
            <a:off x="899592" y="417349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6" name="Afgeronde rechthoek 3"/>
          <p:cNvSpPr/>
          <p:nvPr/>
        </p:nvSpPr>
        <p:spPr>
          <a:xfrm>
            <a:off x="899592" y="460021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81</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820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Nested rules</a:t>
            </a:r>
            <a:endParaRPr lang="nl-NL" dirty="0"/>
          </a:p>
        </p:txBody>
      </p:sp>
      <p:sp>
        <p:nvSpPr>
          <p:cNvPr id="3" name="Tijdelijke aanduiding voor inhoud 2"/>
          <p:cNvSpPr>
            <a:spLocks noGrp="1"/>
          </p:cNvSpPr>
          <p:nvPr>
            <p:ph idx="1"/>
          </p:nvPr>
        </p:nvSpPr>
        <p:spPr/>
        <p:txBody>
          <a:bodyPr/>
          <a:lstStyle/>
          <a:p>
            <a:r>
              <a:rPr lang="nl-NL" b="1" dirty="0" smtClean="0"/>
              <a:t>Without</a:t>
            </a:r>
            <a:r>
              <a:rPr lang="nl-NL" dirty="0" smtClean="0"/>
              <a:t> nested rules...</a:t>
            </a:r>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48966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r>
              <a:rPr lang="en-US" dirty="0">
                <a:solidFill>
                  <a:srgbClr val="800000"/>
                </a:solidFill>
                <a:latin typeface="Consolas"/>
                <a:ea typeface="Calibri"/>
                <a:cs typeface="Times New Roman"/>
              </a:rPr>
              <a:t>a</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display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block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float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left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padding</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text-transform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uppercase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font-weight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bold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text-decoration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none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White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r>
              <a:rPr lang="en-US" dirty="0">
                <a:solidFill>
                  <a:srgbClr val="800000"/>
                </a:solidFill>
                <a:latin typeface="Consolas"/>
                <a:ea typeface="Calibri"/>
                <a:cs typeface="Times New Roman"/>
              </a:rPr>
              <a:t>a:hover</a:t>
            </a:r>
            <a:r>
              <a:rPr lang="en-US" dirty="0">
                <a:solidFill>
                  <a:srgbClr val="000000"/>
                </a:solidFill>
                <a:latin typeface="Consolas"/>
                <a:ea typeface="Calibri"/>
                <a:cs typeface="Times New Roman"/>
              </a:rPr>
              <a:t>, </a:t>
            </a:r>
            <a:r>
              <a:rPr lang="en-US" dirty="0" err="1">
                <a:solidFill>
                  <a:srgbClr val="800000"/>
                </a:solidFill>
                <a:latin typeface="Consolas"/>
                <a:ea typeface="Calibri"/>
                <a:cs typeface="Times New Roman"/>
              </a:rPr>
              <a:t>nav</a:t>
            </a:r>
            <a:r>
              <a:rPr lang="en-US" dirty="0">
                <a:solidFill>
                  <a:srgbClr val="000000"/>
                </a:solidFill>
                <a:latin typeface="Consolas"/>
                <a:ea typeface="Calibri"/>
                <a:cs typeface="Times New Roman"/>
              </a:rPr>
              <a:t> </a:t>
            </a:r>
            <a:r>
              <a:rPr lang="en-US" dirty="0" err="1" smtClean="0">
                <a:solidFill>
                  <a:srgbClr val="800000"/>
                </a:solidFill>
                <a:latin typeface="Consolas"/>
                <a:ea typeface="Calibri"/>
                <a:cs typeface="Times New Roman"/>
              </a:rPr>
              <a:t>a.current</a:t>
            </a:r>
            <a:r>
              <a:rPr lang="en-US" dirty="0" smtClean="0">
                <a:solidFill>
                  <a:srgbClr val="800000"/>
                </a:solidFill>
                <a:latin typeface="Consolas"/>
                <a:ea typeface="Calibri"/>
                <a:cs typeface="Times New Roman"/>
              </a:rPr>
              <a:t>-page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a:solidFill>
                  <a:srgbClr val="FF0000"/>
                </a:solidFill>
                <a:latin typeface="Consolas"/>
                <a:ea typeface="Calibri"/>
                <a:cs typeface="Times New Roman"/>
              </a:rPr>
              <a:t>background-color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#bb00bb</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6"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7579442" y="134072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475760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Nested rules</a:t>
            </a:r>
            <a:endParaRPr lang="nl-NL" dirty="0"/>
          </a:p>
        </p:txBody>
      </p:sp>
      <p:sp>
        <p:nvSpPr>
          <p:cNvPr id="3" name="Tijdelijke aanduiding voor inhoud 2"/>
          <p:cNvSpPr>
            <a:spLocks noGrp="1"/>
          </p:cNvSpPr>
          <p:nvPr>
            <p:ph idx="1"/>
          </p:nvPr>
        </p:nvSpPr>
        <p:spPr/>
        <p:txBody>
          <a:bodyPr/>
          <a:lstStyle/>
          <a:p>
            <a:r>
              <a:rPr lang="nl-NL" b="1" dirty="0" smtClean="0"/>
              <a:t>With</a:t>
            </a:r>
            <a:r>
              <a:rPr lang="nl-NL" dirty="0" smtClean="0"/>
              <a:t> nested rules...</a:t>
            </a:r>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8"/>
          <p:cNvSpPr/>
          <p:nvPr/>
        </p:nvSpPr>
        <p:spPr>
          <a:xfrm>
            <a:off x="598015" y="1412776"/>
            <a:ext cx="7632700" cy="48966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r>
              <a:rPr lang="en-US" dirty="0">
                <a:solidFill>
                  <a:srgbClr val="800000"/>
                </a:solidFill>
                <a:latin typeface="Consolas"/>
                <a:ea typeface="Calibri"/>
                <a:cs typeface="Times New Roman"/>
              </a:rPr>
              <a:t>a</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display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block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float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left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padding</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text-transform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uppercase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font-weight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bold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text-decoration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none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White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smtClean="0">
                <a:solidFill>
                  <a:srgbClr val="800000"/>
                </a:solidFill>
                <a:latin typeface="Consolas"/>
                <a:ea typeface="Calibri"/>
                <a:cs typeface="Times New Roman"/>
              </a:rPr>
              <a:t>nav</a:t>
            </a:r>
            <a:r>
              <a:rPr lang="en-US" dirty="0" smtClean="0">
                <a:solidFill>
                  <a:srgbClr val="000000"/>
                </a:solidFill>
                <a:latin typeface="Consolas"/>
                <a:ea typeface="Calibri"/>
                <a:cs typeface="Times New Roman"/>
              </a:rPr>
              <a:t> </a:t>
            </a:r>
            <a:r>
              <a:rPr lang="en-US" dirty="0">
                <a:solidFill>
                  <a:srgbClr val="800000"/>
                </a:solidFill>
                <a:latin typeface="Consolas"/>
                <a:ea typeface="Calibri"/>
                <a:cs typeface="Times New Roman"/>
              </a:rPr>
              <a:t>a:hover</a:t>
            </a:r>
            <a:r>
              <a:rPr lang="en-US" dirty="0">
                <a:solidFill>
                  <a:srgbClr val="000000"/>
                </a:solidFill>
                <a:latin typeface="Consolas"/>
                <a:ea typeface="Calibri"/>
                <a:cs typeface="Times New Roman"/>
              </a:rPr>
              <a:t>, </a:t>
            </a:r>
            <a:r>
              <a:rPr lang="en-US" dirty="0" err="1">
                <a:solidFill>
                  <a:srgbClr val="800000"/>
                </a:solidFill>
                <a:latin typeface="Consolas"/>
                <a:ea typeface="Calibri"/>
                <a:cs typeface="Times New Roman"/>
              </a:rPr>
              <a:t>nav</a:t>
            </a:r>
            <a:r>
              <a:rPr lang="en-US" dirty="0">
                <a:solidFill>
                  <a:srgbClr val="000000"/>
                </a:solidFill>
                <a:latin typeface="Consolas"/>
                <a:ea typeface="Calibri"/>
                <a:cs typeface="Times New Roman"/>
              </a:rPr>
              <a:t> </a:t>
            </a:r>
            <a:r>
              <a:rPr lang="en-US" dirty="0" err="1" smtClean="0">
                <a:solidFill>
                  <a:srgbClr val="800000"/>
                </a:solidFill>
                <a:latin typeface="Consolas"/>
                <a:ea typeface="Calibri"/>
                <a:cs typeface="Times New Roman"/>
              </a:rPr>
              <a:t>a.current</a:t>
            </a:r>
            <a:r>
              <a:rPr lang="en-US" dirty="0" smtClean="0">
                <a:solidFill>
                  <a:srgbClr val="800000"/>
                </a:solidFill>
                <a:latin typeface="Consolas"/>
                <a:ea typeface="Calibri"/>
                <a:cs typeface="Times New Roman"/>
              </a:rPr>
              <a:t>-page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a:solidFill>
                  <a:srgbClr val="FF0000"/>
                </a:solidFill>
                <a:latin typeface="Consolas"/>
                <a:ea typeface="Calibri"/>
                <a:cs typeface="Times New Roman"/>
              </a:rPr>
              <a:t>background-color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#bb00bb</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6" name="Rectangle 18"/>
          <p:cNvSpPr/>
          <p:nvPr/>
        </p:nvSpPr>
        <p:spPr>
          <a:xfrm>
            <a:off x="598015" y="1412776"/>
            <a:ext cx="7632700" cy="4896624"/>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a</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display</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block</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float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left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padding</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text-transform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uppercase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font-weight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bold</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text-decoration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none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White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800000"/>
                </a:solidFill>
                <a:latin typeface="Consolas"/>
                <a:ea typeface="Calibri"/>
                <a:cs typeface="Times New Roman"/>
              </a:rPr>
              <a:t>&amp;:hover, &amp;.current-page</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a:t>
            </a:r>
            <a:r>
              <a:rPr lang="nl-NL" dirty="0" smtClean="0">
                <a:solidFill>
                  <a:srgbClr val="0000FF"/>
                </a:solidFill>
                <a:latin typeface="Consolas"/>
                <a:ea typeface="Calibri"/>
                <a:cs typeface="Times New Roman"/>
              </a:rPr>
              <a:t>bb00bb</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cxnSp>
        <p:nvCxnSpPr>
          <p:cNvPr id="7" name="Rechte verbindingslijn met pijl 6"/>
          <p:cNvCxnSpPr/>
          <p:nvPr/>
        </p:nvCxnSpPr>
        <p:spPr>
          <a:xfrm flipH="1" flipV="1">
            <a:off x="1605538" y="5013220"/>
            <a:ext cx="180020" cy="3313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kstvak 9"/>
          <p:cNvSpPr txBox="1"/>
          <p:nvPr/>
        </p:nvSpPr>
        <p:spPr>
          <a:xfrm>
            <a:off x="1619590" y="5373270"/>
            <a:ext cx="3312460" cy="646331"/>
          </a:xfrm>
          <a:prstGeom prst="rect">
            <a:avLst/>
          </a:prstGeom>
          <a:noFill/>
        </p:spPr>
        <p:txBody>
          <a:bodyPr wrap="square" rtlCol="0">
            <a:spAutoFit/>
          </a:bodyPr>
          <a:lstStyle/>
          <a:p>
            <a:r>
              <a:rPr lang="nl-NL" dirty="0" smtClean="0">
                <a:solidFill>
                  <a:srgbClr val="005B99"/>
                </a:solidFill>
                <a:latin typeface="+mj-lt"/>
              </a:rPr>
              <a:t>&amp; to concatenate to its parent instead of acting as a descendant</a:t>
            </a:r>
            <a:endParaRPr lang="nl-NL" dirty="0">
              <a:solidFill>
                <a:srgbClr val="005B99"/>
              </a:solidFill>
              <a:latin typeface="+mj-lt"/>
            </a:endParaRPr>
          </a:p>
        </p:txBody>
      </p:sp>
      <p:pic>
        <p:nvPicPr>
          <p:cNvPr id="9"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63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fgeronde rechthoek 3"/>
          <p:cNvSpPr/>
          <p:nvPr/>
        </p:nvSpPr>
        <p:spPr>
          <a:xfrm>
            <a:off x="899592" y="4600212"/>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7" name="Afgeronde rechthoek 3"/>
          <p:cNvSpPr/>
          <p:nvPr/>
        </p:nvSpPr>
        <p:spPr>
          <a:xfrm>
            <a:off x="899592" y="5049693"/>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84</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62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Operations (1/2)</a:t>
            </a:r>
            <a:endParaRPr lang="nl-NL" dirty="0"/>
          </a:p>
        </p:txBody>
      </p:sp>
      <p:sp>
        <p:nvSpPr>
          <p:cNvPr id="3" name="Tijdelijke aanduiding voor inhoud 2"/>
          <p:cNvSpPr>
            <a:spLocks noGrp="1"/>
          </p:cNvSpPr>
          <p:nvPr>
            <p:ph idx="1"/>
          </p:nvPr>
        </p:nvSpPr>
        <p:spPr/>
        <p:txBody>
          <a:bodyPr/>
          <a:lstStyle/>
          <a:p>
            <a:r>
              <a:rPr lang="nl-NL" dirty="0" smtClean="0"/>
              <a:t>Perform operations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85</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2636912"/>
            <a:ext cx="7632700" cy="1368153"/>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smtClean="0">
                <a:solidFill>
                  <a:srgbClr val="9400D3"/>
                </a:solidFill>
                <a:latin typeface="Consolas"/>
                <a:ea typeface="Calibri"/>
                <a:cs typeface="Times New Roman"/>
              </a:rPr>
              <a:t>@base-color</a:t>
            </a:r>
            <a:r>
              <a:rPr lang="nl-NL" dirty="0" smtClean="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#888</a:t>
            </a:r>
            <a:r>
              <a:rPr lang="nl-NL" dirty="0" smtClean="0">
                <a:solidFill>
                  <a:srgbClr val="000000"/>
                </a:solidFill>
                <a:latin typeface="Consolas"/>
                <a:ea typeface="Calibri"/>
                <a:cs typeface="Times New Roman"/>
              </a:rPr>
              <a:t> / </a:t>
            </a:r>
            <a:r>
              <a:rPr lang="nl-NL" dirty="0" smtClean="0">
                <a:solidFill>
                  <a:srgbClr val="0000FF"/>
                </a:solidFill>
                <a:latin typeface="Consolas"/>
                <a:ea typeface="Calibri"/>
                <a:cs typeface="Times New Roman"/>
              </a:rPr>
              <a:t>4</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h1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font-size</a:t>
            </a:r>
            <a:r>
              <a:rPr lang="en-US" dirty="0" smtClean="0">
                <a:solidFill>
                  <a:srgbClr val="000000"/>
                </a:solidFill>
                <a:latin typeface="Consolas"/>
                <a:ea typeface="Calibri"/>
                <a:cs typeface="Times New Roman"/>
              </a:rPr>
              <a:t>: </a:t>
            </a:r>
            <a:r>
              <a:rPr lang="en-US" dirty="0" smtClean="0">
                <a:solidFill>
                  <a:srgbClr val="800080"/>
                </a:solidFill>
                <a:latin typeface="Consolas"/>
                <a:ea typeface="Calibri"/>
                <a:cs typeface="Times New Roman"/>
              </a:rPr>
              <a:t>@base-color</a:t>
            </a:r>
            <a:r>
              <a:rPr lang="en-US" dirty="0" smtClean="0">
                <a:solidFill>
                  <a:srgbClr val="000000"/>
                </a:solidFill>
                <a:latin typeface="Consolas"/>
                <a:ea typeface="Calibri"/>
                <a:cs typeface="Times New Roman"/>
              </a:rPr>
              <a:t> + </a:t>
            </a:r>
            <a:r>
              <a:rPr lang="en-US" dirty="0" smtClean="0">
                <a:solidFill>
                  <a:srgbClr val="0000FF"/>
                </a:solidFill>
                <a:latin typeface="Consolas"/>
                <a:ea typeface="Calibri"/>
                <a:cs typeface="Times New Roman"/>
              </a:rPr>
              <a:t>#111</a:t>
            </a:r>
            <a:r>
              <a:rPr lang="en-US" dirty="0" smtClean="0">
                <a:solidFill>
                  <a:srgbClr val="000000"/>
                </a:solidFill>
                <a:latin typeface="Consolas"/>
                <a:ea typeface="Calibri"/>
                <a:cs typeface="Times New Roman"/>
              </a:rPr>
              <a:t>; </a:t>
            </a:r>
            <a:r>
              <a:rPr lang="en-US" dirty="0" smtClean="0">
                <a:solidFill>
                  <a:srgbClr val="006400"/>
                </a:solidFill>
                <a:latin typeface="Consolas"/>
                <a:ea typeface="Calibri"/>
              </a:rPr>
              <a:t>// #333333</a:t>
            </a: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p:txBody>
      </p:sp>
      <p:sp>
        <p:nvSpPr>
          <p:cNvPr id="11" name="Rectangle 18"/>
          <p:cNvSpPr/>
          <p:nvPr/>
        </p:nvSpPr>
        <p:spPr>
          <a:xfrm>
            <a:off x="598015" y="1412776"/>
            <a:ext cx="7632700" cy="108012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h1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nl-NL" dirty="0" smtClean="0">
                <a:solidFill>
                  <a:srgbClr val="FF0000"/>
                </a:solidFill>
                <a:highlight>
                  <a:srgbClr val="FFFFFF"/>
                </a:highlight>
                <a:latin typeface="Consolas"/>
                <a:ea typeface="Calibri"/>
                <a:cs typeface="Times New Roman"/>
              </a:rPr>
              <a:t>font-size</a:t>
            </a:r>
            <a:r>
              <a:rPr lang="nl-NL" dirty="0" smtClean="0">
                <a:solidFill>
                  <a:srgbClr val="000000"/>
                </a:solidFill>
                <a:highlight>
                  <a:srgbClr val="FFFFFF"/>
                </a:highlight>
                <a:latin typeface="Consolas"/>
                <a:ea typeface="Calibri"/>
                <a:cs typeface="Times New Roman"/>
              </a:rPr>
              <a:t>: </a:t>
            </a:r>
            <a:r>
              <a:rPr lang="nl-NL" dirty="0" smtClean="0">
                <a:solidFill>
                  <a:srgbClr val="0000FF"/>
                </a:solidFill>
                <a:highlight>
                  <a:srgbClr val="FFFFFF"/>
                </a:highlight>
                <a:latin typeface="Consolas"/>
                <a:ea typeface="Calibri"/>
                <a:cs typeface="Times New Roman"/>
              </a:rPr>
              <a:t>14px</a:t>
            </a:r>
            <a:r>
              <a:rPr lang="nl-NL" dirty="0" smtClean="0">
                <a:solidFill>
                  <a:srgbClr val="000000"/>
                </a:solidFill>
                <a:highlight>
                  <a:srgbClr val="FFFFFF"/>
                </a:highlight>
                <a:latin typeface="Consolas"/>
                <a:ea typeface="Calibri"/>
                <a:cs typeface="Times New Roman"/>
              </a:rPr>
              <a:t> + </a:t>
            </a:r>
            <a:r>
              <a:rPr lang="nl-NL" dirty="0" smtClean="0">
                <a:solidFill>
                  <a:srgbClr val="0000FF"/>
                </a:solidFill>
                <a:highlight>
                  <a:srgbClr val="FFFFFF"/>
                </a:highlight>
                <a:latin typeface="Consolas"/>
                <a:ea typeface="Calibri"/>
                <a:cs typeface="Times New Roman"/>
              </a:rPr>
              <a:t>4px</a:t>
            </a:r>
            <a:r>
              <a:rPr lang="nl-NL" dirty="0" smtClean="0">
                <a:solidFill>
                  <a:srgbClr val="000000"/>
                </a:solidFill>
                <a:highlight>
                  <a:srgbClr val="FFFFFF"/>
                </a:highlight>
                <a:latin typeface="Consolas"/>
                <a:ea typeface="Calibri"/>
                <a:cs typeface="Times New Roman"/>
              </a:rPr>
              <a:t>;</a:t>
            </a:r>
            <a:r>
              <a:rPr lang="en-US" dirty="0">
                <a:solidFill>
                  <a:srgbClr val="000000"/>
                </a:solidFill>
                <a:latin typeface="Consolas"/>
                <a:ea typeface="Calibri"/>
                <a:cs typeface="Times New Roman"/>
              </a:rPr>
              <a:t> </a:t>
            </a:r>
            <a:r>
              <a:rPr lang="en-US" dirty="0">
                <a:solidFill>
                  <a:srgbClr val="006400"/>
                </a:solidFill>
                <a:latin typeface="Consolas"/>
                <a:ea typeface="Calibri"/>
              </a:rPr>
              <a:t>// </a:t>
            </a:r>
            <a:r>
              <a:rPr lang="en-US" dirty="0" smtClean="0">
                <a:solidFill>
                  <a:srgbClr val="006400"/>
                </a:solidFill>
                <a:latin typeface="Consolas"/>
                <a:ea typeface="Calibri"/>
              </a:rPr>
              <a:t>18px</a:t>
            </a:r>
            <a:r>
              <a:rPr lang="nl-NL" dirty="0" smtClean="0">
                <a:solidFill>
                  <a:srgbClr val="000000"/>
                </a:solidFill>
                <a:highlight>
                  <a:srgbClr val="FFFFFF"/>
                </a:highlight>
                <a:latin typeface="Consolas"/>
                <a:ea typeface="Calibri"/>
                <a:cs typeface="Times New Roman"/>
              </a:rPr>
              <a:t/>
            </a:r>
            <a:br>
              <a:rPr lang="nl-NL" dirty="0" smtClean="0">
                <a:solidFill>
                  <a:srgbClr val="000000"/>
                </a:solidFill>
                <a:highlight>
                  <a:srgbClr val="FFFFFF"/>
                </a:highlight>
                <a:latin typeface="Consolas"/>
                <a:ea typeface="Calibri"/>
                <a:cs typeface="Times New Roman"/>
              </a:rPr>
            </a:br>
            <a:r>
              <a:rPr lang="nl-NL" dirty="0" smtClean="0">
                <a:solidFill>
                  <a:srgbClr val="000000"/>
                </a:solidFill>
                <a:latin typeface="Consolas"/>
                <a:ea typeface="Calibri"/>
                <a:cs typeface="Times New Roman"/>
              </a:rPr>
              <a:t>}</a:t>
            </a:r>
          </a:p>
        </p:txBody>
      </p:sp>
      <p:sp>
        <p:nvSpPr>
          <p:cNvPr id="16" name="Rectangle 18"/>
          <p:cNvSpPr/>
          <p:nvPr/>
        </p:nvSpPr>
        <p:spPr>
          <a:xfrm>
            <a:off x="598015" y="4149080"/>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r>
              <a:rPr lang="en-US" dirty="0" smtClean="0">
                <a:solidFill>
                  <a:srgbClr val="9400D3"/>
                </a:solidFill>
                <a:latin typeface="Consolas"/>
                <a:ea typeface="Calibri"/>
                <a:cs typeface="Times New Roman"/>
              </a:rPr>
              <a:t>@</a:t>
            </a:r>
            <a:r>
              <a:rPr lang="en-US" dirty="0">
                <a:solidFill>
                  <a:srgbClr val="9400D3"/>
                </a:solidFill>
                <a:latin typeface="Consolas"/>
                <a:ea typeface="Calibri"/>
                <a:cs typeface="Times New Roman"/>
              </a:rPr>
              <a:t>container-width</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960px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body</a:t>
            </a:r>
            <a:r>
              <a:rPr lang="en-US" dirty="0" smtClean="0">
                <a:solidFill>
                  <a:srgbClr val="000000"/>
                </a:solidFill>
                <a:latin typeface="Consolas"/>
                <a:ea typeface="Calibri"/>
                <a:cs typeface="Times New Roman"/>
              </a:rPr>
              <a:t> {</a:t>
            </a:r>
          </a:p>
          <a:p>
            <a:pPr>
              <a:lnSpc>
                <a:spcPct val="115000"/>
              </a:lnSpc>
              <a:spcAft>
                <a:spcPts val="0"/>
              </a:spcAft>
              <a:buFontTx/>
              <a:tabLst>
                <a:tab pos="381000" algn="l"/>
                <a:tab pos="762000" algn="l"/>
                <a:tab pos="1143000" algn="l"/>
                <a:tab pos="1524000" algn="l"/>
                <a:tab pos="1905000" algn="l"/>
                <a:tab pos="2286000" algn="l"/>
                <a:tab pos="2667000" algn="l"/>
              </a:tabLst>
            </a:pPr>
            <a:r>
              <a:rPr lang="nl-NL" dirty="0" smtClean="0">
                <a:solidFill>
                  <a:srgbClr val="9400D3"/>
                </a:solidFill>
                <a:latin typeface="Consolas"/>
                <a:ea typeface="Calibri"/>
                <a:cs typeface="Times New Roman"/>
              </a:rPr>
              <a:t>	</a:t>
            </a:r>
            <a:r>
              <a:rPr lang="en-US" dirty="0" smtClean="0">
                <a:solidFill>
                  <a:srgbClr val="FF0000"/>
                </a:solidFill>
                <a:latin typeface="Consolas"/>
                <a:ea typeface="Calibri"/>
                <a:cs typeface="Times New Roman"/>
              </a:rPr>
              <a:t>width</a:t>
            </a:r>
            <a:r>
              <a:rPr lang="nl-NL" dirty="0" smtClean="0">
                <a:solidFill>
                  <a:srgbClr val="000000"/>
                </a:solidFill>
                <a:latin typeface="Consolas"/>
                <a:ea typeface="Calibri"/>
                <a:cs typeface="Times New Roman"/>
              </a:rPr>
              <a:t>: (</a:t>
            </a:r>
            <a:r>
              <a:rPr lang="nl-NL" dirty="0" smtClean="0">
                <a:solidFill>
                  <a:srgbClr val="800080"/>
                </a:solidFill>
                <a:latin typeface="Consolas"/>
                <a:ea typeface="Calibri"/>
                <a:cs typeface="Times New Roman"/>
              </a:rPr>
              <a:t>@container-width</a:t>
            </a:r>
            <a:r>
              <a:rPr lang="nl-NL" dirty="0" smtClean="0">
                <a:solidFill>
                  <a:srgbClr val="000000"/>
                </a:solidFill>
                <a:latin typeface="Consolas"/>
                <a:ea typeface="Calibri"/>
                <a:cs typeface="Times New Roman"/>
              </a:rPr>
              <a:t> </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3</a:t>
            </a:r>
            <a:r>
              <a:rPr lang="nl-NL" dirty="0">
                <a:solidFill>
                  <a:srgbClr val="000000"/>
                </a:solidFill>
                <a:latin typeface="Consolas"/>
                <a:ea typeface="Calibri"/>
                <a:cs typeface="Times New Roman"/>
              </a:rPr>
              <a:t>) + </a:t>
            </a:r>
            <a:r>
              <a:rPr lang="nl-NL" dirty="0">
                <a:solidFill>
                  <a:srgbClr val="0000FF"/>
                </a:solidFill>
                <a:latin typeface="Consolas"/>
                <a:ea typeface="Calibri"/>
                <a:cs typeface="Times New Roman"/>
              </a:rPr>
              <a:t>10</a:t>
            </a:r>
            <a:r>
              <a:rPr lang="nl-NL" dirty="0" smtClean="0">
                <a:solidFill>
                  <a:srgbClr val="000000"/>
                </a:solidFill>
                <a:latin typeface="Consolas"/>
                <a:ea typeface="Calibri"/>
                <a:cs typeface="Times New Roman"/>
              </a:rPr>
              <a:t>;</a:t>
            </a:r>
            <a:r>
              <a:rPr lang="en-US" dirty="0">
                <a:solidFill>
                  <a:srgbClr val="000000"/>
                </a:solidFill>
                <a:latin typeface="Consolas"/>
                <a:ea typeface="Calibri"/>
                <a:cs typeface="Times New Roman"/>
              </a:rPr>
              <a:t> </a:t>
            </a:r>
            <a:r>
              <a:rPr lang="en-US" dirty="0">
                <a:solidFill>
                  <a:srgbClr val="006400"/>
                </a:solidFill>
                <a:latin typeface="Consolas"/>
                <a:ea typeface="Calibri"/>
              </a:rPr>
              <a:t>// </a:t>
            </a:r>
            <a:r>
              <a:rPr lang="en-US" dirty="0" smtClean="0">
                <a:solidFill>
                  <a:srgbClr val="006400"/>
                </a:solidFill>
                <a:latin typeface="Consolas"/>
                <a:ea typeface="Calibri"/>
              </a:rPr>
              <a:t>330px</a:t>
            </a:r>
            <a:r>
              <a:rPr lang="nl-NL" dirty="0" smtClean="0">
                <a:solidFill>
                  <a:srgbClr val="000000"/>
                </a:solidFill>
                <a:latin typeface="Consolas"/>
                <a:ea typeface="Calibri"/>
                <a:cs typeface="Times New Roman"/>
              </a:rPr>
              <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9"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519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Operations (2/2)</a:t>
            </a:r>
            <a:endParaRPr lang="nl-NL" dirty="0"/>
          </a:p>
        </p:txBody>
      </p:sp>
      <p:sp>
        <p:nvSpPr>
          <p:cNvPr id="3" name="Tijdelijke aanduiding voor inhoud 2"/>
          <p:cNvSpPr>
            <a:spLocks noGrp="1"/>
          </p:cNvSpPr>
          <p:nvPr>
            <p:ph idx="1"/>
          </p:nvPr>
        </p:nvSpPr>
        <p:spPr/>
        <p:txBody>
          <a:bodyPr/>
          <a:lstStyle/>
          <a:p>
            <a:r>
              <a:rPr lang="nl-NL" dirty="0" smtClean="0"/>
              <a:t>Math operations</a:t>
            </a:r>
          </a:p>
          <a:p>
            <a:endParaRPr lang="nl-NL" dirty="0"/>
          </a:p>
          <a:p>
            <a:endParaRPr lang="nl-NL" dirty="0" smtClean="0"/>
          </a:p>
          <a:p>
            <a:endParaRPr lang="nl-NL" dirty="0"/>
          </a:p>
          <a:p>
            <a:r>
              <a:rPr lang="nl-NL" dirty="0" smtClean="0"/>
              <a:t>Useful during calculations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86</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8"/>
          <p:cNvSpPr/>
          <p:nvPr/>
        </p:nvSpPr>
        <p:spPr>
          <a:xfrm>
            <a:off x="598015" y="3749760"/>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FontTx/>
              <a:buNone/>
              <a:tabLst>
                <a:tab pos="381000" algn="l"/>
                <a:tab pos="762000" algn="l"/>
                <a:tab pos="1143000" algn="l"/>
                <a:tab pos="1524000" algn="l"/>
                <a:tab pos="1905000" algn="l"/>
                <a:tab pos="2286000" algn="l"/>
                <a:tab pos="2667000" algn="l"/>
              </a:tabLst>
              <a:defRPr/>
            </a:pPr>
            <a:r>
              <a:rPr lang="en-US" dirty="0" smtClean="0">
                <a:solidFill>
                  <a:srgbClr val="9400D3"/>
                </a:solidFill>
                <a:latin typeface="Consolas"/>
                <a:ea typeface="Calibri"/>
                <a:cs typeface="Times New Roman"/>
              </a:rPr>
              <a:t>@</a:t>
            </a:r>
            <a:r>
              <a:rPr lang="en-US" dirty="0">
                <a:solidFill>
                  <a:srgbClr val="9400D3"/>
                </a:solidFill>
                <a:latin typeface="Consolas"/>
                <a:ea typeface="Calibri"/>
                <a:cs typeface="Times New Roman"/>
              </a:rPr>
              <a:t>container-width</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1000px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#container</a:t>
            </a:r>
            <a:r>
              <a:rPr lang="en-US" dirty="0" smtClean="0">
                <a:solidFill>
                  <a:srgbClr val="000000"/>
                </a:solidFill>
                <a:latin typeface="Consolas"/>
                <a:ea typeface="Calibri"/>
                <a:cs typeface="Times New Roman"/>
              </a:rPr>
              <a:t> {</a:t>
            </a:r>
          </a:p>
          <a:p>
            <a:pPr>
              <a:lnSpc>
                <a:spcPct val="115000"/>
              </a:lnSpc>
              <a:spcAft>
                <a:spcPts val="0"/>
              </a:spcAft>
              <a:buFontTx/>
              <a:tabLst>
                <a:tab pos="381000" algn="l"/>
                <a:tab pos="762000" algn="l"/>
                <a:tab pos="1143000" algn="l"/>
                <a:tab pos="1524000" algn="l"/>
                <a:tab pos="1905000" algn="l"/>
                <a:tab pos="2286000" algn="l"/>
                <a:tab pos="2667000" algn="l"/>
              </a:tabLst>
            </a:pPr>
            <a:r>
              <a:rPr lang="nl-NL" dirty="0" smtClean="0">
                <a:solidFill>
                  <a:srgbClr val="9400D3"/>
                </a:solidFill>
                <a:latin typeface="Consolas"/>
                <a:ea typeface="Calibri"/>
                <a:cs typeface="Times New Roman"/>
              </a:rPr>
              <a:t>	</a:t>
            </a:r>
            <a:r>
              <a:rPr lang="en-US" dirty="0" smtClean="0">
                <a:solidFill>
                  <a:srgbClr val="FF0000"/>
                </a:solidFill>
                <a:latin typeface="Consolas"/>
                <a:ea typeface="Calibri"/>
                <a:cs typeface="Times New Roman"/>
              </a:rPr>
              <a:t>width</a:t>
            </a:r>
            <a:r>
              <a:rPr lang="nl-NL" dirty="0" smtClean="0">
                <a:solidFill>
                  <a:srgbClr val="000000"/>
                </a:solidFill>
                <a:latin typeface="Consolas"/>
                <a:ea typeface="Calibri"/>
                <a:cs typeface="Times New Roman"/>
              </a:rPr>
              <a:t>: ceil(</a:t>
            </a:r>
            <a:r>
              <a:rPr lang="nl-NL" dirty="0" smtClean="0">
                <a:solidFill>
                  <a:srgbClr val="800080"/>
                </a:solidFill>
                <a:latin typeface="Consolas"/>
                <a:ea typeface="Calibri"/>
                <a:cs typeface="Times New Roman"/>
              </a:rPr>
              <a:t>@container-width</a:t>
            </a:r>
            <a:r>
              <a:rPr lang="nl-NL" dirty="0" smtClean="0">
                <a:solidFill>
                  <a:srgbClr val="000000"/>
                </a:solidFill>
                <a:latin typeface="Consolas"/>
                <a:ea typeface="Calibri"/>
                <a:cs typeface="Times New Roman"/>
              </a:rPr>
              <a:t> </a:t>
            </a:r>
            <a:r>
              <a:rPr lang="nl-NL" dirty="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3</a:t>
            </a:r>
            <a:r>
              <a:rPr lang="nl-NL" dirty="0" smtClean="0">
                <a:solidFill>
                  <a:srgbClr val="000000"/>
                </a:solidFill>
                <a:latin typeface="Consolas"/>
                <a:ea typeface="Calibri"/>
                <a:cs typeface="Times New Roman"/>
              </a:rPr>
              <a:t>);</a:t>
            </a:r>
            <a:r>
              <a:rPr lang="en-US" dirty="0" smtClean="0">
                <a:solidFill>
                  <a:srgbClr val="000000"/>
                </a:solidFill>
                <a:latin typeface="Consolas"/>
                <a:ea typeface="Calibri"/>
                <a:cs typeface="Times New Roman"/>
              </a:rPr>
              <a:t> </a:t>
            </a:r>
            <a:r>
              <a:rPr lang="en-US" dirty="0">
                <a:solidFill>
                  <a:srgbClr val="006400"/>
                </a:solidFill>
                <a:latin typeface="Consolas"/>
                <a:ea typeface="Calibri"/>
              </a:rPr>
              <a:t>// </a:t>
            </a:r>
            <a:r>
              <a:rPr lang="en-US" dirty="0" smtClean="0">
                <a:solidFill>
                  <a:srgbClr val="006400"/>
                </a:solidFill>
                <a:latin typeface="Consolas"/>
                <a:ea typeface="Calibri"/>
              </a:rPr>
              <a:t>334px</a:t>
            </a:r>
            <a:r>
              <a:rPr lang="nl-NL" dirty="0" smtClean="0">
                <a:solidFill>
                  <a:srgbClr val="000000"/>
                </a:solidFill>
                <a:latin typeface="Consolas"/>
                <a:ea typeface="Calibri"/>
                <a:cs typeface="Times New Roman"/>
              </a:rPr>
              <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5" name="Rectangle 18"/>
          <p:cNvSpPr/>
          <p:nvPr/>
        </p:nvSpPr>
        <p:spPr>
          <a:xfrm>
            <a:off x="598854" y="141272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round(</a:t>
            </a:r>
            <a:r>
              <a:rPr lang="nl-NL" dirty="0" smtClean="0">
                <a:solidFill>
                  <a:srgbClr val="800080"/>
                </a:solidFill>
                <a:latin typeface="Consolas"/>
                <a:ea typeface="Calibri"/>
                <a:cs typeface="Times New Roman"/>
              </a:rPr>
              <a:t>@</a:t>
            </a:r>
            <a:r>
              <a:rPr lang="nl-NL" dirty="0" err="1" smtClean="0">
                <a:solidFill>
                  <a:srgbClr val="800080"/>
                </a:solidFill>
                <a:latin typeface="Consolas"/>
                <a:ea typeface="Calibri"/>
                <a:cs typeface="Times New Roman"/>
              </a:rPr>
              <a:t>number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7" name="Rectangle 18"/>
          <p:cNvSpPr/>
          <p:nvPr/>
        </p:nvSpPr>
        <p:spPr>
          <a:xfrm>
            <a:off x="598015" y="198880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err="1" smtClean="0">
                <a:solidFill>
                  <a:srgbClr val="000000"/>
                </a:solidFill>
                <a:latin typeface="Consolas"/>
                <a:ea typeface="Calibri"/>
                <a:cs typeface="Times New Roman"/>
              </a:rPr>
              <a:t>ceil</a:t>
            </a:r>
            <a:r>
              <a:rPr lang="nl-NL" dirty="0" smtClean="0">
                <a:solidFill>
                  <a:srgbClr val="000000"/>
                </a:solidFill>
                <a:latin typeface="Consolas"/>
                <a:ea typeface="Calibri"/>
                <a:cs typeface="Times New Roman"/>
              </a:rPr>
              <a:t>(</a:t>
            </a:r>
            <a:r>
              <a:rPr lang="nl-NL" dirty="0" smtClean="0">
                <a:solidFill>
                  <a:srgbClr val="0000FF"/>
                </a:solidFill>
                <a:latin typeface="Consolas"/>
                <a:ea typeface="Calibri"/>
                <a:cs typeface="Times New Roman"/>
              </a:rPr>
              <a:t>1.7</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8" name="Rectangle 18"/>
          <p:cNvSpPr/>
          <p:nvPr/>
        </p:nvSpPr>
        <p:spPr>
          <a:xfrm>
            <a:off x="4629875" y="141272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floor(</a:t>
            </a:r>
            <a:r>
              <a:rPr lang="nl-NL" dirty="0" smtClean="0">
                <a:solidFill>
                  <a:srgbClr val="800080"/>
                </a:solidFill>
                <a:latin typeface="Consolas"/>
                <a:ea typeface="Calibri"/>
                <a:cs typeface="Times New Roman"/>
              </a:rPr>
              <a:t>@</a:t>
            </a:r>
            <a:r>
              <a:rPr lang="nl-NL" dirty="0" err="1" smtClean="0">
                <a:solidFill>
                  <a:srgbClr val="800080"/>
                </a:solidFill>
                <a:latin typeface="Consolas"/>
                <a:ea typeface="Calibri"/>
                <a:cs typeface="Times New Roman"/>
              </a:rPr>
              <a:t>number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9" name="Rectangle 18"/>
          <p:cNvSpPr/>
          <p:nvPr/>
        </p:nvSpPr>
        <p:spPr>
          <a:xfrm>
            <a:off x="4629036" y="198880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percentage(</a:t>
            </a:r>
            <a:r>
              <a:rPr lang="nl-NL" dirty="0" smtClean="0">
                <a:solidFill>
                  <a:srgbClr val="0000FF"/>
                </a:solidFill>
                <a:latin typeface="Consolas"/>
                <a:ea typeface="Calibri"/>
                <a:cs typeface="Times New Roman"/>
              </a:rPr>
              <a:t>0.5</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11"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987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fgeronde rechthoek 3"/>
          <p:cNvSpPr/>
          <p:nvPr/>
        </p:nvSpPr>
        <p:spPr>
          <a:xfrm>
            <a:off x="899592" y="5049693"/>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8" name="Afgeronde rechthoek 3"/>
          <p:cNvSpPr/>
          <p:nvPr/>
        </p:nvSpPr>
        <p:spPr>
          <a:xfrm>
            <a:off x="899592" y="548865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87</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39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Colors (1/2)</a:t>
            </a:r>
            <a:endParaRPr lang="nl-NL" dirty="0"/>
          </a:p>
        </p:txBody>
      </p:sp>
      <p:sp>
        <p:nvSpPr>
          <p:cNvPr id="3" name="Tijdelijke aanduiding voor inhoud 2"/>
          <p:cNvSpPr>
            <a:spLocks noGrp="1"/>
          </p:cNvSpPr>
          <p:nvPr>
            <p:ph idx="1"/>
          </p:nvPr>
        </p:nvSpPr>
        <p:spPr/>
        <p:txBody>
          <a:bodyPr/>
          <a:lstStyle/>
          <a:p>
            <a:r>
              <a:rPr lang="nl-NL" dirty="0" smtClean="0"/>
              <a:t>Extensive support for dealing with </a:t>
            </a:r>
            <a:r>
              <a:rPr lang="nl-NL" b="1" dirty="0" smtClean="0">
                <a:solidFill>
                  <a:srgbClr val="FF0000"/>
                </a:solidFill>
              </a:rPr>
              <a:t>c</a:t>
            </a:r>
            <a:r>
              <a:rPr lang="nl-NL" b="1" dirty="0" smtClean="0">
                <a:solidFill>
                  <a:srgbClr val="FFFF00"/>
                </a:solidFill>
              </a:rPr>
              <a:t>o</a:t>
            </a:r>
            <a:r>
              <a:rPr lang="nl-NL" b="1" dirty="0" smtClean="0">
                <a:solidFill>
                  <a:schemeClr val="tx1"/>
                </a:solidFill>
              </a:rPr>
              <a:t>l</a:t>
            </a:r>
            <a:r>
              <a:rPr lang="nl-NL" b="1" dirty="0" smtClean="0">
                <a:solidFill>
                  <a:srgbClr val="7030A0"/>
                </a:solidFill>
              </a:rPr>
              <a:t>o</a:t>
            </a:r>
            <a:r>
              <a:rPr lang="nl-NL" b="1" dirty="0" smtClean="0">
                <a:solidFill>
                  <a:srgbClr val="00B050"/>
                </a:solidFill>
              </a:rPr>
              <a:t>r</a:t>
            </a:r>
            <a:r>
              <a:rPr lang="nl-NL" b="1" dirty="0" smtClean="0"/>
              <a:t>s</a:t>
            </a:r>
          </a:p>
          <a:p>
            <a:pPr lvl="1"/>
            <a:r>
              <a:rPr lang="nl-NL" dirty="0" smtClean="0"/>
              <a:t>Retrieving color information</a:t>
            </a:r>
          </a:p>
          <a:p>
            <a:pPr lvl="1"/>
            <a:r>
              <a:rPr lang="nl-NL" dirty="0" smtClean="0"/>
              <a:t>Transforming colors</a:t>
            </a:r>
          </a:p>
          <a:p>
            <a:pPr lvl="1"/>
            <a:endParaRPr lang="nl-NL" dirty="0" smtClean="0"/>
          </a:p>
          <a:p>
            <a:r>
              <a:rPr lang="nl-NL" dirty="0" smtClean="0"/>
              <a:t>Retrieve color information</a:t>
            </a:r>
          </a:p>
          <a:p>
            <a:endParaRPr lang="nl-NL" dirty="0"/>
          </a:p>
          <a:p>
            <a:endParaRPr lang="nl-NL" dirty="0" smtClean="0"/>
          </a:p>
          <a:p>
            <a:r>
              <a:rPr lang="nl-NL" dirty="0" smtClean="0"/>
              <a:t>Useful when creating new colors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88</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854" y="347816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hue(</a:t>
            </a:r>
            <a:r>
              <a:rPr lang="nl-NL" dirty="0" smtClean="0">
                <a:solidFill>
                  <a:srgbClr val="800080"/>
                </a:solidFill>
                <a:latin typeface="Consolas"/>
                <a:ea typeface="Calibri"/>
                <a:cs typeface="Times New Roman"/>
              </a:rPr>
              <a:t>@color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0" name="Rectangle 18"/>
          <p:cNvSpPr/>
          <p:nvPr/>
        </p:nvSpPr>
        <p:spPr>
          <a:xfrm>
            <a:off x="598015" y="405424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lightness(</a:t>
            </a:r>
            <a:r>
              <a:rPr lang="nl-NL" dirty="0" smtClean="0">
                <a:solidFill>
                  <a:srgbClr val="800080"/>
                </a:solidFill>
                <a:latin typeface="Consolas"/>
                <a:ea typeface="Calibri"/>
                <a:cs typeface="Times New Roman"/>
              </a:rPr>
              <a:t>@color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3" name="Rectangle 18"/>
          <p:cNvSpPr/>
          <p:nvPr/>
        </p:nvSpPr>
        <p:spPr>
          <a:xfrm>
            <a:off x="4629875" y="347816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saturation(</a:t>
            </a:r>
            <a:r>
              <a:rPr lang="nl-NL" dirty="0" smtClean="0">
                <a:solidFill>
                  <a:srgbClr val="800080"/>
                </a:solidFill>
                <a:latin typeface="Consolas"/>
                <a:ea typeface="Calibri"/>
                <a:cs typeface="Times New Roman"/>
              </a:rPr>
              <a:t>@color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4" name="Rectangle 18"/>
          <p:cNvSpPr/>
          <p:nvPr/>
        </p:nvSpPr>
        <p:spPr>
          <a:xfrm>
            <a:off x="4629036" y="4054240"/>
            <a:ext cx="36000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alpha(</a:t>
            </a:r>
            <a:r>
              <a:rPr lang="nl-NL" dirty="0" smtClean="0">
                <a:solidFill>
                  <a:srgbClr val="800080"/>
                </a:solidFill>
                <a:latin typeface="Consolas"/>
                <a:ea typeface="Calibri"/>
                <a:cs typeface="Times New Roman"/>
              </a:rPr>
              <a:t>@color</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8" name="Rectangle 18"/>
          <p:cNvSpPr/>
          <p:nvPr/>
        </p:nvSpPr>
        <p:spPr>
          <a:xfrm>
            <a:off x="598015" y="5268578"/>
            <a:ext cx="7631860" cy="108015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#menu</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hsl</a:t>
            </a:r>
            <a:r>
              <a:rPr lang="en-US" dirty="0">
                <a:solidFill>
                  <a:srgbClr val="000000"/>
                </a:solidFill>
                <a:latin typeface="Consolas"/>
                <a:ea typeface="Calibri"/>
                <a:cs typeface="Times New Roman"/>
              </a:rPr>
              <a:t>(</a:t>
            </a:r>
            <a:r>
              <a:rPr lang="en-US" b="1" dirty="0">
                <a:solidFill>
                  <a:srgbClr val="000000"/>
                </a:solidFill>
                <a:latin typeface="Consolas"/>
                <a:ea typeface="Calibri"/>
                <a:cs typeface="Times New Roman"/>
              </a:rPr>
              <a:t>hue(</a:t>
            </a:r>
            <a:r>
              <a:rPr lang="en-US" dirty="0">
                <a:solidFill>
                  <a:srgbClr val="800080"/>
                </a:solidFill>
                <a:latin typeface="Consolas"/>
                <a:ea typeface="Calibri"/>
                <a:cs typeface="Times New Roman"/>
              </a:rPr>
              <a:t>@base-color</a:t>
            </a:r>
            <a:r>
              <a:rPr lang="en-US" b="1" dirty="0">
                <a:solidFill>
                  <a:srgbClr val="000000"/>
                </a:solidFill>
                <a:latin typeface="Consolas"/>
                <a:ea typeface="Calibri"/>
                <a:cs typeface="Times New Roman"/>
              </a:rPr>
              <a:t>)</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45%</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72</a:t>
            </a:r>
            <a:r>
              <a:rPr lang="en-US" dirty="0" smtClean="0">
                <a:solidFill>
                  <a:srgbClr val="0000FF"/>
                </a:solidFill>
                <a:latin typeface="Consolas"/>
                <a:ea typeface="Calibri"/>
                <a:cs typeface="Times New Roman"/>
              </a:rPr>
              <a:t>%</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11"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45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Colors (2/2)</a:t>
            </a:r>
            <a:endParaRPr lang="nl-NL" dirty="0"/>
          </a:p>
        </p:txBody>
      </p:sp>
      <p:sp>
        <p:nvSpPr>
          <p:cNvPr id="3" name="Tijdelijke aanduiding voor inhoud 2"/>
          <p:cNvSpPr>
            <a:spLocks noGrp="1"/>
          </p:cNvSpPr>
          <p:nvPr>
            <p:ph idx="1"/>
          </p:nvPr>
        </p:nvSpPr>
        <p:spPr/>
        <p:txBody>
          <a:bodyPr/>
          <a:lstStyle/>
          <a:p>
            <a:r>
              <a:rPr lang="nl-NL" dirty="0" smtClean="0"/>
              <a:t>When transforming, colors are first converted to </a:t>
            </a:r>
            <a:r>
              <a:rPr lang="nl-NL" b="1" dirty="0" smtClean="0"/>
              <a:t>HSL</a:t>
            </a:r>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89</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98854" y="1925367"/>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ea typeface="Calibri"/>
                <a:cs typeface="Times New Roman"/>
              </a:rPr>
              <a:t>lighten(</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0" name="Rectangle 18"/>
          <p:cNvSpPr/>
          <p:nvPr/>
        </p:nvSpPr>
        <p:spPr>
          <a:xfrm>
            <a:off x="598015" y="2501447"/>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darken</a:t>
            </a:r>
            <a:r>
              <a:rPr lang="nl-NL" dirty="0">
                <a:solidFill>
                  <a:srgbClr val="000000"/>
                </a:solidFill>
                <a:latin typeface="Consolas"/>
                <a:ea typeface="Calibri"/>
                <a:cs typeface="Times New Roman"/>
              </a:rPr>
              <a:t>(</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3" name="Rectangle 18"/>
          <p:cNvSpPr/>
          <p:nvPr/>
        </p:nvSpPr>
        <p:spPr>
          <a:xfrm>
            <a:off x="598854" y="3068962"/>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saturate(</a:t>
            </a:r>
            <a:r>
              <a:rPr lang="nl-NL" dirty="0" smtClean="0">
                <a:solidFill>
                  <a:srgbClr val="800080"/>
                </a:solidFill>
                <a:latin typeface="Consolas"/>
                <a:ea typeface="Calibri"/>
                <a:cs typeface="Times New Roman"/>
              </a:rPr>
              <a:t>@</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4" name="Rectangle 18"/>
          <p:cNvSpPr/>
          <p:nvPr/>
        </p:nvSpPr>
        <p:spPr>
          <a:xfrm>
            <a:off x="598015" y="3645042"/>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desaturate(</a:t>
            </a:r>
            <a:r>
              <a:rPr lang="nl-NL" dirty="0" smtClean="0">
                <a:solidFill>
                  <a:srgbClr val="800080"/>
                </a:solidFill>
                <a:latin typeface="Consolas"/>
                <a:ea typeface="Calibri"/>
                <a:cs typeface="Times New Roman"/>
              </a:rPr>
              <a:t>@</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5" name="Rectangle 18"/>
          <p:cNvSpPr/>
          <p:nvPr/>
        </p:nvSpPr>
        <p:spPr>
          <a:xfrm>
            <a:off x="4716857" y="3645042"/>
            <a:ext cx="3513017"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spin(</a:t>
            </a:r>
            <a:r>
              <a:rPr lang="nl-NL" dirty="0" smtClean="0">
                <a:solidFill>
                  <a:srgbClr val="800080"/>
                </a:solidFill>
                <a:latin typeface="Consolas"/>
                <a:ea typeface="Calibri"/>
                <a:cs typeface="Times New Roman"/>
              </a:rPr>
              <a:t>@</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10</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7" name="Rectangle 18"/>
          <p:cNvSpPr/>
          <p:nvPr/>
        </p:nvSpPr>
        <p:spPr>
          <a:xfrm>
            <a:off x="4716018" y="4221122"/>
            <a:ext cx="3513017"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ea typeface="Calibri"/>
                <a:cs typeface="Times New Roman"/>
              </a:rPr>
              <a:t>spin(</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-10</a:t>
            </a:r>
            <a:r>
              <a:rPr lang="nl-NL" dirty="0" smtClean="0">
                <a:solidFill>
                  <a:srgbClr val="000000"/>
                </a:solidFill>
                <a:latin typeface="Consolas"/>
                <a:ea typeface="Calibri"/>
                <a:cs typeface="Times New Roman"/>
              </a:rPr>
              <a:t>);</a:t>
            </a:r>
            <a:r>
              <a:rPr lang="nl-NL" dirty="0">
                <a:solidFill>
                  <a:srgbClr val="000000"/>
                </a:solidFill>
                <a:latin typeface="Consolas"/>
                <a:ea typeface="Calibri"/>
                <a:cs typeface="Times New Roman"/>
              </a:rPr>
              <a:t/>
            </a:r>
            <a:br>
              <a:rPr lang="nl-NL" dirty="0">
                <a:solidFill>
                  <a:srgbClr val="000000"/>
                </a:solidFill>
                <a:latin typeface="Consolas"/>
                <a:ea typeface="Calibri"/>
                <a:cs typeface="Times New Roman"/>
              </a:rPr>
            </a:br>
            <a:endParaRPr lang="nl-NL" sz="2400" dirty="0">
              <a:ea typeface="Calibri"/>
              <a:cs typeface="Times New Roman"/>
            </a:endParaRPr>
          </a:p>
        </p:txBody>
      </p:sp>
      <p:sp>
        <p:nvSpPr>
          <p:cNvPr id="18" name="Rectangle 18"/>
          <p:cNvSpPr/>
          <p:nvPr/>
        </p:nvSpPr>
        <p:spPr>
          <a:xfrm>
            <a:off x="598015" y="4221110"/>
            <a:ext cx="393906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000000"/>
                </a:solidFill>
                <a:latin typeface="Consolas"/>
                <a:ea typeface="Calibri"/>
                <a:cs typeface="Times New Roman"/>
              </a:rPr>
              <a:t>mix(</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800080"/>
                </a:solidFill>
                <a:latin typeface="Consolas"/>
                <a:ea typeface="Calibri"/>
                <a:cs typeface="Times New Roman"/>
              </a:rPr>
              <a:t>@new-color</a:t>
            </a:r>
            <a:r>
              <a:rPr lang="nl-NL" dirty="0">
                <a:solidFill>
                  <a:srgbClr val="000000"/>
                </a:solidFill>
                <a:latin typeface="Consolas"/>
                <a:ea typeface="Calibri"/>
                <a:cs typeface="Times New Roman"/>
              </a:rPr>
              <a:t>);</a:t>
            </a:r>
            <a:br>
              <a:rPr lang="nl-NL" dirty="0">
                <a:solidFill>
                  <a:srgbClr val="000000"/>
                </a:solidFill>
                <a:latin typeface="Consolas"/>
                <a:ea typeface="Calibri"/>
                <a:cs typeface="Times New Roman"/>
              </a:rPr>
            </a:br>
            <a:endParaRPr lang="nl-NL" sz="2400" dirty="0">
              <a:ea typeface="Calibri"/>
              <a:cs typeface="Times New Roman"/>
            </a:endParaRPr>
          </a:p>
        </p:txBody>
      </p:sp>
      <p:sp>
        <p:nvSpPr>
          <p:cNvPr id="41" name="Rectangle 18"/>
          <p:cNvSpPr/>
          <p:nvPr/>
        </p:nvSpPr>
        <p:spPr>
          <a:xfrm>
            <a:off x="4716858" y="1925367"/>
            <a:ext cx="3513017"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fadein(</a:t>
            </a:r>
            <a:r>
              <a:rPr lang="nl-NL" dirty="0" smtClean="0">
                <a:solidFill>
                  <a:srgbClr val="800080"/>
                </a:solidFill>
                <a:latin typeface="Consolas"/>
                <a:ea typeface="Calibri"/>
                <a:cs typeface="Times New Roman"/>
              </a:rPr>
              <a:t>@</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42" name="Rectangle 18"/>
          <p:cNvSpPr/>
          <p:nvPr/>
        </p:nvSpPr>
        <p:spPr>
          <a:xfrm>
            <a:off x="4716019" y="2501447"/>
            <a:ext cx="3513017"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fadeout(</a:t>
            </a:r>
            <a:r>
              <a:rPr lang="nl-NL" dirty="0" smtClean="0">
                <a:solidFill>
                  <a:srgbClr val="800080"/>
                </a:solidFill>
                <a:latin typeface="Consolas"/>
                <a:ea typeface="Calibri"/>
                <a:cs typeface="Times New Roman"/>
              </a:rPr>
              <a:t>@</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43" name="Rectangle 18"/>
          <p:cNvSpPr/>
          <p:nvPr/>
        </p:nvSpPr>
        <p:spPr>
          <a:xfrm>
            <a:off x="4716858" y="3068962"/>
            <a:ext cx="3513017"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fade(</a:t>
            </a:r>
            <a:r>
              <a:rPr lang="nl-NL" dirty="0" smtClean="0">
                <a:solidFill>
                  <a:srgbClr val="800080"/>
                </a:solidFill>
                <a:latin typeface="Consolas"/>
                <a:ea typeface="Calibri"/>
                <a:cs typeface="Times New Roman"/>
              </a:rPr>
              <a:t>@</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10</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44" name="Rectangle 18"/>
          <p:cNvSpPr/>
          <p:nvPr/>
        </p:nvSpPr>
        <p:spPr>
          <a:xfrm>
            <a:off x="598015" y="5085259"/>
            <a:ext cx="7632700" cy="1080121"/>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en-US" dirty="0" smtClean="0">
                <a:solidFill>
                  <a:srgbClr val="800000"/>
                </a:solidFill>
                <a:latin typeface="Consolas"/>
                <a:ea typeface="Calibri"/>
                <a:cs typeface="Times New Roman"/>
              </a:rPr>
              <a:t>h1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nl-NL" dirty="0" smtClean="0">
                <a:solidFill>
                  <a:srgbClr val="FF0000"/>
                </a:solidFill>
                <a:highlight>
                  <a:srgbClr val="FFFFFF"/>
                </a:highlight>
                <a:latin typeface="Consolas"/>
                <a:ea typeface="Calibri"/>
                <a:cs typeface="Times New Roman"/>
              </a:rPr>
              <a:t>color</a:t>
            </a:r>
            <a:r>
              <a:rPr lang="nl-NL" dirty="0" smtClean="0">
                <a:solidFill>
                  <a:srgbClr val="000000"/>
                </a:solidFill>
                <a:highlight>
                  <a:srgbClr val="FFFFFF"/>
                </a:highlight>
                <a:latin typeface="Consolas"/>
                <a:ea typeface="Calibri"/>
                <a:cs typeface="Times New Roman"/>
              </a:rPr>
              <a:t>: </a:t>
            </a:r>
            <a:r>
              <a:rPr lang="nl-NL" dirty="0">
                <a:solidFill>
                  <a:srgbClr val="000000"/>
                </a:solidFill>
                <a:latin typeface="Consolas"/>
                <a:ea typeface="Calibri"/>
                <a:cs typeface="Times New Roman"/>
              </a:rPr>
              <a:t>darken(</a:t>
            </a:r>
            <a:r>
              <a:rPr lang="nl-NL" dirty="0">
                <a:solidFill>
                  <a:srgbClr val="800080"/>
                </a:solidFill>
                <a:latin typeface="Consolas"/>
                <a:ea typeface="Calibri"/>
                <a:cs typeface="Times New Roman"/>
              </a:rPr>
              <a:t>@base-color</a:t>
            </a:r>
            <a:r>
              <a:rPr lang="nl-NL" dirty="0">
                <a:solidFill>
                  <a:srgbClr val="000000"/>
                </a:solidFill>
                <a:latin typeface="Consolas"/>
                <a:ea typeface="Calibri"/>
                <a:cs typeface="Times New Roman"/>
              </a:rPr>
              <a:t>, </a:t>
            </a:r>
            <a:r>
              <a:rPr lang="nl-NL" dirty="0" smtClean="0">
                <a:solidFill>
                  <a:srgbClr val="0000FF"/>
                </a:solidFill>
                <a:latin typeface="Consolas"/>
                <a:ea typeface="Calibri"/>
                <a:cs typeface="Times New Roman"/>
              </a:rPr>
              <a:t>25%</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p>
        </p:txBody>
      </p:sp>
      <p:pic>
        <p:nvPicPr>
          <p:cNvPr id="19"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330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Layouts: The </a:t>
            </a:r>
            <a:r>
              <a:rPr lang="nl-NL" dirty="0" err="1" smtClean="0"/>
              <a:t>responsive</a:t>
            </a:r>
            <a:r>
              <a:rPr lang="nl-NL" dirty="0" smtClean="0"/>
              <a:t> (2/2)</a:t>
            </a:r>
            <a:endParaRPr lang="nl-NL" dirty="0"/>
          </a:p>
        </p:txBody>
      </p:sp>
      <p:sp>
        <p:nvSpPr>
          <p:cNvPr id="3" name="Tijdelijke aanduiding voor inhoud 2"/>
          <p:cNvSpPr>
            <a:spLocks noGrp="1"/>
          </p:cNvSpPr>
          <p:nvPr>
            <p:ph idx="1"/>
          </p:nvPr>
        </p:nvSpPr>
        <p:spPr/>
        <p:txBody>
          <a:bodyPr/>
          <a:lstStyle/>
          <a:p>
            <a:r>
              <a:rPr lang="nl-NL" dirty="0" smtClean="0"/>
              <a:t>Respond to device capabilities with CSS3 </a:t>
            </a:r>
            <a:r>
              <a:rPr lang="nl-NL" b="1" dirty="0" smtClean="0"/>
              <a:t>media queries</a:t>
            </a:r>
            <a:br>
              <a:rPr lang="nl-NL" b="1" dirty="0" smtClean="0"/>
            </a:br>
            <a:endParaRPr lang="nl-NL" dirty="0" smtClean="0"/>
          </a:p>
          <a:p>
            <a:r>
              <a:rPr lang="nl-NL" dirty="0" smtClean="0"/>
              <a:t>Use media queries to link external stylesheets</a:t>
            </a:r>
          </a:p>
          <a:p>
            <a:pPr lvl="1"/>
            <a:endParaRPr lang="nl-NL" dirty="0"/>
          </a:p>
          <a:p>
            <a:pPr lvl="1"/>
            <a:endParaRPr lang="nl-NL" dirty="0" smtClean="0"/>
          </a:p>
          <a:p>
            <a:r>
              <a:rPr lang="nl-NL" dirty="0" smtClean="0"/>
              <a:t>Use media queries inside a stylesheet</a:t>
            </a:r>
            <a:endParaRPr lang="nl-NL" dirty="0"/>
          </a:p>
          <a:p>
            <a:endParaRPr lang="nl-NL" dirty="0" smtClean="0"/>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9</a:t>
            </a:fld>
            <a:endParaRPr lang="nl-NL"/>
          </a:p>
        </p:txBody>
      </p:sp>
      <p:sp>
        <p:nvSpPr>
          <p:cNvPr id="6" name="Rectangle 18"/>
          <p:cNvSpPr/>
          <p:nvPr/>
        </p:nvSpPr>
        <p:spPr>
          <a:xfrm>
            <a:off x="598015" y="2967756"/>
            <a:ext cx="7632700" cy="79211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cs typeface="Times New Roman"/>
              </a:rPr>
              <a:t>&lt;</a:t>
            </a:r>
            <a:r>
              <a:rPr lang="en-US" dirty="0">
                <a:solidFill>
                  <a:srgbClr val="800000"/>
                </a:solidFill>
                <a:latin typeface="Consolas"/>
                <a:ea typeface="Calibri"/>
                <a:cs typeface="Times New Roman"/>
              </a:rPr>
              <a:t>link</a:t>
            </a:r>
            <a:r>
              <a:rPr lang="en-US" dirty="0">
                <a:solidFill>
                  <a:srgbClr val="000000"/>
                </a:solidFill>
                <a:latin typeface="Consolas"/>
                <a:ea typeface="Calibri"/>
                <a:cs typeface="Times New Roman"/>
              </a:rPr>
              <a:t> </a:t>
            </a:r>
            <a:r>
              <a:rPr lang="en-US" dirty="0" err="1">
                <a:solidFill>
                  <a:srgbClr val="FF0000"/>
                </a:solidFill>
                <a:latin typeface="Consolas"/>
                <a:ea typeface="Calibri"/>
                <a:cs typeface="Times New Roman"/>
              </a:rPr>
              <a:t>href</a:t>
            </a:r>
            <a:r>
              <a:rPr lang="en-US" dirty="0">
                <a:solidFill>
                  <a:srgbClr val="0000FF"/>
                </a:solidFill>
                <a:latin typeface="Consolas"/>
                <a:ea typeface="Calibri"/>
                <a:cs typeface="Times New Roman"/>
              </a:rPr>
              <a:t>="mobile.css"</a:t>
            </a:r>
            <a:r>
              <a:rPr lang="en-US" dirty="0">
                <a:solidFill>
                  <a:srgbClr val="000000"/>
                </a:solidFill>
                <a:latin typeface="Consolas"/>
                <a:ea typeface="Calibri"/>
                <a:cs typeface="Times New Roman"/>
              </a:rPr>
              <a:t> </a:t>
            </a:r>
            <a:r>
              <a:rPr lang="en-US" dirty="0" err="1">
                <a:solidFill>
                  <a:srgbClr val="FF0000"/>
                </a:solidFill>
                <a:latin typeface="Consolas"/>
                <a:ea typeface="Calibri"/>
                <a:cs typeface="Times New Roman"/>
              </a:rPr>
              <a:t>rel</a:t>
            </a:r>
            <a:r>
              <a:rPr lang="en-US" dirty="0">
                <a:solidFill>
                  <a:srgbClr val="0000FF"/>
                </a:solidFill>
                <a:latin typeface="Consolas"/>
                <a:ea typeface="Calibri"/>
                <a:cs typeface="Times New Roman"/>
              </a:rPr>
              <a:t>="</a:t>
            </a:r>
            <a:r>
              <a:rPr lang="en-US" dirty="0" err="1">
                <a:solidFill>
                  <a:srgbClr val="0000FF"/>
                </a:solidFill>
                <a:latin typeface="Consolas"/>
                <a:ea typeface="Calibri"/>
                <a:cs typeface="Times New Roman"/>
              </a:rPr>
              <a:t>stylesheet</a:t>
            </a:r>
            <a:r>
              <a:rPr lang="en-US" dirty="0">
                <a:solidFill>
                  <a:srgbClr val="0000FF"/>
                </a:solidFill>
                <a:latin typeface="Consolas"/>
                <a:ea typeface="Calibri"/>
                <a:cs typeface="Times New Roman"/>
              </a:rPr>
              <a:t>"</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smtClean="0">
                <a:solidFill>
                  <a:srgbClr val="FF0000"/>
                </a:solidFill>
                <a:latin typeface="Consolas"/>
                <a:ea typeface="Calibri"/>
                <a:cs typeface="Times New Roman"/>
              </a:rPr>
              <a:t>media</a:t>
            </a:r>
            <a:r>
              <a:rPr lang="en-US" dirty="0">
                <a:solidFill>
                  <a:srgbClr val="0000FF"/>
                </a:solidFill>
                <a:latin typeface="Consolas"/>
                <a:ea typeface="Calibri"/>
                <a:cs typeface="Times New Roman"/>
              </a:rPr>
              <a:t>="screen </a:t>
            </a:r>
            <a:r>
              <a:rPr lang="en-US" b="1" dirty="0">
                <a:solidFill>
                  <a:srgbClr val="0000FF"/>
                </a:solidFill>
                <a:latin typeface="Consolas"/>
                <a:ea typeface="Calibri"/>
                <a:cs typeface="Times New Roman"/>
              </a:rPr>
              <a:t>and (max-width: 400px)</a:t>
            </a:r>
            <a:r>
              <a:rPr lang="en-US" dirty="0">
                <a:solidFill>
                  <a:srgbClr val="0000FF"/>
                </a:solidFill>
                <a:latin typeface="Consolas"/>
                <a:ea typeface="Calibri"/>
                <a:cs typeface="Times New Roman"/>
              </a:rPr>
              <a:t>"</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/&gt;</a:t>
            </a:r>
            <a:br>
              <a:rPr lang="en-US" dirty="0" smtClean="0">
                <a:solidFill>
                  <a:srgbClr val="0000FF"/>
                </a:solidFill>
                <a:latin typeface="Consolas"/>
                <a:ea typeface="Calibri"/>
                <a:cs typeface="Times New Roman"/>
              </a:rPr>
            </a:br>
            <a:endParaRPr lang="nl-NL" sz="2400" dirty="0">
              <a:ea typeface="Calibri"/>
              <a:cs typeface="Times New Roman"/>
            </a:endParaRPr>
          </a:p>
        </p:txBody>
      </p:sp>
      <p:sp>
        <p:nvSpPr>
          <p:cNvPr id="8" name="Rectangle 18"/>
          <p:cNvSpPr/>
          <p:nvPr/>
        </p:nvSpPr>
        <p:spPr>
          <a:xfrm>
            <a:off x="598015" y="4571432"/>
            <a:ext cx="7632700" cy="1728266"/>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FF"/>
                </a:solidFill>
                <a:latin typeface="Consolas"/>
                <a:ea typeface="Calibri"/>
                <a:cs typeface="Times New Roman"/>
              </a:rPr>
              <a:t>@media</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screen</a:t>
            </a:r>
            <a:r>
              <a:rPr lang="en-US" dirty="0">
                <a:solidFill>
                  <a:srgbClr val="000000"/>
                </a:solidFill>
                <a:latin typeface="Consolas"/>
                <a:ea typeface="Calibri"/>
                <a:cs typeface="Times New Roman"/>
              </a:rPr>
              <a:t> </a:t>
            </a:r>
            <a:r>
              <a:rPr lang="en-US" b="1" dirty="0">
                <a:solidFill>
                  <a:srgbClr val="0000FF"/>
                </a:solidFill>
                <a:latin typeface="Consolas"/>
                <a:ea typeface="Calibri"/>
                <a:cs typeface="Times New Roman"/>
              </a:rPr>
              <a:t>and</a:t>
            </a:r>
            <a:r>
              <a:rPr lang="en-US" b="1" dirty="0">
                <a:solidFill>
                  <a:srgbClr val="000000"/>
                </a:solidFill>
                <a:latin typeface="Consolas"/>
                <a:ea typeface="Calibri"/>
                <a:cs typeface="Times New Roman"/>
              </a:rPr>
              <a:t> </a:t>
            </a:r>
            <a:r>
              <a:rPr lang="en-US" b="1" dirty="0" smtClean="0">
                <a:solidFill>
                  <a:srgbClr val="0000FF"/>
                </a:solidFill>
                <a:latin typeface="Consolas"/>
                <a:ea typeface="Calibri"/>
                <a:cs typeface="Times New Roman"/>
              </a:rPr>
              <a:t>(</a:t>
            </a:r>
            <a:r>
              <a:rPr lang="en-US" b="1" dirty="0" smtClean="0">
                <a:solidFill>
                  <a:srgbClr val="FF0000"/>
                </a:solidFill>
                <a:latin typeface="Consolas"/>
                <a:ea typeface="Calibri"/>
                <a:cs typeface="Times New Roman"/>
              </a:rPr>
              <a:t>orientation</a:t>
            </a:r>
            <a:r>
              <a:rPr lang="en-US" b="1" dirty="0" smtClean="0">
                <a:solidFill>
                  <a:srgbClr val="000000"/>
                </a:solidFill>
                <a:latin typeface="Consolas"/>
                <a:ea typeface="Calibri"/>
                <a:cs typeface="Times New Roman"/>
              </a:rPr>
              <a:t>: </a:t>
            </a:r>
            <a:r>
              <a:rPr lang="en-US" b="1" dirty="0" smtClean="0">
                <a:solidFill>
                  <a:srgbClr val="0000FF"/>
                </a:solidFill>
                <a:latin typeface="Consolas"/>
                <a:ea typeface="Calibri"/>
                <a:cs typeface="Times New Roman"/>
              </a:rPr>
              <a:t>portrait)</a:t>
            </a:r>
            <a:r>
              <a:rPr lang="en-US" dirty="0" smtClean="0">
                <a:solidFill>
                  <a:srgbClr val="000000"/>
                </a:solidFill>
                <a:latin typeface="Consolas"/>
                <a:ea typeface="Calibri"/>
                <a:cs typeface="Times New Roman"/>
              </a:rPr>
              <a:t>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nl-NL" dirty="0">
                <a:solidFill>
                  <a:srgbClr val="800000"/>
                </a:solidFill>
                <a:latin typeface="Consolas"/>
                <a:ea typeface="Calibri"/>
                <a:cs typeface="Times New Roman"/>
              </a:rPr>
              <a:t>body</a:t>
            </a:r>
            <a:r>
              <a:rPr lang="nl-NL" dirty="0">
                <a:solidFill>
                  <a:srgbClr val="000000"/>
                </a:solidFill>
                <a:latin typeface="Consolas"/>
                <a:ea typeface="Calibri"/>
                <a:cs typeface="Times New Roman"/>
              </a:rPr>
              <a:t> </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        </a:t>
            </a:r>
            <a:r>
              <a:rPr lang="nl-NL" dirty="0">
                <a:solidFill>
                  <a:srgbClr val="FF0000"/>
                </a:solidFill>
                <a:latin typeface="Consolas"/>
                <a:ea typeface="Calibri"/>
                <a:cs typeface="Times New Roman"/>
              </a:rPr>
              <a:t>font-family</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Verdana</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    }</a:t>
            </a:r>
            <a:br>
              <a:rPr lang="nl-NL"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7" name="Rounded Rectangle 6"/>
          <p:cNvSpPr/>
          <p:nvPr/>
        </p:nvSpPr>
        <p:spPr>
          <a:xfrm>
            <a:off x="7579442" y="450916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
        <p:nvSpPr>
          <p:cNvPr id="10" name="Rounded Rectangle 9"/>
          <p:cNvSpPr/>
          <p:nvPr/>
        </p:nvSpPr>
        <p:spPr>
          <a:xfrm>
            <a:off x="7596442" y="2913500"/>
            <a:ext cx="792088" cy="36004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HTML</a:t>
            </a:r>
            <a:endParaRPr lang="nl-NL" b="1" dirty="0"/>
          </a:p>
        </p:txBody>
      </p:sp>
    </p:spTree>
    <p:extLst>
      <p:ext uri="{BB962C8B-B14F-4D97-AF65-F5344CB8AC3E}">
        <p14:creationId xmlns:p14="http://schemas.microsoft.com/office/powerpoint/2010/main" val="313971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Import</a:t>
            </a:r>
            <a:endParaRPr lang="nl-NL" dirty="0"/>
          </a:p>
        </p:txBody>
      </p:sp>
      <p:sp>
        <p:nvSpPr>
          <p:cNvPr id="3" name="Tijdelijke aanduiding voor inhoud 2"/>
          <p:cNvSpPr>
            <a:spLocks noGrp="1"/>
          </p:cNvSpPr>
          <p:nvPr>
            <p:ph idx="1"/>
          </p:nvPr>
        </p:nvSpPr>
        <p:spPr/>
        <p:txBody>
          <a:bodyPr/>
          <a:lstStyle/>
          <a:p>
            <a:r>
              <a:rPr lang="nl-NL" dirty="0" smtClean="0"/>
              <a:t>Import LESS stylesheets</a:t>
            </a:r>
          </a:p>
          <a:p>
            <a:pPr lvl="1"/>
            <a:r>
              <a:rPr lang="nl-NL" dirty="0" smtClean="0"/>
              <a:t>Reuse the defined variables and mixins</a:t>
            </a:r>
          </a:p>
          <a:p>
            <a:endParaRPr lang="nl-NL" dirty="0"/>
          </a:p>
          <a:p>
            <a:endParaRPr lang="nl-NL" dirty="0" smtClean="0"/>
          </a:p>
          <a:p>
            <a:endParaRPr lang="nl-NL" dirty="0" smtClean="0"/>
          </a:p>
          <a:p>
            <a:r>
              <a:rPr lang="nl-NL" dirty="0" smtClean="0"/>
              <a:t>Import CSS stylesheets</a:t>
            </a:r>
          </a:p>
          <a:p>
            <a:pPr lvl="1"/>
            <a:endParaRPr lang="nl-NL" dirty="0"/>
          </a:p>
          <a:p>
            <a:pPr lvl="1"/>
            <a:r>
              <a:rPr lang="nl-NL" dirty="0" smtClean="0"/>
              <a:t>This statement simply ends up in the CSS output</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90</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8"/>
          <p:cNvSpPr/>
          <p:nvPr/>
        </p:nvSpPr>
        <p:spPr>
          <a:xfrm>
            <a:off x="598015" y="1916814"/>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b="1" i="1" dirty="0">
                <a:solidFill>
                  <a:srgbClr val="000080"/>
                </a:solidFill>
                <a:highlight>
                  <a:srgbClr val="FFFFFF"/>
                </a:highlight>
                <a:latin typeface="Consolas"/>
                <a:ea typeface="Calibri"/>
                <a:cs typeface="Times New Roman"/>
              </a:rPr>
              <a:t>@import</a:t>
            </a:r>
            <a:r>
              <a:rPr lang="nl-NL" dirty="0">
                <a:solidFill>
                  <a:srgbClr val="000000"/>
                </a:solidFill>
                <a:highlight>
                  <a:srgbClr val="FFFFFF"/>
                </a:highlight>
                <a:latin typeface="Consolas"/>
                <a:ea typeface="Calibri"/>
                <a:cs typeface="Times New Roman"/>
              </a:rPr>
              <a:t> </a:t>
            </a:r>
            <a:r>
              <a:rPr lang="nl-NL" dirty="0" smtClean="0">
                <a:solidFill>
                  <a:srgbClr val="000000"/>
                </a:solidFill>
                <a:highlight>
                  <a:srgbClr val="FFFFFF"/>
                </a:highlight>
                <a:latin typeface="Consolas"/>
                <a:ea typeface="Calibri"/>
                <a:cs typeface="Times New Roman"/>
              </a:rPr>
              <a:t>'general.less';</a:t>
            </a:r>
          </a:p>
        </p:txBody>
      </p:sp>
      <p:sp>
        <p:nvSpPr>
          <p:cNvPr id="11" name="Rectangle 18"/>
          <p:cNvSpPr/>
          <p:nvPr/>
        </p:nvSpPr>
        <p:spPr>
          <a:xfrm>
            <a:off x="598015" y="249288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b="1" i="1" dirty="0">
                <a:solidFill>
                  <a:srgbClr val="000080"/>
                </a:solidFill>
                <a:highlight>
                  <a:srgbClr val="FFFFFF"/>
                </a:highlight>
                <a:latin typeface="Consolas"/>
                <a:ea typeface="Calibri"/>
                <a:cs typeface="Times New Roman"/>
              </a:rPr>
              <a:t>@import</a:t>
            </a:r>
            <a:r>
              <a:rPr lang="nl-NL" dirty="0">
                <a:solidFill>
                  <a:srgbClr val="000000"/>
                </a:solidFill>
                <a:highlight>
                  <a:srgbClr val="FFFFFF"/>
                </a:highlight>
                <a:latin typeface="Consolas"/>
                <a:ea typeface="Calibri"/>
                <a:cs typeface="Times New Roman"/>
              </a:rPr>
              <a:t> </a:t>
            </a:r>
            <a:r>
              <a:rPr lang="nl-NL" dirty="0" smtClean="0">
                <a:solidFill>
                  <a:srgbClr val="000000"/>
                </a:solidFill>
                <a:highlight>
                  <a:srgbClr val="FFFFFF"/>
                </a:highlight>
                <a:latin typeface="Consolas"/>
                <a:ea typeface="Calibri"/>
                <a:cs typeface="Times New Roman"/>
              </a:rPr>
              <a:t>'general';</a:t>
            </a:r>
          </a:p>
        </p:txBody>
      </p:sp>
      <p:sp>
        <p:nvSpPr>
          <p:cNvPr id="16" name="Rectangle 18"/>
          <p:cNvSpPr/>
          <p:nvPr/>
        </p:nvSpPr>
        <p:spPr>
          <a:xfrm>
            <a:off x="598015" y="4263636"/>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b="1" i="1" dirty="0">
                <a:solidFill>
                  <a:srgbClr val="000080"/>
                </a:solidFill>
                <a:highlight>
                  <a:srgbClr val="FFFFFF"/>
                </a:highlight>
                <a:latin typeface="Consolas"/>
                <a:ea typeface="Calibri"/>
                <a:cs typeface="Times New Roman"/>
              </a:rPr>
              <a:t>@import</a:t>
            </a:r>
            <a:r>
              <a:rPr lang="nl-NL" dirty="0">
                <a:solidFill>
                  <a:srgbClr val="000000"/>
                </a:solidFill>
                <a:highlight>
                  <a:srgbClr val="FFFFFF"/>
                </a:highlight>
                <a:latin typeface="Consolas"/>
                <a:ea typeface="Calibri"/>
                <a:cs typeface="Times New Roman"/>
              </a:rPr>
              <a:t> </a:t>
            </a:r>
            <a:r>
              <a:rPr lang="nl-NL" dirty="0" smtClean="0">
                <a:solidFill>
                  <a:srgbClr val="000000"/>
                </a:solidFill>
                <a:highlight>
                  <a:srgbClr val="FFFFFF"/>
                </a:highlight>
                <a:latin typeface="Consolas"/>
                <a:ea typeface="Calibri"/>
                <a:cs typeface="Times New Roman"/>
              </a:rPr>
              <a:t>'general.css';</a:t>
            </a:r>
          </a:p>
        </p:txBody>
      </p:sp>
      <p:pic>
        <p:nvPicPr>
          <p:cNvPr id="9"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579442" y="414910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1450012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String interpolation</a:t>
            </a:r>
            <a:endParaRPr lang="nl-NL" dirty="0"/>
          </a:p>
        </p:txBody>
      </p:sp>
      <p:sp>
        <p:nvSpPr>
          <p:cNvPr id="3" name="Tijdelijke aanduiding voor inhoud 2"/>
          <p:cNvSpPr>
            <a:spLocks noGrp="1"/>
          </p:cNvSpPr>
          <p:nvPr>
            <p:ph idx="1"/>
          </p:nvPr>
        </p:nvSpPr>
        <p:spPr/>
        <p:txBody>
          <a:bodyPr/>
          <a:lstStyle/>
          <a:p>
            <a:r>
              <a:rPr lang="nl-NL" dirty="0" smtClean="0"/>
              <a:t>Parse variables within strings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91</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8"/>
          <p:cNvSpPr/>
          <p:nvPr/>
        </p:nvSpPr>
        <p:spPr>
          <a:xfrm>
            <a:off x="598015" y="1412720"/>
            <a:ext cx="7632700" cy="1728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9400D3"/>
                </a:solidFill>
                <a:latin typeface="Consolas"/>
                <a:ea typeface="Calibri"/>
                <a:cs typeface="Times New Roman"/>
              </a:rPr>
              <a:t>@base-url</a:t>
            </a:r>
            <a:r>
              <a:rPr lang="nl-NL" dirty="0">
                <a:solidFill>
                  <a:srgbClr val="000000"/>
                </a:solidFill>
                <a:latin typeface="Consolas"/>
                <a:ea typeface="Calibri"/>
                <a:cs typeface="Times New Roman"/>
              </a:rPr>
              <a:t>: </a:t>
            </a:r>
            <a:r>
              <a:rPr lang="nl-NL" dirty="0">
                <a:solidFill>
                  <a:srgbClr val="0000FF"/>
                </a:solidFill>
                <a:latin typeface="Consolas"/>
                <a:ea typeface="Calibri"/>
                <a:cs typeface="Times New Roman"/>
              </a:rPr>
              <a:t>"http://www.myserverhere.com</a:t>
            </a:r>
            <a:r>
              <a:rPr lang="nl-NL" dirty="0" smtClean="0">
                <a:solidFill>
                  <a:srgbClr val="0000FF"/>
                </a:solidFill>
                <a:latin typeface="Consolas"/>
                <a:ea typeface="Calibri"/>
                <a:cs typeface="Times New Roman"/>
              </a:rPr>
              <a:t>"</a:t>
            </a: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body</a:t>
            </a:r>
            <a:br>
              <a:rPr lang="en-US" dirty="0" smtClean="0">
                <a:solidFill>
                  <a:srgbClr val="8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background-image</a:t>
            </a:r>
            <a:r>
              <a:rPr lang="en-US" dirty="0">
                <a:solidFill>
                  <a:srgbClr val="000000"/>
                </a:solidFill>
                <a:latin typeface="Consolas"/>
                <a:ea typeface="Calibri"/>
                <a:cs typeface="Times New Roman"/>
              </a:rPr>
              <a:t>: </a:t>
            </a:r>
            <a:r>
              <a:rPr lang="en-US" dirty="0" err="1">
                <a:solidFill>
                  <a:srgbClr val="000000"/>
                </a:solidFill>
                <a:latin typeface="Consolas"/>
                <a:ea typeface="Calibri"/>
                <a:cs typeface="Times New Roman"/>
              </a:rPr>
              <a:t>url</a:t>
            </a:r>
            <a:r>
              <a:rPr lang="en-US" dirty="0">
                <a:solidFill>
                  <a:srgbClr val="000000"/>
                </a:solidFill>
                <a:latin typeface="Consolas"/>
                <a:ea typeface="Calibri"/>
                <a:cs typeface="Times New Roman"/>
              </a:rPr>
              <a:t>(</a:t>
            </a:r>
            <a:r>
              <a:rPr lang="en-US" dirty="0">
                <a:solidFill>
                  <a:srgbClr val="0000FF"/>
                </a:solidFill>
                <a:latin typeface="Consolas"/>
                <a:ea typeface="Calibri"/>
                <a:cs typeface="Times New Roman"/>
              </a:rPr>
              <a:t>"</a:t>
            </a:r>
            <a:r>
              <a:rPr lang="en-US" b="1" dirty="0">
                <a:solidFill>
                  <a:srgbClr val="0000FF"/>
                </a:solidFill>
                <a:latin typeface="Consolas"/>
                <a:ea typeface="Calibri"/>
                <a:cs typeface="Times New Roman"/>
              </a:rPr>
              <a:t>@{base-</a:t>
            </a:r>
            <a:r>
              <a:rPr lang="en-US" b="1" dirty="0" err="1">
                <a:solidFill>
                  <a:srgbClr val="0000FF"/>
                </a:solidFill>
                <a:latin typeface="Consolas"/>
                <a:ea typeface="Calibri"/>
                <a:cs typeface="Times New Roman"/>
              </a:rPr>
              <a:t>url</a:t>
            </a:r>
            <a:r>
              <a:rPr lang="en-US" b="1" dirty="0">
                <a:solidFill>
                  <a:srgbClr val="0000FF"/>
                </a:solidFill>
                <a:latin typeface="Consolas"/>
                <a:ea typeface="Calibri"/>
                <a:cs typeface="Times New Roman"/>
              </a:rPr>
              <a:t>}</a:t>
            </a:r>
            <a:r>
              <a:rPr lang="en-US" dirty="0">
                <a:solidFill>
                  <a:srgbClr val="0000FF"/>
                </a:solidFill>
                <a:latin typeface="Consolas"/>
                <a:ea typeface="Calibri"/>
                <a:cs typeface="Times New Roman"/>
              </a:rPr>
              <a:t>/images/bg.png</a:t>
            </a:r>
            <a:r>
              <a:rPr lang="en-US" dirty="0" smtClean="0">
                <a:solidFill>
                  <a:srgbClr val="0000FF"/>
                </a:solidFill>
                <a:latin typeface="Consolas"/>
                <a:ea typeface="Calibri"/>
                <a:cs typeface="Times New Roman"/>
              </a:rPr>
              <a:t>"</a:t>
            </a: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pic>
        <p:nvPicPr>
          <p:cNvPr id="7"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47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LESS: Comments</a:t>
            </a:r>
            <a:endParaRPr lang="nl-NL" dirty="0"/>
          </a:p>
        </p:txBody>
      </p:sp>
      <p:sp>
        <p:nvSpPr>
          <p:cNvPr id="3" name="Tijdelijke aanduiding voor inhoud 2"/>
          <p:cNvSpPr>
            <a:spLocks noGrp="1"/>
          </p:cNvSpPr>
          <p:nvPr>
            <p:ph idx="1"/>
          </p:nvPr>
        </p:nvSpPr>
        <p:spPr/>
        <p:txBody>
          <a:bodyPr/>
          <a:lstStyle/>
          <a:p>
            <a:r>
              <a:rPr lang="nl-NL" dirty="0" smtClean="0"/>
              <a:t>Support for single-line comments</a:t>
            </a:r>
            <a:endParaRPr lang="nl-NL" dirty="0"/>
          </a:p>
          <a:p>
            <a:pPr lvl="1"/>
            <a:endParaRPr lang="nl-NL" dirty="0" smtClean="0"/>
          </a:p>
          <a:p>
            <a:pPr lvl="1"/>
            <a:r>
              <a:rPr lang="nl-NL" dirty="0" smtClean="0"/>
              <a:t>These comments </a:t>
            </a:r>
            <a:r>
              <a:rPr lang="nl-NL" b="1" dirty="0" smtClean="0"/>
              <a:t>do not appear</a:t>
            </a:r>
            <a:r>
              <a:rPr lang="nl-NL" dirty="0" smtClean="0"/>
              <a:t> in the CSS output</a:t>
            </a:r>
          </a:p>
          <a:p>
            <a:endParaRPr lang="nl-NL" dirty="0" smtClean="0"/>
          </a:p>
          <a:p>
            <a:r>
              <a:rPr lang="nl-NL" dirty="0" smtClean="0"/>
              <a:t>Multi-line comments do remain visible in the CSS output</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92</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8"/>
          <p:cNvSpPr/>
          <p:nvPr/>
        </p:nvSpPr>
        <p:spPr>
          <a:xfrm>
            <a:off x="598015" y="4077090"/>
            <a:ext cx="7632700" cy="172824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6400"/>
                </a:solidFill>
                <a:latin typeface="Consolas"/>
                <a:ea typeface="Calibri"/>
                <a:cs typeface="Times New Roman"/>
              </a:rPr>
              <a:t>/* Navigation </a:t>
            </a:r>
            <a:r>
              <a:rPr lang="en-US" dirty="0" smtClean="0">
                <a:solidFill>
                  <a:srgbClr val="006400"/>
                </a:solidFill>
                <a:latin typeface="Consolas"/>
                <a:ea typeface="Calibri"/>
                <a:cs typeface="Times New Roman"/>
              </a:rPr>
              <a:t>*/</a:t>
            </a:r>
            <a:br>
              <a:rPr lang="en-US" dirty="0" smtClean="0">
                <a:solidFill>
                  <a:srgbClr val="006400"/>
                </a:solidFill>
                <a:latin typeface="Consolas"/>
                <a:ea typeface="Calibri"/>
                <a:cs typeface="Times New Roman"/>
              </a:rPr>
            </a:br>
            <a:r>
              <a:rPr lang="en-US" dirty="0" smtClean="0">
                <a:solidFill>
                  <a:srgbClr val="800000"/>
                </a:solidFill>
                <a:latin typeface="Consolas"/>
                <a:ea typeface="Calibri"/>
                <a:cs typeface="Times New Roman"/>
              </a:rPr>
              <a:t>#</a:t>
            </a:r>
            <a:r>
              <a:rPr lang="en-US" dirty="0" err="1">
                <a:solidFill>
                  <a:srgbClr val="800000"/>
                </a:solidFill>
                <a:latin typeface="Consolas"/>
                <a:ea typeface="Calibri"/>
                <a:cs typeface="Times New Roman"/>
              </a:rPr>
              <a:t>nav</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a:solidFill>
                  <a:srgbClr val="000000"/>
                </a:solidFill>
                <a:latin typeface="Consolas"/>
                <a:ea typeface="Calibri"/>
                <a:cs typeface="Times New Roman"/>
              </a:rPr>
              <a:t>	</a:t>
            </a:r>
            <a:r>
              <a:rPr lang="en-US" dirty="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#660066</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p>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000000"/>
                </a:solidFill>
                <a:latin typeface="Consolas"/>
                <a:ea typeface="Calibri"/>
                <a:cs typeface="Times New Roman"/>
              </a:rPr>
              <a:t>[...]</a:t>
            </a:r>
            <a:endParaRPr lang="nl-NL" dirty="0" smtClean="0">
              <a:solidFill>
                <a:srgbClr val="000000"/>
              </a:solidFill>
              <a:highlight>
                <a:srgbClr val="FFFFFF"/>
              </a:highlight>
              <a:latin typeface="Consolas"/>
              <a:ea typeface="Calibri"/>
              <a:cs typeface="Times New Roman"/>
            </a:endParaRPr>
          </a:p>
        </p:txBody>
      </p:sp>
      <p:sp>
        <p:nvSpPr>
          <p:cNvPr id="9" name="Rectangle 18"/>
          <p:cNvSpPr/>
          <p:nvPr/>
        </p:nvSpPr>
        <p:spPr>
          <a:xfrm>
            <a:off x="571780" y="1412732"/>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9400D3"/>
                </a:solidFill>
                <a:highlight>
                  <a:srgbClr val="FFFFFF"/>
                </a:highlight>
                <a:latin typeface="Consolas"/>
                <a:ea typeface="Calibri"/>
              </a:rPr>
              <a:t>@var1</a:t>
            </a:r>
            <a:r>
              <a:rPr lang="en-US" dirty="0">
                <a:solidFill>
                  <a:srgbClr val="000000"/>
                </a:solidFill>
                <a:highlight>
                  <a:srgbClr val="FFFFFF"/>
                </a:highlight>
                <a:latin typeface="Consolas"/>
                <a:ea typeface="Calibri"/>
              </a:rPr>
              <a:t>: </a:t>
            </a:r>
            <a:r>
              <a:rPr lang="en-US" dirty="0">
                <a:solidFill>
                  <a:srgbClr val="0000FF"/>
                </a:solidFill>
                <a:highlight>
                  <a:srgbClr val="FFFFFF"/>
                </a:highlight>
                <a:latin typeface="Consolas"/>
                <a:ea typeface="Calibri"/>
              </a:rPr>
              <a:t>blue</a:t>
            </a:r>
            <a:r>
              <a:rPr lang="en-US" dirty="0">
                <a:solidFill>
                  <a:srgbClr val="000000"/>
                </a:solidFill>
                <a:highlight>
                  <a:srgbClr val="FFFFFF"/>
                </a:highlight>
                <a:latin typeface="Consolas"/>
                <a:ea typeface="Calibri"/>
              </a:rPr>
              <a:t>; </a:t>
            </a:r>
            <a:r>
              <a:rPr lang="en-US" dirty="0">
                <a:solidFill>
                  <a:srgbClr val="006400"/>
                </a:solidFill>
                <a:highlight>
                  <a:srgbClr val="FFFFFF"/>
                </a:highlight>
                <a:latin typeface="Consolas"/>
                <a:ea typeface="Calibri"/>
              </a:rPr>
              <a:t>// Color</a:t>
            </a:r>
            <a:endParaRPr lang="nl-NL" dirty="0">
              <a:solidFill>
                <a:schemeClr val="tx1"/>
              </a:solidFill>
              <a:ea typeface="Calibri"/>
              <a:cs typeface="Times New Roman"/>
            </a:endParaRPr>
          </a:p>
        </p:txBody>
      </p:sp>
      <p:pic>
        <p:nvPicPr>
          <p:cNvPr id="10"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5" y="44530"/>
            <a:ext cx="1895475" cy="771525"/>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p:cNvSpPr/>
          <p:nvPr/>
        </p:nvSpPr>
        <p:spPr>
          <a:xfrm>
            <a:off x="7579442" y="3933080"/>
            <a:ext cx="792088" cy="360040"/>
          </a:xfrm>
          <a:prstGeom prst="roundRect">
            <a:avLst/>
          </a:prstGeom>
          <a:gradFill flip="none" rotWithShape="1">
            <a:gsLst>
              <a:gs pos="0">
                <a:srgbClr val="875000"/>
              </a:gs>
              <a:gs pos="48000">
                <a:srgbClr val="D27E00"/>
              </a:gs>
              <a:gs pos="100000">
                <a:srgbClr val="FFB446"/>
              </a:gs>
            </a:gsLst>
            <a:lin ang="162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b="1" dirty="0" smtClean="0"/>
              <a:t>CSS</a:t>
            </a:r>
            <a:endParaRPr lang="nl-NL" b="1" dirty="0"/>
          </a:p>
        </p:txBody>
      </p:sp>
    </p:spTree>
    <p:extLst>
      <p:ext uri="{BB962C8B-B14F-4D97-AF65-F5344CB8AC3E}">
        <p14:creationId xmlns:p14="http://schemas.microsoft.com/office/powerpoint/2010/main" val="3578311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96952"/>
            <a:ext cx="38100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 name="Title 6"/>
          <p:cNvSpPr>
            <a:spLocks noGrp="1"/>
          </p:cNvSpPr>
          <p:nvPr>
            <p:ph type="title"/>
          </p:nvPr>
        </p:nvSpPr>
        <p:spPr/>
        <p:txBody>
          <a:bodyPr/>
          <a:lstStyle/>
          <a:p>
            <a:r>
              <a:rPr lang="en-US" dirty="0" smtClean="0"/>
              <a:t>Lab: LESS is more</a:t>
            </a:r>
            <a:endParaRPr lang="en-US" dirty="0"/>
          </a:p>
        </p:txBody>
      </p:sp>
      <p:sp>
        <p:nvSpPr>
          <p:cNvPr id="8" name="Content Placeholder 7"/>
          <p:cNvSpPr>
            <a:spLocks noGrp="1"/>
          </p:cNvSpPr>
          <p:nvPr>
            <p:ph idx="1"/>
          </p:nvPr>
        </p:nvSpPr>
        <p:spPr/>
        <p:txBody>
          <a:bodyPr/>
          <a:lstStyle/>
          <a:p>
            <a:r>
              <a:rPr lang="en-US" dirty="0" smtClean="0"/>
              <a:t>Exercise 7: Apply LESS to your </a:t>
            </a:r>
            <a:r>
              <a:rPr lang="en-US" dirty="0" err="1" smtClean="0"/>
              <a:t>stylesheets</a:t>
            </a:r>
            <a:endParaRPr lang="en-US" dirty="0" smtClean="0"/>
          </a:p>
        </p:txBody>
      </p:sp>
      <p:sp>
        <p:nvSpPr>
          <p:cNvPr id="6" name="Slide Number Placeholder 5"/>
          <p:cNvSpPr>
            <a:spLocks noGrp="1"/>
          </p:cNvSpPr>
          <p:nvPr>
            <p:ph type="sldNum" sz="quarter" idx="11"/>
          </p:nvPr>
        </p:nvSpPr>
        <p:spPr/>
        <p:txBody>
          <a:bodyPr/>
          <a:lstStyle/>
          <a:p>
            <a:pPr>
              <a:defRPr/>
            </a:pPr>
            <a:fld id="{BD3A448D-E8D6-4B19-AEC0-395E62548696}" type="slidenum">
              <a:rPr lang="nl-NL" smtClean="0"/>
              <a:pPr>
                <a:defRPr/>
              </a:pPr>
              <a:t>93</a:t>
            </a:fld>
            <a:endParaRPr lang="nl-NL"/>
          </a:p>
        </p:txBody>
      </p:sp>
    </p:spTree>
    <p:extLst>
      <p:ext uri="{BB962C8B-B14F-4D97-AF65-F5344CB8AC3E}">
        <p14:creationId xmlns:p14="http://schemas.microsoft.com/office/powerpoint/2010/main" val="17812302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fgeronde rechthoek 16"/>
          <p:cNvSpPr/>
          <p:nvPr/>
        </p:nvSpPr>
        <p:spPr>
          <a:xfrm>
            <a:off x="5080819" y="3745011"/>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18" name="Afgeronde rechthoek 3"/>
          <p:cNvSpPr/>
          <p:nvPr/>
        </p:nvSpPr>
        <p:spPr>
          <a:xfrm>
            <a:off x="899592" y="5488654"/>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94</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112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Syntactically Awesome Stylesheets</a:t>
            </a:r>
          </a:p>
        </p:txBody>
      </p:sp>
      <p:sp>
        <p:nvSpPr>
          <p:cNvPr id="3" name="Tijdelijke aanduiding voor inhoud 2"/>
          <p:cNvSpPr>
            <a:spLocks noGrp="1"/>
          </p:cNvSpPr>
          <p:nvPr>
            <p:ph idx="1"/>
          </p:nvPr>
        </p:nvSpPr>
        <p:spPr/>
        <p:txBody>
          <a:bodyPr/>
          <a:lstStyle/>
          <a:p>
            <a:r>
              <a:rPr lang="nl-NL" dirty="0" smtClean="0"/>
              <a:t>A </a:t>
            </a:r>
            <a:r>
              <a:rPr lang="nl-NL" b="1" dirty="0" err="1" smtClean="0"/>
              <a:t>dynamic</a:t>
            </a:r>
            <a:r>
              <a:rPr lang="nl-NL" b="1" dirty="0" smtClean="0"/>
              <a:t> </a:t>
            </a:r>
            <a:r>
              <a:rPr lang="nl-NL" b="1" dirty="0" err="1" smtClean="0"/>
              <a:t>stylesheet</a:t>
            </a:r>
            <a:r>
              <a:rPr lang="nl-NL" b="1" dirty="0" smtClean="0"/>
              <a:t> </a:t>
            </a:r>
            <a:r>
              <a:rPr lang="nl-NL" b="1" dirty="0" err="1" smtClean="0"/>
              <a:t>language</a:t>
            </a:r>
            <a:r>
              <a:rPr lang="nl-NL" dirty="0" smtClean="0"/>
              <a:t> </a:t>
            </a:r>
            <a:r>
              <a:rPr lang="nl-NL" dirty="0" err="1" smtClean="0"/>
              <a:t>that</a:t>
            </a:r>
            <a:r>
              <a:rPr lang="nl-NL" dirty="0" smtClean="0"/>
              <a:t> </a:t>
            </a:r>
            <a:r>
              <a:rPr lang="nl-NL" dirty="0" err="1" smtClean="0"/>
              <a:t>translates</a:t>
            </a:r>
            <a:r>
              <a:rPr lang="nl-NL" dirty="0" smtClean="0"/>
              <a:t> </a:t>
            </a:r>
            <a:r>
              <a:rPr lang="nl-NL" dirty="0" err="1" smtClean="0"/>
              <a:t>to</a:t>
            </a:r>
            <a:r>
              <a:rPr lang="nl-NL" dirty="0" smtClean="0"/>
              <a:t> CSS</a:t>
            </a:r>
          </a:p>
          <a:p>
            <a:endParaRPr lang="nl-NL" dirty="0" smtClean="0"/>
          </a:p>
          <a:p>
            <a:r>
              <a:rPr lang="nl-NL" dirty="0" err="1" smtClean="0"/>
              <a:t>Helps</a:t>
            </a:r>
            <a:r>
              <a:rPr lang="nl-NL" dirty="0" smtClean="0"/>
              <a:t> in </a:t>
            </a:r>
            <a:r>
              <a:rPr lang="nl-NL" b="1" dirty="0" err="1" smtClean="0"/>
              <a:t>maintaining</a:t>
            </a:r>
            <a:r>
              <a:rPr lang="nl-NL" b="1" dirty="0" smtClean="0"/>
              <a:t> CSS </a:t>
            </a:r>
            <a:r>
              <a:rPr lang="nl-NL" dirty="0" err="1" smtClean="0"/>
              <a:t>by</a:t>
            </a:r>
            <a:r>
              <a:rPr lang="nl-NL" dirty="0" smtClean="0"/>
              <a:t> </a:t>
            </a:r>
            <a:r>
              <a:rPr lang="nl-NL" dirty="0" err="1" smtClean="0"/>
              <a:t>offering</a:t>
            </a:r>
            <a:endParaRPr lang="nl-NL" dirty="0" smtClean="0"/>
          </a:p>
          <a:p>
            <a:pPr lvl="1"/>
            <a:r>
              <a:rPr lang="nl-NL" dirty="0" err="1" smtClean="0"/>
              <a:t>Calculations</a:t>
            </a:r>
            <a:r>
              <a:rPr lang="nl-NL" dirty="0" smtClean="0"/>
              <a:t> </a:t>
            </a:r>
            <a:r>
              <a:rPr lang="nl-NL" dirty="0" err="1" smtClean="0"/>
              <a:t>through</a:t>
            </a:r>
            <a:r>
              <a:rPr lang="nl-NL" dirty="0" smtClean="0"/>
              <a:t> </a:t>
            </a:r>
            <a:r>
              <a:rPr lang="nl-NL" dirty="0" err="1" smtClean="0"/>
              <a:t>formulas</a:t>
            </a:r>
            <a:endParaRPr lang="nl-NL" dirty="0" smtClean="0"/>
          </a:p>
          <a:p>
            <a:pPr lvl="2"/>
            <a:r>
              <a:rPr lang="nl-NL" dirty="0" smtClean="0"/>
              <a:t>Let &lt;h1&gt; </a:t>
            </a:r>
            <a:r>
              <a:rPr lang="nl-NL" dirty="0" err="1" smtClean="0"/>
              <a:t>be</a:t>
            </a:r>
            <a:r>
              <a:rPr lang="nl-NL" dirty="0" smtClean="0"/>
              <a:t> 8 pixels </a:t>
            </a:r>
            <a:r>
              <a:rPr lang="nl-NL" dirty="0" err="1" smtClean="0"/>
              <a:t>bigger</a:t>
            </a:r>
            <a:r>
              <a:rPr lang="nl-NL" dirty="0"/>
              <a:t> </a:t>
            </a:r>
            <a:r>
              <a:rPr lang="nl-NL" dirty="0" err="1" smtClean="0"/>
              <a:t>than</a:t>
            </a:r>
            <a:r>
              <a:rPr lang="nl-NL" dirty="0" smtClean="0"/>
              <a:t> the default font </a:t>
            </a:r>
            <a:r>
              <a:rPr lang="nl-NL" dirty="0" err="1" smtClean="0"/>
              <a:t>size</a:t>
            </a:r>
            <a:endParaRPr lang="nl-NL" dirty="0" smtClean="0"/>
          </a:p>
          <a:p>
            <a:pPr lvl="1"/>
            <a:r>
              <a:rPr lang="nl-NL" dirty="0" smtClean="0"/>
              <a:t>Variables</a:t>
            </a:r>
          </a:p>
          <a:p>
            <a:pPr lvl="2"/>
            <a:r>
              <a:rPr lang="nl-NL" dirty="0" smtClean="0"/>
              <a:t>Define a color once and use it in various places</a:t>
            </a:r>
          </a:p>
          <a:p>
            <a:pPr lvl="1"/>
            <a:r>
              <a:rPr lang="nl-NL" dirty="0" smtClean="0"/>
              <a:t>Support for reusing styles and nesting styles</a:t>
            </a:r>
          </a:p>
          <a:p>
            <a:pPr lvl="1"/>
            <a:r>
              <a:rPr lang="nl-NL" dirty="0" smtClean="0"/>
              <a:t>All that and more</a:t>
            </a:r>
          </a:p>
          <a:p>
            <a:pPr lvl="1"/>
            <a:endParaRPr lang="nl-NL" dirty="0" smtClean="0"/>
          </a:p>
          <a:p>
            <a:endParaRPr lang="nl-NL" dirty="0"/>
          </a:p>
          <a:p>
            <a:endParaRPr lang="nl-NL" dirty="0" smtClean="0"/>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95</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135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Usage</a:t>
            </a:r>
            <a:endParaRPr lang="nl-NL" dirty="0"/>
          </a:p>
        </p:txBody>
      </p:sp>
      <p:sp>
        <p:nvSpPr>
          <p:cNvPr id="3" name="Tijdelijke aanduiding voor inhoud 2"/>
          <p:cNvSpPr>
            <a:spLocks noGrp="1"/>
          </p:cNvSpPr>
          <p:nvPr>
            <p:ph idx="1"/>
          </p:nvPr>
        </p:nvSpPr>
        <p:spPr/>
        <p:txBody>
          <a:bodyPr/>
          <a:lstStyle/>
          <a:p>
            <a:r>
              <a:rPr lang="nl-NL" dirty="0" smtClean="0"/>
              <a:t>Server-side</a:t>
            </a:r>
          </a:p>
          <a:p>
            <a:pPr lvl="1"/>
            <a:r>
              <a:rPr lang="nl-NL" dirty="0" smtClean="0"/>
              <a:t>Originated in Ruby</a:t>
            </a:r>
          </a:p>
          <a:p>
            <a:pPr lvl="1"/>
            <a:r>
              <a:rPr lang="nl-NL" dirty="0" smtClean="0"/>
              <a:t>ASP.NET</a:t>
            </a:r>
            <a:r>
              <a:rPr lang="nl-NL" dirty="0"/>
              <a:t>: </a:t>
            </a:r>
            <a:r>
              <a:rPr lang="nl-NL" dirty="0" smtClean="0"/>
              <a:t>SassAndCoffee </a:t>
            </a:r>
            <a:r>
              <a:rPr lang="nl-NL" dirty="0">
                <a:hlinkClick r:id="rId3"/>
              </a:rPr>
              <a:t>http://</a:t>
            </a:r>
            <a:r>
              <a:rPr lang="nl-NL" dirty="0" smtClean="0">
                <a:hlinkClick r:id="rId3"/>
              </a:rPr>
              <a:t>nuget.org/packages/SassAndCoffee</a:t>
            </a:r>
            <a:r>
              <a:rPr lang="nl-NL" dirty="0" smtClean="0"/>
              <a:t> </a:t>
            </a:r>
          </a:p>
          <a:p>
            <a:endParaRPr lang="nl-NL" dirty="0"/>
          </a:p>
          <a:p>
            <a:r>
              <a:rPr lang="nl-NL" dirty="0" smtClean="0"/>
              <a:t>Client-side translation is ongoing </a:t>
            </a:r>
          </a:p>
          <a:p>
            <a:pPr lvl="1"/>
            <a:r>
              <a:rPr lang="nl-NL" dirty="0" smtClean="0"/>
              <a:t>JavaScript as the translator</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96</a:t>
            </a:fld>
            <a:endParaRPr lang="nl-NL"/>
          </a:p>
        </p:txBody>
      </p:sp>
      <p:pic>
        <p:nvPicPr>
          <p:cNvPr id="1038" name="Picture 14" descr="http://960.gs/img/overlay_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25.media.tumblr.com/tumblr_mbfmwdHIHB1rhgzrdo1_128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064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a:t>
            </a:r>
            <a:r>
              <a:rPr lang="nl-NL" dirty="0" err="1" smtClean="0"/>
              <a:t>Usage</a:t>
            </a:r>
            <a:endParaRPr lang="nl-NL" dirty="0"/>
          </a:p>
        </p:txBody>
      </p:sp>
      <p:sp>
        <p:nvSpPr>
          <p:cNvPr id="3" name="Tijdelijke aanduiding voor inhoud 2"/>
          <p:cNvSpPr>
            <a:spLocks noGrp="1"/>
          </p:cNvSpPr>
          <p:nvPr>
            <p:ph sz="half" idx="1"/>
          </p:nvPr>
        </p:nvSpPr>
        <p:spPr/>
        <p:txBody>
          <a:bodyPr/>
          <a:lstStyle/>
          <a:p>
            <a:endParaRPr lang="nl-NL" dirty="0" smtClean="0"/>
          </a:p>
          <a:p>
            <a:r>
              <a:rPr lang="nl-NL" dirty="0" smtClean="0"/>
              <a:t>SCSS</a:t>
            </a:r>
          </a:p>
          <a:p>
            <a:pPr lvl="1"/>
            <a:r>
              <a:rPr lang="nl-NL" dirty="0" smtClean="0"/>
              <a:t>A superset of CSS3</a:t>
            </a:r>
          </a:p>
          <a:p>
            <a:pPr lvl="1"/>
            <a:endParaRPr lang="nl-NL" dirty="0" smtClean="0"/>
          </a:p>
        </p:txBody>
      </p:sp>
      <p:sp>
        <p:nvSpPr>
          <p:cNvPr id="8" name="Content Placeholder 7"/>
          <p:cNvSpPr>
            <a:spLocks noGrp="1"/>
          </p:cNvSpPr>
          <p:nvPr>
            <p:ph sz="half" idx="2"/>
          </p:nvPr>
        </p:nvSpPr>
        <p:spPr/>
        <p:txBody>
          <a:bodyPr/>
          <a:lstStyle/>
          <a:p>
            <a:endParaRPr lang="nl-NL" dirty="0" smtClean="0"/>
          </a:p>
          <a:p>
            <a:r>
              <a:rPr lang="nl-NL" dirty="0" smtClean="0"/>
              <a:t>Sass</a:t>
            </a:r>
          </a:p>
          <a:p>
            <a:pPr lvl="1"/>
            <a:r>
              <a:rPr lang="nl-NL" dirty="0" smtClean="0"/>
              <a:t>The “indented syntax”</a:t>
            </a:r>
          </a:p>
        </p:txBody>
      </p:sp>
      <p:sp>
        <p:nvSpPr>
          <p:cNvPr id="5" name="Tijdelijke aanduiding voor dianummer 4"/>
          <p:cNvSpPr>
            <a:spLocks noGrp="1"/>
          </p:cNvSpPr>
          <p:nvPr>
            <p:ph type="sldNum" sz="quarter" idx="11"/>
          </p:nvPr>
        </p:nvSpPr>
        <p:spPr/>
        <p:txBody>
          <a:bodyPr/>
          <a:lstStyle/>
          <a:p>
            <a:pPr>
              <a:defRPr/>
            </a:pPr>
            <a:fld id="{DF208558-473E-4437-9BF5-D795D7AD1F04}" type="slidenum">
              <a:rPr lang="nl-NL" smtClean="0"/>
              <a:pPr>
                <a:defRPr/>
              </a:pPr>
              <a:t>97</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10" name="Tijdelijke aanduiding voor inhoud 2"/>
          <p:cNvSpPr txBox="1">
            <a:spLocks/>
          </p:cNvSpPr>
          <p:nvPr/>
        </p:nvSpPr>
        <p:spPr bwMode="auto">
          <a:xfrm>
            <a:off x="457200" y="857251"/>
            <a:ext cx="8229600" cy="555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Blip>
                <a:blip r:embed="rId4"/>
              </a:buBlip>
              <a:defRPr sz="2800" kern="1200">
                <a:solidFill>
                  <a:srgbClr val="000000"/>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rgbClr val="000000"/>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rgbClr val="000000"/>
                </a:solidFill>
                <a:latin typeface="+mn-lt"/>
                <a:ea typeface="+mn-ea"/>
                <a:cs typeface="+mn-cs"/>
              </a:defRPr>
            </a:lvl3pPr>
            <a:lvl4pPr marL="1600200" indent="-228600" algn="l" rtl="0" fontAlgn="base">
              <a:spcBef>
                <a:spcPct val="20000"/>
              </a:spcBef>
              <a:spcAft>
                <a:spcPct val="0"/>
              </a:spcAft>
              <a:buFont typeface="Arial" charset="0"/>
              <a:buChar char="–"/>
              <a:defRPr sz="1800" kern="1200">
                <a:solidFill>
                  <a:srgbClr val="000000"/>
                </a:solidFill>
                <a:latin typeface="+mn-lt"/>
                <a:ea typeface="+mn-ea"/>
                <a:cs typeface="+mn-cs"/>
              </a:defRPr>
            </a:lvl4pPr>
            <a:lvl5pPr marL="2057400" indent="-228600" algn="l" rtl="0" fontAlgn="base">
              <a:spcBef>
                <a:spcPct val="20000"/>
              </a:spcBef>
              <a:spcAft>
                <a:spcPct val="0"/>
              </a:spcAft>
              <a:buFont typeface="Arial" charset="0"/>
              <a:buChar char="»"/>
              <a:defRPr sz="18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nl-NL" sz="3200" dirty="0" smtClean="0"/>
              <a:t>Sass actually comes in two syntaxes</a:t>
            </a:r>
          </a:p>
        </p:txBody>
      </p:sp>
      <p:sp>
        <p:nvSpPr>
          <p:cNvPr id="11" name="Rectangle 18"/>
          <p:cNvSpPr/>
          <p:nvPr/>
        </p:nvSpPr>
        <p:spPr>
          <a:xfrm>
            <a:off x="598015" y="2708900"/>
            <a:ext cx="3600000" cy="36005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9400D3"/>
                </a:solidFill>
                <a:latin typeface="Consolas"/>
                <a:ea typeface="Calibri"/>
                <a:cs typeface="Times New Roman"/>
              </a:rPr>
              <a:t>$blue</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#3bbfce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9400D3"/>
                </a:solidFill>
                <a:latin typeface="Consolas"/>
                <a:ea typeface="Calibri"/>
                <a:cs typeface="Times New Roman"/>
              </a:rPr>
              <a:t>$</a:t>
            </a:r>
            <a:r>
              <a:rPr lang="en-US" dirty="0">
                <a:solidFill>
                  <a:srgbClr val="9400D3"/>
                </a:solidFill>
                <a:latin typeface="Consolas"/>
                <a:ea typeface="Calibri"/>
                <a:cs typeface="Times New Roman"/>
              </a:rPr>
              <a:t>margin</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16px</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a:solidFill>
                  <a:srgbClr val="800000"/>
                </a:solidFill>
                <a:latin typeface="Consolas"/>
                <a:ea typeface="Calibri"/>
                <a:cs typeface="Times New Roman"/>
              </a:rPr>
              <a:t>content-navigation</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border-color</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$blue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a:t>
            </a:r>
            <a:r>
              <a:rPr lang="en-US" dirty="0">
                <a:solidFill>
                  <a:srgbClr val="800000"/>
                </a:solidFill>
                <a:latin typeface="Consolas"/>
                <a:ea typeface="Calibri"/>
                <a:cs typeface="Times New Roman"/>
              </a:rPr>
              <a:t>border</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padding</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$margin</a:t>
            </a:r>
            <a:r>
              <a:rPr lang="en-US" dirty="0">
                <a:solidFill>
                  <a:srgbClr val="000000"/>
                </a:solidFill>
                <a:latin typeface="Consolas"/>
                <a:ea typeface="Calibri"/>
                <a:cs typeface="Times New Roman"/>
              </a:rPr>
              <a:t> / </a:t>
            </a:r>
            <a:r>
              <a:rPr lang="en-US" dirty="0">
                <a:solidFill>
                  <a:srgbClr val="0000FF"/>
                </a:solidFill>
                <a:latin typeface="Consolas"/>
                <a:ea typeface="Calibri"/>
                <a:cs typeface="Times New Roman"/>
              </a:rPr>
              <a:t>2</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border-color</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$blue</a:t>
            </a:r>
            <a:r>
              <a:rPr lang="en-US" dirty="0" smtClean="0">
                <a:solidFill>
                  <a:srgbClr val="000000"/>
                </a:solidFill>
                <a:latin typeface="Consolas"/>
                <a:ea typeface="Calibri"/>
                <a:cs typeface="Times New Roman"/>
              </a:rPr>
              <a:t>;</a:t>
            </a:r>
            <a:br>
              <a:rPr lang="en-US" dirty="0" smtClean="0">
                <a:solidFill>
                  <a:srgbClr val="000000"/>
                </a:solidFill>
                <a:latin typeface="Consolas"/>
                <a:ea typeface="Calibri"/>
                <a:cs typeface="Times New Roman"/>
              </a:rPr>
            </a:br>
            <a:r>
              <a:rPr lang="nl-NL" dirty="0" smtClean="0">
                <a:solidFill>
                  <a:srgbClr val="000000"/>
                </a:solidFill>
                <a:latin typeface="Consolas"/>
                <a:ea typeface="Calibri"/>
                <a:cs typeface="Times New Roman"/>
              </a:rPr>
              <a:t>}</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3" name="Rectangle 18"/>
          <p:cNvSpPr/>
          <p:nvPr/>
        </p:nvSpPr>
        <p:spPr>
          <a:xfrm>
            <a:off x="4630715" y="2708900"/>
            <a:ext cx="3600000" cy="3600500"/>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9400D3"/>
                </a:solidFill>
                <a:latin typeface="Consolas"/>
                <a:ea typeface="Calibri"/>
                <a:cs typeface="Times New Roman"/>
              </a:rPr>
              <a:t>$blue</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a:t>
            </a:r>
            <a:r>
              <a:rPr lang="en-US" dirty="0" smtClean="0">
                <a:solidFill>
                  <a:srgbClr val="0000FF"/>
                </a:solidFill>
                <a:latin typeface="Consolas"/>
                <a:ea typeface="Calibri"/>
                <a:cs typeface="Times New Roman"/>
              </a:rPr>
              <a:t>3bbfce</a:t>
            </a: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9400D3"/>
                </a:solidFill>
                <a:latin typeface="Consolas"/>
                <a:ea typeface="Calibri"/>
                <a:cs typeface="Times New Roman"/>
              </a:rPr>
              <a:t>$</a:t>
            </a:r>
            <a:r>
              <a:rPr lang="en-US" dirty="0">
                <a:solidFill>
                  <a:srgbClr val="9400D3"/>
                </a:solidFill>
                <a:latin typeface="Consolas"/>
                <a:ea typeface="Calibri"/>
                <a:cs typeface="Times New Roman"/>
              </a:rPr>
              <a:t>margin</a:t>
            </a:r>
            <a:r>
              <a:rPr lang="en-US" dirty="0">
                <a:solidFill>
                  <a:srgbClr val="000000"/>
                </a:solidFill>
                <a:latin typeface="Consolas"/>
                <a:ea typeface="Calibri"/>
                <a:cs typeface="Times New Roman"/>
              </a:rPr>
              <a:t>: </a:t>
            </a:r>
            <a:r>
              <a:rPr lang="en-US" dirty="0" smtClean="0">
                <a:solidFill>
                  <a:srgbClr val="0000FF"/>
                </a:solidFill>
                <a:latin typeface="Consolas"/>
                <a:ea typeface="Calibri"/>
                <a:cs typeface="Times New Roman"/>
              </a:rPr>
              <a:t>16px</a:t>
            </a: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.content-navigation</a:t>
            </a: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border-color</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a:t>
            </a:r>
            <a:r>
              <a:rPr lang="en-US" dirty="0" smtClean="0">
                <a:solidFill>
                  <a:srgbClr val="800080"/>
                </a:solidFill>
                <a:latin typeface="Consolas"/>
                <a:ea typeface="Calibri"/>
                <a:cs typeface="Times New Roman"/>
              </a:rPr>
              <a:t>blue</a:t>
            </a: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800000"/>
                </a:solidFill>
                <a:latin typeface="Consolas"/>
                <a:ea typeface="Calibri"/>
                <a:cs typeface="Times New Roman"/>
              </a:rPr>
              <a:t>.border</a:t>
            </a: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padding</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$margin</a:t>
            </a:r>
            <a:r>
              <a:rPr lang="en-US" dirty="0">
                <a:solidFill>
                  <a:srgbClr val="000000"/>
                </a:solidFill>
                <a:latin typeface="Consolas"/>
                <a:ea typeface="Calibri"/>
                <a:cs typeface="Times New Roman"/>
              </a:rPr>
              <a:t> / </a:t>
            </a:r>
            <a:r>
              <a:rPr lang="en-US" dirty="0" smtClean="0">
                <a:solidFill>
                  <a:srgbClr val="0000FF"/>
                </a:solidFill>
                <a:latin typeface="Consolas"/>
                <a:ea typeface="Calibri"/>
                <a:cs typeface="Times New Roman"/>
              </a:rPr>
              <a:t>2</a:t>
            </a:r>
            <a:r>
              <a:rPr lang="en-US" dirty="0" smtClean="0">
                <a:solidFill>
                  <a:srgbClr val="000000"/>
                </a:solidFill>
                <a:latin typeface="Consolas"/>
                <a:ea typeface="Calibri"/>
                <a:cs typeface="Times New Roman"/>
              </a:rPr>
              <a:t/>
            </a:r>
            <a:br>
              <a:rPr lang="en-US" dirty="0" smtClean="0">
                <a:solidFill>
                  <a:srgbClr val="000000"/>
                </a:solidFill>
                <a:latin typeface="Consolas"/>
                <a:ea typeface="Calibri"/>
                <a:cs typeface="Times New Roman"/>
              </a:rPr>
            </a:br>
            <a:r>
              <a:rPr lang="en-US" dirty="0" smtClean="0">
                <a:solidFill>
                  <a:srgbClr val="000000"/>
                </a:solidFill>
                <a:latin typeface="Consolas"/>
                <a:ea typeface="Calibri"/>
                <a:cs typeface="Times New Roman"/>
              </a:rPr>
              <a:t>  </a:t>
            </a:r>
            <a:r>
              <a:rPr lang="en-US" dirty="0">
                <a:solidFill>
                  <a:srgbClr val="FF0000"/>
                </a:solidFill>
                <a:latin typeface="Consolas"/>
                <a:ea typeface="Calibri"/>
                <a:cs typeface="Times New Roman"/>
              </a:rPr>
              <a:t>border-color</a:t>
            </a:r>
            <a:r>
              <a:rPr lang="en-US" dirty="0">
                <a:solidFill>
                  <a:srgbClr val="000000"/>
                </a:solidFill>
                <a:latin typeface="Consolas"/>
                <a:ea typeface="Calibri"/>
                <a:cs typeface="Times New Roman"/>
              </a:rPr>
              <a:t>: </a:t>
            </a:r>
            <a:r>
              <a:rPr lang="en-US" dirty="0">
                <a:solidFill>
                  <a:srgbClr val="800080"/>
                </a:solidFill>
                <a:latin typeface="Consolas"/>
                <a:ea typeface="Calibri"/>
                <a:cs typeface="Times New Roman"/>
              </a:rPr>
              <a:t>$</a:t>
            </a:r>
            <a:r>
              <a:rPr lang="en-US" dirty="0" smtClean="0">
                <a:solidFill>
                  <a:srgbClr val="800080"/>
                </a:solidFill>
                <a:latin typeface="Consolas"/>
                <a:ea typeface="Calibri"/>
                <a:cs typeface="Times New Roman"/>
              </a:rPr>
              <a:t>blue</a:t>
            </a:r>
            <a:r>
              <a:rPr lang="nl-NL" dirty="0" smtClean="0">
                <a:solidFill>
                  <a:srgbClr val="000000"/>
                </a:solidFill>
                <a:latin typeface="Consolas"/>
                <a:ea typeface="Calibri"/>
                <a:cs typeface="Times New Roman"/>
              </a:rPr>
              <a:t/>
            </a:r>
            <a:br>
              <a:rPr lang="nl-NL" dirty="0" smtClean="0">
                <a:solidFill>
                  <a:srgbClr val="000000"/>
                </a:solidFill>
                <a:latin typeface="Consolas"/>
                <a:ea typeface="Calibri"/>
                <a:cs typeface="Times New Roman"/>
              </a:rPr>
            </a:br>
            <a:endParaRPr lang="nl-NL" sz="2400" dirty="0">
              <a:ea typeface="Calibri"/>
              <a:cs typeface="Times New Roman"/>
            </a:endParaRPr>
          </a:p>
        </p:txBody>
      </p:sp>
      <p:sp>
        <p:nvSpPr>
          <p:cNvPr id="16" name="Rechthoek 19"/>
          <p:cNvSpPr/>
          <p:nvPr/>
        </p:nvSpPr>
        <p:spPr>
          <a:xfrm>
            <a:off x="4537075" y="1844820"/>
            <a:ext cx="4069680" cy="453659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pic>
        <p:nvPicPr>
          <p:cNvPr id="12" name="Picture 2" descr="http://25.media.tumblr.com/tumblr_mbfmwdHIHB1rhgzrdo1_128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26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       Variables</a:t>
            </a:r>
            <a:endParaRPr lang="nl-NL" dirty="0"/>
          </a:p>
        </p:txBody>
      </p:sp>
      <p:sp>
        <p:nvSpPr>
          <p:cNvPr id="3" name="Tijdelijke aanduiding voor inhoud 2"/>
          <p:cNvSpPr>
            <a:spLocks noGrp="1"/>
          </p:cNvSpPr>
          <p:nvPr>
            <p:ph idx="1"/>
          </p:nvPr>
        </p:nvSpPr>
        <p:spPr/>
        <p:txBody>
          <a:bodyPr/>
          <a:lstStyle/>
          <a:p>
            <a:r>
              <a:rPr lang="nl-NL" dirty="0" err="1" smtClean="0"/>
              <a:t>Define</a:t>
            </a:r>
            <a:r>
              <a:rPr lang="nl-NL" dirty="0" smtClean="0"/>
              <a:t> variables in </a:t>
            </a:r>
            <a:r>
              <a:rPr lang="nl-NL" dirty="0" err="1" smtClean="0"/>
              <a:t>your</a:t>
            </a:r>
            <a:r>
              <a:rPr lang="nl-NL" dirty="0" smtClean="0"/>
              <a:t> </a:t>
            </a:r>
            <a:r>
              <a:rPr lang="nl-NL" dirty="0" err="1" smtClean="0"/>
              <a:t>stylesheet</a:t>
            </a:r>
            <a:endParaRPr lang="nl-NL" dirty="0" smtClean="0"/>
          </a:p>
          <a:p>
            <a:pPr lvl="1"/>
            <a:endParaRPr lang="nl-NL" dirty="0"/>
          </a:p>
          <a:p>
            <a:pPr lvl="1"/>
            <a:endParaRPr lang="nl-NL" dirty="0" smtClean="0"/>
          </a:p>
          <a:p>
            <a:pPr lvl="3"/>
            <a:endParaRPr lang="nl-NL" dirty="0" smtClean="0"/>
          </a:p>
          <a:p>
            <a:pPr lvl="1"/>
            <a:endParaRPr lang="nl-NL" dirty="0" smtClean="0"/>
          </a:p>
          <a:p>
            <a:pPr lvl="2"/>
            <a:endParaRPr lang="nl-NL" sz="1400" dirty="0" smtClean="0"/>
          </a:p>
          <a:p>
            <a:r>
              <a:rPr lang="nl-NL" dirty="0" smtClean="0"/>
              <a:t>Examples of variable definitions</a:t>
            </a:r>
          </a:p>
        </p:txBody>
      </p:sp>
      <p:sp>
        <p:nvSpPr>
          <p:cNvPr id="5" name="Tijdelijke aanduiding voor dianummer 4"/>
          <p:cNvSpPr>
            <a:spLocks noGrp="1"/>
          </p:cNvSpPr>
          <p:nvPr>
            <p:ph type="sldNum" sz="quarter" idx="11"/>
          </p:nvPr>
        </p:nvSpPr>
        <p:spPr>
          <a:xfrm>
            <a:off x="7562989" y="6538913"/>
            <a:ext cx="542959" cy="115806"/>
          </a:xfrm>
        </p:spPr>
        <p:txBody>
          <a:bodyPr/>
          <a:lstStyle/>
          <a:p>
            <a:pPr>
              <a:defRPr/>
            </a:pPr>
            <a:fld id="{DF208558-473E-4437-9BF5-D795D7AD1F04}" type="slidenum">
              <a:rPr lang="nl-NL" smtClean="0"/>
              <a:pPr>
                <a:defRPr/>
              </a:pPr>
              <a:t>98</a:t>
            </a:fld>
            <a:endParaRPr lang="nl-NL"/>
          </a:p>
        </p:txBody>
      </p:sp>
      <p:pic>
        <p:nvPicPr>
          <p:cNvPr id="1038" name="Picture 14" descr="http://960.gs/img/overlay_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36525"/>
            <a:ext cx="4381500" cy="95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8"/>
          <p:cNvSpPr/>
          <p:nvPr/>
        </p:nvSpPr>
        <p:spPr>
          <a:xfrm>
            <a:off x="571780" y="414908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9400D3"/>
                </a:solidFill>
                <a:highlight>
                  <a:srgbClr val="FFFFFF"/>
                </a:highlight>
                <a:latin typeface="Consolas"/>
                <a:ea typeface="Calibri"/>
              </a:rPr>
              <a:t>$var1</a:t>
            </a:r>
            <a:r>
              <a:rPr lang="en-US" dirty="0">
                <a:solidFill>
                  <a:srgbClr val="000000"/>
                </a:solidFill>
                <a:highlight>
                  <a:srgbClr val="FFFFFF"/>
                </a:highlight>
                <a:latin typeface="Consolas"/>
                <a:ea typeface="Calibri"/>
              </a:rPr>
              <a:t>: </a:t>
            </a:r>
            <a:r>
              <a:rPr lang="en-US" dirty="0">
                <a:solidFill>
                  <a:srgbClr val="0000FF"/>
                </a:solidFill>
                <a:highlight>
                  <a:srgbClr val="FFFFFF"/>
                </a:highlight>
                <a:latin typeface="Consolas"/>
                <a:ea typeface="Calibri"/>
              </a:rPr>
              <a:t>blue</a:t>
            </a:r>
            <a:r>
              <a:rPr lang="en-US" dirty="0">
                <a:solidFill>
                  <a:srgbClr val="000000"/>
                </a:solidFill>
                <a:highlight>
                  <a:srgbClr val="FFFFFF"/>
                </a:highlight>
                <a:latin typeface="Consolas"/>
                <a:ea typeface="Calibri"/>
              </a:rPr>
              <a:t>; </a:t>
            </a:r>
            <a:r>
              <a:rPr lang="en-US" dirty="0">
                <a:solidFill>
                  <a:srgbClr val="006400"/>
                </a:solidFill>
                <a:highlight>
                  <a:srgbClr val="FFFFFF"/>
                </a:highlight>
                <a:latin typeface="Consolas"/>
                <a:ea typeface="Calibri"/>
              </a:rPr>
              <a:t>// Color</a:t>
            </a:r>
            <a:endParaRPr lang="nl-NL" dirty="0">
              <a:solidFill>
                <a:schemeClr val="tx1"/>
              </a:solidFill>
              <a:ea typeface="Calibri"/>
              <a:cs typeface="Times New Roman"/>
            </a:endParaRPr>
          </a:p>
        </p:txBody>
      </p:sp>
      <p:sp>
        <p:nvSpPr>
          <p:cNvPr id="12" name="Rectangle 18"/>
          <p:cNvSpPr/>
          <p:nvPr/>
        </p:nvSpPr>
        <p:spPr>
          <a:xfrm>
            <a:off x="598015" y="1412776"/>
            <a:ext cx="7632700" cy="1368152"/>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b="1" dirty="0" smtClean="0">
                <a:solidFill>
                  <a:srgbClr val="9400D3"/>
                </a:solidFill>
                <a:highlight>
                  <a:srgbClr val="FFFFFF"/>
                </a:highlight>
                <a:latin typeface="Consolas"/>
                <a:ea typeface="Calibri"/>
                <a:cs typeface="Times New Roman"/>
              </a:rPr>
              <a:t>$main-color</a:t>
            </a:r>
            <a:r>
              <a:rPr lang="nl-NL" b="1" dirty="0" smtClean="0">
                <a:solidFill>
                  <a:srgbClr val="000000"/>
                </a:solidFill>
                <a:highlight>
                  <a:srgbClr val="FFFFFF"/>
                </a:highlight>
                <a:latin typeface="Consolas"/>
                <a:ea typeface="Calibri"/>
                <a:cs typeface="Times New Roman"/>
              </a:rPr>
              <a:t>: </a:t>
            </a:r>
            <a:r>
              <a:rPr lang="nl-NL" b="1" dirty="0" smtClean="0">
                <a:solidFill>
                  <a:srgbClr val="0000FF"/>
                </a:solidFill>
                <a:highlight>
                  <a:srgbClr val="FFFFFF"/>
                </a:highlight>
                <a:latin typeface="Consolas"/>
                <a:ea typeface="Calibri"/>
                <a:cs typeface="Times New Roman"/>
              </a:rPr>
              <a:t>#5c87b2</a:t>
            </a:r>
            <a:r>
              <a:rPr lang="nl-NL" b="1" dirty="0" smtClean="0">
                <a:solidFill>
                  <a:srgbClr val="000000"/>
                </a:solidFill>
                <a:highlight>
                  <a:srgbClr val="FFFFFF"/>
                </a:highlight>
                <a:latin typeface="Consolas"/>
                <a:ea typeface="Calibri"/>
                <a:cs typeface="Times New Roman"/>
              </a:rPr>
              <a:t>;</a:t>
            </a:r>
            <a:r>
              <a:rPr lang="nl-NL" dirty="0" smtClean="0">
                <a:solidFill>
                  <a:srgbClr val="000000"/>
                </a:solidFill>
                <a:highlight>
                  <a:srgbClr val="FFFFFF"/>
                </a:highlight>
                <a:latin typeface="Consolas"/>
                <a:ea typeface="Calibri"/>
                <a:cs typeface="Times New Roman"/>
              </a:rPr>
              <a:t/>
            </a:r>
            <a:br>
              <a:rPr lang="nl-NL" dirty="0" smtClean="0">
                <a:solidFill>
                  <a:srgbClr val="000000"/>
                </a:solidFill>
                <a:highlight>
                  <a:srgbClr val="FFFFFF"/>
                </a:highlight>
                <a:latin typeface="Consolas"/>
                <a:ea typeface="Calibri"/>
                <a:cs typeface="Times New Roman"/>
              </a:rPr>
            </a:br>
            <a:r>
              <a:rPr lang="en-US" dirty="0">
                <a:solidFill>
                  <a:srgbClr val="800000"/>
                </a:solidFill>
                <a:latin typeface="Consolas"/>
                <a:ea typeface="Calibri"/>
                <a:cs typeface="Times New Roman"/>
              </a:rPr>
              <a:t>body</a:t>
            </a:r>
            <a:r>
              <a:rPr lang="en-US" dirty="0">
                <a:solidFill>
                  <a:srgbClr val="000000"/>
                </a:solidFill>
                <a:latin typeface="Consolas"/>
                <a:ea typeface="Calibri"/>
                <a:cs typeface="Times New Roman"/>
              </a:rPr>
              <a:t> </a:t>
            </a:r>
            <a:r>
              <a:rPr lang="en-US" dirty="0" smtClean="0">
                <a:solidFill>
                  <a:srgbClr val="000000"/>
                </a:solidFill>
                <a:latin typeface="Consolas"/>
                <a:ea typeface="Calibri"/>
                <a:cs typeface="Times New Roman"/>
              </a:rPr>
              <a:t>{</a:t>
            </a:r>
          </a:p>
          <a:p>
            <a:pPr marL="0" marR="0" lvl="0" indent="0" defTabSz="541338"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a:solidFill>
                  <a:srgbClr val="000000"/>
                </a:solidFill>
                <a:latin typeface="Consolas"/>
              </a:rPr>
              <a:t>	</a:t>
            </a:r>
            <a:r>
              <a:rPr lang="en-US" dirty="0" smtClean="0">
                <a:solidFill>
                  <a:srgbClr val="FF0000"/>
                </a:solidFill>
                <a:latin typeface="Consolas"/>
                <a:ea typeface="Calibri"/>
                <a:cs typeface="Times New Roman"/>
              </a:rPr>
              <a:t>background-color</a:t>
            </a:r>
            <a:r>
              <a:rPr lang="en-US" dirty="0">
                <a:solidFill>
                  <a:srgbClr val="000000"/>
                </a:solidFill>
                <a:latin typeface="Consolas"/>
                <a:ea typeface="Calibri"/>
                <a:cs typeface="Times New Roman"/>
              </a:rPr>
              <a:t>: </a:t>
            </a:r>
            <a:r>
              <a:rPr lang="en-US" b="1" dirty="0">
                <a:solidFill>
                  <a:srgbClr val="800080"/>
                </a:solidFill>
                <a:latin typeface="Consolas"/>
                <a:ea typeface="Calibri"/>
                <a:cs typeface="Times New Roman"/>
              </a:rPr>
              <a:t>@main-color</a:t>
            </a:r>
            <a:r>
              <a:rPr lang="en-US" b="1" dirty="0" smtClean="0">
                <a:solidFill>
                  <a:srgbClr val="000000"/>
                </a:solidFill>
                <a:latin typeface="Consolas"/>
                <a:ea typeface="Calibri"/>
                <a:cs typeface="Times New Roman"/>
              </a:rPr>
              <a:t>;</a:t>
            </a:r>
          </a:p>
          <a:p>
            <a:pPr marL="0" marR="0" lvl="0" indent="0" eaLnBrk="1" fontAlgn="auto" latinLnBrk="0" hangingPunct="1">
              <a:lnSpc>
                <a:spcPct val="115000"/>
              </a:lnSpc>
              <a:spcBef>
                <a:spcPts val="0"/>
              </a:spcBef>
              <a:spcAft>
                <a:spcPts val="1000"/>
              </a:spcAft>
              <a:buClrTx/>
              <a:buSzTx/>
              <a:buNone/>
              <a:tabLst>
                <a:tab pos="381000" algn="l"/>
                <a:tab pos="762000" algn="l"/>
                <a:tab pos="1143000" algn="l"/>
                <a:tab pos="1524000" algn="l"/>
                <a:tab pos="1905000" algn="l"/>
                <a:tab pos="2286000" algn="l"/>
                <a:tab pos="2667000" algn="l"/>
              </a:tabLst>
              <a:defRPr/>
            </a:pPr>
            <a:r>
              <a:rPr lang="nl-NL" dirty="0" smtClean="0">
                <a:solidFill>
                  <a:srgbClr val="000000"/>
                </a:solidFill>
                <a:latin typeface="Consolas"/>
                <a:ea typeface="Calibri"/>
                <a:cs typeface="Times New Roman"/>
              </a:rPr>
              <a:t>}</a:t>
            </a:r>
          </a:p>
        </p:txBody>
      </p:sp>
      <p:sp>
        <p:nvSpPr>
          <p:cNvPr id="13" name="Rectangle 18"/>
          <p:cNvSpPr/>
          <p:nvPr/>
        </p:nvSpPr>
        <p:spPr>
          <a:xfrm>
            <a:off x="571780" y="4724821"/>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en-US" dirty="0" smtClean="0">
                <a:solidFill>
                  <a:srgbClr val="9400D3"/>
                </a:solidFill>
                <a:highlight>
                  <a:srgbClr val="FFFFFF"/>
                </a:highlight>
                <a:latin typeface="Consolas"/>
                <a:ea typeface="Calibri"/>
              </a:rPr>
              <a:t>$var2</a:t>
            </a:r>
            <a:r>
              <a:rPr lang="en-US" dirty="0">
                <a:solidFill>
                  <a:srgbClr val="000000"/>
                </a:solidFill>
                <a:highlight>
                  <a:srgbClr val="FFFFFF"/>
                </a:highlight>
                <a:latin typeface="Consolas"/>
                <a:ea typeface="Calibri"/>
              </a:rPr>
              <a:t>: </a:t>
            </a:r>
            <a:r>
              <a:rPr lang="en-US" dirty="0">
                <a:solidFill>
                  <a:srgbClr val="0000FF"/>
                </a:solidFill>
                <a:highlight>
                  <a:srgbClr val="FFFFFF"/>
                </a:highlight>
                <a:latin typeface="Consolas"/>
                <a:ea typeface="Calibri"/>
              </a:rPr>
              <a:t>12px</a:t>
            </a:r>
            <a:r>
              <a:rPr lang="en-US" dirty="0">
                <a:solidFill>
                  <a:srgbClr val="000000"/>
                </a:solidFill>
                <a:highlight>
                  <a:srgbClr val="FFFFFF"/>
                </a:highlight>
                <a:latin typeface="Consolas"/>
                <a:ea typeface="Calibri"/>
              </a:rPr>
              <a:t>; </a:t>
            </a:r>
            <a:r>
              <a:rPr lang="en-US" dirty="0">
                <a:solidFill>
                  <a:srgbClr val="006400"/>
                </a:solidFill>
                <a:highlight>
                  <a:srgbClr val="FFFFFF"/>
                </a:highlight>
                <a:latin typeface="Consolas"/>
                <a:ea typeface="Calibri"/>
              </a:rPr>
              <a:t>// Unit</a:t>
            </a:r>
            <a:endParaRPr lang="nl-NL" dirty="0">
              <a:solidFill>
                <a:schemeClr val="tx1"/>
              </a:solidFill>
              <a:ea typeface="Calibri"/>
              <a:cs typeface="Times New Roman"/>
            </a:endParaRPr>
          </a:p>
        </p:txBody>
      </p:sp>
      <p:sp>
        <p:nvSpPr>
          <p:cNvPr id="14" name="Rectangle 18"/>
          <p:cNvSpPr/>
          <p:nvPr/>
        </p:nvSpPr>
        <p:spPr>
          <a:xfrm>
            <a:off x="571780" y="5308990"/>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9400D3"/>
                </a:solidFill>
                <a:highlight>
                  <a:srgbClr val="FFFFFF"/>
                </a:highlight>
                <a:latin typeface="Consolas"/>
                <a:ea typeface="Calibri"/>
              </a:rPr>
              <a:t>$</a:t>
            </a:r>
            <a:r>
              <a:rPr lang="nl-NL" dirty="0" smtClean="0">
                <a:solidFill>
                  <a:srgbClr val="9400D3"/>
                </a:solidFill>
                <a:highlight>
                  <a:srgbClr val="FFFFFF"/>
                </a:highlight>
                <a:latin typeface="Consolas"/>
                <a:ea typeface="Calibri"/>
              </a:rPr>
              <a:t>var3</a:t>
            </a:r>
            <a:r>
              <a:rPr lang="nl-NL" dirty="0">
                <a:solidFill>
                  <a:srgbClr val="000000"/>
                </a:solidFill>
                <a:highlight>
                  <a:srgbClr val="FFFFFF"/>
                </a:highlight>
                <a:latin typeface="Consolas"/>
                <a:ea typeface="Calibri"/>
              </a:rPr>
              <a:t>: </a:t>
            </a:r>
            <a:r>
              <a:rPr lang="nl-NL" dirty="0">
                <a:solidFill>
                  <a:srgbClr val="0000FF"/>
                </a:solidFill>
                <a:highlight>
                  <a:srgbClr val="FFFFFF"/>
                </a:highlight>
                <a:latin typeface="Consolas"/>
                <a:ea typeface="Calibri"/>
              </a:rPr>
              <a:t>1.1em</a:t>
            </a:r>
            <a:r>
              <a:rPr lang="nl-NL" dirty="0">
                <a:solidFill>
                  <a:srgbClr val="000000"/>
                </a:solidFill>
                <a:highlight>
                  <a:srgbClr val="FFFFFF"/>
                </a:highlight>
                <a:latin typeface="Consolas"/>
                <a:ea typeface="Calibri"/>
              </a:rPr>
              <a:t>; </a:t>
            </a:r>
            <a:r>
              <a:rPr lang="nl-NL" dirty="0">
                <a:solidFill>
                  <a:srgbClr val="006400"/>
                </a:solidFill>
                <a:highlight>
                  <a:srgbClr val="FFFFFF"/>
                </a:highlight>
                <a:latin typeface="Consolas"/>
                <a:ea typeface="Calibri"/>
              </a:rPr>
              <a:t>// Unit</a:t>
            </a:r>
            <a:endParaRPr lang="nl-NL" dirty="0">
              <a:solidFill>
                <a:schemeClr val="tx1"/>
              </a:solidFill>
              <a:ea typeface="Calibri"/>
              <a:cs typeface="Times New Roman"/>
            </a:endParaRPr>
          </a:p>
        </p:txBody>
      </p:sp>
      <p:sp>
        <p:nvSpPr>
          <p:cNvPr id="15" name="Rectangle 18"/>
          <p:cNvSpPr/>
          <p:nvPr/>
        </p:nvSpPr>
        <p:spPr>
          <a:xfrm>
            <a:off x="571780" y="5884731"/>
            <a:ext cx="7632700" cy="432048"/>
          </a:xfrm>
          <a:prstGeom prst="rect">
            <a:avLst/>
          </a:prstGeom>
          <a:gradFill flip="none" rotWithShape="1">
            <a:gsLst>
              <a:gs pos="0">
                <a:srgbClr val="FFFFFF"/>
              </a:gs>
              <a:gs pos="85000">
                <a:srgbClr val="F6F9FC"/>
              </a:gs>
              <a:gs pos="100000">
                <a:schemeClr val="accent3"/>
              </a:gs>
            </a:gsLst>
            <a:lin ang="5400000" scaled="1"/>
            <a:tileRect/>
          </a:gradFill>
          <a:ln>
            <a:solidFill>
              <a:schemeClr val="accent4"/>
            </a:solidFill>
            <a:round/>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defTabSz="914400" eaLnBrk="1" fontAlgn="auto" latinLnBrk="0" hangingPunct="1">
              <a:lnSpc>
                <a:spcPct val="115000"/>
              </a:lnSpc>
              <a:spcBef>
                <a:spcPts val="0"/>
              </a:spcBef>
              <a:spcAft>
                <a:spcPts val="0"/>
              </a:spcAft>
              <a:buClrTx/>
              <a:buSzTx/>
              <a:buNone/>
              <a:tabLst>
                <a:tab pos="381000" algn="l"/>
                <a:tab pos="762000" algn="l"/>
                <a:tab pos="1143000" algn="l"/>
                <a:tab pos="1524000" algn="l"/>
                <a:tab pos="1905000" algn="l"/>
                <a:tab pos="2286000" algn="l"/>
                <a:tab pos="2667000" algn="l"/>
              </a:tabLst>
              <a:defRPr/>
            </a:pPr>
            <a:r>
              <a:rPr lang="nl-NL" dirty="0">
                <a:solidFill>
                  <a:srgbClr val="9400D3"/>
                </a:solidFill>
                <a:highlight>
                  <a:srgbClr val="FFFFFF"/>
                </a:highlight>
                <a:latin typeface="Consolas"/>
                <a:ea typeface="Calibri"/>
              </a:rPr>
              <a:t>$</a:t>
            </a:r>
            <a:r>
              <a:rPr lang="nl-NL" smtClean="0">
                <a:solidFill>
                  <a:srgbClr val="9400D3"/>
                </a:solidFill>
                <a:highlight>
                  <a:srgbClr val="FFFFFF"/>
                </a:highlight>
                <a:latin typeface="Consolas"/>
                <a:ea typeface="Calibri"/>
              </a:rPr>
              <a:t>var4</a:t>
            </a:r>
            <a:r>
              <a:rPr lang="nl-NL">
                <a:solidFill>
                  <a:srgbClr val="000000"/>
                </a:solidFill>
                <a:highlight>
                  <a:srgbClr val="FFFFFF"/>
                </a:highlight>
                <a:latin typeface="Consolas"/>
                <a:ea typeface="Calibri"/>
              </a:rPr>
              <a:t>: </a:t>
            </a:r>
            <a:r>
              <a:rPr lang="nl-NL" smtClean="0">
                <a:solidFill>
                  <a:srgbClr val="800080"/>
                </a:solidFill>
                <a:highlight>
                  <a:srgbClr val="FFFFFF"/>
                </a:highlight>
                <a:latin typeface="Consolas"/>
                <a:ea typeface="Calibri"/>
              </a:rPr>
              <a:t>$var2</a:t>
            </a:r>
            <a:r>
              <a:rPr lang="nl-NL" smtClean="0">
                <a:solidFill>
                  <a:srgbClr val="000000"/>
                </a:solidFill>
                <a:highlight>
                  <a:srgbClr val="FFFFFF"/>
                </a:highlight>
                <a:latin typeface="Consolas"/>
                <a:ea typeface="Calibri"/>
              </a:rPr>
              <a:t> </a:t>
            </a:r>
            <a:r>
              <a:rPr lang="nl-NL" dirty="0">
                <a:solidFill>
                  <a:srgbClr val="000000"/>
                </a:solidFill>
                <a:highlight>
                  <a:srgbClr val="FFFFFF"/>
                </a:highlight>
                <a:latin typeface="Consolas"/>
                <a:ea typeface="Calibri"/>
              </a:rPr>
              <a:t>+ </a:t>
            </a:r>
            <a:r>
              <a:rPr lang="nl-NL" dirty="0">
                <a:solidFill>
                  <a:srgbClr val="0000FF"/>
                </a:solidFill>
                <a:highlight>
                  <a:srgbClr val="FFFFFF"/>
                </a:highlight>
                <a:latin typeface="Consolas"/>
                <a:ea typeface="Calibri"/>
              </a:rPr>
              <a:t>8px</a:t>
            </a:r>
            <a:r>
              <a:rPr lang="nl-NL" dirty="0">
                <a:solidFill>
                  <a:srgbClr val="000000"/>
                </a:solidFill>
                <a:highlight>
                  <a:srgbClr val="FFFFFF"/>
                </a:highlight>
                <a:latin typeface="Consolas"/>
                <a:ea typeface="Calibri"/>
              </a:rPr>
              <a:t>; </a:t>
            </a:r>
            <a:r>
              <a:rPr lang="nl-NL" dirty="0">
                <a:solidFill>
                  <a:srgbClr val="006400"/>
                </a:solidFill>
                <a:highlight>
                  <a:srgbClr val="FFFFFF"/>
                </a:highlight>
                <a:latin typeface="Consolas"/>
                <a:ea typeface="Calibri"/>
              </a:rPr>
              <a:t>// Formula</a:t>
            </a:r>
            <a:endParaRPr lang="nl-NL" dirty="0">
              <a:solidFill>
                <a:schemeClr val="tx1"/>
              </a:solidFill>
              <a:ea typeface="Calibri"/>
              <a:cs typeface="Times New Roman"/>
            </a:endParaRPr>
          </a:p>
        </p:txBody>
      </p:sp>
      <p:pic>
        <p:nvPicPr>
          <p:cNvPr id="11" name="Picture 2" descr="http://25.media.tumblr.com/tumblr_mbfmwdHIHB1rhgzrdo1_128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420" y="24844"/>
            <a:ext cx="946360" cy="709031"/>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605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fgeronde rechthoek 16"/>
          <p:cNvSpPr/>
          <p:nvPr/>
        </p:nvSpPr>
        <p:spPr>
          <a:xfrm>
            <a:off x="5080819" y="3745011"/>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23" name="Afgeronde rechthoek 16"/>
          <p:cNvSpPr/>
          <p:nvPr/>
        </p:nvSpPr>
        <p:spPr>
          <a:xfrm>
            <a:off x="5076056" y="4173495"/>
            <a:ext cx="3312368" cy="360040"/>
          </a:xfrm>
          <a:prstGeom prst="roundRect">
            <a:avLst/>
          </a:prstGeom>
          <a:gradFill>
            <a:gsLst>
              <a:gs pos="0">
                <a:schemeClr val="bg1">
                  <a:lumMod val="7500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None/>
              <a:tabLst>
                <a:tab pos="381000" algn="l"/>
                <a:tab pos="762000" algn="l"/>
                <a:tab pos="1143000" algn="l"/>
                <a:tab pos="1524000" algn="l"/>
                <a:tab pos="1905000" algn="l"/>
                <a:tab pos="2286000" algn="l"/>
                <a:tab pos="2667000" algn="l"/>
              </a:tabLst>
              <a:defRPr/>
            </a:pPr>
            <a:endParaRPr lang="nl-NL"/>
          </a:p>
        </p:txBody>
      </p:sp>
      <p:sp>
        <p:nvSpPr>
          <p:cNvPr id="4" name="Title 3"/>
          <p:cNvSpPr>
            <a:spLocks noGrp="1"/>
          </p:cNvSpPr>
          <p:nvPr>
            <p:ph type="title"/>
          </p:nvPr>
        </p:nvSpPr>
        <p:spPr/>
        <p:txBody>
          <a:bodyPr/>
          <a:lstStyle/>
          <a:p>
            <a:r>
              <a:rPr lang="nl-NL" dirty="0" smtClean="0"/>
              <a:t>Agenda</a:t>
            </a:r>
            <a:endParaRPr lang="nl-NL" dirty="0"/>
          </a:p>
        </p:txBody>
      </p:sp>
      <p:sp>
        <p:nvSpPr>
          <p:cNvPr id="5" name="Content Placeholder 4"/>
          <p:cNvSpPr>
            <a:spLocks noGrp="1"/>
          </p:cNvSpPr>
          <p:nvPr>
            <p:ph sz="half" idx="1"/>
          </p:nvPr>
        </p:nvSpPr>
        <p:spPr>
          <a:xfrm>
            <a:off x="457200" y="908720"/>
            <a:ext cx="4038600" cy="5328592"/>
          </a:xfrm>
        </p:spPr>
        <p:txBody>
          <a:bodyPr/>
          <a:lstStyle/>
          <a:p>
            <a:r>
              <a:rPr lang="nl-NL" dirty="0" smtClean="0"/>
              <a:t>Building layouts</a:t>
            </a:r>
          </a:p>
          <a:p>
            <a:pPr lvl="1"/>
            <a:r>
              <a:rPr lang="nl-NL" dirty="0" smtClean="0"/>
              <a:t>Fixed layouts</a:t>
            </a:r>
          </a:p>
          <a:p>
            <a:pPr lvl="1"/>
            <a:r>
              <a:rPr lang="nl-NL" dirty="0" smtClean="0"/>
              <a:t>Fluid layouts</a:t>
            </a:r>
          </a:p>
          <a:p>
            <a:pPr lvl="1"/>
            <a:r>
              <a:rPr lang="nl-NL" dirty="0" err="1" smtClean="0"/>
              <a:t>Responsive</a:t>
            </a:r>
            <a:r>
              <a:rPr lang="nl-NL" dirty="0" smtClean="0"/>
              <a:t> </a:t>
            </a:r>
            <a:r>
              <a:rPr lang="nl-NL" dirty="0" err="1" smtClean="0"/>
              <a:t>layouts</a:t>
            </a:r>
            <a:endParaRPr lang="nl-NL" dirty="0" smtClean="0"/>
          </a:p>
          <a:p>
            <a:pPr lvl="1"/>
            <a:endParaRPr lang="nl-NL" dirty="0" smtClean="0"/>
          </a:p>
          <a:p>
            <a:r>
              <a:rPr lang="nl-NL" dirty="0"/>
              <a:t> </a:t>
            </a:r>
          </a:p>
          <a:p>
            <a:pPr lvl="1"/>
            <a:r>
              <a:rPr lang="nl-NL" dirty="0" smtClean="0"/>
              <a:t>Getting started</a:t>
            </a:r>
          </a:p>
          <a:p>
            <a:pPr lvl="1"/>
            <a:r>
              <a:rPr lang="nl-NL" dirty="0" smtClean="0"/>
              <a:t>Mixins</a:t>
            </a:r>
            <a:endParaRPr lang="nl-NL" dirty="0"/>
          </a:p>
          <a:p>
            <a:pPr lvl="1"/>
            <a:r>
              <a:rPr lang="nl-NL" dirty="0"/>
              <a:t>Nested rules</a:t>
            </a:r>
          </a:p>
          <a:p>
            <a:pPr lvl="1"/>
            <a:r>
              <a:rPr lang="nl-NL" dirty="0"/>
              <a:t>Operations</a:t>
            </a:r>
          </a:p>
          <a:p>
            <a:pPr lvl="1"/>
            <a:r>
              <a:rPr lang="nl-NL" dirty="0" smtClean="0"/>
              <a:t>More LESS</a:t>
            </a:r>
          </a:p>
          <a:p>
            <a:r>
              <a:rPr lang="nl-NL" dirty="0" smtClean="0"/>
              <a:t>LESS </a:t>
            </a:r>
            <a:r>
              <a:rPr lang="nl-NL" dirty="0" err="1" smtClean="0"/>
              <a:t>vs</a:t>
            </a:r>
            <a:r>
              <a:rPr lang="nl-NL" dirty="0" smtClean="0"/>
              <a:t> </a:t>
            </a:r>
            <a:r>
              <a:rPr lang="nl-NL" dirty="0" err="1" smtClean="0"/>
              <a:t>Sass</a:t>
            </a:r>
            <a:endParaRPr lang="nl-NL" dirty="0" smtClean="0"/>
          </a:p>
          <a:p>
            <a:pPr lvl="2"/>
            <a:endParaRPr lang="nl-NL" dirty="0" smtClean="0"/>
          </a:p>
          <a:p>
            <a:pPr lvl="1"/>
            <a:endParaRPr lang="nl-NL" dirty="0" smtClean="0"/>
          </a:p>
        </p:txBody>
      </p:sp>
      <p:sp>
        <p:nvSpPr>
          <p:cNvPr id="6" name="Content Placeholder 5"/>
          <p:cNvSpPr>
            <a:spLocks noGrp="1"/>
          </p:cNvSpPr>
          <p:nvPr>
            <p:ph sz="half" idx="2"/>
          </p:nvPr>
        </p:nvSpPr>
        <p:spPr>
          <a:xfrm>
            <a:off x="4648200" y="908720"/>
            <a:ext cx="4038600" cy="5328592"/>
          </a:xfrm>
        </p:spPr>
        <p:txBody>
          <a:bodyPr/>
          <a:lstStyle/>
          <a:p>
            <a:r>
              <a:rPr lang="nl-NL" dirty="0"/>
              <a:t>CSS frameworks</a:t>
            </a:r>
          </a:p>
          <a:p>
            <a:pPr lvl="1"/>
            <a:r>
              <a:rPr lang="nl-NL" dirty="0"/>
              <a:t>960 grid system</a:t>
            </a:r>
          </a:p>
          <a:p>
            <a:pPr lvl="1"/>
            <a:r>
              <a:rPr lang="nl-NL" dirty="0" smtClean="0"/>
              <a:t>Bootstrap</a:t>
            </a:r>
            <a:r>
              <a:rPr lang="nl-NL" dirty="0"/>
              <a:t>, from Twitter</a:t>
            </a:r>
          </a:p>
          <a:p>
            <a:pPr lvl="1"/>
            <a:endParaRPr lang="nl-NL" dirty="0" smtClean="0"/>
          </a:p>
          <a:p>
            <a:pPr lvl="1"/>
            <a:endParaRPr lang="nl-NL" dirty="0" smtClean="0"/>
          </a:p>
          <a:p>
            <a:r>
              <a:rPr lang="nl-NL" dirty="0" smtClean="0"/>
              <a:t> </a:t>
            </a:r>
          </a:p>
          <a:p>
            <a:pPr lvl="1"/>
            <a:r>
              <a:rPr lang="nl-NL" dirty="0" smtClean="0"/>
              <a:t>Getting started</a:t>
            </a:r>
          </a:p>
          <a:p>
            <a:pPr lvl="1"/>
            <a:r>
              <a:rPr lang="nl-NL" dirty="0" smtClean="0"/>
              <a:t>Mixins and extending</a:t>
            </a:r>
          </a:p>
          <a:p>
            <a:pPr lvl="1"/>
            <a:r>
              <a:rPr lang="nl-NL" dirty="0" smtClean="0"/>
              <a:t>Nested rules</a:t>
            </a:r>
          </a:p>
          <a:p>
            <a:pPr lvl="1"/>
            <a:r>
              <a:rPr lang="nl-NL" dirty="0" smtClean="0"/>
              <a:t>Operations</a:t>
            </a:r>
          </a:p>
          <a:p>
            <a:pPr lvl="1"/>
            <a:r>
              <a:rPr lang="nl-NL" dirty="0" smtClean="0"/>
              <a:t>Control directives</a:t>
            </a:r>
          </a:p>
          <a:p>
            <a:pPr lvl="1"/>
            <a:r>
              <a:rPr lang="nl-NL" dirty="0" smtClean="0"/>
              <a:t>More Sass</a:t>
            </a:r>
          </a:p>
          <a:p>
            <a:endParaRPr lang="nl-NL" dirty="0" smtClean="0"/>
          </a:p>
        </p:txBody>
      </p:sp>
      <p:sp>
        <p:nvSpPr>
          <p:cNvPr id="35" name="Tijdelijke aanduiding voor dianummer 4"/>
          <p:cNvSpPr>
            <a:spLocks noGrp="1"/>
          </p:cNvSpPr>
          <p:nvPr>
            <p:ph type="sldNum" sz="quarter" idx="11"/>
          </p:nvPr>
        </p:nvSpPr>
        <p:spPr>
          <a:xfrm>
            <a:off x="7500938" y="6538913"/>
            <a:ext cx="614362" cy="214312"/>
          </a:xfrm>
        </p:spPr>
        <p:txBody>
          <a:bodyPr/>
          <a:lstStyle/>
          <a:p>
            <a:pPr>
              <a:defRPr/>
            </a:pPr>
            <a:fld id="{DF208558-473E-4437-9BF5-D795D7AD1F04}" type="slidenum">
              <a:rPr lang="nl-NL" smtClean="0"/>
              <a:pPr>
                <a:defRPr/>
              </a:pPr>
              <a:t>99</a:t>
            </a:fld>
            <a:endParaRPr lang="nl-NL" dirty="0"/>
          </a:p>
        </p:txBody>
      </p:sp>
      <p:pic>
        <p:nvPicPr>
          <p:cNvPr id="7" name="Picture 2" descr="http://25.media.tumblr.com/tumblr_mbfmwdHIHB1rhgzrdo1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80" y="2924930"/>
            <a:ext cx="1080150" cy="809269"/>
          </a:xfrm>
          <a:prstGeom prst="rect">
            <a:avLst/>
          </a:prstGeom>
          <a:ln>
            <a:noFill/>
          </a:ln>
          <a:effectLst>
            <a:outerShdw blurRad="190500" dir="2700000" algn="tl" rotWithShape="0">
              <a:schemeClr val="bg1"/>
            </a:outerShdw>
          </a:effectLst>
          <a:extLst>
            <a:ext uri="{909E8E84-426E-40DD-AFC4-6F175D3DCCD1}">
              <a14:hiddenFill xmlns:a14="http://schemas.microsoft.com/office/drawing/2010/main">
                <a:solidFill>
                  <a:srgbClr val="FFFFFF"/>
                </a:solidFill>
              </a14:hiddenFill>
            </a:ext>
          </a:extLst>
        </p:spPr>
      </p:pic>
      <p:pic>
        <p:nvPicPr>
          <p:cNvPr id="8" name="Picture 2" descr="http://lesscss.org/image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70" y="3021208"/>
            <a:ext cx="189547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70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theme/theme1.xml><?xml version="1.0" encoding="utf-8"?>
<a:theme xmlns:a="http://schemas.openxmlformats.org/drawingml/2006/main" name="IS">
  <a:themeElements>
    <a:clrScheme name="Nieuwe huisstijl Info Support 2011">
      <a:dk1>
        <a:srgbClr val="000000"/>
      </a:dk1>
      <a:lt1>
        <a:srgbClr val="FFFFFF"/>
      </a:lt1>
      <a:dk2>
        <a:srgbClr val="00539F"/>
      </a:dk2>
      <a:lt2>
        <a:srgbClr val="FFFFFF"/>
      </a:lt2>
      <a:accent1>
        <a:srgbClr val="0078C9"/>
      </a:accent1>
      <a:accent2>
        <a:srgbClr val="A80000"/>
      </a:accent2>
      <a:accent3>
        <a:srgbClr val="B3D9EE"/>
      </a:accent3>
      <a:accent4>
        <a:srgbClr val="B6B6B6"/>
      </a:accent4>
      <a:accent5>
        <a:srgbClr val="99FF33"/>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Omschrijving xmlns="f9a150b1-3ba2-4988-8a7d-e3cfa780e8d5">Info Support Powerpoint 2007 template - witte achtergrond</Omschrijving>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661F05C9A26C479912894FEB5EC1B1" ma:contentTypeVersion="1" ma:contentTypeDescription="Een nieuw document maken." ma:contentTypeScope="" ma:versionID="2a05dece8e3bd3c33f75976138b7081c">
  <xsd:schema xmlns:xsd="http://www.w3.org/2001/XMLSchema" xmlns:p="http://schemas.microsoft.com/office/2006/metadata/properties" xmlns:ns2="f9a150b1-3ba2-4988-8a7d-e3cfa780e8d5" targetNamespace="http://schemas.microsoft.com/office/2006/metadata/properties" ma:root="true" ma:fieldsID="c8938326b7293ea2ee7fa2cce6e49576" ns2:_="">
    <xsd:import namespace="f9a150b1-3ba2-4988-8a7d-e3cfa780e8d5"/>
    <xsd:element name="properties">
      <xsd:complexType>
        <xsd:sequence>
          <xsd:element name="documentManagement">
            <xsd:complexType>
              <xsd:all>
                <xsd:element ref="ns2:Omschrijving" minOccurs="0"/>
              </xsd:all>
            </xsd:complexType>
          </xsd:element>
        </xsd:sequence>
      </xsd:complexType>
    </xsd:element>
  </xsd:schema>
  <xsd:schema xmlns:xsd="http://www.w3.org/2001/XMLSchema" xmlns:dms="http://schemas.microsoft.com/office/2006/documentManagement/types" targetNamespace="f9a150b1-3ba2-4988-8a7d-e3cfa780e8d5" elementFormDefault="qualified">
    <xsd:import namespace="http://schemas.microsoft.com/office/2006/documentManagement/types"/>
    <xsd:element name="Omschrijving" ma:index="8" nillable="true" ma:displayName="Omschrijving" ma:internalName="Omschrijving">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C7B310DF-605C-48D1-8C27-6CBCC2B3E03A}">
  <ds:schemaRefs>
    <ds:schemaRef ds:uri="http://schemas.microsoft.com/sharepoint/v3/contenttype/forms"/>
  </ds:schemaRefs>
</ds:datastoreItem>
</file>

<file path=customXml/itemProps2.xml><?xml version="1.0" encoding="utf-8"?>
<ds:datastoreItem xmlns:ds="http://schemas.openxmlformats.org/officeDocument/2006/customXml" ds:itemID="{4A988EEA-97E6-4944-AFE5-3E58A9F7677C}">
  <ds:schemaRefs>
    <ds:schemaRef ds:uri="http://schemas.microsoft.com/office/2006/metadata/properties"/>
    <ds:schemaRef ds:uri="http://purl.org/dc/dcmitype/"/>
    <ds:schemaRef ds:uri="http://purl.org/dc/terms/"/>
    <ds:schemaRef ds:uri="http://purl.org/dc/elements/1.1/"/>
    <ds:schemaRef ds:uri="http://schemas.openxmlformats.org/package/2006/metadata/core-properties"/>
    <ds:schemaRef ds:uri="http://schemas.microsoft.com/office/2006/documentManagement/types"/>
    <ds:schemaRef ds:uri="f9a150b1-3ba2-4988-8a7d-e3cfa780e8d5"/>
    <ds:schemaRef ds:uri="http://www.w3.org/XML/1998/namespace"/>
  </ds:schemaRefs>
</ds:datastoreItem>
</file>

<file path=customXml/itemProps3.xml><?xml version="1.0" encoding="utf-8"?>
<ds:datastoreItem xmlns:ds="http://schemas.openxmlformats.org/officeDocument/2006/customXml" ds:itemID="{47D3FC6E-852F-457D-810F-BE827CBFC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a150b1-3ba2-4988-8a7d-e3cfa780e8d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BB307D93-2FFF-4F8B-9E81-F7ACFE01FC73}">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IS</Template>
  <TotalTime>214708</TotalTime>
  <Words>6823</Words>
  <Application>Microsoft Office PowerPoint</Application>
  <PresentationFormat>On-screen Show (4:3)</PresentationFormat>
  <Paragraphs>1732</Paragraphs>
  <Slides>125</Slides>
  <Notes>118</Notes>
  <HiddenSlides>3</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125</vt:i4>
      </vt:variant>
    </vt:vector>
  </HeadingPairs>
  <TitlesOfParts>
    <vt:vector size="132" baseType="lpstr">
      <vt:lpstr>Arial</vt:lpstr>
      <vt:lpstr>Calibri</vt:lpstr>
      <vt:lpstr>Consolas</vt:lpstr>
      <vt:lpstr>Times New Roman</vt:lpstr>
      <vt:lpstr>IS</vt:lpstr>
      <vt:lpstr>KC slides</vt:lpstr>
      <vt:lpstr>Bitmap Image</vt:lpstr>
      <vt:lpstr>Building layouts with frameworks and preprocessors</vt:lpstr>
      <vt:lpstr>Agenda</vt:lpstr>
      <vt:lpstr>Layouts: The fixed (1/2)</vt:lpstr>
      <vt:lpstr>Layouts: The fixed (2/2)</vt:lpstr>
      <vt:lpstr>Agenda</vt:lpstr>
      <vt:lpstr>Layouts: The fluid</vt:lpstr>
      <vt:lpstr>Agenda</vt:lpstr>
      <vt:lpstr>Layouts: The responsive (1/2)</vt:lpstr>
      <vt:lpstr>Layouts: The responsive (2/2)</vt:lpstr>
      <vt:lpstr>Lab: Building layouts</vt:lpstr>
      <vt:lpstr>Agenda</vt:lpstr>
      <vt:lpstr>960 grid system</vt:lpstr>
      <vt:lpstr>960 grid system: Usage (1/3)</vt:lpstr>
      <vt:lpstr>960 grid system: Usage (2/3)</vt:lpstr>
      <vt:lpstr>960 grid system: Usage (3/3)</vt:lpstr>
      <vt:lpstr>Agenda</vt:lpstr>
      <vt:lpstr>Bootstrap, from Twitter</vt:lpstr>
      <vt:lpstr>Bootstrap: Usage</vt:lpstr>
      <vt:lpstr>Bootstrap, from Twitter</vt:lpstr>
      <vt:lpstr>    Positioning</vt:lpstr>
      <vt:lpstr>    Positioning: Grid (1/3)</vt:lpstr>
      <vt:lpstr>    Positioning: Grid (2/3)</vt:lpstr>
      <vt:lpstr>    Positioning: Grid (3/3)</vt:lpstr>
      <vt:lpstr>    Positioning: Responsive support</vt:lpstr>
      <vt:lpstr>Lab: Bootstrap</vt:lpstr>
      <vt:lpstr>Bootstrap, from Twitter</vt:lpstr>
      <vt:lpstr>    Styling</vt:lpstr>
      <vt:lpstr>    Styling: Tables (1/6)</vt:lpstr>
      <vt:lpstr>    Styling: Tables (2/6)</vt:lpstr>
      <vt:lpstr>    Styling: Tables (3/6)</vt:lpstr>
      <vt:lpstr>    Styling: Tables (4/6)</vt:lpstr>
      <vt:lpstr>    Styling: Tables (5/6)</vt:lpstr>
      <vt:lpstr>    Styling: Tables (6/6)</vt:lpstr>
      <vt:lpstr>    Styling: Buttons (1/3)</vt:lpstr>
      <vt:lpstr>    Styling: Buttons (2/3)</vt:lpstr>
      <vt:lpstr>    Styling: Buttons (3/3)</vt:lpstr>
      <vt:lpstr>    Styling: Forms (1/8)</vt:lpstr>
      <vt:lpstr>    Styling: Forms (2/8)</vt:lpstr>
      <vt:lpstr>    Styling: Forms (3/8)</vt:lpstr>
      <vt:lpstr>    Styling: Forms (4/8)</vt:lpstr>
      <vt:lpstr>    Styling: Forms (5/8)</vt:lpstr>
      <vt:lpstr>    Styling: Forms (6/8)</vt:lpstr>
      <vt:lpstr>    Styling: Forms (7/8)</vt:lpstr>
      <vt:lpstr>    Styling: Forms (8/8)</vt:lpstr>
      <vt:lpstr>Lab: Bootstrap</vt:lpstr>
      <vt:lpstr>Bootstrap, from Twitter</vt:lpstr>
      <vt:lpstr>    UI components: Dropdowns</vt:lpstr>
      <vt:lpstr>    UI components: Alerts</vt:lpstr>
      <vt:lpstr>    UI components: Navbar (1/2)</vt:lpstr>
      <vt:lpstr>    UI components: Navbar (2/2)</vt:lpstr>
      <vt:lpstr>    UI components: Pagination</vt:lpstr>
      <vt:lpstr>    UI components: Progress (1/3)</vt:lpstr>
      <vt:lpstr>    UI components: Progress (2/3)</vt:lpstr>
      <vt:lpstr>    UI components: Progress (3/3)</vt:lpstr>
      <vt:lpstr>Bootstrap, from Twitter</vt:lpstr>
      <vt:lpstr>    jQuery plugins: Overview</vt:lpstr>
      <vt:lpstr>    jQuery plugins: Modal dialog</vt:lpstr>
      <vt:lpstr>    jQuery plugins: Tabs</vt:lpstr>
      <vt:lpstr>    jQuery plugins: Tooltips</vt:lpstr>
      <vt:lpstr>    jQuery plugins: Popovers</vt:lpstr>
      <vt:lpstr>    jQuery plugins: Buttons (1/2)</vt:lpstr>
      <vt:lpstr>    jQuery plugins: Buttons (2/2)</vt:lpstr>
      <vt:lpstr>    jQuery plugins: Typeahead</vt:lpstr>
      <vt:lpstr>    jQuery plugins: Scrollspy/Affix</vt:lpstr>
      <vt:lpstr>Lab: Bootstrap</vt:lpstr>
      <vt:lpstr>CSS frameworks wrap-up</vt:lpstr>
      <vt:lpstr>Agenda</vt:lpstr>
      <vt:lpstr>LESS</vt:lpstr>
      <vt:lpstr>LESS: Usage</vt:lpstr>
      <vt:lpstr>LESS: Client-side translation</vt:lpstr>
      <vt:lpstr>LESS: Variables</vt:lpstr>
      <vt:lpstr>Agenda</vt:lpstr>
      <vt:lpstr>LESS: Mixins (1/8)</vt:lpstr>
      <vt:lpstr>LESS: Mixins (2/8)</vt:lpstr>
      <vt:lpstr>LESS: Mixins (3/8)</vt:lpstr>
      <vt:lpstr>LESS: Mixins (4/8)</vt:lpstr>
      <vt:lpstr>LESS: Mixins (5/8)</vt:lpstr>
      <vt:lpstr>LESS: Mixins (6/8)</vt:lpstr>
      <vt:lpstr>LESS: Mixins (7/8)</vt:lpstr>
      <vt:lpstr>LESS: Mixins (8/8)</vt:lpstr>
      <vt:lpstr>Agenda</vt:lpstr>
      <vt:lpstr>LESS: Nested rules</vt:lpstr>
      <vt:lpstr>LESS: Nested rules</vt:lpstr>
      <vt:lpstr>Agenda</vt:lpstr>
      <vt:lpstr>LESS: Operations (1/2)</vt:lpstr>
      <vt:lpstr>LESS: Operations (2/2)</vt:lpstr>
      <vt:lpstr>Agenda</vt:lpstr>
      <vt:lpstr>LESS: Colors (1/2)</vt:lpstr>
      <vt:lpstr>LESS: Colors (2/2)</vt:lpstr>
      <vt:lpstr>LESS: Import</vt:lpstr>
      <vt:lpstr>LESS: String interpolation</vt:lpstr>
      <vt:lpstr>LESS: Comments</vt:lpstr>
      <vt:lpstr>Lab: LESS is more</vt:lpstr>
      <vt:lpstr>Agenda</vt:lpstr>
      <vt:lpstr>Syntactically Awesome Stylesheets</vt:lpstr>
      <vt:lpstr>       Usage</vt:lpstr>
      <vt:lpstr>       Usage</vt:lpstr>
      <vt:lpstr>       Variables</vt:lpstr>
      <vt:lpstr>Agenda</vt:lpstr>
      <vt:lpstr>       Mixins (1/3)</vt:lpstr>
      <vt:lpstr>       Mixins (2/3)</vt:lpstr>
      <vt:lpstr>       Mixins (3/3)</vt:lpstr>
      <vt:lpstr>       Extending</vt:lpstr>
      <vt:lpstr>Agenda</vt:lpstr>
      <vt:lpstr>       Nested rules</vt:lpstr>
      <vt:lpstr>       Nested rules</vt:lpstr>
      <vt:lpstr>       Nested rules</vt:lpstr>
      <vt:lpstr>Agenda</vt:lpstr>
      <vt:lpstr>       Operations (1/2)</vt:lpstr>
      <vt:lpstr>       Operations (2/2)</vt:lpstr>
      <vt:lpstr>Agenda</vt:lpstr>
      <vt:lpstr>       Control Directives (1/4)</vt:lpstr>
      <vt:lpstr>       Control Directives (2/4)</vt:lpstr>
      <vt:lpstr>       Control Directives (3/4)</vt:lpstr>
      <vt:lpstr>       Control Directives (4/4)</vt:lpstr>
      <vt:lpstr>Agenda</vt:lpstr>
      <vt:lpstr>       Colors (1/2)</vt:lpstr>
      <vt:lpstr>       Colors (2/2)</vt:lpstr>
      <vt:lpstr>       Import</vt:lpstr>
      <vt:lpstr>       String interpolation</vt:lpstr>
      <vt:lpstr>       Comments</vt:lpstr>
      <vt:lpstr>Agenda</vt:lpstr>
      <vt:lpstr>           vs </vt:lpstr>
      <vt:lpstr>Questions</vt:lpstr>
      <vt:lpstr>Agenda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&amp; JavaScript APIs</dc:title>
  <dc:subject>Subject Report</dc:subject>
  <dc:creator>JP ten Berge</dc:creator>
  <cp:lastModifiedBy>Jan Peter ten Berge</cp:lastModifiedBy>
  <cp:revision>1186</cp:revision>
  <dcterms:created xsi:type="dcterms:W3CDTF">2012-03-05T15:47:35Z</dcterms:created>
  <dcterms:modified xsi:type="dcterms:W3CDTF">2013-05-29T13:34:44Z</dcterms:modified>
  <cp:contentStatus>Concept 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tatus">
    <vt:lpwstr>Definitief</vt:lpwstr>
  </property>
  <property fmtid="{D5CDD505-2E9C-101B-9397-08002B2CF9AE}" pid="3" name="Versie">
    <vt:lpwstr>1.0</vt:lpwstr>
  </property>
  <property fmtid="{D5CDD505-2E9C-101B-9397-08002B2CF9AE}" pid="4" name="FinalInPhase">
    <vt:lpwstr>Transition</vt:lpwstr>
  </property>
  <property fmtid="{D5CDD505-2E9C-101B-9397-08002B2CF9AE}" pid="5" name="ContentType">
    <vt:lpwstr>Document</vt:lpwstr>
  </property>
  <property fmtid="{D5CDD505-2E9C-101B-9397-08002B2CF9AE}" pid="6" name="ContentTypeId">
    <vt:lpwstr>0x010100EE661F05C9A26C479912894FEB5EC1B1</vt:lpwstr>
  </property>
  <property fmtid="{D5CDD505-2E9C-101B-9397-08002B2CF9AE}" pid="7" name="Pakket">
    <vt:lpwstr>Powerpoint</vt:lpwstr>
  </property>
  <property fmtid="{D5CDD505-2E9C-101B-9397-08002B2CF9AE}" pid="8" name="Omschrijving">
    <vt:lpwstr>Info Support Powerpoint 2007 template - witte achtergrond</vt:lpwstr>
  </property>
</Properties>
</file>