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76" r:id="rId6"/>
  </p:sldMasterIdLst>
  <p:notesMasterIdLst>
    <p:notesMasterId r:id="rId125"/>
  </p:notesMasterIdLst>
  <p:handoutMasterIdLst>
    <p:handoutMasterId r:id="rId126"/>
  </p:handoutMasterIdLst>
  <p:sldIdLst>
    <p:sldId id="256" r:id="rId7"/>
    <p:sldId id="431" r:id="rId8"/>
    <p:sldId id="495" r:id="rId9"/>
    <p:sldId id="496" r:id="rId10"/>
    <p:sldId id="497" r:id="rId11"/>
    <p:sldId id="432" r:id="rId12"/>
    <p:sldId id="329" r:id="rId13"/>
    <p:sldId id="498" r:id="rId14"/>
    <p:sldId id="433" r:id="rId15"/>
    <p:sldId id="499" r:id="rId16"/>
    <p:sldId id="500" r:id="rId17"/>
    <p:sldId id="434" r:id="rId18"/>
    <p:sldId id="501" r:id="rId19"/>
    <p:sldId id="502" r:id="rId20"/>
    <p:sldId id="503" r:id="rId21"/>
    <p:sldId id="504" r:id="rId22"/>
    <p:sldId id="435" r:id="rId23"/>
    <p:sldId id="505" r:id="rId24"/>
    <p:sldId id="362" r:id="rId25"/>
    <p:sldId id="506" r:id="rId26"/>
    <p:sldId id="343" r:id="rId27"/>
    <p:sldId id="507" r:id="rId28"/>
    <p:sldId id="436" r:id="rId29"/>
    <p:sldId id="508" r:id="rId30"/>
    <p:sldId id="437" r:id="rId31"/>
    <p:sldId id="509" r:id="rId32"/>
    <p:sldId id="438" r:id="rId33"/>
    <p:sldId id="342" r:id="rId34"/>
    <p:sldId id="344" r:id="rId35"/>
    <p:sldId id="439" r:id="rId36"/>
    <p:sldId id="510" r:id="rId37"/>
    <p:sldId id="511" r:id="rId38"/>
    <p:sldId id="512" r:id="rId39"/>
    <p:sldId id="513" r:id="rId40"/>
    <p:sldId id="514" r:id="rId41"/>
    <p:sldId id="515" r:id="rId42"/>
    <p:sldId id="516" r:id="rId43"/>
    <p:sldId id="517" r:id="rId44"/>
    <p:sldId id="518" r:id="rId45"/>
    <p:sldId id="519" r:id="rId46"/>
    <p:sldId id="520" r:id="rId47"/>
    <p:sldId id="521" r:id="rId48"/>
    <p:sldId id="440" r:id="rId49"/>
    <p:sldId id="420" r:id="rId50"/>
    <p:sldId id="424" r:id="rId51"/>
    <p:sldId id="411" r:id="rId52"/>
    <p:sldId id="414" r:id="rId53"/>
    <p:sldId id="413" r:id="rId54"/>
    <p:sldId id="415" r:id="rId55"/>
    <p:sldId id="416" r:id="rId56"/>
    <p:sldId id="417" r:id="rId57"/>
    <p:sldId id="418" r:id="rId58"/>
    <p:sldId id="422" r:id="rId59"/>
    <p:sldId id="421" r:id="rId60"/>
    <p:sldId id="423" r:id="rId61"/>
    <p:sldId id="427" r:id="rId62"/>
    <p:sldId id="426" r:id="rId63"/>
    <p:sldId id="425" r:id="rId64"/>
    <p:sldId id="428" r:id="rId65"/>
    <p:sldId id="429" r:id="rId66"/>
    <p:sldId id="408" r:id="rId67"/>
    <p:sldId id="441" r:id="rId68"/>
    <p:sldId id="442" r:id="rId69"/>
    <p:sldId id="443" r:id="rId70"/>
    <p:sldId id="444" r:id="rId71"/>
    <p:sldId id="445" r:id="rId72"/>
    <p:sldId id="446" r:id="rId73"/>
    <p:sldId id="447" r:id="rId74"/>
    <p:sldId id="448" r:id="rId75"/>
    <p:sldId id="449" r:id="rId76"/>
    <p:sldId id="450" r:id="rId77"/>
    <p:sldId id="451" r:id="rId78"/>
    <p:sldId id="452" r:id="rId79"/>
    <p:sldId id="453" r:id="rId80"/>
    <p:sldId id="454" r:id="rId81"/>
    <p:sldId id="455" r:id="rId82"/>
    <p:sldId id="456" r:id="rId83"/>
    <p:sldId id="457" r:id="rId84"/>
    <p:sldId id="458" r:id="rId85"/>
    <p:sldId id="459" r:id="rId86"/>
    <p:sldId id="460" r:id="rId87"/>
    <p:sldId id="461" r:id="rId88"/>
    <p:sldId id="462" r:id="rId89"/>
    <p:sldId id="463" r:id="rId90"/>
    <p:sldId id="464" r:id="rId91"/>
    <p:sldId id="465" r:id="rId92"/>
    <p:sldId id="466" r:id="rId93"/>
    <p:sldId id="467" r:id="rId94"/>
    <p:sldId id="468" r:id="rId95"/>
    <p:sldId id="469" r:id="rId96"/>
    <p:sldId id="470" r:id="rId97"/>
    <p:sldId id="471" r:id="rId98"/>
    <p:sldId id="472" r:id="rId99"/>
    <p:sldId id="473" r:id="rId100"/>
    <p:sldId id="474" r:id="rId101"/>
    <p:sldId id="475" r:id="rId102"/>
    <p:sldId id="476" r:id="rId103"/>
    <p:sldId id="477" r:id="rId104"/>
    <p:sldId id="478" r:id="rId105"/>
    <p:sldId id="479" r:id="rId106"/>
    <p:sldId id="480" r:id="rId107"/>
    <p:sldId id="481" r:id="rId108"/>
    <p:sldId id="482" r:id="rId109"/>
    <p:sldId id="483" r:id="rId110"/>
    <p:sldId id="484" r:id="rId111"/>
    <p:sldId id="485" r:id="rId112"/>
    <p:sldId id="486" r:id="rId113"/>
    <p:sldId id="487" r:id="rId114"/>
    <p:sldId id="488" r:id="rId115"/>
    <p:sldId id="489" r:id="rId116"/>
    <p:sldId id="490" r:id="rId117"/>
    <p:sldId id="491" r:id="rId118"/>
    <p:sldId id="492" r:id="rId119"/>
    <p:sldId id="493" r:id="rId120"/>
    <p:sldId id="494" r:id="rId121"/>
    <p:sldId id="360" r:id="rId122"/>
    <p:sldId id="359" r:id="rId123"/>
    <p:sldId id="364" r:id="rId124"/>
  </p:sldIdLst>
  <p:sldSz cx="9144000" cy="6858000" type="screen4x3"/>
  <p:notesSz cx="6934200" cy="9220200"/>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70AC2E"/>
    <a:srgbClr val="080808"/>
    <a:srgbClr val="006600"/>
    <a:srgbClr val="4D4D4D"/>
    <a:srgbClr val="FF6600"/>
    <a:srgbClr val="FF9900"/>
    <a:srgbClr val="993300"/>
    <a:srgbClr val="FF0000"/>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86803" autoAdjust="0"/>
  </p:normalViewPr>
  <p:slideViewPr>
    <p:cSldViewPr>
      <p:cViewPr varScale="1">
        <p:scale>
          <a:sx n="81" d="100"/>
          <a:sy n="81" d="100"/>
        </p:scale>
        <p:origin x="1656" y="120"/>
      </p:cViewPr>
      <p:guideLst>
        <p:guide orient="horz" pos="2160"/>
        <p:guide pos="2880"/>
      </p:guideLst>
    </p:cSldViewPr>
  </p:slideViewPr>
  <p:outlineViewPr>
    <p:cViewPr>
      <p:scale>
        <a:sx n="33" d="100"/>
        <a:sy n="33" d="100"/>
      </p:scale>
      <p:origin x="0" y="69816"/>
    </p:cViewPr>
  </p:outlineViewPr>
  <p:notesTextViewPr>
    <p:cViewPr>
      <p:scale>
        <a:sx n="100" d="100"/>
        <a:sy n="100" d="100"/>
      </p:scale>
      <p:origin x="0" y="0"/>
    </p:cViewPr>
  </p:notesTextViewPr>
  <p:sorterViewPr>
    <p:cViewPr varScale="1">
      <p:scale>
        <a:sx n="100" d="100"/>
        <a:sy n="100" d="100"/>
      </p:scale>
      <p:origin x="0" y="-5502"/>
    </p:cViewPr>
  </p:sorterViewPr>
  <p:notesViewPr>
    <p:cSldViewPr>
      <p:cViewPr varScale="1">
        <p:scale>
          <a:sx n="67" d="100"/>
          <a:sy n="67" d="100"/>
        </p:scale>
        <p:origin x="-3264" y="-114"/>
      </p:cViewPr>
      <p:guideLst>
        <p:guide orient="horz" pos="2904"/>
        <p:guide pos="218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viewProps" Target="viewProps.xml"/><Relationship Id="rId5" Type="http://schemas.openxmlformats.org/officeDocument/2006/relationships/slideMaster" Target="slideMasters/slideMaster1.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slide" Target="slides/slide107.xml"/><Relationship Id="rId118" Type="http://schemas.openxmlformats.org/officeDocument/2006/relationships/slide" Target="slides/slide112.xml"/><Relationship Id="rId126"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slide" Target="slides/slide110.xml"/><Relationship Id="rId124" Type="http://schemas.openxmlformats.org/officeDocument/2006/relationships/slide" Target="slides/slide118.xml"/><Relationship Id="rId129"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slide" Target="slides/slide105.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slide" Target="slides/slide108.xml"/><Relationship Id="rId119" Type="http://schemas.openxmlformats.org/officeDocument/2006/relationships/slide" Target="slides/slide113.xml"/><Relationship Id="rId127"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3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61" Type="http://schemas.openxmlformats.org/officeDocument/2006/relationships/slide" Target="slides/slide55.xml"/><Relationship Id="rId82"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795DEA-3BD1-42F9-A020-C24F34AF2E6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nl-NL"/>
        </a:p>
      </dgm:t>
    </dgm:pt>
    <dgm:pt modelId="{2ED4611D-FDE9-44AE-B06F-F2C97E556549}">
      <dgm:prSet phldrT="[Tekst]"/>
      <dgm:spPr/>
      <dgm:t>
        <a:bodyPr/>
        <a:lstStyle/>
        <a:p>
          <a:r>
            <a:rPr lang="nl-NL" dirty="0" err="1" smtClean="0"/>
            <a:t>Session</a:t>
          </a:r>
          <a:r>
            <a:rPr lang="nl-NL" dirty="0" smtClean="0"/>
            <a:t> storage</a:t>
          </a:r>
          <a:endParaRPr lang="nl-NL" dirty="0"/>
        </a:p>
      </dgm:t>
    </dgm:pt>
    <dgm:pt modelId="{8D1F6A3E-4D1C-4982-A266-5FA438E4C07F}" type="parTrans" cxnId="{DCFC4440-780C-4533-8F5D-B3D83C06D7DC}">
      <dgm:prSet/>
      <dgm:spPr/>
      <dgm:t>
        <a:bodyPr/>
        <a:lstStyle/>
        <a:p>
          <a:endParaRPr lang="nl-NL"/>
        </a:p>
      </dgm:t>
    </dgm:pt>
    <dgm:pt modelId="{15832B7F-5520-40F7-8882-DDA62648EC57}" type="sibTrans" cxnId="{DCFC4440-780C-4533-8F5D-B3D83C06D7DC}">
      <dgm:prSet/>
      <dgm:spPr/>
      <dgm:t>
        <a:bodyPr/>
        <a:lstStyle/>
        <a:p>
          <a:endParaRPr lang="nl-NL"/>
        </a:p>
      </dgm:t>
    </dgm:pt>
    <dgm:pt modelId="{1B51CD35-34C2-483A-9554-29AA80037575}">
      <dgm:prSet phldrT="[Tekst]"/>
      <dgm:spPr/>
      <dgm:t>
        <a:bodyPr/>
        <a:lstStyle/>
        <a:p>
          <a:r>
            <a:rPr lang="nl-NL" dirty="0" err="1" smtClean="0"/>
            <a:t>Local</a:t>
          </a:r>
          <a:r>
            <a:rPr lang="nl-NL" dirty="0" smtClean="0"/>
            <a:t> storage</a:t>
          </a:r>
          <a:endParaRPr lang="nl-NL" dirty="0"/>
        </a:p>
      </dgm:t>
    </dgm:pt>
    <dgm:pt modelId="{FD9ABF11-2D59-4E1C-BB44-539D58E7CBC7}" type="parTrans" cxnId="{4D113BEB-7D31-4790-A4A3-AAE5229A94DC}">
      <dgm:prSet/>
      <dgm:spPr/>
      <dgm:t>
        <a:bodyPr/>
        <a:lstStyle/>
        <a:p>
          <a:endParaRPr lang="nl-NL"/>
        </a:p>
      </dgm:t>
    </dgm:pt>
    <dgm:pt modelId="{2BC567D2-92AC-4EDD-AD02-BB617E038A30}" type="sibTrans" cxnId="{4D113BEB-7D31-4790-A4A3-AAE5229A94DC}">
      <dgm:prSet/>
      <dgm:spPr/>
      <dgm:t>
        <a:bodyPr/>
        <a:lstStyle/>
        <a:p>
          <a:endParaRPr lang="nl-NL"/>
        </a:p>
      </dgm:t>
    </dgm:pt>
    <dgm:pt modelId="{9656E823-D257-4709-A26A-C7D81D7E2D09}">
      <dgm:prSet phldrT="[Tekst]"/>
      <dgm:spPr/>
      <dgm:t>
        <a:bodyPr/>
        <a:lstStyle/>
        <a:p>
          <a:r>
            <a:rPr lang="nl-NL" dirty="0" err="1" smtClean="0"/>
            <a:t>Stays</a:t>
          </a:r>
          <a:r>
            <a:rPr lang="nl-NL" dirty="0" smtClean="0"/>
            <a:t> </a:t>
          </a:r>
          <a:r>
            <a:rPr lang="nl-NL" dirty="0" err="1" smtClean="0"/>
            <a:t>alive</a:t>
          </a:r>
          <a:r>
            <a:rPr lang="nl-NL" dirty="0" smtClean="0"/>
            <a:t> over </a:t>
          </a:r>
          <a:r>
            <a:rPr lang="nl-NL" dirty="0" err="1" smtClean="0"/>
            <a:t>sessions</a:t>
          </a:r>
          <a:endParaRPr lang="nl-NL" dirty="0"/>
        </a:p>
      </dgm:t>
    </dgm:pt>
    <dgm:pt modelId="{8C1D40DA-AFBC-4A1D-9347-4180EA84FEED}" type="parTrans" cxnId="{F75CCF58-056F-4A06-8E1B-615694F6F747}">
      <dgm:prSet/>
      <dgm:spPr/>
      <dgm:t>
        <a:bodyPr/>
        <a:lstStyle/>
        <a:p>
          <a:endParaRPr lang="nl-NL"/>
        </a:p>
      </dgm:t>
    </dgm:pt>
    <dgm:pt modelId="{47B2C736-6CF7-4DC5-9A8D-B8E39FFCB4B3}" type="sibTrans" cxnId="{F75CCF58-056F-4A06-8E1B-615694F6F747}">
      <dgm:prSet/>
      <dgm:spPr/>
      <dgm:t>
        <a:bodyPr/>
        <a:lstStyle/>
        <a:p>
          <a:endParaRPr lang="nl-NL"/>
        </a:p>
      </dgm:t>
    </dgm:pt>
    <dgm:pt modelId="{0DC37782-6380-41F4-AACA-2FCAB02E0762}">
      <dgm:prSet phldrT="[Tekst]"/>
      <dgm:spPr/>
      <dgm:t>
        <a:bodyPr/>
        <a:lstStyle/>
        <a:p>
          <a:r>
            <a:rPr lang="nl-NL" dirty="0" err="1" smtClean="0">
              <a:latin typeface="Consolas" pitchFamily="49" charset="0"/>
              <a:cs typeface="Consolas" pitchFamily="49" charset="0"/>
            </a:rPr>
            <a:t>window.sessionStorage</a:t>
          </a:r>
          <a:endParaRPr lang="nl-NL" dirty="0">
            <a:latin typeface="Consolas" pitchFamily="49" charset="0"/>
            <a:cs typeface="Consolas" pitchFamily="49" charset="0"/>
          </a:endParaRPr>
        </a:p>
      </dgm:t>
    </dgm:pt>
    <dgm:pt modelId="{68A8816B-F13A-4F6F-B03E-74FCF896EFD1}" type="sibTrans" cxnId="{10241B6B-26E1-4CAF-9E8A-F2092AF7220F}">
      <dgm:prSet/>
      <dgm:spPr/>
      <dgm:t>
        <a:bodyPr/>
        <a:lstStyle/>
        <a:p>
          <a:endParaRPr lang="nl-NL"/>
        </a:p>
      </dgm:t>
    </dgm:pt>
    <dgm:pt modelId="{F774904D-9198-4E37-AA85-672CDF99495A}" type="parTrans" cxnId="{10241B6B-26E1-4CAF-9E8A-F2092AF7220F}">
      <dgm:prSet/>
      <dgm:spPr/>
      <dgm:t>
        <a:bodyPr/>
        <a:lstStyle/>
        <a:p>
          <a:endParaRPr lang="nl-NL"/>
        </a:p>
      </dgm:t>
    </dgm:pt>
    <dgm:pt modelId="{3480EE5C-0C09-43B1-AA63-B483C06A8C84}">
      <dgm:prSet phldrT="[Tekst]"/>
      <dgm:spPr/>
      <dgm:t>
        <a:bodyPr/>
        <a:lstStyle/>
        <a:p>
          <a:r>
            <a:rPr lang="nl-NL" dirty="0" smtClean="0"/>
            <a:t>Data </a:t>
          </a:r>
          <a:r>
            <a:rPr lang="nl-NL" dirty="0" err="1" smtClean="0"/>
            <a:t>stays</a:t>
          </a:r>
          <a:r>
            <a:rPr lang="nl-NL" dirty="0" smtClean="0"/>
            <a:t> </a:t>
          </a:r>
          <a:r>
            <a:rPr lang="nl-NL" dirty="0" err="1" smtClean="0"/>
            <a:t>alive</a:t>
          </a:r>
          <a:r>
            <a:rPr lang="nl-NL" dirty="0" smtClean="0"/>
            <a:t> </a:t>
          </a:r>
          <a:r>
            <a:rPr lang="nl-NL" dirty="0" err="1" smtClean="0"/>
            <a:t>during</a:t>
          </a:r>
          <a:r>
            <a:rPr lang="nl-NL" dirty="0" smtClean="0"/>
            <a:t> </a:t>
          </a:r>
          <a:r>
            <a:rPr lang="nl-NL" dirty="0" err="1" smtClean="0"/>
            <a:t>session</a:t>
          </a:r>
          <a:endParaRPr lang="nl-NL" dirty="0"/>
        </a:p>
      </dgm:t>
    </dgm:pt>
    <dgm:pt modelId="{3413ED19-F597-447C-8EAA-5A5B72B53780}" type="sibTrans" cxnId="{EEA6C7A4-6465-438B-86C8-CA7FA80570EB}">
      <dgm:prSet/>
      <dgm:spPr/>
      <dgm:t>
        <a:bodyPr/>
        <a:lstStyle/>
        <a:p>
          <a:endParaRPr lang="nl-NL"/>
        </a:p>
      </dgm:t>
    </dgm:pt>
    <dgm:pt modelId="{C7D6FAFC-1750-40EE-B6AE-E6822BAEEF1A}" type="parTrans" cxnId="{EEA6C7A4-6465-438B-86C8-CA7FA80570EB}">
      <dgm:prSet/>
      <dgm:spPr/>
      <dgm:t>
        <a:bodyPr/>
        <a:lstStyle/>
        <a:p>
          <a:endParaRPr lang="nl-NL"/>
        </a:p>
      </dgm:t>
    </dgm:pt>
    <dgm:pt modelId="{DC8E889B-064A-4B95-8D81-F192607AF821}">
      <dgm:prSet phldrT="[Tekst]"/>
      <dgm:spPr/>
      <dgm:t>
        <a:bodyPr/>
        <a:lstStyle/>
        <a:p>
          <a:r>
            <a:rPr lang="nl-NL" dirty="0" err="1" smtClean="0">
              <a:latin typeface="Consolas" pitchFamily="49" charset="0"/>
              <a:cs typeface="Consolas" pitchFamily="49" charset="0"/>
            </a:rPr>
            <a:t>window.localStorage</a:t>
          </a:r>
          <a:endParaRPr lang="nl-NL" dirty="0">
            <a:latin typeface="Consolas" pitchFamily="49" charset="0"/>
            <a:cs typeface="Consolas" pitchFamily="49" charset="0"/>
          </a:endParaRPr>
        </a:p>
      </dgm:t>
    </dgm:pt>
    <dgm:pt modelId="{97C87428-2D14-475B-82C3-9D959A7DE5AF}" type="parTrans" cxnId="{7180C707-2621-4EB2-98B3-42CFCEF928DC}">
      <dgm:prSet/>
      <dgm:spPr/>
      <dgm:t>
        <a:bodyPr/>
        <a:lstStyle/>
        <a:p>
          <a:endParaRPr lang="nl-NL"/>
        </a:p>
      </dgm:t>
    </dgm:pt>
    <dgm:pt modelId="{0D72A30E-94C4-4F6E-B124-3E9229C108CD}" type="sibTrans" cxnId="{7180C707-2621-4EB2-98B3-42CFCEF928DC}">
      <dgm:prSet/>
      <dgm:spPr/>
      <dgm:t>
        <a:bodyPr/>
        <a:lstStyle/>
        <a:p>
          <a:endParaRPr lang="nl-NL"/>
        </a:p>
      </dgm:t>
    </dgm:pt>
    <dgm:pt modelId="{9575BB3A-8681-4087-AD75-38FCECB2436A}" type="pres">
      <dgm:prSet presAssocID="{17795DEA-3BD1-42F9-A020-C24F34AF2E67}" presName="Name0" presStyleCnt="0">
        <dgm:presLayoutVars>
          <dgm:dir/>
          <dgm:animLvl val="lvl"/>
          <dgm:resizeHandles val="exact"/>
        </dgm:presLayoutVars>
      </dgm:prSet>
      <dgm:spPr/>
      <dgm:t>
        <a:bodyPr/>
        <a:lstStyle/>
        <a:p>
          <a:endParaRPr lang="nl-NL"/>
        </a:p>
      </dgm:t>
    </dgm:pt>
    <dgm:pt modelId="{280D5583-EA30-4CF6-B564-B1642CF32A25}" type="pres">
      <dgm:prSet presAssocID="{2ED4611D-FDE9-44AE-B06F-F2C97E556549}" presName="linNode" presStyleCnt="0"/>
      <dgm:spPr/>
    </dgm:pt>
    <dgm:pt modelId="{40A2E45B-5DAB-4CF5-8F16-9E65155EE561}" type="pres">
      <dgm:prSet presAssocID="{2ED4611D-FDE9-44AE-B06F-F2C97E556549}" presName="parentText" presStyleLbl="node1" presStyleIdx="0" presStyleCnt="2">
        <dgm:presLayoutVars>
          <dgm:chMax val="1"/>
          <dgm:bulletEnabled val="1"/>
        </dgm:presLayoutVars>
      </dgm:prSet>
      <dgm:spPr/>
      <dgm:t>
        <a:bodyPr/>
        <a:lstStyle/>
        <a:p>
          <a:endParaRPr lang="nl-NL"/>
        </a:p>
      </dgm:t>
    </dgm:pt>
    <dgm:pt modelId="{398CD48E-BE5C-49F3-9B9D-FD3567E7A80C}" type="pres">
      <dgm:prSet presAssocID="{2ED4611D-FDE9-44AE-B06F-F2C97E556549}" presName="descendantText" presStyleLbl="alignAccFollowNode1" presStyleIdx="0" presStyleCnt="2">
        <dgm:presLayoutVars>
          <dgm:bulletEnabled val="1"/>
        </dgm:presLayoutVars>
      </dgm:prSet>
      <dgm:spPr/>
      <dgm:t>
        <a:bodyPr/>
        <a:lstStyle/>
        <a:p>
          <a:endParaRPr lang="nl-NL"/>
        </a:p>
      </dgm:t>
    </dgm:pt>
    <dgm:pt modelId="{4D65E1D2-BE60-4072-BF97-53F626BA1103}" type="pres">
      <dgm:prSet presAssocID="{15832B7F-5520-40F7-8882-DDA62648EC57}" presName="sp" presStyleCnt="0"/>
      <dgm:spPr/>
    </dgm:pt>
    <dgm:pt modelId="{97BD51C7-2A49-460D-AB9B-A26232BE99F6}" type="pres">
      <dgm:prSet presAssocID="{1B51CD35-34C2-483A-9554-29AA80037575}" presName="linNode" presStyleCnt="0"/>
      <dgm:spPr/>
    </dgm:pt>
    <dgm:pt modelId="{AD5A8128-BF18-4F2E-933A-9177808DFD72}" type="pres">
      <dgm:prSet presAssocID="{1B51CD35-34C2-483A-9554-29AA80037575}" presName="parentText" presStyleLbl="node1" presStyleIdx="1" presStyleCnt="2">
        <dgm:presLayoutVars>
          <dgm:chMax val="1"/>
          <dgm:bulletEnabled val="1"/>
        </dgm:presLayoutVars>
      </dgm:prSet>
      <dgm:spPr/>
      <dgm:t>
        <a:bodyPr/>
        <a:lstStyle/>
        <a:p>
          <a:endParaRPr lang="nl-NL"/>
        </a:p>
      </dgm:t>
    </dgm:pt>
    <dgm:pt modelId="{196C1002-36D2-4802-BF7C-BEB0CD91B86F}" type="pres">
      <dgm:prSet presAssocID="{1B51CD35-34C2-483A-9554-29AA80037575}" presName="descendantText" presStyleLbl="alignAccFollowNode1" presStyleIdx="1" presStyleCnt="2">
        <dgm:presLayoutVars>
          <dgm:bulletEnabled val="1"/>
        </dgm:presLayoutVars>
      </dgm:prSet>
      <dgm:spPr/>
      <dgm:t>
        <a:bodyPr/>
        <a:lstStyle/>
        <a:p>
          <a:endParaRPr lang="nl-NL"/>
        </a:p>
      </dgm:t>
    </dgm:pt>
  </dgm:ptLst>
  <dgm:cxnLst>
    <dgm:cxn modelId="{F75CCF58-056F-4A06-8E1B-615694F6F747}" srcId="{1B51CD35-34C2-483A-9554-29AA80037575}" destId="{9656E823-D257-4709-A26A-C7D81D7E2D09}" srcOrd="0" destOrd="0" parTransId="{8C1D40DA-AFBC-4A1D-9347-4180EA84FEED}" sibTransId="{47B2C736-6CF7-4DC5-9A8D-B8E39FFCB4B3}"/>
    <dgm:cxn modelId="{10241B6B-26E1-4CAF-9E8A-F2092AF7220F}" srcId="{2ED4611D-FDE9-44AE-B06F-F2C97E556549}" destId="{0DC37782-6380-41F4-AACA-2FCAB02E0762}" srcOrd="1" destOrd="0" parTransId="{F774904D-9198-4E37-AA85-672CDF99495A}" sibTransId="{68A8816B-F13A-4F6F-B03E-74FCF896EFD1}"/>
    <dgm:cxn modelId="{80316729-2CAD-469D-906E-2A11473531A6}" type="presOf" srcId="{0DC37782-6380-41F4-AACA-2FCAB02E0762}" destId="{398CD48E-BE5C-49F3-9B9D-FD3567E7A80C}" srcOrd="0" destOrd="1" presId="urn:microsoft.com/office/officeart/2005/8/layout/vList5"/>
    <dgm:cxn modelId="{5A3525E2-CA14-4510-8A44-5CF465FED78E}" type="presOf" srcId="{DC8E889B-064A-4B95-8D81-F192607AF821}" destId="{196C1002-36D2-4802-BF7C-BEB0CD91B86F}" srcOrd="0" destOrd="1" presId="urn:microsoft.com/office/officeart/2005/8/layout/vList5"/>
    <dgm:cxn modelId="{7180C707-2621-4EB2-98B3-42CFCEF928DC}" srcId="{1B51CD35-34C2-483A-9554-29AA80037575}" destId="{DC8E889B-064A-4B95-8D81-F192607AF821}" srcOrd="1" destOrd="0" parTransId="{97C87428-2D14-475B-82C3-9D959A7DE5AF}" sibTransId="{0D72A30E-94C4-4F6E-B124-3E9229C108CD}"/>
    <dgm:cxn modelId="{DCFC4440-780C-4533-8F5D-B3D83C06D7DC}" srcId="{17795DEA-3BD1-42F9-A020-C24F34AF2E67}" destId="{2ED4611D-FDE9-44AE-B06F-F2C97E556549}" srcOrd="0" destOrd="0" parTransId="{8D1F6A3E-4D1C-4982-A266-5FA438E4C07F}" sibTransId="{15832B7F-5520-40F7-8882-DDA62648EC57}"/>
    <dgm:cxn modelId="{F5E1C687-7230-41B8-AD80-C46562675369}" type="presOf" srcId="{9656E823-D257-4709-A26A-C7D81D7E2D09}" destId="{196C1002-36D2-4802-BF7C-BEB0CD91B86F}" srcOrd="0" destOrd="0" presId="urn:microsoft.com/office/officeart/2005/8/layout/vList5"/>
    <dgm:cxn modelId="{EEA6C7A4-6465-438B-86C8-CA7FA80570EB}" srcId="{2ED4611D-FDE9-44AE-B06F-F2C97E556549}" destId="{3480EE5C-0C09-43B1-AA63-B483C06A8C84}" srcOrd="0" destOrd="0" parTransId="{C7D6FAFC-1750-40EE-B6AE-E6822BAEEF1A}" sibTransId="{3413ED19-F597-447C-8EAA-5A5B72B53780}"/>
    <dgm:cxn modelId="{770F1319-5FEA-47F0-B99B-F2505DB995F2}" type="presOf" srcId="{3480EE5C-0C09-43B1-AA63-B483C06A8C84}" destId="{398CD48E-BE5C-49F3-9B9D-FD3567E7A80C}" srcOrd="0" destOrd="0" presId="urn:microsoft.com/office/officeart/2005/8/layout/vList5"/>
    <dgm:cxn modelId="{ABA56C93-CFDE-4F6E-8FE0-D234687C4614}" type="presOf" srcId="{17795DEA-3BD1-42F9-A020-C24F34AF2E67}" destId="{9575BB3A-8681-4087-AD75-38FCECB2436A}" srcOrd="0" destOrd="0" presId="urn:microsoft.com/office/officeart/2005/8/layout/vList5"/>
    <dgm:cxn modelId="{4D113BEB-7D31-4790-A4A3-AAE5229A94DC}" srcId="{17795DEA-3BD1-42F9-A020-C24F34AF2E67}" destId="{1B51CD35-34C2-483A-9554-29AA80037575}" srcOrd="1" destOrd="0" parTransId="{FD9ABF11-2D59-4E1C-BB44-539D58E7CBC7}" sibTransId="{2BC567D2-92AC-4EDD-AD02-BB617E038A30}"/>
    <dgm:cxn modelId="{EC784425-53F4-48BC-B66D-3AB9FD5ECF30}" type="presOf" srcId="{1B51CD35-34C2-483A-9554-29AA80037575}" destId="{AD5A8128-BF18-4F2E-933A-9177808DFD72}" srcOrd="0" destOrd="0" presId="urn:microsoft.com/office/officeart/2005/8/layout/vList5"/>
    <dgm:cxn modelId="{AE358FE5-7E74-46B6-B699-A91113E2B5CB}" type="presOf" srcId="{2ED4611D-FDE9-44AE-B06F-F2C97E556549}" destId="{40A2E45B-5DAB-4CF5-8F16-9E65155EE561}" srcOrd="0" destOrd="0" presId="urn:microsoft.com/office/officeart/2005/8/layout/vList5"/>
    <dgm:cxn modelId="{C5A78356-5C99-451B-B218-2013E5AA2D6B}" type="presParOf" srcId="{9575BB3A-8681-4087-AD75-38FCECB2436A}" destId="{280D5583-EA30-4CF6-B564-B1642CF32A25}" srcOrd="0" destOrd="0" presId="urn:microsoft.com/office/officeart/2005/8/layout/vList5"/>
    <dgm:cxn modelId="{CED2FCC9-6BF4-45E5-942A-E884B180BA53}" type="presParOf" srcId="{280D5583-EA30-4CF6-B564-B1642CF32A25}" destId="{40A2E45B-5DAB-4CF5-8F16-9E65155EE561}" srcOrd="0" destOrd="0" presId="urn:microsoft.com/office/officeart/2005/8/layout/vList5"/>
    <dgm:cxn modelId="{2CEA6469-A290-4F08-9CD8-85FE3C27811B}" type="presParOf" srcId="{280D5583-EA30-4CF6-B564-B1642CF32A25}" destId="{398CD48E-BE5C-49F3-9B9D-FD3567E7A80C}" srcOrd="1" destOrd="0" presId="urn:microsoft.com/office/officeart/2005/8/layout/vList5"/>
    <dgm:cxn modelId="{4C425646-EF13-46C1-85B0-237293DBF1E2}" type="presParOf" srcId="{9575BB3A-8681-4087-AD75-38FCECB2436A}" destId="{4D65E1D2-BE60-4072-BF97-53F626BA1103}" srcOrd="1" destOrd="0" presId="urn:microsoft.com/office/officeart/2005/8/layout/vList5"/>
    <dgm:cxn modelId="{37CA9198-0001-4D7F-BB25-4E789421CAAB}" type="presParOf" srcId="{9575BB3A-8681-4087-AD75-38FCECB2436A}" destId="{97BD51C7-2A49-460D-AB9B-A26232BE99F6}" srcOrd="2" destOrd="0" presId="urn:microsoft.com/office/officeart/2005/8/layout/vList5"/>
    <dgm:cxn modelId="{002B12ED-19DD-48E0-B3EE-C6CC9B2234D3}" type="presParOf" srcId="{97BD51C7-2A49-460D-AB9B-A26232BE99F6}" destId="{AD5A8128-BF18-4F2E-933A-9177808DFD72}" srcOrd="0" destOrd="0" presId="urn:microsoft.com/office/officeart/2005/8/layout/vList5"/>
    <dgm:cxn modelId="{CE739664-31F1-4CBB-9A3B-97D805D2D462}" type="presParOf" srcId="{97BD51C7-2A49-460D-AB9B-A26232BE99F6}" destId="{196C1002-36D2-4802-BF7C-BEB0CD91B86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0183" name="Picture 2" descr="C:\Users\gerlindeb\AppData\Local\Microsoft\Windows\Temporary Internet Files\Content.Outlook\ZC1M7IVF\Info-Support-30cm-300DPI.png"/>
          <p:cNvPicPr>
            <a:picLocks noChangeAspect="1" noChangeArrowheads="1"/>
          </p:cNvPicPr>
          <p:nvPr/>
        </p:nvPicPr>
        <p:blipFill>
          <a:blip r:embed="rId2" cstate="print"/>
          <a:srcRect/>
          <a:stretch>
            <a:fillRect/>
          </a:stretch>
        </p:blipFill>
        <p:spPr bwMode="auto">
          <a:xfrm>
            <a:off x="4705351" y="204506"/>
            <a:ext cx="1674813" cy="558031"/>
          </a:xfrm>
          <a:prstGeom prst="rect">
            <a:avLst/>
          </a:prstGeom>
          <a:noFill/>
          <a:ln w="9525">
            <a:noFill/>
            <a:miter lim="800000"/>
            <a:headEnd/>
            <a:tailEnd/>
          </a:ln>
        </p:spPr>
      </p:pic>
      <p:sp>
        <p:nvSpPr>
          <p:cNvPr id="17" name="Tijdelijke aanduiding voor dianummer 4"/>
          <p:cNvSpPr>
            <a:spLocks noGrp="1"/>
          </p:cNvSpPr>
          <p:nvPr>
            <p:ph type="sldNum" sz="quarter" idx="3"/>
          </p:nvPr>
        </p:nvSpPr>
        <p:spPr>
          <a:xfrm>
            <a:off x="3179068" y="8757286"/>
            <a:ext cx="674687" cy="461326"/>
          </a:xfrm>
          <a:prstGeom prst="rect">
            <a:avLst/>
          </a:prstGeom>
        </p:spPr>
        <p:txBody>
          <a:bodyPr vert="horz" lIns="92382" tIns="46191" rIns="92382" bIns="46191" rtlCol="0" anchor="b"/>
          <a:lstStyle>
            <a:lvl1pPr algn="r">
              <a:defRPr sz="1000" smtClean="0">
                <a:latin typeface="+mj-lt"/>
                <a:cs typeface="+mn-cs"/>
              </a:defRPr>
            </a:lvl1pPr>
          </a:lstStyle>
          <a:p>
            <a:pPr algn="ctr">
              <a:defRPr/>
            </a:pPr>
            <a:fld id="{D5304AAE-F8BA-4C4C-A8D6-36BB5A2C75B6}" type="slidenum">
              <a:rPr lang="nl-NL"/>
              <a:pPr algn="ctr">
                <a:defRPr/>
              </a:pPr>
              <a:t>‹#›</a:t>
            </a:fld>
            <a:endParaRPr lang="nl-NL" dirty="0"/>
          </a:p>
        </p:txBody>
      </p:sp>
      <p:sp>
        <p:nvSpPr>
          <p:cNvPr id="18" name="Tijdelijke aanduiding voor voettekst 7"/>
          <p:cNvSpPr>
            <a:spLocks noGrp="1"/>
          </p:cNvSpPr>
          <p:nvPr>
            <p:ph type="ftr" sz="quarter" idx="2"/>
          </p:nvPr>
        </p:nvSpPr>
        <p:spPr>
          <a:xfrm>
            <a:off x="554040" y="8426524"/>
            <a:ext cx="5826125" cy="461326"/>
          </a:xfrm>
          <a:prstGeom prst="rect">
            <a:avLst/>
          </a:prstGeom>
        </p:spPr>
        <p:txBody>
          <a:bodyPr vert="horz" lIns="92382" tIns="46191" rIns="92382" bIns="46191" rtlCol="0" anchor="b"/>
          <a:lstStyle>
            <a:lvl1pPr algn="ctr">
              <a:defRPr sz="1000" dirty="0" err="1" smtClean="0">
                <a:solidFill>
                  <a:schemeClr val="tx1">
                    <a:lumMod val="50000"/>
                    <a:lumOff val="50000"/>
                  </a:schemeClr>
                </a:solidFill>
                <a:latin typeface="+mj-lt"/>
                <a:cs typeface="+mn-cs"/>
              </a:defRPr>
            </a:lvl1pPr>
          </a:lstStyle>
          <a:p>
            <a:pPr>
              <a:defRPr/>
            </a:pPr>
            <a:r>
              <a:rPr lang="nl-NL"/>
              <a:t>www.infosupport.com </a:t>
            </a:r>
          </a:p>
        </p:txBody>
      </p:sp>
      <p:cxnSp>
        <p:nvCxnSpPr>
          <p:cNvPr id="19" name="Rechte verbindingslijn 9"/>
          <p:cNvCxnSpPr/>
          <p:nvPr/>
        </p:nvCxnSpPr>
        <p:spPr>
          <a:xfrm>
            <a:off x="554040" y="8451888"/>
            <a:ext cx="5826125"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0"/>
          <p:cNvCxnSpPr/>
          <p:nvPr/>
        </p:nvCxnSpPr>
        <p:spPr>
          <a:xfrm>
            <a:off x="554040" y="8669076"/>
            <a:ext cx="5826125"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Rechthoek 14"/>
          <p:cNvSpPr/>
          <p:nvPr/>
        </p:nvSpPr>
        <p:spPr>
          <a:xfrm>
            <a:off x="554038" y="8451888"/>
            <a:ext cx="5897562" cy="216395"/>
          </a:xfrm>
          <a:prstGeom prst="rect">
            <a:avLst/>
          </a:prstGeom>
        </p:spPr>
        <p:txBody>
          <a:bodyPr lIns="92382" tIns="46191" rIns="92382" bIns="46191">
            <a:spAutoFit/>
          </a:bodyPr>
          <a:lstStyle/>
          <a:p>
            <a:pPr algn="ctr" eaLnBrk="0" hangingPunct="0">
              <a:spcBef>
                <a:spcPct val="50000"/>
              </a:spcBef>
              <a:defRPr/>
            </a:pPr>
            <a:r>
              <a:rPr lang="en-US" sz="800" dirty="0">
                <a:solidFill>
                  <a:schemeClr val="tx1">
                    <a:lumMod val="50000"/>
                    <a:lumOff val="50000"/>
                  </a:schemeClr>
                </a:solidFill>
                <a:latin typeface="+mj-lt"/>
                <a:cs typeface="+mn-cs"/>
              </a:rPr>
              <a:t>© Info Support • All Rights Reserved • This data may not be copied or distributed without the prior approval of Info Support</a:t>
            </a:r>
          </a:p>
        </p:txBody>
      </p:sp>
    </p:spTree>
    <p:extLst>
      <p:ext uri="{BB962C8B-B14F-4D97-AF65-F5344CB8AC3E}">
        <p14:creationId xmlns:p14="http://schemas.microsoft.com/office/powerpoint/2010/main" val="163971740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62050" y="865188"/>
            <a:ext cx="4610100" cy="3457575"/>
          </a:xfrm>
          <a:prstGeom prst="rect">
            <a:avLst/>
          </a:prstGeom>
          <a:noFill/>
          <a:ln w="12700">
            <a:solidFill>
              <a:prstClr val="black"/>
            </a:solidFill>
          </a:ln>
        </p:spPr>
        <p:txBody>
          <a:bodyPr vert="horz" lIns="92382" tIns="46191" rIns="92382" bIns="46191" rtlCol="0" anchor="ctr"/>
          <a:lstStyle/>
          <a:p>
            <a:pPr lvl="0"/>
            <a:endParaRPr lang="nl-NL" noProof="0"/>
          </a:p>
        </p:txBody>
      </p:sp>
      <p:sp>
        <p:nvSpPr>
          <p:cNvPr id="5" name="Notes Placeholder 4"/>
          <p:cNvSpPr>
            <a:spLocks noGrp="1"/>
          </p:cNvSpPr>
          <p:nvPr>
            <p:ph type="body" sz="quarter" idx="3"/>
          </p:nvPr>
        </p:nvSpPr>
        <p:spPr>
          <a:xfrm>
            <a:off x="693739" y="4488032"/>
            <a:ext cx="5546725" cy="4148772"/>
          </a:xfrm>
          <a:prstGeom prst="rect">
            <a:avLst/>
          </a:prstGeom>
        </p:spPr>
        <p:txBody>
          <a:bodyPr vert="horz" lIns="92382" tIns="46191" rIns="92382" bIns="4619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a:p>
        </p:txBody>
      </p:sp>
      <p:sp>
        <p:nvSpPr>
          <p:cNvPr id="7" name="Slide Number Placeholder 6"/>
          <p:cNvSpPr>
            <a:spLocks noGrp="1"/>
          </p:cNvSpPr>
          <p:nvPr>
            <p:ph type="sldNum" sz="quarter" idx="5"/>
          </p:nvPr>
        </p:nvSpPr>
        <p:spPr>
          <a:xfrm>
            <a:off x="5432425" y="8757288"/>
            <a:ext cx="1403350" cy="461328"/>
          </a:xfrm>
          <a:prstGeom prst="rect">
            <a:avLst/>
          </a:prstGeom>
        </p:spPr>
        <p:txBody>
          <a:bodyPr vert="horz" lIns="92382" tIns="46191" rIns="92382" bIns="46191" rtlCol="0" anchor="b"/>
          <a:lstStyle>
            <a:lvl1pPr algn="r" fontAlgn="auto">
              <a:spcBef>
                <a:spcPts val="0"/>
              </a:spcBef>
              <a:spcAft>
                <a:spcPts val="0"/>
              </a:spcAft>
              <a:defRPr sz="1100" smtClean="0">
                <a:latin typeface="+mn-lt"/>
                <a:cs typeface="+mn-cs"/>
              </a:defRPr>
            </a:lvl1pPr>
          </a:lstStyle>
          <a:p>
            <a:pPr>
              <a:defRPr/>
            </a:pPr>
            <a:fld id="{A8A9CD1B-D134-468D-B145-B00AD78AE92C}" type="slidenum">
              <a:rPr lang="nl-NL"/>
              <a:pPr>
                <a:defRPr/>
              </a:pPr>
              <a:t>‹#›</a:t>
            </a:fld>
            <a:endParaRPr lang="nl-NL" dirty="0"/>
          </a:p>
        </p:txBody>
      </p:sp>
      <p:pic>
        <p:nvPicPr>
          <p:cNvPr id="46085" name="Picture 2" descr="C:\Users\gerlindeb\AppData\Local\Microsoft\Windows\Temporary Internet Files\Content.Outlook\ZC1M7IVF\Info-Support-30cm-300DPI.png"/>
          <p:cNvPicPr>
            <a:picLocks noChangeAspect="1" noChangeArrowheads="1"/>
          </p:cNvPicPr>
          <p:nvPr/>
        </p:nvPicPr>
        <p:blipFill>
          <a:blip r:embed="rId2"/>
          <a:srcRect/>
          <a:stretch>
            <a:fillRect/>
          </a:stretch>
        </p:blipFill>
        <p:spPr bwMode="auto">
          <a:xfrm>
            <a:off x="4705351" y="204506"/>
            <a:ext cx="1674813" cy="558031"/>
          </a:xfrm>
          <a:prstGeom prst="rect">
            <a:avLst/>
          </a:prstGeom>
          <a:noFill/>
          <a:ln w="9525">
            <a:noFill/>
            <a:miter lim="800000"/>
            <a:headEnd/>
            <a:tailEnd/>
          </a:ln>
        </p:spPr>
      </p:pic>
    </p:spTree>
    <p:extLst>
      <p:ext uri="{BB962C8B-B14F-4D97-AF65-F5344CB8AC3E}">
        <p14:creationId xmlns:p14="http://schemas.microsoft.com/office/powerpoint/2010/main" val="200330223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desandro.github.com/3dtransforms/examples/carousel-02-dynamic.html"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ss3.bradshawenterprises.com/transforms/"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3" Type="http://schemas.openxmlformats.org/officeDocument/2006/relationships/hyperlink" Target="http://blog.harritronics.com/2011/03/on-web-sql-database-and-indexeddb.html"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blog.harritronics.com/2011/03/on-web-sql-database-and-indexeddb.html" TargetMode="External"/><Relationship Id="rId2" Type="http://schemas.openxmlformats.org/officeDocument/2006/relationships/slide" Target="../slides/slide91.xml"/><Relationship Id="rId1" Type="http://schemas.openxmlformats.org/officeDocument/2006/relationships/notesMaster" Target="../notesMasters/notesMaster1.xml"/><Relationship Id="rId4" Type="http://schemas.openxmlformats.org/officeDocument/2006/relationships/hyperlink" Target="http://www.html5rocks.com/en/tutorials/indexeddb/todo/"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3" Type="http://schemas.openxmlformats.org/officeDocument/2006/relationships/hyperlink" Target="https://developer.mozilla.org/en-US/docs/IndexedDB/Using_IndexedDB#Handling_Error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3" Type="http://schemas.openxmlformats.org/officeDocument/2006/relationships/hyperlink" Target="http://caniuse.com/#feat=dragndrop" TargetMode="External"/><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39664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Bij</a:t>
            </a:r>
            <a:r>
              <a:rPr lang="nl-NL" baseline="0" dirty="0" smtClean="0"/>
              <a:t> deze slide worden de bestaande HTML-elementen getoond ter introductie van de nieuwe elementen in HTML5 op de volgende slide.</a:t>
            </a:r>
            <a:endParaRPr lang="nl-NL" dirty="0"/>
          </a:p>
        </p:txBody>
      </p:sp>
    </p:spTree>
    <p:extLst>
      <p:ext uri="{BB962C8B-B14F-4D97-AF65-F5344CB8AC3E}">
        <p14:creationId xmlns:p14="http://schemas.microsoft.com/office/powerpoint/2010/main" val="58793649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Benadruk</a:t>
            </a:r>
            <a:r>
              <a:rPr lang="nl-NL" baseline="0" dirty="0" smtClean="0"/>
              <a:t> hier dat </a:t>
            </a:r>
            <a:r>
              <a:rPr lang="nl-NL" baseline="0" dirty="0" err="1" smtClean="0"/>
              <a:t>application</a:t>
            </a:r>
            <a:r>
              <a:rPr lang="nl-NL" baseline="0" dirty="0" smtClean="0"/>
              <a:t> cache dus echt wat anders is dan browser cache, waarbij browsers ervan uitgaan dat een bepaalde pagina, afbeelding of </a:t>
            </a:r>
            <a:r>
              <a:rPr lang="nl-NL" baseline="0" dirty="0" err="1" smtClean="0"/>
              <a:t>stylesheet</a:t>
            </a:r>
            <a:r>
              <a:rPr lang="nl-NL" baseline="0" dirty="0" smtClean="0"/>
              <a:t> niet verandert.</a:t>
            </a:r>
          </a:p>
          <a:p>
            <a:r>
              <a:rPr lang="nl-NL" baseline="0" dirty="0" smtClean="0"/>
              <a:t>Offline </a:t>
            </a:r>
            <a:r>
              <a:rPr lang="nl-NL" baseline="0" dirty="0" err="1" smtClean="0"/>
              <a:t>apps</a:t>
            </a:r>
            <a:r>
              <a:rPr lang="nl-NL" baseline="0" dirty="0" smtClean="0"/>
              <a:t> werken goed samen met </a:t>
            </a:r>
            <a:r>
              <a:rPr lang="nl-NL" baseline="0" dirty="0" err="1" smtClean="0"/>
              <a:t>client</a:t>
            </a:r>
            <a:r>
              <a:rPr lang="nl-NL" baseline="0" dirty="0" smtClean="0"/>
              <a:t>-side storage. Als de gebruiker bijv. online een logboek heeft waar hij een update naar toe wil sturen, dan kan dit tijdelijk in </a:t>
            </a:r>
            <a:r>
              <a:rPr lang="nl-NL" baseline="0" dirty="0" err="1" smtClean="0"/>
              <a:t>local</a:t>
            </a:r>
            <a:r>
              <a:rPr lang="nl-NL" baseline="0" dirty="0" smtClean="0"/>
              <a:t> storage worden opgeslagen totdat er weer een internetverbinding is.</a:t>
            </a:r>
          </a:p>
          <a:p>
            <a:r>
              <a:rPr lang="nl-NL" baseline="0" dirty="0" smtClean="0"/>
              <a:t>Verder is het belangrijk dat de browser het manifest niet cachet. De webserver hoort hier instructies (HTTP headers) voor naar de browser te sturen. In ASP.NET (zowel </a:t>
            </a:r>
            <a:r>
              <a:rPr lang="nl-NL" baseline="0" dirty="0" err="1" smtClean="0"/>
              <a:t>WebForms</a:t>
            </a:r>
            <a:r>
              <a:rPr lang="nl-NL" baseline="0" dirty="0" smtClean="0"/>
              <a:t> als MVC) kan je hier het volgende stukje code voor gebruiken:</a:t>
            </a:r>
          </a:p>
          <a:p>
            <a:endParaRPr lang="nl-NL" baseline="0" dirty="0" smtClean="0"/>
          </a:p>
          <a:p>
            <a:r>
              <a:rPr lang="nl-NL" dirty="0" err="1" smtClean="0"/>
              <a:t>Response.ContentType</a:t>
            </a:r>
            <a:r>
              <a:rPr lang="nl-NL" dirty="0" smtClean="0"/>
              <a:t> = </a:t>
            </a:r>
            <a:r>
              <a:rPr lang="nl-NL" sz="1200" kern="1200" dirty="0" smtClean="0">
                <a:solidFill>
                  <a:schemeClr val="tx1"/>
                </a:solidFill>
                <a:effectLst/>
                <a:latin typeface="+mn-lt"/>
                <a:ea typeface="+mn-ea"/>
                <a:cs typeface="+mn-cs"/>
              </a:rPr>
              <a:t>"</a:t>
            </a:r>
            <a:r>
              <a:rPr lang="nl-NL" sz="1200" kern="1200" dirty="0" err="1" smtClean="0">
                <a:solidFill>
                  <a:schemeClr val="tx1"/>
                </a:solidFill>
                <a:effectLst/>
                <a:latin typeface="+mn-lt"/>
                <a:ea typeface="+mn-ea"/>
                <a:cs typeface="+mn-cs"/>
              </a:rPr>
              <a:t>text</a:t>
            </a:r>
            <a:r>
              <a:rPr lang="nl-NL" sz="1200" kern="1200" dirty="0" smtClean="0">
                <a:solidFill>
                  <a:schemeClr val="tx1"/>
                </a:solidFill>
                <a:effectLst/>
                <a:latin typeface="+mn-lt"/>
                <a:ea typeface="+mn-ea"/>
                <a:cs typeface="+mn-cs"/>
              </a:rPr>
              <a:t>/cache-manifest"</a:t>
            </a:r>
            <a:r>
              <a:rPr lang="nl-NL" dirty="0" smtClean="0"/>
              <a:t>;</a:t>
            </a:r>
          </a:p>
          <a:p>
            <a:r>
              <a:rPr lang="nl-NL" dirty="0" err="1" smtClean="0"/>
              <a:t>Response.ContentEncoding</a:t>
            </a:r>
            <a:r>
              <a:rPr lang="nl-NL" dirty="0" smtClean="0"/>
              <a:t> = System.Text.</a:t>
            </a:r>
            <a:r>
              <a:rPr lang="nl-NL" sz="1200" kern="1200" dirty="0" smtClean="0">
                <a:solidFill>
                  <a:schemeClr val="tx1"/>
                </a:solidFill>
                <a:effectLst/>
                <a:latin typeface="+mn-lt"/>
                <a:ea typeface="+mn-ea"/>
                <a:cs typeface="+mn-cs"/>
              </a:rPr>
              <a:t>Encoding</a:t>
            </a:r>
            <a:r>
              <a:rPr lang="nl-NL" dirty="0" smtClean="0"/>
              <a:t>.UTF8;</a:t>
            </a:r>
          </a:p>
          <a:p>
            <a:r>
              <a:rPr lang="nl-NL" dirty="0" err="1" smtClean="0"/>
              <a:t>Response.Cache.SetCacheability</a:t>
            </a:r>
            <a:r>
              <a:rPr lang="nl-NL" dirty="0" smtClean="0"/>
              <a:t>(</a:t>
            </a:r>
            <a:r>
              <a:rPr lang="nl-NL" sz="1200" kern="1200" dirty="0" err="1" smtClean="0">
                <a:solidFill>
                  <a:schemeClr val="tx1"/>
                </a:solidFill>
                <a:effectLst/>
                <a:latin typeface="+mn-lt"/>
                <a:ea typeface="+mn-ea"/>
                <a:cs typeface="+mn-cs"/>
              </a:rPr>
              <a:t>HttpCacheability</a:t>
            </a:r>
            <a:r>
              <a:rPr lang="nl-NL" dirty="0" err="1" smtClean="0"/>
              <a:t>.NoCache</a:t>
            </a:r>
            <a:r>
              <a:rPr lang="nl-NL" dirty="0" smtClean="0"/>
              <a:t>);</a:t>
            </a:r>
          </a:p>
          <a:p>
            <a:endParaRPr lang="nl-NL" dirty="0" smtClean="0"/>
          </a:p>
          <a:p>
            <a:r>
              <a:rPr lang="nl-NL" dirty="0" smtClean="0"/>
              <a:t>Let ook op de dubbele animatie voor de browserondersteuning.</a:t>
            </a:r>
            <a:r>
              <a:rPr lang="nl-NL" baseline="0" dirty="0" smtClean="0"/>
              <a:t> Bij het controleren of </a:t>
            </a:r>
            <a:r>
              <a:rPr lang="nl-NL" baseline="0" dirty="0" err="1" smtClean="0"/>
              <a:t>application</a:t>
            </a:r>
            <a:r>
              <a:rPr lang="nl-NL" baseline="0" dirty="0" smtClean="0"/>
              <a:t> cache wordt ondersteund, geven </a:t>
            </a:r>
            <a:r>
              <a:rPr lang="nl-NL" baseline="0" dirty="0" err="1" smtClean="0"/>
              <a:t>Chrome</a:t>
            </a:r>
            <a:r>
              <a:rPr lang="nl-NL" baseline="0" dirty="0" smtClean="0"/>
              <a:t>, Firefox en Opera aan dat ze het ondersteunen. Firefox en Opera ondersteunen het echter slecht: Firefox blijft constant naar de server toegaan en Opera controleert niet of het cache manifest is veranderd.</a:t>
            </a:r>
            <a:endParaRPr lang="nl-NL" dirty="0"/>
          </a:p>
        </p:txBody>
      </p:sp>
    </p:spTree>
    <p:extLst>
      <p:ext uri="{BB962C8B-B14F-4D97-AF65-F5344CB8AC3E}">
        <p14:creationId xmlns:p14="http://schemas.microsoft.com/office/powerpoint/2010/main" val="2063074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Deze</a:t>
            </a:r>
            <a:r>
              <a:rPr lang="nl-NL" baseline="0" dirty="0" smtClean="0"/>
              <a:t> agenda komt na elke “hoofdstuk” terug om aan te geven dat we naar een volgend “hoofdstuk” gaan. Deze slide dient als basis voor de opmaak van die slides.</a:t>
            </a:r>
            <a:endParaRPr lang="nl-NL" dirty="0" smtClean="0"/>
          </a:p>
        </p:txBody>
      </p:sp>
    </p:spTree>
    <p:extLst>
      <p:ext uri="{BB962C8B-B14F-4D97-AF65-F5344CB8AC3E}">
        <p14:creationId xmlns:p14="http://schemas.microsoft.com/office/powerpoint/2010/main" val="955033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Benadruk</a:t>
            </a:r>
            <a:r>
              <a:rPr lang="nl-NL" baseline="0" dirty="0" smtClean="0"/>
              <a:t> bij deze slide nogmaals het belang van semantiek en dat daar vanuit verschillende hoeken op gehandeld kan worden. Zoekmachines gebruiken het voor het beter kunnen zoeken naar belangrijke content en browsers gebruiken het om ingebakken validatie &amp; gebruiksvriendelijkere mogelijkheden aan te bieden. Niet alleen op de desktop, een heel krachtig middel waarmee dit gedemonstreerd kan worden is dat </a:t>
            </a:r>
            <a:r>
              <a:rPr lang="nl-NL" baseline="0" dirty="0" err="1" smtClean="0"/>
              <a:t>smartphones</a:t>
            </a:r>
            <a:r>
              <a:rPr lang="nl-NL" baseline="0" dirty="0" smtClean="0"/>
              <a:t> een numeriek toetsenbord tonen wanneer het om een </a:t>
            </a:r>
            <a:r>
              <a:rPr lang="nl-NL" baseline="0" dirty="0" err="1" smtClean="0"/>
              <a:t>number</a:t>
            </a:r>
            <a:r>
              <a:rPr lang="nl-NL" baseline="0" dirty="0" smtClean="0"/>
              <a:t>-invoerveld gaat (de animatie naar de volgende slide is daar een goed voorbeeld van).</a:t>
            </a:r>
            <a:endParaRPr lang="nl-NL" dirty="0"/>
          </a:p>
        </p:txBody>
      </p:sp>
    </p:spTree>
    <p:extLst>
      <p:ext uri="{BB962C8B-B14F-4D97-AF65-F5344CB8AC3E}">
        <p14:creationId xmlns:p14="http://schemas.microsoft.com/office/powerpoint/2010/main" val="1981979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Benadruk</a:t>
            </a:r>
            <a:r>
              <a:rPr lang="nl-NL" baseline="0" dirty="0" smtClean="0"/>
              <a:t> bij deze slide nogmaals het belang van semantiek en dat daar vanuit verschillende hoeken op gehandeld kan worden. Zoekmachines gebruiken het voor het beter kunnen zoeken naar belangrijke content en browsers gebruiken het om ingebakken validatie &amp; gebruiksvriendelijkere mogelijkheden aan te bieden. Niet alleen op de desktop, een heel krachtig middel waarmee dit gedemonstreerd kan worden is dat </a:t>
            </a:r>
            <a:r>
              <a:rPr lang="nl-NL" baseline="0" dirty="0" err="1" smtClean="0"/>
              <a:t>smartphones</a:t>
            </a:r>
            <a:r>
              <a:rPr lang="nl-NL" baseline="0" dirty="0" smtClean="0"/>
              <a:t> een numeriek toetsenbord tonen wanneer het om een </a:t>
            </a:r>
            <a:r>
              <a:rPr lang="nl-NL" baseline="0" dirty="0" err="1" smtClean="0"/>
              <a:t>number</a:t>
            </a:r>
            <a:r>
              <a:rPr lang="nl-NL" baseline="0" dirty="0" smtClean="0"/>
              <a:t>-invoerveld gaat.</a:t>
            </a:r>
            <a:endParaRPr lang="nl-NL" dirty="0"/>
          </a:p>
        </p:txBody>
      </p:sp>
    </p:spTree>
    <p:extLst>
      <p:ext uri="{BB962C8B-B14F-4D97-AF65-F5344CB8AC3E}">
        <p14:creationId xmlns:p14="http://schemas.microsoft.com/office/powerpoint/2010/main" val="3409452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22455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Deze</a:t>
            </a:r>
            <a:r>
              <a:rPr lang="nl-NL" baseline="0" dirty="0" smtClean="0"/>
              <a:t> agenda komt na elke “hoofdstuk” terug om aan te geven dat we naar een volgend “hoofdstuk” gaan. Deze slide dient als basis voor de opmaak van die slides.</a:t>
            </a:r>
            <a:endParaRPr lang="nl-NL" dirty="0" smtClean="0"/>
          </a:p>
        </p:txBody>
      </p:sp>
    </p:spTree>
    <p:extLst>
      <p:ext uri="{BB962C8B-B14F-4D97-AF65-F5344CB8AC3E}">
        <p14:creationId xmlns:p14="http://schemas.microsoft.com/office/powerpoint/2010/main" val="304555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Let er bij </a:t>
            </a:r>
            <a:r>
              <a:rPr lang="nl-NL" dirty="0" err="1" smtClean="0"/>
              <a:t>Chrome</a:t>
            </a:r>
            <a:r>
              <a:rPr lang="nl-NL" dirty="0" smtClean="0"/>
              <a:t> op dat er versie 15 staat. Op het moment van schrijven is 18 uit,</a:t>
            </a:r>
            <a:r>
              <a:rPr lang="nl-NL" baseline="0" dirty="0" smtClean="0"/>
              <a:t> daar werken de </a:t>
            </a:r>
            <a:r>
              <a:rPr lang="nl-NL" baseline="0" dirty="0" err="1" smtClean="0"/>
              <a:t>codecs</a:t>
            </a:r>
            <a:r>
              <a:rPr lang="nl-NL" baseline="0" dirty="0" smtClean="0"/>
              <a:t> evengoed in. Er staat 15 om aan te geven dat </a:t>
            </a:r>
            <a:r>
              <a:rPr lang="nl-NL" baseline="0" dirty="0" err="1" smtClean="0"/>
              <a:t>Chrome</a:t>
            </a:r>
            <a:r>
              <a:rPr lang="nl-NL" baseline="0" dirty="0" smtClean="0"/>
              <a:t> het “sinds toen” al had.</a:t>
            </a:r>
            <a:endParaRPr lang="nl-NL" dirty="0" smtClean="0"/>
          </a:p>
          <a:p>
            <a:endParaRPr lang="nl-NL" dirty="0" smtClean="0"/>
          </a:p>
          <a:p>
            <a:endParaRPr lang="nl-NL" dirty="0" smtClean="0"/>
          </a:p>
          <a:p>
            <a:endParaRPr lang="nl-NL" dirty="0" smtClean="0"/>
          </a:p>
          <a:p>
            <a:r>
              <a:rPr lang="nl-NL" dirty="0" smtClean="0"/>
              <a:t>Resources: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nl-NL" dirty="0" smtClean="0"/>
              <a:t>Erroricoon: http://www.iconarchive.com/show/oxygen-icons-by-oxygen-icons.org/Actions-edit-delete-icon.html </a:t>
            </a:r>
            <a:r>
              <a:rPr lang="nl-NL" baseline="0" dirty="0" smtClean="0"/>
              <a:t>met GNU </a:t>
            </a:r>
            <a:r>
              <a:rPr lang="nl-NL" baseline="0" dirty="0" err="1" smtClean="0"/>
              <a:t>Lesser</a:t>
            </a:r>
            <a:r>
              <a:rPr lang="nl-NL" baseline="0" dirty="0" smtClean="0"/>
              <a:t> General Public License, commercial </a:t>
            </a:r>
            <a:r>
              <a:rPr lang="nl-NL" baseline="0" dirty="0" err="1" smtClean="0"/>
              <a:t>usage</a:t>
            </a:r>
            <a:r>
              <a:rPr lang="nl-NL" baseline="0" dirty="0" smtClean="0"/>
              <a:t> </a:t>
            </a:r>
            <a:r>
              <a:rPr lang="nl-NL" baseline="0" dirty="0" err="1" smtClean="0"/>
              <a:t>allowed</a:t>
            </a:r>
            <a:r>
              <a:rPr lang="nl-NL" baseline="0" dirty="0" smtClean="0"/>
              <a:t>, geen vermelding over </a:t>
            </a:r>
            <a:r>
              <a:rPr lang="nl-NL" baseline="0" dirty="0" err="1" smtClean="0"/>
              <a:t>attributeren</a:t>
            </a:r>
            <a:r>
              <a:rPr lang="nl-NL" baseline="0" dirty="0" smtClean="0"/>
              <a:t>.</a:t>
            </a:r>
            <a:endParaRPr lang="nl-NL" dirty="0" smtClean="0"/>
          </a:p>
          <a:p>
            <a:pPr marL="171450" indent="-171450">
              <a:buFontTx/>
              <a:buChar char="-"/>
            </a:pPr>
            <a:r>
              <a:rPr lang="nl-NL" dirty="0" smtClean="0"/>
              <a:t>Vinkicoon:</a:t>
            </a:r>
            <a:r>
              <a:rPr lang="nl-NL" baseline="0" dirty="0" smtClean="0"/>
              <a:t> http://www.iconarchive.com/show/oxygen-icons-by-oxygen-icons.org/Actions-dialog-ok-apply-icon.html met GNU </a:t>
            </a:r>
            <a:r>
              <a:rPr lang="nl-NL" baseline="0" dirty="0" err="1" smtClean="0"/>
              <a:t>Lesser</a:t>
            </a:r>
            <a:r>
              <a:rPr lang="nl-NL" baseline="0" dirty="0" smtClean="0"/>
              <a:t> General Public License, commercial </a:t>
            </a:r>
            <a:r>
              <a:rPr lang="nl-NL" baseline="0" dirty="0" err="1" smtClean="0"/>
              <a:t>usage</a:t>
            </a:r>
            <a:r>
              <a:rPr lang="nl-NL" baseline="0" dirty="0" smtClean="0"/>
              <a:t> </a:t>
            </a:r>
            <a:r>
              <a:rPr lang="nl-NL" baseline="0" dirty="0" err="1" smtClean="0"/>
              <a:t>allowed</a:t>
            </a:r>
            <a:r>
              <a:rPr lang="nl-NL" baseline="0" dirty="0" smtClean="0"/>
              <a:t>, geen vermelding over </a:t>
            </a:r>
            <a:r>
              <a:rPr lang="nl-NL" baseline="0" dirty="0" err="1" smtClean="0"/>
              <a:t>attributeren</a:t>
            </a:r>
            <a:r>
              <a:rPr lang="nl-NL" baseline="0" dirty="0" smtClean="0"/>
              <a:t>.</a:t>
            </a:r>
            <a:endParaRPr lang="nl-NL" dirty="0"/>
          </a:p>
        </p:txBody>
      </p:sp>
    </p:spTree>
    <p:extLst>
      <p:ext uri="{BB962C8B-B14F-4D97-AF65-F5344CB8AC3E}">
        <p14:creationId xmlns:p14="http://schemas.microsoft.com/office/powerpoint/2010/main" val="714108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Let er bij </a:t>
            </a:r>
            <a:r>
              <a:rPr lang="nl-NL" dirty="0" err="1" smtClean="0"/>
              <a:t>Chrome</a:t>
            </a:r>
            <a:r>
              <a:rPr lang="nl-NL" dirty="0" smtClean="0"/>
              <a:t> op dat er versie 15 staat. Op het moment van schrijven is 18 uit,</a:t>
            </a:r>
            <a:r>
              <a:rPr lang="nl-NL" baseline="0" dirty="0" smtClean="0"/>
              <a:t> daar werken de </a:t>
            </a:r>
            <a:r>
              <a:rPr lang="nl-NL" baseline="0" dirty="0" err="1" smtClean="0"/>
              <a:t>codecs</a:t>
            </a:r>
            <a:r>
              <a:rPr lang="nl-NL" baseline="0" dirty="0" smtClean="0"/>
              <a:t> evengoed in. Er staat 15 om aan te geven dat </a:t>
            </a:r>
            <a:r>
              <a:rPr lang="nl-NL" baseline="0" dirty="0" err="1" smtClean="0"/>
              <a:t>Chrome</a:t>
            </a:r>
            <a:r>
              <a:rPr lang="nl-NL" baseline="0" dirty="0" smtClean="0"/>
              <a:t> het “sinds toen” al had.</a:t>
            </a:r>
            <a:endParaRPr lang="nl-NL" dirty="0" smtClean="0"/>
          </a:p>
          <a:p>
            <a:endParaRPr lang="nl-NL" dirty="0" smtClean="0"/>
          </a:p>
          <a:p>
            <a:endParaRPr lang="nl-NL" dirty="0" smtClean="0"/>
          </a:p>
          <a:p>
            <a:endParaRPr lang="nl-NL" dirty="0" smtClean="0"/>
          </a:p>
          <a:p>
            <a:r>
              <a:rPr lang="nl-NL" dirty="0" smtClean="0"/>
              <a:t>Resources: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nl-NL" dirty="0" smtClean="0"/>
              <a:t>Erroricoon: http://www.iconarchive.com/show/oxygen-icons-by-oxygen-icons.org/Actions-edit-delete-icon.html </a:t>
            </a:r>
            <a:r>
              <a:rPr lang="nl-NL" baseline="0" dirty="0" smtClean="0"/>
              <a:t>met GNU </a:t>
            </a:r>
            <a:r>
              <a:rPr lang="nl-NL" baseline="0" dirty="0" err="1" smtClean="0"/>
              <a:t>Lesser</a:t>
            </a:r>
            <a:r>
              <a:rPr lang="nl-NL" baseline="0" dirty="0" smtClean="0"/>
              <a:t> General Public License, commercial </a:t>
            </a:r>
            <a:r>
              <a:rPr lang="nl-NL" baseline="0" dirty="0" err="1" smtClean="0"/>
              <a:t>usage</a:t>
            </a:r>
            <a:r>
              <a:rPr lang="nl-NL" baseline="0" dirty="0" smtClean="0"/>
              <a:t> </a:t>
            </a:r>
            <a:r>
              <a:rPr lang="nl-NL" baseline="0" dirty="0" err="1" smtClean="0"/>
              <a:t>allowed</a:t>
            </a:r>
            <a:r>
              <a:rPr lang="nl-NL" baseline="0" dirty="0" smtClean="0"/>
              <a:t>, geen vermelding over </a:t>
            </a:r>
            <a:r>
              <a:rPr lang="nl-NL" baseline="0" dirty="0" err="1" smtClean="0"/>
              <a:t>attributeren</a:t>
            </a:r>
            <a:r>
              <a:rPr lang="nl-NL" baseline="0" dirty="0" smtClean="0"/>
              <a:t>.</a:t>
            </a:r>
            <a:endParaRPr lang="nl-NL" dirty="0" smtClean="0"/>
          </a:p>
          <a:p>
            <a:pPr marL="171450" indent="-171450">
              <a:buFontTx/>
              <a:buChar char="-"/>
            </a:pPr>
            <a:r>
              <a:rPr lang="nl-NL" dirty="0" smtClean="0"/>
              <a:t>Vinkicoon:</a:t>
            </a:r>
            <a:r>
              <a:rPr lang="nl-NL" baseline="0" dirty="0" smtClean="0"/>
              <a:t> http://www.iconarchive.com/show/oxygen-icons-by-oxygen-icons.org/Actions-dialog-ok-apply-icon.html met GNU </a:t>
            </a:r>
            <a:r>
              <a:rPr lang="nl-NL" baseline="0" dirty="0" err="1" smtClean="0"/>
              <a:t>Lesser</a:t>
            </a:r>
            <a:r>
              <a:rPr lang="nl-NL" baseline="0" dirty="0" smtClean="0"/>
              <a:t> General Public License, commercial </a:t>
            </a:r>
            <a:r>
              <a:rPr lang="nl-NL" baseline="0" dirty="0" err="1" smtClean="0"/>
              <a:t>usage</a:t>
            </a:r>
            <a:r>
              <a:rPr lang="nl-NL" baseline="0" dirty="0" smtClean="0"/>
              <a:t> </a:t>
            </a:r>
            <a:r>
              <a:rPr lang="nl-NL" baseline="0" dirty="0" err="1" smtClean="0"/>
              <a:t>allowed</a:t>
            </a:r>
            <a:r>
              <a:rPr lang="nl-NL" baseline="0" dirty="0" smtClean="0"/>
              <a:t>, geen vermelding over </a:t>
            </a:r>
            <a:r>
              <a:rPr lang="nl-NL" baseline="0" dirty="0" err="1" smtClean="0"/>
              <a:t>attributeren</a:t>
            </a:r>
            <a:r>
              <a:rPr lang="nl-NL" baseline="0" dirty="0" smtClean="0"/>
              <a:t>.</a:t>
            </a:r>
            <a:endParaRPr lang="nl-NL" dirty="0"/>
          </a:p>
        </p:txBody>
      </p:sp>
    </p:spTree>
    <p:extLst>
      <p:ext uri="{BB962C8B-B14F-4D97-AF65-F5344CB8AC3E}">
        <p14:creationId xmlns:p14="http://schemas.microsoft.com/office/powerpoint/2010/main" val="714108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Vertel hierbij kort over tracks. Een typisch</a:t>
            </a:r>
            <a:r>
              <a:rPr lang="nl-NL" baseline="0" dirty="0" smtClean="0"/>
              <a:t>e toepassing van tracks is ondertiteling bij video’s. Het kan ook bij audio worden ingezet met bijv. cues. Denk bij cues aan </a:t>
            </a:r>
            <a:r>
              <a:rPr lang="nl-NL" baseline="0" dirty="0" err="1" smtClean="0"/>
              <a:t>metadata</a:t>
            </a:r>
            <a:r>
              <a:rPr lang="nl-NL" baseline="0" dirty="0" smtClean="0"/>
              <a:t> over een bepaald stuk van een audiobestand. Zie ook http://dev.w3.org/html5/spec/media-elements.html#text-track-api met het voorbeeld van dierengeluiden.</a:t>
            </a:r>
            <a:endParaRPr lang="nl-NL" dirty="0"/>
          </a:p>
        </p:txBody>
      </p:sp>
    </p:spTree>
    <p:extLst>
      <p:ext uri="{BB962C8B-B14F-4D97-AF65-F5344CB8AC3E}">
        <p14:creationId xmlns:p14="http://schemas.microsoft.com/office/powerpoint/2010/main" val="2369834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Deze</a:t>
            </a:r>
            <a:r>
              <a:rPr lang="nl-NL" baseline="0" dirty="0" smtClean="0"/>
              <a:t> agenda komt na elke “hoofdstuk” terug om aan te geven dat we naar een volgend “hoofdstuk” gaan. Deze slide dient als basis voor de opmaak van die slides.</a:t>
            </a:r>
            <a:endParaRPr lang="nl-NL" dirty="0" smtClean="0"/>
          </a:p>
        </p:txBody>
      </p:sp>
    </p:spTree>
    <p:extLst>
      <p:ext uri="{BB962C8B-B14F-4D97-AF65-F5344CB8AC3E}">
        <p14:creationId xmlns:p14="http://schemas.microsoft.com/office/powerpoint/2010/main" val="265207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Benadruk</a:t>
            </a:r>
            <a:r>
              <a:rPr lang="nl-NL" baseline="0" dirty="0" smtClean="0"/>
              <a:t> dat, ondanks dat er maar één slide aan gewijd wordt, het wel degelijk een van de meest krachtige toepassingen van HTML5 is. </a:t>
            </a:r>
            <a:endParaRPr lang="nl-NL" dirty="0"/>
          </a:p>
        </p:txBody>
      </p:sp>
    </p:spTree>
    <p:extLst>
      <p:ext uri="{BB962C8B-B14F-4D97-AF65-F5344CB8AC3E}">
        <p14:creationId xmlns:p14="http://schemas.microsoft.com/office/powerpoint/2010/main" val="1417891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Deze</a:t>
            </a:r>
            <a:r>
              <a:rPr lang="nl-NL" baseline="0" dirty="0" smtClean="0"/>
              <a:t> agenda komt na elke “hoofdstuk” terug om aan te geven dat we naar een volgend “hoofdstuk” gaan. Deze slide dient als basis voor de opmaak van die slides.</a:t>
            </a:r>
            <a:endParaRPr lang="nl-NL" dirty="0" smtClean="0"/>
          </a:p>
        </p:txBody>
      </p:sp>
    </p:spTree>
    <p:extLst>
      <p:ext uri="{BB962C8B-B14F-4D97-AF65-F5344CB8AC3E}">
        <p14:creationId xmlns:p14="http://schemas.microsoft.com/office/powerpoint/2010/main" val="1865679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Deze</a:t>
            </a:r>
            <a:r>
              <a:rPr lang="nl-NL" baseline="0" dirty="0" smtClean="0"/>
              <a:t> agenda komt na elke “hoofdstuk” terug om aan te geven dat we naar een volgend “hoofdstuk” gaan. Deze slide dient als basis voor de opmaak van die slides.</a:t>
            </a:r>
            <a:endParaRPr lang="nl-NL" dirty="0" smtClean="0"/>
          </a:p>
        </p:txBody>
      </p:sp>
    </p:spTree>
    <p:extLst>
      <p:ext uri="{BB962C8B-B14F-4D97-AF65-F5344CB8AC3E}">
        <p14:creationId xmlns:p14="http://schemas.microsoft.com/office/powerpoint/2010/main" val="1790362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Leg</a:t>
            </a:r>
            <a:r>
              <a:rPr lang="nl-NL" baseline="0" dirty="0" smtClean="0"/>
              <a:t> bij deze slide uit dat er </a:t>
            </a:r>
            <a:r>
              <a:rPr lang="nl-NL" baseline="0" dirty="0" err="1" smtClean="0"/>
              <a:t>vendor</a:t>
            </a:r>
            <a:r>
              <a:rPr lang="nl-NL" baseline="0" dirty="0" smtClean="0"/>
              <a:t> </a:t>
            </a:r>
            <a:r>
              <a:rPr lang="nl-NL" baseline="0" dirty="0" err="1" smtClean="0"/>
              <a:t>specific</a:t>
            </a:r>
            <a:r>
              <a:rPr lang="nl-NL" baseline="0" dirty="0" smtClean="0"/>
              <a:t> </a:t>
            </a:r>
            <a:r>
              <a:rPr lang="nl-NL" baseline="0" dirty="0" err="1" smtClean="0"/>
              <a:t>properties</a:t>
            </a:r>
            <a:r>
              <a:rPr lang="nl-NL" baseline="0" dirty="0" smtClean="0"/>
              <a:t> zijn en waar ze voor dienen (uittesten van nieuwe functionaliteiten voor ze via de W3C-gedefinieerde property gebruikt kunnen worden).</a:t>
            </a:r>
          </a:p>
          <a:p>
            <a:endParaRPr lang="nl-NL" baseline="0" dirty="0" smtClean="0"/>
          </a:p>
          <a:p>
            <a:r>
              <a:rPr lang="nl-NL" baseline="0" dirty="0" smtClean="0"/>
              <a:t>Border-radius wordt hier als voorbeeld gebruikt omdat dit een typisch voorbeeld is van een property die eerst via </a:t>
            </a:r>
            <a:r>
              <a:rPr lang="nl-NL" baseline="0" dirty="0" err="1" smtClean="0"/>
              <a:t>prefixes</a:t>
            </a:r>
            <a:r>
              <a:rPr lang="nl-NL" baseline="0" dirty="0" smtClean="0"/>
              <a:t> moest worden aangesproken en pas sinds kort met de echte property kan worden gebruikt.</a:t>
            </a:r>
            <a:endParaRPr lang="nl-NL" dirty="0"/>
          </a:p>
        </p:txBody>
      </p:sp>
    </p:spTree>
    <p:extLst>
      <p:ext uri="{BB962C8B-B14F-4D97-AF65-F5344CB8AC3E}">
        <p14:creationId xmlns:p14="http://schemas.microsoft.com/office/powerpoint/2010/main" val="3290740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Deze</a:t>
            </a:r>
            <a:r>
              <a:rPr lang="nl-NL" baseline="0" dirty="0" smtClean="0"/>
              <a:t> agenda komt na elke “hoofdstuk” terug om aan te geven dat we naar een volgend “hoofdstuk” gaan. Deze slide dient als basis voor de opmaak van die slides.</a:t>
            </a:r>
            <a:endParaRPr lang="nl-NL" dirty="0" smtClean="0"/>
          </a:p>
        </p:txBody>
      </p:sp>
    </p:spTree>
    <p:extLst>
      <p:ext uri="{BB962C8B-B14F-4D97-AF65-F5344CB8AC3E}">
        <p14:creationId xmlns:p14="http://schemas.microsoft.com/office/powerpoint/2010/main" val="2984498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Eventueel mag er ook nog verteld worden</a:t>
            </a:r>
            <a:r>
              <a:rPr lang="nl-NL" baseline="0" dirty="0" smtClean="0"/>
              <a:t> over ::</a:t>
            </a:r>
            <a:r>
              <a:rPr lang="nl-NL" baseline="0" dirty="0" err="1" smtClean="0"/>
              <a:t>selection</a:t>
            </a:r>
            <a:r>
              <a:rPr lang="nl-NL" baseline="0" dirty="0" smtClean="0"/>
              <a:t>, waarmee je de kleur en achtergrondkleur van geselecteerde tekst kon </a:t>
            </a:r>
            <a:r>
              <a:rPr lang="nl-NL" baseline="0" dirty="0" err="1" smtClean="0"/>
              <a:t>beìnvloeden</a:t>
            </a:r>
            <a:r>
              <a:rPr lang="nl-NL" baseline="0" dirty="0" smtClean="0"/>
              <a:t>. Deze is inmiddels formeel geen onderdeel meer van de specificatie, maar wordt door een aantal browsers nog wel ondersteunt.</a:t>
            </a:r>
          </a:p>
          <a:p>
            <a:endParaRPr lang="nl-NL" baseline="0" dirty="0" smtClean="0"/>
          </a:p>
          <a:p>
            <a:r>
              <a:rPr lang="nl-NL" baseline="0" dirty="0" smtClean="0"/>
              <a:t>Ook mag er verteld worden over dat ze met CSS3 bezig zijn met CSS om validatie bij invoervelden te </a:t>
            </a:r>
            <a:r>
              <a:rPr lang="nl-NL" baseline="0" dirty="0" err="1" smtClean="0"/>
              <a:t>stylen</a:t>
            </a:r>
            <a:r>
              <a:rPr lang="nl-NL" baseline="0" dirty="0" smtClean="0"/>
              <a:t>. </a:t>
            </a:r>
            <a:r>
              <a:rPr lang="nl-NL" baseline="0" dirty="0" err="1" smtClean="0"/>
              <a:t>Dynamic</a:t>
            </a:r>
            <a:r>
              <a:rPr lang="nl-NL" baseline="0" dirty="0" smtClean="0"/>
              <a:t> pseudo-classes als :</a:t>
            </a:r>
            <a:r>
              <a:rPr lang="nl-NL" baseline="0" dirty="0" err="1" smtClean="0"/>
              <a:t>hover</a:t>
            </a:r>
            <a:r>
              <a:rPr lang="nl-NL" baseline="0" dirty="0" smtClean="0"/>
              <a:t> en :focus worden aangevuld met onder andere :</a:t>
            </a:r>
            <a:r>
              <a:rPr lang="nl-NL" baseline="0" dirty="0" err="1" smtClean="0"/>
              <a:t>valid</a:t>
            </a:r>
            <a:r>
              <a:rPr lang="nl-NL" baseline="0" dirty="0" smtClean="0"/>
              <a:t> en :</a:t>
            </a:r>
            <a:r>
              <a:rPr lang="nl-NL" baseline="0" dirty="0" err="1" smtClean="0"/>
              <a:t>invalid</a:t>
            </a:r>
            <a:r>
              <a:rPr lang="nl-NL" baseline="0" dirty="0" smtClean="0"/>
              <a:t>.</a:t>
            </a:r>
          </a:p>
        </p:txBody>
      </p:sp>
    </p:spTree>
    <p:extLst>
      <p:ext uri="{BB962C8B-B14F-4D97-AF65-F5344CB8AC3E}">
        <p14:creationId xmlns:p14="http://schemas.microsoft.com/office/powerpoint/2010/main" val="3086898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Deze</a:t>
            </a:r>
            <a:r>
              <a:rPr lang="nl-NL" baseline="0" dirty="0" smtClean="0"/>
              <a:t> agenda komt na elke “hoofdstuk” terug om aan te geven dat we naar een volgend “hoofdstuk” gaan. Deze slide dient als basis voor de opmaak van die slides.</a:t>
            </a:r>
            <a:endParaRPr lang="nl-NL" dirty="0" smtClean="0"/>
          </a:p>
        </p:txBody>
      </p:sp>
    </p:spTree>
    <p:extLst>
      <p:ext uri="{BB962C8B-B14F-4D97-AF65-F5344CB8AC3E}">
        <p14:creationId xmlns:p14="http://schemas.microsoft.com/office/powerpoint/2010/main" val="3273048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smtClean="0"/>
          </a:p>
        </p:txBody>
      </p:sp>
    </p:spTree>
    <p:extLst>
      <p:ext uri="{BB962C8B-B14F-4D97-AF65-F5344CB8AC3E}">
        <p14:creationId xmlns:p14="http://schemas.microsoft.com/office/powerpoint/2010/main" val="1907872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smtClean="0"/>
          </a:p>
        </p:txBody>
      </p:sp>
    </p:spTree>
    <p:extLst>
      <p:ext uri="{BB962C8B-B14F-4D97-AF65-F5344CB8AC3E}">
        <p14:creationId xmlns:p14="http://schemas.microsoft.com/office/powerpoint/2010/main" val="1826950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smtClean="0"/>
          </a:p>
        </p:txBody>
      </p:sp>
    </p:spTree>
    <p:extLst>
      <p:ext uri="{BB962C8B-B14F-4D97-AF65-F5344CB8AC3E}">
        <p14:creationId xmlns:p14="http://schemas.microsoft.com/office/powerpoint/2010/main" val="20525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smtClean="0"/>
          </a:p>
        </p:txBody>
      </p:sp>
    </p:spTree>
    <p:extLst>
      <p:ext uri="{BB962C8B-B14F-4D97-AF65-F5344CB8AC3E}">
        <p14:creationId xmlns:p14="http://schemas.microsoft.com/office/powerpoint/2010/main" val="2085061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smtClean="0"/>
          </a:p>
        </p:txBody>
      </p:sp>
    </p:spTree>
    <p:extLst>
      <p:ext uri="{BB962C8B-B14F-4D97-AF65-F5344CB8AC3E}">
        <p14:creationId xmlns:p14="http://schemas.microsoft.com/office/powerpoint/2010/main" val="51994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4175119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smtClean="0"/>
          </a:p>
        </p:txBody>
      </p:sp>
    </p:spTree>
    <p:extLst>
      <p:ext uri="{BB962C8B-B14F-4D97-AF65-F5344CB8AC3E}">
        <p14:creationId xmlns:p14="http://schemas.microsoft.com/office/powerpoint/2010/main" val="3810903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smtClean="0"/>
              <a:t>Net als bij </a:t>
            </a:r>
            <a:r>
              <a:rPr lang="nl-NL" baseline="0" dirty="0" err="1" smtClean="0"/>
              <a:t>gradients</a:t>
            </a:r>
            <a:r>
              <a:rPr lang="nl-NL" baseline="0" dirty="0" smtClean="0"/>
              <a:t> geldt voor </a:t>
            </a:r>
            <a:r>
              <a:rPr lang="nl-NL" baseline="0" dirty="0" err="1" smtClean="0"/>
              <a:t>transitions</a:t>
            </a:r>
            <a:r>
              <a:rPr lang="nl-NL" baseline="0" dirty="0" smtClean="0"/>
              <a:t> dat de “</a:t>
            </a:r>
            <a:r>
              <a:rPr lang="nl-NL" baseline="0" dirty="0" err="1" smtClean="0"/>
              <a:t>transition</a:t>
            </a:r>
            <a:r>
              <a:rPr lang="nl-NL" baseline="0" dirty="0" smtClean="0"/>
              <a:t>” property (zonder </a:t>
            </a:r>
            <a:r>
              <a:rPr lang="nl-NL" baseline="0" dirty="0" err="1" smtClean="0"/>
              <a:t>vendor</a:t>
            </a:r>
            <a:r>
              <a:rPr lang="nl-NL" baseline="0" dirty="0" smtClean="0"/>
              <a:t> prefix) op dit moment door geen enkele browser wordt ondersteund.</a:t>
            </a:r>
          </a:p>
        </p:txBody>
      </p:sp>
    </p:spTree>
    <p:extLst>
      <p:ext uri="{BB962C8B-B14F-4D97-AF65-F5344CB8AC3E}">
        <p14:creationId xmlns:p14="http://schemas.microsoft.com/office/powerpoint/2010/main" val="3975918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baseline="0" dirty="0" smtClean="0"/>
              <a:t>Net als bij </a:t>
            </a:r>
            <a:r>
              <a:rPr lang="nl-NL" baseline="0" dirty="0" err="1" smtClean="0"/>
              <a:t>gradients</a:t>
            </a:r>
            <a:r>
              <a:rPr lang="nl-NL" baseline="0" dirty="0" smtClean="0"/>
              <a:t> en </a:t>
            </a:r>
            <a:r>
              <a:rPr lang="nl-NL" baseline="0" dirty="0" err="1" smtClean="0"/>
              <a:t>transitions</a:t>
            </a:r>
            <a:r>
              <a:rPr lang="nl-NL" baseline="0" dirty="0" smtClean="0"/>
              <a:t> geldt voor </a:t>
            </a:r>
            <a:r>
              <a:rPr lang="nl-NL" baseline="0" dirty="0" err="1" smtClean="0"/>
              <a:t>transforms</a:t>
            </a:r>
            <a:r>
              <a:rPr lang="nl-NL" baseline="0" dirty="0" smtClean="0"/>
              <a:t> dat de “</a:t>
            </a:r>
            <a:r>
              <a:rPr lang="nl-NL" baseline="0" dirty="0" err="1" smtClean="0"/>
              <a:t>transform</a:t>
            </a:r>
            <a:r>
              <a:rPr lang="nl-NL" baseline="0" dirty="0" smtClean="0"/>
              <a:t>” property (zonder </a:t>
            </a:r>
            <a:r>
              <a:rPr lang="nl-NL" baseline="0" dirty="0" err="1" smtClean="0"/>
              <a:t>vendor</a:t>
            </a:r>
            <a:r>
              <a:rPr lang="nl-NL" baseline="0" dirty="0" smtClean="0"/>
              <a:t> prefix) op dit moment door geen enkele browser wordt ondersteund.</a:t>
            </a:r>
          </a:p>
        </p:txBody>
      </p:sp>
    </p:spTree>
    <p:extLst>
      <p:ext uri="{BB962C8B-B14F-4D97-AF65-F5344CB8AC3E}">
        <p14:creationId xmlns:p14="http://schemas.microsoft.com/office/powerpoint/2010/main" val="37294931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baseline="0" dirty="0" smtClean="0"/>
              <a:t>Net als bij </a:t>
            </a:r>
            <a:r>
              <a:rPr lang="nl-NL" baseline="0" dirty="0" err="1" smtClean="0"/>
              <a:t>gradients</a:t>
            </a:r>
            <a:r>
              <a:rPr lang="nl-NL" baseline="0" dirty="0" smtClean="0"/>
              <a:t> en </a:t>
            </a:r>
            <a:r>
              <a:rPr lang="nl-NL" baseline="0" dirty="0" err="1" smtClean="0"/>
              <a:t>transitions</a:t>
            </a:r>
            <a:r>
              <a:rPr lang="nl-NL" baseline="0" dirty="0" smtClean="0"/>
              <a:t> geldt voor </a:t>
            </a:r>
            <a:r>
              <a:rPr lang="nl-NL" baseline="0" dirty="0" err="1" smtClean="0"/>
              <a:t>transforms</a:t>
            </a:r>
            <a:r>
              <a:rPr lang="nl-NL" baseline="0" dirty="0" smtClean="0"/>
              <a:t> dat de “</a:t>
            </a:r>
            <a:r>
              <a:rPr lang="nl-NL" baseline="0" dirty="0" err="1" smtClean="0"/>
              <a:t>transform</a:t>
            </a:r>
            <a:r>
              <a:rPr lang="nl-NL" baseline="0" dirty="0" smtClean="0"/>
              <a:t>” property (zonder </a:t>
            </a:r>
            <a:r>
              <a:rPr lang="nl-NL" baseline="0" dirty="0" err="1" smtClean="0"/>
              <a:t>vendor</a:t>
            </a:r>
            <a:r>
              <a:rPr lang="nl-NL" baseline="0" dirty="0" smtClean="0"/>
              <a:t> prefix) op dit moment door geen enkele browser wordt ondersteund.</a:t>
            </a:r>
          </a:p>
        </p:txBody>
      </p:sp>
    </p:spTree>
    <p:extLst>
      <p:ext uri="{BB962C8B-B14F-4D97-AF65-F5344CB8AC3E}">
        <p14:creationId xmlns:p14="http://schemas.microsoft.com/office/powerpoint/2010/main" val="3864177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baseline="0" dirty="0" smtClean="0"/>
              <a:t>Net als bij </a:t>
            </a:r>
            <a:r>
              <a:rPr lang="nl-NL" baseline="0" dirty="0" err="1" smtClean="0"/>
              <a:t>gradients</a:t>
            </a:r>
            <a:r>
              <a:rPr lang="nl-NL" baseline="0" dirty="0" smtClean="0"/>
              <a:t> en </a:t>
            </a:r>
            <a:r>
              <a:rPr lang="nl-NL" baseline="0" dirty="0" err="1" smtClean="0"/>
              <a:t>transitions</a:t>
            </a:r>
            <a:r>
              <a:rPr lang="nl-NL" baseline="0" dirty="0" smtClean="0"/>
              <a:t> geldt voor </a:t>
            </a:r>
            <a:r>
              <a:rPr lang="nl-NL" baseline="0" dirty="0" err="1" smtClean="0"/>
              <a:t>transforms</a:t>
            </a:r>
            <a:r>
              <a:rPr lang="nl-NL" baseline="0" dirty="0" smtClean="0"/>
              <a:t> dat de “</a:t>
            </a:r>
            <a:r>
              <a:rPr lang="nl-NL" baseline="0" dirty="0" err="1" smtClean="0"/>
              <a:t>transform</a:t>
            </a:r>
            <a:r>
              <a:rPr lang="nl-NL" baseline="0" dirty="0" smtClean="0"/>
              <a:t>” property (zonder </a:t>
            </a:r>
            <a:r>
              <a:rPr lang="nl-NL" baseline="0" dirty="0" err="1" smtClean="0"/>
              <a:t>vendor</a:t>
            </a:r>
            <a:r>
              <a:rPr lang="nl-NL" baseline="0" dirty="0" smtClean="0"/>
              <a:t> prefix) op dit moment door geen enkele browser wordt ondersteund.</a:t>
            </a:r>
          </a:p>
        </p:txBody>
      </p:sp>
    </p:spTree>
    <p:extLst>
      <p:ext uri="{BB962C8B-B14F-4D97-AF65-F5344CB8AC3E}">
        <p14:creationId xmlns:p14="http://schemas.microsoft.com/office/powerpoint/2010/main" val="3672652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baseline="0" dirty="0" smtClean="0"/>
              <a:t>Stip translate en 3D-transformaties kort aan. Deze worden niet behandeld omdat deze lang niet op elk </a:t>
            </a:r>
            <a:r>
              <a:rPr lang="nl-NL" baseline="0" dirty="0" err="1" smtClean="0"/>
              <a:t>webproject</a:t>
            </a:r>
            <a:r>
              <a:rPr lang="nl-NL" baseline="0" dirty="0" smtClean="0"/>
              <a:t> ingezet worden. Hier twee links naar websites die de mogelijkheden demonstreren:</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nl-NL" dirty="0" smtClean="0">
                <a:hlinkClick r:id="rId3"/>
              </a:rPr>
              <a:t>http://desandro.github.com/3dtransforms/examples/carousel-02-dynamic.html</a:t>
            </a:r>
            <a:endParaRPr lang="nl-NL"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nl-NL" dirty="0" smtClean="0">
                <a:hlinkClick r:id="rId4"/>
              </a:rPr>
              <a:t>http://css3.bradshawenterprises.com/transforms/</a:t>
            </a:r>
            <a:endParaRPr lang="nl-NL"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nl-NL"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nl-NL"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nl-NL" baseline="0" dirty="0" smtClean="0"/>
              <a:t>Wellicht is het leuk een demo te geven waarbij </a:t>
            </a:r>
            <a:r>
              <a:rPr lang="nl-NL" baseline="0" dirty="0" err="1" smtClean="0"/>
              <a:t>transitions</a:t>
            </a:r>
            <a:r>
              <a:rPr lang="nl-NL" baseline="0" dirty="0" smtClean="0"/>
              <a:t> en </a:t>
            </a:r>
            <a:r>
              <a:rPr lang="nl-NL" baseline="0" dirty="0" err="1" smtClean="0"/>
              <a:t>transformations</a:t>
            </a:r>
            <a:r>
              <a:rPr lang="nl-NL" baseline="0" dirty="0" smtClean="0"/>
              <a:t> gecombineerd worden.</a:t>
            </a:r>
          </a:p>
        </p:txBody>
      </p:sp>
    </p:spTree>
    <p:extLst>
      <p:ext uri="{BB962C8B-B14F-4D97-AF65-F5344CB8AC3E}">
        <p14:creationId xmlns:p14="http://schemas.microsoft.com/office/powerpoint/2010/main" val="8120964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smtClean="0"/>
              <a:t>Opera 12.16, IE10 en Firefox 19 werken inmiddels allemaal zonder de </a:t>
            </a:r>
            <a:r>
              <a:rPr lang="nl-NL" baseline="0" dirty="0" err="1" smtClean="0"/>
              <a:t>vendor</a:t>
            </a:r>
            <a:r>
              <a:rPr lang="nl-NL" baseline="0" dirty="0" smtClean="0"/>
              <a:t> prefix. Alleen </a:t>
            </a:r>
            <a:r>
              <a:rPr lang="nl-NL" baseline="0" dirty="0" err="1" smtClean="0"/>
              <a:t>Chrome</a:t>
            </a:r>
            <a:r>
              <a:rPr lang="nl-NL" baseline="0" dirty="0" smtClean="0"/>
              <a:t> (versie 26) heeft de prefix nog nodig.</a:t>
            </a:r>
          </a:p>
        </p:txBody>
      </p:sp>
    </p:spTree>
    <p:extLst>
      <p:ext uri="{BB962C8B-B14F-4D97-AF65-F5344CB8AC3E}">
        <p14:creationId xmlns:p14="http://schemas.microsoft.com/office/powerpoint/2010/main" val="4899424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Deze</a:t>
            </a:r>
            <a:r>
              <a:rPr lang="nl-NL" baseline="0" dirty="0" smtClean="0"/>
              <a:t> agenda komt na elke “hoofdstuk” terug om aan te geven dat we naar een volgend “hoofdstuk” gaan. Deze slide dient als basis voor de opmaak van die slides.</a:t>
            </a:r>
            <a:endParaRPr lang="nl-NL" dirty="0" smtClean="0"/>
          </a:p>
        </p:txBody>
      </p:sp>
    </p:spTree>
    <p:extLst>
      <p:ext uri="{BB962C8B-B14F-4D97-AF65-F5344CB8AC3E}">
        <p14:creationId xmlns:p14="http://schemas.microsoft.com/office/powerpoint/2010/main" val="1439245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smtClean="0"/>
              <a:t>Bij deze slide mag een demonstratie worden gegeven. In het verleden was dit namelijk ontzettend pijnlijk om goed voor elkaar te krijgen. Met </a:t>
            </a:r>
            <a:r>
              <a:rPr lang="nl-NL" baseline="0" dirty="0" err="1" smtClean="0"/>
              <a:t>float</a:t>
            </a:r>
            <a:r>
              <a:rPr lang="nl-NL" baseline="0" dirty="0" smtClean="0"/>
              <a:t>: right; kwam je een heel eind om het </a:t>
            </a:r>
            <a:r>
              <a:rPr lang="nl-NL" baseline="0" dirty="0" err="1" smtClean="0"/>
              <a:t>aside</a:t>
            </a:r>
            <a:r>
              <a:rPr lang="nl-NL" baseline="0" dirty="0" smtClean="0"/>
              <a:t> element rechts te laten zweven, maar…</a:t>
            </a:r>
          </a:p>
          <a:p>
            <a:pPr marL="171450" indent="-171450">
              <a:buFont typeface="Arial" panose="020B0604020202020204" pitchFamily="34" charset="0"/>
              <a:buChar char="•"/>
            </a:pPr>
            <a:r>
              <a:rPr lang="nl-NL" baseline="0" dirty="0" smtClean="0"/>
              <a:t>Als de inhoud van &lt;</a:t>
            </a:r>
            <a:r>
              <a:rPr lang="nl-NL" baseline="0" dirty="0" err="1" smtClean="0"/>
              <a:t>section</a:t>
            </a:r>
            <a:r>
              <a:rPr lang="nl-NL" baseline="0" dirty="0" smtClean="0"/>
              <a:t>&gt; langer is dan het &lt;</a:t>
            </a:r>
            <a:r>
              <a:rPr lang="nl-NL" baseline="0" dirty="0" err="1" smtClean="0"/>
              <a:t>aside</a:t>
            </a:r>
            <a:r>
              <a:rPr lang="nl-NL" baseline="0" dirty="0" smtClean="0"/>
              <a:t>&gt;-element, dan loopt de inhoud van &lt;</a:t>
            </a:r>
            <a:r>
              <a:rPr lang="nl-NL" baseline="0" dirty="0" err="1" smtClean="0"/>
              <a:t>section</a:t>
            </a:r>
            <a:r>
              <a:rPr lang="nl-NL" baseline="0" dirty="0" smtClean="0"/>
              <a:t>&gt; op een gegeven over naar </a:t>
            </a:r>
          </a:p>
          <a:p>
            <a:pPr marL="171450" indent="-171450">
              <a:buFont typeface="Arial" panose="020B0604020202020204" pitchFamily="34" charset="0"/>
              <a:buChar char="•"/>
            </a:pPr>
            <a:r>
              <a:rPr lang="nl-NL" baseline="0" dirty="0" smtClean="0"/>
              <a:t>Omdat het een zwevend element was, nam het niet echt ruimte in beslag op de pagina. Als de inhoud in &lt;</a:t>
            </a:r>
            <a:r>
              <a:rPr lang="nl-NL" baseline="0" dirty="0" err="1" smtClean="0"/>
              <a:t>section</a:t>
            </a:r>
            <a:r>
              <a:rPr lang="nl-NL" baseline="0" dirty="0" smtClean="0"/>
              <a:t>&gt; niet heel groot was, dan was het &lt;</a:t>
            </a:r>
            <a:r>
              <a:rPr lang="nl-NL" baseline="0" dirty="0" err="1" smtClean="0"/>
              <a:t>aside</a:t>
            </a:r>
            <a:r>
              <a:rPr lang="nl-NL" baseline="0" dirty="0" smtClean="0"/>
              <a:t>&gt;-element langer dan het &lt;</a:t>
            </a:r>
            <a:r>
              <a:rPr lang="nl-NL" baseline="0" dirty="0" err="1" smtClean="0"/>
              <a:t>section</a:t>
            </a:r>
            <a:r>
              <a:rPr lang="nl-NL" baseline="0" dirty="0" smtClean="0"/>
              <a:t>&gt;-element. Als je een achtergrondafbeelding had ingesteld op je &lt;body&gt; die je onder je pagina wilde weergeven, dan komt ter hoogte van het zwevende element en niet eronder.</a:t>
            </a:r>
          </a:p>
        </p:txBody>
      </p:sp>
    </p:spTree>
    <p:extLst>
      <p:ext uri="{BB962C8B-B14F-4D97-AF65-F5344CB8AC3E}">
        <p14:creationId xmlns:p14="http://schemas.microsoft.com/office/powerpoint/2010/main" val="35216438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smtClean="0"/>
              <a:t>Het is effectiever deze slide te verbergen en dit plaatje te tekenen op het bord. Bij het verkennen van de mogelijkheden kun je dan steeds terugvallen op hoe dit in dit plaatje past.</a:t>
            </a:r>
          </a:p>
        </p:txBody>
      </p:sp>
    </p:spTree>
    <p:extLst>
      <p:ext uri="{BB962C8B-B14F-4D97-AF65-F5344CB8AC3E}">
        <p14:creationId xmlns:p14="http://schemas.microsoft.com/office/powerpoint/2010/main" val="161718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7122215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smtClean="0"/>
              <a:t>Er is hier bewust gekozen om het grijze vlak met de vierkantjes in het midden van de slide te plaatsen. Dit om te verduidelijken hoe zaken </a:t>
            </a:r>
            <a:r>
              <a:rPr lang="nl-NL" baseline="0" dirty="0" err="1" smtClean="0"/>
              <a:t>gerenderd</a:t>
            </a:r>
            <a:r>
              <a:rPr lang="nl-NL" baseline="0" dirty="0" smtClean="0"/>
              <a:t> worden met een </a:t>
            </a:r>
            <a:r>
              <a:rPr lang="nl-NL" baseline="0" dirty="0" err="1" smtClean="0"/>
              <a:t>flex</a:t>
            </a:r>
            <a:r>
              <a:rPr lang="nl-NL" baseline="0" dirty="0" smtClean="0"/>
              <a:t> </a:t>
            </a:r>
            <a:r>
              <a:rPr lang="nl-NL" baseline="0" dirty="0" err="1" smtClean="0"/>
              <a:t>layout</a:t>
            </a:r>
            <a:r>
              <a:rPr lang="nl-NL" baseline="0" dirty="0" smtClean="0"/>
              <a:t>. De inhoud van de </a:t>
            </a:r>
            <a:r>
              <a:rPr lang="nl-NL" baseline="0" dirty="0" err="1" smtClean="0"/>
              <a:t>flexcontainer</a:t>
            </a:r>
            <a:r>
              <a:rPr lang="nl-NL" baseline="0" dirty="0" smtClean="0"/>
              <a:t> bepaalt niet wat de positie is van de </a:t>
            </a:r>
            <a:r>
              <a:rPr lang="nl-NL" baseline="0" dirty="0" err="1" smtClean="0"/>
              <a:t>flexcontainer</a:t>
            </a:r>
            <a:r>
              <a:rPr lang="nl-NL" baseline="0" dirty="0" smtClean="0"/>
              <a:t>. Ook als de vierkanten buiten de container vallen, dan nog blijft de container staan waar hij stond. Vooral in combinatie met de volgende slide is dat handig om te weten.</a:t>
            </a:r>
          </a:p>
          <a:p>
            <a:endParaRPr lang="nl-NL" baseline="0" dirty="0" smtClean="0"/>
          </a:p>
          <a:p>
            <a:r>
              <a:rPr lang="nl-NL" baseline="0" dirty="0" smtClean="0"/>
              <a:t>Benadruk verder dat de </a:t>
            </a:r>
            <a:r>
              <a:rPr lang="nl-NL" baseline="0" dirty="0" err="1" smtClean="0"/>
              <a:t>flexcontainer</a:t>
            </a:r>
            <a:r>
              <a:rPr lang="nl-NL" baseline="0" dirty="0" smtClean="0"/>
              <a:t> standaard alles op één regel tekent. Ook wanneer daar eigenlijk geen ruimte voor is.</a:t>
            </a:r>
          </a:p>
          <a:p>
            <a:endParaRPr lang="nl-NL" baseline="0" dirty="0" smtClean="0"/>
          </a:p>
          <a:p>
            <a:r>
              <a:rPr lang="nl-NL" baseline="0" dirty="0" smtClean="0"/>
              <a:t>Bij deze slide is het handig om te eindigen met iets als “En bij deze </a:t>
            </a:r>
            <a:r>
              <a:rPr lang="nl-NL" baseline="0" dirty="0" err="1" smtClean="0"/>
              <a:t>flexcontainer</a:t>
            </a:r>
            <a:r>
              <a:rPr lang="nl-NL" baseline="0" dirty="0" smtClean="0"/>
              <a:t> hebben we een aantal mogelijkheden om te bepalen hoe de inhoud ervan wordt weergegeven.” om vervolgens te beginnen met de mogelijkheden op de volgende slide.</a:t>
            </a:r>
          </a:p>
        </p:txBody>
      </p:sp>
    </p:spTree>
    <p:extLst>
      <p:ext uri="{BB962C8B-B14F-4D97-AF65-F5344CB8AC3E}">
        <p14:creationId xmlns:p14="http://schemas.microsoft.com/office/powerpoint/2010/main" val="28902621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smtClean="0"/>
          </a:p>
        </p:txBody>
      </p:sp>
    </p:spTree>
    <p:extLst>
      <p:ext uri="{BB962C8B-B14F-4D97-AF65-F5344CB8AC3E}">
        <p14:creationId xmlns:p14="http://schemas.microsoft.com/office/powerpoint/2010/main" val="1544293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smtClean="0"/>
          </a:p>
        </p:txBody>
      </p:sp>
    </p:spTree>
    <p:extLst>
      <p:ext uri="{BB962C8B-B14F-4D97-AF65-F5344CB8AC3E}">
        <p14:creationId xmlns:p14="http://schemas.microsoft.com/office/powerpoint/2010/main" val="19492914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err="1" smtClean="0"/>
              <a:t>Flex</a:t>
            </a:r>
            <a:r>
              <a:rPr lang="nl-NL" baseline="0" dirty="0" smtClean="0"/>
              <a:t>-flow combineert </a:t>
            </a:r>
            <a:r>
              <a:rPr lang="nl-NL" baseline="0" dirty="0" err="1" smtClean="0"/>
              <a:t>flex-direction</a:t>
            </a:r>
            <a:r>
              <a:rPr lang="nl-NL" baseline="0" dirty="0" smtClean="0"/>
              <a:t> en </a:t>
            </a:r>
            <a:r>
              <a:rPr lang="nl-NL" baseline="0" dirty="0" err="1" smtClean="0"/>
              <a:t>flex-wrap</a:t>
            </a:r>
            <a:r>
              <a:rPr lang="nl-NL" baseline="0" dirty="0" smtClean="0"/>
              <a:t>. Hier wordt de </a:t>
            </a:r>
            <a:r>
              <a:rPr lang="nl-NL" i="1" baseline="0" dirty="0" err="1" smtClean="0"/>
              <a:t>row</a:t>
            </a:r>
            <a:r>
              <a:rPr lang="nl-NL" i="1" baseline="0" dirty="0" smtClean="0"/>
              <a:t>-reverse </a:t>
            </a:r>
            <a:r>
              <a:rPr lang="nl-NL" i="0" baseline="0" dirty="0" smtClean="0"/>
              <a:t>ook daadwerkelijk geïllustreerd. Benadruk hierbij ook dat de ruimte die net over was aan de rechterkant zich nu aan de linkerkant bevindt. De browser begint het tekenen echt vanaf de rechterkant.</a:t>
            </a:r>
          </a:p>
        </p:txBody>
      </p:sp>
    </p:spTree>
    <p:extLst>
      <p:ext uri="{BB962C8B-B14F-4D97-AF65-F5344CB8AC3E}">
        <p14:creationId xmlns:p14="http://schemas.microsoft.com/office/powerpoint/2010/main" val="31180947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smtClean="0"/>
              <a:t>Benadruk dat order puur is voor visuele ordening. De </a:t>
            </a:r>
            <a:r>
              <a:rPr lang="nl-NL" baseline="0" dirty="0" err="1" smtClean="0"/>
              <a:t>tabindex</a:t>
            </a:r>
            <a:r>
              <a:rPr lang="nl-NL" baseline="0" dirty="0" smtClean="0"/>
              <a:t> verandert er niet door, zoekmachines doorlopen je HTML niet anders en browsers voor slechtzienden presenteren de inhoud niet anders aan hun gebruikers.</a:t>
            </a:r>
          </a:p>
          <a:p>
            <a:endParaRPr lang="nl-NL" baseline="0" dirty="0" smtClean="0"/>
          </a:p>
          <a:p>
            <a:r>
              <a:rPr lang="nl-NL" baseline="0" dirty="0" smtClean="0"/>
              <a:t>http://www.w3.org/TR/css3-flexbox/ </a:t>
            </a:r>
          </a:p>
          <a:p>
            <a:r>
              <a:rPr lang="nl-NL" baseline="0" dirty="0" smtClean="0"/>
              <a:t>http://css-tricks.com/old-flexbox-and-new-flexbox/</a:t>
            </a:r>
          </a:p>
        </p:txBody>
      </p:sp>
    </p:spTree>
    <p:extLst>
      <p:ext uri="{BB962C8B-B14F-4D97-AF65-F5344CB8AC3E}">
        <p14:creationId xmlns:p14="http://schemas.microsoft.com/office/powerpoint/2010/main" val="39467266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smtClean="0"/>
          </a:p>
        </p:txBody>
      </p:sp>
    </p:spTree>
    <p:extLst>
      <p:ext uri="{BB962C8B-B14F-4D97-AF65-F5344CB8AC3E}">
        <p14:creationId xmlns:p14="http://schemas.microsoft.com/office/powerpoint/2010/main" val="16131584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smtClean="0"/>
              <a:t>Bij deze slide mag een demonstratie worden gegeven. In het verleden was dit namelijk ontzettend pijnlijk om goed voor elkaar te krijgen. Met </a:t>
            </a:r>
            <a:r>
              <a:rPr lang="nl-NL" baseline="0" dirty="0" err="1" smtClean="0"/>
              <a:t>float</a:t>
            </a:r>
            <a:r>
              <a:rPr lang="nl-NL" baseline="0" dirty="0" smtClean="0"/>
              <a:t>: right; kwam je een heel eind om het </a:t>
            </a:r>
            <a:r>
              <a:rPr lang="nl-NL" baseline="0" dirty="0" err="1" smtClean="0"/>
              <a:t>aside</a:t>
            </a:r>
            <a:r>
              <a:rPr lang="nl-NL" baseline="0" dirty="0" smtClean="0"/>
              <a:t> element rechts te laten zweven, maar…</a:t>
            </a:r>
          </a:p>
          <a:p>
            <a:pPr marL="171450" indent="-171450">
              <a:buFont typeface="Arial" panose="020B0604020202020204" pitchFamily="34" charset="0"/>
              <a:buChar char="•"/>
            </a:pPr>
            <a:r>
              <a:rPr lang="nl-NL" baseline="0" dirty="0" smtClean="0"/>
              <a:t>Als de inhoud van &lt;</a:t>
            </a:r>
            <a:r>
              <a:rPr lang="nl-NL" baseline="0" dirty="0" err="1" smtClean="0"/>
              <a:t>section</a:t>
            </a:r>
            <a:r>
              <a:rPr lang="nl-NL" baseline="0" dirty="0" smtClean="0"/>
              <a:t>&gt; langer is dan het &lt;</a:t>
            </a:r>
            <a:r>
              <a:rPr lang="nl-NL" baseline="0" dirty="0" err="1" smtClean="0"/>
              <a:t>aside</a:t>
            </a:r>
            <a:r>
              <a:rPr lang="nl-NL" baseline="0" dirty="0" smtClean="0"/>
              <a:t>&gt;-element, dan loopt de inhoud van &lt;</a:t>
            </a:r>
            <a:r>
              <a:rPr lang="nl-NL" baseline="0" dirty="0" err="1" smtClean="0"/>
              <a:t>section</a:t>
            </a:r>
            <a:r>
              <a:rPr lang="nl-NL" baseline="0" dirty="0" smtClean="0"/>
              <a:t>&gt; op een gegeven over naar </a:t>
            </a:r>
          </a:p>
          <a:p>
            <a:pPr marL="171450" indent="-171450">
              <a:buFont typeface="Arial" panose="020B0604020202020204" pitchFamily="34" charset="0"/>
              <a:buChar char="•"/>
            </a:pPr>
            <a:r>
              <a:rPr lang="nl-NL" baseline="0" dirty="0" smtClean="0"/>
              <a:t>Omdat het een zwevend element was, nam het niet echt ruimte in beslag op de pagina. Als de inhoud in &lt;</a:t>
            </a:r>
            <a:r>
              <a:rPr lang="nl-NL" baseline="0" dirty="0" err="1" smtClean="0"/>
              <a:t>section</a:t>
            </a:r>
            <a:r>
              <a:rPr lang="nl-NL" baseline="0" dirty="0" smtClean="0"/>
              <a:t>&gt; niet heel groot was, dan was het &lt;</a:t>
            </a:r>
            <a:r>
              <a:rPr lang="nl-NL" baseline="0" dirty="0" err="1" smtClean="0"/>
              <a:t>aside</a:t>
            </a:r>
            <a:r>
              <a:rPr lang="nl-NL" baseline="0" dirty="0" smtClean="0"/>
              <a:t>&gt;-element langer dan het &lt;</a:t>
            </a:r>
            <a:r>
              <a:rPr lang="nl-NL" baseline="0" dirty="0" err="1" smtClean="0"/>
              <a:t>section</a:t>
            </a:r>
            <a:r>
              <a:rPr lang="nl-NL" baseline="0" dirty="0" smtClean="0"/>
              <a:t>&gt;-element. Als je een achtergrondafbeelding had ingesteld op je &lt;body&gt; die je onder je pagina wilde weergeven, dan komt ter hoogte van het zwevende element en niet eronder.</a:t>
            </a:r>
          </a:p>
        </p:txBody>
      </p:sp>
    </p:spTree>
    <p:extLst>
      <p:ext uri="{BB962C8B-B14F-4D97-AF65-F5344CB8AC3E}">
        <p14:creationId xmlns:p14="http://schemas.microsoft.com/office/powerpoint/2010/main" val="4843923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smtClean="0"/>
              <a:t>Vertel hier hoe de ruimte wordt verdeeld over de items. Merk ook op dat dit uiteraard alleen maar werkt als de items een vaste breedte hebben, bijv. 100px. Als één of meer items zijn geconfigureerd om </a:t>
            </a:r>
            <a:r>
              <a:rPr lang="nl-NL" baseline="0" dirty="0" err="1" smtClean="0"/>
              <a:t>flex</a:t>
            </a:r>
            <a:r>
              <a:rPr lang="nl-NL" baseline="0" dirty="0" smtClean="0"/>
              <a:t> ruimte op te nemen met bijv. </a:t>
            </a:r>
            <a:r>
              <a:rPr lang="nl-NL" baseline="0" dirty="0" err="1" smtClean="0"/>
              <a:t>flex</a:t>
            </a:r>
            <a:r>
              <a:rPr lang="nl-NL" baseline="0" dirty="0" smtClean="0"/>
              <a:t>: 1, dan werkt het niet.</a:t>
            </a:r>
          </a:p>
        </p:txBody>
      </p:sp>
    </p:spTree>
    <p:extLst>
      <p:ext uri="{BB962C8B-B14F-4D97-AF65-F5344CB8AC3E}">
        <p14:creationId xmlns:p14="http://schemas.microsoft.com/office/powerpoint/2010/main" val="20394933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smtClean="0"/>
              <a:t>Leg de verschillende mogelijkheden van </a:t>
            </a:r>
            <a:r>
              <a:rPr lang="nl-NL" baseline="0" dirty="0" err="1" smtClean="0"/>
              <a:t>justify</a:t>
            </a:r>
            <a:r>
              <a:rPr lang="nl-NL" baseline="0" dirty="0" smtClean="0"/>
              <a:t>-content uit en waarom dit zo krachtig is: in het verleden was tekst </a:t>
            </a:r>
            <a:r>
              <a:rPr lang="nl-NL" baseline="0" dirty="0" err="1" smtClean="0"/>
              <a:t>centereren</a:t>
            </a:r>
            <a:r>
              <a:rPr lang="nl-NL" baseline="0" dirty="0" smtClean="0"/>
              <a:t> mogelijk met </a:t>
            </a:r>
            <a:r>
              <a:rPr lang="nl-NL" baseline="0" dirty="0" err="1" smtClean="0"/>
              <a:t>text-align</a:t>
            </a:r>
            <a:r>
              <a:rPr lang="nl-NL" baseline="0" dirty="0" smtClean="0"/>
              <a:t>: center, maar blokelementen wilden niet zo makkelijk. Ook geen gedoe meer met </a:t>
            </a:r>
            <a:r>
              <a:rPr lang="nl-NL" baseline="0" dirty="0" err="1" smtClean="0"/>
              <a:t>float</a:t>
            </a:r>
            <a:r>
              <a:rPr lang="nl-NL" baseline="0" dirty="0" smtClean="0"/>
              <a:t> </a:t>
            </a:r>
            <a:r>
              <a:rPr lang="nl-NL" baseline="0" dirty="0" err="1" smtClean="0"/>
              <a:t>rights</a:t>
            </a:r>
            <a:r>
              <a:rPr lang="nl-NL" baseline="0" dirty="0" smtClean="0"/>
              <a:t> en vervolgens onthouden dat je ook nog weer moet </a:t>
            </a:r>
            <a:r>
              <a:rPr lang="nl-NL" baseline="0" dirty="0" err="1" smtClean="0"/>
              <a:t>clearen</a:t>
            </a:r>
            <a:r>
              <a:rPr lang="nl-NL" baseline="0" dirty="0" smtClean="0"/>
              <a:t>.</a:t>
            </a:r>
          </a:p>
        </p:txBody>
      </p:sp>
    </p:spTree>
    <p:extLst>
      <p:ext uri="{BB962C8B-B14F-4D97-AF65-F5344CB8AC3E}">
        <p14:creationId xmlns:p14="http://schemas.microsoft.com/office/powerpoint/2010/main" val="33934562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 </a:t>
            </a:r>
            <a:r>
              <a:rPr lang="en-US" b="1" baseline="0" dirty="0" smtClean="0"/>
              <a:t>wrap</a:t>
            </a:r>
            <a:r>
              <a:rPr lang="en-US" b="0" baseline="0" dirty="0" smtClean="0"/>
              <a:t> is </a:t>
            </a:r>
            <a:r>
              <a:rPr lang="en-US" b="0" baseline="0" dirty="0" err="1" smtClean="0"/>
              <a:t>hier</a:t>
            </a:r>
            <a:r>
              <a:rPr lang="en-US" b="0" baseline="0" dirty="0" smtClean="0"/>
              <a:t> </a:t>
            </a:r>
            <a:r>
              <a:rPr lang="en-US" b="0" baseline="0" dirty="0" err="1" smtClean="0"/>
              <a:t>vetgedrukt</a:t>
            </a:r>
            <a:r>
              <a:rPr lang="en-US" b="0" baseline="0" dirty="0" smtClean="0"/>
              <a:t> </a:t>
            </a:r>
            <a:r>
              <a:rPr lang="en-US" b="0" baseline="0" dirty="0" err="1" smtClean="0"/>
              <a:t>omdat</a:t>
            </a:r>
            <a:r>
              <a:rPr lang="en-US" b="0" baseline="0" dirty="0" smtClean="0"/>
              <a:t> align-content </a:t>
            </a:r>
            <a:r>
              <a:rPr lang="en-US" b="0" baseline="0" dirty="0" err="1" smtClean="0"/>
              <a:t>alleen</a:t>
            </a:r>
            <a:r>
              <a:rPr lang="en-US" b="0" baseline="0" dirty="0" smtClean="0"/>
              <a:t> </a:t>
            </a:r>
            <a:r>
              <a:rPr lang="en-US" b="0" baseline="0" dirty="0" err="1" smtClean="0"/>
              <a:t>zin</a:t>
            </a:r>
            <a:r>
              <a:rPr lang="en-US" b="0" baseline="0" dirty="0" smtClean="0"/>
              <a:t> heft </a:t>
            </a:r>
            <a:r>
              <a:rPr lang="en-US" b="0" baseline="0" dirty="0" err="1" smtClean="0"/>
              <a:t>als</a:t>
            </a:r>
            <a:r>
              <a:rPr lang="en-US" b="0" baseline="0" dirty="0" smtClean="0"/>
              <a:t> de flex items over </a:t>
            </a:r>
            <a:r>
              <a:rPr lang="en-US" b="0" baseline="0" dirty="0" err="1" smtClean="0"/>
              <a:t>meerdere</a:t>
            </a:r>
            <a:r>
              <a:rPr lang="en-US" b="0" baseline="0" dirty="0" smtClean="0"/>
              <a:t> rows </a:t>
            </a:r>
            <a:r>
              <a:rPr lang="en-US" b="0" baseline="0" dirty="0" err="1" smtClean="0"/>
              <a:t>zijn</a:t>
            </a:r>
            <a:r>
              <a:rPr lang="en-US" b="0" baseline="0" dirty="0" smtClean="0"/>
              <a:t> </a:t>
            </a:r>
            <a:r>
              <a:rPr lang="en-US" b="0" baseline="0" dirty="0" err="1" smtClean="0"/>
              <a:t>verdeeld</a:t>
            </a:r>
            <a:r>
              <a:rPr lang="en-US" b="0" baseline="0" dirty="0" smtClean="0"/>
              <a:t> </a:t>
            </a:r>
            <a:r>
              <a:rPr lang="en-US" b="0" baseline="0" dirty="0" err="1" smtClean="0"/>
              <a:t>binnen</a:t>
            </a:r>
            <a:r>
              <a:rPr lang="en-US" b="0" baseline="0" dirty="0" smtClean="0"/>
              <a:t> de container.</a:t>
            </a:r>
            <a:endParaRPr lang="nl-NL" baseline="0" dirty="0" smtClean="0"/>
          </a:p>
        </p:txBody>
      </p:sp>
    </p:spTree>
    <p:extLst>
      <p:ext uri="{BB962C8B-B14F-4D97-AF65-F5344CB8AC3E}">
        <p14:creationId xmlns:p14="http://schemas.microsoft.com/office/powerpoint/2010/main" val="248506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Bij deze slide is het</a:t>
            </a:r>
            <a:r>
              <a:rPr lang="nl-NL" baseline="0" dirty="0" smtClean="0"/>
              <a:t> handig </a:t>
            </a:r>
            <a:r>
              <a:rPr lang="nl-NL" dirty="0" smtClean="0"/>
              <a:t>om te vertellen dat een hoop mensen zich afvragen wanneer ze HTML5 nou kunnen gebruiken. Aan de hand van </a:t>
            </a:r>
            <a:r>
              <a:rPr lang="nl-NL" dirty="0" err="1" smtClean="0"/>
              <a:t>polyfills</a:t>
            </a:r>
            <a:r>
              <a:rPr lang="nl-NL" dirty="0" smtClean="0"/>
              <a:t> kunnen</a:t>
            </a:r>
            <a:r>
              <a:rPr lang="nl-NL" baseline="0" dirty="0" smtClean="0"/>
              <a:t> we HTML5 grotendeels gewoon gebruiken, waarbij </a:t>
            </a:r>
            <a:r>
              <a:rPr lang="nl-NL" baseline="0" dirty="0" err="1" smtClean="0"/>
              <a:t>polyfills</a:t>
            </a:r>
            <a:r>
              <a:rPr lang="nl-NL" baseline="0" dirty="0" smtClean="0"/>
              <a:t> hierbij </a:t>
            </a:r>
            <a:r>
              <a:rPr lang="nl-NL" baseline="0" dirty="0" err="1" smtClean="0"/>
              <a:t>backups</a:t>
            </a:r>
            <a:r>
              <a:rPr lang="nl-NL" baseline="0" dirty="0" smtClean="0"/>
              <a:t> zijn om alsnog met de functionaliteit te kunnen werken.</a:t>
            </a:r>
            <a:endParaRPr lang="nl-NL" dirty="0"/>
          </a:p>
        </p:txBody>
      </p:sp>
    </p:spTree>
    <p:extLst>
      <p:ext uri="{BB962C8B-B14F-4D97-AF65-F5344CB8AC3E}">
        <p14:creationId xmlns:p14="http://schemas.microsoft.com/office/powerpoint/2010/main" val="25137939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baseline="0" dirty="0" smtClean="0"/>
              <a:t>Leg de verschillende mogelijkheden van </a:t>
            </a:r>
            <a:r>
              <a:rPr lang="nl-NL" baseline="0" dirty="0" err="1" smtClean="0"/>
              <a:t>align</a:t>
            </a:r>
            <a:r>
              <a:rPr lang="nl-NL" baseline="0" dirty="0" smtClean="0"/>
              <a:t>-items uit en waarom dit zo krachtig is: blokelementen in hoogte op elkaar afstellen kostte een hoop omslachtige CSS. Als men het al wilde, werd er vaak </a:t>
            </a:r>
            <a:r>
              <a:rPr lang="nl-NL" baseline="0" dirty="0" err="1" smtClean="0"/>
              <a:t>JavaScript</a:t>
            </a:r>
            <a:r>
              <a:rPr lang="nl-NL" baseline="0" dirty="0" smtClean="0"/>
              <a:t> voor ingezet.</a:t>
            </a:r>
          </a:p>
          <a:p>
            <a:endParaRPr lang="nl-NL" baseline="0" dirty="0" smtClean="0"/>
          </a:p>
        </p:txBody>
      </p:sp>
    </p:spTree>
    <p:extLst>
      <p:ext uri="{BB962C8B-B14F-4D97-AF65-F5344CB8AC3E}">
        <p14:creationId xmlns:p14="http://schemas.microsoft.com/office/powerpoint/2010/main" val="10118925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smtClean="0"/>
          </a:p>
        </p:txBody>
      </p:sp>
    </p:spTree>
    <p:extLst>
      <p:ext uri="{BB962C8B-B14F-4D97-AF65-F5344CB8AC3E}">
        <p14:creationId xmlns:p14="http://schemas.microsoft.com/office/powerpoint/2010/main" val="11485950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smtClean="0"/>
              <a:t>Leg de verschillende mogelijkheden van </a:t>
            </a:r>
            <a:r>
              <a:rPr lang="nl-NL" baseline="0" dirty="0" err="1" smtClean="0"/>
              <a:t>align</a:t>
            </a:r>
            <a:r>
              <a:rPr lang="nl-NL" baseline="0" dirty="0" smtClean="0"/>
              <a:t>-items uit en waarom dit zo krachtig is: blokelementen in hoogte op elkaar afstellen kostte een hoop omslachtige CSS. Als men het al wilde, werd er vaak </a:t>
            </a:r>
            <a:r>
              <a:rPr lang="nl-NL" baseline="0" dirty="0" err="1" smtClean="0"/>
              <a:t>JavaScript</a:t>
            </a:r>
            <a:r>
              <a:rPr lang="nl-NL" baseline="0" dirty="0" smtClean="0"/>
              <a:t> voor ingezet.</a:t>
            </a:r>
          </a:p>
        </p:txBody>
      </p:sp>
    </p:spTree>
    <p:extLst>
      <p:ext uri="{BB962C8B-B14F-4D97-AF65-F5344CB8AC3E}">
        <p14:creationId xmlns:p14="http://schemas.microsoft.com/office/powerpoint/2010/main" val="39443607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smtClean="0"/>
          </a:p>
        </p:txBody>
      </p:sp>
    </p:spTree>
    <p:extLst>
      <p:ext uri="{BB962C8B-B14F-4D97-AF65-F5344CB8AC3E}">
        <p14:creationId xmlns:p14="http://schemas.microsoft.com/office/powerpoint/2010/main" val="490191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err="1" smtClean="0"/>
              <a:t>Recap</a:t>
            </a:r>
            <a:r>
              <a:rPr lang="nl-NL" baseline="0" dirty="0" smtClean="0"/>
              <a:t> slide om de cursisten nog even te herinneren aan waar we het allemaal voor doen. Wat browserimplementaties aangaat, de specificatie is inmiddels Candidate </a:t>
            </a:r>
            <a:r>
              <a:rPr lang="nl-NL" baseline="0" dirty="0" err="1" smtClean="0"/>
              <a:t>Recommendation</a:t>
            </a:r>
            <a:r>
              <a:rPr lang="nl-NL" baseline="0" dirty="0" smtClean="0"/>
              <a:t> en </a:t>
            </a:r>
            <a:r>
              <a:rPr lang="nl-NL" baseline="0" dirty="0" err="1" smtClean="0"/>
              <a:t>Chrome</a:t>
            </a:r>
            <a:r>
              <a:rPr lang="nl-NL" baseline="0" dirty="0" smtClean="0"/>
              <a:t> ondersteunt deze momenteel in experimentele fase (dus met </a:t>
            </a:r>
            <a:r>
              <a:rPr lang="nl-NL" baseline="0" dirty="0" err="1" smtClean="0"/>
              <a:t>vendor</a:t>
            </a:r>
            <a:r>
              <a:rPr lang="nl-NL" baseline="0" dirty="0" smtClean="0"/>
              <a:t> prefix). De overige browsers ondersteunen de laatste versie van de </a:t>
            </a:r>
            <a:r>
              <a:rPr lang="nl-NL" baseline="0" dirty="0" err="1" smtClean="0"/>
              <a:t>flexbox</a:t>
            </a:r>
            <a:r>
              <a:rPr lang="nl-NL" baseline="0" dirty="0" smtClean="0"/>
              <a:t> nog niet, maar wel de eerste versies (met een andere syntax). De functionaliteit van de </a:t>
            </a:r>
            <a:r>
              <a:rPr lang="nl-NL" baseline="0" dirty="0" err="1" smtClean="0"/>
              <a:t>flexbox</a:t>
            </a:r>
            <a:r>
              <a:rPr lang="nl-NL" baseline="0" dirty="0" smtClean="0"/>
              <a:t> is in dat opzicht gewoon klaar om te gebruiken, als men maar bereid is de oudere syntax ook te leren en in te zetten. En: IE9 valt niet onder “overige browsers”.</a:t>
            </a:r>
            <a:br>
              <a:rPr lang="nl-NL" baseline="0" dirty="0" smtClean="0"/>
            </a:br>
            <a:r>
              <a:rPr lang="nl-NL" baseline="0" dirty="0" smtClean="0"/>
              <a:t>“</a:t>
            </a:r>
          </a:p>
        </p:txBody>
      </p:sp>
    </p:spTree>
    <p:extLst>
      <p:ext uri="{BB962C8B-B14F-4D97-AF65-F5344CB8AC3E}">
        <p14:creationId xmlns:p14="http://schemas.microsoft.com/office/powerpoint/2010/main" val="32202251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Deze</a:t>
            </a:r>
            <a:r>
              <a:rPr lang="nl-NL" baseline="0" dirty="0" smtClean="0"/>
              <a:t> agenda komt na elke “hoofdstuk” terug om aan te geven dat we naar een volgend “hoofdstuk” gaan. Deze slide dient als basis voor de opmaak van die slides.</a:t>
            </a:r>
            <a:endParaRPr lang="nl-NL" dirty="0" smtClean="0"/>
          </a:p>
        </p:txBody>
      </p:sp>
    </p:spTree>
    <p:extLst>
      <p:ext uri="{BB962C8B-B14F-4D97-AF65-F5344CB8AC3E}">
        <p14:creationId xmlns:p14="http://schemas.microsoft.com/office/powerpoint/2010/main" val="9479701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Eventueel mag bij deze slide verteld worden dat dit niet bepaald </a:t>
            </a:r>
            <a:r>
              <a:rPr lang="nl-NL" dirty="0" err="1" smtClean="0"/>
              <a:t>jQuery</a:t>
            </a:r>
            <a:r>
              <a:rPr lang="nl-NL" dirty="0" smtClean="0"/>
              <a:t> vervangt. Het </a:t>
            </a:r>
            <a:r>
              <a:rPr lang="nl-NL" dirty="0" err="1" smtClean="0"/>
              <a:t>chainen</a:t>
            </a:r>
            <a:r>
              <a:rPr lang="nl-NL" dirty="0" smtClean="0"/>
              <a:t> van </a:t>
            </a:r>
            <a:r>
              <a:rPr lang="nl-NL" dirty="0" err="1" smtClean="0"/>
              <a:t>selectors</a:t>
            </a:r>
            <a:r>
              <a:rPr lang="nl-NL" dirty="0" smtClean="0"/>
              <a:t> wordt ondersteunt,</a:t>
            </a:r>
            <a:r>
              <a:rPr lang="nl-NL" baseline="0" dirty="0" smtClean="0"/>
              <a:t> maar het </a:t>
            </a:r>
            <a:r>
              <a:rPr lang="nl-NL" baseline="0" dirty="0" err="1" smtClean="0"/>
              <a:t>chainen</a:t>
            </a:r>
            <a:r>
              <a:rPr lang="nl-NL" baseline="0" dirty="0" smtClean="0"/>
              <a:t> van functies niet. Verder krijg je hier echt elementen terug, geen </a:t>
            </a:r>
            <a:r>
              <a:rPr lang="nl-NL" baseline="0" dirty="0" err="1" smtClean="0"/>
              <a:t>wrapped</a:t>
            </a:r>
            <a:r>
              <a:rPr lang="nl-NL" baseline="0" dirty="0" smtClean="0"/>
              <a:t> element set met methoden als </a:t>
            </a:r>
            <a:r>
              <a:rPr lang="nl-NL" baseline="0" dirty="0" err="1" smtClean="0"/>
              <a:t>addClass</a:t>
            </a:r>
            <a:r>
              <a:rPr lang="nl-NL" baseline="0" dirty="0" smtClean="0"/>
              <a:t>(). Ook kan het als nadeel worden beschouwd om “</a:t>
            </a:r>
            <a:r>
              <a:rPr lang="nl-NL" baseline="0" dirty="0" err="1" smtClean="0"/>
              <a:t>document.querySelectorAll</a:t>
            </a:r>
            <a:r>
              <a:rPr lang="nl-NL" baseline="0" dirty="0" smtClean="0"/>
              <a:t>” te tikken in plaats van “$”.</a:t>
            </a:r>
            <a:endParaRPr lang="nl-NL" dirty="0"/>
          </a:p>
        </p:txBody>
      </p:sp>
    </p:spTree>
    <p:extLst>
      <p:ext uri="{BB962C8B-B14F-4D97-AF65-F5344CB8AC3E}">
        <p14:creationId xmlns:p14="http://schemas.microsoft.com/office/powerpoint/2010/main" val="33482485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41149464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Vertel</a:t>
            </a:r>
            <a:r>
              <a:rPr lang="nl-NL" baseline="0" dirty="0" smtClean="0"/>
              <a:t> over de twee verschillende vormen van “web” storage. Benadruk dat, ondanks de naam, het gaat om </a:t>
            </a:r>
            <a:r>
              <a:rPr lang="nl-NL" baseline="0" dirty="0" err="1" smtClean="0"/>
              <a:t>client</a:t>
            </a:r>
            <a:r>
              <a:rPr lang="nl-NL" baseline="0" dirty="0" smtClean="0"/>
              <a:t>-side storage dat niet naar de server toe wordt gestuurd (tenzij je dat vanuit script doet). Bij cookies is dat wel het geval.</a:t>
            </a:r>
            <a:endParaRPr lang="nl-NL" dirty="0" smtClean="0"/>
          </a:p>
          <a:p>
            <a:endParaRPr lang="nl-NL" dirty="0" smtClean="0"/>
          </a:p>
          <a:p>
            <a:r>
              <a:rPr lang="nl-NL" dirty="0" smtClean="0"/>
              <a:t>Geef </a:t>
            </a:r>
            <a:r>
              <a:rPr lang="nl-NL" baseline="0" dirty="0" smtClean="0"/>
              <a:t>aan </a:t>
            </a:r>
            <a:r>
              <a:rPr lang="nl-NL" dirty="0" smtClean="0"/>
              <a:t>dat storage</a:t>
            </a:r>
            <a:r>
              <a:rPr lang="nl-NL" baseline="0" dirty="0" smtClean="0"/>
              <a:t> gescheiden is per domein. Gebruikers van geocities.com of gebruikers van DNS-</a:t>
            </a:r>
            <a:r>
              <a:rPr lang="nl-NL" baseline="0" dirty="0" err="1" smtClean="0"/>
              <a:t>forwarders</a:t>
            </a:r>
            <a:r>
              <a:rPr lang="nl-NL" baseline="0" dirty="0" smtClean="0"/>
              <a:t> willen hierbij oppassen.</a:t>
            </a:r>
          </a:p>
          <a:p>
            <a:endParaRPr lang="nl-NL" dirty="0" smtClean="0"/>
          </a:p>
        </p:txBody>
      </p:sp>
    </p:spTree>
    <p:extLst>
      <p:ext uri="{BB962C8B-B14F-4D97-AF65-F5344CB8AC3E}">
        <p14:creationId xmlns:p14="http://schemas.microsoft.com/office/powerpoint/2010/main" val="42307097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Let erop: momenteel</a:t>
            </a:r>
            <a:r>
              <a:rPr lang="nl-NL" baseline="0" dirty="0" smtClean="0"/>
              <a:t> (27 jun 2012) werken </a:t>
            </a:r>
            <a:r>
              <a:rPr lang="nl-NL" baseline="0" dirty="0" err="1" smtClean="0"/>
              <a:t>FireFox</a:t>
            </a:r>
            <a:r>
              <a:rPr lang="nl-NL" baseline="0" dirty="0" smtClean="0"/>
              <a:t> en Opera nog enigszins buggy met het gebruik van de array-wijze. Controleren of een item bestaat met ‘in’ geeft </a:t>
            </a:r>
            <a:r>
              <a:rPr lang="nl-NL" baseline="0" dirty="0" err="1" smtClean="0"/>
              <a:t>true</a:t>
            </a:r>
            <a:r>
              <a:rPr lang="nl-NL" baseline="0" dirty="0" smtClean="0"/>
              <a:t> wanneer je hem net hebt verwijderd met ‘delete’. Het gaat hier om Firefox 13.0.1 en Opera 11.60.</a:t>
            </a:r>
            <a:endParaRPr lang="nl-NL" dirty="0" smtClean="0"/>
          </a:p>
        </p:txBody>
      </p:sp>
    </p:spTree>
    <p:extLst>
      <p:ext uri="{BB962C8B-B14F-4D97-AF65-F5344CB8AC3E}">
        <p14:creationId xmlns:p14="http://schemas.microsoft.com/office/powerpoint/2010/main" val="3062833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Deze</a:t>
            </a:r>
            <a:r>
              <a:rPr lang="nl-NL" baseline="0" dirty="0" smtClean="0"/>
              <a:t> agenda komt na elke “hoofdstuk” terug om aan te geven dat we naar een volgend “hoofdstuk” gaan. Deze slide dient als basis voor de opmaak van die slides.</a:t>
            </a:r>
            <a:endParaRPr lang="nl-NL" dirty="0" smtClean="0"/>
          </a:p>
        </p:txBody>
      </p:sp>
    </p:spTree>
    <p:extLst>
      <p:ext uri="{BB962C8B-B14F-4D97-AF65-F5344CB8AC3E}">
        <p14:creationId xmlns:p14="http://schemas.microsoft.com/office/powerpoint/2010/main" val="20185070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smtClean="0"/>
          </a:p>
        </p:txBody>
      </p:sp>
    </p:spTree>
    <p:extLst>
      <p:ext uri="{BB962C8B-B14F-4D97-AF65-F5344CB8AC3E}">
        <p14:creationId xmlns:p14="http://schemas.microsoft.com/office/powerpoint/2010/main" val="3458263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23739240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9389178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4722292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2716579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4745861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Leg de werking van </a:t>
            </a:r>
            <a:r>
              <a:rPr lang="nl-NL" dirty="0" err="1" smtClean="0"/>
              <a:t>polling</a:t>
            </a:r>
            <a:r>
              <a:rPr lang="nl-NL" dirty="0" smtClean="0"/>
              <a:t> uit. Deze slide werkt ook als introductie om naar de volgende slide te gaan: naast</a:t>
            </a:r>
            <a:r>
              <a:rPr lang="nl-NL" baseline="0" dirty="0" smtClean="0"/>
              <a:t> dat </a:t>
            </a:r>
            <a:r>
              <a:rPr lang="nl-NL" baseline="0" dirty="0" err="1" smtClean="0"/>
              <a:t>request</a:t>
            </a:r>
            <a:r>
              <a:rPr lang="nl-NL" baseline="0" dirty="0" smtClean="0"/>
              <a:t>/response geen optimaal mechanisme is, elke </a:t>
            </a:r>
            <a:r>
              <a:rPr lang="nl-NL" baseline="0" dirty="0" err="1" smtClean="0"/>
              <a:t>request</a:t>
            </a:r>
            <a:r>
              <a:rPr lang="nl-NL" baseline="0" dirty="0" smtClean="0"/>
              <a:t> is een HTTP </a:t>
            </a:r>
            <a:r>
              <a:rPr lang="nl-NL" baseline="0" dirty="0" err="1" smtClean="0"/>
              <a:t>request</a:t>
            </a:r>
            <a:r>
              <a:rPr lang="nl-NL" baseline="0" dirty="0" smtClean="0"/>
              <a:t>, wat inhoudt dat er headers worden meegestuurd.</a:t>
            </a:r>
            <a:endParaRPr lang="nl-NL" dirty="0"/>
          </a:p>
        </p:txBody>
      </p:sp>
    </p:spTree>
    <p:extLst>
      <p:ext uri="{BB962C8B-B14F-4D97-AF65-F5344CB8AC3E}">
        <p14:creationId xmlns:p14="http://schemas.microsoft.com/office/powerpoint/2010/main" val="1222640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0112080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De animatie hier is om het verschil duidelijk te maken tussen pollen</a:t>
            </a:r>
            <a:r>
              <a:rPr lang="nl-NL" baseline="0" dirty="0" smtClean="0"/>
              <a:t> en </a:t>
            </a:r>
            <a:r>
              <a:rPr lang="nl-NL" baseline="0" dirty="0" err="1" smtClean="0"/>
              <a:t>websockets</a:t>
            </a:r>
            <a:r>
              <a:rPr lang="nl-NL" baseline="0" dirty="0" smtClean="0"/>
              <a:t>.</a:t>
            </a:r>
            <a:endParaRPr lang="nl-NL" dirty="0"/>
          </a:p>
        </p:txBody>
      </p:sp>
    </p:spTree>
    <p:extLst>
      <p:ext uri="{BB962C8B-B14F-4D97-AF65-F5344CB8AC3E}">
        <p14:creationId xmlns:p14="http://schemas.microsoft.com/office/powerpoint/2010/main" val="23002338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Internet Explorer 9 biedt geen ondersteuning voor</a:t>
            </a:r>
            <a:r>
              <a:rPr lang="nl-NL" baseline="0" dirty="0" smtClean="0"/>
              <a:t> Web Sockets: http://caniuse.com/#feat=websockets</a:t>
            </a:r>
            <a:endParaRPr lang="nl-NL" dirty="0"/>
          </a:p>
        </p:txBody>
      </p:sp>
    </p:spTree>
    <p:extLst>
      <p:ext uri="{BB962C8B-B14F-4D97-AF65-F5344CB8AC3E}">
        <p14:creationId xmlns:p14="http://schemas.microsoft.com/office/powerpoint/2010/main" val="4279239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Leg uit dat er gekeken is naar hoe </a:t>
            </a:r>
            <a:r>
              <a:rPr lang="nl-NL" dirty="0" err="1" smtClean="0"/>
              <a:t>webapplicaties</a:t>
            </a:r>
            <a:r>
              <a:rPr lang="nl-NL" dirty="0" smtClean="0"/>
              <a:t> opgezet worden.</a:t>
            </a:r>
            <a:r>
              <a:rPr lang="nl-NL" baseline="0" dirty="0" smtClean="0"/>
              <a:t> (Heel) veel </a:t>
            </a:r>
            <a:r>
              <a:rPr lang="nl-NL" baseline="0" dirty="0" err="1" smtClean="0"/>
              <a:t>webapplicaties</a:t>
            </a:r>
            <a:r>
              <a:rPr lang="nl-NL" baseline="0" dirty="0" smtClean="0"/>
              <a:t> definiëren een header, een blok content en een </a:t>
            </a:r>
            <a:r>
              <a:rPr lang="nl-NL" baseline="0" dirty="0" err="1" smtClean="0"/>
              <a:t>footer</a:t>
            </a:r>
            <a:r>
              <a:rPr lang="nl-NL" baseline="0" dirty="0" smtClean="0"/>
              <a:t>. Vaak, bijv. bij blogs, is er ook nog een </a:t>
            </a:r>
            <a:r>
              <a:rPr lang="nl-NL" baseline="0" dirty="0" err="1" smtClean="0"/>
              <a:t>contentblok</a:t>
            </a:r>
            <a:r>
              <a:rPr lang="nl-NL" baseline="0" dirty="0" smtClean="0"/>
              <a:t> naast het meest relevante </a:t>
            </a:r>
            <a:r>
              <a:rPr lang="nl-NL" baseline="0" dirty="0" err="1" smtClean="0"/>
              <a:t>contentblok</a:t>
            </a:r>
            <a:r>
              <a:rPr lang="nl-NL" baseline="0" dirty="0" smtClean="0"/>
              <a:t> om verwante content aan te bieden. En de meeste </a:t>
            </a:r>
            <a:r>
              <a:rPr lang="nl-NL" baseline="0" dirty="0" err="1" smtClean="0"/>
              <a:t>webapplicaties</a:t>
            </a:r>
            <a:r>
              <a:rPr lang="nl-NL" baseline="0" dirty="0" smtClean="0"/>
              <a:t> plaatsen vaak hun navigatie op één bepaalde plek.</a:t>
            </a:r>
          </a:p>
          <a:p>
            <a:endParaRPr lang="nl-NL" baseline="0" dirty="0" smtClean="0"/>
          </a:p>
          <a:p>
            <a:r>
              <a:rPr lang="nl-NL" baseline="0" dirty="0" smtClean="0"/>
              <a:t>Trigger de animatie en laat zien hoe een dergelijke </a:t>
            </a:r>
            <a:r>
              <a:rPr lang="nl-NL" baseline="0" dirty="0" err="1" smtClean="0"/>
              <a:t>layout</a:t>
            </a:r>
            <a:r>
              <a:rPr lang="nl-NL" baseline="0" dirty="0" smtClean="0"/>
              <a:t> werd opgebouwd vooraf aan HTML5. Eventueel mag hier wat verteld worden over je </a:t>
            </a:r>
            <a:r>
              <a:rPr lang="nl-NL" baseline="0" dirty="0" err="1" smtClean="0"/>
              <a:t>layouts</a:t>
            </a:r>
            <a:r>
              <a:rPr lang="nl-NL" baseline="0" dirty="0" smtClean="0"/>
              <a:t> opzetten met tabellen. Laat vervolgens zien hoe de </a:t>
            </a:r>
            <a:r>
              <a:rPr lang="nl-NL" baseline="0" dirty="0" err="1" smtClean="0"/>
              <a:t>div’s</a:t>
            </a:r>
            <a:r>
              <a:rPr lang="nl-NL" baseline="0" dirty="0" smtClean="0"/>
              <a:t> die je in HTML4 declareerde nu HTML-elementen zijn geworden.</a:t>
            </a:r>
          </a:p>
        </p:txBody>
      </p:sp>
    </p:spTree>
    <p:extLst>
      <p:ext uri="{BB962C8B-B14F-4D97-AF65-F5344CB8AC3E}">
        <p14:creationId xmlns:p14="http://schemas.microsoft.com/office/powerpoint/2010/main" val="2674843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8544316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Benadruk dat</a:t>
            </a:r>
            <a:r>
              <a:rPr lang="nl-NL" baseline="0" dirty="0" smtClean="0"/>
              <a:t> </a:t>
            </a:r>
            <a:r>
              <a:rPr lang="nl-NL" baseline="0" dirty="0" err="1" smtClean="0"/>
              <a:t>workers</a:t>
            </a:r>
            <a:r>
              <a:rPr lang="nl-NL" baseline="0" dirty="0" smtClean="0"/>
              <a:t> dure operaties zijn: http://www.scottlogic.co.uk/2011/02/web-workers-part-1-performance/</a:t>
            </a:r>
          </a:p>
          <a:p>
            <a:endParaRPr lang="nl-NL" baseline="0" dirty="0" smtClean="0"/>
          </a:p>
          <a:p>
            <a:r>
              <a:rPr lang="nl-NL" baseline="0" dirty="0" smtClean="0"/>
              <a:t>Benadruk ook dat je in </a:t>
            </a:r>
            <a:r>
              <a:rPr lang="nl-NL" baseline="0" dirty="0" err="1" smtClean="0"/>
              <a:t>workers</a:t>
            </a:r>
            <a:r>
              <a:rPr lang="nl-NL" baseline="0" dirty="0" smtClean="0"/>
              <a:t> een hoop niet tot je beschikking hebt. Het DOM (en daarmee ook </a:t>
            </a:r>
            <a:r>
              <a:rPr lang="nl-NL" baseline="0" dirty="0" err="1" smtClean="0"/>
              <a:t>frameworks</a:t>
            </a:r>
            <a:r>
              <a:rPr lang="nl-NL" baseline="0" dirty="0" smtClean="0"/>
              <a:t> die gebruik maken van de DOM als </a:t>
            </a:r>
            <a:r>
              <a:rPr lang="nl-NL" baseline="0" dirty="0" err="1" smtClean="0"/>
              <a:t>jQuery</a:t>
            </a:r>
            <a:r>
              <a:rPr lang="nl-NL" baseline="0" dirty="0" smtClean="0"/>
              <a:t>) is niet beschikbaar, console.log() voor debuggen ook niet.</a:t>
            </a:r>
            <a:endParaRPr lang="nl-NL" dirty="0"/>
          </a:p>
        </p:txBody>
      </p:sp>
    </p:spTree>
    <p:extLst>
      <p:ext uri="{BB962C8B-B14F-4D97-AF65-F5344CB8AC3E}">
        <p14:creationId xmlns:p14="http://schemas.microsoft.com/office/powerpoint/2010/main" val="30905979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8528331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Vertel</a:t>
            </a:r>
            <a:r>
              <a:rPr lang="nl-NL" baseline="0" dirty="0" smtClean="0"/>
              <a:t> hier hoe gecommuniceerd kan worden met de web </a:t>
            </a:r>
            <a:r>
              <a:rPr lang="nl-NL" baseline="0" dirty="0" err="1" smtClean="0"/>
              <a:t>worker</a:t>
            </a:r>
            <a:r>
              <a:rPr lang="nl-NL" baseline="0" dirty="0" smtClean="0"/>
              <a:t>. Licht toe dat er van alles aan </a:t>
            </a:r>
            <a:r>
              <a:rPr lang="nl-NL" baseline="0" dirty="0" err="1" smtClean="0"/>
              <a:t>postMessage</a:t>
            </a:r>
            <a:r>
              <a:rPr lang="nl-NL" baseline="0" dirty="0" smtClean="0"/>
              <a:t>() mee mag worden gegeven (getallen, strings, objecten). </a:t>
            </a:r>
          </a:p>
          <a:p>
            <a:endParaRPr lang="nl-NL" baseline="0" dirty="0" smtClean="0"/>
          </a:p>
          <a:p>
            <a:r>
              <a:rPr lang="nl-NL" baseline="0" dirty="0" smtClean="0"/>
              <a:t>Bij het aanmaken van het </a:t>
            </a:r>
            <a:r>
              <a:rPr lang="nl-NL" baseline="0" dirty="0" err="1" smtClean="0"/>
              <a:t>Worker</a:t>
            </a:r>
            <a:r>
              <a:rPr lang="nl-NL" baseline="0" dirty="0" smtClean="0"/>
              <a:t>-object wordt de code in de </a:t>
            </a:r>
            <a:r>
              <a:rPr lang="nl-NL" baseline="0" dirty="0" err="1" smtClean="0"/>
              <a:t>worker</a:t>
            </a:r>
            <a:r>
              <a:rPr lang="nl-NL" baseline="0" dirty="0" smtClean="0"/>
              <a:t> meteen al uitgevoerd. Leg uit dat er vaak voor wordt gekozen om de </a:t>
            </a:r>
            <a:r>
              <a:rPr lang="nl-NL" baseline="0" dirty="0" err="1" smtClean="0"/>
              <a:t>worker</a:t>
            </a:r>
            <a:r>
              <a:rPr lang="nl-NL" baseline="0" dirty="0" smtClean="0"/>
              <a:t> een ‘start’-bericht te laten ondersteunen zodat je expliciete controle hebt over wanneer hij gaat werken.</a:t>
            </a:r>
          </a:p>
          <a:p>
            <a:endParaRPr lang="nl-NL" baseline="0" dirty="0" smtClean="0"/>
          </a:p>
          <a:p>
            <a:r>
              <a:rPr lang="nl-NL" dirty="0" smtClean="0"/>
              <a:t>http://caniuse.com/#feat=webworkers</a:t>
            </a:r>
            <a:endParaRPr lang="nl-NL" dirty="0"/>
          </a:p>
        </p:txBody>
      </p:sp>
    </p:spTree>
    <p:extLst>
      <p:ext uri="{BB962C8B-B14F-4D97-AF65-F5344CB8AC3E}">
        <p14:creationId xmlns:p14="http://schemas.microsoft.com/office/powerpoint/2010/main" val="24356579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71784857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Alles browsers</a:t>
            </a:r>
            <a:r>
              <a:rPr lang="nl-NL" baseline="0" dirty="0" smtClean="0"/>
              <a:t> hadden dezelfde implementatie: </a:t>
            </a:r>
            <a:r>
              <a:rPr lang="nl-NL" baseline="0" dirty="0" err="1" smtClean="0"/>
              <a:t>SQLite</a:t>
            </a:r>
            <a:r>
              <a:rPr lang="nl-NL" baseline="0" dirty="0" smtClean="0"/>
              <a:t>. Hierdoor kon het W3C het pad naar standaardisatie niet aflopen. Zie ook http://www.w3.org/TR/webdatabase/ . Hier een blogpost die meer inzicht biedt in waarom Web SQL is komen te vervallen: </a:t>
            </a:r>
            <a:r>
              <a:rPr lang="nl-NL" dirty="0" smtClean="0">
                <a:hlinkClick r:id="rId3"/>
              </a:rPr>
              <a:t>http://blog.harritronics.com/2011/03/on-web-sql-database-and-indexeddb.html</a:t>
            </a:r>
            <a:r>
              <a:rPr lang="nl-NL" dirty="0" smtClean="0"/>
              <a:t> </a:t>
            </a:r>
          </a:p>
          <a:p>
            <a:endParaRPr lang="en-US" baseline="0" dirty="0" smtClean="0"/>
          </a:p>
          <a:p>
            <a:r>
              <a:rPr lang="en-US" baseline="0" dirty="0" err="1" smtClean="0"/>
              <a:t>Deze</a:t>
            </a:r>
            <a:r>
              <a:rPr lang="en-US" baseline="0" dirty="0" smtClean="0"/>
              <a:t> slide is </a:t>
            </a:r>
            <a:r>
              <a:rPr lang="en-US" baseline="0" dirty="0" err="1" smtClean="0"/>
              <a:t>puur</a:t>
            </a:r>
            <a:r>
              <a:rPr lang="en-US" baseline="0" dirty="0" smtClean="0"/>
              <a:t> </a:t>
            </a:r>
            <a:r>
              <a:rPr lang="en-US" baseline="0" dirty="0" err="1" smtClean="0"/>
              <a:t>bedoeld</a:t>
            </a:r>
            <a:r>
              <a:rPr lang="en-US" baseline="0" dirty="0" smtClean="0"/>
              <a:t> even </a:t>
            </a:r>
            <a:r>
              <a:rPr lang="en-US" baseline="0" dirty="0" err="1" smtClean="0"/>
              <a:t>te</a:t>
            </a:r>
            <a:r>
              <a:rPr lang="en-US" baseline="0" dirty="0" smtClean="0"/>
              <a:t> </a:t>
            </a:r>
            <a:r>
              <a:rPr lang="en-US" baseline="0" dirty="0" err="1" smtClean="0"/>
              <a:t>behandelen</a:t>
            </a:r>
            <a:r>
              <a:rPr lang="en-US" baseline="0" dirty="0" smtClean="0"/>
              <a:t> “</a:t>
            </a:r>
            <a:r>
              <a:rPr lang="en-US" baseline="0" dirty="0" err="1" smtClean="0"/>
              <a:t>dat</a:t>
            </a:r>
            <a:r>
              <a:rPr lang="en-US" baseline="0" dirty="0" smtClean="0"/>
              <a:t> het </a:t>
            </a:r>
            <a:r>
              <a:rPr lang="en-US" baseline="0" dirty="0" err="1" smtClean="0"/>
              <a:t>er</a:t>
            </a:r>
            <a:r>
              <a:rPr lang="en-US" baseline="0" dirty="0" smtClean="0"/>
              <a:t> </a:t>
            </a:r>
            <a:r>
              <a:rPr lang="en-US" baseline="0" dirty="0" err="1" smtClean="0"/>
              <a:t>ooit</a:t>
            </a:r>
            <a:r>
              <a:rPr lang="en-US" baseline="0" dirty="0" smtClean="0"/>
              <a:t> was”. Langer </a:t>
            </a:r>
            <a:r>
              <a:rPr lang="en-US" baseline="0" dirty="0" err="1" smtClean="0"/>
              <a:t>dan</a:t>
            </a:r>
            <a:r>
              <a:rPr lang="en-US" baseline="0" dirty="0" smtClean="0"/>
              <a:t> </a:t>
            </a:r>
            <a:r>
              <a:rPr lang="en-US" baseline="0" dirty="0" err="1" smtClean="0"/>
              <a:t>een</a:t>
            </a:r>
            <a:r>
              <a:rPr lang="en-US" baseline="0" dirty="0" smtClean="0"/>
              <a:t> </a:t>
            </a:r>
            <a:r>
              <a:rPr lang="en-US" baseline="0" dirty="0" err="1" smtClean="0"/>
              <a:t>minuut</a:t>
            </a:r>
            <a:r>
              <a:rPr lang="en-US" baseline="0" dirty="0" smtClean="0"/>
              <a:t> </a:t>
            </a:r>
            <a:r>
              <a:rPr lang="en-US" baseline="0" dirty="0" err="1" smtClean="0"/>
              <a:t>hoeft</a:t>
            </a:r>
            <a:r>
              <a:rPr lang="en-US" baseline="0" dirty="0" smtClean="0"/>
              <a:t> </a:t>
            </a:r>
            <a:r>
              <a:rPr lang="en-US" baseline="0" dirty="0" err="1" smtClean="0"/>
              <a:t>hier</a:t>
            </a:r>
            <a:r>
              <a:rPr lang="en-US" baseline="0" dirty="0" smtClean="0"/>
              <a:t> </a:t>
            </a:r>
            <a:r>
              <a:rPr lang="en-US" baseline="0" dirty="0" err="1" smtClean="0"/>
              <a:t>niet</a:t>
            </a:r>
            <a:r>
              <a:rPr lang="en-US" baseline="0" dirty="0" smtClean="0"/>
              <a:t> </a:t>
            </a:r>
            <a:r>
              <a:rPr lang="en-US" baseline="0" dirty="0" err="1" smtClean="0"/>
              <a:t>aan</a:t>
            </a:r>
            <a:r>
              <a:rPr lang="en-US" baseline="0" dirty="0" smtClean="0"/>
              <a:t> </a:t>
            </a:r>
            <a:r>
              <a:rPr lang="en-US" baseline="0" dirty="0" err="1" smtClean="0"/>
              <a:t>besteed</a:t>
            </a:r>
            <a:r>
              <a:rPr lang="en-US" baseline="0" dirty="0" smtClean="0"/>
              <a:t> </a:t>
            </a:r>
            <a:r>
              <a:rPr lang="en-US" baseline="0" dirty="0" err="1" smtClean="0"/>
              <a:t>te</a:t>
            </a:r>
            <a:r>
              <a:rPr lang="en-US" baseline="0" dirty="0" smtClean="0"/>
              <a:t> </a:t>
            </a:r>
            <a:r>
              <a:rPr lang="en-US" baseline="0" dirty="0" err="1" smtClean="0"/>
              <a:t>worden</a:t>
            </a:r>
            <a:r>
              <a:rPr lang="en-US" baseline="0" dirty="0" smtClean="0"/>
              <a:t>.</a:t>
            </a:r>
            <a:endParaRPr lang="nl-NL" baseline="0" dirty="0" smtClean="0"/>
          </a:p>
        </p:txBody>
      </p:sp>
    </p:spTree>
    <p:extLst>
      <p:ext uri="{BB962C8B-B14F-4D97-AF65-F5344CB8AC3E}">
        <p14:creationId xmlns:p14="http://schemas.microsoft.com/office/powerpoint/2010/main" val="14955666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0002791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Ook</a:t>
            </a:r>
            <a:r>
              <a:rPr lang="en-US" dirty="0" smtClean="0"/>
              <a:t> </a:t>
            </a:r>
            <a:r>
              <a:rPr lang="en-US" dirty="0" err="1" smtClean="0"/>
              <a:t>genoemd</a:t>
            </a:r>
            <a:r>
              <a:rPr lang="en-US" dirty="0" smtClean="0"/>
              <a:t> </a:t>
            </a:r>
            <a:r>
              <a:rPr lang="en-US" dirty="0" err="1" smtClean="0"/>
              <a:t>bij</a:t>
            </a:r>
            <a:r>
              <a:rPr lang="en-US" dirty="0" smtClean="0"/>
              <a:t> Web SQL, maar </a:t>
            </a:r>
            <a:r>
              <a:rPr lang="en-US" dirty="0" err="1" smtClean="0"/>
              <a:t>blijft</a:t>
            </a:r>
            <a:r>
              <a:rPr lang="en-US" dirty="0" smtClean="0"/>
              <a:t> </a:t>
            </a:r>
            <a:r>
              <a:rPr lang="en-US" dirty="0" err="1" smtClean="0"/>
              <a:t>een</a:t>
            </a:r>
            <a:r>
              <a:rPr lang="en-US" dirty="0" smtClean="0"/>
              <a:t> </a:t>
            </a:r>
            <a:r>
              <a:rPr lang="en-US" dirty="0" err="1" smtClean="0"/>
              <a:t>goed</a:t>
            </a:r>
            <a:r>
              <a:rPr lang="en-US" dirty="0" smtClean="0"/>
              <a:t> </a:t>
            </a:r>
            <a:r>
              <a:rPr lang="en-US" dirty="0" err="1" smtClean="0"/>
              <a:t>artikel</a:t>
            </a:r>
            <a:r>
              <a:rPr lang="en-US" dirty="0" smtClean="0"/>
              <a:t>:</a:t>
            </a:r>
            <a:r>
              <a:rPr lang="en-US" baseline="0" dirty="0" smtClean="0"/>
              <a:t> </a:t>
            </a:r>
            <a:r>
              <a:rPr lang="nl-NL" dirty="0" smtClean="0">
                <a:hlinkClick r:id="rId3"/>
              </a:rPr>
              <a:t>http://blog.harritronics.com/2011/03/on-web-sql-database-and-indexeddb.html</a:t>
            </a:r>
            <a:r>
              <a:rPr lang="nl-NL"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baseline="0" dirty="0" smtClean="0"/>
          </a:p>
          <a:p>
            <a:r>
              <a:rPr lang="en-US" dirty="0" err="1" smtClean="0"/>
              <a:t>Sta</a:t>
            </a:r>
            <a:r>
              <a:rPr lang="en-US" dirty="0" smtClean="0"/>
              <a:t> </a:t>
            </a:r>
            <a:r>
              <a:rPr lang="en-US" dirty="0" err="1" smtClean="0"/>
              <a:t>bij</a:t>
            </a:r>
            <a:r>
              <a:rPr lang="en-US" dirty="0" smtClean="0"/>
              <a:t> </a:t>
            </a:r>
            <a:r>
              <a:rPr lang="en-US" dirty="0" err="1" smtClean="0"/>
              <a:t>deze</a:t>
            </a:r>
            <a:r>
              <a:rPr lang="en-US" dirty="0" smtClean="0"/>
              <a:t> slide </a:t>
            </a:r>
            <a:r>
              <a:rPr lang="en-US" dirty="0" err="1" smtClean="0"/>
              <a:t>ook</a:t>
            </a:r>
            <a:r>
              <a:rPr lang="en-US" baseline="0" dirty="0" smtClean="0"/>
              <a:t> even </a:t>
            </a:r>
            <a:r>
              <a:rPr lang="en-US" baseline="0" dirty="0" err="1" smtClean="0"/>
              <a:t>stil</a:t>
            </a:r>
            <a:r>
              <a:rPr lang="en-US" baseline="0" dirty="0" smtClean="0"/>
              <a:t> </a:t>
            </a:r>
            <a:r>
              <a:rPr lang="en-US" baseline="0" dirty="0" err="1" smtClean="0"/>
              <a:t>bij</a:t>
            </a:r>
            <a:r>
              <a:rPr lang="en-US" baseline="0" dirty="0" smtClean="0"/>
              <a:t> de asynchronous API. De code </a:t>
            </a:r>
            <a:r>
              <a:rPr lang="en-US" baseline="0" dirty="0" err="1" smtClean="0"/>
              <a:t>hierna</a:t>
            </a:r>
            <a:r>
              <a:rPr lang="en-US" baseline="0" dirty="0" smtClean="0"/>
              <a:t> is </a:t>
            </a:r>
            <a:r>
              <a:rPr lang="en-US" baseline="0" dirty="0" err="1" smtClean="0"/>
              <a:t>nogal</a:t>
            </a:r>
            <a:r>
              <a:rPr lang="en-US" baseline="0" dirty="0" smtClean="0"/>
              <a:t> bloated en complex, </a:t>
            </a:r>
            <a:r>
              <a:rPr lang="en-US" baseline="0" dirty="0" err="1" smtClean="0"/>
              <a:t>zie</a:t>
            </a:r>
            <a:r>
              <a:rPr lang="en-US" baseline="0" dirty="0" smtClean="0"/>
              <a:t> </a:t>
            </a:r>
            <a:r>
              <a:rPr lang="en-US" baseline="0" dirty="0" err="1" smtClean="0"/>
              <a:t>ook</a:t>
            </a:r>
            <a:r>
              <a:rPr lang="en-US" baseline="0" dirty="0" smtClean="0"/>
              <a:t> de comments op </a:t>
            </a:r>
            <a:r>
              <a:rPr lang="nl-NL" dirty="0" smtClean="0">
                <a:hlinkClick r:id="rId4"/>
              </a:rPr>
              <a:t>http://www.html5rocks.com/en/tutorials/indexeddb/todo/</a:t>
            </a:r>
            <a:r>
              <a:rPr lang="en-US" baseline="0" dirty="0" smtClean="0"/>
              <a:t>. Het </a:t>
            </a:r>
            <a:r>
              <a:rPr lang="en-US" baseline="0" dirty="0" err="1" smtClean="0"/>
              <a:t>begrip</a:t>
            </a:r>
            <a:r>
              <a:rPr lang="en-US" baseline="0" dirty="0" smtClean="0"/>
              <a:t> </a:t>
            </a:r>
            <a:r>
              <a:rPr lang="en-US" baseline="0" dirty="0" err="1" smtClean="0"/>
              <a:t>hiervoor</a:t>
            </a:r>
            <a:r>
              <a:rPr lang="en-US" baseline="0" dirty="0" smtClean="0"/>
              <a:t> </a:t>
            </a:r>
            <a:r>
              <a:rPr lang="en-US" baseline="0" dirty="0" err="1" smtClean="0"/>
              <a:t>neemt</a:t>
            </a:r>
            <a:r>
              <a:rPr lang="en-US" baseline="0" dirty="0" smtClean="0"/>
              <a:t> toe </a:t>
            </a:r>
            <a:r>
              <a:rPr lang="en-US" baseline="0" dirty="0" err="1" smtClean="0"/>
              <a:t>als</a:t>
            </a:r>
            <a:r>
              <a:rPr lang="en-US" baseline="0" dirty="0" smtClean="0"/>
              <a:t> je </a:t>
            </a:r>
            <a:r>
              <a:rPr lang="en-US" baseline="0" dirty="0" err="1" smtClean="0"/>
              <a:t>je</a:t>
            </a:r>
            <a:r>
              <a:rPr lang="en-US" baseline="0" dirty="0" smtClean="0"/>
              <a:t> </a:t>
            </a:r>
            <a:r>
              <a:rPr lang="en-US" baseline="0" dirty="0" err="1" smtClean="0"/>
              <a:t>bedenkt</a:t>
            </a:r>
            <a:r>
              <a:rPr lang="en-US" baseline="0" dirty="0" smtClean="0"/>
              <a:t> </a:t>
            </a:r>
            <a:r>
              <a:rPr lang="en-US" baseline="0" dirty="0" err="1" smtClean="0"/>
              <a:t>dat</a:t>
            </a:r>
            <a:r>
              <a:rPr lang="en-US" baseline="0" dirty="0" smtClean="0"/>
              <a:t> </a:t>
            </a:r>
            <a:r>
              <a:rPr lang="en-US" baseline="0" dirty="0" err="1" smtClean="0"/>
              <a:t>alles</a:t>
            </a:r>
            <a:r>
              <a:rPr lang="en-US" baseline="0" dirty="0" smtClean="0"/>
              <a:t> </a:t>
            </a:r>
            <a:r>
              <a:rPr lang="en-US" baseline="0" dirty="0" err="1" smtClean="0"/>
              <a:t>asynchroon</a:t>
            </a:r>
            <a:r>
              <a:rPr lang="en-US" baseline="0" dirty="0" smtClean="0"/>
              <a:t> </a:t>
            </a:r>
            <a:r>
              <a:rPr lang="en-US" baseline="0" dirty="0" err="1" smtClean="0"/>
              <a:t>gebeurt</a:t>
            </a:r>
            <a:r>
              <a:rPr lang="en-US" baseline="0" dirty="0" smtClean="0"/>
              <a:t> </a:t>
            </a:r>
            <a:r>
              <a:rPr lang="en-US" baseline="0" dirty="0" err="1" smtClean="0"/>
              <a:t>om</a:t>
            </a:r>
            <a:r>
              <a:rPr lang="en-US" baseline="0" dirty="0" smtClean="0"/>
              <a:t> de UI </a:t>
            </a:r>
            <a:r>
              <a:rPr lang="en-US" baseline="0" dirty="0" err="1" smtClean="0"/>
              <a:t>niet</a:t>
            </a:r>
            <a:r>
              <a:rPr lang="en-US" baseline="0" dirty="0" smtClean="0"/>
              <a:t> vast </a:t>
            </a:r>
            <a:r>
              <a:rPr lang="en-US" baseline="0" dirty="0" err="1" smtClean="0"/>
              <a:t>te</a:t>
            </a:r>
            <a:r>
              <a:rPr lang="en-US" baseline="0" dirty="0" smtClean="0"/>
              <a:t> </a:t>
            </a:r>
            <a:r>
              <a:rPr lang="en-US" baseline="0" dirty="0" err="1" smtClean="0"/>
              <a:t>laten</a:t>
            </a:r>
            <a:r>
              <a:rPr lang="en-US" baseline="0" dirty="0" smtClean="0"/>
              <a:t> </a:t>
            </a:r>
            <a:r>
              <a:rPr lang="en-US" baseline="0" dirty="0" err="1" smtClean="0"/>
              <a:t>lopen</a:t>
            </a:r>
            <a:r>
              <a:rPr lang="en-US" baseline="0" dirty="0" smtClean="0"/>
              <a:t>. </a:t>
            </a:r>
            <a:r>
              <a:rPr lang="en-US" baseline="0" dirty="0" err="1" smtClean="0"/>
              <a:t>Vertel</a:t>
            </a:r>
            <a:r>
              <a:rPr lang="en-US" baseline="0" dirty="0" smtClean="0"/>
              <a:t> </a:t>
            </a:r>
            <a:r>
              <a:rPr lang="en-US" baseline="0" dirty="0" err="1" smtClean="0"/>
              <a:t>ook</a:t>
            </a:r>
            <a:r>
              <a:rPr lang="en-US" baseline="0" dirty="0" smtClean="0"/>
              <a:t> </a:t>
            </a:r>
            <a:r>
              <a:rPr lang="en-US" baseline="0" dirty="0" err="1" smtClean="0"/>
              <a:t>waarom</a:t>
            </a:r>
            <a:r>
              <a:rPr lang="en-US" baseline="0" dirty="0" smtClean="0"/>
              <a:t> </a:t>
            </a:r>
            <a:r>
              <a:rPr lang="en-US" baseline="0" dirty="0" err="1" smtClean="0"/>
              <a:t>ze</a:t>
            </a:r>
            <a:r>
              <a:rPr lang="en-US" baseline="0" dirty="0" smtClean="0"/>
              <a:t> </a:t>
            </a:r>
            <a:r>
              <a:rPr lang="en-US" baseline="0" dirty="0" err="1" smtClean="0"/>
              <a:t>niet</a:t>
            </a:r>
            <a:r>
              <a:rPr lang="en-US" baseline="0" dirty="0" smtClean="0"/>
              <a:t> </a:t>
            </a:r>
            <a:r>
              <a:rPr lang="en-US" baseline="0" dirty="0" err="1" smtClean="0"/>
              <a:t>voor</a:t>
            </a:r>
            <a:r>
              <a:rPr lang="en-US" baseline="0" dirty="0" smtClean="0"/>
              <a:t> SQL </a:t>
            </a:r>
            <a:r>
              <a:rPr lang="en-US" baseline="0" dirty="0" err="1" smtClean="0"/>
              <a:t>hebben</a:t>
            </a:r>
            <a:r>
              <a:rPr lang="en-US" baseline="0" dirty="0" smtClean="0"/>
              <a:t> </a:t>
            </a:r>
            <a:r>
              <a:rPr lang="en-US" baseline="0" dirty="0" err="1" smtClean="0"/>
              <a:t>gekozen</a:t>
            </a:r>
            <a:r>
              <a:rPr lang="en-US" baseline="0" dirty="0" smtClean="0"/>
              <a:t>: het is </a:t>
            </a:r>
            <a:r>
              <a:rPr lang="en-US" baseline="0" dirty="0" err="1" smtClean="0"/>
              <a:t>niet</a:t>
            </a:r>
            <a:r>
              <a:rPr lang="en-US" baseline="0" dirty="0" smtClean="0"/>
              <a:t> </a:t>
            </a:r>
            <a:r>
              <a:rPr lang="en-US" baseline="0" dirty="0" err="1" smtClean="0"/>
              <a:t>echt</a:t>
            </a:r>
            <a:r>
              <a:rPr lang="en-US" baseline="0" dirty="0" smtClean="0"/>
              <a:t> </a:t>
            </a:r>
            <a:r>
              <a:rPr lang="en-US" baseline="0" dirty="0" err="1" smtClean="0"/>
              <a:t>een</a:t>
            </a:r>
            <a:r>
              <a:rPr lang="en-US" baseline="0" dirty="0" smtClean="0"/>
              <a:t> </a:t>
            </a:r>
            <a:r>
              <a:rPr lang="en-US" baseline="0" dirty="0" err="1" smtClean="0"/>
              <a:t>standaard</a:t>
            </a:r>
            <a:r>
              <a:rPr lang="en-US" baseline="0" dirty="0" smtClean="0"/>
              <a:t> met </a:t>
            </a:r>
            <a:r>
              <a:rPr lang="en-US" baseline="0" dirty="0" err="1" smtClean="0"/>
              <a:t>alle</a:t>
            </a:r>
            <a:r>
              <a:rPr lang="en-US" baseline="0" dirty="0" smtClean="0"/>
              <a:t> </a:t>
            </a:r>
            <a:r>
              <a:rPr lang="en-US" baseline="0" dirty="0" err="1" smtClean="0"/>
              <a:t>verschillende</a:t>
            </a:r>
            <a:r>
              <a:rPr lang="en-US" baseline="0" dirty="0" smtClean="0"/>
              <a:t> </a:t>
            </a:r>
            <a:r>
              <a:rPr lang="en-US" baseline="0" dirty="0" err="1" smtClean="0"/>
              <a:t>implementaties</a:t>
            </a:r>
            <a:r>
              <a:rPr lang="en-US" baseline="0" dirty="0" smtClean="0"/>
              <a:t> (MySQL, MS SQL, Oracle) en het </a:t>
            </a:r>
            <a:r>
              <a:rPr lang="en-US" baseline="0" dirty="0" err="1" smtClean="0"/>
              <a:t>forceert</a:t>
            </a:r>
            <a:r>
              <a:rPr lang="en-US" baseline="0" dirty="0" smtClean="0"/>
              <a:t> </a:t>
            </a:r>
            <a:r>
              <a:rPr lang="en-US" baseline="0" dirty="0" err="1" smtClean="0"/>
              <a:t>ontwikkelaars</a:t>
            </a:r>
            <a:r>
              <a:rPr lang="en-US" baseline="0" dirty="0" smtClean="0"/>
              <a:t> </a:t>
            </a:r>
            <a:r>
              <a:rPr lang="en-US" baseline="0" dirty="0" err="1" smtClean="0"/>
              <a:t>om</a:t>
            </a:r>
            <a:r>
              <a:rPr lang="en-US" baseline="0" dirty="0" smtClean="0"/>
              <a:t> </a:t>
            </a:r>
            <a:r>
              <a:rPr lang="en-US" baseline="0" dirty="0" err="1" smtClean="0"/>
              <a:t>iets</a:t>
            </a:r>
            <a:r>
              <a:rPr lang="en-US" baseline="0" dirty="0" smtClean="0"/>
              <a:t> </a:t>
            </a:r>
            <a:r>
              <a:rPr lang="en-US" baseline="0" dirty="0" err="1" smtClean="0"/>
              <a:t>te</a:t>
            </a:r>
            <a:r>
              <a:rPr lang="en-US" baseline="0" dirty="0" smtClean="0"/>
              <a:t> </a:t>
            </a:r>
            <a:r>
              <a:rPr lang="en-US" baseline="0" dirty="0" err="1" smtClean="0"/>
              <a:t>schrijven</a:t>
            </a:r>
            <a:r>
              <a:rPr lang="en-US" baseline="0" dirty="0" smtClean="0"/>
              <a:t> </a:t>
            </a:r>
            <a:r>
              <a:rPr lang="en-US" baseline="0" dirty="0" err="1" smtClean="0"/>
              <a:t>wat</a:t>
            </a:r>
            <a:r>
              <a:rPr lang="en-US" baseline="0" dirty="0" smtClean="0"/>
              <a:t> </a:t>
            </a:r>
            <a:r>
              <a:rPr lang="en-US" baseline="0" dirty="0" err="1" smtClean="0"/>
              <a:t>ze</a:t>
            </a:r>
            <a:r>
              <a:rPr lang="en-US" baseline="0" dirty="0" smtClean="0"/>
              <a:t> </a:t>
            </a:r>
            <a:r>
              <a:rPr lang="en-US" baseline="0" dirty="0" err="1" smtClean="0"/>
              <a:t>mogelijk</a:t>
            </a:r>
            <a:r>
              <a:rPr lang="en-US" baseline="0" dirty="0" smtClean="0"/>
              <a:t> </a:t>
            </a:r>
            <a:r>
              <a:rPr lang="en-US" baseline="0" dirty="0" err="1" smtClean="0"/>
              <a:t>totaal</a:t>
            </a:r>
            <a:r>
              <a:rPr lang="en-US" baseline="0" dirty="0" smtClean="0"/>
              <a:t> </a:t>
            </a:r>
            <a:r>
              <a:rPr lang="en-US" baseline="0" dirty="0" err="1" smtClean="0"/>
              <a:t>niet</a:t>
            </a:r>
            <a:r>
              <a:rPr lang="en-US" baseline="0" dirty="0" smtClean="0"/>
              <a:t> </a:t>
            </a:r>
            <a:r>
              <a:rPr lang="en-US" baseline="0" dirty="0" err="1" smtClean="0"/>
              <a:t>kennen</a:t>
            </a:r>
            <a:r>
              <a:rPr lang="en-US" baseline="0" dirty="0" smtClean="0"/>
              <a:t>.</a:t>
            </a:r>
            <a:endParaRPr lang="nl-NL" dirty="0"/>
          </a:p>
        </p:txBody>
      </p:sp>
    </p:spTree>
    <p:extLst>
      <p:ext uri="{BB962C8B-B14F-4D97-AF65-F5344CB8AC3E}">
        <p14:creationId xmlns:p14="http://schemas.microsoft.com/office/powerpoint/2010/main" val="22835422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Behandel</a:t>
            </a:r>
            <a:r>
              <a:rPr lang="en-US" dirty="0" smtClean="0"/>
              <a:t> </a:t>
            </a:r>
            <a:r>
              <a:rPr lang="en-US" dirty="0" err="1" smtClean="0"/>
              <a:t>hier</a:t>
            </a:r>
            <a:r>
              <a:rPr lang="en-US" dirty="0" smtClean="0"/>
              <a:t> de </a:t>
            </a:r>
            <a:r>
              <a:rPr lang="en-US" dirty="0" err="1" smtClean="0"/>
              <a:t>verschillende</a:t>
            </a:r>
            <a:r>
              <a:rPr lang="en-US" dirty="0" smtClean="0"/>
              <a:t> </a:t>
            </a:r>
            <a:r>
              <a:rPr lang="en-US" dirty="0" err="1" smtClean="0"/>
              <a:t>aspecten</a:t>
            </a:r>
            <a:r>
              <a:rPr lang="en-US" baseline="0" dirty="0" smtClean="0"/>
              <a:t> die </a:t>
            </a:r>
            <a:r>
              <a:rPr lang="en-US" baseline="0" dirty="0" err="1" smtClean="0"/>
              <a:t>komen</a:t>
            </a:r>
            <a:r>
              <a:rPr lang="en-US" baseline="0" dirty="0" smtClean="0"/>
              <a:t> </a:t>
            </a:r>
            <a:r>
              <a:rPr lang="en-US" baseline="0" dirty="0" err="1" smtClean="0"/>
              <a:t>kijken</a:t>
            </a:r>
            <a:r>
              <a:rPr lang="en-US" baseline="0" dirty="0" smtClean="0"/>
              <a:t> </a:t>
            </a:r>
            <a:r>
              <a:rPr lang="en-US" baseline="0" dirty="0" err="1" smtClean="0"/>
              <a:t>bij</a:t>
            </a:r>
            <a:r>
              <a:rPr lang="en-US" baseline="0" dirty="0" smtClean="0"/>
              <a:t> het </a:t>
            </a:r>
            <a:r>
              <a:rPr lang="en-US" baseline="0" dirty="0" err="1" smtClean="0"/>
              <a:t>openen</a:t>
            </a:r>
            <a:r>
              <a:rPr lang="en-US" baseline="0" dirty="0" smtClean="0"/>
              <a:t> van </a:t>
            </a:r>
            <a:r>
              <a:rPr lang="en-US" baseline="0" dirty="0" err="1" smtClean="0"/>
              <a:t>een</a:t>
            </a:r>
            <a:r>
              <a:rPr lang="en-US" baseline="0" dirty="0" smtClean="0"/>
              <a:t> database:</a:t>
            </a:r>
          </a:p>
          <a:p>
            <a:pPr marL="171450" indent="-171450">
              <a:buFontTx/>
              <a:buChar char="-"/>
            </a:pPr>
            <a:r>
              <a:rPr lang="en-US" baseline="0" dirty="0" err="1" smtClean="0"/>
              <a:t>Mocht</a:t>
            </a:r>
            <a:r>
              <a:rPr lang="en-US" baseline="0" dirty="0" smtClean="0"/>
              <a:t> de database </a:t>
            </a:r>
            <a:r>
              <a:rPr lang="en-US" baseline="0" dirty="0" err="1" smtClean="0"/>
              <a:t>bij</a:t>
            </a:r>
            <a:r>
              <a:rPr lang="en-US" baseline="0" dirty="0" smtClean="0"/>
              <a:t> het </a:t>
            </a:r>
            <a:r>
              <a:rPr lang="en-US" baseline="0" dirty="0" err="1" smtClean="0"/>
              <a:t>openen</a:t>
            </a:r>
            <a:r>
              <a:rPr lang="en-US" baseline="0" dirty="0" smtClean="0"/>
              <a:t> </a:t>
            </a:r>
            <a:r>
              <a:rPr lang="en-US" baseline="0" dirty="0" err="1" smtClean="0"/>
              <a:t>niet</a:t>
            </a:r>
            <a:r>
              <a:rPr lang="en-US" baseline="0" dirty="0" smtClean="0"/>
              <a:t> </a:t>
            </a:r>
            <a:r>
              <a:rPr lang="en-US" baseline="0" dirty="0" err="1" smtClean="0"/>
              <a:t>bestaan</a:t>
            </a:r>
            <a:r>
              <a:rPr lang="en-US" baseline="0" dirty="0" smtClean="0"/>
              <a:t>, </a:t>
            </a:r>
            <a:r>
              <a:rPr lang="en-US" baseline="0" dirty="0" err="1" smtClean="0"/>
              <a:t>dan</a:t>
            </a:r>
            <a:r>
              <a:rPr lang="en-US" baseline="0" dirty="0" smtClean="0"/>
              <a:t> </a:t>
            </a:r>
            <a:r>
              <a:rPr lang="en-US" baseline="0" dirty="0" err="1" smtClean="0"/>
              <a:t>wordt</a:t>
            </a:r>
            <a:r>
              <a:rPr lang="en-US" baseline="0" dirty="0" smtClean="0"/>
              <a:t> </a:t>
            </a:r>
            <a:r>
              <a:rPr lang="en-US" baseline="0" dirty="0" err="1" smtClean="0"/>
              <a:t>hij</a:t>
            </a:r>
            <a:r>
              <a:rPr lang="en-US" baseline="0" dirty="0" smtClean="0"/>
              <a:t> </a:t>
            </a:r>
            <a:r>
              <a:rPr lang="en-US" baseline="0" dirty="0" err="1" smtClean="0"/>
              <a:t>aangemaakt</a:t>
            </a:r>
            <a:r>
              <a:rPr lang="en-US" baseline="0" dirty="0" smtClean="0"/>
              <a:t>.</a:t>
            </a:r>
          </a:p>
          <a:p>
            <a:pPr marL="171450" indent="-171450">
              <a:buFontTx/>
              <a:buChar char="-"/>
            </a:pPr>
            <a:r>
              <a:rPr lang="en-US" baseline="0" dirty="0" err="1" smtClean="0"/>
              <a:t>Versienummer</a:t>
            </a:r>
            <a:r>
              <a:rPr lang="en-US" baseline="0" dirty="0" smtClean="0"/>
              <a:t> is erg </a:t>
            </a:r>
            <a:r>
              <a:rPr lang="en-US" baseline="0" dirty="0" err="1" smtClean="0"/>
              <a:t>belangrijk</a:t>
            </a:r>
            <a:r>
              <a:rPr lang="en-US" baseline="0" dirty="0" smtClean="0"/>
              <a:t>. </a:t>
            </a:r>
            <a:r>
              <a:rPr lang="en-US" baseline="0" dirty="0" err="1" smtClean="0"/>
              <a:t>Wanneer</a:t>
            </a:r>
            <a:r>
              <a:rPr lang="en-US" baseline="0" dirty="0" smtClean="0"/>
              <a:t> de </a:t>
            </a:r>
            <a:r>
              <a:rPr lang="en-US" baseline="0" dirty="0" err="1" smtClean="0"/>
              <a:t>structuur</a:t>
            </a:r>
            <a:r>
              <a:rPr lang="en-US" baseline="0" dirty="0" smtClean="0"/>
              <a:t> van je database </a:t>
            </a:r>
            <a:r>
              <a:rPr lang="en-US" baseline="0" dirty="0" err="1" smtClean="0"/>
              <a:t>wijzigt</a:t>
            </a:r>
            <a:r>
              <a:rPr lang="en-US" baseline="0" dirty="0" smtClean="0"/>
              <a:t>, </a:t>
            </a:r>
            <a:r>
              <a:rPr lang="en-US" baseline="0" dirty="0" err="1" smtClean="0"/>
              <a:t>moet</a:t>
            </a:r>
            <a:r>
              <a:rPr lang="en-US" baseline="0" dirty="0" smtClean="0"/>
              <a:t> </a:t>
            </a:r>
            <a:r>
              <a:rPr lang="en-US" baseline="0" dirty="0" err="1" smtClean="0"/>
              <a:t>dit</a:t>
            </a:r>
            <a:r>
              <a:rPr lang="en-US" baseline="0" dirty="0" smtClean="0"/>
              <a:t> </a:t>
            </a:r>
            <a:r>
              <a:rPr lang="en-US" baseline="0" dirty="0" err="1" smtClean="0"/>
              <a:t>bij</a:t>
            </a:r>
            <a:r>
              <a:rPr lang="en-US" baseline="0" dirty="0" smtClean="0"/>
              <a:t> </a:t>
            </a:r>
            <a:r>
              <a:rPr lang="en-US" baseline="0" dirty="0" err="1" smtClean="0"/>
              <a:t>clienten</a:t>
            </a:r>
            <a:r>
              <a:rPr lang="en-US" baseline="0" dirty="0" smtClean="0"/>
              <a:t> </a:t>
            </a:r>
            <a:r>
              <a:rPr lang="en-US" baseline="0" dirty="0" err="1" smtClean="0"/>
              <a:t>duidelijk</a:t>
            </a:r>
            <a:r>
              <a:rPr lang="en-US" baseline="0" dirty="0" smtClean="0"/>
              <a:t> </a:t>
            </a:r>
            <a:r>
              <a:rPr lang="en-US" baseline="0" dirty="0" err="1" smtClean="0"/>
              <a:t>worden</a:t>
            </a:r>
            <a:r>
              <a:rPr lang="en-US" baseline="0" dirty="0" smtClean="0"/>
              <a:t> </a:t>
            </a:r>
            <a:r>
              <a:rPr lang="en-US" baseline="0" dirty="0" err="1" smtClean="0"/>
              <a:t>gemaakt</a:t>
            </a:r>
            <a:r>
              <a:rPr lang="en-US" baseline="0" dirty="0" smtClean="0"/>
              <a:t>. </a:t>
            </a:r>
            <a:r>
              <a:rPr lang="en-US" baseline="0" dirty="0" err="1" smtClean="0"/>
              <a:t>Dit</a:t>
            </a:r>
            <a:r>
              <a:rPr lang="en-US" baseline="0" dirty="0" smtClean="0"/>
              <a:t> </a:t>
            </a:r>
            <a:r>
              <a:rPr lang="en-US" baseline="0" dirty="0" err="1" smtClean="0"/>
              <a:t>versienummer</a:t>
            </a:r>
            <a:r>
              <a:rPr lang="en-US" baseline="0" dirty="0" smtClean="0"/>
              <a:t> </a:t>
            </a:r>
            <a:r>
              <a:rPr lang="en-US" baseline="0" dirty="0" err="1" smtClean="0"/>
              <a:t>maakt</a:t>
            </a:r>
            <a:r>
              <a:rPr lang="en-US" baseline="0" dirty="0" smtClean="0"/>
              <a:t> upgrades </a:t>
            </a:r>
            <a:r>
              <a:rPr lang="en-US" baseline="0" dirty="0" err="1" smtClean="0"/>
              <a:t>mogelijk</a:t>
            </a:r>
            <a:r>
              <a:rPr lang="en-US" baseline="0" dirty="0" smtClean="0"/>
              <a:t> (</a:t>
            </a:r>
            <a:r>
              <a:rPr lang="en-US" baseline="0" dirty="0" err="1" smtClean="0"/>
              <a:t>volgende</a:t>
            </a:r>
            <a:r>
              <a:rPr lang="en-US" baseline="0" dirty="0" smtClean="0"/>
              <a:t> slide </a:t>
            </a:r>
            <a:r>
              <a:rPr lang="en-US" baseline="0" dirty="0" err="1" smtClean="0"/>
              <a:t>demonstreert</a:t>
            </a:r>
            <a:r>
              <a:rPr lang="en-US" baseline="0" dirty="0" smtClean="0"/>
              <a:t> </a:t>
            </a:r>
            <a:r>
              <a:rPr lang="en-US" baseline="0" dirty="0" err="1" smtClean="0"/>
              <a:t>dit</a:t>
            </a:r>
            <a:r>
              <a:rPr lang="en-US" baseline="0" dirty="0" smtClean="0"/>
              <a:t>).</a:t>
            </a:r>
          </a:p>
          <a:p>
            <a:pPr marL="171450" indent="-171450">
              <a:buFontTx/>
              <a:buChar char="-"/>
            </a:pPr>
            <a:r>
              <a:rPr lang="en-US" baseline="0" dirty="0" err="1" smtClean="0"/>
              <a:t>Alles</a:t>
            </a:r>
            <a:r>
              <a:rPr lang="en-US" baseline="0" dirty="0" smtClean="0"/>
              <a:t> </a:t>
            </a:r>
            <a:r>
              <a:rPr lang="en-US" baseline="0" dirty="0" err="1" smtClean="0"/>
              <a:t>werkt</a:t>
            </a:r>
            <a:r>
              <a:rPr lang="en-US" baseline="0" dirty="0" smtClean="0"/>
              <a:t> </a:t>
            </a:r>
            <a:r>
              <a:rPr lang="en-US" baseline="0" dirty="0" err="1" smtClean="0"/>
              <a:t>aan</a:t>
            </a:r>
            <a:r>
              <a:rPr lang="en-US" baseline="0" dirty="0" smtClean="0"/>
              <a:t> de hand van requests.</a:t>
            </a:r>
            <a:endParaRPr lang="nl-NL" dirty="0"/>
          </a:p>
        </p:txBody>
      </p:sp>
    </p:spTree>
    <p:extLst>
      <p:ext uri="{BB962C8B-B14F-4D97-AF65-F5344CB8AC3E}">
        <p14:creationId xmlns:p14="http://schemas.microsoft.com/office/powerpoint/2010/main" val="23514353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74987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Deze</a:t>
            </a:r>
            <a:r>
              <a:rPr lang="nl-NL" baseline="0" dirty="0" smtClean="0"/>
              <a:t> agenda komt na elke “hoofdstuk” terug om aan te geven dat we naar een volgend “hoofdstuk” gaan. Deze slide dient als basis voor de opmaak van die slides.</a:t>
            </a:r>
            <a:endParaRPr lang="nl-NL" dirty="0" smtClean="0"/>
          </a:p>
        </p:txBody>
      </p:sp>
    </p:spTree>
    <p:extLst>
      <p:ext uri="{BB962C8B-B14F-4D97-AF65-F5344CB8AC3E}">
        <p14:creationId xmlns:p14="http://schemas.microsoft.com/office/powerpoint/2010/main" val="269594108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83640022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49395613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46006963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50159842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0317109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hlinkClick r:id="rId3"/>
              </a:rPr>
              <a:t>https://developer.mozilla.org/en-US/docs/IndexedDB/Using_IndexedDB#Handling_Errors</a:t>
            </a:r>
            <a:r>
              <a:rPr lang="nl-NL" dirty="0" smtClean="0"/>
              <a:t> </a:t>
            </a:r>
            <a:endParaRPr lang="nl-NL" dirty="0"/>
          </a:p>
        </p:txBody>
      </p:sp>
    </p:spTree>
    <p:extLst>
      <p:ext uri="{BB962C8B-B14F-4D97-AF65-F5344CB8AC3E}">
        <p14:creationId xmlns:p14="http://schemas.microsoft.com/office/powerpoint/2010/main" val="227366326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47234261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Behandel de twee methoden</a:t>
            </a:r>
            <a:r>
              <a:rPr lang="nl-NL" baseline="0" dirty="0" smtClean="0"/>
              <a:t>.</a:t>
            </a:r>
          </a:p>
          <a:p>
            <a:pPr marL="171450" indent="-171450">
              <a:buFontTx/>
              <a:buChar char="-"/>
            </a:pPr>
            <a:r>
              <a:rPr lang="nl-NL" baseline="0" dirty="0" err="1" smtClean="0"/>
              <a:t>stopPropagation</a:t>
            </a:r>
            <a:r>
              <a:rPr lang="nl-NL" baseline="0" dirty="0" smtClean="0"/>
              <a:t>() </a:t>
            </a:r>
            <a:r>
              <a:rPr lang="nl-NL" dirty="0" smtClean="0"/>
              <a:t>sluit aan </a:t>
            </a:r>
            <a:r>
              <a:rPr lang="nl-NL" baseline="0" dirty="0" smtClean="0"/>
              <a:t>bij het verhaal van </a:t>
            </a:r>
            <a:r>
              <a:rPr lang="nl-NL" baseline="0" dirty="0" err="1" smtClean="0"/>
              <a:t>JavaScript</a:t>
            </a:r>
            <a:r>
              <a:rPr lang="nl-NL" baseline="0" dirty="0" smtClean="0"/>
              <a:t> events: hiermee voorkom je verder </a:t>
            </a:r>
            <a:r>
              <a:rPr lang="nl-NL" baseline="0" dirty="0" err="1" smtClean="0"/>
              <a:t>bubblen</a:t>
            </a:r>
            <a:r>
              <a:rPr lang="nl-NL" baseline="0" dirty="0" smtClean="0"/>
              <a:t>/</a:t>
            </a:r>
            <a:r>
              <a:rPr lang="nl-NL" baseline="0" dirty="0" err="1" smtClean="0"/>
              <a:t>capturen</a:t>
            </a:r>
            <a:r>
              <a:rPr lang="nl-NL" baseline="0" dirty="0" smtClean="0"/>
              <a:t>.</a:t>
            </a:r>
          </a:p>
          <a:p>
            <a:pPr marL="171450" indent="-171450">
              <a:buFontTx/>
              <a:buChar char="-"/>
            </a:pPr>
            <a:r>
              <a:rPr lang="nl-NL" baseline="0" dirty="0" err="1" smtClean="0"/>
              <a:t>preventDefault</a:t>
            </a:r>
            <a:r>
              <a:rPr lang="nl-NL" baseline="0" dirty="0" smtClean="0"/>
              <a:t>() zorgt ervoor dat de default action niet wordt uitgevoerd, zie ook http://www.quirksmode.org/</a:t>
            </a:r>
            <a:r>
              <a:rPr lang="nl-NL" baseline="0" dirty="0" err="1" smtClean="0"/>
              <a:t>js</a:t>
            </a:r>
            <a:r>
              <a:rPr lang="nl-NL" baseline="0" dirty="0" smtClean="0"/>
              <a:t>/events_early.html. Draggen/droppen hebben beide een default implementatie (een afbeelding in de browser slepen zorgt ervoor dat de afbeelding in een nieuw tabblad wordt getoond). Deze moet voorkomen worden, we willen zelf de afhandeling doen.</a:t>
            </a:r>
          </a:p>
          <a:p>
            <a:pPr marL="0" indent="0">
              <a:buFontTx/>
              <a:buNone/>
            </a:pPr>
            <a:endParaRPr lang="nl-NL" baseline="0" dirty="0" smtClean="0"/>
          </a:p>
          <a:p>
            <a:pPr marL="0" indent="0">
              <a:buFontTx/>
              <a:buNone/>
            </a:pPr>
            <a:r>
              <a:rPr lang="nl-NL" baseline="0" dirty="0" smtClean="0"/>
              <a:t>Vermeld ook dat we gesleepte bestanden daadwerkelijk naar de server kunnen sturen. Vanuit </a:t>
            </a:r>
            <a:r>
              <a:rPr lang="nl-NL" baseline="0" dirty="0" err="1" smtClean="0"/>
              <a:t>JavaScript</a:t>
            </a:r>
            <a:r>
              <a:rPr lang="nl-NL" baseline="0" dirty="0" smtClean="0"/>
              <a:t> kunnen we standaard niet zomaar naar het filesystem toe, maar omdat de gebruiker hier expliciet bestanden in de browser sleept wordt dit impliciet toegestaan.</a:t>
            </a:r>
          </a:p>
          <a:p>
            <a:pPr marL="0" indent="0">
              <a:buFontTx/>
              <a:buNone/>
            </a:pPr>
            <a:endParaRPr lang="nl-NL" baseline="0" dirty="0" smtClean="0"/>
          </a:p>
          <a:p>
            <a:pPr marL="0" indent="0">
              <a:buFontTx/>
              <a:buNone/>
            </a:pPr>
            <a:r>
              <a:rPr lang="nl-NL" baseline="0" dirty="0" smtClean="0"/>
              <a:t>IE9 ondersteunt </a:t>
            </a:r>
            <a:r>
              <a:rPr lang="nl-NL" baseline="0" dirty="0" err="1" smtClean="0"/>
              <a:t>drag</a:t>
            </a:r>
            <a:r>
              <a:rPr lang="nl-NL" baseline="0" dirty="0" smtClean="0"/>
              <a:t> ‘n drop deels, maar </a:t>
            </a:r>
            <a:r>
              <a:rPr lang="nl-NL" baseline="0" dirty="0" err="1" smtClean="0"/>
              <a:t>dataTransfer.files</a:t>
            </a:r>
            <a:r>
              <a:rPr lang="nl-NL" baseline="0" dirty="0" smtClean="0"/>
              <a:t> werkt er helaas nog niet: </a:t>
            </a:r>
            <a:r>
              <a:rPr lang="nl-NL" dirty="0" smtClean="0">
                <a:hlinkClick r:id="rId3"/>
              </a:rPr>
              <a:t>http://caniuse.com/#feat=dragndrop</a:t>
            </a:r>
            <a:endParaRPr lang="nl-NL" baseline="0" dirty="0" smtClean="0"/>
          </a:p>
        </p:txBody>
      </p:sp>
    </p:spTree>
    <p:extLst>
      <p:ext uri="{BB962C8B-B14F-4D97-AF65-F5344CB8AC3E}">
        <p14:creationId xmlns:p14="http://schemas.microsoft.com/office/powerpoint/2010/main" val="10905434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219631193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Vertel over nieuwe ondersteuning voor offline applicaties. Vertel</a:t>
            </a:r>
            <a:r>
              <a:rPr lang="nl-NL" baseline="0" dirty="0" smtClean="0"/>
              <a:t> over het grote voordeel dat gebruikers nog steeds van de </a:t>
            </a:r>
            <a:r>
              <a:rPr lang="nl-NL" baseline="0" dirty="0" err="1" smtClean="0"/>
              <a:t>webapplicatie</a:t>
            </a:r>
            <a:r>
              <a:rPr lang="nl-NL" baseline="0" dirty="0" smtClean="0"/>
              <a:t> gebruik kunnen maken wanneer hun internet wegvalt. De cache manifest is hier ook de inleiding voor de volgende slide, waar gekeken wordt naar wat voor bestand dat nou eigenlijk is.</a:t>
            </a:r>
            <a:endParaRPr lang="nl-NL" dirty="0"/>
          </a:p>
        </p:txBody>
      </p:sp>
    </p:spTree>
    <p:extLst>
      <p:ext uri="{BB962C8B-B14F-4D97-AF65-F5344CB8AC3E}">
        <p14:creationId xmlns:p14="http://schemas.microsoft.com/office/powerpoint/2010/main" val="3695242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Deze</a:t>
            </a:r>
            <a:r>
              <a:rPr lang="nl-NL" baseline="0" dirty="0" smtClean="0"/>
              <a:t> agenda komt na elke “hoofdstuk” terug om aan te geven dat we naar een volgend “hoofdstuk” gaan. Deze slide dient als basis voor de opmaak van die slides.</a:t>
            </a:r>
            <a:endParaRPr lang="nl-NL" dirty="0" smtClean="0"/>
          </a:p>
        </p:txBody>
      </p:sp>
    </p:spTree>
    <p:extLst>
      <p:ext uri="{BB962C8B-B14F-4D97-AF65-F5344CB8AC3E}">
        <p14:creationId xmlns:p14="http://schemas.microsoft.com/office/powerpoint/2010/main" val="397957084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Gebruik deze</a:t>
            </a:r>
            <a:r>
              <a:rPr lang="nl-NL" baseline="0" dirty="0" smtClean="0"/>
              <a:t> slide om te behandelen hoe het bestand geserveerd moet worden aan de </a:t>
            </a:r>
            <a:r>
              <a:rPr lang="nl-NL" baseline="0" dirty="0" err="1" smtClean="0"/>
              <a:t>client</a:t>
            </a:r>
            <a:r>
              <a:rPr lang="nl-NL" baseline="0" dirty="0" smtClean="0"/>
              <a:t>. De inhoud ervan en de browser/serverinteractie volgt nog.</a:t>
            </a:r>
            <a:endParaRPr lang="nl-NL" dirty="0"/>
          </a:p>
        </p:txBody>
      </p:sp>
    </p:spTree>
    <p:extLst>
      <p:ext uri="{BB962C8B-B14F-4D97-AF65-F5344CB8AC3E}">
        <p14:creationId xmlns:p14="http://schemas.microsoft.com/office/powerpoint/2010/main" val="181746433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Gebruik deze</a:t>
            </a:r>
            <a:r>
              <a:rPr lang="nl-NL" baseline="0" dirty="0" smtClean="0"/>
              <a:t> slide om te behandelen hoe het bestand eruit ziet. De browser/serverinteractie volgt nog. Let er hierbij op dat er bij de CACHE-sectie </a:t>
            </a:r>
            <a:r>
              <a:rPr lang="nl-NL" baseline="0" dirty="0" err="1" smtClean="0"/>
              <a:t>URIs</a:t>
            </a:r>
            <a:r>
              <a:rPr lang="nl-NL" baseline="0" dirty="0" smtClean="0"/>
              <a:t> worden meegegeven. Dit is inclusief de querystring. </a:t>
            </a:r>
            <a:r>
              <a:rPr lang="nl-NL" baseline="0" dirty="0" err="1" smtClean="0"/>
              <a:t>Default.aspx?id</a:t>
            </a:r>
            <a:r>
              <a:rPr lang="nl-NL" baseline="0" dirty="0" smtClean="0"/>
              <a:t>=4 en ?</a:t>
            </a:r>
            <a:r>
              <a:rPr lang="nl-NL" baseline="0" dirty="0" err="1" smtClean="0"/>
              <a:t>id</a:t>
            </a:r>
            <a:r>
              <a:rPr lang="nl-NL" baseline="0" dirty="0" smtClean="0"/>
              <a:t>=5 zijn twee verschillende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nl-NL" baseline="0" dirty="0" smtClean="0"/>
              <a:t>Stip hier aan dat:</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nl-NL" baseline="0" dirty="0" smtClean="0"/>
              <a:t>De * bij NETWORK ook alleen maar bij NETWORK werkt (/Images/* bij CACHE gaat niet werken). * geeft aan dat een verbinding nodig is voor alles wat niet bij CACHE staat opgegeven. Bij NETWORK kunnen ook specifieke paden worden gebruikt.</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nl-NL" dirty="0" smtClean="0"/>
              <a:t>De onderste</a:t>
            </a:r>
            <a:r>
              <a:rPr lang="nl-NL" baseline="0" dirty="0" smtClean="0"/>
              <a:t> regel bij FALLBACK voor specifieke bestanden gebruikt kan worden. Op de slide wordt geen onderscheid gemaakt in </a:t>
            </a:r>
            <a:r>
              <a:rPr lang="nl-NL" baseline="0" dirty="0" err="1" smtClean="0"/>
              <a:t>requests</a:t>
            </a:r>
            <a:r>
              <a:rPr lang="nl-NL" baseline="0" dirty="0" smtClean="0"/>
              <a:t>. Een voorbeeld hier is bijv. om voor niet-</a:t>
            </a:r>
            <a:r>
              <a:rPr lang="nl-NL" baseline="0" dirty="0" err="1" smtClean="0"/>
              <a:t>gecachete</a:t>
            </a:r>
            <a:r>
              <a:rPr lang="nl-NL" baseline="0" dirty="0" smtClean="0"/>
              <a:t> afbeeldingen een “</a:t>
            </a:r>
            <a:r>
              <a:rPr lang="nl-NL" baseline="0" dirty="0" err="1" smtClean="0"/>
              <a:t>cannot</a:t>
            </a:r>
            <a:r>
              <a:rPr lang="nl-NL" baseline="0" dirty="0" smtClean="0"/>
              <a:t> display </a:t>
            </a:r>
            <a:r>
              <a:rPr lang="nl-NL" baseline="0" dirty="0" err="1" smtClean="0"/>
              <a:t>this</a:t>
            </a:r>
            <a:r>
              <a:rPr lang="nl-NL" baseline="0" dirty="0" smtClean="0"/>
              <a:t> image”-afbeelding weer te geven.</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nl-NL" baseline="0" dirty="0" smtClean="0"/>
              <a:t>Met een # commentaar kan worden geplaatst. “</a:t>
            </a:r>
            <a:r>
              <a:rPr lang="nl-NL" baseline="0" dirty="0" err="1" smtClean="0"/>
              <a:t>version</a:t>
            </a:r>
            <a:r>
              <a:rPr lang="nl-NL" baseline="0" dirty="0" smtClean="0"/>
              <a:t> 2.3” is dus niks meer dan een stukje commentaar.</a:t>
            </a:r>
            <a:endParaRPr lang="nl-NL" dirty="0" smtClean="0"/>
          </a:p>
        </p:txBody>
      </p:sp>
    </p:spTree>
    <p:extLst>
      <p:ext uri="{BB962C8B-B14F-4D97-AF65-F5344CB8AC3E}">
        <p14:creationId xmlns:p14="http://schemas.microsoft.com/office/powerpoint/2010/main" val="263448223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Vertel hier de flow.</a:t>
            </a:r>
            <a:endParaRPr lang="nl-NL" dirty="0"/>
          </a:p>
        </p:txBody>
      </p:sp>
    </p:spTree>
    <p:extLst>
      <p:ext uri="{BB962C8B-B14F-4D97-AF65-F5344CB8AC3E}">
        <p14:creationId xmlns:p14="http://schemas.microsoft.com/office/powerpoint/2010/main" val="32675560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Vertel hier over de flow</a:t>
            </a:r>
            <a:r>
              <a:rPr lang="nl-NL" baseline="0" dirty="0" smtClean="0"/>
              <a:t> wanneer een browser de </a:t>
            </a:r>
            <a:r>
              <a:rPr lang="nl-NL" baseline="0" dirty="0" err="1" smtClean="0"/>
              <a:t>webapplicatie</a:t>
            </a:r>
            <a:r>
              <a:rPr lang="nl-NL" baseline="0" dirty="0" smtClean="0"/>
              <a:t> al </a:t>
            </a:r>
            <a:r>
              <a:rPr lang="nl-NL" baseline="0" dirty="0" err="1" smtClean="0"/>
              <a:t>gecachet</a:t>
            </a:r>
            <a:r>
              <a:rPr lang="nl-NL" baseline="0" dirty="0" smtClean="0"/>
              <a:t> heeft. Bij elke opvolgende </a:t>
            </a:r>
            <a:r>
              <a:rPr lang="nl-NL" baseline="0" dirty="0" err="1" smtClean="0"/>
              <a:t>request</a:t>
            </a:r>
            <a:r>
              <a:rPr lang="nl-NL" baseline="0" dirty="0" smtClean="0"/>
              <a:t> gaat de browser op de server kijken of er veranderingen zijn aangebracht in het cache manifest. Zonder wijzigingen serveert hij alles uit de cache. Benadruk hierbij dat als de inhoud van /</a:t>
            </a:r>
            <a:r>
              <a:rPr lang="nl-NL" baseline="0" dirty="0" err="1" smtClean="0"/>
              <a:t>Styles</a:t>
            </a:r>
            <a:r>
              <a:rPr lang="nl-NL" baseline="0" dirty="0" smtClean="0"/>
              <a:t>/default.css veranderd is, deze dus niet worden meegenomen.</a:t>
            </a:r>
            <a:endParaRPr lang="nl-NL" dirty="0"/>
          </a:p>
        </p:txBody>
      </p:sp>
    </p:spTree>
    <p:extLst>
      <p:ext uri="{BB962C8B-B14F-4D97-AF65-F5344CB8AC3E}">
        <p14:creationId xmlns:p14="http://schemas.microsoft.com/office/powerpoint/2010/main" val="266866631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Vertel hier over de flow wanneer er geen internetverbinding beschikbaar is.</a:t>
            </a:r>
            <a:r>
              <a:rPr lang="nl-NL" baseline="0" dirty="0" smtClean="0"/>
              <a:t> Geen nieuwe versie van het manifest kan worden opgehaald, dus wordt de </a:t>
            </a:r>
            <a:r>
              <a:rPr lang="nl-NL" baseline="0" dirty="0" err="1" smtClean="0"/>
              <a:t>webapplicatie</a:t>
            </a:r>
            <a:r>
              <a:rPr lang="nl-NL" baseline="0" dirty="0" smtClean="0"/>
              <a:t> uit de cache geserveerd.</a:t>
            </a:r>
            <a:endParaRPr lang="nl-NL" dirty="0"/>
          </a:p>
        </p:txBody>
      </p:sp>
    </p:spTree>
    <p:extLst>
      <p:ext uri="{BB962C8B-B14F-4D97-AF65-F5344CB8AC3E}">
        <p14:creationId xmlns:p14="http://schemas.microsoft.com/office/powerpoint/2010/main" val="95785116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Vertel hier de flow.</a:t>
            </a:r>
            <a:endParaRPr lang="nl-NL" dirty="0"/>
          </a:p>
        </p:txBody>
      </p:sp>
    </p:spTree>
    <p:extLst>
      <p:ext uri="{BB962C8B-B14F-4D97-AF65-F5344CB8AC3E}">
        <p14:creationId xmlns:p14="http://schemas.microsoft.com/office/powerpoint/2010/main" val="102236095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Stip aan welke</a:t>
            </a:r>
            <a:r>
              <a:rPr lang="nl-NL" baseline="0" dirty="0" smtClean="0"/>
              <a:t> events beschikbaar zijn bij het werken met offline applicaties.</a:t>
            </a:r>
            <a:endParaRPr lang="nl-NL" dirty="0"/>
          </a:p>
        </p:txBody>
      </p:sp>
    </p:spTree>
    <p:extLst>
      <p:ext uri="{BB962C8B-B14F-4D97-AF65-F5344CB8AC3E}">
        <p14:creationId xmlns:p14="http://schemas.microsoft.com/office/powerpoint/2010/main" val="134238006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Als je de </a:t>
            </a:r>
            <a:r>
              <a:rPr lang="nl-NL" dirty="0" err="1" smtClean="0"/>
              <a:t>swapCache</a:t>
            </a:r>
            <a:r>
              <a:rPr lang="nl-NL" dirty="0" smtClean="0"/>
              <a:t>()</a:t>
            </a:r>
            <a:r>
              <a:rPr lang="nl-NL" baseline="0" dirty="0" smtClean="0"/>
              <a:t> niet handmatig aanroept, dan doet de browser het voor je wanneer je de pagina ververst. Bij erg grote </a:t>
            </a:r>
            <a:r>
              <a:rPr lang="nl-NL" baseline="0" dirty="0" err="1" smtClean="0"/>
              <a:t>cachingscenarios</a:t>
            </a:r>
            <a:r>
              <a:rPr lang="nl-NL" baseline="0" dirty="0" smtClean="0"/>
              <a:t> kan deze functie handig zijn.</a:t>
            </a:r>
            <a:endParaRPr lang="nl-NL" dirty="0"/>
          </a:p>
        </p:txBody>
      </p:sp>
    </p:spTree>
    <p:extLst>
      <p:ext uri="{BB962C8B-B14F-4D97-AF65-F5344CB8AC3E}">
        <p14:creationId xmlns:p14="http://schemas.microsoft.com/office/powerpoint/2010/main" val="132119400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83346660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Behandel de verschillende browserimplementaties. </a:t>
            </a:r>
            <a:r>
              <a:rPr lang="nl-NL" dirty="0" err="1" smtClean="0"/>
              <a:t>Chrome</a:t>
            </a:r>
            <a:r>
              <a:rPr lang="nl-NL" dirty="0" smtClean="0"/>
              <a:t> en IE tonen netjes ‘Offline’ als je</a:t>
            </a:r>
            <a:r>
              <a:rPr lang="nl-NL" baseline="0" dirty="0" smtClean="0"/>
              <a:t> geen netwerkverbinding hebt. Firefox heeft onder zijn Firefoxknop een </a:t>
            </a:r>
            <a:r>
              <a:rPr lang="nl-NL" baseline="0" dirty="0" err="1" smtClean="0"/>
              <a:t>menuitem</a:t>
            </a:r>
            <a:r>
              <a:rPr lang="nl-NL" baseline="0" dirty="0" smtClean="0"/>
              <a:t> </a:t>
            </a:r>
            <a:r>
              <a:rPr lang="nl-NL" baseline="0" dirty="0" err="1" smtClean="0"/>
              <a:t>Webontwikkelaar</a:t>
            </a:r>
            <a:r>
              <a:rPr lang="nl-NL" baseline="0" dirty="0" smtClean="0"/>
              <a:t> met daarin een vinkje voor Offline werken. Dit vinkje bepaalt of Firefox’ </a:t>
            </a:r>
            <a:r>
              <a:rPr lang="nl-NL" baseline="0" dirty="0" err="1" smtClean="0"/>
              <a:t>navigator.onLine</a:t>
            </a:r>
            <a:r>
              <a:rPr lang="nl-NL" baseline="0" dirty="0" smtClean="0"/>
              <a:t> waarde te bepalen. In Firefox 10.0.2 ben je zonder netwerkverbinding standaard online (!!!).</a:t>
            </a:r>
            <a:endParaRPr lang="nl-NL" dirty="0"/>
          </a:p>
        </p:txBody>
      </p:sp>
    </p:spTree>
    <p:extLst>
      <p:ext uri="{BB962C8B-B14F-4D97-AF65-F5344CB8AC3E}">
        <p14:creationId xmlns:p14="http://schemas.microsoft.com/office/powerpoint/2010/main" val="637055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371600"/>
            <a:ext cx="3124200" cy="2590800"/>
          </a:xfrm>
        </p:spPr>
        <p:txBody>
          <a:bodyPr/>
          <a:lstStyle>
            <a:lvl1pPr algn="ctr">
              <a:defRPr sz="3200" b="1">
                <a:solidFill>
                  <a:schemeClr val="bg1"/>
                </a:solidFill>
                <a:effectLst/>
              </a:defRPr>
            </a:lvl1pPr>
          </a:lstStyle>
          <a:p>
            <a:r>
              <a:rPr lang="nl-NL" smtClean="0"/>
              <a:t>Klik om de stijl te bewerken</a:t>
            </a:r>
            <a:endParaRPr lang="en-US" dirty="0"/>
          </a:p>
        </p:txBody>
      </p:sp>
      <p:sp>
        <p:nvSpPr>
          <p:cNvPr id="5123" name="Rectangle 3"/>
          <p:cNvSpPr>
            <a:spLocks noGrp="1" noChangeArrowheads="1"/>
          </p:cNvSpPr>
          <p:nvPr>
            <p:ph type="subTitle" idx="1"/>
          </p:nvPr>
        </p:nvSpPr>
        <p:spPr>
          <a:xfrm>
            <a:off x="152400" y="4419600"/>
            <a:ext cx="3124200" cy="1828800"/>
          </a:xfrm>
        </p:spPr>
        <p:txBody>
          <a:bodyPr/>
          <a:lstStyle>
            <a:lvl1pPr marL="0" indent="0" algn="ctr">
              <a:buFontTx/>
              <a:buNone/>
              <a:defRPr sz="2000">
                <a:solidFill>
                  <a:schemeClr val="bg1"/>
                </a:solidFill>
                <a:effectLst/>
              </a:defRPr>
            </a:lvl1pPr>
          </a:lstStyle>
          <a:p>
            <a:r>
              <a:rPr lang="nl-NL" smtClean="0"/>
              <a:t>Klik om de ondertitelstijl van het model te bewerken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8" name="Rechte verbindingslijn 7"/>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500063" y="71438"/>
            <a:ext cx="8229600" cy="582612"/>
          </a:xfrm>
        </p:spPr>
        <p:txBody>
          <a:bodyPr/>
          <a:lstStyle>
            <a:lvl1pPr>
              <a:defRPr/>
            </a:lvl1pPr>
          </a:lstStyle>
          <a:p>
            <a:r>
              <a:rPr lang="nl-NL" smtClean="0"/>
              <a:t>Klik om de stijl te bewerken</a:t>
            </a:r>
            <a:endParaRPr lang="nl-NL" dirty="0"/>
          </a:p>
        </p:txBody>
      </p:sp>
      <p:sp>
        <p:nvSpPr>
          <p:cNvPr id="11" name="Text Placeholder 2"/>
          <p:cNvSpPr>
            <a:spLocks noGrp="1"/>
          </p:cNvSpPr>
          <p:nvPr>
            <p:ph type="body" idx="1"/>
          </p:nvPr>
        </p:nvSpPr>
        <p:spPr>
          <a:xfrm>
            <a:off x="457200" y="119675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2" name="Content Placeholder 3"/>
          <p:cNvSpPr>
            <a:spLocks noGrp="1"/>
          </p:cNvSpPr>
          <p:nvPr>
            <p:ph sz="half" idx="2"/>
          </p:nvPr>
        </p:nvSpPr>
        <p:spPr>
          <a:xfrm>
            <a:off x="457200" y="183651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3" name="Text Placeholder 4"/>
          <p:cNvSpPr>
            <a:spLocks noGrp="1"/>
          </p:cNvSpPr>
          <p:nvPr>
            <p:ph type="body" sz="quarter" idx="3"/>
          </p:nvPr>
        </p:nvSpPr>
        <p:spPr>
          <a:xfrm>
            <a:off x="4645025" y="119675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4" name="Content Placeholder 5"/>
          <p:cNvSpPr>
            <a:spLocks noGrp="1"/>
          </p:cNvSpPr>
          <p:nvPr>
            <p:ph sz="quarter" idx="4"/>
          </p:nvPr>
        </p:nvSpPr>
        <p:spPr>
          <a:xfrm>
            <a:off x="4645025" y="183651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5" name="Footer Placeholder 4"/>
          <p:cNvSpPr>
            <a:spLocks noGrp="1"/>
          </p:cNvSpPr>
          <p:nvPr>
            <p:ph type="ftr" sz="quarter" idx="10"/>
          </p:nvPr>
        </p:nvSpPr>
        <p:spPr/>
        <p:txBody>
          <a:bodyPr/>
          <a:lstStyle>
            <a:lvl1pPr>
              <a:defRPr/>
            </a:lvl1pPr>
          </a:lstStyle>
          <a:p>
            <a:pPr>
              <a:defRPr/>
            </a:pPr>
            <a:r>
              <a:rPr lang="nl-NL"/>
              <a:t>Title document</a:t>
            </a:r>
          </a:p>
        </p:txBody>
      </p:sp>
      <p:sp>
        <p:nvSpPr>
          <p:cNvPr id="16" name="Slide Number Placeholder 5"/>
          <p:cNvSpPr>
            <a:spLocks noGrp="1"/>
          </p:cNvSpPr>
          <p:nvPr>
            <p:ph type="sldNum" sz="quarter" idx="11"/>
          </p:nvPr>
        </p:nvSpPr>
        <p:spPr/>
        <p:txBody>
          <a:bodyPr/>
          <a:lstStyle>
            <a:lvl1pPr>
              <a:defRPr/>
            </a:lvl1pPr>
          </a:lstStyle>
          <a:p>
            <a:pPr>
              <a:defRPr/>
            </a:pPr>
            <a:fld id="{E5650140-7121-4DB0-B69A-1C1C7741D4EB}" type="slidenum">
              <a:rPr lang="nl-NL"/>
              <a:pPr>
                <a:defRPr/>
              </a:pPr>
              <a:t>‹#›</a:t>
            </a:fld>
            <a:endParaRPr lang="nl-NL"/>
          </a:p>
        </p:txBody>
      </p:sp>
      <p:sp>
        <p:nvSpPr>
          <p:cNvPr id="17" name="Date Placeholder 3"/>
          <p:cNvSpPr>
            <a:spLocks noGrp="1"/>
          </p:cNvSpPr>
          <p:nvPr>
            <p:ph type="dt" sz="half" idx="12"/>
          </p:nvPr>
        </p:nvSpPr>
        <p:spPr/>
        <p:txBody>
          <a:bodyPr/>
          <a:lstStyle>
            <a:lvl1pPr>
              <a:defRPr smtClean="0"/>
            </a:lvl1pPr>
          </a:lstStyle>
          <a:p>
            <a:pPr>
              <a:defRPr/>
            </a:pPr>
            <a:fld id="{4B295978-B6E9-4C9C-9ABF-0B33CF6779D1}" type="datetime1">
              <a:rPr lang="nl-NL"/>
              <a:pPr>
                <a:defRPr/>
              </a:pPr>
              <a:t>29-5-2013</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dirty="0"/>
          </a:p>
        </p:txBody>
      </p:sp>
      <p:sp>
        <p:nvSpPr>
          <p:cNvPr id="3" name="Footer Placeholder 4"/>
          <p:cNvSpPr>
            <a:spLocks noGrp="1"/>
          </p:cNvSpPr>
          <p:nvPr>
            <p:ph type="ftr" sz="quarter" idx="10"/>
          </p:nvPr>
        </p:nvSpPr>
        <p:spPr/>
        <p:txBody>
          <a:bodyPr/>
          <a:lstStyle>
            <a:lvl1pPr>
              <a:defRPr/>
            </a:lvl1pPr>
          </a:lstStyle>
          <a:p>
            <a:pPr>
              <a:defRPr/>
            </a:pPr>
            <a:r>
              <a:rPr lang="nl-NL"/>
              <a:t>Title document</a:t>
            </a:r>
          </a:p>
        </p:txBody>
      </p:sp>
      <p:sp>
        <p:nvSpPr>
          <p:cNvPr id="4" name="Slide Number Placeholder 5"/>
          <p:cNvSpPr>
            <a:spLocks noGrp="1"/>
          </p:cNvSpPr>
          <p:nvPr>
            <p:ph type="sldNum" sz="quarter" idx="11"/>
          </p:nvPr>
        </p:nvSpPr>
        <p:spPr/>
        <p:txBody>
          <a:bodyPr/>
          <a:lstStyle>
            <a:lvl1pPr>
              <a:defRPr/>
            </a:lvl1pPr>
          </a:lstStyle>
          <a:p>
            <a:pPr>
              <a:defRPr/>
            </a:pPr>
            <a:fld id="{38A15A43-B8E9-4F71-B44B-2B143CB2C1E0}"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fld id="{11252118-903B-43EA-B49F-2BE7E1F7E71A}" type="datetime1">
              <a:rPr lang="nl-NL"/>
              <a:pPr>
                <a:defRPr/>
              </a:pPr>
              <a:t>29-5-2013</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4" name="Rechte verbindingslijn 3"/>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500063" y="71438"/>
            <a:ext cx="8229600" cy="582612"/>
          </a:xfrm>
        </p:spPr>
        <p:txBody>
          <a:bodyPr/>
          <a:lstStyle/>
          <a:p>
            <a:r>
              <a:rPr lang="nl-NL" noProof="0" smtClean="0"/>
              <a:t>Klik om de stijl te bewerken</a:t>
            </a:r>
            <a:endParaRPr lang="nl-NL" noProof="0" dirty="0"/>
          </a:p>
        </p:txBody>
      </p:sp>
      <p:sp>
        <p:nvSpPr>
          <p:cNvPr id="6" name="Footer Placeholder 4"/>
          <p:cNvSpPr>
            <a:spLocks noGrp="1"/>
          </p:cNvSpPr>
          <p:nvPr>
            <p:ph type="ftr" sz="quarter" idx="10"/>
          </p:nvPr>
        </p:nvSpPr>
        <p:spPr/>
        <p:txBody>
          <a:bodyPr/>
          <a:lstStyle>
            <a:lvl1pPr>
              <a:defRPr/>
            </a:lvl1pPr>
          </a:lstStyle>
          <a:p>
            <a:pPr>
              <a:defRPr/>
            </a:pPr>
            <a:r>
              <a:rPr lang="nl-NL"/>
              <a:t>Title document</a:t>
            </a:r>
          </a:p>
        </p:txBody>
      </p:sp>
      <p:sp>
        <p:nvSpPr>
          <p:cNvPr id="7" name="Slide Number Placeholder 5"/>
          <p:cNvSpPr>
            <a:spLocks noGrp="1"/>
          </p:cNvSpPr>
          <p:nvPr>
            <p:ph type="sldNum" sz="quarter" idx="11"/>
          </p:nvPr>
        </p:nvSpPr>
        <p:spPr/>
        <p:txBody>
          <a:bodyPr/>
          <a:lstStyle>
            <a:lvl1pPr>
              <a:defRPr/>
            </a:lvl1pPr>
          </a:lstStyle>
          <a:p>
            <a:pPr>
              <a:defRPr/>
            </a:pPr>
            <a:fld id="{2CA3B9D3-2230-41BB-90DD-FD31110BBB3F}"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fld id="{FE7A0510-C1C7-4250-824B-B7E4555E4ED8}" type="datetime1">
              <a:rPr lang="nl-NL"/>
              <a:pPr>
                <a:defRPr/>
              </a:pPr>
              <a:t>29-5-2013</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dirty="0">
                <a:solidFill>
                  <a:srgbClr val="00539F"/>
                </a:solidFill>
                <a:latin typeface="+mj-lt"/>
                <a:ea typeface="+mj-ea"/>
                <a:cs typeface="+mj-cs"/>
              </a:rPr>
              <a:t>Klik om de stijl te bewerken</a:t>
            </a:r>
          </a:p>
        </p:txBody>
      </p:sp>
      <p:sp>
        <p:nvSpPr>
          <p:cNvPr id="2" name="Title 1"/>
          <p:cNvSpPr>
            <a:spLocks noGrp="1"/>
          </p:cNvSpPr>
          <p:nvPr>
            <p:ph type="title"/>
          </p:nvPr>
        </p:nvSpPr>
        <p:spPr>
          <a:xfrm>
            <a:off x="457200" y="764704"/>
            <a:ext cx="3008313" cy="1100803"/>
          </a:xfrm>
        </p:spPr>
        <p:txBody>
          <a:bodyPr anchor="b"/>
          <a:lstStyle>
            <a:lvl1pPr algn="l">
              <a:defRPr sz="2000" b="1"/>
            </a:lvl1pPr>
          </a:lstStyle>
          <a:p>
            <a:r>
              <a:rPr lang="nl-NL" smtClean="0"/>
              <a:t>Klik om de stijl te bewerken</a:t>
            </a:r>
            <a:endParaRPr lang="nl-NL"/>
          </a:p>
        </p:txBody>
      </p:sp>
      <p:sp>
        <p:nvSpPr>
          <p:cNvPr id="3" name="Content Placeholder 2"/>
          <p:cNvSpPr>
            <a:spLocks noGrp="1"/>
          </p:cNvSpPr>
          <p:nvPr>
            <p:ph idx="1"/>
          </p:nvPr>
        </p:nvSpPr>
        <p:spPr>
          <a:xfrm>
            <a:off x="3575050" y="764705"/>
            <a:ext cx="5111750" cy="55446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ext Placeholder 3"/>
          <p:cNvSpPr>
            <a:spLocks noGrp="1"/>
          </p:cNvSpPr>
          <p:nvPr>
            <p:ph type="body" sz="half" idx="2"/>
          </p:nvPr>
        </p:nvSpPr>
        <p:spPr>
          <a:xfrm>
            <a:off x="457200" y="1926755"/>
            <a:ext cx="3008313" cy="43825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6" name="Footer Placeholder 4"/>
          <p:cNvSpPr>
            <a:spLocks noGrp="1"/>
          </p:cNvSpPr>
          <p:nvPr>
            <p:ph type="ftr" sz="quarter" idx="10"/>
          </p:nvPr>
        </p:nvSpPr>
        <p:spPr/>
        <p:txBody>
          <a:bodyPr/>
          <a:lstStyle>
            <a:lvl1pPr>
              <a:defRPr/>
            </a:lvl1pPr>
          </a:lstStyle>
          <a:p>
            <a:pPr>
              <a:defRPr/>
            </a:pPr>
            <a:r>
              <a:rPr lang="nl-NL"/>
              <a:t>Title document</a:t>
            </a:r>
          </a:p>
        </p:txBody>
      </p:sp>
      <p:sp>
        <p:nvSpPr>
          <p:cNvPr id="7" name="Slide Number Placeholder 5"/>
          <p:cNvSpPr>
            <a:spLocks noGrp="1"/>
          </p:cNvSpPr>
          <p:nvPr>
            <p:ph type="sldNum" sz="quarter" idx="11"/>
          </p:nvPr>
        </p:nvSpPr>
        <p:spPr/>
        <p:txBody>
          <a:bodyPr/>
          <a:lstStyle>
            <a:lvl1pPr>
              <a:defRPr/>
            </a:lvl1pPr>
          </a:lstStyle>
          <a:p>
            <a:pPr>
              <a:defRPr/>
            </a:pPr>
            <a:fld id="{EB1975A8-80D0-4EC5-999E-58A899C57311}"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fld id="{F1862A2D-0EBD-45B2-8673-64FC4F2E3B2C}" type="datetime1">
              <a:rPr lang="nl-NL"/>
              <a:pPr>
                <a:defRPr/>
              </a:pPr>
              <a:t>29-5-2013</a:t>
            </a:fld>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6" name="Rechte verbindingslijn 5"/>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457200" y="764704"/>
            <a:ext cx="3008313" cy="1100803"/>
          </a:xfrm>
        </p:spPr>
        <p:txBody>
          <a:bodyPr anchor="b"/>
          <a:lstStyle>
            <a:lvl1pPr algn="l">
              <a:defRPr sz="2000" b="1"/>
            </a:lvl1pPr>
          </a:lstStyle>
          <a:p>
            <a:r>
              <a:rPr lang="nl-NL" smtClean="0"/>
              <a:t>Klik om de stijl te bewerken</a:t>
            </a:r>
            <a:endParaRPr lang="nl-NL"/>
          </a:p>
        </p:txBody>
      </p:sp>
      <p:sp>
        <p:nvSpPr>
          <p:cNvPr id="10" name="Content Placeholder 2"/>
          <p:cNvSpPr>
            <a:spLocks noGrp="1"/>
          </p:cNvSpPr>
          <p:nvPr>
            <p:ph idx="1"/>
          </p:nvPr>
        </p:nvSpPr>
        <p:spPr>
          <a:xfrm>
            <a:off x="3575050" y="764705"/>
            <a:ext cx="5111750" cy="55446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1" name="Text Placeholder 3"/>
          <p:cNvSpPr>
            <a:spLocks noGrp="1"/>
          </p:cNvSpPr>
          <p:nvPr>
            <p:ph type="body" sz="half" idx="2"/>
          </p:nvPr>
        </p:nvSpPr>
        <p:spPr>
          <a:xfrm>
            <a:off x="457200" y="1926755"/>
            <a:ext cx="3008313" cy="43825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2" name="Footer Placeholder 4"/>
          <p:cNvSpPr>
            <a:spLocks noGrp="1"/>
          </p:cNvSpPr>
          <p:nvPr>
            <p:ph type="ftr" sz="quarter" idx="10"/>
          </p:nvPr>
        </p:nvSpPr>
        <p:spPr/>
        <p:txBody>
          <a:bodyPr/>
          <a:lstStyle>
            <a:lvl1pPr>
              <a:defRPr/>
            </a:lvl1pPr>
          </a:lstStyle>
          <a:p>
            <a:pPr>
              <a:defRPr/>
            </a:pPr>
            <a:r>
              <a:rPr lang="nl-NL"/>
              <a:t>Title document</a:t>
            </a:r>
          </a:p>
        </p:txBody>
      </p:sp>
      <p:sp>
        <p:nvSpPr>
          <p:cNvPr id="13" name="Slide Number Placeholder 5"/>
          <p:cNvSpPr>
            <a:spLocks noGrp="1"/>
          </p:cNvSpPr>
          <p:nvPr>
            <p:ph type="sldNum" sz="quarter" idx="11"/>
          </p:nvPr>
        </p:nvSpPr>
        <p:spPr/>
        <p:txBody>
          <a:bodyPr/>
          <a:lstStyle>
            <a:lvl1pPr>
              <a:defRPr/>
            </a:lvl1pPr>
          </a:lstStyle>
          <a:p>
            <a:pPr>
              <a:defRPr/>
            </a:pPr>
            <a:fld id="{DA9E299E-5753-42FF-9230-97AE1F5AB3C2}" type="slidenum">
              <a:rPr lang="nl-NL"/>
              <a:pPr>
                <a:defRPr/>
              </a:pPr>
              <a:t>‹#›</a:t>
            </a:fld>
            <a:endParaRPr lang="nl-NL"/>
          </a:p>
        </p:txBody>
      </p:sp>
      <p:sp>
        <p:nvSpPr>
          <p:cNvPr id="14" name="Date Placeholder 3"/>
          <p:cNvSpPr>
            <a:spLocks noGrp="1"/>
          </p:cNvSpPr>
          <p:nvPr>
            <p:ph type="dt" sz="half" idx="12"/>
          </p:nvPr>
        </p:nvSpPr>
        <p:spPr/>
        <p:txBody>
          <a:bodyPr/>
          <a:lstStyle>
            <a:lvl1pPr>
              <a:defRPr smtClean="0"/>
            </a:lvl1pPr>
          </a:lstStyle>
          <a:p>
            <a:pPr>
              <a:defRPr/>
            </a:pPr>
            <a:fld id="{BB3F0F72-0543-493A-B97F-707D5388C56A}" type="datetime1">
              <a:rPr lang="nl-NL"/>
              <a:pPr>
                <a:defRPr/>
              </a:pPr>
              <a:t>29-5-2013</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dirty="0">
                <a:solidFill>
                  <a:srgbClr val="00539F"/>
                </a:solidFill>
                <a:latin typeface="+mj-lt"/>
                <a:ea typeface="+mj-ea"/>
                <a:cs typeface="+mj-cs"/>
              </a:rPr>
              <a:t>Klik om de stijl te bewerken</a:t>
            </a:r>
          </a:p>
        </p:txBody>
      </p:sp>
      <p:sp>
        <p:nvSpPr>
          <p:cNvPr id="2" name="Title 1"/>
          <p:cNvSpPr>
            <a:spLocks noGrp="1"/>
          </p:cNvSpPr>
          <p:nvPr>
            <p:ph type="title"/>
          </p:nvPr>
        </p:nvSpPr>
        <p:spPr>
          <a:xfrm>
            <a:off x="1792288" y="4945633"/>
            <a:ext cx="5486400" cy="566738"/>
          </a:xfrm>
        </p:spPr>
        <p:txBody>
          <a:bodyPr anchor="b"/>
          <a:lstStyle>
            <a:lvl1pPr algn="l">
              <a:defRPr sz="2000" b="1"/>
            </a:lvl1pPr>
          </a:lstStyle>
          <a:p>
            <a:r>
              <a:rPr lang="nl-NL" smtClean="0"/>
              <a:t>Klik om de stijl te bewerken</a:t>
            </a:r>
            <a:endParaRPr lang="nl-NL"/>
          </a:p>
        </p:txBody>
      </p:sp>
      <p:sp>
        <p:nvSpPr>
          <p:cNvPr id="3" name="Picture Placeholder 2"/>
          <p:cNvSpPr>
            <a:spLocks noGrp="1"/>
          </p:cNvSpPr>
          <p:nvPr>
            <p:ph type="pic" idx="1"/>
          </p:nvPr>
        </p:nvSpPr>
        <p:spPr>
          <a:xfrm>
            <a:off x="1792288" y="757808"/>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nl-NL" noProof="0"/>
          </a:p>
        </p:txBody>
      </p:sp>
      <p:sp>
        <p:nvSpPr>
          <p:cNvPr id="4" name="Text Placeholder 3"/>
          <p:cNvSpPr>
            <a:spLocks noGrp="1"/>
          </p:cNvSpPr>
          <p:nvPr>
            <p:ph type="body" sz="half" idx="2"/>
          </p:nvPr>
        </p:nvSpPr>
        <p:spPr>
          <a:xfrm>
            <a:off x="1792288" y="550445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6" name="Footer Placeholder 4"/>
          <p:cNvSpPr>
            <a:spLocks noGrp="1"/>
          </p:cNvSpPr>
          <p:nvPr>
            <p:ph type="ftr" sz="quarter" idx="10"/>
          </p:nvPr>
        </p:nvSpPr>
        <p:spPr/>
        <p:txBody>
          <a:bodyPr/>
          <a:lstStyle>
            <a:lvl1pPr>
              <a:defRPr/>
            </a:lvl1pPr>
          </a:lstStyle>
          <a:p>
            <a:pPr>
              <a:defRPr/>
            </a:pPr>
            <a:r>
              <a:rPr lang="nl-NL"/>
              <a:t>Title document</a:t>
            </a:r>
          </a:p>
        </p:txBody>
      </p:sp>
      <p:sp>
        <p:nvSpPr>
          <p:cNvPr id="7" name="Slide Number Placeholder 5"/>
          <p:cNvSpPr>
            <a:spLocks noGrp="1"/>
          </p:cNvSpPr>
          <p:nvPr>
            <p:ph type="sldNum" sz="quarter" idx="11"/>
          </p:nvPr>
        </p:nvSpPr>
        <p:spPr/>
        <p:txBody>
          <a:bodyPr/>
          <a:lstStyle>
            <a:lvl1pPr>
              <a:defRPr/>
            </a:lvl1pPr>
          </a:lstStyle>
          <a:p>
            <a:pPr>
              <a:defRPr/>
            </a:pPr>
            <a:fld id="{CAD175D1-8BD5-4B61-8FB9-C6E082C6F948}"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fld id="{9782A12B-484A-4F3D-846A-ECB54D830D01}" type="datetime1">
              <a:rPr lang="nl-NL"/>
              <a:pPr>
                <a:defRPr/>
              </a:pPr>
              <a:t>29-5-2013</a:t>
            </a:fld>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6" name="Rechte verbindingslijn 5"/>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1792288" y="4945633"/>
            <a:ext cx="5486400" cy="566738"/>
          </a:xfrm>
        </p:spPr>
        <p:txBody>
          <a:bodyPr anchor="b"/>
          <a:lstStyle>
            <a:lvl1pPr algn="l">
              <a:defRPr sz="2000" b="1"/>
            </a:lvl1pPr>
          </a:lstStyle>
          <a:p>
            <a:r>
              <a:rPr lang="nl-NL" smtClean="0"/>
              <a:t>Klik om de stijl te bewerken</a:t>
            </a:r>
            <a:endParaRPr lang="nl-NL"/>
          </a:p>
        </p:txBody>
      </p:sp>
      <p:sp>
        <p:nvSpPr>
          <p:cNvPr id="10" name="Picture Placeholder 2"/>
          <p:cNvSpPr>
            <a:spLocks noGrp="1"/>
          </p:cNvSpPr>
          <p:nvPr>
            <p:ph type="pic" idx="1"/>
          </p:nvPr>
        </p:nvSpPr>
        <p:spPr>
          <a:xfrm>
            <a:off x="1792288" y="757808"/>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nl-NL" noProof="0"/>
          </a:p>
        </p:txBody>
      </p:sp>
      <p:sp>
        <p:nvSpPr>
          <p:cNvPr id="11" name="Text Placeholder 3"/>
          <p:cNvSpPr>
            <a:spLocks noGrp="1"/>
          </p:cNvSpPr>
          <p:nvPr>
            <p:ph type="body" sz="half" idx="2"/>
          </p:nvPr>
        </p:nvSpPr>
        <p:spPr>
          <a:xfrm>
            <a:off x="1792288" y="550445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2" name="Footer Placeholder 4"/>
          <p:cNvSpPr>
            <a:spLocks noGrp="1"/>
          </p:cNvSpPr>
          <p:nvPr>
            <p:ph type="ftr" sz="quarter" idx="10"/>
          </p:nvPr>
        </p:nvSpPr>
        <p:spPr/>
        <p:txBody>
          <a:bodyPr/>
          <a:lstStyle>
            <a:lvl1pPr>
              <a:defRPr/>
            </a:lvl1pPr>
          </a:lstStyle>
          <a:p>
            <a:pPr>
              <a:defRPr/>
            </a:pPr>
            <a:r>
              <a:rPr lang="nl-NL"/>
              <a:t>Title document</a:t>
            </a:r>
          </a:p>
        </p:txBody>
      </p:sp>
      <p:sp>
        <p:nvSpPr>
          <p:cNvPr id="13" name="Slide Number Placeholder 5"/>
          <p:cNvSpPr>
            <a:spLocks noGrp="1"/>
          </p:cNvSpPr>
          <p:nvPr>
            <p:ph type="sldNum" sz="quarter" idx="11"/>
          </p:nvPr>
        </p:nvSpPr>
        <p:spPr/>
        <p:txBody>
          <a:bodyPr/>
          <a:lstStyle>
            <a:lvl1pPr>
              <a:defRPr/>
            </a:lvl1pPr>
          </a:lstStyle>
          <a:p>
            <a:pPr>
              <a:defRPr/>
            </a:pPr>
            <a:fld id="{CDA826C4-2544-4961-BBC3-3D56E9440CB0}" type="slidenum">
              <a:rPr lang="nl-NL"/>
              <a:pPr>
                <a:defRPr/>
              </a:pPr>
              <a:t>‹#›</a:t>
            </a:fld>
            <a:endParaRPr lang="nl-NL"/>
          </a:p>
        </p:txBody>
      </p:sp>
      <p:sp>
        <p:nvSpPr>
          <p:cNvPr id="14" name="Date Placeholder 3"/>
          <p:cNvSpPr>
            <a:spLocks noGrp="1"/>
          </p:cNvSpPr>
          <p:nvPr>
            <p:ph type="dt" sz="half" idx="12"/>
          </p:nvPr>
        </p:nvSpPr>
        <p:spPr/>
        <p:txBody>
          <a:bodyPr/>
          <a:lstStyle>
            <a:lvl1pPr>
              <a:defRPr smtClean="0"/>
            </a:lvl1pPr>
          </a:lstStyle>
          <a:p>
            <a:pPr>
              <a:defRPr/>
            </a:pPr>
            <a:fld id="{80D4722F-ABB6-4303-BB25-8CA1878E7342}" type="datetime1">
              <a:rPr lang="nl-NL"/>
              <a:pPr>
                <a:defRPr/>
              </a:pPr>
              <a:t>29-5-2013</a:t>
            </a:fld>
            <a:endParaRPr lang="nl-N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76200" y="6477000"/>
            <a:ext cx="1066800" cy="355600"/>
          </a:xfrm>
          <a:prstGeom prst="rect">
            <a:avLst/>
          </a:prstGeom>
          <a:noFill/>
          <a:ln w="9525">
            <a:noFill/>
            <a:miter lim="800000"/>
            <a:headEnd/>
            <a:tailEnd/>
          </a:ln>
        </p:spPr>
      </p:pic>
      <p:cxnSp>
        <p:nvCxnSpPr>
          <p:cNvPr id="3" name="Rechte verbindingslijn 2"/>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9004300" y="1365250"/>
            <a:ext cx="139700" cy="5492750"/>
          </a:xfrm>
          <a:prstGeom prst="rect">
            <a:avLst/>
          </a:prstGeom>
          <a:noFill/>
          <a:ln w="9525">
            <a:noFill/>
            <a:miter lim="800000"/>
            <a:headEnd/>
            <a:tailEnd/>
          </a:ln>
        </p:spPr>
      </p:pic>
      <p:sp>
        <p:nvSpPr>
          <p:cNvPr id="5" name="Footer Placeholder 4"/>
          <p:cNvSpPr>
            <a:spLocks noGrp="1"/>
          </p:cNvSpPr>
          <p:nvPr>
            <p:ph type="ftr" sz="quarter" idx="10"/>
          </p:nvPr>
        </p:nvSpPr>
        <p:spPr/>
        <p:txBody>
          <a:bodyPr/>
          <a:lstStyle>
            <a:lvl1pPr>
              <a:defRPr/>
            </a:lvl1pPr>
          </a:lstStyle>
          <a:p>
            <a:pPr>
              <a:defRPr/>
            </a:pPr>
            <a:r>
              <a:rPr lang="nl-NL"/>
              <a:t>Title document</a:t>
            </a:r>
          </a:p>
        </p:txBody>
      </p:sp>
      <p:sp>
        <p:nvSpPr>
          <p:cNvPr id="6" name="Slide Number Placeholder 5"/>
          <p:cNvSpPr>
            <a:spLocks noGrp="1"/>
          </p:cNvSpPr>
          <p:nvPr>
            <p:ph type="sldNum" sz="quarter" idx="11"/>
          </p:nvPr>
        </p:nvSpPr>
        <p:spPr/>
        <p:txBody>
          <a:bodyPr/>
          <a:lstStyle>
            <a:lvl1pPr>
              <a:defRPr/>
            </a:lvl1pPr>
          </a:lstStyle>
          <a:p>
            <a:pPr>
              <a:defRPr/>
            </a:pPr>
            <a:fld id="{F2424070-74AD-4FBD-83A6-A367DF2BE1D3}"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fld id="{8F59299D-4CD6-4273-9E81-DE745E09CD88}" type="datetime1">
              <a:rPr lang="nl-NL"/>
              <a:pPr>
                <a:defRPr/>
              </a:pPr>
              <a:t>29-5-2013</a:t>
            </a:fld>
            <a:endParaRPr lang="nl-N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76200" y="6477000"/>
            <a:ext cx="1066800" cy="355600"/>
          </a:xfrm>
          <a:prstGeom prst="rect">
            <a:avLst/>
          </a:prstGeom>
          <a:noFill/>
          <a:ln w="9525">
            <a:noFill/>
            <a:miter lim="800000"/>
            <a:headEnd/>
            <a:tailEnd/>
          </a:ln>
        </p:spPr>
      </p:pic>
      <p:cxnSp>
        <p:nvCxnSpPr>
          <p:cNvPr id="3" name="Rechte verbindingslijn 2"/>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p:txBody>
          <a:bodyPr/>
          <a:lstStyle>
            <a:lvl1pPr>
              <a:defRPr/>
            </a:lvl1pPr>
          </a:lstStyle>
          <a:p>
            <a:pPr>
              <a:defRPr/>
            </a:pPr>
            <a:r>
              <a:rPr lang="nl-NL"/>
              <a:t>Title document</a:t>
            </a:r>
          </a:p>
        </p:txBody>
      </p:sp>
      <p:sp>
        <p:nvSpPr>
          <p:cNvPr id="5" name="Slide Number Placeholder 5"/>
          <p:cNvSpPr>
            <a:spLocks noGrp="1"/>
          </p:cNvSpPr>
          <p:nvPr>
            <p:ph type="sldNum" sz="quarter" idx="11"/>
          </p:nvPr>
        </p:nvSpPr>
        <p:spPr/>
        <p:txBody>
          <a:bodyPr/>
          <a:lstStyle>
            <a:lvl1pPr>
              <a:defRPr/>
            </a:lvl1pPr>
          </a:lstStyle>
          <a:p>
            <a:pPr>
              <a:defRPr/>
            </a:pPr>
            <a:fld id="{1BBCCBD1-8219-4A90-B659-3BEC30E779D3}"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fld id="{8F58F698-85DE-4B6D-AC49-C5CAE621DEDB}" type="datetime1">
              <a:rPr lang="nl-NL"/>
              <a:pPr>
                <a:defRPr/>
              </a:pPr>
              <a:t>29-5-2013</a:t>
            </a:fld>
            <a:endParaRPr lang="nl-NL"/>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76200" y="6477000"/>
            <a:ext cx="1066800" cy="3556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371600"/>
            <a:ext cx="3124200" cy="2590800"/>
          </a:xfrm>
        </p:spPr>
        <p:txBody>
          <a:bodyPr/>
          <a:lstStyle>
            <a:lvl1pPr algn="ctr">
              <a:defRPr sz="3200" b="1">
                <a:solidFill>
                  <a:srgbClr val="005B99"/>
                </a:solidFill>
                <a:effectLst/>
              </a:defRPr>
            </a:lvl1pPr>
          </a:lstStyle>
          <a:p>
            <a:r>
              <a:rPr lang="nl-NL" smtClean="0"/>
              <a:t>Klik om de stijl te bewerken</a:t>
            </a:r>
            <a:endParaRPr lang="en-US" dirty="0"/>
          </a:p>
        </p:txBody>
      </p:sp>
      <p:sp>
        <p:nvSpPr>
          <p:cNvPr id="5123" name="Rectangle 3"/>
          <p:cNvSpPr>
            <a:spLocks noGrp="1" noChangeArrowheads="1"/>
          </p:cNvSpPr>
          <p:nvPr>
            <p:ph type="subTitle" idx="1"/>
          </p:nvPr>
        </p:nvSpPr>
        <p:spPr>
          <a:xfrm>
            <a:off x="152400" y="4419600"/>
            <a:ext cx="3124200" cy="1828800"/>
          </a:xfrm>
        </p:spPr>
        <p:txBody>
          <a:bodyPr/>
          <a:lstStyle>
            <a:lvl1pPr marL="0" indent="0" algn="ctr">
              <a:buFontTx/>
              <a:buNone/>
              <a:defRPr sz="2000">
                <a:solidFill>
                  <a:srgbClr val="005B99"/>
                </a:solidFill>
                <a:effectLst/>
              </a:defRPr>
            </a:lvl1pPr>
          </a:lstStyle>
          <a:p>
            <a:r>
              <a:rPr lang="nl-NL" smtClean="0"/>
              <a:t>Klik om de ondertitelstijl van het model te bewerken</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7"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het opmaakprofiel van de modelondertitel te bewerken</a:t>
            </a:r>
            <a:endParaRPr lang="nl-NL"/>
          </a:p>
        </p:txBody>
      </p:sp>
      <p:sp>
        <p:nvSpPr>
          <p:cNvPr id="5" name="Footer Placeholder 4"/>
          <p:cNvSpPr>
            <a:spLocks noGrp="1"/>
          </p:cNvSpPr>
          <p:nvPr>
            <p:ph type="ftr" sz="quarter" idx="10"/>
          </p:nvPr>
        </p:nvSpPr>
        <p:spPr/>
        <p:txBody>
          <a:bodyPr/>
          <a:lstStyle>
            <a:lvl1pPr algn="ctr">
              <a:defRPr sz="1200" smtClean="0">
                <a:solidFill>
                  <a:schemeClr val="tx1"/>
                </a:solidFill>
                <a:latin typeface="Calibri" pitchFamily="34" charset="0"/>
              </a:defRPr>
            </a:lvl1pPr>
          </a:lstStyle>
          <a:p>
            <a:pPr>
              <a:defRPr/>
            </a:pPr>
            <a:r>
              <a:rPr lang="nl-NL"/>
              <a:t>Title document</a:t>
            </a:r>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1200"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1200" smtClean="0">
                <a:solidFill>
                  <a:schemeClr val="tx1"/>
                </a:solidFill>
                <a:latin typeface="+mn-lt"/>
              </a:defRPr>
            </a:lvl1pPr>
          </a:lstStyle>
          <a:p>
            <a:pPr>
              <a:defRPr/>
            </a:pPr>
            <a:fld id="{5C245E14-099A-49A9-81CC-BA4F6F3C2508}" type="datetime1">
              <a:rPr lang="nl-NL"/>
              <a:pPr>
                <a:defRPr/>
              </a:pPr>
              <a:t>29-5-2013</a:t>
            </a:fld>
            <a:endParaRPr lang="nl-N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nl-NL" noProof="0" dirty="0" smtClean="0"/>
              <a:t>Klik om de modelstijlen te bewerken</a:t>
            </a:r>
          </a:p>
          <a:p>
            <a:pPr lvl="1"/>
            <a:r>
              <a:rPr lang="nl-NL" noProof="0" dirty="0" smtClean="0"/>
              <a:t>Tweede niveau</a:t>
            </a:r>
          </a:p>
          <a:p>
            <a:pPr lvl="2"/>
            <a:r>
              <a:rPr lang="nl-NL" noProof="0" dirty="0" smtClean="0"/>
              <a:t>Derde niveau</a:t>
            </a:r>
          </a:p>
          <a:p>
            <a:pPr lvl="3"/>
            <a:r>
              <a:rPr lang="nl-NL" noProof="0" dirty="0" smtClean="0"/>
              <a:t>Vierde niveau</a:t>
            </a:r>
          </a:p>
          <a:p>
            <a:pPr lvl="4"/>
            <a:r>
              <a:rPr lang="nl-NL" noProof="0" dirty="0" smtClean="0"/>
              <a:t>Vijfde niveau</a:t>
            </a:r>
            <a:endParaRPr lang="nl-NL" noProof="0" dirty="0"/>
          </a:p>
        </p:txBody>
      </p:sp>
      <p:sp>
        <p:nvSpPr>
          <p:cNvPr id="4" name="Footer Placeholder 4"/>
          <p:cNvSpPr>
            <a:spLocks noGrp="1"/>
          </p:cNvSpPr>
          <p:nvPr>
            <p:ph type="ftr" sz="quarter" idx="10"/>
          </p:nvPr>
        </p:nvSpPr>
        <p:spPr/>
        <p:txBody>
          <a:bodyPr/>
          <a:lstStyle>
            <a:lvl1pPr>
              <a:defRPr/>
            </a:lvl1pPr>
          </a:lstStyle>
          <a:p>
            <a:pPr>
              <a:defRPr/>
            </a:pPr>
            <a:r>
              <a:rPr lang="nl-NL"/>
              <a:t>Title document</a:t>
            </a:r>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fld id="{637667A7-04BA-4DC1-B162-F05FB43D0636}" type="datetime1">
              <a:rPr lang="nl-NL"/>
              <a:pPr>
                <a:defRPr/>
              </a:pPr>
              <a:t>29-5-2013</a:t>
            </a:fld>
            <a:endParaRPr lang="nl-NL"/>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9004300" y="1365250"/>
            <a:ext cx="139700" cy="5492750"/>
          </a:xfrm>
          <a:prstGeom prst="rect">
            <a:avLst/>
          </a:prstGeom>
          <a:noFill/>
          <a:ln w="9525">
            <a:noFill/>
            <a:miter lim="800000"/>
            <a:headEnd/>
            <a:tailEnd/>
          </a:ln>
        </p:spPr>
      </p:pic>
      <p:sp>
        <p:nvSpPr>
          <p:cNvPr id="7" name="Title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8"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6" name="Footer Placeholder 4"/>
          <p:cNvSpPr>
            <a:spLocks noGrp="1"/>
          </p:cNvSpPr>
          <p:nvPr>
            <p:ph type="ftr" sz="quarter" idx="10"/>
          </p:nvPr>
        </p:nvSpPr>
        <p:spPr/>
        <p:txBody>
          <a:bodyPr/>
          <a:lstStyle>
            <a:lvl1pPr algn="ctr">
              <a:defRPr sz="1200" smtClean="0">
                <a:solidFill>
                  <a:schemeClr val="tx1"/>
                </a:solidFill>
                <a:latin typeface="Calibri" pitchFamily="34" charset="0"/>
              </a:defRPr>
            </a:lvl1pPr>
          </a:lstStyle>
          <a:p>
            <a:pPr>
              <a:defRPr/>
            </a:pPr>
            <a:r>
              <a:rPr lang="nl-NL"/>
              <a:t>Title document</a:t>
            </a:r>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1200"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1200" smtClean="0">
                <a:solidFill>
                  <a:schemeClr val="tx1"/>
                </a:solidFill>
                <a:latin typeface="+mn-lt"/>
              </a:defRPr>
            </a:lvl1pPr>
          </a:lstStyle>
          <a:p>
            <a:pPr>
              <a:defRPr/>
            </a:pPr>
            <a:fld id="{A8029D94-39D9-42AB-A886-88D3192CB6F5}" type="datetime1">
              <a:rPr lang="nl-NL"/>
              <a:pPr>
                <a:defRPr/>
              </a:pPr>
              <a:t>29-5-2013</a:t>
            </a:fld>
            <a:endParaRPr lang="nl-NL"/>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a:p>
        </p:txBody>
      </p:sp>
      <p:sp>
        <p:nvSpPr>
          <p:cNvPr id="3" name="Content Placeholder 2"/>
          <p:cNvSpPr>
            <a:spLocks noGrp="1"/>
          </p:cNvSpPr>
          <p:nvPr>
            <p:ph sz="half" idx="1"/>
          </p:nvPr>
        </p:nvSpPr>
        <p:spPr>
          <a:xfrm>
            <a:off x="457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Content Placeholder 3"/>
          <p:cNvSpPr>
            <a:spLocks noGrp="1"/>
          </p:cNvSpPr>
          <p:nvPr>
            <p:ph sz="half" idx="2"/>
          </p:nvPr>
        </p:nvSpPr>
        <p:spPr>
          <a:xfrm>
            <a:off x="4648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5" name="Footer Placeholder 4"/>
          <p:cNvSpPr>
            <a:spLocks noGrp="1"/>
          </p:cNvSpPr>
          <p:nvPr>
            <p:ph type="ftr" sz="quarter" idx="10"/>
          </p:nvPr>
        </p:nvSpPr>
        <p:spPr/>
        <p:txBody>
          <a:bodyPr/>
          <a:lstStyle>
            <a:lvl1pPr>
              <a:defRPr/>
            </a:lvl1pPr>
          </a:lstStyle>
          <a:p>
            <a:pPr>
              <a:defRPr/>
            </a:pPr>
            <a:r>
              <a:rPr lang="nl-NL"/>
              <a:t>Title document</a:t>
            </a:r>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fld id="{0FFBDB8E-6014-48FC-A08E-56CF3555CB4E}" type="datetime1">
              <a:rPr lang="nl-NL"/>
              <a:pPr>
                <a:defRPr/>
              </a:pPr>
              <a:t>29-5-2013</a:t>
            </a:fld>
            <a:endParaRPr lang="nl-NL"/>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nl-NL"/>
          </a:p>
        </p:txBody>
      </p:sp>
      <p:sp>
        <p:nvSpPr>
          <p:cNvPr id="3" name="Text Placeholder 2"/>
          <p:cNvSpPr>
            <a:spLocks noGrp="1"/>
          </p:cNvSpPr>
          <p:nvPr>
            <p:ph type="body" idx="1"/>
          </p:nvPr>
        </p:nvSpPr>
        <p:spPr>
          <a:xfrm>
            <a:off x="457200" y="119675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457200" y="183651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ext Placeholder 4"/>
          <p:cNvSpPr>
            <a:spLocks noGrp="1"/>
          </p:cNvSpPr>
          <p:nvPr>
            <p:ph type="body" sz="quarter" idx="3"/>
          </p:nvPr>
        </p:nvSpPr>
        <p:spPr>
          <a:xfrm>
            <a:off x="4645025" y="119675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645025" y="183651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Footer Placeholder 4"/>
          <p:cNvSpPr>
            <a:spLocks noGrp="1"/>
          </p:cNvSpPr>
          <p:nvPr>
            <p:ph type="ftr" sz="quarter" idx="10"/>
          </p:nvPr>
        </p:nvSpPr>
        <p:spPr/>
        <p:txBody>
          <a:bodyPr/>
          <a:lstStyle>
            <a:lvl1pPr>
              <a:defRPr/>
            </a:lvl1pPr>
          </a:lstStyle>
          <a:p>
            <a:pPr>
              <a:defRPr/>
            </a:pPr>
            <a:r>
              <a:rPr lang="nl-NL"/>
              <a:t>Title document</a:t>
            </a:r>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fld id="{3D38D084-6EAB-44F9-8BA8-5053850681F5}" type="datetime1">
              <a:rPr lang="nl-NL"/>
              <a:pPr>
                <a:defRPr/>
              </a:pPr>
              <a:t>29-5-2013</a:t>
            </a:fld>
            <a:endParaRPr lang="nl-NL"/>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Klik om de stijl te bewerken</a:t>
            </a:r>
            <a:endParaRPr lang="nl-NL" dirty="0"/>
          </a:p>
        </p:txBody>
      </p:sp>
      <p:sp>
        <p:nvSpPr>
          <p:cNvPr id="3" name="Footer Placeholder 4"/>
          <p:cNvSpPr>
            <a:spLocks noGrp="1"/>
          </p:cNvSpPr>
          <p:nvPr>
            <p:ph type="ftr" sz="quarter" idx="10"/>
          </p:nvPr>
        </p:nvSpPr>
        <p:spPr/>
        <p:txBody>
          <a:bodyPr/>
          <a:lstStyle>
            <a:lvl1pPr>
              <a:defRPr/>
            </a:lvl1pPr>
          </a:lstStyle>
          <a:p>
            <a:pPr>
              <a:defRPr/>
            </a:pPr>
            <a:r>
              <a:rPr lang="nl-NL"/>
              <a:t>Title document</a:t>
            </a:r>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fld id="{F04F2E56-CE0C-48FC-ACAA-A8F1F57555FF}" type="datetime1">
              <a:rPr lang="nl-NL"/>
              <a:pPr>
                <a:defRPr/>
              </a:pPr>
              <a:t>29-5-2013</a:t>
            </a:fld>
            <a:endParaRPr lang="nl-NL"/>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500063" y="71438"/>
            <a:ext cx="8229600" cy="582612"/>
          </a:xfrm>
        </p:spPr>
        <p:txBody>
          <a:bodyPr/>
          <a:lstStyle/>
          <a:p>
            <a:r>
              <a:rPr lang="nl-NL" dirty="0" smtClean="0"/>
              <a:t>Klik om de stijl te bewerken</a:t>
            </a:r>
            <a:endParaRPr lang="nl-NL" dirty="0"/>
          </a:p>
        </p:txBody>
      </p:sp>
      <p:sp>
        <p:nvSpPr>
          <p:cNvPr id="3" name="Footer Placeholder 4"/>
          <p:cNvSpPr>
            <a:spLocks noGrp="1"/>
          </p:cNvSpPr>
          <p:nvPr>
            <p:ph type="ftr" sz="quarter" idx="10"/>
          </p:nvPr>
        </p:nvSpPr>
        <p:spPr/>
        <p:txBody>
          <a:bodyPr/>
          <a:lstStyle>
            <a:lvl1pPr>
              <a:defRPr/>
            </a:lvl1pPr>
          </a:lstStyle>
          <a:p>
            <a:pPr>
              <a:defRPr/>
            </a:pPr>
            <a:r>
              <a:rPr lang="nl-NL"/>
              <a:t>Title document</a:t>
            </a:r>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fld id="{997030D5-C04F-4336-8C51-37C0E22BBAD4}" type="datetime1">
              <a:rPr lang="nl-NL"/>
              <a:pPr>
                <a:defRPr/>
              </a:pPr>
              <a:t>29-5-2013</a:t>
            </a:fld>
            <a:endParaRPr lang="nl-NL"/>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a:latin typeface="+mj-lt"/>
                <a:ea typeface="+mj-ea"/>
                <a:cs typeface="+mj-cs"/>
              </a:rPr>
              <a:t>Klik om de stijl te bewerken</a:t>
            </a:r>
            <a:endParaRPr lang="nl-NL" sz="4400" dirty="0">
              <a:latin typeface="+mj-lt"/>
              <a:ea typeface="+mj-ea"/>
              <a:cs typeface="+mj-cs"/>
            </a:endParaRPr>
          </a:p>
        </p:txBody>
      </p:sp>
      <p:sp>
        <p:nvSpPr>
          <p:cNvPr id="2" name="Title 1"/>
          <p:cNvSpPr>
            <a:spLocks noGrp="1"/>
          </p:cNvSpPr>
          <p:nvPr>
            <p:ph type="title"/>
          </p:nvPr>
        </p:nvSpPr>
        <p:spPr>
          <a:xfrm>
            <a:off x="457200" y="764704"/>
            <a:ext cx="3008313" cy="1100802"/>
          </a:xfrm>
        </p:spPr>
        <p:txBody>
          <a:bodyPr anchor="b"/>
          <a:lstStyle>
            <a:lvl1pPr algn="l">
              <a:defRPr sz="2000" b="1"/>
            </a:lvl1pPr>
          </a:lstStyle>
          <a:p>
            <a:r>
              <a:rPr lang="nl-NL" smtClean="0"/>
              <a:t>Klik om de stijl te bewerken</a:t>
            </a:r>
            <a:endParaRPr lang="nl-NL"/>
          </a:p>
        </p:txBody>
      </p:sp>
      <p:sp>
        <p:nvSpPr>
          <p:cNvPr id="3" name="Content Placeholder 2"/>
          <p:cNvSpPr>
            <a:spLocks noGrp="1"/>
          </p:cNvSpPr>
          <p:nvPr>
            <p:ph idx="1"/>
          </p:nvPr>
        </p:nvSpPr>
        <p:spPr>
          <a:xfrm>
            <a:off x="3575050" y="764705"/>
            <a:ext cx="5111750" cy="55446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ext Placeholder 3"/>
          <p:cNvSpPr>
            <a:spLocks noGrp="1"/>
          </p:cNvSpPr>
          <p:nvPr>
            <p:ph type="body" sz="half" idx="2"/>
          </p:nvPr>
        </p:nvSpPr>
        <p:spPr>
          <a:xfrm>
            <a:off x="457200" y="1926755"/>
            <a:ext cx="3008313" cy="438256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6" name="Footer Placeholder 4"/>
          <p:cNvSpPr>
            <a:spLocks noGrp="1"/>
          </p:cNvSpPr>
          <p:nvPr>
            <p:ph type="ftr" sz="quarter" idx="10"/>
          </p:nvPr>
        </p:nvSpPr>
        <p:spPr/>
        <p:txBody>
          <a:bodyPr/>
          <a:lstStyle>
            <a:lvl1pPr>
              <a:defRPr/>
            </a:lvl1pPr>
          </a:lstStyle>
          <a:p>
            <a:pPr>
              <a:defRPr/>
            </a:pPr>
            <a:r>
              <a:rPr lang="nl-NL"/>
              <a:t>Title document</a:t>
            </a:r>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fld id="{36396125-68DE-461D-9F31-2C0D1BC758A0}" type="datetime1">
              <a:rPr lang="nl-NL"/>
              <a:pPr>
                <a:defRPr/>
              </a:pPr>
              <a:t>29-5-2013</a:t>
            </a:fld>
            <a:endParaRPr lang="nl-NL"/>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a:latin typeface="+mj-lt"/>
                <a:ea typeface="+mj-ea"/>
                <a:cs typeface="+mj-cs"/>
              </a:rPr>
              <a:t>Klik om de stijl te bewerken</a:t>
            </a:r>
            <a:endParaRPr lang="nl-NL" sz="4400" dirty="0">
              <a:latin typeface="+mj-lt"/>
              <a:ea typeface="+mj-ea"/>
              <a:cs typeface="+mj-cs"/>
            </a:endParaRPr>
          </a:p>
        </p:txBody>
      </p:sp>
      <p:sp>
        <p:nvSpPr>
          <p:cNvPr id="2" name="Title 1"/>
          <p:cNvSpPr>
            <a:spLocks noGrp="1"/>
          </p:cNvSpPr>
          <p:nvPr>
            <p:ph type="title"/>
          </p:nvPr>
        </p:nvSpPr>
        <p:spPr>
          <a:xfrm>
            <a:off x="1792288" y="4952529"/>
            <a:ext cx="5486400" cy="566738"/>
          </a:xfrm>
        </p:spPr>
        <p:txBody>
          <a:bodyPr anchor="b"/>
          <a:lstStyle>
            <a:lvl1pPr algn="l">
              <a:defRPr sz="2000" b="1"/>
            </a:lvl1pPr>
          </a:lstStyle>
          <a:p>
            <a:r>
              <a:rPr lang="nl-NL" smtClean="0"/>
              <a:t>Klik om de stijl te bewerken</a:t>
            </a:r>
            <a:endParaRPr lang="nl-NL"/>
          </a:p>
        </p:txBody>
      </p:sp>
      <p:sp>
        <p:nvSpPr>
          <p:cNvPr id="3" name="Picture Placeholder 2"/>
          <p:cNvSpPr>
            <a:spLocks noGrp="1"/>
          </p:cNvSpPr>
          <p:nvPr>
            <p:ph type="pic" idx="1"/>
          </p:nvPr>
        </p:nvSpPr>
        <p:spPr>
          <a:xfrm>
            <a:off x="1792288" y="764704"/>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nl-NL" noProof="0"/>
          </a:p>
        </p:txBody>
      </p:sp>
      <p:sp>
        <p:nvSpPr>
          <p:cNvPr id="4" name="Text Placeholder 3"/>
          <p:cNvSpPr>
            <a:spLocks noGrp="1"/>
          </p:cNvSpPr>
          <p:nvPr>
            <p:ph type="body" sz="half" idx="2"/>
          </p:nvPr>
        </p:nvSpPr>
        <p:spPr>
          <a:xfrm>
            <a:off x="1792288" y="5519267"/>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6" name="Footer Placeholder 4"/>
          <p:cNvSpPr>
            <a:spLocks noGrp="1"/>
          </p:cNvSpPr>
          <p:nvPr>
            <p:ph type="ftr" sz="quarter" idx="10"/>
          </p:nvPr>
        </p:nvSpPr>
        <p:spPr/>
        <p:txBody>
          <a:bodyPr/>
          <a:lstStyle>
            <a:lvl1pPr>
              <a:defRPr/>
            </a:lvl1pPr>
          </a:lstStyle>
          <a:p>
            <a:pPr>
              <a:defRPr/>
            </a:pPr>
            <a:r>
              <a:rPr lang="nl-NL"/>
              <a:t>Title document</a:t>
            </a:r>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fld id="{41801561-556F-42E0-BE3F-9D5E65AD8EA1}" type="datetime1">
              <a:rPr lang="nl-NL"/>
              <a:pPr>
                <a:defRPr/>
              </a:pPr>
              <a:t>29-5-2013</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76200" y="6477000"/>
            <a:ext cx="10668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9004300" y="1365250"/>
            <a:ext cx="139700" cy="5492750"/>
          </a:xfrm>
          <a:prstGeom prst="rect">
            <a:avLst/>
          </a:prstGeom>
          <a:noFill/>
          <a:ln w="9525">
            <a:noFill/>
            <a:miter lim="800000"/>
            <a:headEnd/>
            <a:tailEnd/>
          </a:ln>
        </p:spPr>
      </p:pic>
      <p:sp>
        <p:nvSpPr>
          <p:cNvPr id="3" name="Title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4"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9004300" y="1365250"/>
            <a:ext cx="139700"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1200" smtClean="0">
                <a:solidFill>
                  <a:schemeClr val="tx1"/>
                </a:solidFill>
                <a:latin typeface="Calibri" pitchFamily="34" charset="0"/>
              </a:defRPr>
            </a:lvl1pPr>
          </a:lstStyle>
          <a:p>
            <a:pPr>
              <a:defRPr/>
            </a:pPr>
            <a:r>
              <a:rPr lang="nl-NL"/>
              <a:t>Title document</a:t>
            </a:r>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1200"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1200" smtClean="0">
                <a:solidFill>
                  <a:schemeClr val="tx1"/>
                </a:solidFill>
                <a:latin typeface="+mn-lt"/>
              </a:defRPr>
            </a:lvl1pPr>
          </a:lstStyle>
          <a:p>
            <a:pPr>
              <a:defRPr/>
            </a:pPr>
            <a:fld id="{78CCFB7C-5036-4F2B-8795-358C0C20ECE9}" type="datetime1">
              <a:rPr lang="nl-NL"/>
              <a:pPr>
                <a:defRPr/>
              </a:pPr>
              <a:t>29-5-2013</a:t>
            </a:fld>
            <a:endParaRPr lang="nl-NL"/>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1200" smtClean="0">
                <a:solidFill>
                  <a:schemeClr val="tx1"/>
                </a:solidFill>
                <a:latin typeface="Calibri" pitchFamily="34" charset="0"/>
              </a:defRPr>
            </a:lvl1pPr>
          </a:lstStyle>
          <a:p>
            <a:pPr>
              <a:defRPr/>
            </a:pPr>
            <a:r>
              <a:rPr lang="nl-NL"/>
              <a:t>Title document</a:t>
            </a:r>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1200"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1200" smtClean="0">
                <a:solidFill>
                  <a:schemeClr val="tx1"/>
                </a:solidFill>
                <a:latin typeface="+mn-lt"/>
              </a:defRPr>
            </a:lvl1pPr>
          </a:lstStyle>
          <a:p>
            <a:pPr>
              <a:defRPr/>
            </a:pPr>
            <a:fld id="{C7FE9636-8CBE-478E-81BD-C0EC0B9B736C}" type="datetime1">
              <a:rPr lang="nl-NL"/>
              <a:pPr>
                <a:defRPr/>
              </a:pPr>
              <a:t>29-5-2013</a:t>
            </a:fld>
            <a:endParaRPr lang="nl-NL"/>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nl-NL" noProof="0" dirty="0"/>
          </a:p>
        </p:txBody>
      </p:sp>
      <p:sp>
        <p:nvSpPr>
          <p:cNvPr id="3" name="Content Placeholder 2"/>
          <p:cNvSpPr>
            <a:spLocks noGrp="1"/>
          </p:cNvSpPr>
          <p:nvPr>
            <p:ph idx="1"/>
          </p:nvPr>
        </p:nvSpPr>
        <p:spPr/>
        <p:txBody>
          <a:bodyPr/>
          <a:lstStyle>
            <a:lvl1pPr>
              <a:buFontTx/>
              <a:buBlip>
                <a:blip r:embed="rId2"/>
              </a:buBlip>
              <a:defRPr/>
            </a:lvl1p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dirty="0"/>
          </a:p>
        </p:txBody>
      </p:sp>
      <p:sp>
        <p:nvSpPr>
          <p:cNvPr id="4" name="Footer Placeholder 4"/>
          <p:cNvSpPr>
            <a:spLocks noGrp="1"/>
          </p:cNvSpPr>
          <p:nvPr>
            <p:ph type="ftr" sz="quarter" idx="10"/>
          </p:nvPr>
        </p:nvSpPr>
        <p:spPr/>
        <p:txBody>
          <a:bodyPr/>
          <a:lstStyle>
            <a:lvl1pPr>
              <a:defRPr/>
            </a:lvl1pPr>
          </a:lstStyle>
          <a:p>
            <a:pPr>
              <a:defRPr/>
            </a:pPr>
            <a:r>
              <a:rPr lang="nl-NL"/>
              <a:t>Title document</a:t>
            </a:r>
          </a:p>
        </p:txBody>
      </p:sp>
      <p:sp>
        <p:nvSpPr>
          <p:cNvPr id="5" name="Slide Number Placeholder 5"/>
          <p:cNvSpPr>
            <a:spLocks noGrp="1"/>
          </p:cNvSpPr>
          <p:nvPr>
            <p:ph type="sldNum" sz="quarter" idx="11"/>
          </p:nvPr>
        </p:nvSpPr>
        <p:spPr/>
        <p:txBody>
          <a:bodyPr/>
          <a:lstStyle>
            <a:lvl1pPr>
              <a:defRPr/>
            </a:lvl1pPr>
          </a:lstStyle>
          <a:p>
            <a:pPr>
              <a:defRPr/>
            </a:pPr>
            <a:fld id="{DF208558-473E-4437-9BF5-D795D7AD1F04}" type="slidenum">
              <a:rPr lang="nl-NL"/>
              <a:pPr>
                <a:defRPr/>
              </a:pPr>
              <a:t>‹#›</a:t>
            </a:fld>
            <a:endParaRPr lang="nl-NL"/>
          </a:p>
        </p:txBody>
      </p:sp>
      <p:sp>
        <p:nvSpPr>
          <p:cNvPr id="6" name="Date Placeholder 3"/>
          <p:cNvSpPr>
            <a:spLocks noGrp="1"/>
          </p:cNvSpPr>
          <p:nvPr>
            <p:ph type="dt" sz="half" idx="12"/>
          </p:nvPr>
        </p:nvSpPr>
        <p:spPr/>
        <p:txBody>
          <a:bodyPr/>
          <a:lstStyle>
            <a:lvl1pPr>
              <a:defRPr/>
            </a:lvl1pPr>
          </a:lstStyle>
          <a:p>
            <a:pPr>
              <a:defRPr/>
            </a:pPr>
            <a:fld id="{54EFCE93-AB76-477E-9E84-535B09331DB8}" type="datetime1">
              <a:rPr lang="nl-NL"/>
              <a:pPr>
                <a:defRPr/>
              </a:pPr>
              <a:t>29-5-2013</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5" name="Rechte verbindingslijn 4"/>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500063" y="71438"/>
            <a:ext cx="8229600" cy="582612"/>
          </a:xfrm>
        </p:spPr>
        <p:txBody>
          <a:bodyPr/>
          <a:lstStyle/>
          <a:p>
            <a:r>
              <a:rPr lang="nl-NL" noProof="0" smtClean="0"/>
              <a:t>Klik om de stijl te bewerken</a:t>
            </a:r>
            <a:endParaRPr lang="nl-NL" noProof="0" dirty="0"/>
          </a:p>
        </p:txBody>
      </p:sp>
      <p:sp>
        <p:nvSpPr>
          <p:cNvPr id="9" name="Content Placeholder 2"/>
          <p:cNvSpPr>
            <a:spLocks noGrp="1"/>
          </p:cNvSpPr>
          <p:nvPr>
            <p:ph idx="1"/>
          </p:nvPr>
        </p:nvSpPr>
        <p:spPr>
          <a:xfrm>
            <a:off x="457200" y="857250"/>
            <a:ext cx="8229600" cy="5268913"/>
          </a:xfrm>
        </p:spPr>
        <p:txBody>
          <a:bodyPr/>
          <a:lstStyle>
            <a:lvl1pPr>
              <a:buFontTx/>
              <a:buBlip>
                <a:blip r:embed="rId4"/>
              </a:buBlip>
              <a:defRPr/>
            </a:lvl1p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dirty="0"/>
          </a:p>
        </p:txBody>
      </p:sp>
      <p:sp>
        <p:nvSpPr>
          <p:cNvPr id="7" name="Footer Placeholder 4"/>
          <p:cNvSpPr>
            <a:spLocks noGrp="1"/>
          </p:cNvSpPr>
          <p:nvPr>
            <p:ph type="ftr" sz="quarter" idx="10"/>
          </p:nvPr>
        </p:nvSpPr>
        <p:spPr/>
        <p:txBody>
          <a:bodyPr/>
          <a:lstStyle>
            <a:lvl1pPr>
              <a:defRPr/>
            </a:lvl1pPr>
          </a:lstStyle>
          <a:p>
            <a:pPr>
              <a:defRPr/>
            </a:pPr>
            <a:r>
              <a:rPr lang="nl-NL"/>
              <a:t>Title document</a:t>
            </a:r>
          </a:p>
        </p:txBody>
      </p:sp>
      <p:sp>
        <p:nvSpPr>
          <p:cNvPr id="10" name="Slide Number Placeholder 5"/>
          <p:cNvSpPr>
            <a:spLocks noGrp="1"/>
          </p:cNvSpPr>
          <p:nvPr>
            <p:ph type="sldNum" sz="quarter" idx="11"/>
          </p:nvPr>
        </p:nvSpPr>
        <p:spPr/>
        <p:txBody>
          <a:bodyPr/>
          <a:lstStyle>
            <a:lvl1pPr>
              <a:defRPr/>
            </a:lvl1pPr>
          </a:lstStyle>
          <a:p>
            <a:pPr>
              <a:defRPr/>
            </a:pPr>
            <a:fld id="{D8846601-D9E0-4071-8846-44D0925C3F3F}" type="slidenum">
              <a:rPr lang="nl-NL"/>
              <a:pPr>
                <a:defRPr/>
              </a:pPr>
              <a:t>‹#›</a:t>
            </a:fld>
            <a:endParaRPr lang="nl-NL"/>
          </a:p>
        </p:txBody>
      </p:sp>
      <p:sp>
        <p:nvSpPr>
          <p:cNvPr id="11" name="Date Placeholder 3"/>
          <p:cNvSpPr>
            <a:spLocks noGrp="1"/>
          </p:cNvSpPr>
          <p:nvPr>
            <p:ph type="dt" sz="half" idx="12"/>
          </p:nvPr>
        </p:nvSpPr>
        <p:spPr/>
        <p:txBody>
          <a:bodyPr/>
          <a:lstStyle>
            <a:lvl1pPr>
              <a:defRPr smtClean="0"/>
            </a:lvl1pPr>
          </a:lstStyle>
          <a:p>
            <a:pPr>
              <a:defRPr/>
            </a:pPr>
            <a:fld id="{6930F019-8659-49AF-8A97-852FED379D6D}" type="datetime1">
              <a:rPr lang="nl-NL"/>
              <a:pPr>
                <a:defRPr/>
              </a:pPr>
              <a:t>29-5-2013</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76200" y="6477000"/>
            <a:ext cx="1066800" cy="355600"/>
          </a:xfrm>
          <a:prstGeom prst="rect">
            <a:avLst/>
          </a:prstGeom>
          <a:noFill/>
          <a:ln w="9525">
            <a:noFill/>
            <a:miter lim="800000"/>
            <a:headEnd/>
            <a:tailEnd/>
          </a:ln>
        </p:spPr>
      </p:pic>
      <p:cxnSp>
        <p:nvCxnSpPr>
          <p:cNvPr id="5" name="Rechte verbindingslijn 4"/>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9004300" y="1365250"/>
            <a:ext cx="139700" cy="5492750"/>
          </a:xfrm>
          <a:prstGeom prst="rect">
            <a:avLst/>
          </a:prstGeom>
          <a:noFill/>
          <a:ln w="9525">
            <a:noFill/>
            <a:miter lim="800000"/>
            <a:headEnd/>
            <a:tailEnd/>
          </a:ln>
        </p:spPr>
      </p:pic>
      <p:sp>
        <p:nvSpPr>
          <p:cNvPr id="7" name="Title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8"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9" name="Footer Placeholder 4"/>
          <p:cNvSpPr>
            <a:spLocks noGrp="1"/>
          </p:cNvSpPr>
          <p:nvPr>
            <p:ph type="ftr" sz="quarter" idx="10"/>
          </p:nvPr>
        </p:nvSpPr>
        <p:spPr/>
        <p:txBody>
          <a:bodyPr/>
          <a:lstStyle>
            <a:lvl1pPr>
              <a:defRPr/>
            </a:lvl1pPr>
          </a:lstStyle>
          <a:p>
            <a:pPr>
              <a:defRPr/>
            </a:pPr>
            <a:r>
              <a:rPr lang="nl-NL"/>
              <a:t>Title document</a:t>
            </a:r>
          </a:p>
        </p:txBody>
      </p:sp>
      <p:sp>
        <p:nvSpPr>
          <p:cNvPr id="10" name="Slide Number Placeholder 5"/>
          <p:cNvSpPr>
            <a:spLocks noGrp="1"/>
          </p:cNvSpPr>
          <p:nvPr>
            <p:ph type="sldNum" sz="quarter" idx="11"/>
          </p:nvPr>
        </p:nvSpPr>
        <p:spPr/>
        <p:txBody>
          <a:bodyPr/>
          <a:lstStyle>
            <a:lvl1pPr>
              <a:defRPr/>
            </a:lvl1pPr>
          </a:lstStyle>
          <a:p>
            <a:pPr>
              <a:defRPr/>
            </a:pPr>
            <a:fld id="{C9AA6C16-6CD7-487B-8D5D-24FD1258E615}" type="slidenum">
              <a:rPr lang="nl-NL"/>
              <a:pPr>
                <a:defRPr/>
              </a:pPr>
              <a:t>‹#›</a:t>
            </a:fld>
            <a:endParaRPr lang="nl-NL"/>
          </a:p>
        </p:txBody>
      </p:sp>
      <p:sp>
        <p:nvSpPr>
          <p:cNvPr id="11" name="Date Placeholder 3"/>
          <p:cNvSpPr>
            <a:spLocks noGrp="1"/>
          </p:cNvSpPr>
          <p:nvPr>
            <p:ph type="dt" sz="half" idx="12"/>
          </p:nvPr>
        </p:nvSpPr>
        <p:spPr/>
        <p:txBody>
          <a:bodyPr/>
          <a:lstStyle>
            <a:lvl1pPr>
              <a:defRPr smtClean="0"/>
            </a:lvl1pPr>
          </a:lstStyle>
          <a:p>
            <a:pPr>
              <a:defRPr/>
            </a:pPr>
            <a:fld id="{80775AFC-3DDC-46F8-B0D5-3EAC43158EF5}" type="datetime1">
              <a:rPr lang="nl-NL"/>
              <a:pPr>
                <a:defRPr/>
              </a:pPr>
              <a:t>29-5-2013</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dirty="0"/>
          </a:p>
        </p:txBody>
      </p:sp>
      <p:sp>
        <p:nvSpPr>
          <p:cNvPr id="3" name="Content Placeholder 2"/>
          <p:cNvSpPr>
            <a:spLocks noGrp="1"/>
          </p:cNvSpPr>
          <p:nvPr>
            <p:ph sz="half" idx="1"/>
          </p:nvPr>
        </p:nvSpPr>
        <p:spPr>
          <a:xfrm>
            <a:off x="457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Content Placeholder 3"/>
          <p:cNvSpPr>
            <a:spLocks noGrp="1"/>
          </p:cNvSpPr>
          <p:nvPr>
            <p:ph sz="half" idx="2"/>
          </p:nvPr>
        </p:nvSpPr>
        <p:spPr>
          <a:xfrm>
            <a:off x="4648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Footer Placeholder 4"/>
          <p:cNvSpPr>
            <a:spLocks noGrp="1"/>
          </p:cNvSpPr>
          <p:nvPr>
            <p:ph type="ftr" sz="quarter" idx="10"/>
          </p:nvPr>
        </p:nvSpPr>
        <p:spPr/>
        <p:txBody>
          <a:bodyPr/>
          <a:lstStyle>
            <a:lvl1pPr>
              <a:defRPr/>
            </a:lvl1pPr>
          </a:lstStyle>
          <a:p>
            <a:pPr>
              <a:defRPr/>
            </a:pPr>
            <a:r>
              <a:rPr lang="nl-NL"/>
              <a:t>Title document</a:t>
            </a:r>
          </a:p>
        </p:txBody>
      </p:sp>
      <p:sp>
        <p:nvSpPr>
          <p:cNvPr id="6" name="Slide Number Placeholder 5"/>
          <p:cNvSpPr>
            <a:spLocks noGrp="1"/>
          </p:cNvSpPr>
          <p:nvPr>
            <p:ph type="sldNum" sz="quarter" idx="11"/>
          </p:nvPr>
        </p:nvSpPr>
        <p:spPr/>
        <p:txBody>
          <a:bodyPr/>
          <a:lstStyle>
            <a:lvl1pPr>
              <a:defRPr/>
            </a:lvl1pPr>
          </a:lstStyle>
          <a:p>
            <a:pPr>
              <a:defRPr/>
            </a:pPr>
            <a:fld id="{1764767B-43DF-4387-ADCA-573C7D9E351B}"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fld id="{8EA54468-F53A-4B28-81A4-7B77528D5423}" type="datetime1">
              <a:rPr lang="nl-NL"/>
              <a:pPr>
                <a:defRPr/>
              </a:pPr>
              <a:t>29-5-2013</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6" name="Rechte verbindingslijn 5"/>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500063" y="71438"/>
            <a:ext cx="8229600" cy="582612"/>
          </a:xfrm>
        </p:spPr>
        <p:txBody>
          <a:bodyPr/>
          <a:lstStyle/>
          <a:p>
            <a:r>
              <a:rPr lang="nl-NL" smtClean="0"/>
              <a:t>Klik om de stijl te bewerken</a:t>
            </a:r>
            <a:endParaRPr lang="nl-NL" dirty="0"/>
          </a:p>
        </p:txBody>
      </p:sp>
      <p:sp>
        <p:nvSpPr>
          <p:cNvPr id="11" name="Content Placeholder 2"/>
          <p:cNvSpPr>
            <a:spLocks noGrp="1"/>
          </p:cNvSpPr>
          <p:nvPr>
            <p:ph sz="half" idx="1"/>
          </p:nvPr>
        </p:nvSpPr>
        <p:spPr>
          <a:xfrm>
            <a:off x="457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2" name="Content Placeholder 3"/>
          <p:cNvSpPr>
            <a:spLocks noGrp="1"/>
          </p:cNvSpPr>
          <p:nvPr>
            <p:ph sz="half" idx="2"/>
          </p:nvPr>
        </p:nvSpPr>
        <p:spPr>
          <a:xfrm>
            <a:off x="4648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8" name="Footer Placeholder 4"/>
          <p:cNvSpPr>
            <a:spLocks noGrp="1"/>
          </p:cNvSpPr>
          <p:nvPr>
            <p:ph type="ftr" sz="quarter" idx="10"/>
          </p:nvPr>
        </p:nvSpPr>
        <p:spPr/>
        <p:txBody>
          <a:bodyPr/>
          <a:lstStyle>
            <a:lvl1pPr>
              <a:defRPr/>
            </a:lvl1pPr>
          </a:lstStyle>
          <a:p>
            <a:pPr>
              <a:defRPr/>
            </a:pPr>
            <a:r>
              <a:rPr lang="nl-NL"/>
              <a:t>Title document</a:t>
            </a:r>
          </a:p>
        </p:txBody>
      </p:sp>
      <p:sp>
        <p:nvSpPr>
          <p:cNvPr id="9" name="Slide Number Placeholder 5"/>
          <p:cNvSpPr>
            <a:spLocks noGrp="1"/>
          </p:cNvSpPr>
          <p:nvPr>
            <p:ph type="sldNum" sz="quarter" idx="11"/>
          </p:nvPr>
        </p:nvSpPr>
        <p:spPr/>
        <p:txBody>
          <a:bodyPr/>
          <a:lstStyle>
            <a:lvl1pPr>
              <a:defRPr/>
            </a:lvl1pPr>
          </a:lstStyle>
          <a:p>
            <a:pPr>
              <a:defRPr/>
            </a:pPr>
            <a:fld id="{3062CED9-B5AD-4BE9-8042-92F67B7B67AB}" type="slidenum">
              <a:rPr lang="nl-NL"/>
              <a:pPr>
                <a:defRPr/>
              </a:pPr>
              <a:t>‹#›</a:t>
            </a:fld>
            <a:endParaRPr lang="nl-NL"/>
          </a:p>
        </p:txBody>
      </p:sp>
      <p:sp>
        <p:nvSpPr>
          <p:cNvPr id="13" name="Date Placeholder 3"/>
          <p:cNvSpPr>
            <a:spLocks noGrp="1"/>
          </p:cNvSpPr>
          <p:nvPr>
            <p:ph type="dt" sz="half" idx="12"/>
          </p:nvPr>
        </p:nvSpPr>
        <p:spPr/>
        <p:txBody>
          <a:bodyPr/>
          <a:lstStyle>
            <a:lvl1pPr>
              <a:defRPr smtClean="0"/>
            </a:lvl1pPr>
          </a:lstStyle>
          <a:p>
            <a:pPr>
              <a:defRPr/>
            </a:pPr>
            <a:fld id="{777E420C-C9EF-434F-B2C2-BE2751A082E4}" type="datetime1">
              <a:rPr lang="nl-NL"/>
              <a:pPr>
                <a:defRPr/>
              </a:pPr>
              <a:t>29-5-2013</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nl-NL" dirty="0"/>
          </a:p>
        </p:txBody>
      </p:sp>
      <p:sp>
        <p:nvSpPr>
          <p:cNvPr id="3" name="Text Placeholder 2"/>
          <p:cNvSpPr>
            <a:spLocks noGrp="1"/>
          </p:cNvSpPr>
          <p:nvPr>
            <p:ph type="body" idx="1"/>
          </p:nvPr>
        </p:nvSpPr>
        <p:spPr>
          <a:xfrm>
            <a:off x="457200" y="119675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457200" y="183651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ext Placeholder 4"/>
          <p:cNvSpPr>
            <a:spLocks noGrp="1"/>
          </p:cNvSpPr>
          <p:nvPr>
            <p:ph type="body" sz="quarter" idx="3"/>
          </p:nvPr>
        </p:nvSpPr>
        <p:spPr>
          <a:xfrm>
            <a:off x="4645025" y="119675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645025" y="183651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Footer Placeholder 4"/>
          <p:cNvSpPr>
            <a:spLocks noGrp="1"/>
          </p:cNvSpPr>
          <p:nvPr>
            <p:ph type="ftr" sz="quarter" idx="10"/>
          </p:nvPr>
        </p:nvSpPr>
        <p:spPr/>
        <p:txBody>
          <a:bodyPr/>
          <a:lstStyle>
            <a:lvl1pPr>
              <a:defRPr/>
            </a:lvl1pPr>
          </a:lstStyle>
          <a:p>
            <a:pPr>
              <a:defRPr/>
            </a:pPr>
            <a:r>
              <a:rPr lang="nl-NL"/>
              <a:t>Title document</a:t>
            </a:r>
          </a:p>
        </p:txBody>
      </p:sp>
      <p:sp>
        <p:nvSpPr>
          <p:cNvPr id="8" name="Slide Number Placeholder 5"/>
          <p:cNvSpPr>
            <a:spLocks noGrp="1"/>
          </p:cNvSpPr>
          <p:nvPr>
            <p:ph type="sldNum" sz="quarter" idx="11"/>
          </p:nvPr>
        </p:nvSpPr>
        <p:spPr/>
        <p:txBody>
          <a:bodyPr/>
          <a:lstStyle>
            <a:lvl1pPr>
              <a:defRPr/>
            </a:lvl1pPr>
          </a:lstStyle>
          <a:p>
            <a:pPr>
              <a:defRPr/>
            </a:pPr>
            <a:fld id="{B3AA71B2-3753-4B5E-82D4-17014611D737}"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fld id="{97034E72-BFB8-4D60-81C0-8E96EDEA668D}" type="datetime1">
              <a:rPr lang="nl-NL"/>
              <a:pPr>
                <a:defRPr/>
              </a:pPr>
              <a:t>29-5-2013</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3.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0063" y="71438"/>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smtClean="0"/>
              <a:t>Klik om de stijl te bewerken</a:t>
            </a:r>
          </a:p>
        </p:txBody>
      </p:sp>
      <p:sp>
        <p:nvSpPr>
          <p:cNvPr id="1027" name="Text Placeholder 2"/>
          <p:cNvSpPr>
            <a:spLocks noGrp="1"/>
          </p:cNvSpPr>
          <p:nvPr>
            <p:ph type="body" idx="1"/>
          </p:nvPr>
        </p:nvSpPr>
        <p:spPr bwMode="auto">
          <a:xfrm>
            <a:off x="457200" y="857250"/>
            <a:ext cx="82296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smtClean="0"/>
              <a:t>Klik om de modelstijlen te bewerken </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5" name="Footer Placeholder 4"/>
          <p:cNvSpPr>
            <a:spLocks noGrp="1"/>
          </p:cNvSpPr>
          <p:nvPr>
            <p:ph type="ftr" sz="quarter" idx="3"/>
          </p:nvPr>
        </p:nvSpPr>
        <p:spPr>
          <a:xfrm>
            <a:off x="2357438" y="6538913"/>
            <a:ext cx="5143500" cy="214312"/>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chemeClr val="tx1"/>
                </a:solidFill>
                <a:latin typeface="Calibri" pitchFamily="34" charset="0"/>
                <a:cs typeface="+mn-cs"/>
              </a:defRPr>
            </a:lvl1pPr>
          </a:lstStyle>
          <a:p>
            <a:pPr>
              <a:defRPr/>
            </a:pPr>
            <a:r>
              <a:rPr lang="nl-NL"/>
              <a:t>Title document</a:t>
            </a:r>
          </a:p>
        </p:txBody>
      </p:sp>
      <p:sp>
        <p:nvSpPr>
          <p:cNvPr id="6" name="Slide Number Placeholder 5"/>
          <p:cNvSpPr>
            <a:spLocks noGrp="1"/>
          </p:cNvSpPr>
          <p:nvPr>
            <p:ph type="sldNum" sz="quarter" idx="4"/>
          </p:nvPr>
        </p:nvSpPr>
        <p:spPr>
          <a:xfrm>
            <a:off x="7500938" y="6538913"/>
            <a:ext cx="614362" cy="214312"/>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solidFill>
                <a:latin typeface="+mn-lt"/>
                <a:cs typeface="+mn-cs"/>
              </a:defRPr>
            </a:lvl1pPr>
          </a:lstStyle>
          <a:p>
            <a:pPr>
              <a:defRPr/>
            </a:pPr>
            <a:fld id="{154078EE-7DF4-4F82-BB82-E546C39C5D74}" type="slidenum">
              <a:rPr lang="nl-NL"/>
              <a:pPr>
                <a:defRPr/>
              </a:pPr>
              <a:t>‹#›</a:t>
            </a:fld>
            <a:endParaRPr lang="nl-NL"/>
          </a:p>
        </p:txBody>
      </p:sp>
      <p:sp>
        <p:nvSpPr>
          <p:cNvPr id="4" name="Date Placeholder 3"/>
          <p:cNvSpPr>
            <a:spLocks noGrp="1"/>
          </p:cNvSpPr>
          <p:nvPr>
            <p:ph type="dt" sz="half" idx="2"/>
          </p:nvPr>
        </p:nvSpPr>
        <p:spPr>
          <a:xfrm>
            <a:off x="1447800" y="6538913"/>
            <a:ext cx="909638" cy="214312"/>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solidFill>
                <a:latin typeface="+mn-lt"/>
                <a:cs typeface="+mn-cs"/>
              </a:defRPr>
            </a:lvl1pPr>
          </a:lstStyle>
          <a:p>
            <a:pPr>
              <a:defRPr/>
            </a:pPr>
            <a:fld id="{5C7696F2-4816-4D5D-95F2-D447D17D5082}" type="datetime1">
              <a:rPr lang="nl-NL"/>
              <a:pPr>
                <a:defRPr/>
              </a:pPr>
              <a:t>29-5-2013</a:t>
            </a:fld>
            <a:endParaRPr lang="nl-NL"/>
          </a:p>
        </p:txBody>
      </p:sp>
      <p:cxnSp>
        <p:nvCxnSpPr>
          <p:cNvPr id="10" name="Rechte verbindingslijn 9"/>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33" name="Afbeelding 11" descr="Infosupport_PPT_balk.jpg"/>
          <p:cNvPicPr>
            <a:picLocks noChangeAspect="1"/>
          </p:cNvPicPr>
          <p:nvPr/>
        </p:nvPicPr>
        <p:blipFill>
          <a:blip r:embed="rId22" cstate="print"/>
          <a:srcRect/>
          <a:stretch>
            <a:fillRect/>
          </a:stretch>
        </p:blipFill>
        <p:spPr bwMode="auto">
          <a:xfrm>
            <a:off x="9004300" y="1365250"/>
            <a:ext cx="139700" cy="5492750"/>
          </a:xfrm>
          <a:prstGeom prst="rect">
            <a:avLst/>
          </a:prstGeom>
          <a:noFill/>
          <a:ln w="9525">
            <a:noFill/>
            <a:miter lim="800000"/>
            <a:headEnd/>
            <a:tailEnd/>
          </a:ln>
        </p:spPr>
      </p:pic>
      <p:pic>
        <p:nvPicPr>
          <p:cNvPr id="1034" name="Afbeelding 12" descr="Info-Support-30cm-300DPI.png"/>
          <p:cNvPicPr>
            <a:picLocks noChangeAspect="1"/>
          </p:cNvPicPr>
          <p:nvPr/>
        </p:nvPicPr>
        <p:blipFill>
          <a:blip r:embed="rId23" cstate="print"/>
          <a:srcRect/>
          <a:stretch>
            <a:fillRect/>
          </a:stretch>
        </p:blipFill>
        <p:spPr bwMode="auto">
          <a:xfrm>
            <a:off x="76200" y="6477000"/>
            <a:ext cx="1066800" cy="355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46"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Lst>
  <p:hf hdr="0" dt="0"/>
  <p:txStyles>
    <p:titleStyle>
      <a:lvl1pPr algn="l" rtl="0" eaLnBrk="1" fontAlgn="base" hangingPunct="1">
        <a:spcBef>
          <a:spcPct val="0"/>
        </a:spcBef>
        <a:spcAft>
          <a:spcPct val="0"/>
        </a:spcAft>
        <a:defRPr sz="4400" kern="1200">
          <a:solidFill>
            <a:srgbClr val="00539F"/>
          </a:solidFill>
          <a:latin typeface="+mj-lt"/>
          <a:ea typeface="+mj-ea"/>
          <a:cs typeface="+mj-cs"/>
        </a:defRPr>
      </a:lvl1pPr>
      <a:lvl2pPr algn="l" rtl="0" eaLnBrk="1" fontAlgn="base" hangingPunct="1">
        <a:spcBef>
          <a:spcPct val="0"/>
        </a:spcBef>
        <a:spcAft>
          <a:spcPct val="0"/>
        </a:spcAft>
        <a:defRPr sz="4400">
          <a:solidFill>
            <a:srgbClr val="00539F"/>
          </a:solidFill>
          <a:latin typeface="Calibri" pitchFamily="34" charset="0"/>
        </a:defRPr>
      </a:lvl2pPr>
      <a:lvl3pPr algn="l" rtl="0" eaLnBrk="1" fontAlgn="base" hangingPunct="1">
        <a:spcBef>
          <a:spcPct val="0"/>
        </a:spcBef>
        <a:spcAft>
          <a:spcPct val="0"/>
        </a:spcAft>
        <a:defRPr sz="4400">
          <a:solidFill>
            <a:srgbClr val="00539F"/>
          </a:solidFill>
          <a:latin typeface="Calibri" pitchFamily="34" charset="0"/>
        </a:defRPr>
      </a:lvl3pPr>
      <a:lvl4pPr algn="l" rtl="0" eaLnBrk="1" fontAlgn="base" hangingPunct="1">
        <a:spcBef>
          <a:spcPct val="0"/>
        </a:spcBef>
        <a:spcAft>
          <a:spcPct val="0"/>
        </a:spcAft>
        <a:defRPr sz="4400">
          <a:solidFill>
            <a:srgbClr val="00539F"/>
          </a:solidFill>
          <a:latin typeface="Calibri" pitchFamily="34" charset="0"/>
        </a:defRPr>
      </a:lvl4pPr>
      <a:lvl5pPr algn="l" rtl="0" eaLnBrk="1" fontAlgn="base" hangingPunct="1">
        <a:spcBef>
          <a:spcPct val="0"/>
        </a:spcBef>
        <a:spcAft>
          <a:spcPct val="0"/>
        </a:spcAft>
        <a:defRPr sz="4400">
          <a:solidFill>
            <a:srgbClr val="00539F"/>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SzPct val="70000"/>
        <a:buBlip>
          <a:blip r:embed="rId24"/>
        </a:buBlip>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500063" y="71438"/>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smtClean="0"/>
              <a:t>Klik om de stijl te bewerken</a:t>
            </a:r>
          </a:p>
        </p:txBody>
      </p:sp>
      <p:sp>
        <p:nvSpPr>
          <p:cNvPr id="2051" name="Text Placeholder 2"/>
          <p:cNvSpPr>
            <a:spLocks noGrp="1"/>
          </p:cNvSpPr>
          <p:nvPr>
            <p:ph type="body" idx="1"/>
          </p:nvPr>
        </p:nvSpPr>
        <p:spPr bwMode="auto">
          <a:xfrm>
            <a:off x="457200" y="857250"/>
            <a:ext cx="82296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smtClean="0"/>
              <a:t>Klik om de modelstijlen te bewerken </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5" name="Footer Placeholder 4"/>
          <p:cNvSpPr>
            <a:spLocks noGrp="1"/>
          </p:cNvSpPr>
          <p:nvPr>
            <p:ph type="ftr" sz="quarter" idx="3"/>
          </p:nvPr>
        </p:nvSpPr>
        <p:spPr>
          <a:xfrm>
            <a:off x="2357438" y="6538913"/>
            <a:ext cx="5143500" cy="214312"/>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chemeClr val="tx1"/>
                </a:solidFill>
                <a:latin typeface="Calibri" pitchFamily="34" charset="0"/>
                <a:cs typeface="+mn-cs"/>
              </a:defRPr>
            </a:lvl1pPr>
          </a:lstStyle>
          <a:p>
            <a:pPr>
              <a:defRPr/>
            </a:pPr>
            <a:r>
              <a:rPr lang="nl-NL"/>
              <a:t>Title document</a:t>
            </a:r>
          </a:p>
        </p:txBody>
      </p:sp>
      <p:sp>
        <p:nvSpPr>
          <p:cNvPr id="6" name="Slide Number Placeholder 5"/>
          <p:cNvSpPr>
            <a:spLocks noGrp="1"/>
          </p:cNvSpPr>
          <p:nvPr>
            <p:ph type="sldNum" sz="quarter" idx="4"/>
          </p:nvPr>
        </p:nvSpPr>
        <p:spPr>
          <a:xfrm>
            <a:off x="7500938" y="6538913"/>
            <a:ext cx="614362" cy="214312"/>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447800" y="6538913"/>
            <a:ext cx="909638" cy="214312"/>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solidFill>
                <a:latin typeface="+mn-lt"/>
                <a:cs typeface="+mn-cs"/>
              </a:defRPr>
            </a:lvl1pPr>
          </a:lstStyle>
          <a:p>
            <a:pPr>
              <a:defRPr/>
            </a:pPr>
            <a:fld id="{6875BB7E-6016-4974-ADE4-A17FC94D7BBF}" type="datetime1">
              <a:rPr lang="nl-NL"/>
              <a:pPr>
                <a:defRPr/>
              </a:pPr>
              <a:t>29-5-2013</a:t>
            </a:fld>
            <a:endParaRPr lang="nl-NL"/>
          </a:p>
        </p:txBody>
      </p:sp>
      <p:cxnSp>
        <p:nvCxnSpPr>
          <p:cNvPr id="10" name="Rechte verbindingslijn 9"/>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9004300" y="1365250"/>
            <a:ext cx="139700" cy="54927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hdr="0" dt="0"/>
  <p:txStyles>
    <p:titleStyle>
      <a:lvl1pPr algn="l" rtl="0" fontAlgn="base">
        <a:spcBef>
          <a:spcPct val="0"/>
        </a:spcBef>
        <a:spcAft>
          <a:spcPct val="0"/>
        </a:spcAft>
        <a:defRPr sz="4400" kern="1200">
          <a:solidFill>
            <a:srgbClr val="00539F"/>
          </a:solidFill>
          <a:latin typeface="+mj-lt"/>
          <a:ea typeface="+mj-ea"/>
          <a:cs typeface="+mj-cs"/>
        </a:defRPr>
      </a:lvl1pPr>
      <a:lvl2pPr algn="l" rtl="0" fontAlgn="base">
        <a:spcBef>
          <a:spcPct val="0"/>
        </a:spcBef>
        <a:spcAft>
          <a:spcPct val="0"/>
        </a:spcAft>
        <a:defRPr sz="4400">
          <a:solidFill>
            <a:srgbClr val="00539F"/>
          </a:solidFill>
          <a:latin typeface="Calibri" pitchFamily="34" charset="0"/>
        </a:defRPr>
      </a:lvl2pPr>
      <a:lvl3pPr algn="l" rtl="0" fontAlgn="base">
        <a:spcBef>
          <a:spcPct val="0"/>
        </a:spcBef>
        <a:spcAft>
          <a:spcPct val="0"/>
        </a:spcAft>
        <a:defRPr sz="4400">
          <a:solidFill>
            <a:srgbClr val="00539F"/>
          </a:solidFill>
          <a:latin typeface="Calibri" pitchFamily="34" charset="0"/>
        </a:defRPr>
      </a:lvl3pPr>
      <a:lvl4pPr algn="l" rtl="0" fontAlgn="base">
        <a:spcBef>
          <a:spcPct val="0"/>
        </a:spcBef>
        <a:spcAft>
          <a:spcPct val="0"/>
        </a:spcAft>
        <a:defRPr sz="4400">
          <a:solidFill>
            <a:srgbClr val="00539F"/>
          </a:solidFill>
          <a:latin typeface="Calibri" pitchFamily="34" charset="0"/>
        </a:defRPr>
      </a:lvl4pPr>
      <a:lvl5pPr algn="l" rtl="0" fontAlgn="base">
        <a:spcBef>
          <a:spcPct val="0"/>
        </a:spcBef>
        <a:spcAft>
          <a:spcPct val="0"/>
        </a:spcAft>
        <a:defRPr sz="4400">
          <a:solidFill>
            <a:srgbClr val="00539F"/>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SzPct val="70000"/>
        <a:buBlip>
          <a:blip r:embed="rId15"/>
        </a:buBlip>
        <a:defRPr sz="3200" kern="1200">
          <a:solidFill>
            <a:srgbClr val="000000"/>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rgbClr val="000000"/>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rgbClr val="000000"/>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rgbClr val="000000"/>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0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6.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7.xml"/><Relationship Id="rId1" Type="http://schemas.openxmlformats.org/officeDocument/2006/relationships/slideLayout" Target="../slideLayouts/slideLayout2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0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8.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0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9.xml"/><Relationship Id="rId1" Type="http://schemas.openxmlformats.org/officeDocument/2006/relationships/slideLayout" Target="../slideLayouts/slideLayout22.xml"/><Relationship Id="rId4" Type="http://schemas.openxmlformats.org/officeDocument/2006/relationships/image" Target="../media/image83.jpe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2.xml"/><Relationship Id="rId1" Type="http://schemas.openxmlformats.org/officeDocument/2006/relationships/slideLayout" Target="../slideLayouts/slideLayout22.xml"/><Relationship Id="rId4" Type="http://schemas.openxmlformats.org/officeDocument/2006/relationships/image" Target="../media/image83.jpeg"/></Relationships>
</file>

<file path=ppt/slides/_rels/slide10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3.xml"/><Relationship Id="rId1" Type="http://schemas.openxmlformats.org/officeDocument/2006/relationships/slideLayout" Target="../slideLayouts/slideLayout22.xml"/><Relationship Id="rId4" Type="http://schemas.openxmlformats.org/officeDocument/2006/relationships/image" Target="../media/image83.jpeg"/></Relationships>
</file>

<file path=ppt/slides/_rels/slide10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4.xml"/><Relationship Id="rId1" Type="http://schemas.openxmlformats.org/officeDocument/2006/relationships/slideLayout" Target="../slideLayouts/slideLayout22.xml"/><Relationship Id="rId4" Type="http://schemas.openxmlformats.org/officeDocument/2006/relationships/image" Target="../media/image8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5.xml"/><Relationship Id="rId1" Type="http://schemas.openxmlformats.org/officeDocument/2006/relationships/slideLayout" Target="../slideLayouts/slideLayout22.xml"/><Relationship Id="rId4" Type="http://schemas.openxmlformats.org/officeDocument/2006/relationships/image" Target="../media/image83.jpe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2.xml"/></Relationships>
</file>

<file path=ppt/slides/_rels/slide1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0.xml"/><Relationship Id="rId1" Type="http://schemas.openxmlformats.org/officeDocument/2006/relationships/slideLayout" Target="../slideLayouts/slideLayout2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7.xml.rels><?xml version="1.0" encoding="UTF-8" standalone="yes"?>
<Relationships xmlns="http://schemas.openxmlformats.org/package/2006/relationships"><Relationship Id="rId3" Type="http://schemas.openxmlformats.org/officeDocument/2006/relationships/hyperlink" Target="http://www.html5doctor.com/" TargetMode="External"/><Relationship Id="rId2" Type="http://schemas.openxmlformats.org/officeDocument/2006/relationships/hyperlink" Target="http://www.html5rocks.com/" TargetMode="External"/><Relationship Id="rId1" Type="http://schemas.openxmlformats.org/officeDocument/2006/relationships/slideLayout" Target="../slideLayouts/slideLayout22.xml"/><Relationship Id="rId6" Type="http://schemas.openxmlformats.org/officeDocument/2006/relationships/hyperlink" Target="http://dev.w3.org/html5/spec/" TargetMode="External"/><Relationship Id="rId5" Type="http://schemas.openxmlformats.org/officeDocument/2006/relationships/hyperlink" Target="http://www.html5please.com/" TargetMode="External"/><Relationship Id="rId4" Type="http://schemas.openxmlformats.org/officeDocument/2006/relationships/hyperlink" Target="http://www.html5demos.com/" TargetMode="External"/></Relationships>
</file>

<file path=ppt/slides/_rels/slide1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1.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2.png"/><Relationship Id="rId7"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2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2.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22.xml"/><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2.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2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2.xml"/><Relationship Id="rId5" Type="http://schemas.openxmlformats.org/officeDocument/2006/relationships/image" Target="../media/image17.png"/><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0.xml"/><Relationship Id="rId1" Type="http://schemas.openxmlformats.org/officeDocument/2006/relationships/slideLayout" Target="../slideLayouts/slideLayout22.xml"/><Relationship Id="rId5" Type="http://schemas.openxmlformats.org/officeDocument/2006/relationships/image" Target="../media/image72.png"/><Relationship Id="rId4" Type="http://schemas.openxmlformats.org/officeDocument/2006/relationships/image" Target="../media/image71.png"/></Relationships>
</file>

<file path=ppt/slides/_rels/slide5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2.xml"/><Relationship Id="rId1" Type="http://schemas.openxmlformats.org/officeDocument/2006/relationships/slideLayout" Target="../slideLayouts/slideLayout22.xml"/><Relationship Id="rId4" Type="http://schemas.openxmlformats.org/officeDocument/2006/relationships/image" Target="../media/image75.png"/></Relationships>
</file>

<file path=ppt/slides/_rels/slide5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2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8.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0.xml"/><Relationship Id="rId1" Type="http://schemas.openxmlformats.org/officeDocument/2006/relationships/slideLayout" Target="../slideLayouts/slideLayout2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6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7.png"/><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4.xml"/><Relationship Id="rId1" Type="http://schemas.openxmlformats.org/officeDocument/2006/relationships/slideLayout" Target="../slideLayouts/slideLayout2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5.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8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9.xml"/><Relationship Id="rId1" Type="http://schemas.openxmlformats.org/officeDocument/2006/relationships/slideLayout" Target="../slideLayouts/slideLayout2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0.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2.xml"/></Relationships>
</file>

<file path=ppt/slides/_rels/slide8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3.xml"/><Relationship Id="rId1" Type="http://schemas.openxmlformats.org/officeDocument/2006/relationships/slideLayout" Target="../slideLayouts/slideLayout2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8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4.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6.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2.xml"/></Relationships>
</file>

<file path=ppt/slides/_rels/slide9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5.xml"/><Relationship Id="rId1" Type="http://schemas.openxmlformats.org/officeDocument/2006/relationships/slideLayout" Target="../slideLayouts/slideLayout22.xml"/><Relationship Id="rId5" Type="http://schemas.openxmlformats.org/officeDocument/2006/relationships/image" Target="../media/image48.png"/><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p:txBody>
          <a:bodyPr/>
          <a:lstStyle/>
          <a:p>
            <a:r>
              <a:rPr lang="nl-NL" dirty="0" smtClean="0"/>
              <a:t>HTML5</a:t>
            </a:r>
          </a:p>
        </p:txBody>
      </p:sp>
      <p:sp>
        <p:nvSpPr>
          <p:cNvPr id="34819" name="Subtitle 2"/>
          <p:cNvSpPr>
            <a:spLocks noGrp="1"/>
          </p:cNvSpPr>
          <p:nvPr>
            <p:ph type="subTitle" idx="1"/>
          </p:nvPr>
        </p:nvSpPr>
        <p:spPr/>
        <p:txBody>
          <a:bodyPr/>
          <a:lstStyle/>
          <a:p>
            <a:endParaRPr lang="en-US" smtClean="0"/>
          </a:p>
        </p:txBody>
      </p:sp>
      <p:pic>
        <p:nvPicPr>
          <p:cNvPr id="2050" name="Picture 2" descr="http://www.w3.org/html/logo/downloads/HTML5_Logo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276872"/>
            <a:ext cx="3096343" cy="3096344"/>
          </a:xfrm>
          <a:prstGeom prst="rect">
            <a:avLst/>
          </a:prstGeom>
          <a:ln>
            <a:noFill/>
          </a:ln>
          <a:effectLst>
            <a:outerShdw blurRad="812800" sx="104000" sy="104000" algn="tl" rotWithShape="0">
              <a:srgbClr val="333333"/>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HTML5: </a:t>
            </a:r>
            <a:r>
              <a:rPr lang="nl-NL" dirty="0" err="1"/>
              <a:t>Improved</a:t>
            </a:r>
            <a:r>
              <a:rPr lang="nl-NL" dirty="0"/>
              <a:t> </a:t>
            </a:r>
            <a:r>
              <a:rPr lang="nl-NL" dirty="0" err="1"/>
              <a:t>semantics</a:t>
            </a:r>
            <a:r>
              <a:rPr lang="nl-NL" dirty="0"/>
              <a:t> </a:t>
            </a:r>
            <a:r>
              <a:rPr lang="nl-NL" dirty="0" smtClean="0"/>
              <a:t>(3/7</a:t>
            </a:r>
            <a:r>
              <a:rPr lang="nl-NL" dirty="0"/>
              <a:t>)</a:t>
            </a:r>
          </a:p>
        </p:txBody>
      </p:sp>
      <p:sp>
        <p:nvSpPr>
          <p:cNvPr id="3" name="Tijdelijke aanduiding voor inhoud 2"/>
          <p:cNvSpPr>
            <a:spLocks noGrp="1"/>
          </p:cNvSpPr>
          <p:nvPr>
            <p:ph idx="1"/>
          </p:nvPr>
        </p:nvSpPr>
        <p:spPr/>
        <p:txBody>
          <a:bodyPr/>
          <a:lstStyle/>
          <a:p>
            <a:r>
              <a:rPr lang="nl-NL" dirty="0" err="1" smtClean="0"/>
              <a:t>Referenceable</a:t>
            </a:r>
            <a:r>
              <a:rPr lang="nl-NL" dirty="0" smtClean="0"/>
              <a:t> </a:t>
            </a:r>
            <a:r>
              <a:rPr lang="nl-NL" dirty="0" err="1" smtClean="0"/>
              <a:t>figures</a:t>
            </a:r>
            <a:r>
              <a:rPr lang="nl-NL" dirty="0" smtClean="0"/>
              <a:t> </a:t>
            </a:r>
            <a:r>
              <a:rPr lang="nl-NL" dirty="0" err="1" smtClean="0"/>
              <a:t>with</a:t>
            </a:r>
            <a:r>
              <a:rPr lang="nl-NL" dirty="0" smtClean="0"/>
              <a:t> </a:t>
            </a:r>
            <a:r>
              <a:rPr lang="nl-NL" dirty="0" err="1" smtClean="0"/>
              <a:t>caption</a:t>
            </a:r>
            <a:endParaRPr lang="nl-NL" dirty="0" smtClean="0"/>
          </a:p>
          <a:p>
            <a:endParaRPr lang="nl-NL" dirty="0"/>
          </a:p>
          <a:p>
            <a:endParaRPr lang="nl-NL" dirty="0" smtClean="0"/>
          </a:p>
          <a:p>
            <a:endParaRPr lang="nl-NL" dirty="0"/>
          </a:p>
          <a:p>
            <a:r>
              <a:rPr lang="nl-NL" dirty="0" err="1" smtClean="0"/>
              <a:t>Displaying</a:t>
            </a:r>
            <a:r>
              <a:rPr lang="nl-NL" dirty="0" smtClean="0"/>
              <a:t> </a:t>
            </a:r>
            <a:r>
              <a:rPr lang="nl-NL" dirty="0" err="1" smtClean="0"/>
              <a:t>progress</a:t>
            </a:r>
            <a:endParaRPr lang="nl-NL" dirty="0" smtClean="0"/>
          </a:p>
          <a:p>
            <a:endParaRPr lang="nl-NL" dirty="0" smtClean="0"/>
          </a:p>
          <a:p>
            <a:endParaRPr lang="nl-NL" dirty="0" smtClean="0"/>
          </a:p>
          <a:p>
            <a:r>
              <a:rPr lang="nl-NL" dirty="0" err="1" smtClean="0"/>
              <a:t>Displaying</a:t>
            </a:r>
            <a:r>
              <a:rPr lang="nl-NL" dirty="0" smtClean="0"/>
              <a:t> a meter</a:t>
            </a:r>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10</a:t>
            </a:fld>
            <a:endParaRPr lang="nl-NL"/>
          </a:p>
        </p:txBody>
      </p:sp>
      <p:sp>
        <p:nvSpPr>
          <p:cNvPr id="6" name="Rectangle 18"/>
          <p:cNvSpPr/>
          <p:nvPr/>
        </p:nvSpPr>
        <p:spPr>
          <a:xfrm>
            <a:off x="598015" y="1412776"/>
            <a:ext cx="7632700" cy="138527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ea typeface="Times New Roman"/>
                <a:cs typeface="Times New Roman"/>
              </a:rPr>
              <a:t>&lt;</a:t>
            </a:r>
            <a:r>
              <a:rPr lang="en-US" b="1" dirty="0">
                <a:solidFill>
                  <a:srgbClr val="800000"/>
                </a:solidFill>
                <a:latin typeface="Consolas"/>
                <a:ea typeface="Times New Roman"/>
                <a:cs typeface="Times New Roman"/>
              </a:rPr>
              <a:t>figure</a:t>
            </a:r>
            <a:r>
              <a:rPr lang="en-US" dirty="0">
                <a:solidFill>
                  <a:srgbClr val="0000FF"/>
                </a:solidFill>
                <a:latin typeface="Consolas"/>
                <a:ea typeface="Times New Roman"/>
                <a:cs typeface="Times New Roman"/>
              </a:rPr>
              <a:t>&gt;</a:t>
            </a:r>
            <a:endParaRPr lang="nl-NL" dirty="0">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ea typeface="Times New Roman"/>
                <a:cs typeface="Times New Roman"/>
              </a:rPr>
              <a:t>	</a:t>
            </a:r>
            <a:r>
              <a:rPr lang="en-US" dirty="0" smtClean="0">
                <a:solidFill>
                  <a:srgbClr val="0000FF"/>
                </a:solidFill>
                <a:latin typeface="Consolas"/>
                <a:ea typeface="Times New Roman"/>
                <a:cs typeface="Times New Roman"/>
              </a:rPr>
              <a:t>&lt;</a:t>
            </a:r>
            <a:r>
              <a:rPr lang="en-US" dirty="0" err="1">
                <a:solidFill>
                  <a:srgbClr val="800000"/>
                </a:solidFill>
                <a:latin typeface="Consolas"/>
                <a:ea typeface="Times New Roman"/>
                <a:cs typeface="Times New Roman"/>
              </a:rPr>
              <a:t>img</a:t>
            </a:r>
            <a:r>
              <a:rPr lang="en-US" dirty="0">
                <a:solidFill>
                  <a:srgbClr val="000000"/>
                </a:solidFill>
                <a:latin typeface="Consolas"/>
                <a:ea typeface="Times New Roman"/>
                <a:cs typeface="Times New Roman"/>
              </a:rPr>
              <a:t> </a:t>
            </a:r>
            <a:r>
              <a:rPr lang="en-US" dirty="0" err="1">
                <a:solidFill>
                  <a:srgbClr val="FF0000"/>
                </a:solidFill>
                <a:latin typeface="Consolas"/>
                <a:ea typeface="Times New Roman"/>
                <a:cs typeface="Times New Roman"/>
              </a:rPr>
              <a:t>src</a:t>
            </a:r>
            <a:r>
              <a:rPr lang="en-US" dirty="0" smtClean="0">
                <a:solidFill>
                  <a:srgbClr val="0000FF"/>
                </a:solidFill>
                <a:latin typeface="Consolas"/>
                <a:ea typeface="Times New Roman"/>
                <a:cs typeface="Times New Roman"/>
              </a:rPr>
              <a:t>="..."</a:t>
            </a:r>
            <a:r>
              <a:rPr lang="en-US" dirty="0">
                <a:solidFill>
                  <a:srgbClr val="FF0000"/>
                </a:solidFill>
                <a:latin typeface="Consolas"/>
                <a:ea typeface="Times New Roman"/>
                <a:cs typeface="Times New Roman"/>
              </a:rPr>
              <a:t> </a:t>
            </a:r>
            <a:r>
              <a:rPr lang="en-US" dirty="0" smtClean="0">
                <a:solidFill>
                  <a:srgbClr val="FF0000"/>
                </a:solidFill>
                <a:latin typeface="Consolas"/>
                <a:ea typeface="Times New Roman"/>
                <a:cs typeface="Times New Roman"/>
              </a:rPr>
              <a:t>alt</a:t>
            </a:r>
            <a:r>
              <a:rPr lang="en-US" dirty="0" smtClean="0">
                <a:solidFill>
                  <a:srgbClr val="0000FF"/>
                </a:solidFill>
                <a:latin typeface="Consolas"/>
                <a:ea typeface="Times New Roman"/>
                <a:cs typeface="Times New Roman"/>
              </a:rPr>
              <a:t>="..." /&gt;</a:t>
            </a:r>
            <a:endParaRPr lang="nl-NL" dirty="0">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ea typeface="Times New Roman"/>
                <a:cs typeface="Times New Roman"/>
              </a:rPr>
              <a:t>	&lt;</a:t>
            </a:r>
            <a:r>
              <a:rPr lang="en-US" b="1" dirty="0" err="1">
                <a:solidFill>
                  <a:srgbClr val="800000"/>
                </a:solidFill>
                <a:latin typeface="Consolas"/>
                <a:ea typeface="Times New Roman"/>
                <a:cs typeface="Times New Roman"/>
              </a:rPr>
              <a:t>figcaption</a:t>
            </a:r>
            <a:r>
              <a:rPr lang="en-US" dirty="0">
                <a:solidFill>
                  <a:srgbClr val="0000FF"/>
                </a:solidFill>
                <a:latin typeface="Consolas"/>
                <a:ea typeface="Times New Roman"/>
                <a:cs typeface="Times New Roman"/>
              </a:rPr>
              <a:t>&gt;</a:t>
            </a:r>
            <a:r>
              <a:rPr lang="en-US" dirty="0">
                <a:solidFill>
                  <a:srgbClr val="000000"/>
                </a:solidFill>
                <a:latin typeface="Consolas"/>
                <a:ea typeface="Times New Roman"/>
                <a:cs typeface="Times New Roman"/>
              </a:rPr>
              <a:t>Chart 1.1</a:t>
            </a:r>
            <a:r>
              <a:rPr lang="en-US" dirty="0">
                <a:solidFill>
                  <a:srgbClr val="0000FF"/>
                </a:solidFill>
                <a:latin typeface="Consolas"/>
                <a:ea typeface="Times New Roman"/>
                <a:cs typeface="Times New Roman"/>
              </a:rPr>
              <a:t>&lt;/</a:t>
            </a:r>
            <a:r>
              <a:rPr lang="en-US" dirty="0" err="1">
                <a:solidFill>
                  <a:srgbClr val="800000"/>
                </a:solidFill>
                <a:latin typeface="Consolas"/>
                <a:ea typeface="Times New Roman"/>
                <a:cs typeface="Times New Roman"/>
              </a:rPr>
              <a:t>figcaption</a:t>
            </a:r>
            <a:r>
              <a:rPr lang="en-US" dirty="0">
                <a:solidFill>
                  <a:srgbClr val="0000FF"/>
                </a:solidFill>
                <a:latin typeface="Consolas"/>
                <a:ea typeface="Times New Roman"/>
                <a:cs typeface="Times New Roman"/>
              </a:rPr>
              <a:t>&gt;</a:t>
            </a:r>
            <a:endParaRPr lang="nl-NL" dirty="0">
              <a:ea typeface="Calibri"/>
              <a:cs typeface="Times New Roman"/>
            </a:endParaRPr>
          </a:p>
          <a:p>
            <a:pPr marL="0" marR="0" lvl="0" indent="0" defTabSz="914400" eaLnBrk="1" fontAlgn="auto" latinLnBrk="0" hangingPunct="1">
              <a:spcBef>
                <a:spcPts val="0"/>
              </a:spcBef>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ea typeface="Times New Roman"/>
              </a:rPr>
              <a:t>&lt;/</a:t>
            </a:r>
            <a:r>
              <a:rPr lang="en-US" dirty="0">
                <a:solidFill>
                  <a:srgbClr val="800000"/>
                </a:solidFill>
                <a:latin typeface="Consolas"/>
                <a:ea typeface="Times New Roman"/>
              </a:rPr>
              <a:t>figure</a:t>
            </a:r>
            <a:r>
              <a:rPr lang="en-US" dirty="0">
                <a:solidFill>
                  <a:srgbClr val="0000FF"/>
                </a:solidFill>
                <a:latin typeface="Consolas"/>
                <a:ea typeface="Times New Roman"/>
              </a:rPr>
              <a:t>&gt;</a:t>
            </a:r>
            <a:endParaRPr lang="nl-NL" dirty="0">
              <a:solidFill>
                <a:schemeClr val="tx1"/>
              </a:solidFill>
              <a:ea typeface="Calibri"/>
              <a:cs typeface="Times New Roman"/>
            </a:endParaRPr>
          </a:p>
        </p:txBody>
      </p:sp>
      <p:sp>
        <p:nvSpPr>
          <p:cNvPr id="7" name="Rectangle 18"/>
          <p:cNvSpPr/>
          <p:nvPr/>
        </p:nvSpPr>
        <p:spPr>
          <a:xfrm>
            <a:off x="598015" y="3771922"/>
            <a:ext cx="7632700" cy="44916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&lt;</a:t>
            </a:r>
            <a:r>
              <a:rPr lang="nl-NL" dirty="0" err="1">
                <a:solidFill>
                  <a:srgbClr val="800000"/>
                </a:solidFill>
                <a:latin typeface="Consolas"/>
              </a:rPr>
              <a:t>progress</a:t>
            </a:r>
            <a:r>
              <a:rPr lang="nl-NL" dirty="0">
                <a:solidFill>
                  <a:srgbClr val="000000"/>
                </a:solidFill>
                <a:latin typeface="Consolas"/>
              </a:rPr>
              <a:t> </a:t>
            </a:r>
            <a:r>
              <a:rPr lang="nl-NL" dirty="0" err="1">
                <a:solidFill>
                  <a:srgbClr val="FF0000"/>
                </a:solidFill>
                <a:latin typeface="Consolas"/>
              </a:rPr>
              <a:t>value</a:t>
            </a:r>
            <a:r>
              <a:rPr lang="nl-NL" dirty="0">
                <a:solidFill>
                  <a:srgbClr val="0000FF"/>
                </a:solidFill>
                <a:latin typeface="Consolas"/>
              </a:rPr>
              <a:t>="80"</a:t>
            </a:r>
            <a:r>
              <a:rPr lang="nl-NL" dirty="0">
                <a:solidFill>
                  <a:srgbClr val="000000"/>
                </a:solidFill>
                <a:latin typeface="Consolas"/>
              </a:rPr>
              <a:t> </a:t>
            </a:r>
            <a:r>
              <a:rPr lang="nl-NL" dirty="0">
                <a:solidFill>
                  <a:srgbClr val="FF0000"/>
                </a:solidFill>
                <a:latin typeface="Consolas"/>
              </a:rPr>
              <a:t>max</a:t>
            </a:r>
            <a:r>
              <a:rPr lang="nl-NL" dirty="0">
                <a:solidFill>
                  <a:srgbClr val="0000FF"/>
                </a:solidFill>
                <a:latin typeface="Consolas"/>
              </a:rPr>
              <a:t>="100</a:t>
            </a:r>
            <a:r>
              <a:rPr lang="nl-NL" dirty="0" smtClean="0">
                <a:solidFill>
                  <a:srgbClr val="0000FF"/>
                </a:solidFill>
                <a:latin typeface="Consolas"/>
              </a:rPr>
              <a:t>"&gt;</a:t>
            </a:r>
            <a:r>
              <a:rPr lang="nl-NL" dirty="0" smtClean="0">
                <a:solidFill>
                  <a:srgbClr val="000000"/>
                </a:solidFill>
                <a:latin typeface="Consolas"/>
              </a:rPr>
              <a:t>4/5</a:t>
            </a:r>
            <a:r>
              <a:rPr lang="nl-NL" dirty="0" smtClean="0">
                <a:solidFill>
                  <a:srgbClr val="0000FF"/>
                </a:solidFill>
                <a:latin typeface="Consolas"/>
              </a:rPr>
              <a:t>&lt;/</a:t>
            </a:r>
            <a:r>
              <a:rPr lang="nl-NL" dirty="0" err="1">
                <a:solidFill>
                  <a:srgbClr val="800000"/>
                </a:solidFill>
                <a:latin typeface="Consolas"/>
              </a:rPr>
              <a:t>progress</a:t>
            </a:r>
            <a:r>
              <a:rPr lang="nl-NL" dirty="0">
                <a:solidFill>
                  <a:srgbClr val="0000FF"/>
                </a:solidFill>
                <a:latin typeface="Consolas"/>
              </a:rPr>
              <a:t>&gt;</a:t>
            </a:r>
            <a:endParaRPr lang="nl-NL" dirty="0">
              <a:solidFill>
                <a:schemeClr val="tx1"/>
              </a:solidFill>
              <a:ea typeface="Calibri"/>
              <a:cs typeface="Times New Roman"/>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295378"/>
            <a:ext cx="2357438"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8"/>
          <p:cNvSpPr/>
          <p:nvPr/>
        </p:nvSpPr>
        <p:spPr>
          <a:xfrm>
            <a:off x="598015" y="5500114"/>
            <a:ext cx="6206233" cy="80920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meter</a:t>
            </a:r>
            <a:r>
              <a:rPr lang="en-US" dirty="0">
                <a:solidFill>
                  <a:srgbClr val="000000"/>
                </a:solidFill>
                <a:latin typeface="Consolas"/>
              </a:rPr>
              <a:t> </a:t>
            </a:r>
            <a:r>
              <a:rPr lang="en-US" dirty="0">
                <a:solidFill>
                  <a:srgbClr val="FF0000"/>
                </a:solidFill>
                <a:latin typeface="Consolas"/>
              </a:rPr>
              <a:t>min</a:t>
            </a:r>
            <a:r>
              <a:rPr lang="en-US" dirty="0">
                <a:solidFill>
                  <a:srgbClr val="0000FF"/>
                </a:solidFill>
                <a:latin typeface="Consolas"/>
              </a:rPr>
              <a:t>="5"</a:t>
            </a:r>
            <a:r>
              <a:rPr lang="en-US" dirty="0">
                <a:solidFill>
                  <a:srgbClr val="000000"/>
                </a:solidFill>
                <a:latin typeface="Consolas"/>
              </a:rPr>
              <a:t> </a:t>
            </a:r>
            <a:r>
              <a:rPr lang="en-US" dirty="0">
                <a:solidFill>
                  <a:srgbClr val="FF0000"/>
                </a:solidFill>
                <a:latin typeface="Consolas"/>
              </a:rPr>
              <a:t>max</a:t>
            </a:r>
            <a:r>
              <a:rPr lang="en-US" dirty="0">
                <a:solidFill>
                  <a:srgbClr val="0000FF"/>
                </a:solidFill>
                <a:latin typeface="Consolas"/>
              </a:rPr>
              <a:t>="100"</a:t>
            </a:r>
            <a:r>
              <a:rPr lang="en-US" dirty="0">
                <a:solidFill>
                  <a:srgbClr val="000000"/>
                </a:solidFill>
                <a:latin typeface="Consolas"/>
              </a:rPr>
              <a:t> </a:t>
            </a:r>
            <a:r>
              <a:rPr lang="en-US" dirty="0">
                <a:solidFill>
                  <a:srgbClr val="FF0000"/>
                </a:solidFill>
                <a:latin typeface="Consolas"/>
              </a:rPr>
              <a:t>low</a:t>
            </a:r>
            <a:r>
              <a:rPr lang="en-US" dirty="0">
                <a:solidFill>
                  <a:srgbClr val="0000FF"/>
                </a:solidFill>
                <a:latin typeface="Consolas"/>
              </a:rPr>
              <a:t>="40"</a:t>
            </a:r>
            <a:r>
              <a:rPr lang="en-US" dirty="0">
                <a:solidFill>
                  <a:srgbClr val="000000"/>
                </a:solidFill>
                <a:latin typeface="Consolas"/>
              </a:rPr>
              <a:t> </a:t>
            </a:r>
            <a:r>
              <a:rPr lang="en-US" dirty="0">
                <a:solidFill>
                  <a:srgbClr val="FF0000"/>
                </a:solidFill>
                <a:latin typeface="Consolas"/>
              </a:rPr>
              <a:t>high</a:t>
            </a:r>
            <a:r>
              <a:rPr lang="en-US" dirty="0">
                <a:solidFill>
                  <a:srgbClr val="0000FF"/>
                </a:solidFill>
                <a:latin typeface="Consolas"/>
              </a:rPr>
              <a:t>="90"</a:t>
            </a:r>
            <a:r>
              <a:rPr lang="en-US" dirty="0">
                <a:solidFill>
                  <a:srgbClr val="000000"/>
                </a:solidFill>
                <a:latin typeface="Consolas"/>
              </a:rPr>
              <a:t> </a:t>
            </a: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FF0000"/>
                </a:solidFill>
                <a:latin typeface="Consolas"/>
              </a:rPr>
              <a:t>optimum</a:t>
            </a:r>
            <a:r>
              <a:rPr lang="en-US" dirty="0">
                <a:solidFill>
                  <a:srgbClr val="0000FF"/>
                </a:solidFill>
                <a:latin typeface="Consolas"/>
              </a:rPr>
              <a:t>="100"</a:t>
            </a:r>
            <a:r>
              <a:rPr lang="en-US" dirty="0">
                <a:solidFill>
                  <a:srgbClr val="000000"/>
                </a:solidFill>
                <a:latin typeface="Consolas"/>
              </a:rPr>
              <a:t> </a:t>
            </a:r>
            <a:r>
              <a:rPr lang="en-US" dirty="0">
                <a:solidFill>
                  <a:srgbClr val="FF0000"/>
                </a:solidFill>
                <a:latin typeface="Consolas"/>
              </a:rPr>
              <a:t>value</a:t>
            </a:r>
            <a:r>
              <a:rPr lang="en-US" dirty="0">
                <a:solidFill>
                  <a:srgbClr val="0000FF"/>
                </a:solidFill>
                <a:latin typeface="Consolas"/>
              </a:rPr>
              <a:t>="91"&gt;</a:t>
            </a:r>
            <a:r>
              <a:rPr lang="en-US" dirty="0">
                <a:solidFill>
                  <a:srgbClr val="000000"/>
                </a:solidFill>
                <a:latin typeface="Consolas"/>
              </a:rPr>
              <a:t>A+</a:t>
            </a:r>
            <a:r>
              <a:rPr lang="en-US" dirty="0">
                <a:solidFill>
                  <a:srgbClr val="0000FF"/>
                </a:solidFill>
                <a:latin typeface="Consolas"/>
              </a:rPr>
              <a:t>&lt;/</a:t>
            </a:r>
            <a:r>
              <a:rPr lang="en-US" dirty="0">
                <a:solidFill>
                  <a:srgbClr val="800000"/>
                </a:solidFill>
                <a:latin typeface="Consolas"/>
              </a:rPr>
              <a:t>meter</a:t>
            </a:r>
            <a:r>
              <a:rPr lang="en-US" dirty="0">
                <a:solidFill>
                  <a:srgbClr val="0000FF"/>
                </a:solidFill>
                <a:latin typeface="Consolas"/>
              </a:rPr>
              <a:t>&gt;</a:t>
            </a:r>
            <a:endParaRPr lang="nl-NL" dirty="0">
              <a:solidFill>
                <a:schemeClr val="tx1"/>
              </a:solidFill>
              <a:ea typeface="Calibri"/>
              <a:cs typeface="Times New Roman"/>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857" y="5491639"/>
            <a:ext cx="11715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kstvak 9"/>
          <p:cNvSpPr txBox="1"/>
          <p:nvPr/>
        </p:nvSpPr>
        <p:spPr>
          <a:xfrm>
            <a:off x="7234969" y="4870901"/>
            <a:ext cx="1729519" cy="646331"/>
          </a:xfrm>
          <a:prstGeom prst="rect">
            <a:avLst/>
          </a:prstGeom>
          <a:noFill/>
        </p:spPr>
        <p:txBody>
          <a:bodyPr wrap="square" rtlCol="0">
            <a:spAutoFit/>
          </a:bodyPr>
          <a:lstStyle/>
          <a:p>
            <a:r>
              <a:rPr lang="nl-NL" dirty="0" err="1" smtClean="0">
                <a:solidFill>
                  <a:srgbClr val="005B99"/>
                </a:solidFill>
                <a:latin typeface="+mj-lt"/>
              </a:rPr>
              <a:t>Negative</a:t>
            </a:r>
            <a:r>
              <a:rPr lang="nl-NL" dirty="0" smtClean="0">
                <a:solidFill>
                  <a:srgbClr val="005B99"/>
                </a:solidFill>
                <a:latin typeface="+mj-lt"/>
              </a:rPr>
              <a:t> </a:t>
            </a:r>
            <a:r>
              <a:rPr lang="nl-NL" dirty="0" err="1" smtClean="0">
                <a:solidFill>
                  <a:srgbClr val="005B99"/>
                </a:solidFill>
                <a:latin typeface="+mj-lt"/>
              </a:rPr>
              <a:t>colors</a:t>
            </a:r>
            <a:r>
              <a:rPr lang="nl-NL" dirty="0" smtClean="0">
                <a:solidFill>
                  <a:srgbClr val="005B99"/>
                </a:solidFill>
                <a:latin typeface="+mj-lt"/>
              </a:rPr>
              <a:t> </a:t>
            </a:r>
            <a:r>
              <a:rPr lang="nl-NL" dirty="0" err="1" smtClean="0">
                <a:solidFill>
                  <a:srgbClr val="005B99"/>
                </a:solidFill>
                <a:latin typeface="+mj-lt"/>
              </a:rPr>
              <a:t>for</a:t>
            </a:r>
            <a:r>
              <a:rPr lang="nl-NL" dirty="0" smtClean="0">
                <a:solidFill>
                  <a:srgbClr val="005B99"/>
                </a:solidFill>
                <a:latin typeface="+mj-lt"/>
              </a:rPr>
              <a:t> “bad” scores</a:t>
            </a:r>
            <a:endParaRPr lang="nl-NL" dirty="0">
              <a:solidFill>
                <a:srgbClr val="005B99"/>
              </a:solidFill>
              <a:latin typeface="+mj-lt"/>
            </a:endParaRPr>
          </a:p>
        </p:txBody>
      </p:sp>
      <p:cxnSp>
        <p:nvCxnSpPr>
          <p:cNvPr id="27" name="Rechte verbindingslijn met pijl 6"/>
          <p:cNvCxnSpPr/>
          <p:nvPr/>
        </p:nvCxnSpPr>
        <p:spPr>
          <a:xfrm>
            <a:off x="4860033" y="3636517"/>
            <a:ext cx="0" cy="224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Tekstvak 9"/>
          <p:cNvSpPr txBox="1"/>
          <p:nvPr/>
        </p:nvSpPr>
        <p:spPr>
          <a:xfrm>
            <a:off x="4325677" y="2998693"/>
            <a:ext cx="2334555" cy="646331"/>
          </a:xfrm>
          <a:prstGeom prst="rect">
            <a:avLst/>
          </a:prstGeom>
          <a:noFill/>
        </p:spPr>
        <p:txBody>
          <a:bodyPr wrap="square" rtlCol="0">
            <a:spAutoFit/>
          </a:bodyPr>
          <a:lstStyle/>
          <a:p>
            <a:r>
              <a:rPr lang="nl-NL" dirty="0" err="1" smtClean="0">
                <a:solidFill>
                  <a:srgbClr val="005B99"/>
                </a:solidFill>
                <a:latin typeface="+mj-lt"/>
              </a:rPr>
              <a:t>Text</a:t>
            </a:r>
            <a:r>
              <a:rPr lang="nl-NL" dirty="0" smtClean="0">
                <a:solidFill>
                  <a:srgbClr val="005B99"/>
                </a:solidFill>
                <a:latin typeface="+mj-lt"/>
              </a:rPr>
              <a:t> </a:t>
            </a:r>
            <a:r>
              <a:rPr lang="nl-NL" dirty="0" err="1" smtClean="0">
                <a:solidFill>
                  <a:srgbClr val="005B99"/>
                </a:solidFill>
                <a:latin typeface="+mj-lt"/>
              </a:rPr>
              <a:t>shown</a:t>
            </a:r>
            <a:r>
              <a:rPr lang="nl-NL" dirty="0" smtClean="0">
                <a:solidFill>
                  <a:srgbClr val="005B99"/>
                </a:solidFill>
                <a:latin typeface="+mj-lt"/>
              </a:rPr>
              <a:t> </a:t>
            </a:r>
            <a:r>
              <a:rPr lang="nl-NL" dirty="0" err="1" smtClean="0">
                <a:solidFill>
                  <a:srgbClr val="005B99"/>
                </a:solidFill>
                <a:latin typeface="+mj-lt"/>
              </a:rPr>
              <a:t>if</a:t>
            </a:r>
            <a:r>
              <a:rPr lang="nl-NL" dirty="0" smtClean="0">
                <a:solidFill>
                  <a:srgbClr val="005B99"/>
                </a:solidFill>
                <a:latin typeface="+mj-lt"/>
              </a:rPr>
              <a:t> element is </a:t>
            </a:r>
            <a:r>
              <a:rPr lang="nl-NL" dirty="0" err="1" smtClean="0">
                <a:solidFill>
                  <a:srgbClr val="005B99"/>
                </a:solidFill>
                <a:latin typeface="+mj-lt"/>
              </a:rPr>
              <a:t>not</a:t>
            </a:r>
            <a:r>
              <a:rPr lang="nl-NL" dirty="0" smtClean="0">
                <a:solidFill>
                  <a:srgbClr val="005B99"/>
                </a:solidFill>
                <a:latin typeface="+mj-lt"/>
              </a:rPr>
              <a:t> </a:t>
            </a:r>
            <a:r>
              <a:rPr lang="nl-NL" dirty="0" err="1" smtClean="0">
                <a:solidFill>
                  <a:srgbClr val="005B99"/>
                </a:solidFill>
                <a:latin typeface="+mj-lt"/>
              </a:rPr>
              <a:t>supported</a:t>
            </a:r>
            <a:endParaRPr lang="nl-NL" dirty="0">
              <a:solidFill>
                <a:srgbClr val="005B99"/>
              </a:solidFill>
              <a:latin typeface="+mj-lt"/>
            </a:endParaRPr>
          </a:p>
        </p:txBody>
      </p:sp>
      <p:sp>
        <p:nvSpPr>
          <p:cNvPr id="15" name="Rounded Rectangle 14"/>
          <p:cNvSpPr/>
          <p:nvPr/>
        </p:nvSpPr>
        <p:spPr>
          <a:xfrm>
            <a:off x="7579442" y="126876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6" name="Rounded Rectangle 15"/>
          <p:cNvSpPr/>
          <p:nvPr/>
        </p:nvSpPr>
        <p:spPr>
          <a:xfrm>
            <a:off x="7596336" y="3717032"/>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7" name="Rounded Rectangle 16"/>
          <p:cNvSpPr/>
          <p:nvPr/>
        </p:nvSpPr>
        <p:spPr>
          <a:xfrm>
            <a:off x="6156176" y="5373216"/>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23203585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fgeronde rechthoek 17"/>
          <p:cNvSpPr/>
          <p:nvPr/>
        </p:nvSpPr>
        <p:spPr>
          <a:xfrm>
            <a:off x="5076056" y="4097099"/>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2" name="Afgeronde rechthoek 20"/>
          <p:cNvSpPr/>
          <p:nvPr/>
        </p:nvSpPr>
        <p:spPr>
          <a:xfrm>
            <a:off x="5076056" y="4540859"/>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playback</a:t>
            </a:r>
          </a:p>
          <a:p>
            <a:pPr lvl="2"/>
            <a:r>
              <a:rPr lang="nl-NL" dirty="0"/>
              <a:t>Audio playback</a:t>
            </a:r>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a:t> </a:t>
            </a:r>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100</a:t>
            </a:fld>
            <a:endParaRPr lang="nl-NL" dirty="0"/>
          </a:p>
        </p:txBody>
      </p:sp>
      <p:pic>
        <p:nvPicPr>
          <p:cNvPr id="9"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666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err="1" smtClean="0"/>
              <a:t>Drag</a:t>
            </a:r>
            <a:r>
              <a:rPr lang="nl-NL" dirty="0" smtClean="0"/>
              <a:t> </a:t>
            </a:r>
            <a:r>
              <a:rPr lang="nl-NL" dirty="0" err="1" smtClean="0"/>
              <a:t>and</a:t>
            </a:r>
            <a:r>
              <a:rPr lang="nl-NL" dirty="0" smtClean="0"/>
              <a:t> drop (1/2)</a:t>
            </a:r>
            <a:endParaRPr lang="nl-NL" dirty="0"/>
          </a:p>
        </p:txBody>
      </p:sp>
      <p:sp>
        <p:nvSpPr>
          <p:cNvPr id="3" name="Content Placeholder 2"/>
          <p:cNvSpPr>
            <a:spLocks noGrp="1"/>
          </p:cNvSpPr>
          <p:nvPr>
            <p:ph idx="1"/>
          </p:nvPr>
        </p:nvSpPr>
        <p:spPr/>
        <p:txBody>
          <a:bodyPr/>
          <a:lstStyle/>
          <a:p>
            <a:r>
              <a:rPr lang="nl-NL" dirty="0" smtClean="0"/>
              <a:t>Support </a:t>
            </a:r>
            <a:r>
              <a:rPr lang="nl-NL" dirty="0" err="1" smtClean="0"/>
              <a:t>for</a:t>
            </a:r>
            <a:r>
              <a:rPr lang="nl-NL" dirty="0" smtClean="0"/>
              <a:t> </a:t>
            </a:r>
            <a:r>
              <a:rPr lang="nl-NL" dirty="0" err="1" smtClean="0"/>
              <a:t>dragging</a:t>
            </a:r>
            <a:r>
              <a:rPr lang="nl-NL" dirty="0" smtClean="0"/>
              <a:t> </a:t>
            </a:r>
            <a:r>
              <a:rPr lang="nl-NL" dirty="0" err="1" smtClean="0"/>
              <a:t>and</a:t>
            </a:r>
            <a:r>
              <a:rPr lang="nl-NL" dirty="0" smtClean="0"/>
              <a:t> dropping</a:t>
            </a:r>
          </a:p>
          <a:p>
            <a:pPr lvl="1"/>
            <a:r>
              <a:rPr lang="nl-NL" dirty="0" smtClean="0"/>
              <a:t>Images, </a:t>
            </a:r>
            <a:r>
              <a:rPr lang="nl-NL" dirty="0" err="1" smtClean="0"/>
              <a:t>text</a:t>
            </a:r>
            <a:r>
              <a:rPr lang="nl-NL" dirty="0" smtClean="0"/>
              <a:t> </a:t>
            </a:r>
            <a:r>
              <a:rPr lang="nl-NL" dirty="0" err="1" smtClean="0"/>
              <a:t>and</a:t>
            </a:r>
            <a:r>
              <a:rPr lang="nl-NL" dirty="0" smtClean="0"/>
              <a:t> even files (</a:t>
            </a:r>
            <a:r>
              <a:rPr lang="nl-NL" dirty="0" err="1" smtClean="0"/>
              <a:t>uploadable</a:t>
            </a:r>
            <a:r>
              <a:rPr lang="nl-NL" dirty="0" smtClean="0"/>
              <a:t>!)</a:t>
            </a:r>
          </a:p>
          <a:p>
            <a:endParaRPr lang="nl-NL" dirty="0" smtClean="0"/>
          </a:p>
          <a:p>
            <a:r>
              <a:rPr lang="nl-NL" dirty="0" err="1" smtClean="0"/>
              <a:t>Create</a:t>
            </a:r>
            <a:r>
              <a:rPr lang="nl-NL" dirty="0" smtClean="0"/>
              <a:t> a zone </a:t>
            </a:r>
            <a:r>
              <a:rPr lang="nl-NL" dirty="0" err="1" smtClean="0"/>
              <a:t>where</a:t>
            </a:r>
            <a:r>
              <a:rPr lang="nl-NL" dirty="0" smtClean="0"/>
              <a:t> </a:t>
            </a:r>
            <a:r>
              <a:rPr lang="nl-NL" dirty="0" err="1" smtClean="0"/>
              <a:t>drops</a:t>
            </a:r>
            <a:r>
              <a:rPr lang="nl-NL" dirty="0" smtClean="0"/>
              <a:t> </a:t>
            </a:r>
            <a:r>
              <a:rPr lang="nl-NL" dirty="0" err="1" smtClean="0"/>
              <a:t>can</a:t>
            </a:r>
            <a:r>
              <a:rPr lang="nl-NL" dirty="0" smtClean="0"/>
              <a:t> </a:t>
            </a:r>
            <a:r>
              <a:rPr lang="nl-NL" dirty="0" err="1" smtClean="0"/>
              <a:t>be</a:t>
            </a:r>
            <a:r>
              <a:rPr lang="nl-NL" dirty="0" smtClean="0"/>
              <a:t> made</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101</a:t>
            </a:fld>
            <a:endParaRPr lang="nl-NL"/>
          </a:p>
        </p:txBody>
      </p:sp>
      <p:sp>
        <p:nvSpPr>
          <p:cNvPr id="6" name="Rectangle 18"/>
          <p:cNvSpPr/>
          <p:nvPr/>
        </p:nvSpPr>
        <p:spPr>
          <a:xfrm>
            <a:off x="598015" y="3068960"/>
            <a:ext cx="7632700" cy="151216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ea typeface="Calibri"/>
                <a:cs typeface="Times New Roman"/>
              </a:rPr>
              <a:t>var</a:t>
            </a: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zone = </a:t>
            </a:r>
            <a:r>
              <a:rPr lang="nl-NL" dirty="0" err="1">
                <a:solidFill>
                  <a:srgbClr val="000000"/>
                </a:solidFill>
                <a:latin typeface="Consolas"/>
                <a:ea typeface="Calibri"/>
                <a:cs typeface="Times New Roman"/>
              </a:rPr>
              <a:t>document.getElementById</a:t>
            </a:r>
            <a:r>
              <a:rPr lang="nl-NL" dirty="0">
                <a:solidFill>
                  <a:srgbClr val="000000"/>
                </a:solidFill>
                <a:latin typeface="Consolas"/>
                <a:ea typeface="Calibri"/>
                <a:cs typeface="Times New Roman"/>
              </a:rPr>
              <a:t>(</a:t>
            </a:r>
            <a:r>
              <a:rPr lang="nl-NL" dirty="0" smtClean="0">
                <a:solidFill>
                  <a:srgbClr val="800000"/>
                </a:solidFill>
                <a:latin typeface="Consolas"/>
                <a:ea typeface="Calibri"/>
                <a:cs typeface="Times New Roman"/>
              </a:rPr>
              <a:t>'</a:t>
            </a:r>
            <a:r>
              <a:rPr lang="nl-NL" dirty="0" err="1" smtClean="0">
                <a:solidFill>
                  <a:srgbClr val="800000"/>
                </a:solidFill>
                <a:latin typeface="Consolas"/>
                <a:ea typeface="Calibri"/>
                <a:cs typeface="Times New Roman"/>
              </a:rPr>
              <a:t>dropZone</a:t>
            </a:r>
            <a:r>
              <a:rPr lang="nl-NL" dirty="0">
                <a:solidFill>
                  <a:srgbClr val="800000"/>
                </a:solidFill>
                <a:latin typeface="Consolas"/>
                <a:ea typeface="Calibri"/>
                <a:cs typeface="Times New Roman"/>
              </a:rPr>
              <a:t>'</a:t>
            </a:r>
            <a:r>
              <a:rPr lang="nl-NL" dirty="0">
                <a:solidFill>
                  <a:srgbClr val="000000"/>
                </a:solidFill>
                <a:latin typeface="Consolas"/>
                <a:ea typeface="Calibri"/>
                <a:cs typeface="Times New Roman"/>
              </a:rPr>
              <a:t>);	</a:t>
            </a:r>
            <a:endParaRPr lang="nl-NL" sz="2400" dirty="0">
              <a:solidFill>
                <a:srgbClr val="000000"/>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ea typeface="Calibri"/>
                <a:cs typeface="Times New Roman"/>
              </a:rPr>
              <a:t>z</a:t>
            </a:r>
            <a:r>
              <a:rPr lang="en-US" dirty="0" err="1" smtClean="0">
                <a:solidFill>
                  <a:srgbClr val="000000"/>
                </a:solidFill>
                <a:latin typeface="Consolas"/>
                <a:ea typeface="Calibri"/>
                <a:cs typeface="Times New Roman"/>
              </a:rPr>
              <a:t>one.addEventListener</a:t>
            </a:r>
            <a:r>
              <a:rPr lang="en-US" dirty="0">
                <a:solidFill>
                  <a:srgbClr val="000000"/>
                </a:solidFill>
                <a:latin typeface="Consolas"/>
                <a:ea typeface="Calibri"/>
                <a:cs typeface="Times New Roman"/>
              </a:rPr>
              <a:t>(</a:t>
            </a:r>
            <a:r>
              <a:rPr lang="en-US" dirty="0">
                <a:solidFill>
                  <a:srgbClr val="800000"/>
                </a:solidFill>
                <a:latin typeface="Consolas"/>
                <a:ea typeface="Calibri"/>
                <a:cs typeface="Times New Roman"/>
              </a:rPr>
              <a:t>'</a:t>
            </a:r>
            <a:r>
              <a:rPr lang="en-US" dirty="0" err="1">
                <a:solidFill>
                  <a:srgbClr val="800000"/>
                </a:solidFill>
                <a:latin typeface="Consolas"/>
                <a:ea typeface="Calibri"/>
                <a:cs typeface="Times New Roman"/>
              </a:rPr>
              <a:t>dragover</a:t>
            </a:r>
            <a:r>
              <a:rPr lang="en-US" dirty="0">
                <a:solidFill>
                  <a:srgbClr val="800000"/>
                </a:solidFill>
                <a:latin typeface="Consolas"/>
                <a:ea typeface="Calibri"/>
                <a:cs typeface="Times New Roman"/>
              </a:rPr>
              <a:t>'</a:t>
            </a: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handleDragOver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false</a:t>
            </a:r>
            <a:r>
              <a:rPr lang="en-US" dirty="0">
                <a:solidFill>
                  <a:srgbClr val="000000"/>
                </a:solidFill>
                <a:latin typeface="Consolas"/>
                <a:ea typeface="Calibri"/>
                <a:cs typeface="Times New Roman"/>
              </a:rPr>
              <a:t>);</a:t>
            </a:r>
            <a:endParaRPr lang="nl-NL" sz="2400" dirty="0">
              <a:solidFill>
                <a:srgbClr val="000000"/>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ea typeface="Calibri"/>
                <a:cs typeface="Times New Roman"/>
              </a:rPr>
              <a:t>zone.addEventListener</a:t>
            </a:r>
            <a:r>
              <a:rPr lang="en-US" dirty="0">
                <a:solidFill>
                  <a:srgbClr val="000000"/>
                </a:solidFill>
                <a:latin typeface="Consolas"/>
                <a:ea typeface="Calibri"/>
                <a:cs typeface="Times New Roman"/>
              </a:rPr>
              <a:t>(</a:t>
            </a:r>
            <a:r>
              <a:rPr lang="en-US" dirty="0">
                <a:solidFill>
                  <a:srgbClr val="800000"/>
                </a:solidFill>
                <a:latin typeface="Consolas"/>
                <a:ea typeface="Calibri"/>
                <a:cs typeface="Times New Roman"/>
              </a:rPr>
              <a:t>'drop'</a:t>
            </a:r>
            <a:r>
              <a:rPr lang="en-US" dirty="0">
                <a:solidFill>
                  <a:srgbClr val="000000"/>
                </a:solidFill>
                <a:latin typeface="Consolas"/>
                <a:ea typeface="Calibri"/>
                <a:cs typeface="Times New Roman"/>
              </a:rPr>
              <a:t>, </a:t>
            </a:r>
            <a:r>
              <a:rPr lang="en-US" dirty="0" err="1" smtClean="0">
                <a:solidFill>
                  <a:srgbClr val="000000"/>
                </a:solidFill>
                <a:latin typeface="Consolas"/>
                <a:ea typeface="Calibri"/>
                <a:cs typeface="Times New Roman"/>
              </a:rPr>
              <a:t>handleDrop</a:t>
            </a:r>
            <a:r>
              <a:rPr lang="en-US" dirty="0" smtClean="0">
                <a:solidFill>
                  <a:srgbClr val="000000"/>
                </a:solidFill>
                <a:latin typeface="Consolas"/>
                <a:ea typeface="Calibri"/>
                <a:cs typeface="Times New Roman"/>
              </a:rPr>
              <a:t>, </a:t>
            </a:r>
            <a:r>
              <a:rPr lang="en-US" dirty="0">
                <a:solidFill>
                  <a:srgbClr val="0000FF"/>
                </a:solidFill>
                <a:latin typeface="Consolas"/>
                <a:ea typeface="Calibri"/>
                <a:cs typeface="Times New Roman"/>
              </a:rPr>
              <a:t>false</a:t>
            </a:r>
            <a:r>
              <a:rPr lang="en-US" dirty="0">
                <a:solidFill>
                  <a:srgbClr val="000000"/>
                </a:solidFill>
                <a:latin typeface="Consolas"/>
                <a:ea typeface="Calibri"/>
                <a:cs typeface="Times New Roman"/>
              </a:rPr>
              <a:t>);</a:t>
            </a:r>
            <a:endParaRPr lang="nl-NL" sz="2400" dirty="0">
              <a:solidFill>
                <a:srgbClr val="000000"/>
              </a:solidFill>
              <a:ea typeface="Calibri"/>
              <a:cs typeface="Times New Roman"/>
            </a:endParaRPr>
          </a:p>
        </p:txBody>
      </p:sp>
      <p:sp>
        <p:nvSpPr>
          <p:cNvPr id="7" name="Rounded Rectangle 6"/>
          <p:cNvSpPr/>
          <p:nvPr/>
        </p:nvSpPr>
        <p:spPr>
          <a:xfrm>
            <a:off x="7596336" y="2924944"/>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16546503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t>
            </a:r>
            <a:r>
              <a:rPr lang="nl-NL" dirty="0"/>
              <a:t>API: </a:t>
            </a:r>
            <a:r>
              <a:rPr lang="nl-NL" dirty="0" err="1"/>
              <a:t>Drag</a:t>
            </a:r>
            <a:r>
              <a:rPr lang="nl-NL" dirty="0"/>
              <a:t> </a:t>
            </a:r>
            <a:r>
              <a:rPr lang="nl-NL" dirty="0" err="1" smtClean="0"/>
              <a:t>and</a:t>
            </a:r>
            <a:r>
              <a:rPr lang="nl-NL" dirty="0" smtClean="0"/>
              <a:t> </a:t>
            </a:r>
            <a:r>
              <a:rPr lang="nl-NL" dirty="0"/>
              <a:t>drop </a:t>
            </a:r>
            <a:r>
              <a:rPr lang="nl-NL" dirty="0" smtClean="0"/>
              <a:t>(2/2</a:t>
            </a:r>
            <a:r>
              <a:rPr lang="nl-NL" dirty="0"/>
              <a:t>)</a:t>
            </a:r>
          </a:p>
        </p:txBody>
      </p:sp>
      <p:sp>
        <p:nvSpPr>
          <p:cNvPr id="3" name="Content Placeholder 2"/>
          <p:cNvSpPr>
            <a:spLocks noGrp="1"/>
          </p:cNvSpPr>
          <p:nvPr>
            <p:ph idx="1"/>
          </p:nvPr>
        </p:nvSpPr>
        <p:spPr/>
        <p:txBody>
          <a:bodyPr/>
          <a:lstStyle/>
          <a:p>
            <a:r>
              <a:rPr lang="nl-NL" dirty="0" smtClean="0"/>
              <a:t>Handling a </a:t>
            </a:r>
            <a:r>
              <a:rPr lang="nl-NL" dirty="0" err="1" smtClean="0"/>
              <a:t>dragged</a:t>
            </a:r>
            <a:r>
              <a:rPr lang="nl-NL" dirty="0" smtClean="0"/>
              <a:t> file</a:t>
            </a:r>
          </a:p>
          <a:p>
            <a:pPr lvl="1"/>
            <a:endParaRPr lang="nl-NL" dirty="0"/>
          </a:p>
          <a:p>
            <a:pPr lvl="1"/>
            <a:endParaRPr lang="nl-NL" dirty="0" smtClean="0"/>
          </a:p>
          <a:p>
            <a:pPr lvl="1"/>
            <a:endParaRPr lang="nl-NL" dirty="0"/>
          </a:p>
          <a:p>
            <a:pPr lvl="1"/>
            <a:endParaRPr lang="nl-NL" dirty="0" smtClean="0"/>
          </a:p>
          <a:p>
            <a:endParaRPr lang="nl-NL" dirty="0" smtClean="0"/>
          </a:p>
          <a:p>
            <a:r>
              <a:rPr lang="nl-NL" dirty="0" smtClean="0"/>
              <a:t>Important: Cancel the default action</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102</a:t>
            </a:fld>
            <a:endParaRPr lang="nl-NL"/>
          </a:p>
        </p:txBody>
      </p:sp>
      <p:sp>
        <p:nvSpPr>
          <p:cNvPr id="6" name="Rectangle 18"/>
          <p:cNvSpPr/>
          <p:nvPr/>
        </p:nvSpPr>
        <p:spPr>
          <a:xfrm>
            <a:off x="598015" y="1412776"/>
            <a:ext cx="7632700" cy="237626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Calibri"/>
                <a:cs typeface="Times New Roman"/>
              </a:rPr>
              <a:t>function</a:t>
            </a:r>
            <a:r>
              <a:rPr lang="en-US" dirty="0">
                <a:solidFill>
                  <a:srgbClr val="000000"/>
                </a:solidFill>
                <a:latin typeface="Consolas"/>
                <a:ea typeface="Calibri"/>
                <a:cs typeface="Times New Roman"/>
              </a:rPr>
              <a:t> </a:t>
            </a:r>
            <a:r>
              <a:rPr lang="en-US" dirty="0" err="1" smtClean="0">
                <a:solidFill>
                  <a:srgbClr val="000000"/>
                </a:solidFill>
                <a:latin typeface="Consolas"/>
                <a:ea typeface="Calibri"/>
                <a:cs typeface="Times New Roman"/>
              </a:rPr>
              <a:t>handleFileDrop</a:t>
            </a:r>
            <a:r>
              <a:rPr lang="en-US" dirty="0" smtClean="0">
                <a:solidFill>
                  <a:srgbClr val="000000"/>
                </a:solidFill>
                <a:latin typeface="Consolas"/>
                <a:ea typeface="Calibri"/>
                <a:cs typeface="Times New Roman"/>
              </a:rPr>
              <a:t>(</a:t>
            </a:r>
            <a:r>
              <a:rPr lang="en-US" dirty="0" err="1" smtClean="0">
                <a:solidFill>
                  <a:srgbClr val="000000"/>
                </a:solidFill>
                <a:latin typeface="Consolas"/>
                <a:ea typeface="Calibri"/>
                <a:cs typeface="Times New Roman"/>
              </a:rPr>
              <a:t>eventArgs</a:t>
            </a:r>
            <a:r>
              <a:rPr lang="en-US" dirty="0" smtClean="0">
                <a:solidFill>
                  <a:srgbClr val="000000"/>
                </a:solidFill>
                <a:latin typeface="Consolas"/>
                <a:ea typeface="Calibri"/>
                <a:cs typeface="Times New Roman"/>
              </a:rPr>
              <a:t>) </a:t>
            </a:r>
            <a:r>
              <a:rPr lang="en-US" dirty="0">
                <a:solidFill>
                  <a:srgbClr val="000000"/>
                </a:solidFill>
                <a:latin typeface="Consolas"/>
                <a:ea typeface="Calibri"/>
                <a:cs typeface="Times New Roman"/>
              </a:rPr>
              <a:t>{</a:t>
            </a:r>
            <a:endParaRPr lang="nl-NL" dirty="0">
              <a:solidFill>
                <a:srgbClr val="000000"/>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eventArgs</a:t>
            </a:r>
            <a:r>
              <a:rPr lang="en-US" dirty="0" err="1" smtClean="0">
                <a:solidFill>
                  <a:srgbClr val="000000"/>
                </a:solidFill>
                <a:latin typeface="Consolas"/>
                <a:ea typeface="Calibri"/>
                <a:cs typeface="Times New Roman"/>
              </a:rPr>
              <a:t>.stopPropagation</a:t>
            </a:r>
            <a:r>
              <a:rPr lang="en-US" dirty="0">
                <a:solidFill>
                  <a:srgbClr val="000000"/>
                </a:solidFill>
                <a:latin typeface="Consolas"/>
                <a:ea typeface="Calibri"/>
                <a:cs typeface="Times New Roman"/>
              </a:rPr>
              <a:t>();</a:t>
            </a:r>
            <a:endParaRPr lang="nl-NL" dirty="0">
              <a:solidFill>
                <a:srgbClr val="000000"/>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eventArgs</a:t>
            </a:r>
            <a:r>
              <a:rPr lang="en-US" dirty="0" err="1" smtClean="0">
                <a:solidFill>
                  <a:srgbClr val="000000"/>
                </a:solidFill>
                <a:latin typeface="Consolas"/>
                <a:ea typeface="Calibri"/>
                <a:cs typeface="Times New Roman"/>
              </a:rPr>
              <a:t>.preventDefault</a:t>
            </a:r>
            <a:r>
              <a:rPr lang="en-US" dirty="0">
                <a:solidFill>
                  <a:srgbClr val="000000"/>
                </a:solidFill>
                <a:latin typeface="Consolas"/>
                <a:ea typeface="Calibri"/>
                <a:cs typeface="Times New Roman"/>
              </a:rPr>
              <a:t>();</a:t>
            </a:r>
            <a:endParaRPr lang="nl-NL" dirty="0">
              <a:solidFill>
                <a:srgbClr val="000000"/>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endParaRPr lang="nl-NL" dirty="0">
              <a:solidFill>
                <a:srgbClr val="000000"/>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err="1">
                <a:solidFill>
                  <a:srgbClr val="0000FF"/>
                </a:solidFill>
                <a:latin typeface="Consolas"/>
                <a:ea typeface="Calibri"/>
                <a:cs typeface="Times New Roman"/>
              </a:rPr>
              <a:t>var</a:t>
            </a:r>
            <a:r>
              <a:rPr lang="en-US" dirty="0">
                <a:solidFill>
                  <a:srgbClr val="000000"/>
                </a:solidFill>
                <a:latin typeface="Consolas"/>
                <a:ea typeface="Calibri"/>
                <a:cs typeface="Times New Roman"/>
              </a:rPr>
              <a:t> files = </a:t>
            </a:r>
            <a:r>
              <a:rPr lang="en-US" dirty="0" err="1" smtClean="0">
                <a:solidFill>
                  <a:srgbClr val="000000"/>
                </a:solidFill>
                <a:latin typeface="Consolas"/>
                <a:ea typeface="Calibri"/>
                <a:cs typeface="Times New Roman"/>
              </a:rPr>
              <a:t>eventArgs.dataTransfer.files</a:t>
            </a:r>
            <a:r>
              <a:rPr lang="en-US" dirty="0">
                <a:solidFill>
                  <a:srgbClr val="000000"/>
                </a:solidFill>
                <a:latin typeface="Consolas"/>
                <a:ea typeface="Calibri"/>
                <a:cs typeface="Times New Roman"/>
              </a:rPr>
              <a:t>; </a:t>
            </a:r>
            <a:endParaRPr lang="nl-NL" dirty="0">
              <a:solidFill>
                <a:srgbClr val="000000"/>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a:t>
            </a:r>
            <a:endParaRPr lang="nl-NL" dirty="0">
              <a:solidFill>
                <a:srgbClr val="000000"/>
              </a:solidFill>
              <a:ea typeface="Calibri"/>
              <a:cs typeface="Times New Roman"/>
            </a:endParaRPr>
          </a:p>
        </p:txBody>
      </p:sp>
      <p:sp>
        <p:nvSpPr>
          <p:cNvPr id="7" name="Rectangle 18"/>
          <p:cNvSpPr/>
          <p:nvPr/>
        </p:nvSpPr>
        <p:spPr>
          <a:xfrm>
            <a:off x="598015" y="4653136"/>
            <a:ext cx="7632700" cy="144016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Calibri"/>
                <a:cs typeface="Times New Roman"/>
              </a:rPr>
              <a:t>function</a:t>
            </a: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handleDragOver</a:t>
            </a:r>
            <a:r>
              <a:rPr lang="en-US" dirty="0">
                <a:solidFill>
                  <a:srgbClr val="000000"/>
                </a:solidFill>
                <a:latin typeface="Consolas"/>
                <a:ea typeface="Calibri"/>
                <a:cs typeface="Times New Roman"/>
              </a:rPr>
              <a:t>(</a:t>
            </a:r>
            <a:r>
              <a:rPr lang="en-US" dirty="0" err="1">
                <a:solidFill>
                  <a:srgbClr val="000000"/>
                </a:solidFill>
                <a:latin typeface="Consolas"/>
                <a:ea typeface="Calibri"/>
                <a:cs typeface="Times New Roman"/>
              </a:rPr>
              <a:t>eventArgs</a:t>
            </a:r>
            <a:r>
              <a:rPr lang="en-US" dirty="0">
                <a:solidFill>
                  <a:srgbClr val="000000"/>
                </a:solidFill>
                <a:latin typeface="Consolas"/>
                <a:ea typeface="Calibri"/>
                <a:cs typeface="Times New Roman"/>
              </a:rPr>
              <a:t>) {</a:t>
            </a:r>
            <a:endParaRPr lang="nl-NL" dirty="0">
              <a:solidFill>
                <a:srgbClr val="000000"/>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eventArgs.stopPropagation</a:t>
            </a:r>
            <a:r>
              <a:rPr lang="en-US" dirty="0">
                <a:solidFill>
                  <a:srgbClr val="000000"/>
                </a:solidFill>
                <a:latin typeface="Consolas"/>
                <a:ea typeface="Calibri"/>
                <a:cs typeface="Times New Roman"/>
              </a:rPr>
              <a:t>();</a:t>
            </a:r>
            <a:endParaRPr lang="nl-NL" dirty="0">
              <a:solidFill>
                <a:srgbClr val="000000"/>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eventArgs.preventDefault</a:t>
            </a:r>
            <a:r>
              <a:rPr lang="en-US" dirty="0" smtClean="0">
                <a:solidFill>
                  <a:srgbClr val="000000"/>
                </a:solidFill>
                <a:latin typeface="Consolas"/>
                <a:ea typeface="Calibri"/>
                <a:cs typeface="Times New Roman"/>
              </a:rPr>
              <a:t>();</a:t>
            </a:r>
            <a:endParaRPr lang="nl-NL" dirty="0" smtClean="0">
              <a:solidFill>
                <a:srgbClr val="000000"/>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pitchFamily="49" charset="0"/>
                <a:ea typeface="Calibri"/>
                <a:cs typeface="Consolas" pitchFamily="49" charset="0"/>
              </a:rPr>
              <a:t>}</a:t>
            </a:r>
            <a:endParaRPr lang="nl-NL" dirty="0">
              <a:solidFill>
                <a:srgbClr val="000000"/>
              </a:solidFill>
              <a:latin typeface="Consolas" pitchFamily="49" charset="0"/>
              <a:ea typeface="Calibri"/>
              <a:cs typeface="Consolas" pitchFamily="49" charset="0"/>
            </a:endParaRPr>
          </a:p>
        </p:txBody>
      </p:sp>
      <p:sp>
        <p:nvSpPr>
          <p:cNvPr id="9" name="Rounded Rectangle 8"/>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0" name="Rounded Rectangle 9"/>
          <p:cNvSpPr/>
          <p:nvPr/>
        </p:nvSpPr>
        <p:spPr>
          <a:xfrm>
            <a:off x="7596336" y="450912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pic>
        <p:nvPicPr>
          <p:cNvPr id="11" name="Picture 2" descr="http://files.softicons.com/download/system-icons/windows-8-metro-invert-icons-by-dakirby309/png/256x256/Web%20Browsers/Internet%20Explorer%201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5638" y="85012"/>
            <a:ext cx="668722" cy="6687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ux2.iconpedia.net/uploads/427985527807390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7596"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files.softicons.com/download/system-icons/xedia-icons-by-photoshopedia/png/256/Firefo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01570" y="5361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JP ten Berge\Downloads\Opera-icon-high-r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63396" y="44624"/>
            <a:ext cx="673100"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39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Afgeronde rechthoek 21"/>
          <p:cNvSpPr/>
          <p:nvPr/>
        </p:nvSpPr>
        <p:spPr>
          <a:xfrm>
            <a:off x="5076056" y="4980050"/>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2" name="Afgeronde rechthoek 20"/>
          <p:cNvSpPr/>
          <p:nvPr/>
        </p:nvSpPr>
        <p:spPr>
          <a:xfrm>
            <a:off x="5076056" y="4540859"/>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playback</a:t>
            </a:r>
          </a:p>
          <a:p>
            <a:pPr lvl="2"/>
            <a:r>
              <a:rPr lang="nl-NL" dirty="0"/>
              <a:t>Audio playback</a:t>
            </a:r>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a:t> </a:t>
            </a:r>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103</a:t>
            </a:fld>
            <a:endParaRPr lang="nl-NL" dirty="0"/>
          </a:p>
        </p:txBody>
      </p:sp>
      <p:pic>
        <p:nvPicPr>
          <p:cNvPr id="9"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850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2"/>
                                        </p:tgtEl>
                                      </p:cBhvr>
                                    </p:animEffect>
                                    <p:set>
                                      <p:cBhvr>
                                        <p:cTn id="7" dur="1" fill="hold">
                                          <p:stCondLst>
                                            <p:cond delay="499"/>
                                          </p:stCondLst>
                                        </p:cTn>
                                        <p:tgtEl>
                                          <p:spTgt spid="3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Wolk 14"/>
          <p:cNvSpPr/>
          <p:nvPr/>
        </p:nvSpPr>
        <p:spPr>
          <a:xfrm>
            <a:off x="3452428" y="4135388"/>
            <a:ext cx="2520280" cy="1368152"/>
          </a:xfrm>
          <a:prstGeom prst="cloud">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tle 1"/>
          <p:cNvSpPr>
            <a:spLocks noGrp="1"/>
          </p:cNvSpPr>
          <p:nvPr>
            <p:ph type="title"/>
          </p:nvPr>
        </p:nvSpPr>
        <p:spPr/>
        <p:txBody>
          <a:bodyPr/>
          <a:lstStyle/>
          <a:p>
            <a:r>
              <a:rPr lang="nl-NL" dirty="0" smtClean="0"/>
              <a:t>JS API: Offline </a:t>
            </a:r>
            <a:r>
              <a:rPr lang="nl-NL" dirty="0" err="1" smtClean="0"/>
              <a:t>apps</a:t>
            </a:r>
            <a:r>
              <a:rPr lang="nl-NL" dirty="0" smtClean="0"/>
              <a:t> (1/12)</a:t>
            </a:r>
            <a:endParaRPr lang="nl-NL" dirty="0"/>
          </a:p>
        </p:txBody>
      </p:sp>
      <p:sp>
        <p:nvSpPr>
          <p:cNvPr id="3" name="Content Placeholder 2"/>
          <p:cNvSpPr>
            <a:spLocks noGrp="1"/>
          </p:cNvSpPr>
          <p:nvPr>
            <p:ph idx="1"/>
          </p:nvPr>
        </p:nvSpPr>
        <p:spPr/>
        <p:txBody>
          <a:bodyPr/>
          <a:lstStyle/>
          <a:p>
            <a:r>
              <a:rPr lang="nl-NL" dirty="0" smtClean="0"/>
              <a:t>Store the web </a:t>
            </a:r>
            <a:r>
              <a:rPr lang="nl-NL" dirty="0" err="1" smtClean="0"/>
              <a:t>application</a:t>
            </a:r>
            <a:r>
              <a:rPr lang="nl-NL" dirty="0" smtClean="0"/>
              <a:t> </a:t>
            </a:r>
            <a:r>
              <a:rPr lang="nl-NL" dirty="0" err="1" smtClean="0"/>
              <a:t>locally</a:t>
            </a:r>
            <a:r>
              <a:rPr lang="nl-NL" dirty="0" smtClean="0"/>
              <a:t> </a:t>
            </a:r>
            <a:r>
              <a:rPr lang="nl-NL" dirty="0" err="1" smtClean="0"/>
              <a:t>with</a:t>
            </a:r>
            <a:r>
              <a:rPr lang="nl-NL" dirty="0" smtClean="0"/>
              <a:t> a </a:t>
            </a:r>
            <a:br>
              <a:rPr lang="nl-NL" dirty="0" smtClean="0"/>
            </a:br>
            <a:r>
              <a:rPr lang="nl-NL" b="1" dirty="0" smtClean="0"/>
              <a:t>cache manifest</a:t>
            </a:r>
          </a:p>
          <a:p>
            <a:endParaRPr lang="nl-NL" dirty="0"/>
          </a:p>
          <a:p>
            <a:r>
              <a:rPr lang="nl-NL" dirty="0" err="1" smtClean="0"/>
              <a:t>Use</a:t>
            </a:r>
            <a:r>
              <a:rPr lang="nl-NL" dirty="0" smtClean="0"/>
              <a:t>: Users </a:t>
            </a:r>
            <a:r>
              <a:rPr lang="nl-NL" dirty="0" err="1" smtClean="0"/>
              <a:t>can</a:t>
            </a:r>
            <a:r>
              <a:rPr lang="nl-NL" dirty="0" smtClean="0"/>
              <a:t> </a:t>
            </a:r>
            <a:r>
              <a:rPr lang="nl-NL" dirty="0" err="1" smtClean="0"/>
              <a:t>still</a:t>
            </a:r>
            <a:r>
              <a:rPr lang="nl-NL" dirty="0" smtClean="0"/>
              <a:t> browse the </a:t>
            </a:r>
            <a:r>
              <a:rPr lang="nl-NL" dirty="0" err="1" smtClean="0"/>
              <a:t>application</a:t>
            </a:r>
            <a:r>
              <a:rPr lang="nl-NL" dirty="0" smtClean="0"/>
              <a:t> without a live </a:t>
            </a:r>
            <a:r>
              <a:rPr lang="nl-NL" dirty="0" err="1" smtClean="0"/>
              <a:t>connection</a:t>
            </a:r>
            <a:endParaRPr lang="nl-NL"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104</a:t>
            </a:fld>
            <a:endParaRPr lang="nl-NL"/>
          </a:p>
        </p:txBody>
      </p:sp>
      <p:sp>
        <p:nvSpPr>
          <p:cNvPr id="9" name="Rectangle 18"/>
          <p:cNvSpPr/>
          <p:nvPr/>
        </p:nvSpPr>
        <p:spPr>
          <a:xfrm>
            <a:off x="598015" y="1844824"/>
            <a:ext cx="7632700" cy="44916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&lt;</a:t>
            </a:r>
            <a:r>
              <a:rPr lang="nl-NL" dirty="0">
                <a:solidFill>
                  <a:srgbClr val="800000"/>
                </a:solidFill>
                <a:latin typeface="Consolas"/>
              </a:rPr>
              <a:t>html</a:t>
            </a:r>
            <a:r>
              <a:rPr lang="nl-NL" dirty="0">
                <a:solidFill>
                  <a:srgbClr val="000000"/>
                </a:solidFill>
                <a:latin typeface="Consolas"/>
              </a:rPr>
              <a:t> </a:t>
            </a:r>
            <a:r>
              <a:rPr lang="nl-NL" b="1" dirty="0">
                <a:solidFill>
                  <a:srgbClr val="FF0000"/>
                </a:solidFill>
                <a:latin typeface="Consolas"/>
              </a:rPr>
              <a:t>manifest</a:t>
            </a:r>
            <a:r>
              <a:rPr lang="nl-NL" b="1" dirty="0" smtClean="0">
                <a:solidFill>
                  <a:srgbClr val="0000FF"/>
                </a:solidFill>
                <a:latin typeface="Consolas"/>
              </a:rPr>
              <a:t>="</a:t>
            </a:r>
            <a:r>
              <a:rPr lang="nl-NL" b="1" dirty="0" err="1" smtClean="0">
                <a:solidFill>
                  <a:srgbClr val="0000FF"/>
                </a:solidFill>
                <a:latin typeface="Consolas"/>
              </a:rPr>
              <a:t>manifest.appcache</a:t>
            </a:r>
            <a:r>
              <a:rPr lang="nl-NL" b="1" dirty="0" smtClean="0">
                <a:solidFill>
                  <a:srgbClr val="0000FF"/>
                </a:solidFill>
                <a:latin typeface="Consolas"/>
              </a:rPr>
              <a:t>"</a:t>
            </a:r>
            <a:r>
              <a:rPr lang="nl-NL" dirty="0" smtClean="0">
                <a:solidFill>
                  <a:srgbClr val="0000FF"/>
                </a:solidFill>
                <a:latin typeface="Consolas"/>
              </a:rPr>
              <a:t>&gt;</a:t>
            </a:r>
            <a:endParaRPr lang="nl-NL" dirty="0">
              <a:solidFill>
                <a:srgbClr val="000000"/>
              </a:solidFill>
              <a:ea typeface="Calibri"/>
              <a:cs typeface="Times New Roman"/>
            </a:endParaRPr>
          </a:p>
        </p:txBody>
      </p:sp>
      <p:grpSp>
        <p:nvGrpSpPr>
          <p:cNvPr id="10" name="Groep 9"/>
          <p:cNvGrpSpPr/>
          <p:nvPr/>
        </p:nvGrpSpPr>
        <p:grpSpPr>
          <a:xfrm>
            <a:off x="6790134" y="3789040"/>
            <a:ext cx="1238250" cy="2083832"/>
            <a:chOff x="6502102" y="3980296"/>
            <a:chExt cx="1238250" cy="2083832"/>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102" y="3980296"/>
              <a:ext cx="12382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kstvak 11"/>
            <p:cNvSpPr txBox="1"/>
            <p:nvPr/>
          </p:nvSpPr>
          <p:spPr>
            <a:xfrm>
              <a:off x="6689179" y="5694796"/>
              <a:ext cx="864096" cy="369332"/>
            </a:xfrm>
            <a:prstGeom prst="rect">
              <a:avLst/>
            </a:prstGeom>
            <a:noFill/>
          </p:spPr>
          <p:txBody>
            <a:bodyPr wrap="square" rtlCol="0">
              <a:spAutoFit/>
            </a:bodyPr>
            <a:lstStyle/>
            <a:p>
              <a:r>
                <a:rPr lang="nl-NL" dirty="0" smtClean="0">
                  <a:latin typeface="+mj-lt"/>
                </a:rPr>
                <a:t>Server</a:t>
              </a:r>
              <a:endParaRPr lang="nl-NL" dirty="0">
                <a:latin typeface="+mj-lt"/>
              </a:endParaRPr>
            </a:p>
          </p:txBody>
        </p:sp>
      </p:grpSp>
      <p:pic>
        <p:nvPicPr>
          <p:cNvPr id="1029" name="Picture 5" descr="http://www.delaagsterekening.nl/blog/wp-content/uploads/2011/06/iPhone-4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161" y="4247803"/>
            <a:ext cx="2186405" cy="1394927"/>
          </a:xfrm>
          <a:prstGeom prst="rect">
            <a:avLst/>
          </a:prstGeom>
          <a:noFill/>
          <a:extLst>
            <a:ext uri="{909E8E84-426E-40DD-AFC4-6F175D3DCCD1}">
              <a14:hiddenFill xmlns:a14="http://schemas.microsoft.com/office/drawing/2010/main">
                <a:solidFill>
                  <a:srgbClr val="FFFFFF"/>
                </a:solidFill>
              </a14:hiddenFill>
            </a:ext>
          </a:extLst>
        </p:spPr>
      </p:pic>
      <p:sp>
        <p:nvSpPr>
          <p:cNvPr id="14" name="PIJL-RECHTS 13"/>
          <p:cNvSpPr/>
          <p:nvPr/>
        </p:nvSpPr>
        <p:spPr>
          <a:xfrm>
            <a:off x="2912368" y="4646290"/>
            <a:ext cx="3600400" cy="288032"/>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8" name="PIJL-RECHTS 17"/>
          <p:cNvSpPr/>
          <p:nvPr/>
        </p:nvSpPr>
        <p:spPr>
          <a:xfrm>
            <a:off x="2912368" y="4638614"/>
            <a:ext cx="360040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9" name="Vermenigvuldigen 18"/>
          <p:cNvSpPr/>
          <p:nvPr/>
        </p:nvSpPr>
        <p:spPr>
          <a:xfrm>
            <a:off x="3058108" y="4302113"/>
            <a:ext cx="961034" cy="961034"/>
          </a:xfrm>
          <a:prstGeom prst="mathMultiply">
            <a:avLst/>
          </a:prstGeom>
          <a:gradFill flip="none" rotWithShape="1">
            <a:gsLst>
              <a:gs pos="0">
                <a:srgbClr val="C00000"/>
              </a:gs>
              <a:gs pos="87000">
                <a:srgbClr val="FF0000"/>
              </a:gs>
              <a:gs pos="100000">
                <a:srgbClr val="C00000"/>
              </a:gs>
            </a:gsLst>
            <a:path path="circle">
              <a:fillToRect l="100000" t="100000"/>
            </a:path>
            <a:tileRect r="-100000" b="-100000"/>
          </a:gra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solidFill>
                <a:srgbClr val="FF0000"/>
              </a:solidFill>
            </a:endParaRPr>
          </a:p>
        </p:txBody>
      </p:sp>
      <p:sp>
        <p:nvSpPr>
          <p:cNvPr id="16" name="Rounded Rectangle 15"/>
          <p:cNvSpPr/>
          <p:nvPr/>
        </p:nvSpPr>
        <p:spPr>
          <a:xfrm>
            <a:off x="7579442" y="1700808"/>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410094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a:t>Offline </a:t>
            </a:r>
            <a:r>
              <a:rPr lang="nl-NL" dirty="0" err="1"/>
              <a:t>apps</a:t>
            </a:r>
            <a:r>
              <a:rPr lang="nl-NL" dirty="0"/>
              <a:t> </a:t>
            </a:r>
            <a:r>
              <a:rPr lang="nl-NL" dirty="0" smtClean="0"/>
              <a:t>(2/12)</a:t>
            </a:r>
            <a:endParaRPr lang="nl-NL" dirty="0"/>
          </a:p>
        </p:txBody>
      </p:sp>
      <p:sp>
        <p:nvSpPr>
          <p:cNvPr id="3" name="Content Placeholder 2"/>
          <p:cNvSpPr>
            <a:spLocks noGrp="1"/>
          </p:cNvSpPr>
          <p:nvPr>
            <p:ph sz="half" idx="1"/>
          </p:nvPr>
        </p:nvSpPr>
        <p:spPr/>
        <p:txBody>
          <a:bodyPr/>
          <a:lstStyle/>
          <a:p>
            <a:r>
              <a:rPr lang="nl-NL" dirty="0" smtClean="0"/>
              <a:t>The </a:t>
            </a:r>
            <a:r>
              <a:rPr lang="nl-NL" b="1" dirty="0" smtClean="0"/>
              <a:t>cache manifest </a:t>
            </a:r>
            <a:r>
              <a:rPr lang="nl-NL" dirty="0" err="1" smtClean="0"/>
              <a:t>specifies</a:t>
            </a:r>
            <a:r>
              <a:rPr lang="nl-NL" dirty="0" smtClean="0"/>
              <a:t> </a:t>
            </a:r>
            <a:r>
              <a:rPr lang="nl-NL" dirty="0" err="1" smtClean="0"/>
              <a:t>what</a:t>
            </a:r>
            <a:r>
              <a:rPr lang="nl-NL" dirty="0" smtClean="0"/>
              <a:t> </a:t>
            </a:r>
            <a:r>
              <a:rPr lang="nl-NL" dirty="0" err="1" smtClean="0"/>
              <a:t>to</a:t>
            </a:r>
            <a:r>
              <a:rPr lang="nl-NL" dirty="0" smtClean="0"/>
              <a:t> cache</a:t>
            </a:r>
          </a:p>
          <a:p>
            <a:endParaRPr lang="nl-NL" dirty="0" smtClean="0"/>
          </a:p>
          <a:p>
            <a:r>
              <a:rPr lang="nl-NL" dirty="0" smtClean="0"/>
              <a:t>Has </a:t>
            </a:r>
            <a:r>
              <a:rPr lang="nl-NL" dirty="0" err="1"/>
              <a:t>to</a:t>
            </a:r>
            <a:r>
              <a:rPr lang="nl-NL" dirty="0"/>
              <a:t> </a:t>
            </a:r>
            <a:r>
              <a:rPr lang="nl-NL" dirty="0" err="1"/>
              <a:t>be</a:t>
            </a:r>
            <a:r>
              <a:rPr lang="nl-NL" dirty="0"/>
              <a:t> </a:t>
            </a:r>
            <a:r>
              <a:rPr lang="nl-NL" dirty="0" err="1"/>
              <a:t>served</a:t>
            </a:r>
            <a:r>
              <a:rPr lang="nl-NL" dirty="0"/>
              <a:t> as “</a:t>
            </a:r>
            <a:r>
              <a:rPr lang="nl-NL" b="1" dirty="0" err="1"/>
              <a:t>text</a:t>
            </a:r>
            <a:r>
              <a:rPr lang="nl-NL" b="1" dirty="0"/>
              <a:t>/cache-manifest</a:t>
            </a:r>
            <a:r>
              <a:rPr lang="nl-NL" dirty="0" smtClean="0"/>
              <a:t>” </a:t>
            </a:r>
            <a:r>
              <a:rPr lang="nl-NL" dirty="0" err="1" smtClean="0"/>
              <a:t>by</a:t>
            </a:r>
            <a:r>
              <a:rPr lang="nl-NL" dirty="0" smtClean="0"/>
              <a:t> the web server</a:t>
            </a:r>
            <a:endParaRPr lang="nl-NL" dirty="0"/>
          </a:p>
          <a:p>
            <a:endParaRPr lang="nl-NL" dirty="0" smtClean="0"/>
          </a:p>
          <a:p>
            <a:r>
              <a:rPr lang="nl-NL" dirty="0" smtClean="0"/>
              <a:t>The </a:t>
            </a:r>
            <a:r>
              <a:rPr lang="nl-NL" dirty="0"/>
              <a:t>content-</a:t>
            </a:r>
            <a:r>
              <a:rPr lang="nl-NL" dirty="0" err="1"/>
              <a:t>encoding</a:t>
            </a:r>
            <a:r>
              <a:rPr lang="nl-NL" dirty="0"/>
              <a:t> </a:t>
            </a:r>
            <a:r>
              <a:rPr lang="nl-NL" dirty="0" smtClean="0"/>
              <a:t>has </a:t>
            </a:r>
            <a:r>
              <a:rPr lang="nl-NL" dirty="0" err="1" smtClean="0"/>
              <a:t>to</a:t>
            </a:r>
            <a:r>
              <a:rPr lang="nl-NL" dirty="0" smtClean="0"/>
              <a:t> </a:t>
            </a:r>
            <a:r>
              <a:rPr lang="nl-NL" dirty="0" err="1" smtClean="0"/>
              <a:t>be</a:t>
            </a:r>
            <a:r>
              <a:rPr lang="nl-NL" b="1" dirty="0" smtClean="0"/>
              <a:t> </a:t>
            </a:r>
            <a:r>
              <a:rPr lang="nl-NL" b="1" dirty="0"/>
              <a:t>UTF-8</a:t>
            </a:r>
          </a:p>
          <a:p>
            <a:endParaRPr lang="nl-NL" dirty="0" smtClean="0"/>
          </a:p>
        </p:txBody>
      </p:sp>
      <p:sp>
        <p:nvSpPr>
          <p:cNvPr id="4" name="Tijdelijke aanduiding voor inhoud 3"/>
          <p:cNvSpPr>
            <a:spLocks noGrp="1"/>
          </p:cNvSpPr>
          <p:nvPr>
            <p:ph sz="half" idx="2"/>
          </p:nvPr>
        </p:nvSpPr>
        <p:spPr/>
        <p:txBody>
          <a:bodyPr/>
          <a:lstStyle/>
          <a:p>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105</a:t>
            </a:fld>
            <a:endParaRPr lang="nl-NL"/>
          </a:p>
        </p:txBody>
      </p:sp>
      <p:sp>
        <p:nvSpPr>
          <p:cNvPr id="8" name="Rectangle 18"/>
          <p:cNvSpPr/>
          <p:nvPr/>
        </p:nvSpPr>
        <p:spPr>
          <a:xfrm>
            <a:off x="4716016" y="1412776"/>
            <a:ext cx="4104456" cy="45365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CACHE </a:t>
            </a:r>
            <a:r>
              <a:rPr lang="en-US" dirty="0" smtClean="0">
                <a:solidFill>
                  <a:srgbClr val="000000"/>
                </a:solidFill>
                <a:latin typeface="Consolas"/>
              </a:rPr>
              <a:t>MANIFEST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r>
              <a:rPr lang="en-US" dirty="0">
                <a:solidFill>
                  <a:srgbClr val="000000"/>
                </a:solidFill>
                <a:latin typeface="Consolas"/>
              </a:rPr>
              <a:t> version </a:t>
            </a:r>
            <a:r>
              <a:rPr lang="en-US" dirty="0" smtClean="0">
                <a:solidFill>
                  <a:srgbClr val="000000"/>
                </a:solidFill>
                <a:latin typeface="Consolas"/>
              </a:rPr>
              <a:t>2.3</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CACHE:</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/Home</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/Styles/default.css</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/Scripts/jquery-1.7.2.min.js</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/Scripts/modernizr-2.5.3.min.js</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NETWORK:</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dirty="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FALLBACK:</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a:solidFill>
                  <a:srgbClr val="000000"/>
                </a:solidFill>
                <a:latin typeface="Consolas"/>
              </a:rPr>
              <a:t> </a:t>
            </a:r>
            <a:r>
              <a:rPr lang="nl-NL" dirty="0" smtClean="0">
                <a:solidFill>
                  <a:srgbClr val="000000"/>
                </a:solidFill>
                <a:latin typeface="Consolas"/>
              </a:rPr>
              <a:t>/Offline</a:t>
            </a:r>
            <a:endParaRPr lang="nl-NL" dirty="0">
              <a:solidFill>
                <a:srgbClr val="000000"/>
              </a:solidFill>
              <a:ea typeface="Calibri"/>
              <a:cs typeface="Times New Roman"/>
            </a:endParaRPr>
          </a:p>
        </p:txBody>
      </p:sp>
    </p:spTree>
    <p:extLst>
      <p:ext uri="{BB962C8B-B14F-4D97-AF65-F5344CB8AC3E}">
        <p14:creationId xmlns:p14="http://schemas.microsoft.com/office/powerpoint/2010/main" val="13786600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a:t>Offline </a:t>
            </a:r>
            <a:r>
              <a:rPr lang="nl-NL" dirty="0" err="1"/>
              <a:t>apps</a:t>
            </a:r>
            <a:r>
              <a:rPr lang="nl-NL" dirty="0"/>
              <a:t> </a:t>
            </a:r>
            <a:r>
              <a:rPr lang="nl-NL" dirty="0" smtClean="0"/>
              <a:t>(3/12)</a:t>
            </a:r>
            <a:endParaRPr lang="nl-NL" dirty="0"/>
          </a:p>
        </p:txBody>
      </p:sp>
      <p:sp>
        <p:nvSpPr>
          <p:cNvPr id="3" name="Content Placeholder 2"/>
          <p:cNvSpPr>
            <a:spLocks noGrp="1"/>
          </p:cNvSpPr>
          <p:nvPr>
            <p:ph sz="half" idx="1"/>
          </p:nvPr>
        </p:nvSpPr>
        <p:spPr/>
        <p:txBody>
          <a:bodyPr/>
          <a:lstStyle/>
          <a:p>
            <a:r>
              <a:rPr lang="nl-NL" dirty="0" smtClean="0"/>
              <a:t>A </a:t>
            </a:r>
            <a:r>
              <a:rPr lang="nl-NL" dirty="0" err="1" smtClean="0"/>
              <a:t>plain</a:t>
            </a:r>
            <a:r>
              <a:rPr lang="nl-NL" dirty="0" smtClean="0"/>
              <a:t> </a:t>
            </a:r>
            <a:r>
              <a:rPr lang="nl-NL" dirty="0" err="1" smtClean="0"/>
              <a:t>text</a:t>
            </a:r>
            <a:r>
              <a:rPr lang="nl-NL" dirty="0" smtClean="0"/>
              <a:t> file </a:t>
            </a:r>
            <a:r>
              <a:rPr lang="nl-NL" dirty="0" err="1" smtClean="0"/>
              <a:t>with</a:t>
            </a:r>
            <a:r>
              <a:rPr lang="nl-NL" dirty="0" smtClean="0"/>
              <a:t> </a:t>
            </a:r>
            <a:r>
              <a:rPr lang="nl-NL" dirty="0"/>
              <a:t>“</a:t>
            </a:r>
            <a:r>
              <a:rPr lang="nl-NL" b="1" dirty="0"/>
              <a:t>CACHE </a:t>
            </a:r>
            <a:r>
              <a:rPr lang="nl-NL" b="1" dirty="0" smtClean="0"/>
              <a:t>MANIFEST</a:t>
            </a:r>
            <a:r>
              <a:rPr lang="nl-NL" dirty="0" smtClean="0"/>
              <a:t>” on the first line</a:t>
            </a:r>
          </a:p>
          <a:p>
            <a:r>
              <a:rPr lang="nl-NL" b="1" dirty="0" smtClean="0"/>
              <a:t>CACHE</a:t>
            </a:r>
            <a:r>
              <a:rPr lang="nl-NL" dirty="0" smtClean="0"/>
              <a:t> </a:t>
            </a:r>
            <a:r>
              <a:rPr lang="nl-NL" dirty="0" err="1" smtClean="0"/>
              <a:t>defines</a:t>
            </a:r>
            <a:r>
              <a:rPr lang="nl-NL" dirty="0" smtClean="0"/>
              <a:t> </a:t>
            </a:r>
            <a:r>
              <a:rPr lang="nl-NL" dirty="0" err="1" smtClean="0"/>
              <a:t>which</a:t>
            </a:r>
            <a:r>
              <a:rPr lang="nl-NL" dirty="0" smtClean="0"/>
              <a:t> </a:t>
            </a:r>
            <a:r>
              <a:rPr lang="nl-NL" dirty="0" err="1" smtClean="0"/>
              <a:t>URIs</a:t>
            </a:r>
            <a:r>
              <a:rPr lang="nl-NL" dirty="0" smtClean="0"/>
              <a:t> </a:t>
            </a:r>
            <a:r>
              <a:rPr lang="nl-NL" dirty="0" err="1" smtClean="0"/>
              <a:t>to</a:t>
            </a:r>
            <a:r>
              <a:rPr lang="nl-NL" dirty="0" smtClean="0"/>
              <a:t> cache</a:t>
            </a:r>
          </a:p>
          <a:p>
            <a:r>
              <a:rPr lang="nl-NL" b="1" dirty="0" smtClean="0"/>
              <a:t>NETWORK </a:t>
            </a:r>
            <a:r>
              <a:rPr lang="nl-NL" dirty="0" err="1" smtClean="0"/>
              <a:t>defines</a:t>
            </a:r>
            <a:r>
              <a:rPr lang="nl-NL" dirty="0" smtClean="0"/>
              <a:t> </a:t>
            </a:r>
            <a:r>
              <a:rPr lang="nl-NL" dirty="0" err="1" smtClean="0"/>
              <a:t>which</a:t>
            </a:r>
            <a:r>
              <a:rPr lang="nl-NL" dirty="0" smtClean="0"/>
              <a:t> </a:t>
            </a:r>
            <a:r>
              <a:rPr lang="nl-NL" dirty="0" err="1" smtClean="0"/>
              <a:t>URIs</a:t>
            </a:r>
            <a:r>
              <a:rPr lang="nl-NL" dirty="0" smtClean="0"/>
              <a:t> </a:t>
            </a:r>
            <a:r>
              <a:rPr lang="nl-NL" dirty="0" err="1" smtClean="0"/>
              <a:t>need</a:t>
            </a:r>
            <a:r>
              <a:rPr lang="nl-NL" dirty="0" smtClean="0"/>
              <a:t> a live </a:t>
            </a:r>
            <a:r>
              <a:rPr lang="nl-NL" dirty="0" err="1" smtClean="0"/>
              <a:t>connection</a:t>
            </a:r>
            <a:endParaRPr lang="nl-NL" dirty="0" smtClean="0"/>
          </a:p>
          <a:p>
            <a:r>
              <a:rPr lang="nl-NL" b="1" dirty="0" smtClean="0"/>
              <a:t>FALLBACK</a:t>
            </a:r>
            <a:r>
              <a:rPr lang="nl-NL" dirty="0" smtClean="0"/>
              <a:t> is </a:t>
            </a:r>
            <a:r>
              <a:rPr lang="nl-NL" dirty="0" err="1" smtClean="0"/>
              <a:t>for</a:t>
            </a:r>
            <a:r>
              <a:rPr lang="nl-NL" dirty="0" smtClean="0"/>
              <a:t> </a:t>
            </a:r>
            <a:r>
              <a:rPr lang="nl-NL" dirty="0" err="1" smtClean="0"/>
              <a:t>when</a:t>
            </a:r>
            <a:r>
              <a:rPr lang="nl-NL" dirty="0" smtClean="0"/>
              <a:t> a URI </a:t>
            </a:r>
            <a:r>
              <a:rPr lang="nl-NL" dirty="0" err="1" smtClean="0"/>
              <a:t>cannot</a:t>
            </a:r>
            <a:r>
              <a:rPr lang="nl-NL" dirty="0" smtClean="0"/>
              <a:t> </a:t>
            </a:r>
            <a:r>
              <a:rPr lang="nl-NL" dirty="0" err="1" smtClean="0"/>
              <a:t>be</a:t>
            </a:r>
            <a:r>
              <a:rPr lang="nl-NL" dirty="0" smtClean="0"/>
              <a:t> </a:t>
            </a:r>
            <a:r>
              <a:rPr lang="nl-NL" dirty="0" err="1" smtClean="0"/>
              <a:t>resolved</a:t>
            </a:r>
            <a:endParaRPr lang="nl-NL" b="1" dirty="0"/>
          </a:p>
          <a:p>
            <a:endParaRPr lang="nl-NL" dirty="0" smtClean="0"/>
          </a:p>
        </p:txBody>
      </p:sp>
      <p:sp>
        <p:nvSpPr>
          <p:cNvPr id="4" name="Tijdelijke aanduiding voor inhoud 3"/>
          <p:cNvSpPr>
            <a:spLocks noGrp="1"/>
          </p:cNvSpPr>
          <p:nvPr>
            <p:ph sz="half" idx="2"/>
          </p:nvPr>
        </p:nvSpPr>
        <p:spPr/>
        <p:txBody>
          <a:bodyPr/>
          <a:lstStyle/>
          <a:p>
            <a:endParaRPr lang="nl-NL"/>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106</a:t>
            </a:fld>
            <a:endParaRPr lang="nl-NL"/>
          </a:p>
        </p:txBody>
      </p:sp>
      <p:sp>
        <p:nvSpPr>
          <p:cNvPr id="8" name="Rectangle 18"/>
          <p:cNvSpPr/>
          <p:nvPr/>
        </p:nvSpPr>
        <p:spPr>
          <a:xfrm>
            <a:off x="4716016" y="1412776"/>
            <a:ext cx="4104456" cy="45365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CACHE </a:t>
            </a:r>
            <a:r>
              <a:rPr lang="en-US" dirty="0" smtClean="0">
                <a:solidFill>
                  <a:srgbClr val="000000"/>
                </a:solidFill>
                <a:latin typeface="Consolas"/>
              </a:rPr>
              <a:t>MANIFEST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r>
              <a:rPr lang="en-US" dirty="0">
                <a:solidFill>
                  <a:srgbClr val="000000"/>
                </a:solidFill>
                <a:latin typeface="Consolas"/>
              </a:rPr>
              <a:t> version </a:t>
            </a:r>
            <a:r>
              <a:rPr lang="en-US" dirty="0" smtClean="0">
                <a:solidFill>
                  <a:srgbClr val="000000"/>
                </a:solidFill>
                <a:latin typeface="Consolas"/>
              </a:rPr>
              <a:t>2.3</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CACHE:</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/Home</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/Styles/default.css</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/Scripts/jquery-1.7.2.min.js</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/Scripts/modernizr-2.5.3.min.js</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NETWORK:</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dirty="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FALLBACK:</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a:solidFill>
                  <a:srgbClr val="000000"/>
                </a:solidFill>
                <a:latin typeface="Consolas"/>
              </a:rPr>
              <a:t> </a:t>
            </a:r>
            <a:r>
              <a:rPr lang="nl-NL" dirty="0" smtClean="0">
                <a:solidFill>
                  <a:srgbClr val="000000"/>
                </a:solidFill>
                <a:latin typeface="Consolas"/>
              </a:rPr>
              <a:t>/Offline</a:t>
            </a:r>
            <a:endParaRPr lang="nl-NL" dirty="0">
              <a:solidFill>
                <a:srgbClr val="000000"/>
              </a:solidFill>
              <a:ea typeface="Calibri"/>
              <a:cs typeface="Times New Roman"/>
            </a:endParaRPr>
          </a:p>
        </p:txBody>
      </p:sp>
    </p:spTree>
    <p:extLst>
      <p:ext uri="{BB962C8B-B14F-4D97-AF65-F5344CB8AC3E}">
        <p14:creationId xmlns:p14="http://schemas.microsoft.com/office/powerpoint/2010/main" val="31691964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nl-NL" dirty="0" err="1" smtClean="0"/>
              <a:t>Upon</a:t>
            </a:r>
            <a:r>
              <a:rPr lang="nl-NL" dirty="0" smtClean="0"/>
              <a:t> first </a:t>
            </a:r>
            <a:r>
              <a:rPr lang="nl-NL" dirty="0" err="1" smtClean="0"/>
              <a:t>request</a:t>
            </a:r>
            <a:r>
              <a:rPr lang="nl-NL" dirty="0" smtClean="0"/>
              <a:t>...</a:t>
            </a:r>
          </a:p>
        </p:txBody>
      </p:sp>
      <p:sp>
        <p:nvSpPr>
          <p:cNvPr id="15" name="Wolk 14"/>
          <p:cNvSpPr/>
          <p:nvPr/>
        </p:nvSpPr>
        <p:spPr>
          <a:xfrm>
            <a:off x="3452428" y="3167926"/>
            <a:ext cx="2520280" cy="1368152"/>
          </a:xfrm>
          <a:prstGeom prst="cloud">
            <a:avLst/>
          </a:prstGeom>
          <a:solidFill>
            <a:schemeClr val="accent1">
              <a:alpha val="3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tle 1"/>
          <p:cNvSpPr>
            <a:spLocks noGrp="1"/>
          </p:cNvSpPr>
          <p:nvPr>
            <p:ph type="title"/>
          </p:nvPr>
        </p:nvSpPr>
        <p:spPr/>
        <p:txBody>
          <a:bodyPr/>
          <a:lstStyle/>
          <a:p>
            <a:r>
              <a:rPr lang="nl-NL" dirty="0" smtClean="0"/>
              <a:t>JS API: Offline </a:t>
            </a:r>
            <a:r>
              <a:rPr lang="nl-NL" dirty="0" err="1" smtClean="0"/>
              <a:t>apps</a:t>
            </a:r>
            <a:r>
              <a:rPr lang="nl-NL" dirty="0" smtClean="0"/>
              <a:t> (4/12)</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107</a:t>
            </a:fld>
            <a:endParaRPr lang="nl-NL"/>
          </a:p>
        </p:txBody>
      </p:sp>
      <p:grpSp>
        <p:nvGrpSpPr>
          <p:cNvPr id="10" name="Groep 9"/>
          <p:cNvGrpSpPr/>
          <p:nvPr/>
        </p:nvGrpSpPr>
        <p:grpSpPr>
          <a:xfrm>
            <a:off x="6790134" y="2821578"/>
            <a:ext cx="1238250" cy="2083832"/>
            <a:chOff x="6502102" y="3980296"/>
            <a:chExt cx="1238250" cy="2083832"/>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102" y="3980296"/>
              <a:ext cx="12382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kstvak 11"/>
            <p:cNvSpPr txBox="1"/>
            <p:nvPr/>
          </p:nvSpPr>
          <p:spPr>
            <a:xfrm>
              <a:off x="6689179" y="5694796"/>
              <a:ext cx="864096" cy="369332"/>
            </a:xfrm>
            <a:prstGeom prst="rect">
              <a:avLst/>
            </a:prstGeom>
            <a:noFill/>
          </p:spPr>
          <p:txBody>
            <a:bodyPr wrap="square" rtlCol="0">
              <a:spAutoFit/>
            </a:bodyPr>
            <a:lstStyle/>
            <a:p>
              <a:r>
                <a:rPr lang="nl-NL" dirty="0" smtClean="0">
                  <a:latin typeface="+mj-lt"/>
                </a:rPr>
                <a:t>Server</a:t>
              </a:r>
              <a:endParaRPr lang="nl-NL" dirty="0">
                <a:latin typeface="+mj-lt"/>
              </a:endParaRPr>
            </a:p>
          </p:txBody>
        </p:sp>
      </p:grpSp>
      <p:pic>
        <p:nvPicPr>
          <p:cNvPr id="1029" name="Picture 5" descr="http://www.delaagsterekening.nl/blog/wp-content/uploads/2011/06/iPhone-4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161" y="3280341"/>
            <a:ext cx="2186405" cy="1394927"/>
          </a:xfrm>
          <a:prstGeom prst="rect">
            <a:avLst/>
          </a:prstGeom>
          <a:noFill/>
          <a:extLst>
            <a:ext uri="{909E8E84-426E-40DD-AFC4-6F175D3DCCD1}">
              <a14:hiddenFill xmlns:a14="http://schemas.microsoft.com/office/drawing/2010/main">
                <a:solidFill>
                  <a:srgbClr val="FFFFFF"/>
                </a:solidFill>
              </a14:hiddenFill>
            </a:ext>
          </a:extLst>
        </p:spPr>
      </p:pic>
      <p:sp>
        <p:nvSpPr>
          <p:cNvPr id="18" name="PIJL-RECHTS 17"/>
          <p:cNvSpPr/>
          <p:nvPr/>
        </p:nvSpPr>
        <p:spPr>
          <a:xfrm>
            <a:off x="2912368" y="3046894"/>
            <a:ext cx="360040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7" name="Tekstvak 9"/>
          <p:cNvSpPr txBox="1"/>
          <p:nvPr/>
        </p:nvSpPr>
        <p:spPr>
          <a:xfrm>
            <a:off x="2838636" y="2821578"/>
            <a:ext cx="2093404" cy="369332"/>
          </a:xfrm>
          <a:prstGeom prst="rect">
            <a:avLst/>
          </a:prstGeom>
          <a:noFill/>
        </p:spPr>
        <p:txBody>
          <a:bodyPr wrap="square" rtlCol="0">
            <a:spAutoFit/>
          </a:bodyPr>
          <a:lstStyle/>
          <a:p>
            <a:r>
              <a:rPr lang="nl-NL" dirty="0" smtClean="0">
                <a:solidFill>
                  <a:srgbClr val="005B99"/>
                </a:solidFill>
                <a:latin typeface="+mj-lt"/>
              </a:rPr>
              <a:t>GET: /Home</a:t>
            </a:r>
            <a:endParaRPr lang="nl-NL" dirty="0">
              <a:solidFill>
                <a:srgbClr val="005B99"/>
              </a:solidFill>
              <a:latin typeface="+mj-lt"/>
            </a:endParaRPr>
          </a:p>
        </p:txBody>
      </p:sp>
      <p:sp>
        <p:nvSpPr>
          <p:cNvPr id="19" name="PIJL-RECHTS 18"/>
          <p:cNvSpPr/>
          <p:nvPr/>
        </p:nvSpPr>
        <p:spPr>
          <a:xfrm>
            <a:off x="2912368" y="3685674"/>
            <a:ext cx="360040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0" name="Tekstvak 9"/>
          <p:cNvSpPr txBox="1"/>
          <p:nvPr/>
        </p:nvSpPr>
        <p:spPr>
          <a:xfrm>
            <a:off x="2843808" y="3460358"/>
            <a:ext cx="2592288" cy="369332"/>
          </a:xfrm>
          <a:prstGeom prst="rect">
            <a:avLst/>
          </a:prstGeom>
          <a:noFill/>
        </p:spPr>
        <p:txBody>
          <a:bodyPr wrap="square" rtlCol="0">
            <a:spAutoFit/>
          </a:bodyPr>
          <a:lstStyle/>
          <a:p>
            <a:r>
              <a:rPr lang="nl-NL" dirty="0" smtClean="0">
                <a:solidFill>
                  <a:srgbClr val="005B99"/>
                </a:solidFill>
                <a:latin typeface="+mj-lt"/>
              </a:rPr>
              <a:t>GET: /</a:t>
            </a:r>
            <a:r>
              <a:rPr lang="nl-NL" dirty="0" err="1" smtClean="0">
                <a:solidFill>
                  <a:srgbClr val="005B99"/>
                </a:solidFill>
                <a:latin typeface="+mj-lt"/>
              </a:rPr>
              <a:t>manifest.appcache</a:t>
            </a:r>
            <a:endParaRPr lang="nl-NL" dirty="0">
              <a:solidFill>
                <a:srgbClr val="005B99"/>
              </a:solidFill>
              <a:latin typeface="+mj-lt"/>
            </a:endParaRPr>
          </a:p>
        </p:txBody>
      </p:sp>
      <p:sp>
        <p:nvSpPr>
          <p:cNvPr id="21" name="Rectangle 18"/>
          <p:cNvSpPr/>
          <p:nvPr/>
        </p:nvSpPr>
        <p:spPr>
          <a:xfrm>
            <a:off x="4198415" y="1732899"/>
            <a:ext cx="4622057" cy="44916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&lt;</a:t>
            </a:r>
            <a:r>
              <a:rPr lang="nl-NL" dirty="0">
                <a:solidFill>
                  <a:srgbClr val="800000"/>
                </a:solidFill>
                <a:latin typeface="Consolas"/>
              </a:rPr>
              <a:t>html</a:t>
            </a:r>
            <a:r>
              <a:rPr lang="nl-NL" dirty="0">
                <a:solidFill>
                  <a:srgbClr val="000000"/>
                </a:solidFill>
                <a:latin typeface="Consolas"/>
              </a:rPr>
              <a:t> </a:t>
            </a:r>
            <a:r>
              <a:rPr lang="nl-NL" dirty="0">
                <a:solidFill>
                  <a:srgbClr val="FF0000"/>
                </a:solidFill>
                <a:latin typeface="Consolas"/>
              </a:rPr>
              <a:t>manifest</a:t>
            </a:r>
            <a:r>
              <a:rPr lang="nl-NL" dirty="0" smtClean="0">
                <a:solidFill>
                  <a:srgbClr val="0000FF"/>
                </a:solidFill>
                <a:latin typeface="Consolas"/>
              </a:rPr>
              <a:t>="</a:t>
            </a:r>
            <a:r>
              <a:rPr lang="nl-NL" dirty="0" err="1" smtClean="0">
                <a:solidFill>
                  <a:srgbClr val="0000FF"/>
                </a:solidFill>
                <a:latin typeface="Consolas"/>
              </a:rPr>
              <a:t>manifest.appcache</a:t>
            </a:r>
            <a:r>
              <a:rPr lang="nl-NL" dirty="0" smtClean="0">
                <a:solidFill>
                  <a:srgbClr val="0000FF"/>
                </a:solidFill>
                <a:latin typeface="Consolas"/>
              </a:rPr>
              <a:t>"&gt;</a:t>
            </a:r>
            <a:endParaRPr lang="nl-NL" dirty="0">
              <a:solidFill>
                <a:srgbClr val="000000"/>
              </a:solidFill>
              <a:ea typeface="Calibri"/>
              <a:cs typeface="Times New Roman"/>
            </a:endParaRPr>
          </a:p>
        </p:txBody>
      </p:sp>
      <p:cxnSp>
        <p:nvCxnSpPr>
          <p:cNvPr id="25" name="Rechte verbindingslijn met pijl 6"/>
          <p:cNvCxnSpPr/>
          <p:nvPr/>
        </p:nvCxnSpPr>
        <p:spPr>
          <a:xfrm flipV="1">
            <a:off x="4067944" y="2389530"/>
            <a:ext cx="288032" cy="5040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PIJL-RECHTS 25"/>
          <p:cNvSpPr/>
          <p:nvPr/>
        </p:nvSpPr>
        <p:spPr>
          <a:xfrm>
            <a:off x="2912368" y="4117722"/>
            <a:ext cx="3600400" cy="542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7" name="Tekstvak 9"/>
          <p:cNvSpPr txBox="1"/>
          <p:nvPr/>
        </p:nvSpPr>
        <p:spPr>
          <a:xfrm>
            <a:off x="2843808" y="4549770"/>
            <a:ext cx="3946326" cy="1200329"/>
          </a:xfrm>
          <a:prstGeom prst="rect">
            <a:avLst/>
          </a:prstGeom>
          <a:noFill/>
        </p:spPr>
        <p:txBody>
          <a:bodyPr wrap="square" rtlCol="0">
            <a:spAutoFit/>
          </a:bodyPr>
          <a:lstStyle/>
          <a:p>
            <a:r>
              <a:rPr lang="nl-NL" dirty="0" smtClean="0">
                <a:solidFill>
                  <a:srgbClr val="005B99"/>
                </a:solidFill>
                <a:latin typeface="+mj-lt"/>
              </a:rPr>
              <a:t>GET: /</a:t>
            </a:r>
            <a:r>
              <a:rPr lang="nl-NL" dirty="0" err="1" smtClean="0">
                <a:solidFill>
                  <a:srgbClr val="005B99"/>
                </a:solidFill>
                <a:latin typeface="+mj-lt"/>
              </a:rPr>
              <a:t>Styles</a:t>
            </a:r>
            <a:r>
              <a:rPr lang="nl-NL" dirty="0" smtClean="0">
                <a:solidFill>
                  <a:srgbClr val="005B99"/>
                </a:solidFill>
                <a:latin typeface="+mj-lt"/>
              </a:rPr>
              <a:t>/default.css</a:t>
            </a:r>
          </a:p>
          <a:p>
            <a:r>
              <a:rPr lang="nl-NL" dirty="0" smtClean="0">
                <a:solidFill>
                  <a:srgbClr val="005B99"/>
                </a:solidFill>
                <a:latin typeface="+mj-lt"/>
              </a:rPr>
              <a:t>GET</a:t>
            </a:r>
            <a:r>
              <a:rPr lang="nl-NL" dirty="0">
                <a:solidFill>
                  <a:srgbClr val="005B99"/>
                </a:solidFill>
                <a:latin typeface="+mj-lt"/>
              </a:rPr>
              <a:t>: /Scripts/jquery-1.7.2.min.js</a:t>
            </a:r>
            <a:endParaRPr lang="nl-NL" dirty="0" smtClean="0">
              <a:solidFill>
                <a:srgbClr val="005B99"/>
              </a:solidFill>
              <a:latin typeface="+mj-lt"/>
            </a:endParaRPr>
          </a:p>
          <a:p>
            <a:r>
              <a:rPr lang="nl-NL" dirty="0" smtClean="0">
                <a:solidFill>
                  <a:srgbClr val="005B99"/>
                </a:solidFill>
                <a:latin typeface="+mj-lt"/>
              </a:rPr>
              <a:t>GET</a:t>
            </a:r>
            <a:r>
              <a:rPr lang="nl-NL" dirty="0">
                <a:solidFill>
                  <a:srgbClr val="005B99"/>
                </a:solidFill>
                <a:latin typeface="+mj-lt"/>
              </a:rPr>
              <a:t>: /Scripts/modernizr-2.5.3.min.js</a:t>
            </a:r>
            <a:endParaRPr lang="nl-NL" dirty="0" smtClean="0">
              <a:solidFill>
                <a:srgbClr val="005B99"/>
              </a:solidFill>
              <a:latin typeface="+mj-lt"/>
            </a:endParaRPr>
          </a:p>
          <a:p>
            <a:r>
              <a:rPr lang="nl-NL" dirty="0" smtClean="0">
                <a:solidFill>
                  <a:srgbClr val="005B99"/>
                </a:solidFill>
                <a:latin typeface="+mj-lt"/>
              </a:rPr>
              <a:t>[...] (more </a:t>
            </a:r>
            <a:r>
              <a:rPr lang="nl-NL" dirty="0" err="1" smtClean="0">
                <a:solidFill>
                  <a:srgbClr val="005B99"/>
                </a:solidFill>
                <a:latin typeface="+mj-lt"/>
              </a:rPr>
              <a:t>URIs</a:t>
            </a:r>
            <a:r>
              <a:rPr lang="nl-NL" dirty="0" smtClean="0">
                <a:solidFill>
                  <a:srgbClr val="005B99"/>
                </a:solidFill>
                <a:latin typeface="+mj-lt"/>
              </a:rPr>
              <a:t> </a:t>
            </a:r>
            <a:r>
              <a:rPr lang="nl-NL" dirty="0" err="1" smtClean="0">
                <a:solidFill>
                  <a:srgbClr val="005B99"/>
                </a:solidFill>
                <a:latin typeface="+mj-lt"/>
              </a:rPr>
              <a:t>defined</a:t>
            </a:r>
            <a:r>
              <a:rPr lang="nl-NL" dirty="0" smtClean="0">
                <a:solidFill>
                  <a:srgbClr val="005B99"/>
                </a:solidFill>
                <a:latin typeface="+mj-lt"/>
              </a:rPr>
              <a:t> in the manifest)</a:t>
            </a:r>
            <a:endParaRPr lang="nl-NL" dirty="0">
              <a:solidFill>
                <a:srgbClr val="005B99"/>
              </a:solidFill>
              <a:latin typeface="+mj-lt"/>
            </a:endParaRPr>
          </a:p>
        </p:txBody>
      </p:sp>
      <p:sp>
        <p:nvSpPr>
          <p:cNvPr id="39" name="Rectangle 18"/>
          <p:cNvSpPr/>
          <p:nvPr/>
        </p:nvSpPr>
        <p:spPr>
          <a:xfrm>
            <a:off x="539552" y="1957482"/>
            <a:ext cx="3240360" cy="7200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CACHE </a:t>
            </a:r>
            <a:r>
              <a:rPr lang="en-US" dirty="0" smtClean="0">
                <a:solidFill>
                  <a:srgbClr val="000000"/>
                </a:solidFill>
                <a:latin typeface="Consolas"/>
              </a:rPr>
              <a:t>MANIFEST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r>
              <a:rPr lang="en-US" dirty="0">
                <a:solidFill>
                  <a:srgbClr val="000000"/>
                </a:solidFill>
                <a:latin typeface="Consolas"/>
              </a:rPr>
              <a:t> version </a:t>
            </a:r>
            <a:r>
              <a:rPr lang="en-US" dirty="0" smtClean="0">
                <a:solidFill>
                  <a:srgbClr val="000000"/>
                </a:solidFill>
                <a:latin typeface="Consolas"/>
              </a:rPr>
              <a:t>2.3</a:t>
            </a:r>
          </a:p>
        </p:txBody>
      </p:sp>
      <p:cxnSp>
        <p:nvCxnSpPr>
          <p:cNvPr id="41" name="Rechte verbindingslijn met pijl 6"/>
          <p:cNvCxnSpPr/>
          <p:nvPr/>
        </p:nvCxnSpPr>
        <p:spPr>
          <a:xfrm flipH="1" flipV="1">
            <a:off x="2378761" y="3006244"/>
            <a:ext cx="401805" cy="4541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 name="Cilinder 62"/>
          <p:cNvSpPr/>
          <p:nvPr/>
        </p:nvSpPr>
        <p:spPr>
          <a:xfrm>
            <a:off x="107504" y="4357846"/>
            <a:ext cx="1152128" cy="871354"/>
          </a:xfrm>
          <a:prstGeom prst="can">
            <a:avLst/>
          </a:prstGeom>
          <a:solidFill>
            <a:schemeClr val="accent1">
              <a:lumMod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026" name="Gebogen pijl 1025"/>
          <p:cNvSpPr/>
          <p:nvPr/>
        </p:nvSpPr>
        <p:spPr>
          <a:xfrm rot="10800000">
            <a:off x="1403648" y="4660568"/>
            <a:ext cx="864096" cy="44889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solidFill>
                <a:schemeClr val="tx1"/>
              </a:solidFill>
            </a:endParaRPr>
          </a:p>
        </p:txBody>
      </p:sp>
      <p:sp>
        <p:nvSpPr>
          <p:cNvPr id="68" name="Tekstvak 67"/>
          <p:cNvSpPr txBox="1"/>
          <p:nvPr/>
        </p:nvSpPr>
        <p:spPr>
          <a:xfrm>
            <a:off x="215516" y="5229200"/>
            <a:ext cx="936104" cy="646331"/>
          </a:xfrm>
          <a:prstGeom prst="rect">
            <a:avLst/>
          </a:prstGeom>
          <a:noFill/>
        </p:spPr>
        <p:txBody>
          <a:bodyPr wrap="square" rtlCol="0">
            <a:spAutoFit/>
          </a:bodyPr>
          <a:lstStyle/>
          <a:p>
            <a:r>
              <a:rPr lang="nl-NL" dirty="0" smtClean="0">
                <a:latin typeface="+mj-lt"/>
              </a:rPr>
              <a:t>Offline storage</a:t>
            </a:r>
            <a:endParaRPr lang="nl-NL" dirty="0">
              <a:latin typeface="+mj-lt"/>
            </a:endParaRPr>
          </a:p>
        </p:txBody>
      </p:sp>
      <p:sp>
        <p:nvSpPr>
          <p:cNvPr id="23" name="Rounded Rectangle 22"/>
          <p:cNvSpPr/>
          <p:nvPr/>
        </p:nvSpPr>
        <p:spPr>
          <a:xfrm>
            <a:off x="8159874" y="1459732"/>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5933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p:bldP spid="19" grpId="0" animBg="1"/>
      <p:bldP spid="20" grpId="0"/>
      <p:bldP spid="21" grpId="0" animBg="1"/>
      <p:bldP spid="26" grpId="0" animBg="1"/>
      <p:bldP spid="27" grpId="0"/>
      <p:bldP spid="39" grpId="0" animBg="1"/>
      <p:bldP spid="2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nl-NL" dirty="0" err="1" smtClean="0"/>
              <a:t>And</a:t>
            </a:r>
            <a:r>
              <a:rPr lang="nl-NL" dirty="0" smtClean="0"/>
              <a:t> </a:t>
            </a:r>
            <a:r>
              <a:rPr lang="nl-NL" dirty="0" err="1" smtClean="0"/>
              <a:t>with</a:t>
            </a:r>
            <a:r>
              <a:rPr lang="nl-NL" dirty="0" smtClean="0"/>
              <a:t> </a:t>
            </a:r>
            <a:r>
              <a:rPr lang="nl-NL" dirty="0" err="1" smtClean="0"/>
              <a:t>subsequent</a:t>
            </a:r>
            <a:r>
              <a:rPr lang="nl-NL" dirty="0" smtClean="0"/>
              <a:t> </a:t>
            </a:r>
            <a:r>
              <a:rPr lang="nl-NL" dirty="0" err="1" smtClean="0"/>
              <a:t>requests</a:t>
            </a:r>
            <a:r>
              <a:rPr lang="nl-NL" dirty="0" smtClean="0"/>
              <a:t>...</a:t>
            </a:r>
          </a:p>
          <a:p>
            <a:pPr lvl="1"/>
            <a:r>
              <a:rPr lang="nl-NL" dirty="0" err="1" smtClean="0"/>
              <a:t>With</a:t>
            </a:r>
            <a:r>
              <a:rPr lang="nl-NL" dirty="0" smtClean="0"/>
              <a:t> </a:t>
            </a:r>
            <a:r>
              <a:rPr lang="nl-NL" b="1" dirty="0" smtClean="0"/>
              <a:t>no changes </a:t>
            </a:r>
            <a:r>
              <a:rPr lang="nl-NL" dirty="0" err="1" smtClean="0"/>
              <a:t>to</a:t>
            </a:r>
            <a:r>
              <a:rPr lang="nl-NL" dirty="0" smtClean="0"/>
              <a:t> the manifest </a:t>
            </a:r>
          </a:p>
        </p:txBody>
      </p:sp>
      <p:sp>
        <p:nvSpPr>
          <p:cNvPr id="15" name="Wolk 14"/>
          <p:cNvSpPr/>
          <p:nvPr/>
        </p:nvSpPr>
        <p:spPr>
          <a:xfrm>
            <a:off x="3452428" y="3167926"/>
            <a:ext cx="2520280" cy="1368152"/>
          </a:xfrm>
          <a:prstGeom prst="cloud">
            <a:avLst/>
          </a:prstGeom>
          <a:solidFill>
            <a:schemeClr val="accent1">
              <a:alpha val="3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tle 1"/>
          <p:cNvSpPr>
            <a:spLocks noGrp="1"/>
          </p:cNvSpPr>
          <p:nvPr>
            <p:ph type="title"/>
          </p:nvPr>
        </p:nvSpPr>
        <p:spPr/>
        <p:txBody>
          <a:bodyPr/>
          <a:lstStyle/>
          <a:p>
            <a:r>
              <a:rPr lang="nl-NL" dirty="0" smtClean="0"/>
              <a:t>JS API: Offline </a:t>
            </a:r>
            <a:r>
              <a:rPr lang="nl-NL" dirty="0" err="1" smtClean="0"/>
              <a:t>apps</a:t>
            </a:r>
            <a:r>
              <a:rPr lang="nl-NL" dirty="0" smtClean="0"/>
              <a:t> (5/12)</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108</a:t>
            </a:fld>
            <a:endParaRPr lang="nl-NL"/>
          </a:p>
        </p:txBody>
      </p:sp>
      <p:grpSp>
        <p:nvGrpSpPr>
          <p:cNvPr id="10" name="Groep 9"/>
          <p:cNvGrpSpPr/>
          <p:nvPr/>
        </p:nvGrpSpPr>
        <p:grpSpPr>
          <a:xfrm>
            <a:off x="6790134" y="2821578"/>
            <a:ext cx="1238250" cy="2083832"/>
            <a:chOff x="6502102" y="3980296"/>
            <a:chExt cx="1238250" cy="2083832"/>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102" y="3980296"/>
              <a:ext cx="12382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kstvak 11"/>
            <p:cNvSpPr txBox="1"/>
            <p:nvPr/>
          </p:nvSpPr>
          <p:spPr>
            <a:xfrm>
              <a:off x="6689179" y="5694796"/>
              <a:ext cx="864096" cy="369332"/>
            </a:xfrm>
            <a:prstGeom prst="rect">
              <a:avLst/>
            </a:prstGeom>
            <a:noFill/>
          </p:spPr>
          <p:txBody>
            <a:bodyPr wrap="square" rtlCol="0">
              <a:spAutoFit/>
            </a:bodyPr>
            <a:lstStyle/>
            <a:p>
              <a:r>
                <a:rPr lang="nl-NL" dirty="0" smtClean="0">
                  <a:latin typeface="+mj-lt"/>
                </a:rPr>
                <a:t>Server</a:t>
              </a:r>
              <a:endParaRPr lang="nl-NL" dirty="0">
                <a:latin typeface="+mj-lt"/>
              </a:endParaRPr>
            </a:p>
          </p:txBody>
        </p:sp>
      </p:grpSp>
      <p:pic>
        <p:nvPicPr>
          <p:cNvPr id="1029" name="Picture 5" descr="http://www.delaagsterekening.nl/blog/wp-content/uploads/2011/06/iPhone-4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161" y="3280341"/>
            <a:ext cx="2186405" cy="1394927"/>
          </a:xfrm>
          <a:prstGeom prst="rect">
            <a:avLst/>
          </a:prstGeom>
          <a:noFill/>
          <a:extLst>
            <a:ext uri="{909E8E84-426E-40DD-AFC4-6F175D3DCCD1}">
              <a14:hiddenFill xmlns:a14="http://schemas.microsoft.com/office/drawing/2010/main">
                <a:solidFill>
                  <a:srgbClr val="FFFFFF"/>
                </a:solidFill>
              </a14:hiddenFill>
            </a:ext>
          </a:extLst>
        </p:spPr>
      </p:pic>
      <p:sp>
        <p:nvSpPr>
          <p:cNvPr id="19" name="PIJL-RECHTS 18"/>
          <p:cNvSpPr/>
          <p:nvPr/>
        </p:nvSpPr>
        <p:spPr>
          <a:xfrm>
            <a:off x="2912368" y="3685674"/>
            <a:ext cx="360040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0" name="Tekstvak 9"/>
          <p:cNvSpPr txBox="1"/>
          <p:nvPr/>
        </p:nvSpPr>
        <p:spPr>
          <a:xfrm>
            <a:off x="2843808" y="3460358"/>
            <a:ext cx="2592288" cy="369332"/>
          </a:xfrm>
          <a:prstGeom prst="rect">
            <a:avLst/>
          </a:prstGeom>
          <a:noFill/>
        </p:spPr>
        <p:txBody>
          <a:bodyPr wrap="square" rtlCol="0">
            <a:spAutoFit/>
          </a:bodyPr>
          <a:lstStyle/>
          <a:p>
            <a:r>
              <a:rPr lang="nl-NL" dirty="0" smtClean="0">
                <a:solidFill>
                  <a:srgbClr val="005B99"/>
                </a:solidFill>
                <a:latin typeface="+mj-lt"/>
              </a:rPr>
              <a:t>GET: /</a:t>
            </a:r>
            <a:r>
              <a:rPr lang="nl-NL" dirty="0" err="1" smtClean="0">
                <a:solidFill>
                  <a:srgbClr val="005B99"/>
                </a:solidFill>
                <a:latin typeface="+mj-lt"/>
              </a:rPr>
              <a:t>manifest.appcache</a:t>
            </a:r>
            <a:endParaRPr lang="nl-NL" dirty="0">
              <a:solidFill>
                <a:srgbClr val="005B99"/>
              </a:solidFill>
              <a:latin typeface="+mj-lt"/>
            </a:endParaRPr>
          </a:p>
        </p:txBody>
      </p:sp>
      <p:sp>
        <p:nvSpPr>
          <p:cNvPr id="27" name="Tekstvak 9"/>
          <p:cNvSpPr txBox="1"/>
          <p:nvPr/>
        </p:nvSpPr>
        <p:spPr>
          <a:xfrm>
            <a:off x="1259632" y="5180999"/>
            <a:ext cx="3946326" cy="1200329"/>
          </a:xfrm>
          <a:prstGeom prst="rect">
            <a:avLst/>
          </a:prstGeom>
          <a:noFill/>
        </p:spPr>
        <p:txBody>
          <a:bodyPr wrap="square" rtlCol="0">
            <a:spAutoFit/>
          </a:bodyPr>
          <a:lstStyle/>
          <a:p>
            <a:r>
              <a:rPr lang="nl-NL" dirty="0" smtClean="0">
                <a:solidFill>
                  <a:srgbClr val="005B99"/>
                </a:solidFill>
                <a:latin typeface="+mj-lt"/>
              </a:rPr>
              <a:t>Cache: /</a:t>
            </a:r>
            <a:r>
              <a:rPr lang="nl-NL" dirty="0" err="1" smtClean="0">
                <a:solidFill>
                  <a:srgbClr val="005B99"/>
                </a:solidFill>
                <a:latin typeface="+mj-lt"/>
              </a:rPr>
              <a:t>Styles</a:t>
            </a:r>
            <a:r>
              <a:rPr lang="nl-NL" dirty="0" smtClean="0">
                <a:solidFill>
                  <a:srgbClr val="005B99"/>
                </a:solidFill>
                <a:latin typeface="+mj-lt"/>
              </a:rPr>
              <a:t>/default.css</a:t>
            </a:r>
          </a:p>
          <a:p>
            <a:r>
              <a:rPr lang="nl-NL" dirty="0" smtClean="0">
                <a:solidFill>
                  <a:srgbClr val="005B99"/>
                </a:solidFill>
                <a:latin typeface="+mj-lt"/>
              </a:rPr>
              <a:t>Cache: </a:t>
            </a:r>
            <a:r>
              <a:rPr lang="nl-NL" dirty="0">
                <a:solidFill>
                  <a:srgbClr val="005B99"/>
                </a:solidFill>
                <a:latin typeface="+mj-lt"/>
              </a:rPr>
              <a:t>/Scripts/jquery-1.7.2.min.js</a:t>
            </a:r>
            <a:endParaRPr lang="nl-NL" dirty="0" smtClean="0">
              <a:solidFill>
                <a:srgbClr val="005B99"/>
              </a:solidFill>
              <a:latin typeface="+mj-lt"/>
            </a:endParaRPr>
          </a:p>
          <a:p>
            <a:r>
              <a:rPr lang="nl-NL" dirty="0" smtClean="0">
                <a:solidFill>
                  <a:srgbClr val="005B99"/>
                </a:solidFill>
                <a:latin typeface="+mj-lt"/>
              </a:rPr>
              <a:t>Cache: </a:t>
            </a:r>
            <a:r>
              <a:rPr lang="nl-NL" dirty="0">
                <a:solidFill>
                  <a:srgbClr val="005B99"/>
                </a:solidFill>
                <a:latin typeface="+mj-lt"/>
              </a:rPr>
              <a:t>/Scripts/modernizr-2.5.3.min.js</a:t>
            </a:r>
            <a:endParaRPr lang="nl-NL" dirty="0" smtClean="0">
              <a:solidFill>
                <a:srgbClr val="005B99"/>
              </a:solidFill>
              <a:latin typeface="+mj-lt"/>
            </a:endParaRPr>
          </a:p>
          <a:p>
            <a:r>
              <a:rPr lang="nl-NL" dirty="0" smtClean="0">
                <a:solidFill>
                  <a:srgbClr val="005B99"/>
                </a:solidFill>
                <a:latin typeface="+mj-lt"/>
              </a:rPr>
              <a:t>[...] (more </a:t>
            </a:r>
            <a:r>
              <a:rPr lang="nl-NL" dirty="0" err="1" smtClean="0">
                <a:solidFill>
                  <a:srgbClr val="005B99"/>
                </a:solidFill>
                <a:latin typeface="+mj-lt"/>
              </a:rPr>
              <a:t>URIs</a:t>
            </a:r>
            <a:r>
              <a:rPr lang="nl-NL" dirty="0" smtClean="0">
                <a:solidFill>
                  <a:srgbClr val="005B99"/>
                </a:solidFill>
                <a:latin typeface="+mj-lt"/>
              </a:rPr>
              <a:t> </a:t>
            </a:r>
            <a:r>
              <a:rPr lang="nl-NL" dirty="0" err="1" smtClean="0">
                <a:solidFill>
                  <a:srgbClr val="005B99"/>
                </a:solidFill>
                <a:latin typeface="+mj-lt"/>
              </a:rPr>
              <a:t>defined</a:t>
            </a:r>
            <a:r>
              <a:rPr lang="nl-NL" dirty="0" smtClean="0">
                <a:solidFill>
                  <a:srgbClr val="005B99"/>
                </a:solidFill>
                <a:latin typeface="+mj-lt"/>
              </a:rPr>
              <a:t> in the manifest)</a:t>
            </a:r>
            <a:endParaRPr lang="nl-NL" dirty="0">
              <a:solidFill>
                <a:srgbClr val="005B99"/>
              </a:solidFill>
              <a:latin typeface="+mj-lt"/>
            </a:endParaRPr>
          </a:p>
        </p:txBody>
      </p:sp>
      <p:sp>
        <p:nvSpPr>
          <p:cNvPr id="23" name="Cilinder 22"/>
          <p:cNvSpPr/>
          <p:nvPr/>
        </p:nvSpPr>
        <p:spPr>
          <a:xfrm>
            <a:off x="107504" y="4357846"/>
            <a:ext cx="1152128" cy="871354"/>
          </a:xfrm>
          <a:prstGeom prst="can">
            <a:avLst/>
          </a:prstGeom>
          <a:solidFill>
            <a:schemeClr val="accent1">
              <a:lumMod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8" name="Gebogen pijl 27"/>
          <p:cNvSpPr/>
          <p:nvPr/>
        </p:nvSpPr>
        <p:spPr>
          <a:xfrm rot="10800000">
            <a:off x="1403648" y="4660568"/>
            <a:ext cx="864096" cy="44889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solidFill>
                <a:schemeClr val="tx1"/>
              </a:solidFill>
            </a:endParaRPr>
          </a:p>
        </p:txBody>
      </p:sp>
      <p:sp>
        <p:nvSpPr>
          <p:cNvPr id="29" name="Tekstvak 28"/>
          <p:cNvSpPr txBox="1"/>
          <p:nvPr/>
        </p:nvSpPr>
        <p:spPr>
          <a:xfrm>
            <a:off x="215516" y="5229200"/>
            <a:ext cx="936104" cy="646331"/>
          </a:xfrm>
          <a:prstGeom prst="rect">
            <a:avLst/>
          </a:prstGeom>
          <a:noFill/>
        </p:spPr>
        <p:txBody>
          <a:bodyPr wrap="square" rtlCol="0">
            <a:spAutoFit/>
          </a:bodyPr>
          <a:lstStyle/>
          <a:p>
            <a:r>
              <a:rPr lang="nl-NL" dirty="0" smtClean="0">
                <a:latin typeface="+mj-lt"/>
              </a:rPr>
              <a:t>Offline storage</a:t>
            </a:r>
            <a:endParaRPr lang="nl-NL" dirty="0">
              <a:latin typeface="+mj-lt"/>
            </a:endParaRPr>
          </a:p>
        </p:txBody>
      </p:sp>
    </p:spTree>
    <p:extLst>
      <p:ext uri="{BB962C8B-B14F-4D97-AF65-F5344CB8AC3E}">
        <p14:creationId xmlns:p14="http://schemas.microsoft.com/office/powerpoint/2010/main" val="143685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7"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nl-NL" dirty="0" err="1" smtClean="0"/>
              <a:t>And</a:t>
            </a:r>
            <a:r>
              <a:rPr lang="nl-NL" dirty="0" smtClean="0"/>
              <a:t> </a:t>
            </a:r>
            <a:r>
              <a:rPr lang="nl-NL" dirty="0" err="1" smtClean="0"/>
              <a:t>with</a:t>
            </a:r>
            <a:r>
              <a:rPr lang="nl-NL" dirty="0" smtClean="0"/>
              <a:t> </a:t>
            </a:r>
            <a:r>
              <a:rPr lang="nl-NL" dirty="0" err="1" smtClean="0"/>
              <a:t>subsequent</a:t>
            </a:r>
            <a:r>
              <a:rPr lang="nl-NL" dirty="0" smtClean="0"/>
              <a:t> </a:t>
            </a:r>
            <a:r>
              <a:rPr lang="nl-NL" dirty="0" err="1" smtClean="0"/>
              <a:t>requests</a:t>
            </a:r>
            <a:r>
              <a:rPr lang="nl-NL" dirty="0" smtClean="0"/>
              <a:t>...</a:t>
            </a:r>
          </a:p>
          <a:p>
            <a:pPr lvl="1"/>
            <a:r>
              <a:rPr lang="nl-NL" dirty="0" err="1" smtClean="0"/>
              <a:t>With</a:t>
            </a:r>
            <a:r>
              <a:rPr lang="nl-NL" dirty="0" smtClean="0"/>
              <a:t> </a:t>
            </a:r>
            <a:r>
              <a:rPr lang="nl-NL" b="1" dirty="0" smtClean="0"/>
              <a:t>no </a:t>
            </a:r>
            <a:r>
              <a:rPr lang="nl-NL" b="1" dirty="0" err="1" smtClean="0"/>
              <a:t>connection</a:t>
            </a:r>
            <a:r>
              <a:rPr lang="nl-NL" b="1" dirty="0" smtClean="0"/>
              <a:t> </a:t>
            </a:r>
            <a:r>
              <a:rPr lang="nl-NL" dirty="0" err="1" smtClean="0"/>
              <a:t>to</a:t>
            </a:r>
            <a:r>
              <a:rPr lang="nl-NL" dirty="0" smtClean="0"/>
              <a:t> </a:t>
            </a:r>
            <a:r>
              <a:rPr lang="nl-NL" dirty="0" err="1" smtClean="0"/>
              <a:t>retrieve</a:t>
            </a:r>
            <a:r>
              <a:rPr lang="nl-NL" dirty="0" smtClean="0"/>
              <a:t> the manifest</a:t>
            </a:r>
          </a:p>
        </p:txBody>
      </p:sp>
      <p:sp>
        <p:nvSpPr>
          <p:cNvPr id="15" name="Wolk 14"/>
          <p:cNvSpPr/>
          <p:nvPr/>
        </p:nvSpPr>
        <p:spPr>
          <a:xfrm>
            <a:off x="3452428" y="3167926"/>
            <a:ext cx="2520280" cy="1368152"/>
          </a:xfrm>
          <a:prstGeom prst="cloud">
            <a:avLst/>
          </a:prstGeom>
          <a:solidFill>
            <a:schemeClr val="accent1">
              <a:alpha val="3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tle 1"/>
          <p:cNvSpPr>
            <a:spLocks noGrp="1"/>
          </p:cNvSpPr>
          <p:nvPr>
            <p:ph type="title"/>
          </p:nvPr>
        </p:nvSpPr>
        <p:spPr/>
        <p:txBody>
          <a:bodyPr/>
          <a:lstStyle/>
          <a:p>
            <a:r>
              <a:rPr lang="nl-NL" dirty="0" smtClean="0"/>
              <a:t>JS API: Offline </a:t>
            </a:r>
            <a:r>
              <a:rPr lang="nl-NL" dirty="0" err="1" smtClean="0"/>
              <a:t>apps</a:t>
            </a:r>
            <a:r>
              <a:rPr lang="nl-NL" dirty="0" smtClean="0"/>
              <a:t> (6/12)</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109</a:t>
            </a:fld>
            <a:endParaRPr lang="nl-NL"/>
          </a:p>
        </p:txBody>
      </p:sp>
      <p:grpSp>
        <p:nvGrpSpPr>
          <p:cNvPr id="10" name="Groep 9"/>
          <p:cNvGrpSpPr/>
          <p:nvPr/>
        </p:nvGrpSpPr>
        <p:grpSpPr>
          <a:xfrm>
            <a:off x="6790134" y="2821578"/>
            <a:ext cx="1238250" cy="2083832"/>
            <a:chOff x="6502102" y="3980296"/>
            <a:chExt cx="1238250" cy="2083832"/>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102" y="3980296"/>
              <a:ext cx="12382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kstvak 11"/>
            <p:cNvSpPr txBox="1"/>
            <p:nvPr/>
          </p:nvSpPr>
          <p:spPr>
            <a:xfrm>
              <a:off x="6689179" y="5694796"/>
              <a:ext cx="864096" cy="369332"/>
            </a:xfrm>
            <a:prstGeom prst="rect">
              <a:avLst/>
            </a:prstGeom>
            <a:noFill/>
          </p:spPr>
          <p:txBody>
            <a:bodyPr wrap="square" rtlCol="0">
              <a:spAutoFit/>
            </a:bodyPr>
            <a:lstStyle/>
            <a:p>
              <a:r>
                <a:rPr lang="nl-NL" dirty="0" smtClean="0">
                  <a:latin typeface="+mj-lt"/>
                </a:rPr>
                <a:t>Server</a:t>
              </a:r>
              <a:endParaRPr lang="nl-NL" dirty="0">
                <a:latin typeface="+mj-lt"/>
              </a:endParaRPr>
            </a:p>
          </p:txBody>
        </p:sp>
      </p:grpSp>
      <p:pic>
        <p:nvPicPr>
          <p:cNvPr id="1029" name="Picture 5" descr="http://www.delaagsterekening.nl/blog/wp-content/uploads/2011/06/iPhone-4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161" y="3280341"/>
            <a:ext cx="2186405" cy="1394927"/>
          </a:xfrm>
          <a:prstGeom prst="rect">
            <a:avLst/>
          </a:prstGeom>
          <a:noFill/>
          <a:extLst>
            <a:ext uri="{909E8E84-426E-40DD-AFC4-6F175D3DCCD1}">
              <a14:hiddenFill xmlns:a14="http://schemas.microsoft.com/office/drawing/2010/main">
                <a:solidFill>
                  <a:srgbClr val="FFFFFF"/>
                </a:solidFill>
              </a14:hiddenFill>
            </a:ext>
          </a:extLst>
        </p:spPr>
      </p:pic>
      <p:sp>
        <p:nvSpPr>
          <p:cNvPr id="20" name="Tekstvak 9"/>
          <p:cNvSpPr txBox="1"/>
          <p:nvPr/>
        </p:nvSpPr>
        <p:spPr>
          <a:xfrm>
            <a:off x="2843808" y="3460358"/>
            <a:ext cx="2592288" cy="369332"/>
          </a:xfrm>
          <a:prstGeom prst="rect">
            <a:avLst/>
          </a:prstGeom>
          <a:noFill/>
        </p:spPr>
        <p:txBody>
          <a:bodyPr wrap="square" rtlCol="0">
            <a:spAutoFit/>
          </a:bodyPr>
          <a:lstStyle/>
          <a:p>
            <a:r>
              <a:rPr lang="nl-NL" dirty="0" smtClean="0">
                <a:solidFill>
                  <a:srgbClr val="005B99"/>
                </a:solidFill>
                <a:latin typeface="+mj-lt"/>
              </a:rPr>
              <a:t>GET: /</a:t>
            </a:r>
            <a:r>
              <a:rPr lang="nl-NL" dirty="0" err="1" smtClean="0">
                <a:solidFill>
                  <a:srgbClr val="005B99"/>
                </a:solidFill>
                <a:latin typeface="+mj-lt"/>
              </a:rPr>
              <a:t>manifest.appcache</a:t>
            </a:r>
            <a:endParaRPr lang="nl-NL" dirty="0">
              <a:solidFill>
                <a:srgbClr val="005B99"/>
              </a:solidFill>
              <a:latin typeface="+mj-lt"/>
            </a:endParaRPr>
          </a:p>
        </p:txBody>
      </p:sp>
      <p:sp>
        <p:nvSpPr>
          <p:cNvPr id="63" name="Cilinder 62"/>
          <p:cNvSpPr/>
          <p:nvPr/>
        </p:nvSpPr>
        <p:spPr>
          <a:xfrm>
            <a:off x="107504" y="4357846"/>
            <a:ext cx="1152128" cy="871354"/>
          </a:xfrm>
          <a:prstGeom prst="can">
            <a:avLst/>
          </a:prstGeom>
          <a:solidFill>
            <a:schemeClr val="accent1">
              <a:lumMod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026" name="Gebogen pijl 1025"/>
          <p:cNvSpPr/>
          <p:nvPr/>
        </p:nvSpPr>
        <p:spPr>
          <a:xfrm rot="10800000">
            <a:off x="1403648" y="4660568"/>
            <a:ext cx="864096" cy="44889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solidFill>
                <a:schemeClr val="tx1"/>
              </a:solidFill>
            </a:endParaRPr>
          </a:p>
        </p:txBody>
      </p:sp>
      <p:sp>
        <p:nvSpPr>
          <p:cNvPr id="68" name="Tekstvak 67"/>
          <p:cNvSpPr txBox="1"/>
          <p:nvPr/>
        </p:nvSpPr>
        <p:spPr>
          <a:xfrm>
            <a:off x="215516" y="5229200"/>
            <a:ext cx="936104" cy="646331"/>
          </a:xfrm>
          <a:prstGeom prst="rect">
            <a:avLst/>
          </a:prstGeom>
          <a:noFill/>
        </p:spPr>
        <p:txBody>
          <a:bodyPr wrap="square" rtlCol="0">
            <a:spAutoFit/>
          </a:bodyPr>
          <a:lstStyle/>
          <a:p>
            <a:r>
              <a:rPr lang="nl-NL" dirty="0" smtClean="0">
                <a:latin typeface="+mj-lt"/>
              </a:rPr>
              <a:t>Offline storage</a:t>
            </a:r>
            <a:endParaRPr lang="nl-NL" dirty="0">
              <a:latin typeface="+mj-lt"/>
            </a:endParaRPr>
          </a:p>
        </p:txBody>
      </p:sp>
      <p:sp>
        <p:nvSpPr>
          <p:cNvPr id="28" name="Tekstvak 9"/>
          <p:cNvSpPr txBox="1"/>
          <p:nvPr/>
        </p:nvSpPr>
        <p:spPr>
          <a:xfrm>
            <a:off x="1259632" y="5180999"/>
            <a:ext cx="3946326" cy="1200329"/>
          </a:xfrm>
          <a:prstGeom prst="rect">
            <a:avLst/>
          </a:prstGeom>
          <a:noFill/>
        </p:spPr>
        <p:txBody>
          <a:bodyPr wrap="square" rtlCol="0">
            <a:spAutoFit/>
          </a:bodyPr>
          <a:lstStyle/>
          <a:p>
            <a:r>
              <a:rPr lang="nl-NL" dirty="0" smtClean="0">
                <a:solidFill>
                  <a:srgbClr val="005B99"/>
                </a:solidFill>
                <a:latin typeface="+mj-lt"/>
              </a:rPr>
              <a:t>Cache: /</a:t>
            </a:r>
            <a:r>
              <a:rPr lang="nl-NL" dirty="0" err="1" smtClean="0">
                <a:solidFill>
                  <a:srgbClr val="005B99"/>
                </a:solidFill>
                <a:latin typeface="+mj-lt"/>
              </a:rPr>
              <a:t>Styles</a:t>
            </a:r>
            <a:r>
              <a:rPr lang="nl-NL" dirty="0" smtClean="0">
                <a:solidFill>
                  <a:srgbClr val="005B99"/>
                </a:solidFill>
                <a:latin typeface="+mj-lt"/>
              </a:rPr>
              <a:t>/default.css</a:t>
            </a:r>
          </a:p>
          <a:p>
            <a:r>
              <a:rPr lang="nl-NL" dirty="0" smtClean="0">
                <a:solidFill>
                  <a:srgbClr val="005B99"/>
                </a:solidFill>
                <a:latin typeface="+mj-lt"/>
              </a:rPr>
              <a:t>Cache: </a:t>
            </a:r>
            <a:r>
              <a:rPr lang="nl-NL" dirty="0">
                <a:solidFill>
                  <a:srgbClr val="005B99"/>
                </a:solidFill>
                <a:latin typeface="+mj-lt"/>
              </a:rPr>
              <a:t>/Scripts/jquery-1.7.2.min.js</a:t>
            </a:r>
            <a:endParaRPr lang="nl-NL" dirty="0" smtClean="0">
              <a:solidFill>
                <a:srgbClr val="005B99"/>
              </a:solidFill>
              <a:latin typeface="+mj-lt"/>
            </a:endParaRPr>
          </a:p>
          <a:p>
            <a:r>
              <a:rPr lang="nl-NL" dirty="0" smtClean="0">
                <a:solidFill>
                  <a:srgbClr val="005B99"/>
                </a:solidFill>
                <a:latin typeface="+mj-lt"/>
              </a:rPr>
              <a:t>Cache: </a:t>
            </a:r>
            <a:r>
              <a:rPr lang="nl-NL" dirty="0">
                <a:solidFill>
                  <a:srgbClr val="005B99"/>
                </a:solidFill>
                <a:latin typeface="+mj-lt"/>
              </a:rPr>
              <a:t>/Scripts/modernizr-2.5.3.min.js</a:t>
            </a:r>
            <a:endParaRPr lang="nl-NL" dirty="0" smtClean="0">
              <a:solidFill>
                <a:srgbClr val="005B99"/>
              </a:solidFill>
              <a:latin typeface="+mj-lt"/>
            </a:endParaRPr>
          </a:p>
          <a:p>
            <a:r>
              <a:rPr lang="nl-NL" dirty="0" smtClean="0">
                <a:solidFill>
                  <a:srgbClr val="005B99"/>
                </a:solidFill>
                <a:latin typeface="+mj-lt"/>
              </a:rPr>
              <a:t>[...] (more </a:t>
            </a:r>
            <a:r>
              <a:rPr lang="nl-NL" dirty="0" err="1" smtClean="0">
                <a:solidFill>
                  <a:srgbClr val="005B99"/>
                </a:solidFill>
                <a:latin typeface="+mj-lt"/>
              </a:rPr>
              <a:t>URIs</a:t>
            </a:r>
            <a:r>
              <a:rPr lang="nl-NL" dirty="0" smtClean="0">
                <a:solidFill>
                  <a:srgbClr val="005B99"/>
                </a:solidFill>
                <a:latin typeface="+mj-lt"/>
              </a:rPr>
              <a:t> </a:t>
            </a:r>
            <a:r>
              <a:rPr lang="nl-NL" dirty="0" err="1" smtClean="0">
                <a:solidFill>
                  <a:srgbClr val="005B99"/>
                </a:solidFill>
                <a:latin typeface="+mj-lt"/>
              </a:rPr>
              <a:t>defined</a:t>
            </a:r>
            <a:r>
              <a:rPr lang="nl-NL" dirty="0" smtClean="0">
                <a:solidFill>
                  <a:srgbClr val="005B99"/>
                </a:solidFill>
                <a:latin typeface="+mj-lt"/>
              </a:rPr>
              <a:t> in the manifest)</a:t>
            </a:r>
            <a:endParaRPr lang="nl-NL" dirty="0">
              <a:solidFill>
                <a:srgbClr val="005B99"/>
              </a:solidFill>
              <a:latin typeface="+mj-lt"/>
            </a:endParaRPr>
          </a:p>
        </p:txBody>
      </p:sp>
      <p:sp>
        <p:nvSpPr>
          <p:cNvPr id="29" name="PIJL-RECHTS 28"/>
          <p:cNvSpPr/>
          <p:nvPr/>
        </p:nvSpPr>
        <p:spPr>
          <a:xfrm>
            <a:off x="2912368" y="3689039"/>
            <a:ext cx="3600400" cy="288032"/>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0" name="Vermenigvuldigen 29"/>
          <p:cNvSpPr/>
          <p:nvPr/>
        </p:nvSpPr>
        <p:spPr>
          <a:xfrm>
            <a:off x="3058108" y="3371485"/>
            <a:ext cx="961034" cy="961034"/>
          </a:xfrm>
          <a:prstGeom prst="mathMultiply">
            <a:avLst/>
          </a:prstGeom>
          <a:gradFill flip="none" rotWithShape="1">
            <a:gsLst>
              <a:gs pos="0">
                <a:srgbClr val="C00000"/>
              </a:gs>
              <a:gs pos="87000">
                <a:srgbClr val="FF0000"/>
              </a:gs>
              <a:gs pos="100000">
                <a:srgbClr val="C00000"/>
              </a:gs>
            </a:gsLst>
            <a:path path="circle">
              <a:fillToRect l="100000" t="100000"/>
            </a:path>
            <a:tileRect r="-100000" b="-100000"/>
          </a:gra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solidFill>
                <a:srgbClr val="FF0000"/>
              </a:solidFill>
            </a:endParaRPr>
          </a:p>
        </p:txBody>
      </p:sp>
    </p:spTree>
    <p:extLst>
      <p:ext uri="{BB962C8B-B14F-4D97-AF65-F5344CB8AC3E}">
        <p14:creationId xmlns:p14="http://schemas.microsoft.com/office/powerpoint/2010/main" val="134670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8" grpId="0"/>
      <p:bldP spid="29"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HTML5: </a:t>
            </a:r>
            <a:r>
              <a:rPr lang="nl-NL" dirty="0" err="1" smtClean="0"/>
              <a:t>Improved</a:t>
            </a:r>
            <a:r>
              <a:rPr lang="nl-NL" dirty="0" smtClean="0"/>
              <a:t> </a:t>
            </a:r>
            <a:r>
              <a:rPr lang="nl-NL" dirty="0" err="1" smtClean="0"/>
              <a:t>semantics</a:t>
            </a:r>
            <a:r>
              <a:rPr lang="nl-NL" dirty="0" smtClean="0"/>
              <a:t> (4/7)</a:t>
            </a:r>
            <a:endParaRPr lang="nl-NL" dirty="0"/>
          </a:p>
        </p:txBody>
      </p:sp>
      <p:sp>
        <p:nvSpPr>
          <p:cNvPr id="3" name="Tijdelijke aanduiding voor inhoud 2"/>
          <p:cNvSpPr>
            <a:spLocks noGrp="1"/>
          </p:cNvSpPr>
          <p:nvPr>
            <p:ph idx="1"/>
          </p:nvPr>
        </p:nvSpPr>
        <p:spPr/>
        <p:txBody>
          <a:bodyPr/>
          <a:lstStyle/>
          <a:p>
            <a:r>
              <a:rPr lang="nl-NL" dirty="0" err="1" smtClean="0"/>
              <a:t>Displaying</a:t>
            </a:r>
            <a:r>
              <a:rPr lang="nl-NL" dirty="0" smtClean="0"/>
              <a:t> time</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11</a:t>
            </a:fld>
            <a:endParaRPr lang="nl-NL"/>
          </a:p>
        </p:txBody>
      </p:sp>
      <p:sp>
        <p:nvSpPr>
          <p:cNvPr id="6" name="Rectangle 18"/>
          <p:cNvSpPr/>
          <p:nvPr/>
        </p:nvSpPr>
        <p:spPr>
          <a:xfrm>
            <a:off x="598015" y="1412776"/>
            <a:ext cx="7632700" cy="237626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time</a:t>
            </a:r>
            <a:r>
              <a:rPr lang="en-US" dirty="0">
                <a:solidFill>
                  <a:srgbClr val="0000FF"/>
                </a:solidFill>
                <a:latin typeface="Consolas"/>
              </a:rPr>
              <a:t>&gt;</a:t>
            </a:r>
            <a:r>
              <a:rPr lang="en-US" dirty="0">
                <a:solidFill>
                  <a:srgbClr val="000000"/>
                </a:solidFill>
                <a:latin typeface="Consolas"/>
              </a:rPr>
              <a:t>11-12</a:t>
            </a:r>
            <a:r>
              <a:rPr lang="en-US" dirty="0">
                <a:solidFill>
                  <a:srgbClr val="0000FF"/>
                </a:solidFill>
                <a:latin typeface="Consolas"/>
              </a:rPr>
              <a:t>&lt;/</a:t>
            </a:r>
            <a:r>
              <a:rPr lang="en-US" dirty="0" smtClean="0">
                <a:solidFill>
                  <a:srgbClr val="800000"/>
                </a:solidFill>
                <a:latin typeface="Consolas"/>
              </a:rPr>
              <a:t>time</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time</a:t>
            </a:r>
            <a:r>
              <a:rPr lang="en-US" dirty="0">
                <a:solidFill>
                  <a:srgbClr val="0000FF"/>
                </a:solidFill>
                <a:latin typeface="Consolas"/>
              </a:rPr>
              <a:t>&gt;</a:t>
            </a:r>
            <a:r>
              <a:rPr lang="en-US" dirty="0">
                <a:solidFill>
                  <a:srgbClr val="000000"/>
                </a:solidFill>
                <a:latin typeface="Consolas"/>
              </a:rPr>
              <a:t>2011-11-12</a:t>
            </a:r>
            <a:r>
              <a:rPr lang="en-US" dirty="0">
                <a:solidFill>
                  <a:srgbClr val="0000FF"/>
                </a:solidFill>
                <a:latin typeface="Consolas"/>
              </a:rPr>
              <a:t>&lt;/</a:t>
            </a:r>
            <a:r>
              <a:rPr lang="en-US" dirty="0">
                <a:solidFill>
                  <a:srgbClr val="800000"/>
                </a:solidFill>
                <a:latin typeface="Consolas"/>
              </a:rPr>
              <a:t>time</a:t>
            </a:r>
            <a:r>
              <a:rPr lang="en-US" dirty="0" smtClean="0">
                <a:solidFill>
                  <a:srgbClr val="0000FF"/>
                </a:solidFill>
                <a:latin typeface="Consolas"/>
              </a:rPr>
              <a:t>&gt;</a:t>
            </a:r>
            <a:endParaRPr lang="en-US" dirty="0" smtClean="0">
              <a:solidFill>
                <a:srgbClr val="0064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time</a:t>
            </a:r>
            <a:r>
              <a:rPr lang="en-US" dirty="0">
                <a:solidFill>
                  <a:srgbClr val="0000FF"/>
                </a:solidFill>
                <a:latin typeface="Consolas"/>
              </a:rPr>
              <a:t>&gt;</a:t>
            </a:r>
            <a:r>
              <a:rPr lang="en-US" dirty="0">
                <a:solidFill>
                  <a:srgbClr val="000000"/>
                </a:solidFill>
                <a:latin typeface="Consolas"/>
              </a:rPr>
              <a:t>2011-11-12T06:54:39.92922-0800</a:t>
            </a:r>
            <a:r>
              <a:rPr lang="en-US" dirty="0">
                <a:solidFill>
                  <a:srgbClr val="0000FF"/>
                </a:solidFill>
                <a:latin typeface="Consolas"/>
              </a:rPr>
              <a:t>&lt;/</a:t>
            </a:r>
            <a:r>
              <a:rPr lang="en-US" dirty="0">
                <a:solidFill>
                  <a:srgbClr val="800000"/>
                </a:solidFill>
                <a:latin typeface="Consolas"/>
              </a:rPr>
              <a:t>time</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en-US" dirty="0" smtClean="0">
              <a:solidFill>
                <a:srgbClr val="0064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en-US" dirty="0">
              <a:solidFill>
                <a:srgbClr val="0064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time</a:t>
            </a:r>
            <a:r>
              <a:rPr lang="en-US" dirty="0">
                <a:solidFill>
                  <a:srgbClr val="000000"/>
                </a:solidFill>
                <a:latin typeface="Consolas"/>
              </a:rPr>
              <a:t> </a:t>
            </a:r>
            <a:r>
              <a:rPr lang="en-US" dirty="0" err="1">
                <a:solidFill>
                  <a:srgbClr val="FF0000"/>
                </a:solidFill>
                <a:latin typeface="Consolas"/>
              </a:rPr>
              <a:t>datetime</a:t>
            </a:r>
            <a:r>
              <a:rPr lang="en-US" dirty="0">
                <a:solidFill>
                  <a:srgbClr val="0000FF"/>
                </a:solidFill>
                <a:latin typeface="Consolas"/>
              </a:rPr>
              <a:t>="2005-10-05"&gt;</a:t>
            </a:r>
            <a:r>
              <a:rPr lang="en-US" dirty="0">
                <a:solidFill>
                  <a:srgbClr val="000000"/>
                </a:solidFill>
                <a:latin typeface="Consolas"/>
              </a:rPr>
              <a:t>October 5</a:t>
            </a:r>
            <a:r>
              <a:rPr lang="en-US" dirty="0">
                <a:solidFill>
                  <a:srgbClr val="0000FF"/>
                </a:solidFill>
                <a:latin typeface="Consolas"/>
              </a:rPr>
              <a:t>&lt;/</a:t>
            </a:r>
            <a:r>
              <a:rPr lang="en-US" dirty="0">
                <a:solidFill>
                  <a:srgbClr val="800000"/>
                </a:solidFill>
                <a:latin typeface="Consolas"/>
              </a:rPr>
              <a:t>time</a:t>
            </a:r>
            <a:r>
              <a:rPr lang="en-US" dirty="0" smtClean="0">
                <a:solidFill>
                  <a:srgbClr val="0000FF"/>
                </a:solidFill>
                <a:latin typeface="Consolas"/>
              </a:rPr>
              <a:t>&gt;</a:t>
            </a:r>
            <a:r>
              <a:rPr lang="en-US" dirty="0" smtClean="0">
                <a:solidFill>
                  <a:srgbClr val="000000"/>
                </a:solidFill>
                <a:latin typeface="Consolas"/>
              </a:rPr>
              <a:t> -</a:t>
            </a:r>
            <a:r>
              <a:rPr lang="en-US" dirty="0" smtClean="0">
                <a:solidFill>
                  <a:srgbClr val="0000FF"/>
                </a:solidFill>
                <a:latin typeface="Consolas"/>
              </a:rPr>
              <a:t>&lt;</a:t>
            </a:r>
            <a:r>
              <a:rPr lang="en-US" dirty="0">
                <a:solidFill>
                  <a:srgbClr val="800000"/>
                </a:solidFill>
                <a:latin typeface="Consolas"/>
              </a:rPr>
              <a:t>time</a:t>
            </a:r>
            <a:r>
              <a:rPr lang="en-US" dirty="0">
                <a:solidFill>
                  <a:srgbClr val="000000"/>
                </a:solidFill>
                <a:latin typeface="Consolas"/>
              </a:rPr>
              <a:t> </a:t>
            </a:r>
            <a:r>
              <a:rPr lang="en-US" dirty="0" err="1">
                <a:solidFill>
                  <a:srgbClr val="FF0000"/>
                </a:solidFill>
                <a:latin typeface="Consolas"/>
              </a:rPr>
              <a:t>datetime</a:t>
            </a:r>
            <a:r>
              <a:rPr lang="en-US" dirty="0">
                <a:solidFill>
                  <a:srgbClr val="0000FF"/>
                </a:solidFill>
                <a:latin typeface="Consolas"/>
              </a:rPr>
              <a:t>="2005-10-07"&gt;</a:t>
            </a:r>
            <a:r>
              <a:rPr lang="en-US" dirty="0">
                <a:solidFill>
                  <a:srgbClr val="000000"/>
                </a:solidFill>
                <a:latin typeface="Consolas"/>
              </a:rPr>
              <a:t>7</a:t>
            </a:r>
            <a:r>
              <a:rPr lang="en-US" dirty="0">
                <a:solidFill>
                  <a:srgbClr val="0000FF"/>
                </a:solidFill>
                <a:latin typeface="Consolas"/>
              </a:rPr>
              <a:t>&lt;/</a:t>
            </a:r>
            <a:r>
              <a:rPr lang="en-US" dirty="0">
                <a:solidFill>
                  <a:srgbClr val="800000"/>
                </a:solidFill>
                <a:latin typeface="Consolas"/>
              </a:rPr>
              <a:t>time</a:t>
            </a:r>
            <a:r>
              <a:rPr lang="en-US" dirty="0">
                <a:solidFill>
                  <a:srgbClr val="0000FF"/>
                </a:solidFill>
                <a:latin typeface="Consolas"/>
              </a:rPr>
              <a:t>&gt;</a:t>
            </a:r>
            <a:endParaRPr lang="en-US" dirty="0" smtClean="0">
              <a:solidFill>
                <a:srgbClr val="0064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dirty="0" smtClean="0">
              <a:solidFill>
                <a:schemeClr val="tx1"/>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dirty="0">
              <a:solidFill>
                <a:schemeClr val="tx1"/>
              </a:solidFill>
              <a:ea typeface="Calibri"/>
              <a:cs typeface="Times New Roman"/>
            </a:endParaRPr>
          </a:p>
        </p:txBody>
      </p:sp>
      <p:cxnSp>
        <p:nvCxnSpPr>
          <p:cNvPr id="15" name="Rechte verbindingslijn met pijl 6"/>
          <p:cNvCxnSpPr/>
          <p:nvPr/>
        </p:nvCxnSpPr>
        <p:spPr>
          <a:xfrm flipH="1" flipV="1">
            <a:off x="3923928" y="3717032"/>
            <a:ext cx="208917" cy="1884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kstvak 9"/>
          <p:cNvSpPr txBox="1"/>
          <p:nvPr/>
        </p:nvSpPr>
        <p:spPr>
          <a:xfrm>
            <a:off x="4132843" y="3818870"/>
            <a:ext cx="2088231" cy="646331"/>
          </a:xfrm>
          <a:prstGeom prst="rect">
            <a:avLst/>
          </a:prstGeom>
          <a:noFill/>
        </p:spPr>
        <p:txBody>
          <a:bodyPr wrap="square" rtlCol="0">
            <a:spAutoFit/>
          </a:bodyPr>
          <a:lstStyle/>
          <a:p>
            <a:r>
              <a:rPr lang="nl-NL" dirty="0" err="1" smtClean="0">
                <a:solidFill>
                  <a:srgbClr val="005B99"/>
                </a:solidFill>
                <a:latin typeface="+mj-lt"/>
              </a:rPr>
              <a:t>Reflects</a:t>
            </a:r>
            <a:r>
              <a:rPr lang="nl-NL" dirty="0" smtClean="0">
                <a:solidFill>
                  <a:srgbClr val="005B99"/>
                </a:solidFill>
                <a:latin typeface="+mj-lt"/>
              </a:rPr>
              <a:t> the content of the element</a:t>
            </a:r>
            <a:endParaRPr lang="nl-NL" dirty="0">
              <a:solidFill>
                <a:srgbClr val="005B99"/>
              </a:solidFill>
              <a:latin typeface="+mj-lt"/>
            </a:endParaRPr>
          </a:p>
        </p:txBody>
      </p:sp>
      <p:sp>
        <p:nvSpPr>
          <p:cNvPr id="9" name="Rounded Rectangle 8"/>
          <p:cNvSpPr/>
          <p:nvPr/>
        </p:nvSpPr>
        <p:spPr>
          <a:xfrm>
            <a:off x="7579442" y="126876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113725072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nl-NL" dirty="0" err="1"/>
              <a:t>And</a:t>
            </a:r>
            <a:r>
              <a:rPr lang="nl-NL" dirty="0"/>
              <a:t> </a:t>
            </a:r>
            <a:r>
              <a:rPr lang="nl-NL" dirty="0" err="1"/>
              <a:t>with</a:t>
            </a:r>
            <a:r>
              <a:rPr lang="nl-NL" dirty="0"/>
              <a:t> </a:t>
            </a:r>
            <a:r>
              <a:rPr lang="nl-NL" dirty="0" err="1"/>
              <a:t>subsequent</a:t>
            </a:r>
            <a:r>
              <a:rPr lang="nl-NL" dirty="0"/>
              <a:t> </a:t>
            </a:r>
            <a:r>
              <a:rPr lang="nl-NL" dirty="0" err="1"/>
              <a:t>requests</a:t>
            </a:r>
            <a:r>
              <a:rPr lang="nl-NL" dirty="0" smtClean="0"/>
              <a:t>...</a:t>
            </a:r>
          </a:p>
          <a:p>
            <a:pPr lvl="1"/>
            <a:r>
              <a:rPr lang="nl-NL" dirty="0" err="1" smtClean="0"/>
              <a:t>With</a:t>
            </a:r>
            <a:r>
              <a:rPr lang="nl-NL" dirty="0" smtClean="0"/>
              <a:t> </a:t>
            </a:r>
            <a:r>
              <a:rPr lang="nl-NL" b="1" dirty="0" smtClean="0"/>
              <a:t>changes </a:t>
            </a:r>
            <a:r>
              <a:rPr lang="nl-NL" dirty="0" err="1" smtClean="0"/>
              <a:t>to</a:t>
            </a:r>
            <a:r>
              <a:rPr lang="nl-NL" dirty="0" smtClean="0"/>
              <a:t> the manifest</a:t>
            </a:r>
            <a:endParaRPr lang="nl-NL" dirty="0"/>
          </a:p>
        </p:txBody>
      </p:sp>
      <p:sp>
        <p:nvSpPr>
          <p:cNvPr id="15" name="Wolk 14"/>
          <p:cNvSpPr/>
          <p:nvPr/>
        </p:nvSpPr>
        <p:spPr>
          <a:xfrm>
            <a:off x="3452428" y="3167926"/>
            <a:ext cx="2520280" cy="1368152"/>
          </a:xfrm>
          <a:prstGeom prst="cloud">
            <a:avLst/>
          </a:prstGeom>
          <a:solidFill>
            <a:schemeClr val="accent1">
              <a:alpha val="3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tle 1"/>
          <p:cNvSpPr>
            <a:spLocks noGrp="1"/>
          </p:cNvSpPr>
          <p:nvPr>
            <p:ph type="title"/>
          </p:nvPr>
        </p:nvSpPr>
        <p:spPr/>
        <p:txBody>
          <a:bodyPr/>
          <a:lstStyle/>
          <a:p>
            <a:r>
              <a:rPr lang="nl-NL" dirty="0" smtClean="0"/>
              <a:t>JS API: Offline </a:t>
            </a:r>
            <a:r>
              <a:rPr lang="nl-NL" dirty="0" err="1" smtClean="0"/>
              <a:t>apps</a:t>
            </a:r>
            <a:r>
              <a:rPr lang="nl-NL" dirty="0" smtClean="0"/>
              <a:t> (7/12)</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110</a:t>
            </a:fld>
            <a:endParaRPr lang="nl-NL"/>
          </a:p>
        </p:txBody>
      </p:sp>
      <p:grpSp>
        <p:nvGrpSpPr>
          <p:cNvPr id="10" name="Groep 9"/>
          <p:cNvGrpSpPr/>
          <p:nvPr/>
        </p:nvGrpSpPr>
        <p:grpSpPr>
          <a:xfrm>
            <a:off x="6790134" y="2821578"/>
            <a:ext cx="1238250" cy="2083832"/>
            <a:chOff x="6502102" y="3980296"/>
            <a:chExt cx="1238250" cy="2083832"/>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102" y="3980296"/>
              <a:ext cx="12382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kstvak 11"/>
            <p:cNvSpPr txBox="1"/>
            <p:nvPr/>
          </p:nvSpPr>
          <p:spPr>
            <a:xfrm>
              <a:off x="6689179" y="5694796"/>
              <a:ext cx="864096" cy="369332"/>
            </a:xfrm>
            <a:prstGeom prst="rect">
              <a:avLst/>
            </a:prstGeom>
            <a:noFill/>
          </p:spPr>
          <p:txBody>
            <a:bodyPr wrap="square" rtlCol="0">
              <a:spAutoFit/>
            </a:bodyPr>
            <a:lstStyle/>
            <a:p>
              <a:r>
                <a:rPr lang="nl-NL" dirty="0" smtClean="0">
                  <a:latin typeface="+mj-lt"/>
                </a:rPr>
                <a:t>Server</a:t>
              </a:r>
              <a:endParaRPr lang="nl-NL" dirty="0">
                <a:latin typeface="+mj-lt"/>
              </a:endParaRPr>
            </a:p>
          </p:txBody>
        </p:sp>
      </p:grpSp>
      <p:pic>
        <p:nvPicPr>
          <p:cNvPr id="1029" name="Picture 5" descr="http://www.delaagsterekening.nl/blog/wp-content/uploads/2011/06/iPhone-4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161" y="3280341"/>
            <a:ext cx="2186405" cy="1394927"/>
          </a:xfrm>
          <a:prstGeom prst="rect">
            <a:avLst/>
          </a:prstGeom>
          <a:noFill/>
          <a:extLst>
            <a:ext uri="{909E8E84-426E-40DD-AFC4-6F175D3DCCD1}">
              <a14:hiddenFill xmlns:a14="http://schemas.microsoft.com/office/drawing/2010/main">
                <a:solidFill>
                  <a:srgbClr val="FFFFFF"/>
                </a:solidFill>
              </a14:hiddenFill>
            </a:ext>
          </a:extLst>
        </p:spPr>
      </p:pic>
      <p:sp>
        <p:nvSpPr>
          <p:cNvPr id="19" name="PIJL-RECHTS 18"/>
          <p:cNvSpPr/>
          <p:nvPr/>
        </p:nvSpPr>
        <p:spPr>
          <a:xfrm>
            <a:off x="2912368" y="3685674"/>
            <a:ext cx="360040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0" name="Tekstvak 9"/>
          <p:cNvSpPr txBox="1"/>
          <p:nvPr/>
        </p:nvSpPr>
        <p:spPr>
          <a:xfrm>
            <a:off x="2843808" y="3460358"/>
            <a:ext cx="2592288" cy="369332"/>
          </a:xfrm>
          <a:prstGeom prst="rect">
            <a:avLst/>
          </a:prstGeom>
          <a:noFill/>
        </p:spPr>
        <p:txBody>
          <a:bodyPr wrap="square" rtlCol="0">
            <a:spAutoFit/>
          </a:bodyPr>
          <a:lstStyle/>
          <a:p>
            <a:r>
              <a:rPr lang="nl-NL" dirty="0" smtClean="0">
                <a:solidFill>
                  <a:srgbClr val="005B99"/>
                </a:solidFill>
                <a:latin typeface="+mj-lt"/>
              </a:rPr>
              <a:t>GET: /</a:t>
            </a:r>
            <a:r>
              <a:rPr lang="nl-NL" dirty="0" err="1" smtClean="0">
                <a:solidFill>
                  <a:srgbClr val="005B99"/>
                </a:solidFill>
                <a:latin typeface="+mj-lt"/>
              </a:rPr>
              <a:t>manifest.appcache</a:t>
            </a:r>
            <a:endParaRPr lang="nl-NL" dirty="0">
              <a:solidFill>
                <a:srgbClr val="005B99"/>
              </a:solidFill>
              <a:latin typeface="+mj-lt"/>
            </a:endParaRPr>
          </a:p>
        </p:txBody>
      </p:sp>
      <p:sp>
        <p:nvSpPr>
          <p:cNvPr id="26" name="PIJL-RECHTS 25"/>
          <p:cNvSpPr/>
          <p:nvPr/>
        </p:nvSpPr>
        <p:spPr>
          <a:xfrm>
            <a:off x="2912368" y="4117722"/>
            <a:ext cx="3600400" cy="542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7" name="Tekstvak 9"/>
          <p:cNvSpPr txBox="1"/>
          <p:nvPr/>
        </p:nvSpPr>
        <p:spPr>
          <a:xfrm>
            <a:off x="2843808" y="4549770"/>
            <a:ext cx="3946326" cy="1477328"/>
          </a:xfrm>
          <a:prstGeom prst="rect">
            <a:avLst/>
          </a:prstGeom>
          <a:noFill/>
        </p:spPr>
        <p:txBody>
          <a:bodyPr wrap="square" rtlCol="0">
            <a:spAutoFit/>
          </a:bodyPr>
          <a:lstStyle/>
          <a:p>
            <a:r>
              <a:rPr lang="nl-NL" dirty="0" smtClean="0">
                <a:solidFill>
                  <a:srgbClr val="005B99"/>
                </a:solidFill>
                <a:latin typeface="+mj-lt"/>
              </a:rPr>
              <a:t>GET: /Home</a:t>
            </a:r>
          </a:p>
          <a:p>
            <a:r>
              <a:rPr lang="nl-NL" dirty="0" smtClean="0">
                <a:solidFill>
                  <a:srgbClr val="005B99"/>
                </a:solidFill>
                <a:latin typeface="+mj-lt"/>
              </a:rPr>
              <a:t>GET: /</a:t>
            </a:r>
            <a:r>
              <a:rPr lang="nl-NL" dirty="0" err="1" smtClean="0">
                <a:solidFill>
                  <a:srgbClr val="005B99"/>
                </a:solidFill>
                <a:latin typeface="+mj-lt"/>
              </a:rPr>
              <a:t>Styles</a:t>
            </a:r>
            <a:r>
              <a:rPr lang="nl-NL" dirty="0" smtClean="0">
                <a:solidFill>
                  <a:srgbClr val="005B99"/>
                </a:solidFill>
                <a:latin typeface="+mj-lt"/>
              </a:rPr>
              <a:t>/default.css</a:t>
            </a:r>
          </a:p>
          <a:p>
            <a:r>
              <a:rPr lang="nl-NL" dirty="0" smtClean="0">
                <a:solidFill>
                  <a:srgbClr val="005B99"/>
                </a:solidFill>
                <a:latin typeface="+mj-lt"/>
              </a:rPr>
              <a:t>GET</a:t>
            </a:r>
            <a:r>
              <a:rPr lang="nl-NL" dirty="0">
                <a:solidFill>
                  <a:srgbClr val="005B99"/>
                </a:solidFill>
                <a:latin typeface="+mj-lt"/>
              </a:rPr>
              <a:t>: /Scripts/jquery-1.7.2.min.js</a:t>
            </a:r>
            <a:endParaRPr lang="nl-NL" dirty="0" smtClean="0">
              <a:solidFill>
                <a:srgbClr val="005B99"/>
              </a:solidFill>
              <a:latin typeface="+mj-lt"/>
            </a:endParaRPr>
          </a:p>
          <a:p>
            <a:r>
              <a:rPr lang="nl-NL" dirty="0" smtClean="0">
                <a:solidFill>
                  <a:srgbClr val="005B99"/>
                </a:solidFill>
                <a:latin typeface="+mj-lt"/>
              </a:rPr>
              <a:t>GET</a:t>
            </a:r>
            <a:r>
              <a:rPr lang="nl-NL" dirty="0">
                <a:solidFill>
                  <a:srgbClr val="005B99"/>
                </a:solidFill>
                <a:latin typeface="+mj-lt"/>
              </a:rPr>
              <a:t>: /Scripts/modernizr-2.5.3.min.js</a:t>
            </a:r>
            <a:endParaRPr lang="nl-NL" dirty="0" smtClean="0">
              <a:solidFill>
                <a:srgbClr val="005B99"/>
              </a:solidFill>
              <a:latin typeface="+mj-lt"/>
            </a:endParaRPr>
          </a:p>
          <a:p>
            <a:r>
              <a:rPr lang="nl-NL" dirty="0" smtClean="0">
                <a:solidFill>
                  <a:srgbClr val="005B99"/>
                </a:solidFill>
                <a:latin typeface="+mj-lt"/>
              </a:rPr>
              <a:t>[...] (more </a:t>
            </a:r>
            <a:r>
              <a:rPr lang="nl-NL" dirty="0" err="1" smtClean="0">
                <a:solidFill>
                  <a:srgbClr val="005B99"/>
                </a:solidFill>
                <a:latin typeface="+mj-lt"/>
              </a:rPr>
              <a:t>URIs</a:t>
            </a:r>
            <a:r>
              <a:rPr lang="nl-NL" dirty="0" smtClean="0">
                <a:solidFill>
                  <a:srgbClr val="005B99"/>
                </a:solidFill>
                <a:latin typeface="+mj-lt"/>
              </a:rPr>
              <a:t> </a:t>
            </a:r>
            <a:r>
              <a:rPr lang="nl-NL" dirty="0" err="1" smtClean="0">
                <a:solidFill>
                  <a:srgbClr val="005B99"/>
                </a:solidFill>
                <a:latin typeface="+mj-lt"/>
              </a:rPr>
              <a:t>defined</a:t>
            </a:r>
            <a:r>
              <a:rPr lang="nl-NL" dirty="0" smtClean="0">
                <a:solidFill>
                  <a:srgbClr val="005B99"/>
                </a:solidFill>
                <a:latin typeface="+mj-lt"/>
              </a:rPr>
              <a:t> in the manifest)</a:t>
            </a:r>
            <a:endParaRPr lang="nl-NL" dirty="0">
              <a:solidFill>
                <a:srgbClr val="005B99"/>
              </a:solidFill>
              <a:latin typeface="+mj-lt"/>
            </a:endParaRPr>
          </a:p>
        </p:txBody>
      </p:sp>
      <p:sp>
        <p:nvSpPr>
          <p:cNvPr id="63" name="Cilinder 62"/>
          <p:cNvSpPr/>
          <p:nvPr/>
        </p:nvSpPr>
        <p:spPr>
          <a:xfrm>
            <a:off x="107504" y="4357846"/>
            <a:ext cx="1152128" cy="871354"/>
          </a:xfrm>
          <a:prstGeom prst="can">
            <a:avLst/>
          </a:prstGeom>
          <a:solidFill>
            <a:schemeClr val="accent1">
              <a:lumMod val="50000"/>
            </a:schemeClr>
          </a:solidFill>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026" name="Gebogen pijl 1025"/>
          <p:cNvSpPr/>
          <p:nvPr/>
        </p:nvSpPr>
        <p:spPr>
          <a:xfrm rot="10800000">
            <a:off x="1403648" y="4660568"/>
            <a:ext cx="864096" cy="44889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solidFill>
                <a:schemeClr val="tx1"/>
              </a:solidFill>
            </a:endParaRPr>
          </a:p>
        </p:txBody>
      </p:sp>
      <p:sp>
        <p:nvSpPr>
          <p:cNvPr id="68" name="Tekstvak 67"/>
          <p:cNvSpPr txBox="1"/>
          <p:nvPr/>
        </p:nvSpPr>
        <p:spPr>
          <a:xfrm>
            <a:off x="215516" y="5229200"/>
            <a:ext cx="936104" cy="646331"/>
          </a:xfrm>
          <a:prstGeom prst="rect">
            <a:avLst/>
          </a:prstGeom>
          <a:noFill/>
        </p:spPr>
        <p:txBody>
          <a:bodyPr wrap="square" rtlCol="0">
            <a:spAutoFit/>
          </a:bodyPr>
          <a:lstStyle/>
          <a:p>
            <a:r>
              <a:rPr lang="nl-NL" dirty="0" smtClean="0">
                <a:latin typeface="+mj-lt"/>
              </a:rPr>
              <a:t>Offline storage</a:t>
            </a:r>
            <a:endParaRPr lang="nl-NL" dirty="0">
              <a:latin typeface="+mj-lt"/>
            </a:endParaRPr>
          </a:p>
        </p:txBody>
      </p:sp>
    </p:spTree>
    <p:extLst>
      <p:ext uri="{BB962C8B-B14F-4D97-AF65-F5344CB8AC3E}">
        <p14:creationId xmlns:p14="http://schemas.microsoft.com/office/powerpoint/2010/main" val="370653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6" grpId="0" animBg="1"/>
      <p:bldP spid="2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a:t>Offline </a:t>
            </a:r>
            <a:r>
              <a:rPr lang="nl-NL" dirty="0" err="1"/>
              <a:t>apps</a:t>
            </a:r>
            <a:r>
              <a:rPr lang="nl-NL" dirty="0"/>
              <a:t> </a:t>
            </a:r>
            <a:r>
              <a:rPr lang="nl-NL" dirty="0" smtClean="0"/>
              <a:t>(8/12)</a:t>
            </a:r>
            <a:endParaRPr lang="nl-NL" dirty="0"/>
          </a:p>
        </p:txBody>
      </p:sp>
      <p:sp>
        <p:nvSpPr>
          <p:cNvPr id="3" name="Content Placeholder 2"/>
          <p:cNvSpPr>
            <a:spLocks noGrp="1"/>
          </p:cNvSpPr>
          <p:nvPr>
            <p:ph idx="1"/>
          </p:nvPr>
        </p:nvSpPr>
        <p:spPr/>
        <p:txBody>
          <a:bodyPr/>
          <a:lstStyle/>
          <a:p>
            <a:r>
              <a:rPr lang="nl-NL" dirty="0" smtClean="0"/>
              <a:t>Browsers </a:t>
            </a:r>
            <a:r>
              <a:rPr lang="nl-NL" dirty="0" err="1" smtClean="0"/>
              <a:t>fire</a:t>
            </a:r>
            <a:r>
              <a:rPr lang="nl-NL" dirty="0" smtClean="0"/>
              <a:t> events </a:t>
            </a:r>
            <a:r>
              <a:rPr lang="nl-NL" dirty="0" err="1" smtClean="0"/>
              <a:t>when</a:t>
            </a:r>
            <a:r>
              <a:rPr lang="nl-NL" dirty="0" smtClean="0"/>
              <a:t> processing the manifest</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111</a:t>
            </a:fld>
            <a:endParaRPr lang="nl-NL"/>
          </a:p>
        </p:txBody>
      </p:sp>
      <p:sp>
        <p:nvSpPr>
          <p:cNvPr id="8" name="Rectangle 18"/>
          <p:cNvSpPr/>
          <p:nvPr/>
        </p:nvSpPr>
        <p:spPr>
          <a:xfrm>
            <a:off x="598015" y="1844824"/>
            <a:ext cx="7632700" cy="302433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FF"/>
                </a:solidFill>
                <a:latin typeface="Consolas"/>
              </a:rPr>
              <a:t>var</a:t>
            </a:r>
            <a:r>
              <a:rPr lang="en-US" dirty="0" smtClean="0">
                <a:solidFill>
                  <a:srgbClr val="000000"/>
                </a:solidFill>
                <a:latin typeface="Consolas"/>
              </a:rPr>
              <a:t> </a:t>
            </a:r>
            <a:r>
              <a:rPr lang="en-US" dirty="0">
                <a:solidFill>
                  <a:srgbClr val="000000"/>
                </a:solidFill>
                <a:latin typeface="Consolas"/>
              </a:rPr>
              <a:t>c</a:t>
            </a:r>
            <a:r>
              <a:rPr lang="en-US" dirty="0" smtClean="0">
                <a:solidFill>
                  <a:srgbClr val="000000"/>
                </a:solidFill>
                <a:latin typeface="Consolas"/>
              </a:rPr>
              <a:t>ache</a:t>
            </a:r>
            <a:r>
              <a:rPr lang="en-US" dirty="0">
                <a:solidFill>
                  <a:srgbClr val="000000"/>
                </a:solidFill>
                <a:latin typeface="Consolas"/>
              </a:rPr>
              <a:t> = </a:t>
            </a:r>
            <a:r>
              <a:rPr lang="en-US" dirty="0" err="1">
                <a:solidFill>
                  <a:srgbClr val="000000"/>
                </a:solidFill>
                <a:latin typeface="Consolas"/>
              </a:rPr>
              <a:t>window.applicationCache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cache.addEventListener</a:t>
            </a:r>
            <a:r>
              <a:rPr lang="en-US" dirty="0">
                <a:solidFill>
                  <a:srgbClr val="000000"/>
                </a:solidFill>
                <a:latin typeface="Consolas"/>
              </a:rPr>
              <a:t>(</a:t>
            </a:r>
            <a:r>
              <a:rPr lang="en-US" dirty="0">
                <a:solidFill>
                  <a:srgbClr val="800000"/>
                </a:solidFill>
                <a:latin typeface="Consolas"/>
              </a:rPr>
              <a:t>'cached'</a:t>
            </a:r>
            <a:r>
              <a:rPr lang="en-US" dirty="0">
                <a:solidFill>
                  <a:srgbClr val="000000"/>
                </a:solidFill>
                <a:latin typeface="Consolas"/>
              </a:rPr>
              <a:t>, </a:t>
            </a:r>
            <a:r>
              <a:rPr lang="en-US" dirty="0" err="1" smtClean="0">
                <a:solidFill>
                  <a:srgbClr val="000000"/>
                </a:solidFill>
                <a:latin typeface="Consolas"/>
              </a:rPr>
              <a:t>handleCached</a:t>
            </a:r>
            <a:r>
              <a:rPr lang="en-US" dirty="0" smtClean="0">
                <a:solidFill>
                  <a:srgbClr val="000000"/>
                </a:solidFill>
                <a:latin typeface="Consolas"/>
              </a:rPr>
              <a:t>,</a:t>
            </a:r>
            <a:r>
              <a:rPr lang="en-US" dirty="0">
                <a:solidFill>
                  <a:srgbClr val="000000"/>
                </a:solidFill>
                <a:latin typeface="Consolas"/>
              </a:rPr>
              <a:t> </a:t>
            </a:r>
            <a:r>
              <a:rPr lang="en-US" dirty="0">
                <a:solidFill>
                  <a:srgbClr val="0000FF"/>
                </a:solidFill>
                <a:latin typeface="Consolas"/>
              </a:rPr>
              <a:t>false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cache.addEventListener</a:t>
            </a:r>
            <a:r>
              <a:rPr lang="en-US" dirty="0">
                <a:solidFill>
                  <a:srgbClr val="000000"/>
                </a:solidFill>
                <a:latin typeface="Consolas"/>
              </a:rPr>
              <a:t>(</a:t>
            </a:r>
            <a:r>
              <a:rPr lang="en-US" dirty="0">
                <a:solidFill>
                  <a:srgbClr val="800000"/>
                </a:solidFill>
                <a:latin typeface="Consolas"/>
              </a:rPr>
              <a:t>'checking'</a:t>
            </a:r>
            <a:r>
              <a:rPr lang="en-US" dirty="0">
                <a:solidFill>
                  <a:srgbClr val="000000"/>
                </a:solidFill>
                <a:latin typeface="Consolas"/>
              </a:rPr>
              <a:t>, </a:t>
            </a:r>
            <a:r>
              <a:rPr lang="en-US" dirty="0" err="1" smtClean="0">
                <a:solidFill>
                  <a:srgbClr val="000000"/>
                </a:solidFill>
                <a:latin typeface="Consolas"/>
              </a:rPr>
              <a:t>handleChecking</a:t>
            </a:r>
            <a:r>
              <a:rPr lang="en-US" dirty="0" smtClean="0">
                <a:solidFill>
                  <a:srgbClr val="000000"/>
                </a:solidFill>
                <a:latin typeface="Consolas"/>
              </a:rPr>
              <a:t>,</a:t>
            </a:r>
            <a:r>
              <a:rPr lang="en-US" dirty="0">
                <a:solidFill>
                  <a:srgbClr val="000000"/>
                </a:solidFill>
                <a:latin typeface="Consolas"/>
              </a:rPr>
              <a:t> </a:t>
            </a:r>
            <a:r>
              <a:rPr lang="en-US" dirty="0">
                <a:solidFill>
                  <a:srgbClr val="0000FF"/>
                </a:solidFill>
                <a:latin typeface="Consolas"/>
              </a:rPr>
              <a:t>false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cache.addEventListener</a:t>
            </a:r>
            <a:r>
              <a:rPr lang="en-US" dirty="0">
                <a:solidFill>
                  <a:srgbClr val="000000"/>
                </a:solidFill>
                <a:latin typeface="Consolas"/>
              </a:rPr>
              <a:t>(</a:t>
            </a:r>
            <a:r>
              <a:rPr lang="en-US" dirty="0">
                <a:solidFill>
                  <a:srgbClr val="800000"/>
                </a:solidFill>
                <a:latin typeface="Consolas"/>
              </a:rPr>
              <a:t>'downloading'</a:t>
            </a:r>
            <a:r>
              <a:rPr lang="en-US" dirty="0">
                <a:solidFill>
                  <a:srgbClr val="000000"/>
                </a:solidFill>
                <a:latin typeface="Consolas"/>
              </a:rPr>
              <a:t>, </a:t>
            </a:r>
            <a:r>
              <a:rPr lang="en-US" dirty="0" err="1" smtClean="0">
                <a:solidFill>
                  <a:srgbClr val="000000"/>
                </a:solidFill>
                <a:latin typeface="Consolas"/>
              </a:rPr>
              <a:t>handleDownl</a:t>
            </a:r>
            <a:r>
              <a:rPr lang="en-US" dirty="0" smtClean="0">
                <a:solidFill>
                  <a:srgbClr val="000000"/>
                </a:solidFill>
                <a:latin typeface="Consolas"/>
              </a:rPr>
              <a:t>,</a:t>
            </a:r>
            <a:r>
              <a:rPr lang="en-US" dirty="0">
                <a:solidFill>
                  <a:srgbClr val="000000"/>
                </a:solidFill>
                <a:latin typeface="Consolas"/>
              </a:rPr>
              <a:t> </a:t>
            </a:r>
            <a:r>
              <a:rPr lang="en-US" dirty="0">
                <a:solidFill>
                  <a:srgbClr val="0000FF"/>
                </a:solidFill>
                <a:latin typeface="Consolas"/>
              </a:rPr>
              <a:t>false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cache.addEventListener</a:t>
            </a:r>
            <a:r>
              <a:rPr lang="en-US" dirty="0">
                <a:solidFill>
                  <a:srgbClr val="000000"/>
                </a:solidFill>
                <a:latin typeface="Consolas"/>
              </a:rPr>
              <a:t>(</a:t>
            </a:r>
            <a:r>
              <a:rPr lang="en-US" dirty="0">
                <a:solidFill>
                  <a:srgbClr val="800000"/>
                </a:solidFill>
                <a:latin typeface="Consolas"/>
              </a:rPr>
              <a:t>'error'</a:t>
            </a:r>
            <a:r>
              <a:rPr lang="en-US" dirty="0">
                <a:solidFill>
                  <a:srgbClr val="000000"/>
                </a:solidFill>
                <a:latin typeface="Consolas"/>
              </a:rPr>
              <a:t>, </a:t>
            </a:r>
            <a:r>
              <a:rPr lang="en-US" dirty="0" err="1" smtClean="0">
                <a:solidFill>
                  <a:srgbClr val="000000"/>
                </a:solidFill>
                <a:latin typeface="Consolas"/>
              </a:rPr>
              <a:t>handleError</a:t>
            </a:r>
            <a:r>
              <a:rPr lang="en-US" dirty="0" smtClean="0">
                <a:solidFill>
                  <a:srgbClr val="000000"/>
                </a:solidFill>
                <a:latin typeface="Consolas"/>
              </a:rPr>
              <a:t>,</a:t>
            </a:r>
            <a:r>
              <a:rPr lang="en-US" dirty="0">
                <a:solidFill>
                  <a:srgbClr val="000000"/>
                </a:solidFill>
                <a:latin typeface="Consolas"/>
              </a:rPr>
              <a:t> </a:t>
            </a:r>
            <a:r>
              <a:rPr lang="en-US" dirty="0">
                <a:solidFill>
                  <a:srgbClr val="0000FF"/>
                </a:solidFill>
                <a:latin typeface="Consolas"/>
              </a:rPr>
              <a:t>false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cache.addEventListener</a:t>
            </a:r>
            <a:r>
              <a:rPr lang="en-US" dirty="0">
                <a:solidFill>
                  <a:srgbClr val="000000"/>
                </a:solidFill>
                <a:latin typeface="Consolas"/>
              </a:rPr>
              <a:t>(</a:t>
            </a:r>
            <a:r>
              <a:rPr lang="en-US" dirty="0">
                <a:solidFill>
                  <a:srgbClr val="800000"/>
                </a:solidFill>
                <a:latin typeface="Consolas"/>
              </a:rPr>
              <a:t>'</a:t>
            </a:r>
            <a:r>
              <a:rPr lang="en-US" dirty="0" err="1">
                <a:solidFill>
                  <a:srgbClr val="800000"/>
                </a:solidFill>
                <a:latin typeface="Consolas"/>
              </a:rPr>
              <a:t>noupdate</a:t>
            </a:r>
            <a:r>
              <a:rPr lang="en-US" dirty="0">
                <a:solidFill>
                  <a:srgbClr val="800000"/>
                </a:solidFill>
                <a:latin typeface="Consolas"/>
              </a:rPr>
              <a:t>'</a:t>
            </a:r>
            <a:r>
              <a:rPr lang="en-US" dirty="0">
                <a:solidFill>
                  <a:srgbClr val="000000"/>
                </a:solidFill>
                <a:latin typeface="Consolas"/>
              </a:rPr>
              <a:t>, </a:t>
            </a:r>
            <a:r>
              <a:rPr lang="en-US" dirty="0" err="1" smtClean="0">
                <a:solidFill>
                  <a:srgbClr val="000000"/>
                </a:solidFill>
                <a:latin typeface="Consolas"/>
              </a:rPr>
              <a:t>handleNoUpdate</a:t>
            </a:r>
            <a:r>
              <a:rPr lang="en-US" dirty="0" smtClean="0">
                <a:solidFill>
                  <a:srgbClr val="000000"/>
                </a:solidFill>
                <a:latin typeface="Consolas"/>
              </a:rPr>
              <a:t>,</a:t>
            </a:r>
            <a:r>
              <a:rPr lang="en-US" dirty="0">
                <a:solidFill>
                  <a:srgbClr val="000000"/>
                </a:solidFill>
                <a:latin typeface="Consolas"/>
              </a:rPr>
              <a:t> </a:t>
            </a:r>
            <a:r>
              <a:rPr lang="en-US" dirty="0">
                <a:solidFill>
                  <a:srgbClr val="0000FF"/>
                </a:solidFill>
                <a:latin typeface="Consolas"/>
              </a:rPr>
              <a:t>false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cache.addEventListener</a:t>
            </a:r>
            <a:r>
              <a:rPr lang="en-US" dirty="0">
                <a:solidFill>
                  <a:srgbClr val="000000"/>
                </a:solidFill>
                <a:latin typeface="Consolas"/>
              </a:rPr>
              <a:t>(</a:t>
            </a:r>
            <a:r>
              <a:rPr lang="en-US" dirty="0">
                <a:solidFill>
                  <a:srgbClr val="800000"/>
                </a:solidFill>
                <a:latin typeface="Consolas"/>
              </a:rPr>
              <a:t>'obsolete'</a:t>
            </a:r>
            <a:r>
              <a:rPr lang="en-US" dirty="0">
                <a:solidFill>
                  <a:srgbClr val="000000"/>
                </a:solidFill>
                <a:latin typeface="Consolas"/>
              </a:rPr>
              <a:t>, </a:t>
            </a:r>
            <a:r>
              <a:rPr lang="en-US" dirty="0" err="1" smtClean="0">
                <a:solidFill>
                  <a:srgbClr val="000000"/>
                </a:solidFill>
                <a:latin typeface="Consolas"/>
              </a:rPr>
              <a:t>handleObsolete</a:t>
            </a:r>
            <a:r>
              <a:rPr lang="en-US" dirty="0" smtClean="0">
                <a:solidFill>
                  <a:srgbClr val="000000"/>
                </a:solidFill>
                <a:latin typeface="Consolas"/>
              </a:rPr>
              <a:t>,</a:t>
            </a:r>
            <a:r>
              <a:rPr lang="en-US" dirty="0">
                <a:solidFill>
                  <a:srgbClr val="000000"/>
                </a:solidFill>
                <a:latin typeface="Consolas"/>
              </a:rPr>
              <a:t> </a:t>
            </a:r>
            <a:r>
              <a:rPr lang="en-US" dirty="0">
                <a:solidFill>
                  <a:srgbClr val="0000FF"/>
                </a:solidFill>
                <a:latin typeface="Consolas"/>
              </a:rPr>
              <a:t>false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cache.addEventListener</a:t>
            </a:r>
            <a:r>
              <a:rPr lang="en-US" dirty="0">
                <a:solidFill>
                  <a:srgbClr val="000000"/>
                </a:solidFill>
                <a:latin typeface="Consolas"/>
              </a:rPr>
              <a:t>(</a:t>
            </a:r>
            <a:r>
              <a:rPr lang="en-US" dirty="0">
                <a:solidFill>
                  <a:srgbClr val="800000"/>
                </a:solidFill>
                <a:latin typeface="Consolas"/>
              </a:rPr>
              <a:t>'progress'</a:t>
            </a:r>
            <a:r>
              <a:rPr lang="en-US" dirty="0">
                <a:solidFill>
                  <a:srgbClr val="000000"/>
                </a:solidFill>
                <a:latin typeface="Consolas"/>
              </a:rPr>
              <a:t>, </a:t>
            </a:r>
            <a:r>
              <a:rPr lang="en-US" dirty="0" err="1" smtClean="0">
                <a:solidFill>
                  <a:srgbClr val="000000"/>
                </a:solidFill>
                <a:latin typeface="Consolas"/>
              </a:rPr>
              <a:t>handleProgress</a:t>
            </a:r>
            <a:r>
              <a:rPr lang="en-US" dirty="0" smtClean="0">
                <a:solidFill>
                  <a:srgbClr val="000000"/>
                </a:solidFill>
                <a:latin typeface="Consolas"/>
              </a:rPr>
              <a:t>,</a:t>
            </a:r>
            <a:r>
              <a:rPr lang="en-US" dirty="0">
                <a:solidFill>
                  <a:srgbClr val="000000"/>
                </a:solidFill>
                <a:latin typeface="Consolas"/>
              </a:rPr>
              <a:t> </a:t>
            </a:r>
            <a:r>
              <a:rPr lang="en-US" dirty="0">
                <a:solidFill>
                  <a:srgbClr val="0000FF"/>
                </a:solidFill>
                <a:latin typeface="Consolas"/>
              </a:rPr>
              <a:t>false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cache.addEventListener</a:t>
            </a:r>
            <a:r>
              <a:rPr lang="en-US" dirty="0">
                <a:solidFill>
                  <a:srgbClr val="000000"/>
                </a:solidFill>
                <a:latin typeface="Consolas"/>
              </a:rPr>
              <a:t>(</a:t>
            </a:r>
            <a:r>
              <a:rPr lang="en-US" dirty="0">
                <a:solidFill>
                  <a:srgbClr val="800000"/>
                </a:solidFill>
                <a:latin typeface="Consolas"/>
              </a:rPr>
              <a:t>'</a:t>
            </a:r>
            <a:r>
              <a:rPr lang="en-US" dirty="0" err="1">
                <a:solidFill>
                  <a:srgbClr val="800000"/>
                </a:solidFill>
                <a:latin typeface="Consolas"/>
              </a:rPr>
              <a:t>updateready</a:t>
            </a:r>
            <a:r>
              <a:rPr lang="en-US" dirty="0">
                <a:solidFill>
                  <a:srgbClr val="800000"/>
                </a:solidFill>
                <a:latin typeface="Consolas"/>
              </a:rPr>
              <a:t>'</a:t>
            </a:r>
            <a:r>
              <a:rPr lang="en-US" dirty="0">
                <a:solidFill>
                  <a:srgbClr val="000000"/>
                </a:solidFill>
                <a:latin typeface="Consolas"/>
              </a:rPr>
              <a:t>, </a:t>
            </a:r>
            <a:r>
              <a:rPr lang="en-US" dirty="0" err="1" smtClean="0">
                <a:solidFill>
                  <a:srgbClr val="000000"/>
                </a:solidFill>
                <a:latin typeface="Consolas"/>
              </a:rPr>
              <a:t>handleUpdate</a:t>
            </a:r>
            <a:r>
              <a:rPr lang="en-US" dirty="0" smtClean="0">
                <a:solidFill>
                  <a:srgbClr val="000000"/>
                </a:solidFill>
                <a:latin typeface="Consolas"/>
              </a:rPr>
              <a:t>,</a:t>
            </a:r>
            <a:r>
              <a:rPr lang="en-US" dirty="0">
                <a:solidFill>
                  <a:srgbClr val="000000"/>
                </a:solidFill>
                <a:latin typeface="Consolas"/>
              </a:rPr>
              <a:t> </a:t>
            </a:r>
            <a:r>
              <a:rPr lang="en-US" dirty="0">
                <a:solidFill>
                  <a:srgbClr val="0000FF"/>
                </a:solidFill>
                <a:latin typeface="Consolas"/>
              </a:rPr>
              <a:t>false</a:t>
            </a:r>
            <a:r>
              <a:rPr lang="en-US" dirty="0">
                <a:solidFill>
                  <a:srgbClr val="000000"/>
                </a:solidFill>
                <a:latin typeface="Consolas"/>
              </a:rPr>
              <a:t>);</a:t>
            </a:r>
            <a:endParaRPr lang="en-US" dirty="0" smtClean="0">
              <a:solidFill>
                <a:srgbClr val="000000"/>
              </a:solidFill>
              <a:latin typeface="Consolas"/>
              <a:ea typeface="Calibri"/>
              <a:cs typeface="Times New Roman"/>
            </a:endParaRPr>
          </a:p>
        </p:txBody>
      </p:sp>
      <p:sp>
        <p:nvSpPr>
          <p:cNvPr id="6" name="Rounded Rectangle 5"/>
          <p:cNvSpPr/>
          <p:nvPr/>
        </p:nvSpPr>
        <p:spPr>
          <a:xfrm>
            <a:off x="7596336" y="1700808"/>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49495224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a:t>Offline </a:t>
            </a:r>
            <a:r>
              <a:rPr lang="nl-NL" dirty="0" err="1"/>
              <a:t>apps</a:t>
            </a:r>
            <a:r>
              <a:rPr lang="nl-NL" dirty="0"/>
              <a:t> </a:t>
            </a:r>
            <a:r>
              <a:rPr lang="nl-NL" dirty="0" smtClean="0"/>
              <a:t>(9/12)</a:t>
            </a:r>
            <a:endParaRPr lang="nl-NL" dirty="0"/>
          </a:p>
        </p:txBody>
      </p:sp>
      <p:sp>
        <p:nvSpPr>
          <p:cNvPr id="3" name="Content Placeholder 2"/>
          <p:cNvSpPr>
            <a:spLocks noGrp="1"/>
          </p:cNvSpPr>
          <p:nvPr>
            <p:ph idx="1"/>
          </p:nvPr>
        </p:nvSpPr>
        <p:spPr/>
        <p:txBody>
          <a:bodyPr/>
          <a:lstStyle/>
          <a:p>
            <a:r>
              <a:rPr lang="nl-NL" dirty="0" smtClean="0"/>
              <a:t>Browsers </a:t>
            </a:r>
            <a:r>
              <a:rPr lang="nl-NL" dirty="0" err="1" smtClean="0"/>
              <a:t>fire</a:t>
            </a:r>
            <a:r>
              <a:rPr lang="nl-NL" dirty="0" smtClean="0"/>
              <a:t> events </a:t>
            </a:r>
            <a:r>
              <a:rPr lang="nl-NL" dirty="0" err="1" smtClean="0"/>
              <a:t>when</a:t>
            </a:r>
            <a:r>
              <a:rPr lang="nl-NL" dirty="0" smtClean="0"/>
              <a:t> processing the manifest</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112</a:t>
            </a:fld>
            <a:endParaRPr lang="nl-NL"/>
          </a:p>
        </p:txBody>
      </p:sp>
      <p:sp>
        <p:nvSpPr>
          <p:cNvPr id="8" name="Rectangle 18"/>
          <p:cNvSpPr/>
          <p:nvPr/>
        </p:nvSpPr>
        <p:spPr>
          <a:xfrm>
            <a:off x="598015" y="1844824"/>
            <a:ext cx="7632700" cy="201622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function</a:t>
            </a:r>
            <a:r>
              <a:rPr lang="en-US" dirty="0">
                <a:solidFill>
                  <a:srgbClr val="000000"/>
                </a:solidFill>
                <a:latin typeface="Consolas"/>
              </a:rPr>
              <a:t> </a:t>
            </a:r>
            <a:r>
              <a:rPr lang="en-US" dirty="0" err="1" smtClean="0">
                <a:solidFill>
                  <a:srgbClr val="000000"/>
                </a:solidFill>
                <a:latin typeface="Consolas"/>
              </a:rPr>
              <a:t>handleUpdate</a:t>
            </a:r>
            <a:r>
              <a:rPr lang="en-US" dirty="0" smtClean="0">
                <a:solidFill>
                  <a:srgbClr val="000000"/>
                </a:solidFill>
                <a:latin typeface="Consolas"/>
              </a:rPr>
              <a:t>(e</a:t>
            </a:r>
            <a:r>
              <a:rPr lang="en-US" dirty="0">
                <a:solidFill>
                  <a:srgbClr val="0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smtClean="0">
                <a:solidFill>
                  <a:srgbClr val="0000FF"/>
                </a:solidFill>
                <a:latin typeface="Consolas"/>
              </a:rPr>
              <a:t>if</a:t>
            </a:r>
            <a:r>
              <a:rPr lang="en-US" dirty="0" smtClean="0">
                <a:solidFill>
                  <a:srgbClr val="000000"/>
                </a:solidFill>
                <a:latin typeface="Consolas"/>
              </a:rPr>
              <a:t> (confirm(</a:t>
            </a:r>
            <a:r>
              <a:rPr lang="en-US" dirty="0" smtClean="0">
                <a:solidFill>
                  <a:srgbClr val="800000"/>
                </a:solidFill>
                <a:latin typeface="Consolas"/>
              </a:rPr>
              <a:t>'Updates are here! Load?'</a:t>
            </a:r>
            <a:r>
              <a:rPr lang="en-US" dirty="0" smtClean="0">
                <a:solidFill>
                  <a:srgbClr val="000000"/>
                </a:solidFill>
                <a:latin typeface="Consolas"/>
              </a:rPr>
              <a:t>))</a:t>
            </a:r>
            <a:r>
              <a:rPr lang="en-US" dirty="0">
                <a:solidFill>
                  <a:srgbClr val="0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a:solidFill>
                  <a:srgbClr val="000000"/>
                </a:solidFill>
                <a:latin typeface="Consolas"/>
              </a:rPr>
              <a:t>	</a:t>
            </a:r>
            <a:r>
              <a:rPr lang="en-US" b="1" dirty="0" err="1">
                <a:solidFill>
                  <a:srgbClr val="000000"/>
                </a:solidFill>
                <a:latin typeface="Consolas"/>
              </a:rPr>
              <a:t>window.applicationCache.swapCache</a:t>
            </a:r>
            <a:r>
              <a:rPr lang="en-US" b="1"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a:solidFill>
                  <a:srgbClr val="000000"/>
                </a:solidFill>
                <a:latin typeface="Consolas"/>
              </a:rPr>
              <a:t>	</a:t>
            </a:r>
            <a:r>
              <a:rPr lang="nl-NL" dirty="0" err="1">
                <a:solidFill>
                  <a:srgbClr val="000000"/>
                </a:solidFill>
                <a:latin typeface="Consolas"/>
              </a:rPr>
              <a:t>window.location.reload</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endParaRPr lang="en-US" dirty="0" smtClean="0">
              <a:solidFill>
                <a:srgbClr val="000000"/>
              </a:solidFill>
              <a:latin typeface="Consolas"/>
              <a:ea typeface="Calibri"/>
              <a:cs typeface="Times New Roman"/>
            </a:endParaRPr>
          </a:p>
        </p:txBody>
      </p:sp>
      <p:sp>
        <p:nvSpPr>
          <p:cNvPr id="6" name="Rectangle 18"/>
          <p:cNvSpPr/>
          <p:nvPr/>
        </p:nvSpPr>
        <p:spPr>
          <a:xfrm>
            <a:off x="598015" y="4797152"/>
            <a:ext cx="7632700" cy="108012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function</a:t>
            </a:r>
            <a:r>
              <a:rPr lang="en-US" dirty="0">
                <a:solidFill>
                  <a:srgbClr val="000000"/>
                </a:solidFill>
                <a:latin typeface="Consolas"/>
              </a:rPr>
              <a:t> </a:t>
            </a:r>
            <a:r>
              <a:rPr lang="en-US" dirty="0" err="1" smtClean="0">
                <a:solidFill>
                  <a:srgbClr val="000000"/>
                </a:solidFill>
                <a:latin typeface="Consolas"/>
              </a:rPr>
              <a:t>handleError</a:t>
            </a:r>
            <a:r>
              <a:rPr lang="en-US" dirty="0" smtClean="0">
                <a:solidFill>
                  <a:srgbClr val="000000"/>
                </a:solidFill>
                <a:latin typeface="Consolas"/>
              </a:rPr>
              <a:t>(e</a:t>
            </a:r>
            <a:r>
              <a:rPr lang="en-US" dirty="0">
                <a:solidFill>
                  <a:srgbClr val="0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alert(</a:t>
            </a:r>
            <a:r>
              <a:rPr lang="en-US" dirty="0" smtClean="0">
                <a:solidFill>
                  <a:srgbClr val="800000"/>
                </a:solidFill>
                <a:latin typeface="Consolas"/>
              </a:rPr>
              <a:t>'Updates failed to load!'</a:t>
            </a:r>
            <a:r>
              <a:rPr lang="en-US" dirty="0" smtClean="0">
                <a:solidFill>
                  <a:srgbClr val="000000"/>
                </a:solidFill>
                <a:latin typeface="Consolas"/>
              </a:rPr>
              <a:t>);</a:t>
            </a:r>
            <a:endParaRPr lang="nl-NL"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endParaRPr lang="en-US" dirty="0" smtClean="0">
              <a:solidFill>
                <a:srgbClr val="000000"/>
              </a:solidFill>
              <a:latin typeface="Consolas"/>
              <a:ea typeface="Calibri"/>
              <a:cs typeface="Times New Roman"/>
            </a:endParaRPr>
          </a:p>
        </p:txBody>
      </p:sp>
      <p:cxnSp>
        <p:nvCxnSpPr>
          <p:cNvPr id="7" name="Rechte verbindingslijn met pijl 6"/>
          <p:cNvCxnSpPr/>
          <p:nvPr/>
        </p:nvCxnSpPr>
        <p:spPr>
          <a:xfrm flipH="1" flipV="1">
            <a:off x="6372200" y="3068960"/>
            <a:ext cx="288032" cy="6480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kstvak 9"/>
          <p:cNvSpPr txBox="1"/>
          <p:nvPr/>
        </p:nvSpPr>
        <p:spPr>
          <a:xfrm>
            <a:off x="5868144" y="3861048"/>
            <a:ext cx="2592288" cy="646331"/>
          </a:xfrm>
          <a:prstGeom prst="rect">
            <a:avLst/>
          </a:prstGeom>
          <a:noFill/>
        </p:spPr>
        <p:txBody>
          <a:bodyPr wrap="square" rtlCol="0">
            <a:spAutoFit/>
          </a:bodyPr>
          <a:lstStyle/>
          <a:p>
            <a:r>
              <a:rPr lang="nl-NL" dirty="0" err="1" smtClean="0">
                <a:solidFill>
                  <a:srgbClr val="005B99"/>
                </a:solidFill>
                <a:latin typeface="+mj-lt"/>
              </a:rPr>
              <a:t>Programmatically</a:t>
            </a:r>
            <a:r>
              <a:rPr lang="nl-NL" dirty="0" smtClean="0">
                <a:solidFill>
                  <a:srgbClr val="005B99"/>
                </a:solidFill>
                <a:latin typeface="+mj-lt"/>
              </a:rPr>
              <a:t> update the </a:t>
            </a:r>
            <a:r>
              <a:rPr lang="nl-NL" dirty="0" err="1" smtClean="0">
                <a:solidFill>
                  <a:srgbClr val="005B99"/>
                </a:solidFill>
                <a:latin typeface="+mj-lt"/>
              </a:rPr>
              <a:t>application</a:t>
            </a:r>
            <a:r>
              <a:rPr lang="nl-NL" dirty="0" smtClean="0">
                <a:solidFill>
                  <a:srgbClr val="005B99"/>
                </a:solidFill>
                <a:latin typeface="+mj-lt"/>
              </a:rPr>
              <a:t> cache</a:t>
            </a:r>
            <a:endParaRPr lang="nl-NL" dirty="0">
              <a:solidFill>
                <a:srgbClr val="005B99"/>
              </a:solidFill>
              <a:latin typeface="+mj-lt"/>
            </a:endParaRPr>
          </a:p>
        </p:txBody>
      </p:sp>
      <p:sp>
        <p:nvSpPr>
          <p:cNvPr id="10" name="Rounded Rectangle 9"/>
          <p:cNvSpPr/>
          <p:nvPr/>
        </p:nvSpPr>
        <p:spPr>
          <a:xfrm>
            <a:off x="7596336" y="1700808"/>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1" name="Rounded Rectangle 10"/>
          <p:cNvSpPr/>
          <p:nvPr/>
        </p:nvSpPr>
        <p:spPr>
          <a:xfrm>
            <a:off x="7596336" y="4653136"/>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229932132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a:t>Offline </a:t>
            </a:r>
            <a:r>
              <a:rPr lang="nl-NL" dirty="0" err="1"/>
              <a:t>apps</a:t>
            </a:r>
            <a:r>
              <a:rPr lang="nl-NL" dirty="0"/>
              <a:t> </a:t>
            </a:r>
            <a:r>
              <a:rPr lang="nl-NL" dirty="0" smtClean="0"/>
              <a:t>(10/12)</a:t>
            </a:r>
            <a:endParaRPr lang="nl-NL" dirty="0"/>
          </a:p>
        </p:txBody>
      </p:sp>
      <p:sp>
        <p:nvSpPr>
          <p:cNvPr id="3" name="Content Placeholder 2"/>
          <p:cNvSpPr>
            <a:spLocks noGrp="1"/>
          </p:cNvSpPr>
          <p:nvPr>
            <p:ph idx="1"/>
          </p:nvPr>
        </p:nvSpPr>
        <p:spPr/>
        <p:txBody>
          <a:bodyPr/>
          <a:lstStyle/>
          <a:p>
            <a:r>
              <a:rPr lang="nl-NL" dirty="0" err="1" smtClean="0"/>
              <a:t>Programmatic</a:t>
            </a:r>
            <a:r>
              <a:rPr lang="nl-NL" dirty="0" smtClean="0"/>
              <a:t> control over </a:t>
            </a:r>
            <a:r>
              <a:rPr lang="nl-NL" dirty="0" err="1" smtClean="0"/>
              <a:t>application</a:t>
            </a:r>
            <a:r>
              <a:rPr lang="nl-NL" dirty="0" smtClean="0"/>
              <a:t> cache</a:t>
            </a:r>
          </a:p>
          <a:p>
            <a:pPr lvl="1"/>
            <a:r>
              <a:rPr lang="nl-NL" dirty="0" smtClean="0"/>
              <a:t>Kick off the update </a:t>
            </a:r>
            <a:r>
              <a:rPr lang="nl-NL" dirty="0" err="1" smtClean="0"/>
              <a:t>process</a:t>
            </a:r>
            <a:endParaRPr lang="nl-NL" dirty="0" smtClean="0"/>
          </a:p>
          <a:p>
            <a:pPr lvl="1"/>
            <a:endParaRPr lang="nl-NL" dirty="0"/>
          </a:p>
          <a:p>
            <a:pPr lvl="1"/>
            <a:r>
              <a:rPr lang="nl-NL" dirty="0" err="1" smtClean="0"/>
              <a:t>Programmatically</a:t>
            </a:r>
            <a:r>
              <a:rPr lang="nl-NL" dirty="0" smtClean="0"/>
              <a:t> update the cache</a:t>
            </a:r>
          </a:p>
          <a:p>
            <a:pPr lvl="1"/>
            <a:endParaRPr lang="nl-NL" dirty="0"/>
          </a:p>
          <a:p>
            <a:pPr lvl="1"/>
            <a:r>
              <a:rPr lang="nl-NL" dirty="0" err="1" smtClean="0"/>
              <a:t>Abort</a:t>
            </a:r>
            <a:r>
              <a:rPr lang="nl-NL" dirty="0" smtClean="0"/>
              <a:t> the update </a:t>
            </a:r>
            <a:r>
              <a:rPr lang="nl-NL" dirty="0" err="1" smtClean="0"/>
              <a:t>process</a:t>
            </a:r>
            <a:endParaRPr lang="nl-NL" dirty="0" smtClean="0"/>
          </a:p>
          <a:p>
            <a:pPr lvl="1"/>
            <a:endParaRPr lang="nl-NL" dirty="0"/>
          </a:p>
          <a:p>
            <a:pPr lvl="1"/>
            <a:r>
              <a:rPr lang="nl-NL" dirty="0" smtClean="0"/>
              <a:t>Check the status of the </a:t>
            </a:r>
            <a:r>
              <a:rPr lang="nl-NL" dirty="0" err="1" smtClean="0"/>
              <a:t>application</a:t>
            </a:r>
            <a:r>
              <a:rPr lang="nl-NL" dirty="0" smtClean="0"/>
              <a:t> cache</a:t>
            </a:r>
            <a:br>
              <a:rPr lang="nl-NL" dirty="0" smtClean="0"/>
            </a:br>
            <a:r>
              <a:rPr lang="nl-NL" sz="4000" dirty="0" smtClean="0"/>
              <a:t> </a:t>
            </a:r>
            <a:r>
              <a:rPr lang="nl-NL" dirty="0" smtClean="0"/>
              <a:t/>
            </a:r>
            <a:br>
              <a:rPr lang="nl-NL" dirty="0" smtClean="0"/>
            </a:br>
            <a:r>
              <a:rPr lang="nl-NL" sz="2000" dirty="0" smtClean="0"/>
              <a:t>UNCACHED, IDLE, CHECKING, DOWNLOADING, UPDATEREADY </a:t>
            </a:r>
            <a:r>
              <a:rPr lang="nl-NL" sz="2000" dirty="0" err="1" smtClean="0"/>
              <a:t>and</a:t>
            </a:r>
            <a:r>
              <a:rPr lang="nl-NL" sz="2000" dirty="0" smtClean="0"/>
              <a:t> OBSOLETE</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113</a:t>
            </a:fld>
            <a:endParaRPr lang="nl-NL"/>
          </a:p>
        </p:txBody>
      </p:sp>
      <p:sp>
        <p:nvSpPr>
          <p:cNvPr id="13" name="Rectangle 18"/>
          <p:cNvSpPr/>
          <p:nvPr/>
        </p:nvSpPr>
        <p:spPr>
          <a:xfrm>
            <a:off x="1043607" y="2934275"/>
            <a:ext cx="7187107"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rPr>
              <a:t>window.applicationCache.</a:t>
            </a:r>
            <a:r>
              <a:rPr lang="en-US" b="1" dirty="0" err="1">
                <a:solidFill>
                  <a:srgbClr val="000000"/>
                </a:solidFill>
                <a:latin typeface="Consolas"/>
              </a:rPr>
              <a:t>swapCache</a:t>
            </a:r>
            <a:r>
              <a:rPr lang="en-US" b="1" dirty="0">
                <a:solidFill>
                  <a:srgbClr val="000000"/>
                </a:solidFill>
                <a:latin typeface="Consolas"/>
              </a:rPr>
              <a:t>()</a:t>
            </a:r>
            <a:r>
              <a:rPr lang="en-US" dirty="0">
                <a:solidFill>
                  <a:srgbClr val="000000"/>
                </a:solidFill>
                <a:latin typeface="Consolas"/>
              </a:rPr>
              <a:t>;</a:t>
            </a:r>
            <a:endParaRPr lang="en-US" dirty="0" smtClean="0">
              <a:solidFill>
                <a:srgbClr val="000000"/>
              </a:solidFill>
              <a:latin typeface="Consolas"/>
            </a:endParaRPr>
          </a:p>
        </p:txBody>
      </p:sp>
      <p:sp>
        <p:nvSpPr>
          <p:cNvPr id="14" name="Rectangle 18"/>
          <p:cNvSpPr/>
          <p:nvPr/>
        </p:nvSpPr>
        <p:spPr>
          <a:xfrm>
            <a:off x="1043607" y="3951718"/>
            <a:ext cx="7187107"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a:solidFill>
                  <a:srgbClr val="000000"/>
                </a:solidFill>
                <a:latin typeface="Consolas"/>
              </a:rPr>
              <a:t>window.applicationCache.</a:t>
            </a:r>
            <a:r>
              <a:rPr lang="nl-NL" b="1" dirty="0" err="1">
                <a:solidFill>
                  <a:srgbClr val="000000"/>
                </a:solidFill>
                <a:latin typeface="Consolas"/>
              </a:rPr>
              <a:t>abort</a:t>
            </a:r>
            <a:r>
              <a:rPr lang="nl-NL" b="1" dirty="0" smtClean="0">
                <a:solidFill>
                  <a:srgbClr val="000000"/>
                </a:solidFill>
                <a:latin typeface="Consolas"/>
              </a:rPr>
              <a:t>()</a:t>
            </a:r>
            <a:r>
              <a:rPr lang="nl-NL" dirty="0" smtClean="0">
                <a:solidFill>
                  <a:srgbClr val="000000"/>
                </a:solidFill>
                <a:latin typeface="Consolas"/>
              </a:rPr>
              <a:t>;</a:t>
            </a:r>
          </a:p>
        </p:txBody>
      </p:sp>
      <p:sp>
        <p:nvSpPr>
          <p:cNvPr id="15" name="Rectangle 18"/>
          <p:cNvSpPr/>
          <p:nvPr/>
        </p:nvSpPr>
        <p:spPr>
          <a:xfrm>
            <a:off x="1043607" y="1916832"/>
            <a:ext cx="7187107"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rPr>
              <a:t>window.applicationCache.</a:t>
            </a:r>
            <a:r>
              <a:rPr lang="en-US" b="1" dirty="0" err="1">
                <a:solidFill>
                  <a:srgbClr val="000000"/>
                </a:solidFill>
                <a:latin typeface="Consolas"/>
              </a:rPr>
              <a:t>update</a:t>
            </a:r>
            <a:r>
              <a:rPr lang="en-US" b="1" dirty="0" smtClean="0">
                <a:solidFill>
                  <a:srgbClr val="000000"/>
                </a:solidFill>
                <a:latin typeface="Consolas"/>
              </a:rPr>
              <a:t>()</a:t>
            </a:r>
            <a:r>
              <a:rPr lang="en-US" dirty="0" smtClean="0">
                <a:solidFill>
                  <a:srgbClr val="000000"/>
                </a:solidFill>
                <a:latin typeface="Consolas"/>
              </a:rPr>
              <a:t>;</a:t>
            </a:r>
          </a:p>
        </p:txBody>
      </p:sp>
      <p:sp>
        <p:nvSpPr>
          <p:cNvPr id="16" name="Rectangle 18"/>
          <p:cNvSpPr/>
          <p:nvPr/>
        </p:nvSpPr>
        <p:spPr>
          <a:xfrm>
            <a:off x="1043607" y="4985183"/>
            <a:ext cx="7187107"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window.applicationCache.</a:t>
            </a:r>
            <a:r>
              <a:rPr lang="en-US" b="1" dirty="0" err="1" smtClean="0">
                <a:solidFill>
                  <a:srgbClr val="000000"/>
                </a:solidFill>
                <a:latin typeface="Consolas"/>
              </a:rPr>
              <a:t>status</a:t>
            </a:r>
            <a:r>
              <a:rPr lang="en-US" dirty="0" smtClean="0">
                <a:solidFill>
                  <a:srgbClr val="000000"/>
                </a:solidFill>
                <a:latin typeface="Consolas"/>
              </a:rPr>
              <a:t>;</a:t>
            </a:r>
          </a:p>
        </p:txBody>
      </p:sp>
      <p:sp>
        <p:nvSpPr>
          <p:cNvPr id="9" name="Rounded Rectangle 8"/>
          <p:cNvSpPr/>
          <p:nvPr/>
        </p:nvSpPr>
        <p:spPr>
          <a:xfrm>
            <a:off x="7596336" y="1772816"/>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0" name="Rounded Rectangle 9"/>
          <p:cNvSpPr/>
          <p:nvPr/>
        </p:nvSpPr>
        <p:spPr>
          <a:xfrm>
            <a:off x="7596336" y="2780928"/>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1" name="Rounded Rectangle 10"/>
          <p:cNvSpPr/>
          <p:nvPr/>
        </p:nvSpPr>
        <p:spPr>
          <a:xfrm>
            <a:off x="7596336" y="378904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2" name="Rounded Rectangle 11"/>
          <p:cNvSpPr/>
          <p:nvPr/>
        </p:nvSpPr>
        <p:spPr>
          <a:xfrm>
            <a:off x="7596336" y="48691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200851196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a:t>Offline </a:t>
            </a:r>
            <a:r>
              <a:rPr lang="nl-NL" dirty="0" err="1"/>
              <a:t>apps</a:t>
            </a:r>
            <a:r>
              <a:rPr lang="nl-NL" dirty="0"/>
              <a:t> </a:t>
            </a:r>
            <a:r>
              <a:rPr lang="nl-NL" dirty="0" smtClean="0"/>
              <a:t>(11/12)</a:t>
            </a:r>
            <a:endParaRPr lang="nl-NL" dirty="0"/>
          </a:p>
        </p:txBody>
      </p:sp>
      <p:sp>
        <p:nvSpPr>
          <p:cNvPr id="3" name="Content Placeholder 2"/>
          <p:cNvSpPr>
            <a:spLocks noGrp="1"/>
          </p:cNvSpPr>
          <p:nvPr>
            <p:ph idx="1"/>
          </p:nvPr>
        </p:nvSpPr>
        <p:spPr/>
        <p:txBody>
          <a:bodyPr/>
          <a:lstStyle/>
          <a:p>
            <a:r>
              <a:rPr lang="nl-NL" dirty="0" err="1" smtClean="0"/>
              <a:t>Detect</a:t>
            </a:r>
            <a:r>
              <a:rPr lang="nl-NL" dirty="0" smtClean="0"/>
              <a:t> </a:t>
            </a:r>
            <a:r>
              <a:rPr lang="nl-NL" dirty="0" err="1" smtClean="0"/>
              <a:t>network</a:t>
            </a:r>
            <a:r>
              <a:rPr lang="nl-NL" dirty="0" smtClean="0"/>
              <a:t> </a:t>
            </a:r>
            <a:r>
              <a:rPr lang="nl-NL" dirty="0" err="1" smtClean="0"/>
              <a:t>connectivity</a:t>
            </a:r>
            <a:endParaRPr lang="nl-NL" dirty="0"/>
          </a:p>
          <a:p>
            <a:pPr lvl="1"/>
            <a:endParaRPr lang="nl-NL" dirty="0" smtClean="0"/>
          </a:p>
          <a:p>
            <a:pPr lvl="1"/>
            <a:endParaRPr lang="nl-NL" dirty="0"/>
          </a:p>
          <a:p>
            <a:r>
              <a:rPr lang="nl-NL" dirty="0" err="1" smtClean="0"/>
              <a:t>Keeping</a:t>
            </a:r>
            <a:r>
              <a:rPr lang="nl-NL" dirty="0" smtClean="0"/>
              <a:t> track of </a:t>
            </a:r>
            <a:r>
              <a:rPr lang="nl-NL" dirty="0" err="1" smtClean="0"/>
              <a:t>connectivity</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114</a:t>
            </a:fld>
            <a:endParaRPr lang="nl-NL"/>
          </a:p>
        </p:txBody>
      </p:sp>
      <p:sp>
        <p:nvSpPr>
          <p:cNvPr id="7" name="Rectangle 18"/>
          <p:cNvSpPr/>
          <p:nvPr/>
        </p:nvSpPr>
        <p:spPr>
          <a:xfrm>
            <a:off x="598015" y="2996952"/>
            <a:ext cx="7632700" cy="216024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ea typeface="Calibri"/>
                <a:cs typeface="Times New Roman"/>
              </a:rPr>
              <a:t>window.addEventListener</a:t>
            </a:r>
            <a:r>
              <a:rPr lang="en-US" dirty="0">
                <a:solidFill>
                  <a:srgbClr val="000000"/>
                </a:solidFill>
                <a:latin typeface="Consolas"/>
                <a:ea typeface="Calibri"/>
                <a:cs typeface="Times New Roman"/>
              </a:rPr>
              <a:t>(</a:t>
            </a:r>
            <a:r>
              <a:rPr lang="en-US" dirty="0">
                <a:solidFill>
                  <a:srgbClr val="800000"/>
                </a:solidFill>
                <a:latin typeface="Consolas"/>
                <a:ea typeface="Calibri"/>
                <a:cs typeface="Times New Roman"/>
              </a:rPr>
              <a:t>'online'</a:t>
            </a:r>
            <a:r>
              <a:rPr lang="en-US" dirty="0">
                <a:solidFill>
                  <a:schemeClr val="tx1"/>
                </a:solidFill>
                <a:latin typeface="Consolas"/>
                <a:ea typeface="Calibri"/>
                <a:cs typeface="Times New Roman"/>
              </a:rPr>
              <a:t>, </a:t>
            </a:r>
            <a:r>
              <a:rPr lang="en-US" dirty="0">
                <a:solidFill>
                  <a:srgbClr val="0000FF"/>
                </a:solidFill>
                <a:latin typeface="Consolas"/>
                <a:ea typeface="Calibri"/>
                <a:cs typeface="Times New Roman"/>
              </a:rPr>
              <a:t>function</a:t>
            </a:r>
            <a:r>
              <a:rPr lang="en-US" dirty="0">
                <a:solidFill>
                  <a:schemeClr val="tx1"/>
                </a:solidFill>
                <a:latin typeface="Consolas"/>
                <a:ea typeface="Calibri"/>
                <a:cs typeface="Times New Roman"/>
              </a:rPr>
              <a:t> </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ea typeface="Calibri"/>
                <a:cs typeface="Times New Roman"/>
              </a:rPr>
              <a:t>}, </a:t>
            </a:r>
            <a:r>
              <a:rPr lang="en-US" dirty="0">
                <a:solidFill>
                  <a:srgbClr val="0000FF"/>
                </a:solidFill>
                <a:latin typeface="Consolas"/>
                <a:ea typeface="Calibri"/>
                <a:cs typeface="Times New Roman"/>
              </a:rPr>
              <a:t>false</a:t>
            </a: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ea typeface="Calibri"/>
                <a:cs typeface="Times New Roman"/>
              </a:rPr>
              <a:t>window.addEventListener</a:t>
            </a:r>
            <a:r>
              <a:rPr lang="en-US" dirty="0">
                <a:solidFill>
                  <a:srgbClr val="000000"/>
                </a:solidFill>
                <a:latin typeface="Consolas"/>
                <a:ea typeface="Calibri"/>
                <a:cs typeface="Times New Roman"/>
              </a:rPr>
              <a:t>(</a:t>
            </a:r>
            <a:r>
              <a:rPr lang="en-US" dirty="0">
                <a:solidFill>
                  <a:srgbClr val="800000"/>
                </a:solidFill>
                <a:latin typeface="Consolas"/>
                <a:ea typeface="Calibri"/>
                <a:cs typeface="Times New Roman"/>
              </a:rPr>
              <a:t>'offline'</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function</a:t>
            </a:r>
            <a:r>
              <a:rPr lang="en-US" dirty="0">
                <a:solidFill>
                  <a:srgbClr val="000000"/>
                </a:solidFill>
                <a:latin typeface="Consolas"/>
                <a:ea typeface="Calibri"/>
                <a:cs typeface="Times New Roman"/>
              </a:rPr>
              <a:t> () </a:t>
            </a: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2400"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 </a:t>
            </a:r>
            <a:r>
              <a:rPr lang="nl-NL" dirty="0" err="1">
                <a:solidFill>
                  <a:srgbClr val="0000FF"/>
                </a:solidFill>
                <a:latin typeface="Consolas"/>
                <a:ea typeface="Calibri"/>
                <a:cs typeface="Times New Roman"/>
              </a:rPr>
              <a:t>false</a:t>
            </a:r>
            <a:r>
              <a:rPr lang="nl-NL" dirty="0" smtClean="0">
                <a:solidFill>
                  <a:srgbClr val="000000"/>
                </a:solidFill>
                <a:latin typeface="Consolas"/>
                <a:ea typeface="Calibri"/>
                <a:cs typeface="Times New Roman"/>
              </a:rPr>
              <a:t>);</a:t>
            </a:r>
          </a:p>
        </p:txBody>
      </p:sp>
      <p:sp>
        <p:nvSpPr>
          <p:cNvPr id="9" name="Rectangle 18"/>
          <p:cNvSpPr/>
          <p:nvPr/>
        </p:nvSpPr>
        <p:spPr>
          <a:xfrm>
            <a:off x="598015" y="1395658"/>
            <a:ext cx="7632700" cy="44916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ea typeface="Calibri"/>
                <a:cs typeface="Times New Roman"/>
              </a:rPr>
              <a:t>navigator.onLine</a:t>
            </a:r>
            <a:endParaRPr lang="nl-NL" dirty="0">
              <a:solidFill>
                <a:srgbClr val="000000"/>
              </a:solidFill>
              <a:ea typeface="Calibri"/>
              <a:cs typeface="Times New Roman"/>
            </a:endParaRPr>
          </a:p>
        </p:txBody>
      </p:sp>
      <p:sp>
        <p:nvSpPr>
          <p:cNvPr id="10" name="Rounded Rectangle 9"/>
          <p:cNvSpPr/>
          <p:nvPr/>
        </p:nvSpPr>
        <p:spPr>
          <a:xfrm>
            <a:off x="7596336" y="2852936"/>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1" name="Rounded Rectangle 10"/>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187192748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a:t>Offline </a:t>
            </a:r>
            <a:r>
              <a:rPr lang="nl-NL" dirty="0" err="1"/>
              <a:t>apps</a:t>
            </a:r>
            <a:r>
              <a:rPr lang="nl-NL" dirty="0"/>
              <a:t> </a:t>
            </a:r>
            <a:r>
              <a:rPr lang="nl-NL" dirty="0" smtClean="0"/>
              <a:t>(12/12)</a:t>
            </a:r>
            <a:endParaRPr lang="nl-NL" dirty="0"/>
          </a:p>
        </p:txBody>
      </p:sp>
      <p:sp>
        <p:nvSpPr>
          <p:cNvPr id="3" name="Content Placeholder 2"/>
          <p:cNvSpPr>
            <a:spLocks noGrp="1"/>
          </p:cNvSpPr>
          <p:nvPr>
            <p:ph idx="1"/>
          </p:nvPr>
        </p:nvSpPr>
        <p:spPr/>
        <p:txBody>
          <a:bodyPr/>
          <a:lstStyle/>
          <a:p>
            <a:r>
              <a:rPr lang="nl-NL" dirty="0" smtClean="0"/>
              <a:t>Tips </a:t>
            </a:r>
            <a:r>
              <a:rPr lang="nl-NL" dirty="0" err="1" smtClean="0"/>
              <a:t>for</a:t>
            </a:r>
            <a:r>
              <a:rPr lang="nl-NL" dirty="0" smtClean="0"/>
              <a:t> </a:t>
            </a:r>
            <a:r>
              <a:rPr lang="nl-NL" dirty="0" err="1" smtClean="0"/>
              <a:t>working</a:t>
            </a:r>
            <a:r>
              <a:rPr lang="nl-NL" dirty="0" smtClean="0"/>
              <a:t> </a:t>
            </a:r>
            <a:r>
              <a:rPr lang="nl-NL" dirty="0" err="1" smtClean="0"/>
              <a:t>with</a:t>
            </a:r>
            <a:r>
              <a:rPr lang="nl-NL" dirty="0" smtClean="0"/>
              <a:t> offline </a:t>
            </a:r>
            <a:r>
              <a:rPr lang="nl-NL" dirty="0" err="1" smtClean="0"/>
              <a:t>apps</a:t>
            </a:r>
            <a:endParaRPr lang="nl-NL" dirty="0" smtClean="0"/>
          </a:p>
          <a:p>
            <a:pPr lvl="1"/>
            <a:r>
              <a:rPr lang="nl-NL" dirty="0" smtClean="0"/>
              <a:t>Application cache is </a:t>
            </a:r>
            <a:r>
              <a:rPr lang="nl-NL" dirty="0" err="1" smtClean="0"/>
              <a:t>not</a:t>
            </a:r>
            <a:r>
              <a:rPr lang="nl-NL" dirty="0" smtClean="0"/>
              <a:t> browser cache</a:t>
            </a:r>
          </a:p>
          <a:p>
            <a:pPr lvl="1"/>
            <a:r>
              <a:rPr lang="nl-NL" dirty="0" smtClean="0"/>
              <a:t>Offline </a:t>
            </a:r>
            <a:r>
              <a:rPr lang="nl-NL" dirty="0" err="1" smtClean="0"/>
              <a:t>applications</a:t>
            </a:r>
            <a:r>
              <a:rPr lang="nl-NL" dirty="0" smtClean="0"/>
              <a:t> </a:t>
            </a:r>
            <a:r>
              <a:rPr lang="nl-NL" dirty="0" err="1" smtClean="0"/>
              <a:t>work</a:t>
            </a:r>
            <a:r>
              <a:rPr lang="nl-NL" dirty="0" smtClean="0"/>
              <a:t> </a:t>
            </a:r>
            <a:r>
              <a:rPr lang="nl-NL" dirty="0" err="1" smtClean="0"/>
              <a:t>very</a:t>
            </a:r>
            <a:r>
              <a:rPr lang="nl-NL" dirty="0" smtClean="0"/>
              <a:t> well </a:t>
            </a:r>
            <a:r>
              <a:rPr lang="nl-NL" dirty="0" err="1" smtClean="0"/>
              <a:t>with</a:t>
            </a:r>
            <a:r>
              <a:rPr lang="nl-NL" dirty="0" smtClean="0"/>
              <a:t> </a:t>
            </a:r>
            <a:r>
              <a:rPr lang="nl-NL" dirty="0" err="1" smtClean="0"/>
              <a:t>client</a:t>
            </a:r>
            <a:r>
              <a:rPr lang="nl-NL" dirty="0" smtClean="0"/>
              <a:t>-side storage</a:t>
            </a:r>
          </a:p>
          <a:p>
            <a:pPr lvl="1"/>
            <a:r>
              <a:rPr lang="nl-NL" dirty="0" err="1" smtClean="0"/>
              <a:t>Try</a:t>
            </a:r>
            <a:r>
              <a:rPr lang="nl-NL" dirty="0" smtClean="0"/>
              <a:t> </a:t>
            </a:r>
            <a:r>
              <a:rPr lang="nl-NL" dirty="0" err="1" smtClean="0"/>
              <a:t>to</a:t>
            </a:r>
            <a:r>
              <a:rPr lang="nl-NL" dirty="0" smtClean="0"/>
              <a:t> never let the browser cache </a:t>
            </a:r>
            <a:r>
              <a:rPr lang="nl-NL" dirty="0" err="1" smtClean="0"/>
              <a:t>your</a:t>
            </a:r>
            <a:r>
              <a:rPr lang="nl-NL" dirty="0" smtClean="0"/>
              <a:t> manifest</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115</a:t>
            </a:fld>
            <a:endParaRPr lang="nl-NL"/>
          </a:p>
        </p:txBody>
      </p:sp>
      <p:cxnSp>
        <p:nvCxnSpPr>
          <p:cNvPr id="11" name="Rechte verbindingslijn met pijl 6"/>
          <p:cNvCxnSpPr/>
          <p:nvPr/>
        </p:nvCxnSpPr>
        <p:spPr>
          <a:xfrm flipH="1" flipV="1">
            <a:off x="2915816" y="4476748"/>
            <a:ext cx="144016" cy="2745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kstvak 9"/>
          <p:cNvSpPr txBox="1"/>
          <p:nvPr/>
        </p:nvSpPr>
        <p:spPr>
          <a:xfrm>
            <a:off x="2851891" y="4798893"/>
            <a:ext cx="2512197" cy="646331"/>
          </a:xfrm>
          <a:prstGeom prst="rect">
            <a:avLst/>
          </a:prstGeom>
          <a:noFill/>
        </p:spPr>
        <p:txBody>
          <a:bodyPr wrap="square" rtlCol="0">
            <a:spAutoFit/>
          </a:bodyPr>
          <a:lstStyle/>
          <a:p>
            <a:r>
              <a:rPr lang="nl-NL" dirty="0" smtClean="0">
                <a:solidFill>
                  <a:srgbClr val="005B99"/>
                </a:solidFill>
                <a:latin typeface="+mj-lt"/>
              </a:rPr>
              <a:t>HTTP headers </a:t>
            </a:r>
            <a:r>
              <a:rPr lang="nl-NL" dirty="0" err="1" smtClean="0">
                <a:solidFill>
                  <a:srgbClr val="005B99"/>
                </a:solidFill>
                <a:latin typeface="+mj-lt"/>
              </a:rPr>
              <a:t>to</a:t>
            </a:r>
            <a:r>
              <a:rPr lang="nl-NL" dirty="0" smtClean="0">
                <a:solidFill>
                  <a:srgbClr val="005B99"/>
                </a:solidFill>
                <a:latin typeface="+mj-lt"/>
              </a:rPr>
              <a:t> </a:t>
            </a:r>
            <a:r>
              <a:rPr lang="nl-NL" dirty="0" err="1" smtClean="0">
                <a:solidFill>
                  <a:srgbClr val="005B99"/>
                </a:solidFill>
                <a:latin typeface="+mj-lt"/>
              </a:rPr>
              <a:t>prevent</a:t>
            </a:r>
            <a:r>
              <a:rPr lang="nl-NL" dirty="0" smtClean="0">
                <a:solidFill>
                  <a:srgbClr val="005B99"/>
                </a:solidFill>
                <a:latin typeface="+mj-lt"/>
              </a:rPr>
              <a:t> browser </a:t>
            </a:r>
            <a:r>
              <a:rPr lang="nl-NL" dirty="0" err="1" smtClean="0">
                <a:solidFill>
                  <a:srgbClr val="005B99"/>
                </a:solidFill>
                <a:latin typeface="+mj-lt"/>
              </a:rPr>
              <a:t>caching</a:t>
            </a:r>
            <a:endParaRPr lang="nl-NL" dirty="0">
              <a:solidFill>
                <a:srgbClr val="005B99"/>
              </a:solidFill>
              <a:latin typeface="+mj-lt"/>
            </a:endParaRPr>
          </a:p>
        </p:txBody>
      </p:sp>
      <p:sp>
        <p:nvSpPr>
          <p:cNvPr id="13" name="Rectangle 18"/>
          <p:cNvSpPr/>
          <p:nvPr/>
        </p:nvSpPr>
        <p:spPr>
          <a:xfrm>
            <a:off x="1043893" y="3356992"/>
            <a:ext cx="7186821" cy="100811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Cache-Control: no-cache</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Pragma: no-cache</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Expires: -1</a:t>
            </a:r>
            <a:endParaRPr lang="nl-NL" dirty="0">
              <a:solidFill>
                <a:srgbClr val="000000"/>
              </a:solidFill>
              <a:latin typeface="Consolas"/>
              <a:ea typeface="Calibri"/>
              <a:cs typeface="Times New Roman"/>
            </a:endParaRPr>
          </a:p>
        </p:txBody>
      </p:sp>
      <p:pic>
        <p:nvPicPr>
          <p:cNvPr id="17" name="Picture 2" descr="http://files.softicons.com/download/system-icons/windows-8-metro-invert-icons-by-dakirby309/png/256x256/Web%20Browsers/Internet%20Explorer%201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5638" y="85012"/>
            <a:ext cx="668722" cy="66872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http://aux2.iconpedia.net/uploads/427985527807390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7596"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http://files.softicons.com/download/system-icons/xedia-icons-by-photoshopedia/png/256/Firefo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01570" y="5361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JP ten Berge\Downloads\Opera-icon-high-r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63396" y="44624"/>
            <a:ext cx="673100"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53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Questions</a:t>
            </a:r>
            <a:endParaRPr lang="nl-NL" dirty="0"/>
          </a:p>
        </p:txBody>
      </p:sp>
      <p:sp>
        <p:nvSpPr>
          <p:cNvPr id="3" name="Tijdelijke aanduiding voor inhoud 2"/>
          <p:cNvSpPr>
            <a:spLocks noGrp="1"/>
          </p:cNvSpPr>
          <p:nvPr>
            <p:ph idx="1"/>
          </p:nvPr>
        </p:nvSpPr>
        <p:spPr/>
        <p:txBody>
          <a:bodyPr/>
          <a:lstStyle/>
          <a:p>
            <a:endParaRPr lang="nl-NL" dirty="0"/>
          </a:p>
        </p:txBody>
      </p:sp>
      <p:sp>
        <p:nvSpPr>
          <p:cNvPr id="5" name="Tijdelijke aanduiding voor dianummer 4"/>
          <p:cNvSpPr>
            <a:spLocks noGrp="1"/>
          </p:cNvSpPr>
          <p:nvPr>
            <p:ph type="sldNum" sz="quarter" idx="11"/>
          </p:nvPr>
        </p:nvSpPr>
        <p:spPr>
          <a:xfrm>
            <a:off x="7500938" y="6466905"/>
            <a:ext cx="614362" cy="214312"/>
          </a:xfrm>
        </p:spPr>
        <p:txBody>
          <a:bodyPr/>
          <a:lstStyle/>
          <a:p>
            <a:pPr>
              <a:defRPr/>
            </a:pPr>
            <a:fld id="{D2231366-557E-42C0-A0BB-A04DD0621FCC}" type="slidenum">
              <a:rPr lang="nl-NL" smtClean="0"/>
              <a:pPr>
                <a:defRPr/>
              </a:pPr>
              <a:t>116</a:t>
            </a:fld>
            <a:endParaRPr lang="nl-NL"/>
          </a:p>
        </p:txBody>
      </p:sp>
      <p:sp>
        <p:nvSpPr>
          <p:cNvPr id="7" name="Rechthoek 6"/>
          <p:cNvSpPr/>
          <p:nvPr/>
        </p:nvSpPr>
        <p:spPr>
          <a:xfrm>
            <a:off x="3457753" y="1484784"/>
            <a:ext cx="2228495" cy="4031873"/>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2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p>
        </p:txBody>
      </p:sp>
    </p:spTree>
    <p:extLst>
      <p:ext uri="{BB962C8B-B14F-4D97-AF65-F5344CB8AC3E}">
        <p14:creationId xmlns:p14="http://schemas.microsoft.com/office/powerpoint/2010/main" val="329568820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Resources</a:t>
            </a:r>
            <a:endParaRPr lang="nl-NL" dirty="0"/>
          </a:p>
        </p:txBody>
      </p:sp>
      <p:sp>
        <p:nvSpPr>
          <p:cNvPr id="3" name="Tijdelijke aanduiding voor inhoud 2"/>
          <p:cNvSpPr>
            <a:spLocks noGrp="1"/>
          </p:cNvSpPr>
          <p:nvPr>
            <p:ph idx="1"/>
          </p:nvPr>
        </p:nvSpPr>
        <p:spPr/>
        <p:txBody>
          <a:bodyPr/>
          <a:lstStyle/>
          <a:p>
            <a:r>
              <a:rPr lang="nl-NL" dirty="0" smtClean="0">
                <a:hlinkClick r:id="rId2"/>
              </a:rPr>
              <a:t>http://www.html5rocks.com</a:t>
            </a:r>
            <a:r>
              <a:rPr lang="nl-NL" dirty="0" smtClean="0"/>
              <a:t>,</a:t>
            </a:r>
            <a:br>
              <a:rPr lang="nl-NL" dirty="0" smtClean="0"/>
            </a:br>
            <a:r>
              <a:rPr lang="nl-NL" dirty="0" smtClean="0">
                <a:hlinkClick r:id="rId3"/>
              </a:rPr>
              <a:t>http://www.html5doctor.com</a:t>
            </a:r>
            <a:r>
              <a:rPr lang="nl-NL" dirty="0"/>
              <a:t> </a:t>
            </a:r>
            <a:r>
              <a:rPr lang="nl-NL" dirty="0" err="1" smtClean="0"/>
              <a:t>and</a:t>
            </a:r>
            <a:r>
              <a:rPr lang="nl-NL" dirty="0" smtClean="0"/>
              <a:t> </a:t>
            </a:r>
            <a:br>
              <a:rPr lang="nl-NL" dirty="0" smtClean="0"/>
            </a:br>
            <a:r>
              <a:rPr lang="nl-NL" dirty="0" smtClean="0">
                <a:hlinkClick r:id="rId4"/>
              </a:rPr>
              <a:t>http://www.html5demos.com</a:t>
            </a:r>
            <a:r>
              <a:rPr lang="nl-NL" dirty="0" smtClean="0"/>
              <a:t> </a:t>
            </a:r>
          </a:p>
          <a:p>
            <a:pPr lvl="1"/>
            <a:r>
              <a:rPr lang="nl-NL" dirty="0" smtClean="0"/>
              <a:t>Great </a:t>
            </a:r>
            <a:r>
              <a:rPr lang="nl-NL" dirty="0" err="1" smtClean="0"/>
              <a:t>articles</a:t>
            </a:r>
            <a:r>
              <a:rPr lang="nl-NL" dirty="0" smtClean="0"/>
              <a:t> </a:t>
            </a:r>
            <a:r>
              <a:rPr lang="nl-NL" dirty="0" err="1" smtClean="0"/>
              <a:t>and</a:t>
            </a:r>
            <a:r>
              <a:rPr lang="nl-NL" dirty="0" smtClean="0"/>
              <a:t>/or code </a:t>
            </a:r>
            <a:r>
              <a:rPr lang="nl-NL" dirty="0" err="1" smtClean="0"/>
              <a:t>examples</a:t>
            </a:r>
            <a:r>
              <a:rPr lang="nl-NL" dirty="0" smtClean="0"/>
              <a:t> </a:t>
            </a:r>
          </a:p>
          <a:p>
            <a:r>
              <a:rPr lang="nl-NL" dirty="0" smtClean="0">
                <a:hlinkClick r:id="rId5"/>
              </a:rPr>
              <a:t>http://www.html5please.com</a:t>
            </a:r>
            <a:r>
              <a:rPr lang="nl-NL" dirty="0" smtClean="0"/>
              <a:t> </a:t>
            </a:r>
          </a:p>
          <a:p>
            <a:pPr lvl="1"/>
            <a:r>
              <a:rPr lang="nl-NL" dirty="0" smtClean="0"/>
              <a:t>Lets </a:t>
            </a:r>
            <a:r>
              <a:rPr lang="nl-NL" dirty="0" err="1" smtClean="0"/>
              <a:t>you</a:t>
            </a:r>
            <a:r>
              <a:rPr lang="nl-NL" dirty="0" smtClean="0"/>
              <a:t> </a:t>
            </a:r>
            <a:r>
              <a:rPr lang="nl-NL" dirty="0" err="1" smtClean="0"/>
              <a:t>know</a:t>
            </a:r>
            <a:r>
              <a:rPr lang="nl-NL" dirty="0" smtClean="0"/>
              <a:t> </a:t>
            </a:r>
            <a:r>
              <a:rPr lang="nl-NL" dirty="0" err="1" smtClean="0"/>
              <a:t>if</a:t>
            </a:r>
            <a:r>
              <a:rPr lang="nl-NL" dirty="0" smtClean="0"/>
              <a:t> </a:t>
            </a:r>
            <a:r>
              <a:rPr lang="nl-NL" dirty="0" err="1" smtClean="0"/>
              <a:t>an</a:t>
            </a:r>
            <a:r>
              <a:rPr lang="nl-NL" dirty="0" smtClean="0"/>
              <a:t> HTML5 feature is ready </a:t>
            </a:r>
            <a:r>
              <a:rPr lang="nl-NL" dirty="0" err="1" smtClean="0"/>
              <a:t>for</a:t>
            </a:r>
            <a:r>
              <a:rPr lang="nl-NL" dirty="0" smtClean="0"/>
              <a:t> the real </a:t>
            </a:r>
            <a:r>
              <a:rPr lang="nl-NL" dirty="0" err="1" smtClean="0"/>
              <a:t>world</a:t>
            </a:r>
            <a:r>
              <a:rPr lang="nl-NL" dirty="0" smtClean="0"/>
              <a:t>. </a:t>
            </a:r>
            <a:r>
              <a:rPr lang="nl-NL" dirty="0" err="1" smtClean="0"/>
              <a:t>Also</a:t>
            </a:r>
            <a:r>
              <a:rPr lang="nl-NL" dirty="0" smtClean="0"/>
              <a:t> offers tips on </a:t>
            </a:r>
            <a:r>
              <a:rPr lang="nl-NL" dirty="0" err="1" smtClean="0"/>
              <a:t>fallback</a:t>
            </a:r>
            <a:r>
              <a:rPr lang="nl-NL" dirty="0" smtClean="0"/>
              <a:t> </a:t>
            </a:r>
            <a:r>
              <a:rPr lang="nl-NL" dirty="0" err="1" smtClean="0"/>
              <a:t>methods</a:t>
            </a:r>
            <a:endParaRPr lang="nl-NL" dirty="0" smtClean="0"/>
          </a:p>
          <a:p>
            <a:r>
              <a:rPr lang="nl-NL" dirty="0">
                <a:hlinkClick r:id="rId6"/>
              </a:rPr>
              <a:t>http://dev.w3.org/html5/spec</a:t>
            </a:r>
            <a:r>
              <a:rPr lang="nl-NL" dirty="0" smtClean="0">
                <a:hlinkClick r:id="rId6"/>
              </a:rPr>
              <a:t>/</a:t>
            </a:r>
            <a:r>
              <a:rPr lang="nl-NL" dirty="0" smtClean="0"/>
              <a:t> </a:t>
            </a:r>
          </a:p>
          <a:p>
            <a:pPr lvl="1"/>
            <a:r>
              <a:rPr lang="nl-NL" dirty="0" smtClean="0"/>
              <a:t>The </a:t>
            </a:r>
            <a:r>
              <a:rPr lang="nl-NL" dirty="0" err="1" smtClean="0"/>
              <a:t>spec</a:t>
            </a:r>
            <a:r>
              <a:rPr lang="nl-NL" dirty="0"/>
              <a:t> </a:t>
            </a:r>
            <a:r>
              <a:rPr lang="nl-NL" dirty="0" err="1" smtClean="0"/>
              <a:t>for</a:t>
            </a:r>
            <a:r>
              <a:rPr lang="nl-NL" dirty="0" smtClean="0"/>
              <a:t> </a:t>
            </a:r>
            <a:r>
              <a:rPr lang="nl-NL" dirty="0" err="1" smtClean="0"/>
              <a:t>you</a:t>
            </a:r>
            <a:r>
              <a:rPr lang="nl-NL" dirty="0" smtClean="0"/>
              <a:t> </a:t>
            </a:r>
            <a:r>
              <a:rPr lang="nl-NL" dirty="0" err="1" smtClean="0"/>
              <a:t>to</a:t>
            </a:r>
            <a:r>
              <a:rPr lang="nl-NL" dirty="0" smtClean="0"/>
              <a:t> browse </a:t>
            </a:r>
            <a:r>
              <a:rPr lang="nl-NL" dirty="0" err="1" smtClean="0"/>
              <a:t>through</a:t>
            </a:r>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117</a:t>
            </a:fld>
            <a:endParaRPr lang="nl-NL"/>
          </a:p>
        </p:txBody>
      </p:sp>
    </p:spTree>
    <p:extLst>
      <p:ext uri="{BB962C8B-B14F-4D97-AF65-F5344CB8AC3E}">
        <p14:creationId xmlns:p14="http://schemas.microsoft.com/office/powerpoint/2010/main" val="352794459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 name="Afgeronde rechthoek 21"/>
          <p:cNvSpPr/>
          <p:nvPr/>
        </p:nvSpPr>
        <p:spPr>
          <a:xfrm>
            <a:off x="900606" y="5925479"/>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8" name="Afgeronde rechthoek 7"/>
          <p:cNvSpPr/>
          <p:nvPr/>
        </p:nvSpPr>
        <p:spPr>
          <a:xfrm>
            <a:off x="1368477" y="3793803"/>
            <a:ext cx="3102937" cy="29993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6" name="Afgeronde rechthoek 20"/>
          <p:cNvSpPr/>
          <p:nvPr/>
        </p:nvSpPr>
        <p:spPr>
          <a:xfrm>
            <a:off x="467544" y="4549284"/>
            <a:ext cx="3312368" cy="398922"/>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3" name="Afgeronde rechthoek 21"/>
          <p:cNvSpPr/>
          <p:nvPr/>
        </p:nvSpPr>
        <p:spPr>
          <a:xfrm>
            <a:off x="899592" y="5483811"/>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4" name="Afgeronde rechthoek 20"/>
          <p:cNvSpPr/>
          <p:nvPr/>
        </p:nvSpPr>
        <p:spPr>
          <a:xfrm>
            <a:off x="899592" y="5044620"/>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9" name="Afgeronde rechthoek 21"/>
          <p:cNvSpPr/>
          <p:nvPr/>
        </p:nvSpPr>
        <p:spPr>
          <a:xfrm>
            <a:off x="5076056" y="4980050"/>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0" name="Afgeronde rechthoek 15"/>
          <p:cNvSpPr/>
          <p:nvPr/>
        </p:nvSpPr>
        <p:spPr>
          <a:xfrm>
            <a:off x="5076056" y="3660227"/>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1" name="Afgeronde rechthoek 17"/>
          <p:cNvSpPr/>
          <p:nvPr/>
        </p:nvSpPr>
        <p:spPr>
          <a:xfrm>
            <a:off x="5076056" y="4097099"/>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2" name="Afgeronde rechthoek 20"/>
          <p:cNvSpPr/>
          <p:nvPr/>
        </p:nvSpPr>
        <p:spPr>
          <a:xfrm>
            <a:off x="5076056" y="4540859"/>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6" name="Afgeronde rechthoek 7"/>
          <p:cNvSpPr/>
          <p:nvPr/>
        </p:nvSpPr>
        <p:spPr>
          <a:xfrm>
            <a:off x="1368477" y="4149080"/>
            <a:ext cx="2555449" cy="29993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5" name="Afgeronde rechthoek 7"/>
          <p:cNvSpPr/>
          <p:nvPr/>
        </p:nvSpPr>
        <p:spPr>
          <a:xfrm>
            <a:off x="1368477" y="2622539"/>
            <a:ext cx="2555449" cy="29993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4" name="Afgeronde rechthoek 7"/>
          <p:cNvSpPr/>
          <p:nvPr/>
        </p:nvSpPr>
        <p:spPr>
          <a:xfrm>
            <a:off x="1368478" y="2256485"/>
            <a:ext cx="2555449" cy="29993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7" name="Afgeronde rechthoek 21"/>
          <p:cNvSpPr/>
          <p:nvPr/>
        </p:nvSpPr>
        <p:spPr>
          <a:xfrm>
            <a:off x="5076056" y="321862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8" name="Afgeronde rechthoek 7"/>
          <p:cNvSpPr/>
          <p:nvPr/>
        </p:nvSpPr>
        <p:spPr>
          <a:xfrm>
            <a:off x="1368478" y="1894064"/>
            <a:ext cx="2555449" cy="29993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9" name="Afgeronde rechthoek 3"/>
          <p:cNvSpPr/>
          <p:nvPr/>
        </p:nvSpPr>
        <p:spPr>
          <a:xfrm>
            <a:off x="899592" y="145963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6" name="Afgeronde rechthoek 14"/>
          <p:cNvSpPr/>
          <p:nvPr/>
        </p:nvSpPr>
        <p:spPr>
          <a:xfrm>
            <a:off x="899592" y="2990533"/>
            <a:ext cx="3312368" cy="73151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7" name="Afgeronde rechthoek 15"/>
          <p:cNvSpPr/>
          <p:nvPr/>
        </p:nvSpPr>
        <p:spPr>
          <a:xfrm>
            <a:off x="5076056" y="1898802"/>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8" name="Afgeronde rechthoek 16"/>
          <p:cNvSpPr/>
          <p:nvPr/>
        </p:nvSpPr>
        <p:spPr>
          <a:xfrm>
            <a:off x="5076056" y="1457230"/>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9" name="Afgeronde rechthoek 17"/>
          <p:cNvSpPr/>
          <p:nvPr/>
        </p:nvSpPr>
        <p:spPr>
          <a:xfrm>
            <a:off x="5076056" y="2335674"/>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0" name="Afgeronde rechthoek 20"/>
          <p:cNvSpPr/>
          <p:nvPr/>
        </p:nvSpPr>
        <p:spPr>
          <a:xfrm>
            <a:off x="5076056" y="2779434"/>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a:t>
            </a:r>
            <a:r>
              <a:rPr lang="nl-NL" dirty="0" smtClean="0"/>
              <a:t> </a:t>
            </a:r>
            <a:r>
              <a:rPr lang="nl-NL" dirty="0" err="1" smtClean="0"/>
              <a:t>and</a:t>
            </a:r>
            <a:r>
              <a:rPr lang="nl-NL" dirty="0" smtClean="0"/>
              <a:t> audio playback</a:t>
            </a:r>
            <a:endParaRPr lang="nl-NL" dirty="0"/>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p>
          <a:p>
            <a:pPr lvl="1"/>
            <a:r>
              <a:rPr lang="nl-NL" dirty="0" err="1" smtClean="0"/>
              <a:t>Flexible</a:t>
            </a:r>
            <a:r>
              <a:rPr lang="nl-NL" dirty="0" smtClean="0"/>
              <a:t> </a:t>
            </a:r>
            <a:r>
              <a:rPr lang="nl-NL" dirty="0" err="1" smtClean="0"/>
              <a:t>boxes</a:t>
            </a:r>
            <a:endParaRPr lang="nl-NL" dirty="0"/>
          </a:p>
        </p:txBody>
      </p:sp>
      <p:sp>
        <p:nvSpPr>
          <p:cNvPr id="37" name="Afgeronde rechthoek 14"/>
          <p:cNvSpPr/>
          <p:nvPr/>
        </p:nvSpPr>
        <p:spPr>
          <a:xfrm>
            <a:off x="5076056" y="5831344"/>
            <a:ext cx="3312368" cy="48730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smtClean="0"/>
              <a:t> </a:t>
            </a:r>
            <a:endParaRPr lang="nl-NL" dirty="0"/>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118</a:t>
            </a:fld>
            <a:endParaRPr lang="nl-NL" dirty="0"/>
          </a:p>
        </p:txBody>
      </p:sp>
      <p:pic>
        <p:nvPicPr>
          <p:cNvPr id="27"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223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fgeronde rechthoek 7"/>
          <p:cNvSpPr/>
          <p:nvPr/>
        </p:nvSpPr>
        <p:spPr>
          <a:xfrm>
            <a:off x="1368477" y="2622539"/>
            <a:ext cx="2555449" cy="29993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4" name="Afgeronde rechthoek 7"/>
          <p:cNvSpPr/>
          <p:nvPr/>
        </p:nvSpPr>
        <p:spPr>
          <a:xfrm>
            <a:off x="1368478" y="2256485"/>
            <a:ext cx="2555449" cy="29993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9" name="Afgeronde rechthoek 3"/>
          <p:cNvSpPr/>
          <p:nvPr/>
        </p:nvSpPr>
        <p:spPr>
          <a:xfrm>
            <a:off x="899592" y="145963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a:t>
            </a:r>
            <a:r>
              <a:rPr lang="nl-NL" dirty="0" smtClean="0"/>
              <a:t> </a:t>
            </a:r>
            <a:r>
              <a:rPr lang="nl-NL" dirty="0" err="1" smtClean="0"/>
              <a:t>and</a:t>
            </a:r>
            <a:r>
              <a:rPr lang="nl-NL" dirty="0" smtClean="0"/>
              <a:t> audio playback</a:t>
            </a:r>
            <a:endParaRPr lang="nl-NL" dirty="0"/>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p>
          <a:p>
            <a:pPr lvl="1"/>
            <a:r>
              <a:rPr lang="nl-NL" dirty="0" err="1" smtClean="0"/>
              <a:t>Flexible</a:t>
            </a:r>
            <a:r>
              <a:rPr lang="nl-NL" dirty="0" smtClean="0"/>
              <a:t> </a:t>
            </a:r>
            <a:r>
              <a:rPr lang="nl-NL" dirty="0" err="1" smtClean="0"/>
              <a:t>boxes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smtClean="0"/>
              <a:t> </a:t>
            </a:r>
            <a:endParaRPr lang="nl-NL" dirty="0"/>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12</a:t>
            </a:fld>
            <a:endParaRPr lang="nl-NL" dirty="0"/>
          </a:p>
        </p:txBody>
      </p:sp>
      <p:pic>
        <p:nvPicPr>
          <p:cNvPr id="27"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801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HTML5: </a:t>
            </a:r>
            <a:r>
              <a:rPr lang="nl-NL" dirty="0" err="1"/>
              <a:t>Improved</a:t>
            </a:r>
            <a:r>
              <a:rPr lang="nl-NL" dirty="0"/>
              <a:t> </a:t>
            </a:r>
            <a:r>
              <a:rPr lang="nl-NL" dirty="0" err="1"/>
              <a:t>semantics</a:t>
            </a:r>
            <a:r>
              <a:rPr lang="nl-NL" dirty="0"/>
              <a:t> </a:t>
            </a:r>
            <a:r>
              <a:rPr lang="nl-NL" dirty="0" smtClean="0"/>
              <a:t>(5/7</a:t>
            </a:r>
            <a:r>
              <a:rPr lang="nl-NL" dirty="0"/>
              <a:t>)</a:t>
            </a:r>
          </a:p>
        </p:txBody>
      </p:sp>
      <p:sp>
        <p:nvSpPr>
          <p:cNvPr id="3" name="Tijdelijke aanduiding voor inhoud 2"/>
          <p:cNvSpPr>
            <a:spLocks noGrp="1"/>
          </p:cNvSpPr>
          <p:nvPr>
            <p:ph idx="1"/>
          </p:nvPr>
        </p:nvSpPr>
        <p:spPr/>
        <p:txBody>
          <a:bodyPr/>
          <a:lstStyle/>
          <a:p>
            <a:r>
              <a:rPr lang="nl-NL" dirty="0" err="1"/>
              <a:t>Existing</a:t>
            </a:r>
            <a:r>
              <a:rPr lang="nl-NL" dirty="0"/>
              <a:t> form </a:t>
            </a:r>
            <a:r>
              <a:rPr lang="nl-NL" dirty="0" err="1"/>
              <a:t>elements</a:t>
            </a:r>
            <a:r>
              <a:rPr lang="nl-NL" dirty="0"/>
              <a:t> </a:t>
            </a:r>
            <a:r>
              <a:rPr lang="nl-NL" dirty="0" err="1"/>
              <a:t>and</a:t>
            </a:r>
            <a:r>
              <a:rPr lang="nl-NL" dirty="0"/>
              <a:t> types</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13</a:t>
            </a:fld>
            <a:endParaRPr lang="nl-NL"/>
          </a:p>
        </p:txBody>
      </p:sp>
      <p:sp>
        <p:nvSpPr>
          <p:cNvPr id="7" name="Rectangle 18"/>
          <p:cNvSpPr/>
          <p:nvPr/>
        </p:nvSpPr>
        <p:spPr>
          <a:xfrm>
            <a:off x="598013" y="1483835"/>
            <a:ext cx="5558161" cy="44916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="text"</a:t>
            </a:r>
            <a:r>
              <a:rPr lang="en-US" dirty="0">
                <a:solidFill>
                  <a:srgbClr val="000000"/>
                </a:solidFill>
                <a:latin typeface="Consolas"/>
              </a:rPr>
              <a:t> </a:t>
            </a:r>
            <a:r>
              <a:rPr lang="en-US" dirty="0">
                <a:solidFill>
                  <a:srgbClr val="FF0000"/>
                </a:solidFill>
                <a:latin typeface="Consolas"/>
              </a:rPr>
              <a:t>name</a:t>
            </a:r>
            <a:r>
              <a:rPr lang="en-US" dirty="0" smtClean="0">
                <a:solidFill>
                  <a:srgbClr val="0000FF"/>
                </a:solidFill>
                <a:latin typeface="Consolas"/>
              </a:rPr>
              <a:t>="name</a:t>
            </a:r>
            <a:r>
              <a:rPr lang="en-US" dirty="0">
                <a:solidFill>
                  <a:srgbClr val="0000FF"/>
                </a:solidFill>
                <a:latin typeface="Consolas"/>
              </a:rPr>
              <a:t>"</a:t>
            </a:r>
            <a:r>
              <a:rPr lang="en-US" dirty="0">
                <a:solidFill>
                  <a:srgbClr val="000000"/>
                </a:solidFill>
                <a:latin typeface="Consolas"/>
              </a:rPr>
              <a:t> </a:t>
            </a:r>
            <a:r>
              <a:rPr lang="en-US" dirty="0">
                <a:solidFill>
                  <a:srgbClr val="0000FF"/>
                </a:solidFill>
                <a:latin typeface="Consolas"/>
              </a:rPr>
              <a:t>/&gt;</a:t>
            </a:r>
          </a:p>
        </p:txBody>
      </p:sp>
      <p:sp>
        <p:nvSpPr>
          <p:cNvPr id="11" name="Rectangle 18"/>
          <p:cNvSpPr/>
          <p:nvPr/>
        </p:nvSpPr>
        <p:spPr>
          <a:xfrm>
            <a:off x="598015" y="5301207"/>
            <a:ext cx="5558161" cy="1008113"/>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select</a:t>
            </a:r>
            <a:r>
              <a:rPr lang="en-US" dirty="0">
                <a:solidFill>
                  <a:srgbClr val="000000"/>
                </a:solidFill>
                <a:latin typeface="Consolas"/>
              </a:rPr>
              <a:t> </a:t>
            </a:r>
            <a:r>
              <a:rPr lang="en-US" dirty="0">
                <a:solidFill>
                  <a:srgbClr val="FF0000"/>
                </a:solidFill>
                <a:latin typeface="Consolas"/>
              </a:rPr>
              <a:t>name</a:t>
            </a:r>
            <a:r>
              <a:rPr lang="en-US" dirty="0">
                <a:solidFill>
                  <a:srgbClr val="0000FF"/>
                </a:solidFill>
                <a:latin typeface="Consolas"/>
              </a:rPr>
              <a:t>="business"&gt;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&lt;/</a:t>
            </a:r>
            <a:r>
              <a:rPr lang="nl-NL" dirty="0">
                <a:solidFill>
                  <a:srgbClr val="800000"/>
                </a:solidFill>
                <a:latin typeface="Consolas"/>
              </a:rPr>
              <a:t>select</a:t>
            </a:r>
            <a:r>
              <a:rPr lang="nl-NL" dirty="0">
                <a:solidFill>
                  <a:srgbClr val="0000FF"/>
                </a:solidFill>
                <a:latin typeface="Consolas"/>
              </a:rPr>
              <a:t>&gt;</a:t>
            </a:r>
            <a:endParaRPr lang="en-US" dirty="0">
              <a:solidFill>
                <a:srgbClr val="0000FF"/>
              </a:solidFill>
              <a:latin typeface="Consolas"/>
            </a:endParaRPr>
          </a:p>
        </p:txBody>
      </p:sp>
      <p:sp>
        <p:nvSpPr>
          <p:cNvPr id="24" name="Rectangle 18"/>
          <p:cNvSpPr/>
          <p:nvPr/>
        </p:nvSpPr>
        <p:spPr>
          <a:xfrm>
            <a:off x="598014" y="2111453"/>
            <a:ext cx="5558161" cy="4293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="password"</a:t>
            </a:r>
            <a:r>
              <a:rPr lang="en-US" dirty="0">
                <a:solidFill>
                  <a:srgbClr val="000000"/>
                </a:solidFill>
                <a:latin typeface="Consolas"/>
              </a:rPr>
              <a:t> </a:t>
            </a:r>
            <a:r>
              <a:rPr lang="en-US" dirty="0">
                <a:solidFill>
                  <a:srgbClr val="FF0000"/>
                </a:solidFill>
                <a:latin typeface="Consolas"/>
              </a:rPr>
              <a:t>name</a:t>
            </a:r>
            <a:r>
              <a:rPr lang="en-US" dirty="0">
                <a:solidFill>
                  <a:srgbClr val="0000FF"/>
                </a:solidFill>
                <a:latin typeface="Consolas"/>
              </a:rPr>
              <a:t>="</a:t>
            </a:r>
            <a:r>
              <a:rPr lang="en-US" dirty="0" smtClean="0">
                <a:solidFill>
                  <a:srgbClr val="0000FF"/>
                </a:solidFill>
                <a:latin typeface="Consolas"/>
              </a:rPr>
              <a:t>pass"</a:t>
            </a:r>
            <a:r>
              <a:rPr lang="en-US" dirty="0">
                <a:solidFill>
                  <a:srgbClr val="000000"/>
                </a:solidFill>
                <a:latin typeface="Consolas"/>
              </a:rPr>
              <a:t> </a:t>
            </a:r>
            <a:r>
              <a:rPr lang="en-US" dirty="0">
                <a:solidFill>
                  <a:srgbClr val="0000FF"/>
                </a:solidFill>
                <a:latin typeface="Consolas"/>
              </a:rPr>
              <a:t>/&gt;</a:t>
            </a:r>
          </a:p>
        </p:txBody>
      </p:sp>
      <p:sp>
        <p:nvSpPr>
          <p:cNvPr id="27" name="Rectangle 18"/>
          <p:cNvSpPr/>
          <p:nvPr/>
        </p:nvSpPr>
        <p:spPr>
          <a:xfrm>
            <a:off x="598015" y="2752528"/>
            <a:ext cx="5558161" cy="4293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="hidden"</a:t>
            </a:r>
            <a:r>
              <a:rPr lang="en-US" dirty="0">
                <a:solidFill>
                  <a:srgbClr val="000000"/>
                </a:solidFill>
                <a:latin typeface="Consolas"/>
              </a:rPr>
              <a:t> </a:t>
            </a:r>
            <a:r>
              <a:rPr lang="en-US" dirty="0">
                <a:solidFill>
                  <a:srgbClr val="FF0000"/>
                </a:solidFill>
                <a:latin typeface="Consolas"/>
              </a:rPr>
              <a:t>name</a:t>
            </a:r>
            <a:r>
              <a:rPr lang="en-US" dirty="0" smtClean="0">
                <a:solidFill>
                  <a:srgbClr val="0000FF"/>
                </a:solidFill>
                <a:latin typeface="Consolas"/>
              </a:rPr>
              <a:t>="id</a:t>
            </a:r>
            <a:r>
              <a:rPr lang="en-US" dirty="0">
                <a:solidFill>
                  <a:srgbClr val="0000FF"/>
                </a:solidFill>
                <a:latin typeface="Consolas"/>
              </a:rPr>
              <a:t>"</a:t>
            </a:r>
            <a:r>
              <a:rPr lang="en-US" dirty="0">
                <a:solidFill>
                  <a:srgbClr val="000000"/>
                </a:solidFill>
                <a:latin typeface="Consolas"/>
              </a:rPr>
              <a:t> </a:t>
            </a:r>
            <a:r>
              <a:rPr lang="en-US" dirty="0">
                <a:solidFill>
                  <a:srgbClr val="0000FF"/>
                </a:solidFill>
                <a:latin typeface="Consolas"/>
              </a:rPr>
              <a:t>/&gt;</a:t>
            </a:r>
          </a:p>
        </p:txBody>
      </p:sp>
      <p:sp>
        <p:nvSpPr>
          <p:cNvPr id="28" name="Rectangle 18"/>
          <p:cNvSpPr/>
          <p:nvPr/>
        </p:nvSpPr>
        <p:spPr>
          <a:xfrm>
            <a:off x="598015" y="3383707"/>
            <a:ext cx="5558161" cy="4293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="checkbox"</a:t>
            </a:r>
            <a:r>
              <a:rPr lang="en-US" dirty="0">
                <a:solidFill>
                  <a:srgbClr val="000000"/>
                </a:solidFill>
                <a:latin typeface="Consolas"/>
              </a:rPr>
              <a:t> </a:t>
            </a:r>
            <a:r>
              <a:rPr lang="en-US" dirty="0">
                <a:solidFill>
                  <a:srgbClr val="FF0000"/>
                </a:solidFill>
                <a:latin typeface="Consolas"/>
              </a:rPr>
              <a:t>name</a:t>
            </a:r>
            <a:r>
              <a:rPr lang="en-US" dirty="0" smtClean="0">
                <a:solidFill>
                  <a:srgbClr val="0000FF"/>
                </a:solidFill>
                <a:latin typeface="Consolas"/>
              </a:rPr>
              <a:t>="mail"</a:t>
            </a:r>
            <a:r>
              <a:rPr lang="en-US" dirty="0">
                <a:solidFill>
                  <a:srgbClr val="000000"/>
                </a:solidFill>
                <a:latin typeface="Consolas"/>
              </a:rPr>
              <a:t> </a:t>
            </a:r>
            <a:r>
              <a:rPr lang="en-US" dirty="0">
                <a:solidFill>
                  <a:srgbClr val="0000FF"/>
                </a:solidFill>
                <a:latin typeface="Consolas"/>
              </a:rPr>
              <a:t>/&gt;</a:t>
            </a:r>
          </a:p>
        </p:txBody>
      </p:sp>
      <p:sp>
        <p:nvSpPr>
          <p:cNvPr id="36" name="Rectangle 18"/>
          <p:cNvSpPr/>
          <p:nvPr/>
        </p:nvSpPr>
        <p:spPr>
          <a:xfrm>
            <a:off x="598012" y="4007812"/>
            <a:ext cx="5558161" cy="4293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="radio"</a:t>
            </a:r>
            <a:r>
              <a:rPr lang="en-US" dirty="0">
                <a:solidFill>
                  <a:srgbClr val="000000"/>
                </a:solidFill>
                <a:latin typeface="Consolas"/>
              </a:rPr>
              <a:t> </a:t>
            </a:r>
            <a:r>
              <a:rPr lang="en-US" dirty="0">
                <a:solidFill>
                  <a:srgbClr val="FF0000"/>
                </a:solidFill>
                <a:latin typeface="Consolas"/>
              </a:rPr>
              <a:t>name</a:t>
            </a:r>
            <a:r>
              <a:rPr lang="en-US" dirty="0" smtClean="0">
                <a:solidFill>
                  <a:srgbClr val="0000FF"/>
                </a:solidFill>
                <a:latin typeface="Consolas"/>
              </a:rPr>
              <a:t>=“bathtub"</a:t>
            </a:r>
            <a:r>
              <a:rPr lang="en-US" dirty="0">
                <a:solidFill>
                  <a:srgbClr val="000000"/>
                </a:solidFill>
                <a:latin typeface="Consolas"/>
              </a:rPr>
              <a:t> </a:t>
            </a:r>
            <a:r>
              <a:rPr lang="en-US" dirty="0">
                <a:solidFill>
                  <a:srgbClr val="0000FF"/>
                </a:solidFill>
                <a:latin typeface="Consolas"/>
              </a:rPr>
              <a:t>/&gt;</a:t>
            </a:r>
          </a:p>
        </p:txBody>
      </p:sp>
      <p:sp>
        <p:nvSpPr>
          <p:cNvPr id="17" name="Rectangle 18"/>
          <p:cNvSpPr/>
          <p:nvPr/>
        </p:nvSpPr>
        <p:spPr>
          <a:xfrm>
            <a:off x="598012" y="4655884"/>
            <a:ext cx="5558161" cy="4293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smtClean="0">
                <a:solidFill>
                  <a:srgbClr val="0000FF"/>
                </a:solidFill>
                <a:latin typeface="Consolas"/>
              </a:rPr>
              <a:t>="submit"</a:t>
            </a:r>
            <a:r>
              <a:rPr lang="en-US" dirty="0">
                <a:solidFill>
                  <a:srgbClr val="000000"/>
                </a:solidFill>
                <a:latin typeface="Consolas"/>
              </a:rPr>
              <a:t> </a:t>
            </a:r>
            <a:r>
              <a:rPr lang="en-US" dirty="0" smtClean="0">
                <a:solidFill>
                  <a:srgbClr val="FF0000"/>
                </a:solidFill>
                <a:latin typeface="Consolas"/>
              </a:rPr>
              <a:t>value</a:t>
            </a:r>
            <a:r>
              <a:rPr lang="en-US" dirty="0" smtClean="0">
                <a:solidFill>
                  <a:srgbClr val="0000FF"/>
                </a:solidFill>
                <a:latin typeface="Consolas"/>
              </a:rPr>
              <a:t>="Submit"</a:t>
            </a:r>
            <a:r>
              <a:rPr lang="en-US" dirty="0">
                <a:solidFill>
                  <a:srgbClr val="000000"/>
                </a:solidFill>
                <a:latin typeface="Consolas"/>
              </a:rPr>
              <a:t> </a:t>
            </a:r>
            <a:r>
              <a:rPr lang="en-US" dirty="0">
                <a:solidFill>
                  <a:srgbClr val="0000FF"/>
                </a:solidFill>
                <a:latin typeface="Consolas"/>
              </a:rPr>
              <a:t>/&gt;</a:t>
            </a:r>
          </a:p>
        </p:txBody>
      </p:sp>
      <p:pic>
        <p:nvPicPr>
          <p:cNvPr id="1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1541730"/>
            <a:ext cx="21526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2145128"/>
            <a:ext cx="22288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7016" y="3465007"/>
            <a:ext cx="230505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7016" y="3927187"/>
            <a:ext cx="9620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7016" y="4713371"/>
            <a:ext cx="9620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7016" y="5271863"/>
            <a:ext cx="1533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5508104" y="1412776"/>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30" name="Rounded Rectangle 29"/>
          <p:cNvSpPr/>
          <p:nvPr/>
        </p:nvSpPr>
        <p:spPr>
          <a:xfrm>
            <a:off x="5504901" y="2010018"/>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31" name="Rounded Rectangle 30"/>
          <p:cNvSpPr/>
          <p:nvPr/>
        </p:nvSpPr>
        <p:spPr>
          <a:xfrm>
            <a:off x="5504901" y="2636911"/>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32" name="Rounded Rectangle 31"/>
          <p:cNvSpPr/>
          <p:nvPr/>
        </p:nvSpPr>
        <p:spPr>
          <a:xfrm>
            <a:off x="5504901" y="3265949"/>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33" name="Rounded Rectangle 32"/>
          <p:cNvSpPr/>
          <p:nvPr/>
        </p:nvSpPr>
        <p:spPr>
          <a:xfrm>
            <a:off x="5504901" y="3902851"/>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34" name="Rounded Rectangle 33"/>
          <p:cNvSpPr/>
          <p:nvPr/>
        </p:nvSpPr>
        <p:spPr>
          <a:xfrm>
            <a:off x="5504078" y="4533351"/>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35" name="Rounded Rectangle 34"/>
          <p:cNvSpPr/>
          <p:nvPr/>
        </p:nvSpPr>
        <p:spPr>
          <a:xfrm>
            <a:off x="5504078" y="5207717"/>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514336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HTML5: </a:t>
            </a:r>
            <a:r>
              <a:rPr lang="nl-NL" dirty="0" err="1"/>
              <a:t>Improved</a:t>
            </a:r>
            <a:r>
              <a:rPr lang="nl-NL" dirty="0"/>
              <a:t> </a:t>
            </a:r>
            <a:r>
              <a:rPr lang="nl-NL" dirty="0" err="1"/>
              <a:t>semantics</a:t>
            </a:r>
            <a:r>
              <a:rPr lang="nl-NL" dirty="0"/>
              <a:t> </a:t>
            </a:r>
            <a:r>
              <a:rPr lang="nl-NL" dirty="0" smtClean="0"/>
              <a:t>(6/7</a:t>
            </a:r>
            <a:r>
              <a:rPr lang="nl-NL" dirty="0"/>
              <a:t>)</a:t>
            </a:r>
          </a:p>
        </p:txBody>
      </p:sp>
      <p:sp>
        <p:nvSpPr>
          <p:cNvPr id="3" name="Tijdelijke aanduiding voor inhoud 2"/>
          <p:cNvSpPr>
            <a:spLocks noGrp="1"/>
          </p:cNvSpPr>
          <p:nvPr>
            <p:ph idx="1"/>
          </p:nvPr>
        </p:nvSpPr>
        <p:spPr/>
        <p:txBody>
          <a:bodyPr/>
          <a:lstStyle/>
          <a:p>
            <a:r>
              <a:rPr lang="nl-NL" dirty="0" smtClean="0"/>
              <a:t>New form types</a:t>
            </a:r>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14</a:t>
            </a:fld>
            <a:endParaRPr lang="nl-NL"/>
          </a:p>
        </p:txBody>
      </p:sp>
      <p:sp>
        <p:nvSpPr>
          <p:cNvPr id="7" name="Rectangle 18"/>
          <p:cNvSpPr/>
          <p:nvPr/>
        </p:nvSpPr>
        <p:spPr>
          <a:xfrm>
            <a:off x="598013" y="1483836"/>
            <a:ext cx="5558161" cy="44916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smtClean="0">
                <a:solidFill>
                  <a:srgbClr val="0000FF"/>
                </a:solidFill>
                <a:latin typeface="Consolas"/>
              </a:rPr>
              <a:t>="email"</a:t>
            </a:r>
            <a:r>
              <a:rPr lang="en-US" dirty="0">
                <a:solidFill>
                  <a:srgbClr val="000000"/>
                </a:solidFill>
                <a:latin typeface="Consolas"/>
              </a:rPr>
              <a:t> </a:t>
            </a:r>
            <a:r>
              <a:rPr lang="en-US" dirty="0">
                <a:solidFill>
                  <a:srgbClr val="FF0000"/>
                </a:solidFill>
                <a:latin typeface="Consolas"/>
              </a:rPr>
              <a:t>name</a:t>
            </a:r>
            <a:r>
              <a:rPr lang="en-US" dirty="0" smtClean="0">
                <a:solidFill>
                  <a:srgbClr val="0000FF"/>
                </a:solidFill>
                <a:latin typeface="Consolas"/>
              </a:rPr>
              <a:t>="email"</a:t>
            </a:r>
            <a:r>
              <a:rPr lang="en-US" dirty="0">
                <a:solidFill>
                  <a:srgbClr val="000000"/>
                </a:solidFill>
                <a:latin typeface="Consolas"/>
              </a:rPr>
              <a:t> </a:t>
            </a:r>
            <a:r>
              <a:rPr lang="en-US" dirty="0">
                <a:solidFill>
                  <a:srgbClr val="0000FF"/>
                </a:solidFill>
                <a:latin typeface="Consolas"/>
              </a:rPr>
              <a:t>/&gt;</a:t>
            </a:r>
          </a:p>
        </p:txBody>
      </p:sp>
      <p:sp>
        <p:nvSpPr>
          <p:cNvPr id="11" name="Rectangle 18"/>
          <p:cNvSpPr/>
          <p:nvPr/>
        </p:nvSpPr>
        <p:spPr>
          <a:xfrm>
            <a:off x="598015" y="4653136"/>
            <a:ext cx="5558161" cy="79208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prstClr val="black"/>
                </a:solidFill>
                <a:latin typeface="Consolas"/>
              </a:rPr>
              <a:t> </a:t>
            </a:r>
            <a:r>
              <a:rPr lang="en-US" dirty="0">
                <a:solidFill>
                  <a:srgbClr val="FF0000"/>
                </a:solidFill>
                <a:latin typeface="Consolas"/>
              </a:rPr>
              <a:t>type</a:t>
            </a:r>
            <a:r>
              <a:rPr lang="en-US" dirty="0">
                <a:solidFill>
                  <a:srgbClr val="0000FF"/>
                </a:solidFill>
                <a:latin typeface="Consolas"/>
              </a:rPr>
              <a:t>="number"</a:t>
            </a:r>
            <a:r>
              <a:rPr lang="en-US" dirty="0">
                <a:solidFill>
                  <a:prstClr val="black"/>
                </a:solidFill>
                <a:latin typeface="Consolas"/>
              </a:rPr>
              <a:t> </a:t>
            </a:r>
            <a:r>
              <a:rPr lang="en-US" dirty="0">
                <a:solidFill>
                  <a:srgbClr val="FF0000"/>
                </a:solidFill>
                <a:latin typeface="Consolas"/>
              </a:rPr>
              <a:t>step</a:t>
            </a:r>
            <a:r>
              <a:rPr lang="en-US" dirty="0">
                <a:solidFill>
                  <a:srgbClr val="0000FF"/>
                </a:solidFill>
                <a:latin typeface="Consolas"/>
              </a:rPr>
              <a:t>="1"</a:t>
            </a:r>
            <a:r>
              <a:rPr lang="en-US" dirty="0">
                <a:solidFill>
                  <a:prstClr val="black"/>
                </a:solidFill>
                <a:latin typeface="Consolas"/>
              </a:rPr>
              <a:t> </a:t>
            </a:r>
            <a:r>
              <a:rPr lang="en-US" dirty="0">
                <a:solidFill>
                  <a:srgbClr val="FF0000"/>
                </a:solidFill>
                <a:latin typeface="Consolas"/>
              </a:rPr>
              <a:t>min</a:t>
            </a:r>
            <a:r>
              <a:rPr lang="en-US" dirty="0">
                <a:solidFill>
                  <a:srgbClr val="0000FF"/>
                </a:solidFill>
                <a:latin typeface="Consolas"/>
              </a:rPr>
              <a:t>="-5"</a:t>
            </a:r>
            <a:r>
              <a:rPr lang="en-US" dirty="0">
                <a:solidFill>
                  <a:prstClr val="black"/>
                </a:solidFill>
                <a:latin typeface="Consolas"/>
              </a:rPr>
              <a:t> </a:t>
            </a:r>
            <a:r>
              <a:rPr lang="en-US" dirty="0">
                <a:solidFill>
                  <a:srgbClr val="FF0000"/>
                </a:solidFill>
                <a:latin typeface="Consolas"/>
              </a:rPr>
              <a:t>max</a:t>
            </a:r>
            <a:r>
              <a:rPr lang="en-US" dirty="0">
                <a:solidFill>
                  <a:srgbClr val="0000FF"/>
                </a:solidFill>
                <a:latin typeface="Consolas"/>
              </a:rPr>
              <a:t>="10"</a:t>
            </a:r>
            <a:r>
              <a:rPr lang="en-US" dirty="0">
                <a:solidFill>
                  <a:prstClr val="black"/>
                </a:solidFill>
                <a:latin typeface="Consolas"/>
              </a:rPr>
              <a:t> </a:t>
            </a:r>
            <a:r>
              <a:rPr lang="en-US" dirty="0">
                <a:solidFill>
                  <a:srgbClr val="FF0000"/>
                </a:solidFill>
                <a:latin typeface="Consolas"/>
              </a:rPr>
              <a:t>value</a:t>
            </a:r>
            <a:r>
              <a:rPr lang="en-US" dirty="0" smtClean="0">
                <a:solidFill>
                  <a:srgbClr val="0000FF"/>
                </a:solidFill>
                <a:latin typeface="Consolas"/>
              </a:rPr>
              <a:t>="6"</a:t>
            </a:r>
            <a:r>
              <a:rPr lang="en-US" dirty="0" smtClean="0">
                <a:solidFill>
                  <a:prstClr val="black"/>
                </a:solidFill>
                <a:latin typeface="Consolas"/>
              </a:rPr>
              <a:t> </a:t>
            </a:r>
            <a:r>
              <a:rPr lang="en-US" dirty="0" smtClean="0">
                <a:solidFill>
                  <a:srgbClr val="0000FF"/>
                </a:solidFill>
                <a:latin typeface="Consolas"/>
              </a:rPr>
              <a:t>/&gt;</a:t>
            </a:r>
            <a:endParaRPr lang="en-US" dirty="0">
              <a:solidFill>
                <a:srgbClr val="0000FF"/>
              </a:solidFill>
              <a:latin typeface="Consola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196" y="1501750"/>
            <a:ext cx="23145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7988" y="2794897"/>
            <a:ext cx="24765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18"/>
          <p:cNvSpPr/>
          <p:nvPr/>
        </p:nvSpPr>
        <p:spPr>
          <a:xfrm>
            <a:off x="598014" y="2111454"/>
            <a:ext cx="5558161" cy="4293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Calibri"/>
                <a:cs typeface="Times New Roman"/>
              </a:rPr>
              <a:t>&lt;</a:t>
            </a:r>
            <a:r>
              <a:rPr lang="en-US" dirty="0">
                <a:solidFill>
                  <a:srgbClr val="800000"/>
                </a:solidFill>
                <a:latin typeface="Consolas"/>
                <a:ea typeface="Calibri"/>
                <a:cs typeface="Times New Roman"/>
              </a:rPr>
              <a:t>input</a:t>
            </a:r>
            <a:r>
              <a:rPr lang="en-US" dirty="0">
                <a:latin typeface="Consolas"/>
                <a:ea typeface="Calibri"/>
                <a:cs typeface="Times New Roman"/>
              </a:rPr>
              <a:t> </a:t>
            </a:r>
            <a:r>
              <a:rPr lang="en-US" dirty="0">
                <a:solidFill>
                  <a:srgbClr val="FF0000"/>
                </a:solidFill>
                <a:latin typeface="Consolas"/>
                <a:ea typeface="Calibri"/>
                <a:cs typeface="Times New Roman"/>
              </a:rPr>
              <a:t>type</a:t>
            </a:r>
            <a:r>
              <a:rPr lang="en-US" dirty="0">
                <a:solidFill>
                  <a:srgbClr val="0000FF"/>
                </a:solidFill>
                <a:latin typeface="Consolas"/>
                <a:ea typeface="Calibri"/>
                <a:cs typeface="Times New Roman"/>
              </a:rPr>
              <a:t>="</a:t>
            </a:r>
            <a:r>
              <a:rPr lang="en-US" dirty="0" err="1" smtClean="0">
                <a:solidFill>
                  <a:srgbClr val="0000FF"/>
                </a:solidFill>
                <a:latin typeface="Consolas"/>
                <a:ea typeface="Calibri"/>
                <a:cs typeface="Times New Roman"/>
              </a:rPr>
              <a:t>tel</a:t>
            </a:r>
            <a:r>
              <a:rPr lang="en-US" dirty="0" smtClean="0">
                <a:solidFill>
                  <a:srgbClr val="0000FF"/>
                </a:solidFill>
                <a:latin typeface="Consolas"/>
                <a:ea typeface="Calibri"/>
                <a:cs typeface="Times New Roman"/>
              </a:rPr>
              <a:t>" </a:t>
            </a:r>
            <a:r>
              <a:rPr lang="en-US" dirty="0" smtClean="0">
                <a:solidFill>
                  <a:srgbClr val="FF0000"/>
                </a:solidFill>
                <a:latin typeface="Consolas"/>
                <a:ea typeface="Calibri"/>
              </a:rPr>
              <a:t>pattern</a:t>
            </a:r>
            <a:r>
              <a:rPr lang="en-US" dirty="0" smtClean="0">
                <a:solidFill>
                  <a:srgbClr val="0000FF"/>
                </a:solidFill>
                <a:latin typeface="Consolas"/>
                <a:ea typeface="Calibri"/>
              </a:rPr>
              <a:t>="[0-9]+"</a:t>
            </a:r>
            <a:r>
              <a:rPr lang="en-US" dirty="0" smtClean="0">
                <a:latin typeface="Consolas"/>
                <a:ea typeface="Calibri"/>
              </a:rPr>
              <a:t> </a:t>
            </a:r>
            <a:r>
              <a:rPr lang="en-US" dirty="0">
                <a:solidFill>
                  <a:srgbClr val="0000FF"/>
                </a:solidFill>
                <a:latin typeface="Consolas"/>
                <a:ea typeface="Calibri"/>
              </a:rPr>
              <a:t>/&gt;</a:t>
            </a:r>
            <a:endParaRPr lang="en-US" dirty="0">
              <a:solidFill>
                <a:srgbClr val="0000FF"/>
              </a:solidFill>
              <a:latin typeface="Consolas"/>
            </a:endParaRPr>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7988" y="2135604"/>
            <a:ext cx="2324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18"/>
          <p:cNvSpPr/>
          <p:nvPr/>
        </p:nvSpPr>
        <p:spPr>
          <a:xfrm>
            <a:off x="598015" y="2752529"/>
            <a:ext cx="5558161" cy="4293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ea typeface="Calibri"/>
                <a:cs typeface="Times New Roman"/>
              </a:rPr>
              <a:t>&lt;</a:t>
            </a:r>
            <a:r>
              <a:rPr lang="en-US" dirty="0" smtClean="0">
                <a:solidFill>
                  <a:srgbClr val="800000"/>
                </a:solidFill>
                <a:latin typeface="Consolas"/>
                <a:ea typeface="Calibri"/>
                <a:cs typeface="Times New Roman"/>
              </a:rPr>
              <a:t>input</a:t>
            </a:r>
            <a:r>
              <a:rPr lang="en-US" dirty="0" smtClean="0">
                <a:latin typeface="Consolas"/>
                <a:ea typeface="Calibri"/>
                <a:cs typeface="Times New Roman"/>
              </a:rPr>
              <a:t> </a:t>
            </a:r>
            <a:r>
              <a:rPr lang="en-US" dirty="0" smtClean="0">
                <a:solidFill>
                  <a:srgbClr val="FF0000"/>
                </a:solidFill>
                <a:latin typeface="Consolas"/>
                <a:ea typeface="Calibri"/>
                <a:cs typeface="Times New Roman"/>
              </a:rPr>
              <a:t>type</a:t>
            </a:r>
            <a:r>
              <a:rPr lang="en-US" dirty="0" smtClean="0">
                <a:solidFill>
                  <a:srgbClr val="0000FF"/>
                </a:solidFill>
                <a:latin typeface="Consolas"/>
                <a:ea typeface="Calibri"/>
                <a:cs typeface="Times New Roman"/>
              </a:rPr>
              <a:t>="range" </a:t>
            </a:r>
            <a:r>
              <a:rPr lang="en-US" dirty="0" smtClean="0">
                <a:solidFill>
                  <a:srgbClr val="FF0000"/>
                </a:solidFill>
                <a:latin typeface="Consolas"/>
                <a:ea typeface="Calibri"/>
              </a:rPr>
              <a:t>name</a:t>
            </a:r>
            <a:r>
              <a:rPr lang="en-US" dirty="0" smtClean="0">
                <a:solidFill>
                  <a:srgbClr val="0000FF"/>
                </a:solidFill>
                <a:latin typeface="Consolas"/>
                <a:ea typeface="Calibri"/>
              </a:rPr>
              <a:t>="</a:t>
            </a:r>
            <a:r>
              <a:rPr lang="en-US" dirty="0" smtClean="0">
                <a:solidFill>
                  <a:srgbClr val="0000FF"/>
                </a:solidFill>
                <a:latin typeface="Consolas"/>
              </a:rPr>
              <a:t>intensity</a:t>
            </a:r>
            <a:r>
              <a:rPr lang="en-US" dirty="0" smtClean="0">
                <a:solidFill>
                  <a:srgbClr val="0000FF"/>
                </a:solidFill>
                <a:latin typeface="Consolas"/>
                <a:ea typeface="Calibri"/>
              </a:rPr>
              <a:t>"</a:t>
            </a:r>
            <a:r>
              <a:rPr lang="en-US" dirty="0" smtClean="0">
                <a:latin typeface="Consolas"/>
                <a:ea typeface="Calibri"/>
              </a:rPr>
              <a:t> </a:t>
            </a:r>
            <a:r>
              <a:rPr lang="en-US" dirty="0" smtClean="0">
                <a:solidFill>
                  <a:srgbClr val="0000FF"/>
                </a:solidFill>
                <a:latin typeface="Consolas"/>
                <a:ea typeface="Calibri"/>
              </a:rPr>
              <a:t>/&gt;</a:t>
            </a:r>
            <a:endParaRPr lang="en-US" dirty="0">
              <a:solidFill>
                <a:srgbClr val="0000FF"/>
              </a:solidFill>
              <a:latin typeface="Consolas"/>
            </a:endParaRPr>
          </a:p>
        </p:txBody>
      </p:sp>
      <p:sp>
        <p:nvSpPr>
          <p:cNvPr id="28" name="Rectangle 18"/>
          <p:cNvSpPr/>
          <p:nvPr/>
        </p:nvSpPr>
        <p:spPr>
          <a:xfrm>
            <a:off x="598015" y="3383708"/>
            <a:ext cx="5558161" cy="4293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ea typeface="Calibri"/>
                <a:cs typeface="Times New Roman"/>
              </a:rPr>
              <a:t>&lt;</a:t>
            </a:r>
            <a:r>
              <a:rPr lang="en-US" dirty="0" smtClean="0">
                <a:solidFill>
                  <a:srgbClr val="800000"/>
                </a:solidFill>
                <a:latin typeface="Consolas"/>
                <a:ea typeface="Calibri"/>
                <a:cs typeface="Times New Roman"/>
              </a:rPr>
              <a:t>input</a:t>
            </a:r>
            <a:r>
              <a:rPr lang="en-US" dirty="0" smtClean="0">
                <a:latin typeface="Consolas"/>
                <a:ea typeface="Calibri"/>
                <a:cs typeface="Times New Roman"/>
              </a:rPr>
              <a:t> </a:t>
            </a:r>
            <a:r>
              <a:rPr lang="en-US" dirty="0" smtClean="0">
                <a:solidFill>
                  <a:srgbClr val="FF0000"/>
                </a:solidFill>
                <a:latin typeface="Consolas"/>
                <a:ea typeface="Calibri"/>
                <a:cs typeface="Times New Roman"/>
              </a:rPr>
              <a:t>type</a:t>
            </a:r>
            <a:r>
              <a:rPr lang="en-US" dirty="0" smtClean="0">
                <a:solidFill>
                  <a:srgbClr val="0000FF"/>
                </a:solidFill>
                <a:latin typeface="Consolas"/>
                <a:ea typeface="Calibri"/>
                <a:cs typeface="Times New Roman"/>
              </a:rPr>
              <a:t>="search" </a:t>
            </a:r>
            <a:r>
              <a:rPr lang="en-US" dirty="0" smtClean="0">
                <a:solidFill>
                  <a:srgbClr val="FF0000"/>
                </a:solidFill>
                <a:latin typeface="Consolas"/>
                <a:ea typeface="Calibri"/>
              </a:rPr>
              <a:t>name</a:t>
            </a:r>
            <a:r>
              <a:rPr lang="en-US" dirty="0" smtClean="0">
                <a:solidFill>
                  <a:srgbClr val="0000FF"/>
                </a:solidFill>
                <a:latin typeface="Consolas"/>
                <a:ea typeface="Calibri"/>
              </a:rPr>
              <a:t>="</a:t>
            </a:r>
            <a:r>
              <a:rPr lang="en-US" dirty="0" smtClean="0">
                <a:solidFill>
                  <a:srgbClr val="0000FF"/>
                </a:solidFill>
                <a:latin typeface="Consolas"/>
              </a:rPr>
              <a:t>search</a:t>
            </a:r>
            <a:r>
              <a:rPr lang="en-US" dirty="0" smtClean="0">
                <a:solidFill>
                  <a:srgbClr val="0000FF"/>
                </a:solidFill>
                <a:latin typeface="Consolas"/>
                <a:ea typeface="Calibri"/>
              </a:rPr>
              <a:t>"</a:t>
            </a:r>
            <a:r>
              <a:rPr lang="en-US" dirty="0" smtClean="0">
                <a:latin typeface="Consolas"/>
                <a:ea typeface="Calibri"/>
              </a:rPr>
              <a:t> </a:t>
            </a:r>
            <a:r>
              <a:rPr lang="en-US" dirty="0" smtClean="0">
                <a:solidFill>
                  <a:srgbClr val="0000FF"/>
                </a:solidFill>
                <a:latin typeface="Consolas"/>
                <a:ea typeface="Calibri"/>
              </a:rPr>
              <a:t>/&gt;</a:t>
            </a:r>
            <a:endParaRPr lang="en-US" dirty="0">
              <a:solidFill>
                <a:srgbClr val="0000FF"/>
              </a:solidFill>
              <a:latin typeface="Consolas"/>
            </a:endParaRPr>
          </a:p>
        </p:txBody>
      </p:sp>
      <p:pic>
        <p:nvPicPr>
          <p:cNvPr id="2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9196" y="3426908"/>
            <a:ext cx="22669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7988" y="4853918"/>
            <a:ext cx="15430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le 18"/>
          <p:cNvSpPr/>
          <p:nvPr/>
        </p:nvSpPr>
        <p:spPr>
          <a:xfrm>
            <a:off x="598012" y="4007813"/>
            <a:ext cx="5558161" cy="4293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prstClr val="black"/>
                </a:solidFill>
                <a:latin typeface="Consolas"/>
              </a:rPr>
              <a:t> </a:t>
            </a:r>
            <a:r>
              <a:rPr lang="en-US" dirty="0">
                <a:solidFill>
                  <a:srgbClr val="FF0000"/>
                </a:solidFill>
                <a:latin typeface="Consolas"/>
              </a:rPr>
              <a:t>type</a:t>
            </a:r>
            <a:r>
              <a:rPr lang="en-US" dirty="0">
                <a:solidFill>
                  <a:srgbClr val="0000FF"/>
                </a:solidFill>
                <a:latin typeface="Consolas"/>
              </a:rPr>
              <a:t>="</a:t>
            </a:r>
            <a:r>
              <a:rPr lang="en-US" dirty="0" smtClean="0">
                <a:solidFill>
                  <a:srgbClr val="0000FF"/>
                </a:solidFill>
                <a:latin typeface="Consolas"/>
              </a:rPr>
              <a:t>number</a:t>
            </a:r>
            <a:r>
              <a:rPr lang="en-US" dirty="0">
                <a:solidFill>
                  <a:srgbClr val="0000FF"/>
                </a:solidFill>
                <a:latin typeface="Consolas"/>
              </a:rPr>
              <a:t>"</a:t>
            </a:r>
            <a:r>
              <a:rPr lang="en-US" dirty="0" smtClean="0">
                <a:solidFill>
                  <a:prstClr val="black"/>
                </a:solidFill>
                <a:latin typeface="Consolas"/>
              </a:rPr>
              <a:t> </a:t>
            </a:r>
            <a:r>
              <a:rPr lang="en-US" dirty="0" smtClean="0">
                <a:solidFill>
                  <a:srgbClr val="FF0000"/>
                </a:solidFill>
                <a:latin typeface="Consolas"/>
              </a:rPr>
              <a:t>name</a:t>
            </a:r>
            <a:r>
              <a:rPr lang="en-US" dirty="0" smtClean="0">
                <a:solidFill>
                  <a:srgbClr val="0000FF"/>
                </a:solidFill>
                <a:latin typeface="Consolas"/>
              </a:rPr>
              <a:t>="year"</a:t>
            </a:r>
            <a:r>
              <a:rPr lang="en-US" dirty="0" smtClean="0">
                <a:solidFill>
                  <a:prstClr val="black"/>
                </a:solidFill>
                <a:latin typeface="Consolas"/>
              </a:rPr>
              <a:t> </a:t>
            </a:r>
            <a:r>
              <a:rPr lang="en-US" dirty="0">
                <a:solidFill>
                  <a:srgbClr val="0000FF"/>
                </a:solidFill>
                <a:latin typeface="Consolas"/>
              </a:rPr>
              <a:t>/&gt;</a:t>
            </a:r>
          </a:p>
        </p:txBody>
      </p:sp>
      <p:pic>
        <p:nvPicPr>
          <p:cNvPr id="206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9196" y="4041488"/>
            <a:ext cx="14097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ounded Rectangle 20"/>
          <p:cNvSpPr/>
          <p:nvPr/>
        </p:nvSpPr>
        <p:spPr>
          <a:xfrm>
            <a:off x="5508104" y="1412776"/>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22" name="Rounded Rectangle 21"/>
          <p:cNvSpPr/>
          <p:nvPr/>
        </p:nvSpPr>
        <p:spPr>
          <a:xfrm>
            <a:off x="5504901" y="2010018"/>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23" name="Rounded Rectangle 22"/>
          <p:cNvSpPr/>
          <p:nvPr/>
        </p:nvSpPr>
        <p:spPr>
          <a:xfrm>
            <a:off x="5504901" y="2636911"/>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25" name="Rounded Rectangle 24"/>
          <p:cNvSpPr/>
          <p:nvPr/>
        </p:nvSpPr>
        <p:spPr>
          <a:xfrm>
            <a:off x="5504901" y="3265949"/>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26" name="Rounded Rectangle 25"/>
          <p:cNvSpPr/>
          <p:nvPr/>
        </p:nvSpPr>
        <p:spPr>
          <a:xfrm>
            <a:off x="5504901" y="3902851"/>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29" name="Rounded Rectangle 28"/>
          <p:cNvSpPr/>
          <p:nvPr/>
        </p:nvSpPr>
        <p:spPr>
          <a:xfrm>
            <a:off x="5504078" y="4533351"/>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401269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8"/>
          <p:cNvSpPr/>
          <p:nvPr/>
        </p:nvSpPr>
        <p:spPr>
          <a:xfrm>
            <a:off x="598013" y="1483836"/>
            <a:ext cx="5558161" cy="44916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smtClean="0">
                <a:solidFill>
                  <a:srgbClr val="0000FF"/>
                </a:solidFill>
                <a:latin typeface="Consolas"/>
              </a:rPr>
              <a:t>="email"</a:t>
            </a:r>
            <a:r>
              <a:rPr lang="en-US" dirty="0">
                <a:solidFill>
                  <a:srgbClr val="000000"/>
                </a:solidFill>
                <a:latin typeface="Consolas"/>
              </a:rPr>
              <a:t> </a:t>
            </a:r>
            <a:r>
              <a:rPr lang="en-US" dirty="0">
                <a:solidFill>
                  <a:srgbClr val="FF0000"/>
                </a:solidFill>
                <a:latin typeface="Consolas"/>
              </a:rPr>
              <a:t>name</a:t>
            </a:r>
            <a:r>
              <a:rPr lang="en-US" dirty="0" smtClean="0">
                <a:solidFill>
                  <a:srgbClr val="0000FF"/>
                </a:solidFill>
                <a:latin typeface="Consolas"/>
              </a:rPr>
              <a:t>="email"</a:t>
            </a:r>
            <a:r>
              <a:rPr lang="en-US" dirty="0">
                <a:solidFill>
                  <a:srgbClr val="000000"/>
                </a:solidFill>
                <a:latin typeface="Consolas"/>
              </a:rPr>
              <a:t> </a:t>
            </a:r>
            <a:r>
              <a:rPr lang="en-US" dirty="0">
                <a:solidFill>
                  <a:srgbClr val="0000FF"/>
                </a:solidFill>
                <a:latin typeface="Consolas"/>
              </a:rPr>
              <a:t>/&gt;</a:t>
            </a:r>
          </a:p>
        </p:txBody>
      </p:sp>
      <p:sp>
        <p:nvSpPr>
          <p:cNvPr id="23" name="Rectangle 18"/>
          <p:cNvSpPr/>
          <p:nvPr/>
        </p:nvSpPr>
        <p:spPr>
          <a:xfrm>
            <a:off x="598015" y="4653136"/>
            <a:ext cx="5558161" cy="79208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prstClr val="black"/>
                </a:solidFill>
                <a:latin typeface="Consolas"/>
              </a:rPr>
              <a:t> </a:t>
            </a:r>
            <a:r>
              <a:rPr lang="en-US" dirty="0">
                <a:solidFill>
                  <a:srgbClr val="FF0000"/>
                </a:solidFill>
                <a:latin typeface="Consolas"/>
              </a:rPr>
              <a:t>type</a:t>
            </a:r>
            <a:r>
              <a:rPr lang="en-US" dirty="0">
                <a:solidFill>
                  <a:srgbClr val="0000FF"/>
                </a:solidFill>
                <a:latin typeface="Consolas"/>
              </a:rPr>
              <a:t>="number"</a:t>
            </a:r>
            <a:r>
              <a:rPr lang="en-US" dirty="0">
                <a:solidFill>
                  <a:prstClr val="black"/>
                </a:solidFill>
                <a:latin typeface="Consolas"/>
              </a:rPr>
              <a:t> </a:t>
            </a:r>
            <a:r>
              <a:rPr lang="en-US" dirty="0">
                <a:solidFill>
                  <a:srgbClr val="FF0000"/>
                </a:solidFill>
                <a:latin typeface="Consolas"/>
              </a:rPr>
              <a:t>step</a:t>
            </a:r>
            <a:r>
              <a:rPr lang="en-US" dirty="0">
                <a:solidFill>
                  <a:srgbClr val="0000FF"/>
                </a:solidFill>
                <a:latin typeface="Consolas"/>
              </a:rPr>
              <a:t>="1"</a:t>
            </a:r>
            <a:r>
              <a:rPr lang="en-US" dirty="0">
                <a:solidFill>
                  <a:prstClr val="black"/>
                </a:solidFill>
                <a:latin typeface="Consolas"/>
              </a:rPr>
              <a:t> </a:t>
            </a:r>
            <a:r>
              <a:rPr lang="en-US" dirty="0">
                <a:solidFill>
                  <a:srgbClr val="FF0000"/>
                </a:solidFill>
                <a:latin typeface="Consolas"/>
              </a:rPr>
              <a:t>min</a:t>
            </a:r>
            <a:r>
              <a:rPr lang="en-US" dirty="0">
                <a:solidFill>
                  <a:srgbClr val="0000FF"/>
                </a:solidFill>
                <a:latin typeface="Consolas"/>
              </a:rPr>
              <a:t>="-5"</a:t>
            </a:r>
            <a:r>
              <a:rPr lang="en-US" dirty="0">
                <a:solidFill>
                  <a:prstClr val="black"/>
                </a:solidFill>
                <a:latin typeface="Consolas"/>
              </a:rPr>
              <a:t> </a:t>
            </a:r>
            <a:r>
              <a:rPr lang="en-US" dirty="0">
                <a:solidFill>
                  <a:srgbClr val="FF0000"/>
                </a:solidFill>
                <a:latin typeface="Consolas"/>
              </a:rPr>
              <a:t>max</a:t>
            </a:r>
            <a:r>
              <a:rPr lang="en-US" dirty="0">
                <a:solidFill>
                  <a:srgbClr val="0000FF"/>
                </a:solidFill>
                <a:latin typeface="Consolas"/>
              </a:rPr>
              <a:t>="10"</a:t>
            </a:r>
            <a:r>
              <a:rPr lang="en-US" dirty="0">
                <a:solidFill>
                  <a:prstClr val="black"/>
                </a:solidFill>
                <a:latin typeface="Consolas"/>
              </a:rPr>
              <a:t> </a:t>
            </a:r>
            <a:r>
              <a:rPr lang="en-US" dirty="0">
                <a:solidFill>
                  <a:srgbClr val="FF0000"/>
                </a:solidFill>
                <a:latin typeface="Consolas"/>
              </a:rPr>
              <a:t>value</a:t>
            </a:r>
            <a:r>
              <a:rPr lang="en-US" dirty="0" smtClean="0">
                <a:solidFill>
                  <a:srgbClr val="0000FF"/>
                </a:solidFill>
                <a:latin typeface="Consolas"/>
              </a:rPr>
              <a:t>="6"</a:t>
            </a:r>
            <a:r>
              <a:rPr lang="en-US" dirty="0" smtClean="0">
                <a:solidFill>
                  <a:prstClr val="black"/>
                </a:solidFill>
                <a:latin typeface="Consolas"/>
              </a:rPr>
              <a:t> </a:t>
            </a:r>
            <a:r>
              <a:rPr lang="en-US" dirty="0" smtClean="0">
                <a:solidFill>
                  <a:srgbClr val="0000FF"/>
                </a:solidFill>
                <a:latin typeface="Consolas"/>
              </a:rPr>
              <a:t>/&gt;</a:t>
            </a:r>
            <a:endParaRPr lang="en-US" dirty="0">
              <a:solidFill>
                <a:srgbClr val="0000FF"/>
              </a:solidFill>
              <a:latin typeface="Consolas"/>
            </a:endParaRPr>
          </a:p>
        </p:txBody>
      </p:sp>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196" y="1501750"/>
            <a:ext cx="23145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7988" y="2794897"/>
            <a:ext cx="24765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18"/>
          <p:cNvSpPr/>
          <p:nvPr/>
        </p:nvSpPr>
        <p:spPr>
          <a:xfrm>
            <a:off x="598014" y="2111454"/>
            <a:ext cx="5558161" cy="4293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Calibri"/>
                <a:cs typeface="Times New Roman"/>
              </a:rPr>
              <a:t>&lt;</a:t>
            </a:r>
            <a:r>
              <a:rPr lang="en-US" dirty="0">
                <a:solidFill>
                  <a:srgbClr val="800000"/>
                </a:solidFill>
                <a:latin typeface="Consolas"/>
                <a:ea typeface="Calibri"/>
                <a:cs typeface="Times New Roman"/>
              </a:rPr>
              <a:t>input</a:t>
            </a:r>
            <a:r>
              <a:rPr lang="en-US" dirty="0">
                <a:latin typeface="Consolas"/>
                <a:ea typeface="Calibri"/>
                <a:cs typeface="Times New Roman"/>
              </a:rPr>
              <a:t> </a:t>
            </a:r>
            <a:r>
              <a:rPr lang="en-US" dirty="0">
                <a:solidFill>
                  <a:srgbClr val="FF0000"/>
                </a:solidFill>
                <a:latin typeface="Consolas"/>
                <a:ea typeface="Calibri"/>
                <a:cs typeface="Times New Roman"/>
              </a:rPr>
              <a:t>type</a:t>
            </a:r>
            <a:r>
              <a:rPr lang="en-US" dirty="0">
                <a:solidFill>
                  <a:srgbClr val="0000FF"/>
                </a:solidFill>
                <a:latin typeface="Consolas"/>
                <a:ea typeface="Calibri"/>
                <a:cs typeface="Times New Roman"/>
              </a:rPr>
              <a:t>="</a:t>
            </a:r>
            <a:r>
              <a:rPr lang="en-US" dirty="0" err="1" smtClean="0">
                <a:solidFill>
                  <a:srgbClr val="0000FF"/>
                </a:solidFill>
                <a:latin typeface="Consolas"/>
                <a:ea typeface="Calibri"/>
                <a:cs typeface="Times New Roman"/>
              </a:rPr>
              <a:t>tel</a:t>
            </a:r>
            <a:r>
              <a:rPr lang="en-US" dirty="0" smtClean="0">
                <a:solidFill>
                  <a:srgbClr val="0000FF"/>
                </a:solidFill>
                <a:latin typeface="Consolas"/>
                <a:ea typeface="Calibri"/>
                <a:cs typeface="Times New Roman"/>
              </a:rPr>
              <a:t>" </a:t>
            </a:r>
            <a:r>
              <a:rPr lang="en-US" dirty="0" smtClean="0">
                <a:solidFill>
                  <a:srgbClr val="FF0000"/>
                </a:solidFill>
                <a:latin typeface="Consolas"/>
                <a:ea typeface="Calibri"/>
              </a:rPr>
              <a:t>pattern</a:t>
            </a:r>
            <a:r>
              <a:rPr lang="en-US" dirty="0" smtClean="0">
                <a:solidFill>
                  <a:srgbClr val="0000FF"/>
                </a:solidFill>
                <a:latin typeface="Consolas"/>
                <a:ea typeface="Calibri"/>
              </a:rPr>
              <a:t>="[0-9]+"</a:t>
            </a:r>
            <a:r>
              <a:rPr lang="en-US" dirty="0" smtClean="0">
                <a:latin typeface="Consolas"/>
                <a:ea typeface="Calibri"/>
              </a:rPr>
              <a:t> </a:t>
            </a:r>
            <a:r>
              <a:rPr lang="en-US" dirty="0">
                <a:solidFill>
                  <a:srgbClr val="0000FF"/>
                </a:solidFill>
                <a:latin typeface="Consolas"/>
                <a:ea typeface="Calibri"/>
              </a:rPr>
              <a:t>/&gt;</a:t>
            </a:r>
            <a:endParaRPr lang="en-US" dirty="0">
              <a:solidFill>
                <a:srgbClr val="0000FF"/>
              </a:solidFill>
              <a:latin typeface="Consolas"/>
            </a:endParaRPr>
          </a:p>
        </p:txBody>
      </p:sp>
      <p:pic>
        <p:nvPicPr>
          <p:cNvPr id="3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7988" y="2135604"/>
            <a:ext cx="2324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18"/>
          <p:cNvSpPr/>
          <p:nvPr/>
        </p:nvSpPr>
        <p:spPr>
          <a:xfrm>
            <a:off x="598015" y="2752529"/>
            <a:ext cx="5558161" cy="4293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ea typeface="Calibri"/>
                <a:cs typeface="Times New Roman"/>
              </a:rPr>
              <a:t>&lt;</a:t>
            </a:r>
            <a:r>
              <a:rPr lang="en-US" dirty="0" smtClean="0">
                <a:solidFill>
                  <a:srgbClr val="800000"/>
                </a:solidFill>
                <a:latin typeface="Consolas"/>
                <a:ea typeface="Calibri"/>
                <a:cs typeface="Times New Roman"/>
              </a:rPr>
              <a:t>input</a:t>
            </a:r>
            <a:r>
              <a:rPr lang="en-US" dirty="0" smtClean="0">
                <a:latin typeface="Consolas"/>
                <a:ea typeface="Calibri"/>
                <a:cs typeface="Times New Roman"/>
              </a:rPr>
              <a:t> </a:t>
            </a:r>
            <a:r>
              <a:rPr lang="en-US" dirty="0" smtClean="0">
                <a:solidFill>
                  <a:srgbClr val="FF0000"/>
                </a:solidFill>
                <a:latin typeface="Consolas"/>
                <a:ea typeface="Calibri"/>
                <a:cs typeface="Times New Roman"/>
              </a:rPr>
              <a:t>type</a:t>
            </a:r>
            <a:r>
              <a:rPr lang="en-US" dirty="0" smtClean="0">
                <a:solidFill>
                  <a:srgbClr val="0000FF"/>
                </a:solidFill>
                <a:latin typeface="Consolas"/>
                <a:ea typeface="Calibri"/>
                <a:cs typeface="Times New Roman"/>
              </a:rPr>
              <a:t>="range" </a:t>
            </a:r>
            <a:r>
              <a:rPr lang="en-US" dirty="0" smtClean="0">
                <a:solidFill>
                  <a:srgbClr val="FF0000"/>
                </a:solidFill>
                <a:latin typeface="Consolas"/>
                <a:ea typeface="Calibri"/>
              </a:rPr>
              <a:t>name</a:t>
            </a:r>
            <a:r>
              <a:rPr lang="en-US" dirty="0" smtClean="0">
                <a:solidFill>
                  <a:srgbClr val="0000FF"/>
                </a:solidFill>
                <a:latin typeface="Consolas"/>
                <a:ea typeface="Calibri"/>
              </a:rPr>
              <a:t>="</a:t>
            </a:r>
            <a:r>
              <a:rPr lang="en-US" dirty="0" smtClean="0">
                <a:solidFill>
                  <a:srgbClr val="0000FF"/>
                </a:solidFill>
                <a:latin typeface="Consolas"/>
              </a:rPr>
              <a:t>intensity</a:t>
            </a:r>
            <a:r>
              <a:rPr lang="en-US" dirty="0" smtClean="0">
                <a:solidFill>
                  <a:srgbClr val="0000FF"/>
                </a:solidFill>
                <a:latin typeface="Consolas"/>
                <a:ea typeface="Calibri"/>
              </a:rPr>
              <a:t>"</a:t>
            </a:r>
            <a:r>
              <a:rPr lang="en-US" dirty="0" smtClean="0">
                <a:latin typeface="Consolas"/>
                <a:ea typeface="Calibri"/>
              </a:rPr>
              <a:t> </a:t>
            </a:r>
            <a:r>
              <a:rPr lang="en-US" dirty="0" smtClean="0">
                <a:solidFill>
                  <a:srgbClr val="0000FF"/>
                </a:solidFill>
                <a:latin typeface="Consolas"/>
                <a:ea typeface="Calibri"/>
              </a:rPr>
              <a:t>/&gt;</a:t>
            </a:r>
            <a:endParaRPr lang="en-US" dirty="0">
              <a:solidFill>
                <a:srgbClr val="0000FF"/>
              </a:solidFill>
              <a:latin typeface="Consolas"/>
            </a:endParaRPr>
          </a:p>
        </p:txBody>
      </p:sp>
      <p:sp>
        <p:nvSpPr>
          <p:cNvPr id="32" name="Rectangle 18"/>
          <p:cNvSpPr/>
          <p:nvPr/>
        </p:nvSpPr>
        <p:spPr>
          <a:xfrm>
            <a:off x="598015" y="3383708"/>
            <a:ext cx="5558161" cy="4293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ea typeface="Calibri"/>
                <a:cs typeface="Times New Roman"/>
              </a:rPr>
              <a:t>&lt;</a:t>
            </a:r>
            <a:r>
              <a:rPr lang="en-US" dirty="0" smtClean="0">
                <a:solidFill>
                  <a:srgbClr val="800000"/>
                </a:solidFill>
                <a:latin typeface="Consolas"/>
                <a:ea typeface="Calibri"/>
                <a:cs typeface="Times New Roman"/>
              </a:rPr>
              <a:t>input</a:t>
            </a:r>
            <a:r>
              <a:rPr lang="en-US" dirty="0" smtClean="0">
                <a:latin typeface="Consolas"/>
                <a:ea typeface="Calibri"/>
                <a:cs typeface="Times New Roman"/>
              </a:rPr>
              <a:t> </a:t>
            </a:r>
            <a:r>
              <a:rPr lang="en-US" dirty="0" smtClean="0">
                <a:solidFill>
                  <a:srgbClr val="FF0000"/>
                </a:solidFill>
                <a:latin typeface="Consolas"/>
                <a:ea typeface="Calibri"/>
                <a:cs typeface="Times New Roman"/>
              </a:rPr>
              <a:t>type</a:t>
            </a:r>
            <a:r>
              <a:rPr lang="en-US" dirty="0" smtClean="0">
                <a:solidFill>
                  <a:srgbClr val="0000FF"/>
                </a:solidFill>
                <a:latin typeface="Consolas"/>
                <a:ea typeface="Calibri"/>
                <a:cs typeface="Times New Roman"/>
              </a:rPr>
              <a:t>="search" </a:t>
            </a:r>
            <a:r>
              <a:rPr lang="en-US" dirty="0" smtClean="0">
                <a:solidFill>
                  <a:srgbClr val="FF0000"/>
                </a:solidFill>
                <a:latin typeface="Consolas"/>
                <a:ea typeface="Calibri"/>
              </a:rPr>
              <a:t>name</a:t>
            </a:r>
            <a:r>
              <a:rPr lang="en-US" dirty="0" smtClean="0">
                <a:solidFill>
                  <a:srgbClr val="0000FF"/>
                </a:solidFill>
                <a:latin typeface="Consolas"/>
                <a:ea typeface="Calibri"/>
              </a:rPr>
              <a:t>="</a:t>
            </a:r>
            <a:r>
              <a:rPr lang="en-US" dirty="0" smtClean="0">
                <a:solidFill>
                  <a:srgbClr val="0000FF"/>
                </a:solidFill>
                <a:latin typeface="Consolas"/>
              </a:rPr>
              <a:t>search</a:t>
            </a:r>
            <a:r>
              <a:rPr lang="en-US" dirty="0" smtClean="0">
                <a:solidFill>
                  <a:srgbClr val="0000FF"/>
                </a:solidFill>
                <a:latin typeface="Consolas"/>
                <a:ea typeface="Calibri"/>
              </a:rPr>
              <a:t>"</a:t>
            </a:r>
            <a:r>
              <a:rPr lang="en-US" dirty="0" smtClean="0">
                <a:latin typeface="Consolas"/>
                <a:ea typeface="Calibri"/>
              </a:rPr>
              <a:t> </a:t>
            </a:r>
            <a:r>
              <a:rPr lang="en-US" dirty="0" smtClean="0">
                <a:solidFill>
                  <a:srgbClr val="0000FF"/>
                </a:solidFill>
                <a:latin typeface="Consolas"/>
                <a:ea typeface="Calibri"/>
              </a:rPr>
              <a:t>/&gt;</a:t>
            </a:r>
            <a:endParaRPr lang="en-US" dirty="0">
              <a:solidFill>
                <a:srgbClr val="0000FF"/>
              </a:solidFill>
              <a:latin typeface="Consolas"/>
            </a:endParaRPr>
          </a:p>
        </p:txBody>
      </p:sp>
      <p:pic>
        <p:nvPicPr>
          <p:cNvPr id="33"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9196" y="3426908"/>
            <a:ext cx="22669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7988" y="4853918"/>
            <a:ext cx="15430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ounded Rectangle 37"/>
          <p:cNvSpPr/>
          <p:nvPr/>
        </p:nvSpPr>
        <p:spPr>
          <a:xfrm>
            <a:off x="5508104" y="1412776"/>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39" name="Rounded Rectangle 38"/>
          <p:cNvSpPr/>
          <p:nvPr/>
        </p:nvSpPr>
        <p:spPr>
          <a:xfrm>
            <a:off x="5504901" y="2010018"/>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40" name="Rounded Rectangle 39"/>
          <p:cNvSpPr/>
          <p:nvPr/>
        </p:nvSpPr>
        <p:spPr>
          <a:xfrm>
            <a:off x="5504901" y="2636911"/>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41" name="Rounded Rectangle 40"/>
          <p:cNvSpPr/>
          <p:nvPr/>
        </p:nvSpPr>
        <p:spPr>
          <a:xfrm>
            <a:off x="5504901" y="3265949"/>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43" name="Rounded Rectangle 42"/>
          <p:cNvSpPr/>
          <p:nvPr/>
        </p:nvSpPr>
        <p:spPr>
          <a:xfrm>
            <a:off x="5504078" y="4533351"/>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2" name="Titel 1"/>
          <p:cNvSpPr>
            <a:spLocks noGrp="1"/>
          </p:cNvSpPr>
          <p:nvPr>
            <p:ph type="title"/>
          </p:nvPr>
        </p:nvSpPr>
        <p:spPr/>
        <p:txBody>
          <a:bodyPr/>
          <a:lstStyle/>
          <a:p>
            <a:r>
              <a:rPr lang="nl-NL" dirty="0"/>
              <a:t>HTML5: </a:t>
            </a:r>
            <a:r>
              <a:rPr lang="nl-NL" dirty="0" err="1"/>
              <a:t>Improved</a:t>
            </a:r>
            <a:r>
              <a:rPr lang="nl-NL" dirty="0"/>
              <a:t> </a:t>
            </a:r>
            <a:r>
              <a:rPr lang="nl-NL" dirty="0" err="1"/>
              <a:t>semantics</a:t>
            </a:r>
            <a:r>
              <a:rPr lang="nl-NL" dirty="0"/>
              <a:t> </a:t>
            </a:r>
            <a:r>
              <a:rPr lang="nl-NL" dirty="0" smtClean="0"/>
              <a:t>(6/7</a:t>
            </a:r>
            <a:r>
              <a:rPr lang="nl-NL" dirty="0"/>
              <a:t>)</a:t>
            </a:r>
          </a:p>
        </p:txBody>
      </p:sp>
      <p:sp>
        <p:nvSpPr>
          <p:cNvPr id="3" name="Tijdelijke aanduiding voor inhoud 2"/>
          <p:cNvSpPr>
            <a:spLocks noGrp="1"/>
          </p:cNvSpPr>
          <p:nvPr>
            <p:ph idx="1"/>
          </p:nvPr>
        </p:nvSpPr>
        <p:spPr/>
        <p:txBody>
          <a:bodyPr/>
          <a:lstStyle/>
          <a:p>
            <a:r>
              <a:rPr lang="nl-NL" dirty="0" smtClean="0"/>
              <a:t>New form types</a:t>
            </a:r>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15</a:t>
            </a:fld>
            <a:endParaRPr lang="nl-NL"/>
          </a:p>
        </p:txBody>
      </p:sp>
      <p:sp>
        <p:nvSpPr>
          <p:cNvPr id="44" name="Rechthoek 3"/>
          <p:cNvSpPr/>
          <p:nvPr/>
        </p:nvSpPr>
        <p:spPr>
          <a:xfrm>
            <a:off x="467544" y="1268759"/>
            <a:ext cx="8483195" cy="2642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5" name="Rechthoek 3"/>
          <p:cNvSpPr/>
          <p:nvPr/>
        </p:nvSpPr>
        <p:spPr>
          <a:xfrm>
            <a:off x="481293" y="4475446"/>
            <a:ext cx="8483195" cy="132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5" name="Rectangle 18"/>
          <p:cNvSpPr/>
          <p:nvPr/>
        </p:nvSpPr>
        <p:spPr>
          <a:xfrm>
            <a:off x="598012" y="4007813"/>
            <a:ext cx="5558161" cy="4293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prstClr val="black"/>
                </a:solidFill>
                <a:latin typeface="Consolas"/>
              </a:rPr>
              <a:t> </a:t>
            </a:r>
            <a:r>
              <a:rPr lang="en-US" dirty="0">
                <a:solidFill>
                  <a:srgbClr val="FF0000"/>
                </a:solidFill>
                <a:latin typeface="Consolas"/>
              </a:rPr>
              <a:t>type</a:t>
            </a:r>
            <a:r>
              <a:rPr lang="en-US" dirty="0">
                <a:solidFill>
                  <a:srgbClr val="0000FF"/>
                </a:solidFill>
                <a:latin typeface="Consolas"/>
              </a:rPr>
              <a:t>="</a:t>
            </a:r>
            <a:r>
              <a:rPr lang="en-US" dirty="0" smtClean="0">
                <a:solidFill>
                  <a:srgbClr val="0000FF"/>
                </a:solidFill>
                <a:latin typeface="Consolas"/>
              </a:rPr>
              <a:t>number</a:t>
            </a:r>
            <a:r>
              <a:rPr lang="en-US" dirty="0">
                <a:solidFill>
                  <a:srgbClr val="0000FF"/>
                </a:solidFill>
                <a:latin typeface="Consolas"/>
              </a:rPr>
              <a:t>"</a:t>
            </a:r>
            <a:r>
              <a:rPr lang="en-US" dirty="0" smtClean="0">
                <a:solidFill>
                  <a:prstClr val="black"/>
                </a:solidFill>
                <a:latin typeface="Consolas"/>
              </a:rPr>
              <a:t> </a:t>
            </a:r>
            <a:r>
              <a:rPr lang="en-US" dirty="0" smtClean="0">
                <a:solidFill>
                  <a:srgbClr val="FF0000"/>
                </a:solidFill>
                <a:latin typeface="Consolas"/>
              </a:rPr>
              <a:t>name</a:t>
            </a:r>
            <a:r>
              <a:rPr lang="en-US" dirty="0" smtClean="0">
                <a:solidFill>
                  <a:srgbClr val="0000FF"/>
                </a:solidFill>
                <a:latin typeface="Consolas"/>
              </a:rPr>
              <a:t>="year"</a:t>
            </a:r>
            <a:r>
              <a:rPr lang="en-US" dirty="0" smtClean="0">
                <a:solidFill>
                  <a:prstClr val="black"/>
                </a:solidFill>
                <a:latin typeface="Consolas"/>
              </a:rPr>
              <a:t> </a:t>
            </a:r>
            <a:r>
              <a:rPr lang="en-US" dirty="0">
                <a:solidFill>
                  <a:srgbClr val="0000FF"/>
                </a:solidFill>
                <a:latin typeface="Consolas"/>
              </a:rPr>
              <a:t>/&gt;</a:t>
            </a:r>
          </a:p>
        </p:txBody>
      </p:sp>
      <p:pic>
        <p:nvPicPr>
          <p:cNvPr id="37"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9196" y="4041488"/>
            <a:ext cx="14097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ounded Rectangle 41"/>
          <p:cNvSpPr/>
          <p:nvPr/>
        </p:nvSpPr>
        <p:spPr>
          <a:xfrm>
            <a:off x="5504901" y="3902851"/>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pic>
        <p:nvPicPr>
          <p:cNvPr id="1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739" y="1068899"/>
            <a:ext cx="3048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976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903038"/>
            <a:ext cx="384810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p:nvPr>
        </p:nvSpPr>
        <p:spPr/>
        <p:txBody>
          <a:bodyPr/>
          <a:lstStyle/>
          <a:p>
            <a:r>
              <a:rPr lang="nl-NL" dirty="0"/>
              <a:t>HTML5: </a:t>
            </a:r>
            <a:r>
              <a:rPr lang="nl-NL" dirty="0" err="1"/>
              <a:t>Improved</a:t>
            </a:r>
            <a:r>
              <a:rPr lang="nl-NL" dirty="0"/>
              <a:t> </a:t>
            </a:r>
            <a:r>
              <a:rPr lang="nl-NL" dirty="0" err="1"/>
              <a:t>semantics</a:t>
            </a:r>
            <a:r>
              <a:rPr lang="nl-NL" dirty="0"/>
              <a:t> </a:t>
            </a:r>
            <a:r>
              <a:rPr lang="nl-NL" dirty="0" smtClean="0"/>
              <a:t>(7/7</a:t>
            </a:r>
            <a:r>
              <a:rPr lang="nl-NL" dirty="0"/>
              <a:t>)</a:t>
            </a:r>
          </a:p>
        </p:txBody>
      </p:sp>
      <p:sp>
        <p:nvSpPr>
          <p:cNvPr id="3" name="Tijdelijke aanduiding voor inhoud 2"/>
          <p:cNvSpPr>
            <a:spLocks noGrp="1"/>
          </p:cNvSpPr>
          <p:nvPr>
            <p:ph idx="1"/>
          </p:nvPr>
        </p:nvSpPr>
        <p:spPr/>
        <p:txBody>
          <a:bodyPr/>
          <a:lstStyle/>
          <a:p>
            <a:r>
              <a:rPr lang="nl-NL" dirty="0" smtClean="0"/>
              <a:t>New form types</a:t>
            </a:r>
          </a:p>
          <a:p>
            <a:endParaRPr lang="nl-NL" dirty="0"/>
          </a:p>
          <a:p>
            <a:endParaRPr lang="nl-NL" dirty="0" smtClean="0"/>
          </a:p>
          <a:p>
            <a:endParaRPr lang="nl-NL" dirty="0"/>
          </a:p>
          <a:p>
            <a:endParaRPr lang="nl-NL" dirty="0" smtClean="0"/>
          </a:p>
          <a:p>
            <a:endParaRPr lang="nl-NL" dirty="0"/>
          </a:p>
          <a:p>
            <a:pPr lvl="1"/>
            <a:r>
              <a:rPr lang="nl-NL" dirty="0" err="1" smtClean="0"/>
              <a:t>Also</a:t>
            </a:r>
            <a:r>
              <a:rPr lang="nl-NL" dirty="0" smtClean="0"/>
              <a:t> support </a:t>
            </a:r>
            <a:r>
              <a:rPr lang="nl-NL" dirty="0" err="1" smtClean="0"/>
              <a:t>for</a:t>
            </a:r>
            <a:r>
              <a:rPr lang="nl-NL" dirty="0" smtClean="0"/>
              <a:t> week, </a:t>
            </a:r>
            <a:br>
              <a:rPr lang="nl-NL" dirty="0" smtClean="0"/>
            </a:br>
            <a:r>
              <a:rPr lang="nl-NL" dirty="0" err="1" smtClean="0"/>
              <a:t>month</a:t>
            </a:r>
            <a:r>
              <a:rPr lang="nl-NL" dirty="0" smtClean="0"/>
              <a:t>, time </a:t>
            </a:r>
            <a:r>
              <a:rPr lang="nl-NL" dirty="0" err="1" smtClean="0"/>
              <a:t>and</a:t>
            </a:r>
            <a:r>
              <a:rPr lang="nl-NL" dirty="0" smtClean="0"/>
              <a:t> </a:t>
            </a:r>
            <a:br>
              <a:rPr lang="nl-NL" dirty="0" smtClean="0"/>
            </a:br>
            <a:r>
              <a:rPr lang="nl-NL" dirty="0" err="1" smtClean="0"/>
              <a:t>datetime</a:t>
            </a: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16</a:t>
            </a:fld>
            <a:endParaRPr lang="nl-NL"/>
          </a:p>
        </p:txBody>
      </p:sp>
      <p:sp>
        <p:nvSpPr>
          <p:cNvPr id="8" name="Rectangle 18"/>
          <p:cNvSpPr/>
          <p:nvPr/>
        </p:nvSpPr>
        <p:spPr>
          <a:xfrm>
            <a:off x="598015" y="2924944"/>
            <a:ext cx="4190009" cy="144016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Calibri"/>
              </a:rPr>
              <a:t>&lt;</a:t>
            </a:r>
            <a:r>
              <a:rPr lang="en-US" dirty="0">
                <a:solidFill>
                  <a:srgbClr val="800000"/>
                </a:solidFill>
                <a:latin typeface="Consolas"/>
                <a:ea typeface="Calibri"/>
              </a:rPr>
              <a:t>input</a:t>
            </a:r>
            <a:r>
              <a:rPr lang="en-US" dirty="0">
                <a:latin typeface="Consolas"/>
                <a:ea typeface="Calibri"/>
              </a:rPr>
              <a:t> </a:t>
            </a:r>
            <a:r>
              <a:rPr lang="en-US" dirty="0">
                <a:solidFill>
                  <a:srgbClr val="FF0000"/>
                </a:solidFill>
                <a:latin typeface="Consolas"/>
                <a:ea typeface="Calibri"/>
              </a:rPr>
              <a:t>type</a:t>
            </a:r>
            <a:r>
              <a:rPr lang="en-US" dirty="0">
                <a:solidFill>
                  <a:srgbClr val="0000FF"/>
                </a:solidFill>
                <a:latin typeface="Consolas"/>
                <a:ea typeface="Calibri"/>
              </a:rPr>
              <a:t>="date"</a:t>
            </a:r>
            <a:r>
              <a:rPr lang="en-US" dirty="0">
                <a:latin typeface="Consolas"/>
                <a:ea typeface="Calibri"/>
              </a:rPr>
              <a:t> </a:t>
            </a:r>
            <a:endParaRPr lang="en-US" dirty="0" smtClean="0">
              <a:latin typeface="Consolas"/>
              <a:ea typeface="Calibri"/>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FF0000"/>
                </a:solidFill>
                <a:latin typeface="Consolas"/>
                <a:ea typeface="Calibri"/>
              </a:rPr>
              <a:t>	</a:t>
            </a:r>
            <a:r>
              <a:rPr lang="en-US" dirty="0" smtClean="0">
                <a:solidFill>
                  <a:srgbClr val="FF0000"/>
                </a:solidFill>
                <a:latin typeface="Consolas"/>
                <a:ea typeface="Calibri"/>
              </a:rPr>
              <a:t>  min</a:t>
            </a:r>
            <a:r>
              <a:rPr lang="en-US" dirty="0">
                <a:solidFill>
                  <a:srgbClr val="0000FF"/>
                </a:solidFill>
                <a:latin typeface="Consolas"/>
                <a:ea typeface="Calibri"/>
              </a:rPr>
              <a:t>="2010-08-14"</a:t>
            </a:r>
            <a:r>
              <a:rPr lang="en-US" dirty="0">
                <a:latin typeface="Consolas"/>
                <a:ea typeface="Calibri"/>
              </a:rPr>
              <a:t> </a:t>
            </a:r>
            <a:endParaRPr lang="en-US" dirty="0" smtClean="0">
              <a:latin typeface="Consolas"/>
              <a:ea typeface="Calibri"/>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FF0000"/>
                </a:solidFill>
                <a:latin typeface="Consolas"/>
                <a:ea typeface="Calibri"/>
              </a:rPr>
              <a:t>	</a:t>
            </a:r>
            <a:r>
              <a:rPr lang="en-US" dirty="0" smtClean="0">
                <a:solidFill>
                  <a:srgbClr val="FF0000"/>
                </a:solidFill>
                <a:latin typeface="Consolas"/>
                <a:ea typeface="Calibri"/>
              </a:rPr>
              <a:t>  max</a:t>
            </a:r>
            <a:r>
              <a:rPr lang="en-US" dirty="0">
                <a:solidFill>
                  <a:srgbClr val="0000FF"/>
                </a:solidFill>
                <a:latin typeface="Consolas"/>
                <a:ea typeface="Calibri"/>
              </a:rPr>
              <a:t>="2011-08-14"</a:t>
            </a:r>
            <a:r>
              <a:rPr lang="en-US" dirty="0">
                <a:latin typeface="Consolas"/>
                <a:ea typeface="Calibri"/>
              </a:rPr>
              <a:t> </a:t>
            </a:r>
            <a:endParaRPr lang="en-US" dirty="0" smtClean="0">
              <a:latin typeface="Consolas"/>
              <a:ea typeface="Calibri"/>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FF0000"/>
                </a:solidFill>
                <a:latin typeface="Consolas"/>
                <a:ea typeface="Calibri"/>
              </a:rPr>
              <a:t>	 </a:t>
            </a:r>
            <a:r>
              <a:rPr lang="en-US" dirty="0" smtClean="0">
                <a:solidFill>
                  <a:srgbClr val="FF0000"/>
                </a:solidFill>
                <a:latin typeface="Consolas"/>
                <a:ea typeface="Calibri"/>
              </a:rPr>
              <a:t> value</a:t>
            </a:r>
            <a:r>
              <a:rPr lang="en-US" dirty="0">
                <a:solidFill>
                  <a:srgbClr val="0000FF"/>
                </a:solidFill>
                <a:latin typeface="Consolas"/>
                <a:ea typeface="Calibri"/>
              </a:rPr>
              <a:t>="</a:t>
            </a:r>
            <a:r>
              <a:rPr lang="en-US" dirty="0" smtClean="0">
                <a:solidFill>
                  <a:srgbClr val="0000FF"/>
                </a:solidFill>
                <a:latin typeface="Consolas"/>
                <a:ea typeface="Calibri"/>
              </a:rPr>
              <a:t>2010-08-14</a:t>
            </a:r>
            <a:r>
              <a:rPr lang="en-US" dirty="0">
                <a:solidFill>
                  <a:srgbClr val="0000FF"/>
                </a:solidFill>
                <a:latin typeface="Consolas"/>
              </a:rPr>
              <a:t>"</a:t>
            </a:r>
            <a:r>
              <a:rPr lang="en-US" dirty="0" smtClean="0">
                <a:solidFill>
                  <a:srgbClr val="0000FF"/>
                </a:solidFill>
                <a:latin typeface="Consolas"/>
                <a:ea typeface="Calibri"/>
              </a:rPr>
              <a:t> /&gt;</a:t>
            </a:r>
            <a:endParaRPr lang="en-US" dirty="0">
              <a:solidFill>
                <a:srgbClr val="0000FF"/>
              </a:solidFill>
              <a:latin typeface="Consolas"/>
            </a:endParaRPr>
          </a:p>
        </p:txBody>
      </p:sp>
      <p:sp>
        <p:nvSpPr>
          <p:cNvPr id="11" name="Rectangle 18"/>
          <p:cNvSpPr/>
          <p:nvPr/>
        </p:nvSpPr>
        <p:spPr>
          <a:xfrm>
            <a:off x="598015" y="1412776"/>
            <a:ext cx="5558161" cy="79208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input</a:t>
            </a:r>
            <a:r>
              <a:rPr lang="en-US" dirty="0">
                <a:solidFill>
                  <a:srgbClr val="000000"/>
                </a:solidFill>
                <a:latin typeface="Consolas"/>
              </a:rPr>
              <a:t> </a:t>
            </a:r>
            <a:r>
              <a:rPr lang="en-US" dirty="0">
                <a:solidFill>
                  <a:srgbClr val="FF0000"/>
                </a:solidFill>
                <a:latin typeface="Consolas"/>
              </a:rPr>
              <a:t>type</a:t>
            </a:r>
            <a:r>
              <a:rPr lang="en-US" dirty="0" smtClean="0">
                <a:solidFill>
                  <a:srgbClr val="0000FF"/>
                </a:solidFill>
                <a:latin typeface="Consolas"/>
              </a:rPr>
              <a:t>="color"</a:t>
            </a:r>
            <a:r>
              <a:rPr lang="en-US" dirty="0">
                <a:solidFill>
                  <a:srgbClr val="000000"/>
                </a:solidFill>
                <a:latin typeface="Consolas"/>
              </a:rPr>
              <a:t> </a:t>
            </a:r>
            <a:r>
              <a:rPr lang="en-US" dirty="0" smtClean="0">
                <a:solidFill>
                  <a:srgbClr val="000000"/>
                </a:solidFill>
                <a:latin typeface="Consolas"/>
              </a:rPr>
              <a:t/>
            </a:r>
            <a:br>
              <a:rPr lang="en-US" dirty="0" smtClean="0">
                <a:solidFill>
                  <a:srgbClr val="000000"/>
                </a:solidFill>
                <a:latin typeface="Consolas"/>
              </a:rPr>
            </a:br>
            <a:r>
              <a:rPr lang="en-US" dirty="0" smtClean="0">
                <a:solidFill>
                  <a:srgbClr val="000000"/>
                </a:solidFill>
                <a:latin typeface="Consolas"/>
              </a:rPr>
              <a:t>       </a:t>
            </a:r>
            <a:r>
              <a:rPr lang="en-US" dirty="0" smtClean="0">
                <a:solidFill>
                  <a:srgbClr val="FF0000"/>
                </a:solidFill>
                <a:latin typeface="Consolas"/>
              </a:rPr>
              <a:t>name</a:t>
            </a:r>
            <a:r>
              <a:rPr lang="en-US" dirty="0" smtClean="0">
                <a:solidFill>
                  <a:srgbClr val="0000FF"/>
                </a:solidFill>
                <a:latin typeface="Consolas"/>
              </a:rPr>
              <a:t>="preference"</a:t>
            </a:r>
            <a:r>
              <a:rPr lang="en-US" dirty="0">
                <a:solidFill>
                  <a:srgbClr val="000000"/>
                </a:solidFill>
                <a:latin typeface="Consolas"/>
              </a:rPr>
              <a:t> </a:t>
            </a:r>
            <a:r>
              <a:rPr lang="en-US" dirty="0">
                <a:solidFill>
                  <a:srgbClr val="0000FF"/>
                </a:solidFill>
                <a:latin typeface="Consolas"/>
              </a:rPr>
              <a:t>/&gt;</a:t>
            </a: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9413" y="1412776"/>
            <a:ext cx="25050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5580112" y="126876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0" name="Rounded Rectangle 9"/>
          <p:cNvSpPr/>
          <p:nvPr/>
        </p:nvSpPr>
        <p:spPr>
          <a:xfrm>
            <a:off x="4139952" y="2780928"/>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4155399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fgeronde rechthoek 7"/>
          <p:cNvSpPr/>
          <p:nvPr/>
        </p:nvSpPr>
        <p:spPr>
          <a:xfrm>
            <a:off x="1368477" y="3793803"/>
            <a:ext cx="3102937" cy="29993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5" name="Afgeronde rechthoek 7"/>
          <p:cNvSpPr/>
          <p:nvPr/>
        </p:nvSpPr>
        <p:spPr>
          <a:xfrm>
            <a:off x="1368477" y="2622539"/>
            <a:ext cx="2555449" cy="29993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9" name="Afgeronde rechthoek 3"/>
          <p:cNvSpPr/>
          <p:nvPr/>
        </p:nvSpPr>
        <p:spPr>
          <a:xfrm>
            <a:off x="899592" y="145963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6" name="Afgeronde rechthoek 14"/>
          <p:cNvSpPr/>
          <p:nvPr/>
        </p:nvSpPr>
        <p:spPr>
          <a:xfrm>
            <a:off x="899592" y="2990533"/>
            <a:ext cx="3312368" cy="73151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a:t>
            </a:r>
            <a:r>
              <a:rPr lang="nl-NL" dirty="0" smtClean="0"/>
              <a:t> </a:t>
            </a:r>
            <a:r>
              <a:rPr lang="nl-NL" dirty="0" err="1" smtClean="0"/>
              <a:t>and</a:t>
            </a:r>
            <a:r>
              <a:rPr lang="nl-NL" dirty="0" smtClean="0"/>
              <a:t> audio playback</a:t>
            </a:r>
            <a:endParaRPr lang="nl-NL" dirty="0"/>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p>
          <a:p>
            <a:pPr lvl="1"/>
            <a:r>
              <a:rPr lang="nl-NL" dirty="0" err="1" smtClean="0"/>
              <a:t>Flexible</a:t>
            </a:r>
            <a:r>
              <a:rPr lang="nl-NL" dirty="0" smtClean="0"/>
              <a:t> </a:t>
            </a:r>
            <a:r>
              <a:rPr lang="nl-NL" dirty="0" err="1" smtClean="0"/>
              <a:t>boxes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smtClean="0"/>
              <a:t> </a:t>
            </a:r>
            <a:endParaRPr lang="nl-NL" dirty="0"/>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17</a:t>
            </a:fld>
            <a:endParaRPr lang="nl-NL" dirty="0"/>
          </a:p>
        </p:txBody>
      </p:sp>
      <p:pic>
        <p:nvPicPr>
          <p:cNvPr id="27"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6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5" grpId="0" animBg="1"/>
      <p:bldP spid="9"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HTML5: Embedded content (1/6)</a:t>
            </a:r>
            <a:endParaRPr lang="nl-NL" dirty="0"/>
          </a:p>
        </p:txBody>
      </p:sp>
      <p:sp>
        <p:nvSpPr>
          <p:cNvPr id="3" name="Content Placeholder 2"/>
          <p:cNvSpPr>
            <a:spLocks noGrp="1"/>
          </p:cNvSpPr>
          <p:nvPr>
            <p:ph idx="1"/>
          </p:nvPr>
        </p:nvSpPr>
        <p:spPr/>
        <p:txBody>
          <a:bodyPr/>
          <a:lstStyle/>
          <a:p>
            <a:r>
              <a:rPr lang="nl-NL" dirty="0" smtClean="0"/>
              <a:t>Support </a:t>
            </a:r>
            <a:r>
              <a:rPr lang="nl-NL" dirty="0" err="1" smtClean="0"/>
              <a:t>for</a:t>
            </a:r>
            <a:r>
              <a:rPr lang="nl-NL" dirty="0" smtClean="0"/>
              <a:t> video</a:t>
            </a:r>
          </a:p>
          <a:p>
            <a:endParaRPr lang="nl-NL" dirty="0"/>
          </a:p>
          <a:p>
            <a:endParaRPr lang="nl-NL" dirty="0" smtClean="0"/>
          </a:p>
          <a:p>
            <a:endParaRPr lang="nl-NL" dirty="0" smtClean="0"/>
          </a:p>
          <a:p>
            <a:endParaRPr lang="nl-NL" dirty="0" smtClean="0"/>
          </a:p>
          <a:p>
            <a:r>
              <a:rPr lang="nl-NL" dirty="0" err="1" smtClean="0"/>
              <a:t>With</a:t>
            </a:r>
            <a:r>
              <a:rPr lang="nl-NL" dirty="0" smtClean="0"/>
              <a:t> more options</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18</a:t>
            </a:fld>
            <a:endParaRPr lang="nl-NL"/>
          </a:p>
        </p:txBody>
      </p:sp>
      <p:sp>
        <p:nvSpPr>
          <p:cNvPr id="10" name="Rectangle 18"/>
          <p:cNvSpPr/>
          <p:nvPr/>
        </p:nvSpPr>
        <p:spPr>
          <a:xfrm>
            <a:off x="598015" y="1412776"/>
            <a:ext cx="7632700" cy="138527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Times New Roman"/>
                <a:cs typeface="Times New Roman"/>
              </a:rPr>
              <a:t>&lt;</a:t>
            </a:r>
            <a:r>
              <a:rPr lang="en-US" dirty="0">
                <a:solidFill>
                  <a:srgbClr val="800000"/>
                </a:solidFill>
                <a:latin typeface="Consolas"/>
                <a:ea typeface="Times New Roman"/>
                <a:cs typeface="Times New Roman"/>
              </a:rPr>
              <a:t>video</a:t>
            </a:r>
            <a:r>
              <a:rPr lang="en-US" dirty="0" smtClean="0">
                <a:solidFill>
                  <a:srgbClr val="0000FF"/>
                </a:solidFill>
                <a:latin typeface="Consolas"/>
                <a:ea typeface="Times New Roman"/>
                <a:cs typeface="Times New Roman"/>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Times New Roman"/>
                <a:cs typeface="Times New Roman"/>
              </a:rPr>
              <a:t>	</a:t>
            </a:r>
            <a:r>
              <a:rPr lang="en-US" dirty="0">
                <a:solidFill>
                  <a:srgbClr val="0000FF"/>
                </a:solidFill>
                <a:latin typeface="Consolas"/>
                <a:ea typeface="Times New Roman"/>
                <a:cs typeface="Times New Roman"/>
              </a:rPr>
              <a:t>&lt;</a:t>
            </a:r>
            <a:r>
              <a:rPr lang="en-US" dirty="0">
                <a:solidFill>
                  <a:srgbClr val="800000"/>
                </a:solidFill>
                <a:latin typeface="Consolas"/>
                <a:ea typeface="Times New Roman"/>
                <a:cs typeface="Times New Roman"/>
              </a:rPr>
              <a:t>source</a:t>
            </a:r>
            <a:r>
              <a:rPr lang="en-US" dirty="0">
                <a:solidFill>
                  <a:srgbClr val="000000"/>
                </a:solidFill>
                <a:latin typeface="Consolas"/>
                <a:ea typeface="Times New Roman"/>
                <a:cs typeface="Times New Roman"/>
              </a:rPr>
              <a:t> </a:t>
            </a:r>
            <a:r>
              <a:rPr lang="en-US" dirty="0" err="1">
                <a:solidFill>
                  <a:srgbClr val="FF0000"/>
                </a:solidFill>
                <a:latin typeface="Consolas"/>
                <a:ea typeface="Times New Roman"/>
                <a:cs typeface="Times New Roman"/>
              </a:rPr>
              <a:t>src</a:t>
            </a:r>
            <a:r>
              <a:rPr lang="en-US" dirty="0">
                <a:solidFill>
                  <a:srgbClr val="0000FF"/>
                </a:solidFill>
                <a:latin typeface="Consolas"/>
                <a:ea typeface="Times New Roman"/>
                <a:cs typeface="Times New Roman"/>
              </a:rPr>
              <a:t>="vid1.ogv"</a:t>
            </a:r>
            <a:r>
              <a:rPr lang="en-US" dirty="0">
                <a:solidFill>
                  <a:srgbClr val="000000"/>
                </a:solidFill>
                <a:latin typeface="Consolas"/>
                <a:ea typeface="Times New Roman"/>
                <a:cs typeface="Times New Roman"/>
              </a:rPr>
              <a:t> </a:t>
            </a:r>
            <a:r>
              <a:rPr lang="en-US" dirty="0" smtClean="0">
                <a:solidFill>
                  <a:srgbClr val="0000FF"/>
                </a:solidFill>
                <a:latin typeface="Consolas"/>
                <a:ea typeface="Times New Roman"/>
                <a:cs typeface="Times New Roman"/>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Times New Roman"/>
                <a:cs typeface="Times New Roman"/>
              </a:rPr>
              <a:t>	Your browser does not support video</a:t>
            </a:r>
            <a:r>
              <a:rPr lang="en-US" dirty="0" smtClean="0">
                <a:solidFill>
                  <a:srgbClr val="000000"/>
                </a:solidFill>
                <a:latin typeface="Consolas"/>
                <a:ea typeface="Times New Roman"/>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ea typeface="Times New Roman"/>
                <a:cs typeface="Times New Roman"/>
              </a:rPr>
              <a:t>&lt;/</a:t>
            </a:r>
            <a:r>
              <a:rPr lang="nl-NL" dirty="0">
                <a:solidFill>
                  <a:srgbClr val="800000"/>
                </a:solidFill>
                <a:latin typeface="Consolas"/>
                <a:ea typeface="Times New Roman"/>
                <a:cs typeface="Times New Roman"/>
              </a:rPr>
              <a:t>video</a:t>
            </a:r>
            <a:r>
              <a:rPr lang="nl-NL" dirty="0" smtClean="0">
                <a:solidFill>
                  <a:srgbClr val="0000FF"/>
                </a:solidFill>
                <a:latin typeface="Consolas"/>
                <a:ea typeface="Times New Roman"/>
                <a:cs typeface="Times New Roman"/>
              </a:rPr>
              <a:t>&gt;</a:t>
            </a:r>
          </a:p>
        </p:txBody>
      </p:sp>
      <p:sp>
        <p:nvSpPr>
          <p:cNvPr id="12" name="Rectangle 18"/>
          <p:cNvSpPr/>
          <p:nvPr/>
        </p:nvSpPr>
        <p:spPr>
          <a:xfrm>
            <a:off x="598015" y="4340052"/>
            <a:ext cx="7632700" cy="201622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video</a:t>
            </a:r>
            <a:r>
              <a:rPr lang="en-US" dirty="0">
                <a:solidFill>
                  <a:srgbClr val="000000"/>
                </a:solidFill>
                <a:latin typeface="Consolas"/>
              </a:rPr>
              <a:t> </a:t>
            </a:r>
            <a:r>
              <a:rPr lang="en-US" dirty="0">
                <a:solidFill>
                  <a:srgbClr val="FF0000"/>
                </a:solidFill>
                <a:latin typeface="Consolas"/>
              </a:rPr>
              <a:t>loop</a:t>
            </a:r>
            <a:r>
              <a:rPr lang="en-US" dirty="0">
                <a:solidFill>
                  <a:srgbClr val="000000"/>
                </a:solidFill>
                <a:latin typeface="Consolas"/>
              </a:rPr>
              <a:t> </a:t>
            </a:r>
            <a:r>
              <a:rPr lang="en-US" dirty="0">
                <a:solidFill>
                  <a:srgbClr val="FF0000"/>
                </a:solidFill>
                <a:latin typeface="Consolas"/>
              </a:rPr>
              <a:t>preload</a:t>
            </a:r>
            <a:r>
              <a:rPr lang="en-US" dirty="0">
                <a:solidFill>
                  <a:srgbClr val="0000FF"/>
                </a:solidFill>
                <a:latin typeface="Consolas"/>
              </a:rPr>
              <a:t>="auto"</a:t>
            </a:r>
            <a:r>
              <a:rPr lang="en-US" dirty="0">
                <a:solidFill>
                  <a:srgbClr val="000000"/>
                </a:solidFill>
                <a:latin typeface="Consolas"/>
              </a:rPr>
              <a:t> </a:t>
            </a:r>
            <a:r>
              <a:rPr lang="en-US" dirty="0" err="1">
                <a:solidFill>
                  <a:srgbClr val="FF0000"/>
                </a:solidFill>
                <a:latin typeface="Consolas"/>
              </a:rPr>
              <a:t>autoplay</a:t>
            </a:r>
            <a:r>
              <a:rPr lang="en-US" dirty="0">
                <a:solidFill>
                  <a:srgbClr val="0000FF"/>
                </a:solidFill>
                <a:latin typeface="Consolas"/>
              </a:rPr>
              <a:t>&gt;</a:t>
            </a: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source</a:t>
            </a:r>
            <a:r>
              <a:rPr lang="en-US" dirty="0">
                <a:solidFill>
                  <a:srgbClr val="000000"/>
                </a:solidFill>
                <a:latin typeface="Consolas"/>
              </a:rPr>
              <a:t> </a:t>
            </a:r>
            <a:r>
              <a:rPr lang="en-US" dirty="0" err="1">
                <a:solidFill>
                  <a:srgbClr val="FF0000"/>
                </a:solidFill>
                <a:latin typeface="Consolas"/>
              </a:rPr>
              <a:t>src</a:t>
            </a:r>
            <a:r>
              <a:rPr lang="en-US" dirty="0">
                <a:solidFill>
                  <a:srgbClr val="0000FF"/>
                </a:solidFill>
                <a:latin typeface="Consolas"/>
              </a:rPr>
              <a:t>="vid1.mp4"</a:t>
            </a:r>
            <a:r>
              <a:rPr lang="en-US" dirty="0">
                <a:solidFill>
                  <a:srgbClr val="000000"/>
                </a:solidFill>
                <a:latin typeface="Consolas"/>
              </a:rPr>
              <a:t> </a:t>
            </a: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FF0000"/>
                </a:solidFill>
                <a:latin typeface="Consolas"/>
              </a:rPr>
              <a:t>type</a:t>
            </a:r>
            <a:r>
              <a:rPr lang="en-US" dirty="0">
                <a:solidFill>
                  <a:srgbClr val="0000FF"/>
                </a:solidFill>
                <a:latin typeface="Consolas"/>
              </a:rPr>
              <a:t>='video/mp4;codecs = "avc1.42E01E, mp4a.40.2"'</a:t>
            </a:r>
            <a:r>
              <a:rPr lang="en-US" dirty="0">
                <a:solidFill>
                  <a:srgbClr val="000000"/>
                </a:solidFill>
                <a:latin typeface="Consolas"/>
              </a:rPr>
              <a:t> </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source</a:t>
            </a:r>
            <a:r>
              <a:rPr lang="en-US" dirty="0">
                <a:solidFill>
                  <a:srgbClr val="000000"/>
                </a:solidFill>
                <a:latin typeface="Consolas"/>
              </a:rPr>
              <a:t> </a:t>
            </a:r>
            <a:r>
              <a:rPr lang="en-US" dirty="0" err="1">
                <a:solidFill>
                  <a:srgbClr val="FF0000"/>
                </a:solidFill>
                <a:latin typeface="Consolas"/>
              </a:rPr>
              <a:t>src</a:t>
            </a:r>
            <a:r>
              <a:rPr lang="en-US" dirty="0">
                <a:solidFill>
                  <a:srgbClr val="0000FF"/>
                </a:solidFill>
                <a:latin typeface="Consolas"/>
              </a:rPr>
              <a:t>="vid1.webm"</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='video/</a:t>
            </a:r>
            <a:r>
              <a:rPr lang="en-US" dirty="0" err="1">
                <a:solidFill>
                  <a:srgbClr val="0000FF"/>
                </a:solidFill>
                <a:latin typeface="Consolas"/>
              </a:rPr>
              <a:t>webm</a:t>
            </a:r>
            <a:r>
              <a:rPr lang="en-US" dirty="0">
                <a:solidFill>
                  <a:srgbClr val="0000FF"/>
                </a:solidFill>
                <a:latin typeface="Consolas"/>
              </a:rPr>
              <a:t>'</a:t>
            </a:r>
            <a:r>
              <a:rPr lang="en-US" dirty="0">
                <a:solidFill>
                  <a:srgbClr val="000000"/>
                </a:solidFill>
                <a:latin typeface="Consolas"/>
              </a:rPr>
              <a:t> </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source</a:t>
            </a:r>
            <a:r>
              <a:rPr lang="en-US" dirty="0">
                <a:solidFill>
                  <a:srgbClr val="000000"/>
                </a:solidFill>
                <a:latin typeface="Consolas"/>
              </a:rPr>
              <a:t> </a:t>
            </a:r>
            <a:r>
              <a:rPr lang="en-US" dirty="0" err="1">
                <a:solidFill>
                  <a:srgbClr val="FF0000"/>
                </a:solidFill>
                <a:latin typeface="Consolas"/>
              </a:rPr>
              <a:t>src</a:t>
            </a:r>
            <a:r>
              <a:rPr lang="en-US" dirty="0">
                <a:solidFill>
                  <a:srgbClr val="0000FF"/>
                </a:solidFill>
                <a:latin typeface="Consolas"/>
              </a:rPr>
              <a:t>="vid1.ogv"</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='video/</a:t>
            </a:r>
            <a:r>
              <a:rPr lang="en-US" dirty="0" err="1">
                <a:solidFill>
                  <a:srgbClr val="0000FF"/>
                </a:solidFill>
                <a:latin typeface="Consolas"/>
              </a:rPr>
              <a:t>ogg</a:t>
            </a:r>
            <a:r>
              <a:rPr lang="en-US" dirty="0">
                <a:solidFill>
                  <a:srgbClr val="0000FF"/>
                </a:solidFill>
                <a:latin typeface="Consolas"/>
              </a:rPr>
              <a:t>'</a:t>
            </a:r>
            <a:r>
              <a:rPr lang="en-US" dirty="0">
                <a:solidFill>
                  <a:srgbClr val="000000"/>
                </a:solidFill>
                <a:latin typeface="Consolas"/>
              </a:rPr>
              <a:t> </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a:solidFill>
                  <a:srgbClr val="800000"/>
                </a:solidFill>
                <a:latin typeface="Consolas"/>
              </a:rPr>
              <a:t>video</a:t>
            </a:r>
            <a:r>
              <a:rPr lang="nl-NL" dirty="0">
                <a:solidFill>
                  <a:srgbClr val="0000FF"/>
                </a:solidFill>
                <a:latin typeface="Consolas"/>
              </a:rPr>
              <a:t>&gt;</a:t>
            </a:r>
            <a:endParaRPr lang="nl-NL" dirty="0" smtClean="0">
              <a:solidFill>
                <a:srgbClr val="0000FF"/>
              </a:solidFill>
              <a:latin typeface="Consolas"/>
              <a:ea typeface="Times New Roman"/>
              <a:cs typeface="Times New Roman"/>
            </a:endParaRPr>
          </a:p>
        </p:txBody>
      </p:sp>
      <p:cxnSp>
        <p:nvCxnSpPr>
          <p:cNvPr id="8" name="Rechte verbindingslijn met pijl 6"/>
          <p:cNvCxnSpPr/>
          <p:nvPr/>
        </p:nvCxnSpPr>
        <p:spPr>
          <a:xfrm flipH="1" flipV="1">
            <a:off x="5580112" y="2492896"/>
            <a:ext cx="144016" cy="2745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kstvak 9"/>
          <p:cNvSpPr txBox="1"/>
          <p:nvPr/>
        </p:nvSpPr>
        <p:spPr>
          <a:xfrm>
            <a:off x="4860032" y="2790164"/>
            <a:ext cx="2736304" cy="923330"/>
          </a:xfrm>
          <a:prstGeom prst="rect">
            <a:avLst/>
          </a:prstGeom>
          <a:noFill/>
        </p:spPr>
        <p:txBody>
          <a:bodyPr wrap="square" rtlCol="0">
            <a:spAutoFit/>
          </a:bodyPr>
          <a:lstStyle/>
          <a:p>
            <a:r>
              <a:rPr lang="nl-NL" dirty="0" err="1" smtClean="0">
                <a:solidFill>
                  <a:srgbClr val="005B99"/>
                </a:solidFill>
                <a:latin typeface="+mj-lt"/>
              </a:rPr>
              <a:t>Shown</a:t>
            </a:r>
            <a:r>
              <a:rPr lang="nl-NL" dirty="0" smtClean="0">
                <a:solidFill>
                  <a:srgbClr val="005B99"/>
                </a:solidFill>
                <a:latin typeface="+mj-lt"/>
              </a:rPr>
              <a:t> </a:t>
            </a:r>
            <a:r>
              <a:rPr lang="nl-NL" dirty="0" err="1" smtClean="0">
                <a:solidFill>
                  <a:srgbClr val="005B99"/>
                </a:solidFill>
                <a:latin typeface="+mj-lt"/>
              </a:rPr>
              <a:t>when</a:t>
            </a:r>
            <a:r>
              <a:rPr lang="nl-NL" dirty="0" smtClean="0">
                <a:solidFill>
                  <a:srgbClr val="005B99"/>
                </a:solidFill>
                <a:latin typeface="+mj-lt"/>
              </a:rPr>
              <a:t> no </a:t>
            </a:r>
            <a:r>
              <a:rPr lang="nl-NL" dirty="0" err="1" smtClean="0">
                <a:solidFill>
                  <a:srgbClr val="005B99"/>
                </a:solidFill>
                <a:latin typeface="+mj-lt"/>
              </a:rPr>
              <a:t>suitable</a:t>
            </a:r>
            <a:r>
              <a:rPr lang="nl-NL" dirty="0" smtClean="0">
                <a:solidFill>
                  <a:srgbClr val="005B99"/>
                </a:solidFill>
                <a:latin typeface="+mj-lt"/>
              </a:rPr>
              <a:t> source is found or element is </a:t>
            </a:r>
            <a:r>
              <a:rPr lang="nl-NL" dirty="0" err="1" smtClean="0">
                <a:solidFill>
                  <a:srgbClr val="005B99"/>
                </a:solidFill>
                <a:latin typeface="+mj-lt"/>
              </a:rPr>
              <a:t>not</a:t>
            </a:r>
            <a:r>
              <a:rPr lang="nl-NL" dirty="0" smtClean="0">
                <a:solidFill>
                  <a:srgbClr val="005B99"/>
                </a:solidFill>
                <a:latin typeface="+mj-lt"/>
              </a:rPr>
              <a:t> </a:t>
            </a:r>
            <a:r>
              <a:rPr lang="nl-NL" dirty="0" err="1" smtClean="0">
                <a:solidFill>
                  <a:srgbClr val="005B99"/>
                </a:solidFill>
                <a:latin typeface="+mj-lt"/>
              </a:rPr>
              <a:t>supported</a:t>
            </a:r>
            <a:endParaRPr lang="nl-NL" dirty="0">
              <a:solidFill>
                <a:srgbClr val="005B99"/>
              </a:solidFill>
              <a:latin typeface="+mj-lt"/>
            </a:endParaRPr>
          </a:p>
        </p:txBody>
      </p:sp>
      <p:sp>
        <p:nvSpPr>
          <p:cNvPr id="11" name="Rounded Rectangle 10"/>
          <p:cNvSpPr/>
          <p:nvPr/>
        </p:nvSpPr>
        <p:spPr>
          <a:xfrm>
            <a:off x="7579442" y="126876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3" name="Rounded Rectangle 12"/>
          <p:cNvSpPr/>
          <p:nvPr/>
        </p:nvSpPr>
        <p:spPr>
          <a:xfrm>
            <a:off x="7596336" y="4196036"/>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04615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nl-NL" dirty="0" smtClean="0"/>
              <a:t>HTML5: Embedded content (2/6)</a:t>
            </a:r>
            <a:endParaRPr lang="nl-NL" dirty="0"/>
          </a:p>
        </p:txBody>
      </p:sp>
      <p:sp>
        <p:nvSpPr>
          <p:cNvPr id="3" name="Content Placeholder 2"/>
          <p:cNvSpPr>
            <a:spLocks noGrp="1"/>
          </p:cNvSpPr>
          <p:nvPr>
            <p:ph idx="1"/>
          </p:nvPr>
        </p:nvSpPr>
        <p:spPr/>
        <p:txBody>
          <a:bodyPr/>
          <a:lstStyle/>
          <a:p>
            <a:r>
              <a:rPr lang="nl-NL" dirty="0" smtClean="0"/>
              <a:t>Video </a:t>
            </a:r>
            <a:r>
              <a:rPr lang="nl-NL" dirty="0" err="1" smtClean="0"/>
              <a:t>codec</a:t>
            </a:r>
            <a:r>
              <a:rPr lang="nl-NL" dirty="0" smtClean="0"/>
              <a:t> support</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19</a:t>
            </a:fld>
            <a:endParaRPr lang="nl-NL"/>
          </a:p>
        </p:txBody>
      </p:sp>
      <p:graphicFrame>
        <p:nvGraphicFramePr>
          <p:cNvPr id="2" name="Tabel 1"/>
          <p:cNvGraphicFramePr>
            <a:graphicFrameLocks noGrp="1"/>
          </p:cNvGraphicFramePr>
          <p:nvPr>
            <p:extLst>
              <p:ext uri="{D42A27DB-BD31-4B8C-83A1-F6EECF244321}">
                <p14:modId xmlns:p14="http://schemas.microsoft.com/office/powerpoint/2010/main" val="163841463"/>
              </p:ext>
            </p:extLst>
          </p:nvPr>
        </p:nvGraphicFramePr>
        <p:xfrm>
          <a:off x="611560" y="1397000"/>
          <a:ext cx="5976664" cy="2291224"/>
        </p:xfrm>
        <a:graphic>
          <a:graphicData uri="http://schemas.openxmlformats.org/drawingml/2006/table">
            <a:tbl>
              <a:tblPr firstRow="1" bandRow="1">
                <a:tableStyleId>{5C22544A-7EE6-4342-B048-85BDC9FD1C3A}</a:tableStyleId>
              </a:tblPr>
              <a:tblGrid>
                <a:gridCol w="1368152"/>
                <a:gridCol w="432048"/>
                <a:gridCol w="432048"/>
                <a:gridCol w="432048"/>
                <a:gridCol w="792088"/>
                <a:gridCol w="864096"/>
                <a:gridCol w="864096"/>
                <a:gridCol w="792088"/>
              </a:tblGrid>
              <a:tr h="807864">
                <a:tc>
                  <a:txBody>
                    <a:bodyPr/>
                    <a:lstStyle/>
                    <a:p>
                      <a:endParaRPr lang="nl-NL" dirty="0"/>
                    </a:p>
                  </a:txBody>
                  <a:tcPr/>
                </a:tc>
                <a:tc gridSpan="3">
                  <a:txBody>
                    <a:bodyPr/>
                    <a:lstStyle/>
                    <a:p>
                      <a:endParaRPr lang="nl-NL" dirty="0"/>
                    </a:p>
                  </a:txBody>
                  <a:tcPr/>
                </a:tc>
                <a:tc hMerge="1">
                  <a:txBody>
                    <a:bodyPr/>
                    <a:lstStyle/>
                    <a:p>
                      <a:endParaRPr lang="nl-NL" dirty="0"/>
                    </a:p>
                  </a:txBody>
                  <a:tcPr/>
                </a:tc>
                <a:tc hMerge="1">
                  <a:txBody>
                    <a:bodyPr/>
                    <a:lstStyle/>
                    <a:p>
                      <a:endParaRPr lang="nl-NL" dirty="0"/>
                    </a:p>
                  </a:txBody>
                  <a:tcPr/>
                </a:tc>
                <a:tc>
                  <a:txBody>
                    <a:bodyPr/>
                    <a:lstStyle/>
                    <a:p>
                      <a:endParaRPr lang="nl-NL" dirty="0"/>
                    </a:p>
                  </a:txBody>
                  <a:tcPr/>
                </a:tc>
                <a:tc>
                  <a:txBody>
                    <a:bodyPr/>
                    <a:lstStyle/>
                    <a:p>
                      <a:endParaRPr lang="nl-NL" dirty="0"/>
                    </a:p>
                  </a:txBody>
                  <a:tcPr/>
                </a:tc>
                <a:tc>
                  <a:txBody>
                    <a:bodyPr/>
                    <a:lstStyle/>
                    <a:p>
                      <a:endParaRPr lang="nl-NL" dirty="0"/>
                    </a:p>
                  </a:txBody>
                  <a:tcPr/>
                </a:tc>
                <a:tc>
                  <a:txBody>
                    <a:bodyPr/>
                    <a:lstStyle/>
                    <a:p>
                      <a:endParaRPr lang="nl-NL" dirty="0"/>
                    </a:p>
                  </a:txBody>
                  <a:tcPr/>
                </a:tc>
              </a:tr>
              <a:tr h="370840">
                <a:tc>
                  <a:txBody>
                    <a:bodyPr/>
                    <a:lstStyle/>
                    <a:p>
                      <a:endParaRPr lang="nl-NL" dirty="0"/>
                    </a:p>
                  </a:txBody>
                  <a:tcPr/>
                </a:tc>
                <a:tc>
                  <a:txBody>
                    <a:bodyPr/>
                    <a:lstStyle/>
                    <a:p>
                      <a:pPr algn="ctr"/>
                      <a:r>
                        <a:rPr lang="nl-NL" dirty="0" smtClean="0"/>
                        <a:t>6</a:t>
                      </a:r>
                      <a:endParaRPr lang="nl-NL" dirty="0"/>
                    </a:p>
                  </a:txBody>
                  <a:tcPr/>
                </a:tc>
                <a:tc>
                  <a:txBody>
                    <a:bodyPr/>
                    <a:lstStyle/>
                    <a:p>
                      <a:pPr algn="ctr"/>
                      <a:r>
                        <a:rPr lang="nl-NL" dirty="0" smtClean="0"/>
                        <a:t>7</a:t>
                      </a:r>
                      <a:endParaRPr lang="nl-NL" dirty="0"/>
                    </a:p>
                  </a:txBody>
                  <a:tcPr/>
                </a:tc>
                <a:tc>
                  <a:txBody>
                    <a:bodyPr/>
                    <a:lstStyle/>
                    <a:p>
                      <a:pPr algn="ctr"/>
                      <a:r>
                        <a:rPr lang="nl-NL" dirty="0" smtClean="0"/>
                        <a:t>8</a:t>
                      </a:r>
                      <a:endParaRPr lang="nl-NL" dirty="0"/>
                    </a:p>
                  </a:txBody>
                  <a:tcPr/>
                </a:tc>
                <a:tc>
                  <a:txBody>
                    <a:bodyPr/>
                    <a:lstStyle/>
                    <a:p>
                      <a:pPr algn="ctr"/>
                      <a:r>
                        <a:rPr lang="nl-NL" dirty="0" smtClean="0"/>
                        <a:t>9</a:t>
                      </a:r>
                      <a:endParaRPr lang="nl-NL" dirty="0"/>
                    </a:p>
                  </a:txBody>
                  <a:tcPr/>
                </a:tc>
                <a:tc>
                  <a:txBody>
                    <a:bodyPr/>
                    <a:lstStyle/>
                    <a:p>
                      <a:pPr algn="ctr"/>
                      <a:r>
                        <a:rPr lang="nl-NL" dirty="0" smtClean="0"/>
                        <a:t>15</a:t>
                      </a:r>
                      <a:endParaRPr lang="nl-NL" dirty="0"/>
                    </a:p>
                  </a:txBody>
                  <a:tcPr/>
                </a:tc>
                <a:tc>
                  <a:txBody>
                    <a:bodyPr/>
                    <a:lstStyle/>
                    <a:p>
                      <a:pPr algn="ctr"/>
                      <a:r>
                        <a:rPr lang="nl-NL" dirty="0" smtClean="0"/>
                        <a:t>11</a:t>
                      </a:r>
                      <a:endParaRPr lang="nl-NL" dirty="0"/>
                    </a:p>
                  </a:txBody>
                  <a:tcPr/>
                </a:tc>
                <a:tc>
                  <a:txBody>
                    <a:bodyPr/>
                    <a:lstStyle/>
                    <a:p>
                      <a:pPr algn="ctr"/>
                      <a:r>
                        <a:rPr lang="nl-NL" dirty="0" smtClean="0"/>
                        <a:t>11.1</a:t>
                      </a:r>
                      <a:endParaRPr lang="nl-NL" dirty="0"/>
                    </a:p>
                  </a:txBody>
                  <a:tcPr/>
                </a:tc>
              </a:tr>
              <a:tr h="370840">
                <a:tc>
                  <a:txBody>
                    <a:bodyPr/>
                    <a:lstStyle/>
                    <a:p>
                      <a:r>
                        <a:rPr lang="nl-NL" dirty="0" err="1" smtClean="0"/>
                        <a:t>ogg</a:t>
                      </a:r>
                      <a:r>
                        <a:rPr lang="nl-NL" dirty="0" smtClean="0"/>
                        <a:t>/</a:t>
                      </a:r>
                      <a:r>
                        <a:rPr lang="nl-NL" dirty="0" err="1" smtClean="0"/>
                        <a:t>theora</a:t>
                      </a:r>
                      <a:endParaRPr lang="nl-NL" dirty="0"/>
                    </a:p>
                  </a:txBody>
                  <a:tcPr/>
                </a:tc>
                <a:tc>
                  <a:txBody>
                    <a:bodyPr/>
                    <a:lstStyle/>
                    <a:p>
                      <a:endParaRPr lang="nl-NL" dirty="0"/>
                    </a:p>
                  </a:txBody>
                  <a:tcPr/>
                </a:tc>
                <a:tc>
                  <a:txBody>
                    <a:bodyPr/>
                    <a:lstStyle/>
                    <a:p>
                      <a:endParaRPr lang="nl-NL"/>
                    </a:p>
                  </a:txBody>
                  <a:tcPr/>
                </a:tc>
                <a:tc>
                  <a:txBody>
                    <a:bodyPr/>
                    <a:lstStyle/>
                    <a:p>
                      <a:pPr algn="ctr"/>
                      <a:endParaRPr lang="nl-NL" dirty="0"/>
                    </a:p>
                  </a:txBody>
                  <a:tcPr/>
                </a:tc>
                <a:tc>
                  <a:txBody>
                    <a:bodyPr/>
                    <a:lstStyle/>
                    <a:p>
                      <a:endParaRPr lang="nl-NL" dirty="0"/>
                    </a:p>
                  </a:txBody>
                  <a:tcPr/>
                </a:tc>
                <a:tc>
                  <a:txBody>
                    <a:bodyPr/>
                    <a:lstStyle/>
                    <a:p>
                      <a:endParaRPr lang="nl-NL" dirty="0"/>
                    </a:p>
                  </a:txBody>
                  <a:tcPr/>
                </a:tc>
                <a:tc>
                  <a:txBody>
                    <a:bodyPr/>
                    <a:lstStyle/>
                    <a:p>
                      <a:endParaRPr lang="nl-NL"/>
                    </a:p>
                  </a:txBody>
                  <a:tcPr/>
                </a:tc>
                <a:tc>
                  <a:txBody>
                    <a:bodyPr/>
                    <a:lstStyle/>
                    <a:p>
                      <a:endParaRPr lang="nl-NL" dirty="0"/>
                    </a:p>
                  </a:txBody>
                  <a:tcPr/>
                </a:tc>
              </a:tr>
              <a:tr h="370840">
                <a:tc>
                  <a:txBody>
                    <a:bodyPr/>
                    <a:lstStyle/>
                    <a:p>
                      <a:r>
                        <a:rPr lang="nl-NL" dirty="0" smtClean="0"/>
                        <a:t>H.264</a:t>
                      </a:r>
                      <a:endParaRPr lang="nl-NL" dirty="0"/>
                    </a:p>
                  </a:txBody>
                  <a:tcPr/>
                </a:tc>
                <a:tc>
                  <a:txBody>
                    <a:bodyPr/>
                    <a:lstStyle/>
                    <a:p>
                      <a:endParaRPr lang="nl-NL" dirty="0"/>
                    </a:p>
                  </a:txBody>
                  <a:tcPr/>
                </a:tc>
                <a:tc>
                  <a:txBody>
                    <a:bodyPr/>
                    <a:lstStyle/>
                    <a:p>
                      <a:endParaRPr lang="nl-NL" dirty="0"/>
                    </a:p>
                  </a:txBody>
                  <a:tcPr/>
                </a:tc>
                <a:tc>
                  <a:txBody>
                    <a:bodyPr/>
                    <a:lstStyle/>
                    <a:p>
                      <a:pPr algn="ctr"/>
                      <a:endParaRPr lang="nl-NL" dirty="0"/>
                    </a:p>
                  </a:txBody>
                  <a:tcPr/>
                </a:tc>
                <a:tc>
                  <a:txBody>
                    <a:bodyPr/>
                    <a:lstStyle/>
                    <a:p>
                      <a:endParaRPr lang="nl-NL"/>
                    </a:p>
                  </a:txBody>
                  <a:tcPr/>
                </a:tc>
                <a:tc>
                  <a:txBody>
                    <a:bodyPr/>
                    <a:lstStyle/>
                    <a:p>
                      <a:endParaRPr lang="nl-NL"/>
                    </a:p>
                  </a:txBody>
                  <a:tcPr/>
                </a:tc>
                <a:tc>
                  <a:txBody>
                    <a:bodyPr/>
                    <a:lstStyle/>
                    <a:p>
                      <a:endParaRPr lang="nl-NL"/>
                    </a:p>
                  </a:txBody>
                  <a:tcPr/>
                </a:tc>
                <a:tc>
                  <a:txBody>
                    <a:bodyPr/>
                    <a:lstStyle/>
                    <a:p>
                      <a:endParaRPr lang="nl-NL"/>
                    </a:p>
                  </a:txBody>
                  <a:tcPr/>
                </a:tc>
              </a:tr>
              <a:tr h="370840">
                <a:tc>
                  <a:txBody>
                    <a:bodyPr/>
                    <a:lstStyle/>
                    <a:p>
                      <a:r>
                        <a:rPr lang="nl-NL" dirty="0" err="1" smtClean="0"/>
                        <a:t>WebM</a:t>
                      </a:r>
                      <a:endParaRPr lang="nl-NL" dirty="0"/>
                    </a:p>
                  </a:txBody>
                  <a:tcPr/>
                </a:tc>
                <a:tc>
                  <a:txBody>
                    <a:bodyPr/>
                    <a:lstStyle/>
                    <a:p>
                      <a:endParaRPr lang="nl-NL" dirty="0"/>
                    </a:p>
                  </a:txBody>
                  <a:tcPr/>
                </a:tc>
                <a:tc>
                  <a:txBody>
                    <a:bodyPr/>
                    <a:lstStyle/>
                    <a:p>
                      <a:endParaRPr lang="nl-NL" dirty="0"/>
                    </a:p>
                  </a:txBody>
                  <a:tcPr/>
                </a:tc>
                <a:tc>
                  <a:txBody>
                    <a:bodyPr/>
                    <a:lstStyle/>
                    <a:p>
                      <a:pPr algn="ctr"/>
                      <a:endParaRPr lang="nl-NL" dirty="0"/>
                    </a:p>
                  </a:txBody>
                  <a:tcPr/>
                </a:tc>
                <a:tc>
                  <a:txBody>
                    <a:bodyPr/>
                    <a:lstStyle/>
                    <a:p>
                      <a:endParaRPr lang="nl-NL"/>
                    </a:p>
                  </a:txBody>
                  <a:tcPr/>
                </a:tc>
                <a:tc>
                  <a:txBody>
                    <a:bodyPr/>
                    <a:lstStyle/>
                    <a:p>
                      <a:endParaRPr lang="nl-NL"/>
                    </a:p>
                  </a:txBody>
                  <a:tcPr/>
                </a:tc>
                <a:tc>
                  <a:txBody>
                    <a:bodyPr/>
                    <a:lstStyle/>
                    <a:p>
                      <a:endParaRPr lang="nl-NL"/>
                    </a:p>
                  </a:txBody>
                  <a:tcPr/>
                </a:tc>
                <a:tc>
                  <a:txBody>
                    <a:bodyPr/>
                    <a:lstStyle/>
                    <a:p>
                      <a:endParaRPr lang="nl-NL" dirty="0"/>
                    </a:p>
                  </a:txBody>
                  <a:tcPr/>
                </a:tc>
              </a:tr>
            </a:tbl>
          </a:graphicData>
        </a:graphic>
      </p:graphicFrame>
      <p:pic>
        <p:nvPicPr>
          <p:cNvPr id="7" name="Picture 8" descr="http://aux2.iconpedia.net/uploads/4279855278073908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0819" y="1503834"/>
            <a:ext cx="566498" cy="566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http://files.softicons.com/download/system-icons/xedia-icons-by-photoshopedia/png/256/Firef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682" y="1489214"/>
            <a:ext cx="563297" cy="5632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JP ten Berge\Downloads\Opera-icon-high-r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9435" y="1475259"/>
            <a:ext cx="518490" cy="5632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ieblog.members.winisp.net/images/ML_LogoUpdate_IE9Detai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65773" y="1507979"/>
            <a:ext cx="567727" cy="56772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8289" y="299695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54696" y="263691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96269" y="299695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18792" y="338556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92424" y="338556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54696" y="299695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54696" y="338556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18792" y="299695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18792" y="263691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92424" y="263691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4169" y="299695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4169" y="263691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4169" y="338556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8289" y="263691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38289" y="338556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9431" y="299695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29431" y="263691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29431" y="338556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http://mypieceoftheinter.net/wp-content/uploads/2009/03/ie8icon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50579" y="1538835"/>
            <a:ext cx="563297" cy="56329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2" descr="http://images.iium2000.multiply.com/image/1:lightandmagic/photos/2/400x400/27/internet-explorer-icon.png?et=O6aIFQMfrGLaeLscJ1Cqi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2823" y="1537742"/>
            <a:ext cx="565446" cy="56544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43923" y="300265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43923" y="264261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43923" y="3391272"/>
            <a:ext cx="288032" cy="28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576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4886003"/>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a:t>
            </a:r>
            <a:r>
              <a:rPr lang="nl-NL" dirty="0" smtClean="0"/>
              <a:t> </a:t>
            </a:r>
            <a:r>
              <a:rPr lang="nl-NL" dirty="0" err="1" smtClean="0"/>
              <a:t>and</a:t>
            </a:r>
            <a:r>
              <a:rPr lang="nl-NL" dirty="0" smtClean="0"/>
              <a:t> audio playback</a:t>
            </a:r>
            <a:endParaRPr lang="nl-NL" dirty="0"/>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p>
          <a:p>
            <a:pPr lvl="1"/>
            <a:r>
              <a:rPr lang="nl-NL" dirty="0" err="1" smtClean="0"/>
              <a:t>Flexible</a:t>
            </a:r>
            <a:r>
              <a:rPr lang="nl-NL" dirty="0" smtClean="0"/>
              <a:t> </a:t>
            </a:r>
            <a:r>
              <a:rPr lang="nl-NL" dirty="0" err="1" smtClean="0"/>
              <a:t>boxes</a:t>
            </a:r>
            <a:endParaRPr lang="nl-NL" dirty="0"/>
          </a:p>
        </p:txBody>
      </p:sp>
      <p:sp>
        <p:nvSpPr>
          <p:cNvPr id="6" name="Content Placeholder 5"/>
          <p:cNvSpPr>
            <a:spLocks noGrp="1"/>
          </p:cNvSpPr>
          <p:nvPr>
            <p:ph sz="half" idx="2"/>
          </p:nvPr>
        </p:nvSpPr>
        <p:spPr>
          <a:xfrm>
            <a:off x="4648200" y="908720"/>
            <a:ext cx="4038600" cy="4886003"/>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smtClean="0"/>
              <a:t> </a:t>
            </a:r>
            <a:endParaRPr lang="nl-NL" dirty="0"/>
          </a:p>
        </p:txBody>
      </p:sp>
      <p:sp>
        <p:nvSpPr>
          <p:cNvPr id="3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2</a:t>
            </a:fld>
            <a:endParaRPr lang="nl-NL" dirty="0"/>
          </a:p>
        </p:txBody>
      </p:sp>
      <p:sp>
        <p:nvSpPr>
          <p:cNvPr id="37" name="Afgeronde rechthoek 14"/>
          <p:cNvSpPr/>
          <p:nvPr/>
        </p:nvSpPr>
        <p:spPr>
          <a:xfrm>
            <a:off x="5076056" y="5831344"/>
            <a:ext cx="3312368" cy="48730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177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HTML5: Embedded content (3/6)</a:t>
            </a:r>
            <a:endParaRPr lang="nl-NL" dirty="0"/>
          </a:p>
        </p:txBody>
      </p:sp>
      <p:sp>
        <p:nvSpPr>
          <p:cNvPr id="3" name="Content Placeholder 2"/>
          <p:cNvSpPr>
            <a:spLocks noGrp="1"/>
          </p:cNvSpPr>
          <p:nvPr>
            <p:ph idx="1"/>
          </p:nvPr>
        </p:nvSpPr>
        <p:spPr/>
        <p:txBody>
          <a:bodyPr/>
          <a:lstStyle/>
          <a:p>
            <a:r>
              <a:rPr lang="nl-NL" dirty="0" smtClean="0"/>
              <a:t>Support </a:t>
            </a:r>
            <a:r>
              <a:rPr lang="nl-NL" dirty="0" err="1" smtClean="0"/>
              <a:t>for</a:t>
            </a:r>
            <a:r>
              <a:rPr lang="nl-NL" dirty="0" smtClean="0"/>
              <a:t> audio</a:t>
            </a:r>
          </a:p>
          <a:p>
            <a:endParaRPr lang="nl-NL" dirty="0"/>
          </a:p>
          <a:p>
            <a:endParaRPr lang="nl-NL" dirty="0" smtClean="0"/>
          </a:p>
          <a:p>
            <a:endParaRPr lang="nl-NL" dirty="0"/>
          </a:p>
          <a:p>
            <a:endParaRPr lang="nl-NL" dirty="0" smtClean="0"/>
          </a:p>
          <a:p>
            <a:r>
              <a:rPr lang="nl-NL" dirty="0" err="1" smtClean="0"/>
              <a:t>With</a:t>
            </a:r>
            <a:r>
              <a:rPr lang="nl-NL" dirty="0" smtClean="0"/>
              <a:t> more options:</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20</a:t>
            </a:fld>
            <a:endParaRPr lang="nl-NL"/>
          </a:p>
        </p:txBody>
      </p:sp>
      <p:sp>
        <p:nvSpPr>
          <p:cNvPr id="9" name="Rectangle 18"/>
          <p:cNvSpPr/>
          <p:nvPr/>
        </p:nvSpPr>
        <p:spPr>
          <a:xfrm>
            <a:off x="598015" y="1412776"/>
            <a:ext cx="7632700" cy="138527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audio</a:t>
            </a:r>
            <a:r>
              <a:rPr lang="en-US" dirty="0">
                <a:solidFill>
                  <a:srgbClr val="000000"/>
                </a:solidFill>
                <a:latin typeface="Consolas"/>
              </a:rPr>
              <a:t> </a:t>
            </a:r>
            <a:r>
              <a:rPr lang="en-US" dirty="0">
                <a:solidFill>
                  <a:srgbClr val="FF0000"/>
                </a:solidFill>
                <a:latin typeface="Consolas"/>
              </a:rPr>
              <a:t>controls</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source</a:t>
            </a:r>
            <a:r>
              <a:rPr lang="en-US" dirty="0">
                <a:solidFill>
                  <a:srgbClr val="000000"/>
                </a:solidFill>
                <a:latin typeface="Consolas"/>
              </a:rPr>
              <a:t> </a:t>
            </a:r>
            <a:r>
              <a:rPr lang="en-US" dirty="0" err="1">
                <a:solidFill>
                  <a:srgbClr val="FF0000"/>
                </a:solidFill>
                <a:latin typeface="Consolas"/>
              </a:rPr>
              <a:t>src</a:t>
            </a:r>
            <a:r>
              <a:rPr lang="en-US" dirty="0">
                <a:solidFill>
                  <a:srgbClr val="0000FF"/>
                </a:solidFill>
                <a:latin typeface="Consolas"/>
              </a:rPr>
              <a:t>="background.mp3</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Your browser does not support audio</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a:solidFill>
                  <a:srgbClr val="800000"/>
                </a:solidFill>
                <a:latin typeface="Consolas"/>
              </a:rPr>
              <a:t>audio</a:t>
            </a:r>
            <a:r>
              <a:rPr lang="nl-NL" dirty="0">
                <a:solidFill>
                  <a:srgbClr val="0000FF"/>
                </a:solidFill>
                <a:latin typeface="Consolas"/>
              </a:rPr>
              <a:t>&gt;</a:t>
            </a:r>
            <a:endParaRPr lang="nl-NL" dirty="0" smtClean="0">
              <a:solidFill>
                <a:srgbClr val="0000FF"/>
              </a:solidFill>
              <a:latin typeface="Consolas"/>
              <a:ea typeface="Times New Roman"/>
              <a:cs typeface="Times New Roman"/>
            </a:endParaRPr>
          </a:p>
        </p:txBody>
      </p:sp>
      <p:cxnSp>
        <p:nvCxnSpPr>
          <p:cNvPr id="7" name="Rechte verbindingslijn met pijl 6"/>
          <p:cNvCxnSpPr/>
          <p:nvPr/>
        </p:nvCxnSpPr>
        <p:spPr>
          <a:xfrm flipH="1" flipV="1">
            <a:off x="5580112" y="2492896"/>
            <a:ext cx="144016" cy="2745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kstvak 9"/>
          <p:cNvSpPr txBox="1"/>
          <p:nvPr/>
        </p:nvSpPr>
        <p:spPr>
          <a:xfrm>
            <a:off x="4860032" y="2790164"/>
            <a:ext cx="2736304" cy="923330"/>
          </a:xfrm>
          <a:prstGeom prst="rect">
            <a:avLst/>
          </a:prstGeom>
          <a:noFill/>
        </p:spPr>
        <p:txBody>
          <a:bodyPr wrap="square" rtlCol="0">
            <a:spAutoFit/>
          </a:bodyPr>
          <a:lstStyle/>
          <a:p>
            <a:r>
              <a:rPr lang="nl-NL" dirty="0" err="1" smtClean="0">
                <a:solidFill>
                  <a:srgbClr val="005B99"/>
                </a:solidFill>
                <a:latin typeface="+mj-lt"/>
              </a:rPr>
              <a:t>Shown</a:t>
            </a:r>
            <a:r>
              <a:rPr lang="nl-NL" dirty="0" smtClean="0">
                <a:solidFill>
                  <a:srgbClr val="005B99"/>
                </a:solidFill>
                <a:latin typeface="+mj-lt"/>
              </a:rPr>
              <a:t> </a:t>
            </a:r>
            <a:r>
              <a:rPr lang="nl-NL" dirty="0" err="1" smtClean="0">
                <a:solidFill>
                  <a:srgbClr val="005B99"/>
                </a:solidFill>
                <a:latin typeface="+mj-lt"/>
              </a:rPr>
              <a:t>when</a:t>
            </a:r>
            <a:r>
              <a:rPr lang="nl-NL" dirty="0" smtClean="0">
                <a:solidFill>
                  <a:srgbClr val="005B99"/>
                </a:solidFill>
                <a:latin typeface="+mj-lt"/>
              </a:rPr>
              <a:t> no </a:t>
            </a:r>
            <a:r>
              <a:rPr lang="nl-NL" dirty="0" err="1" smtClean="0">
                <a:solidFill>
                  <a:srgbClr val="005B99"/>
                </a:solidFill>
                <a:latin typeface="+mj-lt"/>
              </a:rPr>
              <a:t>suitable</a:t>
            </a:r>
            <a:r>
              <a:rPr lang="nl-NL" dirty="0" smtClean="0">
                <a:solidFill>
                  <a:srgbClr val="005B99"/>
                </a:solidFill>
                <a:latin typeface="+mj-lt"/>
              </a:rPr>
              <a:t> source is found or element is </a:t>
            </a:r>
            <a:r>
              <a:rPr lang="nl-NL" dirty="0" err="1" smtClean="0">
                <a:solidFill>
                  <a:srgbClr val="005B99"/>
                </a:solidFill>
                <a:latin typeface="+mj-lt"/>
              </a:rPr>
              <a:t>not</a:t>
            </a:r>
            <a:r>
              <a:rPr lang="nl-NL" dirty="0" smtClean="0">
                <a:solidFill>
                  <a:srgbClr val="005B99"/>
                </a:solidFill>
                <a:latin typeface="+mj-lt"/>
              </a:rPr>
              <a:t> </a:t>
            </a:r>
            <a:r>
              <a:rPr lang="nl-NL" dirty="0" err="1" smtClean="0">
                <a:solidFill>
                  <a:srgbClr val="005B99"/>
                </a:solidFill>
                <a:latin typeface="+mj-lt"/>
              </a:rPr>
              <a:t>supported</a:t>
            </a:r>
            <a:endParaRPr lang="nl-NL" dirty="0">
              <a:solidFill>
                <a:srgbClr val="005B99"/>
              </a:solidFill>
              <a:latin typeface="+mj-lt"/>
            </a:endParaRPr>
          </a:p>
        </p:txBody>
      </p:sp>
      <p:sp>
        <p:nvSpPr>
          <p:cNvPr id="10" name="Rectangle 18"/>
          <p:cNvSpPr/>
          <p:nvPr/>
        </p:nvSpPr>
        <p:spPr>
          <a:xfrm>
            <a:off x="598015" y="4365104"/>
            <a:ext cx="7632700" cy="165618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audio</a:t>
            </a:r>
            <a:r>
              <a:rPr lang="en-US" dirty="0">
                <a:solidFill>
                  <a:srgbClr val="000000"/>
                </a:solidFill>
                <a:latin typeface="Consolas"/>
              </a:rPr>
              <a:t> </a:t>
            </a:r>
            <a:r>
              <a:rPr lang="en-US" dirty="0">
                <a:solidFill>
                  <a:srgbClr val="FF0000"/>
                </a:solidFill>
                <a:latin typeface="Consolas"/>
              </a:rPr>
              <a:t>loop</a:t>
            </a:r>
            <a:r>
              <a:rPr lang="en-US" dirty="0">
                <a:solidFill>
                  <a:srgbClr val="000000"/>
                </a:solidFill>
                <a:latin typeface="Consolas"/>
              </a:rPr>
              <a:t> </a:t>
            </a:r>
            <a:r>
              <a:rPr lang="en-US" dirty="0">
                <a:solidFill>
                  <a:srgbClr val="FF0000"/>
                </a:solidFill>
                <a:latin typeface="Consolas"/>
              </a:rPr>
              <a:t>preload</a:t>
            </a:r>
            <a:r>
              <a:rPr lang="en-US" dirty="0">
                <a:solidFill>
                  <a:srgbClr val="0000FF"/>
                </a:solidFill>
                <a:latin typeface="Consolas"/>
              </a:rPr>
              <a:t>="metadata"</a:t>
            </a:r>
            <a:r>
              <a:rPr lang="en-US" dirty="0">
                <a:solidFill>
                  <a:srgbClr val="000000"/>
                </a:solidFill>
                <a:latin typeface="Consolas"/>
              </a:rPr>
              <a:t> </a:t>
            </a:r>
            <a:r>
              <a:rPr lang="en-US" dirty="0">
                <a:solidFill>
                  <a:srgbClr val="FF0000"/>
                </a:solidFill>
                <a:latin typeface="Consolas"/>
              </a:rPr>
              <a:t>muted</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source</a:t>
            </a:r>
            <a:r>
              <a:rPr lang="en-US" dirty="0">
                <a:solidFill>
                  <a:srgbClr val="000000"/>
                </a:solidFill>
                <a:latin typeface="Consolas"/>
              </a:rPr>
              <a:t> </a:t>
            </a:r>
            <a:r>
              <a:rPr lang="en-US" dirty="0" err="1">
                <a:solidFill>
                  <a:srgbClr val="FF0000"/>
                </a:solidFill>
                <a:latin typeface="Consolas"/>
              </a:rPr>
              <a:t>src</a:t>
            </a:r>
            <a:r>
              <a:rPr lang="en-US" dirty="0">
                <a:solidFill>
                  <a:srgbClr val="0000FF"/>
                </a:solidFill>
                <a:latin typeface="Consolas"/>
              </a:rPr>
              <a:t>="song.ogg"</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="audio/</a:t>
            </a:r>
            <a:r>
              <a:rPr lang="en-US" dirty="0" err="1">
                <a:solidFill>
                  <a:srgbClr val="0000FF"/>
                </a:solidFill>
                <a:latin typeface="Consolas"/>
              </a:rPr>
              <a:t>ogg</a:t>
            </a:r>
            <a:r>
              <a:rPr lang="en-US" dirty="0">
                <a:solidFill>
                  <a:srgbClr val="0000FF"/>
                </a:solidFill>
                <a:latin typeface="Consolas"/>
              </a:rPr>
              <a:t>"</a:t>
            </a:r>
            <a:r>
              <a:rPr lang="en-US" dirty="0">
                <a:solidFill>
                  <a:srgbClr val="000000"/>
                </a:solidFill>
                <a:latin typeface="Consolas"/>
              </a:rPr>
              <a:t> </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source</a:t>
            </a:r>
            <a:r>
              <a:rPr lang="en-US" dirty="0">
                <a:solidFill>
                  <a:srgbClr val="000000"/>
                </a:solidFill>
                <a:latin typeface="Consolas"/>
              </a:rPr>
              <a:t> </a:t>
            </a:r>
            <a:r>
              <a:rPr lang="en-US" dirty="0" err="1">
                <a:solidFill>
                  <a:srgbClr val="FF0000"/>
                </a:solidFill>
                <a:latin typeface="Consolas"/>
              </a:rPr>
              <a:t>src</a:t>
            </a:r>
            <a:r>
              <a:rPr lang="en-US" dirty="0">
                <a:solidFill>
                  <a:srgbClr val="0000FF"/>
                </a:solidFill>
                <a:latin typeface="Consolas"/>
              </a:rPr>
              <a:t>="song.mp3"</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="audio/mp3"</a:t>
            </a:r>
            <a:r>
              <a:rPr lang="en-US" dirty="0">
                <a:solidFill>
                  <a:srgbClr val="000000"/>
                </a:solidFill>
                <a:latin typeface="Consolas"/>
              </a:rPr>
              <a:t> </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Your browser does not support audio</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a:solidFill>
                  <a:srgbClr val="800000"/>
                </a:solidFill>
                <a:latin typeface="Consolas"/>
              </a:rPr>
              <a:t>audio</a:t>
            </a:r>
            <a:r>
              <a:rPr lang="nl-NL" dirty="0">
                <a:solidFill>
                  <a:srgbClr val="0000FF"/>
                </a:solidFill>
                <a:latin typeface="Consolas"/>
              </a:rPr>
              <a:t>&gt;</a:t>
            </a:r>
            <a:endParaRPr lang="nl-NL" dirty="0" smtClean="0">
              <a:solidFill>
                <a:srgbClr val="0000FF"/>
              </a:solidFill>
              <a:latin typeface="Consolas"/>
              <a:ea typeface="Times New Roman"/>
              <a:cs typeface="Times New Roman"/>
            </a:endParaRPr>
          </a:p>
        </p:txBody>
      </p:sp>
      <p:sp>
        <p:nvSpPr>
          <p:cNvPr id="11" name="Rounded Rectangle 10"/>
          <p:cNvSpPr/>
          <p:nvPr/>
        </p:nvSpPr>
        <p:spPr>
          <a:xfrm>
            <a:off x="7579442" y="126876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2" name="Rounded Rectangle 11"/>
          <p:cNvSpPr/>
          <p:nvPr/>
        </p:nvSpPr>
        <p:spPr>
          <a:xfrm>
            <a:off x="7596336" y="4221088"/>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1138506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nl-NL" dirty="0" smtClean="0"/>
              <a:t>HTML5: Embedded content (4/6)</a:t>
            </a:r>
            <a:endParaRPr lang="nl-NL" dirty="0"/>
          </a:p>
        </p:txBody>
      </p:sp>
      <p:sp>
        <p:nvSpPr>
          <p:cNvPr id="3" name="Content Placeholder 2"/>
          <p:cNvSpPr>
            <a:spLocks noGrp="1"/>
          </p:cNvSpPr>
          <p:nvPr>
            <p:ph idx="1"/>
          </p:nvPr>
        </p:nvSpPr>
        <p:spPr/>
        <p:txBody>
          <a:bodyPr/>
          <a:lstStyle/>
          <a:p>
            <a:r>
              <a:rPr lang="nl-NL" dirty="0" smtClean="0"/>
              <a:t>Audio </a:t>
            </a:r>
            <a:r>
              <a:rPr lang="nl-NL" dirty="0" err="1" smtClean="0"/>
              <a:t>codec</a:t>
            </a:r>
            <a:r>
              <a:rPr lang="nl-NL" dirty="0" smtClean="0"/>
              <a:t> support</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21</a:t>
            </a:fld>
            <a:endParaRPr lang="nl-NL"/>
          </a:p>
        </p:txBody>
      </p:sp>
      <p:graphicFrame>
        <p:nvGraphicFramePr>
          <p:cNvPr id="2" name="Tabel 1"/>
          <p:cNvGraphicFramePr>
            <a:graphicFrameLocks noGrp="1"/>
          </p:cNvGraphicFramePr>
          <p:nvPr>
            <p:extLst>
              <p:ext uri="{D42A27DB-BD31-4B8C-83A1-F6EECF244321}">
                <p14:modId xmlns:p14="http://schemas.microsoft.com/office/powerpoint/2010/main" val="2950225513"/>
              </p:ext>
            </p:extLst>
          </p:nvPr>
        </p:nvGraphicFramePr>
        <p:xfrm>
          <a:off x="611560" y="1397000"/>
          <a:ext cx="5832648" cy="2662064"/>
        </p:xfrm>
        <a:graphic>
          <a:graphicData uri="http://schemas.openxmlformats.org/drawingml/2006/table">
            <a:tbl>
              <a:tblPr firstRow="1" bandRow="1">
                <a:tableStyleId>{5C22544A-7EE6-4342-B048-85BDC9FD1C3A}</a:tableStyleId>
              </a:tblPr>
              <a:tblGrid>
                <a:gridCol w="1224136"/>
                <a:gridCol w="432048"/>
                <a:gridCol w="432048"/>
                <a:gridCol w="432048"/>
                <a:gridCol w="792088"/>
                <a:gridCol w="864096"/>
                <a:gridCol w="864096"/>
                <a:gridCol w="792088"/>
              </a:tblGrid>
              <a:tr h="807864">
                <a:tc>
                  <a:txBody>
                    <a:bodyPr/>
                    <a:lstStyle/>
                    <a:p>
                      <a:endParaRPr lang="nl-NL" dirty="0"/>
                    </a:p>
                  </a:txBody>
                  <a:tcPr/>
                </a:tc>
                <a:tc gridSpan="3">
                  <a:txBody>
                    <a:bodyPr/>
                    <a:lstStyle/>
                    <a:p>
                      <a:endParaRPr lang="nl-NL" dirty="0"/>
                    </a:p>
                  </a:txBody>
                  <a:tcPr/>
                </a:tc>
                <a:tc hMerge="1">
                  <a:txBody>
                    <a:bodyPr/>
                    <a:lstStyle/>
                    <a:p>
                      <a:endParaRPr lang="nl-NL" dirty="0"/>
                    </a:p>
                  </a:txBody>
                  <a:tcPr/>
                </a:tc>
                <a:tc hMerge="1">
                  <a:txBody>
                    <a:bodyPr/>
                    <a:lstStyle/>
                    <a:p>
                      <a:endParaRPr lang="nl-NL" dirty="0"/>
                    </a:p>
                  </a:txBody>
                  <a:tcPr/>
                </a:tc>
                <a:tc>
                  <a:txBody>
                    <a:bodyPr/>
                    <a:lstStyle/>
                    <a:p>
                      <a:endParaRPr lang="nl-NL" dirty="0"/>
                    </a:p>
                  </a:txBody>
                  <a:tcPr/>
                </a:tc>
                <a:tc>
                  <a:txBody>
                    <a:bodyPr/>
                    <a:lstStyle/>
                    <a:p>
                      <a:endParaRPr lang="nl-NL" dirty="0"/>
                    </a:p>
                  </a:txBody>
                  <a:tcPr/>
                </a:tc>
                <a:tc>
                  <a:txBody>
                    <a:bodyPr/>
                    <a:lstStyle/>
                    <a:p>
                      <a:endParaRPr lang="nl-NL" dirty="0"/>
                    </a:p>
                  </a:txBody>
                  <a:tcPr/>
                </a:tc>
                <a:tc>
                  <a:txBody>
                    <a:bodyPr/>
                    <a:lstStyle/>
                    <a:p>
                      <a:endParaRPr lang="nl-NL" dirty="0"/>
                    </a:p>
                  </a:txBody>
                  <a:tcPr/>
                </a:tc>
              </a:tr>
              <a:tr h="370840">
                <a:tc>
                  <a:txBody>
                    <a:bodyPr/>
                    <a:lstStyle/>
                    <a:p>
                      <a:endParaRPr lang="nl-NL" dirty="0"/>
                    </a:p>
                  </a:txBody>
                  <a:tcPr/>
                </a:tc>
                <a:tc>
                  <a:txBody>
                    <a:bodyPr/>
                    <a:lstStyle/>
                    <a:p>
                      <a:pPr algn="ctr"/>
                      <a:r>
                        <a:rPr lang="nl-NL" dirty="0" smtClean="0"/>
                        <a:t>6</a:t>
                      </a:r>
                      <a:endParaRPr lang="nl-NL" dirty="0"/>
                    </a:p>
                  </a:txBody>
                  <a:tcPr/>
                </a:tc>
                <a:tc>
                  <a:txBody>
                    <a:bodyPr/>
                    <a:lstStyle/>
                    <a:p>
                      <a:pPr algn="ctr"/>
                      <a:r>
                        <a:rPr lang="nl-NL" dirty="0" smtClean="0"/>
                        <a:t>7</a:t>
                      </a:r>
                      <a:endParaRPr lang="nl-NL" dirty="0"/>
                    </a:p>
                  </a:txBody>
                  <a:tcPr/>
                </a:tc>
                <a:tc>
                  <a:txBody>
                    <a:bodyPr/>
                    <a:lstStyle/>
                    <a:p>
                      <a:pPr algn="ctr"/>
                      <a:r>
                        <a:rPr lang="nl-NL" dirty="0" smtClean="0"/>
                        <a:t>8</a:t>
                      </a:r>
                      <a:endParaRPr lang="nl-NL" dirty="0"/>
                    </a:p>
                  </a:txBody>
                  <a:tcPr/>
                </a:tc>
                <a:tc>
                  <a:txBody>
                    <a:bodyPr/>
                    <a:lstStyle/>
                    <a:p>
                      <a:pPr algn="ctr"/>
                      <a:r>
                        <a:rPr lang="nl-NL" dirty="0" smtClean="0"/>
                        <a:t>9</a:t>
                      </a:r>
                      <a:endParaRPr lang="nl-NL" dirty="0"/>
                    </a:p>
                  </a:txBody>
                  <a:tcPr/>
                </a:tc>
                <a:tc>
                  <a:txBody>
                    <a:bodyPr/>
                    <a:lstStyle/>
                    <a:p>
                      <a:pPr algn="ctr"/>
                      <a:r>
                        <a:rPr lang="nl-NL" dirty="0" smtClean="0"/>
                        <a:t>15</a:t>
                      </a:r>
                      <a:endParaRPr lang="nl-NL" dirty="0"/>
                    </a:p>
                  </a:txBody>
                  <a:tcPr/>
                </a:tc>
                <a:tc>
                  <a:txBody>
                    <a:bodyPr/>
                    <a:lstStyle/>
                    <a:p>
                      <a:pPr algn="ctr"/>
                      <a:r>
                        <a:rPr lang="nl-NL" dirty="0" smtClean="0"/>
                        <a:t>11</a:t>
                      </a:r>
                      <a:endParaRPr lang="nl-NL" dirty="0"/>
                    </a:p>
                  </a:txBody>
                  <a:tcPr/>
                </a:tc>
                <a:tc>
                  <a:txBody>
                    <a:bodyPr/>
                    <a:lstStyle/>
                    <a:p>
                      <a:pPr algn="ctr"/>
                      <a:r>
                        <a:rPr lang="nl-NL" dirty="0" smtClean="0"/>
                        <a:t>11.1</a:t>
                      </a:r>
                      <a:endParaRPr lang="nl-NL" dirty="0"/>
                    </a:p>
                  </a:txBody>
                  <a:tcPr/>
                </a:tc>
              </a:tr>
              <a:tr h="370840">
                <a:tc>
                  <a:txBody>
                    <a:bodyPr/>
                    <a:lstStyle/>
                    <a:p>
                      <a:r>
                        <a:rPr lang="nl-NL" dirty="0" err="1" smtClean="0"/>
                        <a:t>ogg</a:t>
                      </a:r>
                      <a:r>
                        <a:rPr lang="nl-NL" dirty="0" smtClean="0"/>
                        <a:t>/</a:t>
                      </a:r>
                      <a:r>
                        <a:rPr lang="nl-NL" dirty="0" err="1" smtClean="0"/>
                        <a:t>vorbis</a:t>
                      </a:r>
                      <a:endParaRPr lang="nl-NL" dirty="0"/>
                    </a:p>
                  </a:txBody>
                  <a:tcPr/>
                </a:tc>
                <a:tc>
                  <a:txBody>
                    <a:bodyPr/>
                    <a:lstStyle/>
                    <a:p>
                      <a:endParaRPr lang="nl-NL" dirty="0"/>
                    </a:p>
                  </a:txBody>
                  <a:tcPr/>
                </a:tc>
                <a:tc>
                  <a:txBody>
                    <a:bodyPr/>
                    <a:lstStyle/>
                    <a:p>
                      <a:endParaRPr lang="nl-NL"/>
                    </a:p>
                  </a:txBody>
                  <a:tcPr/>
                </a:tc>
                <a:tc>
                  <a:txBody>
                    <a:bodyPr/>
                    <a:lstStyle/>
                    <a:p>
                      <a:pPr algn="ctr"/>
                      <a:endParaRPr lang="nl-NL" dirty="0"/>
                    </a:p>
                  </a:txBody>
                  <a:tcPr/>
                </a:tc>
                <a:tc>
                  <a:txBody>
                    <a:bodyPr/>
                    <a:lstStyle/>
                    <a:p>
                      <a:endParaRPr lang="nl-NL" dirty="0"/>
                    </a:p>
                  </a:txBody>
                  <a:tcPr/>
                </a:tc>
                <a:tc>
                  <a:txBody>
                    <a:bodyPr/>
                    <a:lstStyle/>
                    <a:p>
                      <a:endParaRPr lang="nl-NL" dirty="0"/>
                    </a:p>
                  </a:txBody>
                  <a:tcPr/>
                </a:tc>
                <a:tc>
                  <a:txBody>
                    <a:bodyPr/>
                    <a:lstStyle/>
                    <a:p>
                      <a:endParaRPr lang="nl-NL"/>
                    </a:p>
                  </a:txBody>
                  <a:tcPr/>
                </a:tc>
                <a:tc>
                  <a:txBody>
                    <a:bodyPr/>
                    <a:lstStyle/>
                    <a:p>
                      <a:endParaRPr lang="nl-NL"/>
                    </a:p>
                  </a:txBody>
                  <a:tcPr/>
                </a:tc>
              </a:tr>
              <a:tr h="370840">
                <a:tc>
                  <a:txBody>
                    <a:bodyPr/>
                    <a:lstStyle/>
                    <a:p>
                      <a:r>
                        <a:rPr lang="nl-NL" dirty="0" smtClean="0"/>
                        <a:t>mp3</a:t>
                      </a:r>
                      <a:endParaRPr lang="nl-NL" dirty="0"/>
                    </a:p>
                  </a:txBody>
                  <a:tcPr/>
                </a:tc>
                <a:tc>
                  <a:txBody>
                    <a:bodyPr/>
                    <a:lstStyle/>
                    <a:p>
                      <a:endParaRPr lang="nl-NL" dirty="0"/>
                    </a:p>
                  </a:txBody>
                  <a:tcPr/>
                </a:tc>
                <a:tc>
                  <a:txBody>
                    <a:bodyPr/>
                    <a:lstStyle/>
                    <a:p>
                      <a:endParaRPr lang="nl-NL" dirty="0"/>
                    </a:p>
                  </a:txBody>
                  <a:tcPr/>
                </a:tc>
                <a:tc>
                  <a:txBody>
                    <a:bodyPr/>
                    <a:lstStyle/>
                    <a:p>
                      <a:pPr algn="ctr"/>
                      <a:endParaRPr lang="nl-NL" dirty="0"/>
                    </a:p>
                  </a:txBody>
                  <a:tcPr/>
                </a:tc>
                <a:tc>
                  <a:txBody>
                    <a:bodyPr/>
                    <a:lstStyle/>
                    <a:p>
                      <a:endParaRPr lang="nl-NL"/>
                    </a:p>
                  </a:txBody>
                  <a:tcPr/>
                </a:tc>
                <a:tc>
                  <a:txBody>
                    <a:bodyPr/>
                    <a:lstStyle/>
                    <a:p>
                      <a:endParaRPr lang="nl-NL"/>
                    </a:p>
                  </a:txBody>
                  <a:tcPr/>
                </a:tc>
                <a:tc>
                  <a:txBody>
                    <a:bodyPr/>
                    <a:lstStyle/>
                    <a:p>
                      <a:endParaRPr lang="nl-NL"/>
                    </a:p>
                  </a:txBody>
                  <a:tcPr/>
                </a:tc>
                <a:tc>
                  <a:txBody>
                    <a:bodyPr/>
                    <a:lstStyle/>
                    <a:p>
                      <a:endParaRPr lang="nl-NL"/>
                    </a:p>
                  </a:txBody>
                  <a:tcPr/>
                </a:tc>
              </a:tr>
              <a:tr h="370840">
                <a:tc>
                  <a:txBody>
                    <a:bodyPr/>
                    <a:lstStyle/>
                    <a:p>
                      <a:r>
                        <a:rPr lang="nl-NL" dirty="0" err="1" smtClean="0"/>
                        <a:t>wav</a:t>
                      </a:r>
                      <a:endParaRPr lang="nl-NL" dirty="0"/>
                    </a:p>
                  </a:txBody>
                  <a:tcPr/>
                </a:tc>
                <a:tc>
                  <a:txBody>
                    <a:bodyPr/>
                    <a:lstStyle/>
                    <a:p>
                      <a:endParaRPr lang="nl-NL" dirty="0"/>
                    </a:p>
                  </a:txBody>
                  <a:tcPr/>
                </a:tc>
                <a:tc>
                  <a:txBody>
                    <a:bodyPr/>
                    <a:lstStyle/>
                    <a:p>
                      <a:endParaRPr lang="nl-NL" dirty="0"/>
                    </a:p>
                  </a:txBody>
                  <a:tcPr/>
                </a:tc>
                <a:tc>
                  <a:txBody>
                    <a:bodyPr/>
                    <a:lstStyle/>
                    <a:p>
                      <a:pPr algn="ctr"/>
                      <a:endParaRPr lang="nl-NL" dirty="0"/>
                    </a:p>
                  </a:txBody>
                  <a:tcPr/>
                </a:tc>
                <a:tc>
                  <a:txBody>
                    <a:bodyPr/>
                    <a:lstStyle/>
                    <a:p>
                      <a:endParaRPr lang="nl-NL"/>
                    </a:p>
                  </a:txBody>
                  <a:tcPr/>
                </a:tc>
                <a:tc>
                  <a:txBody>
                    <a:bodyPr/>
                    <a:lstStyle/>
                    <a:p>
                      <a:endParaRPr lang="nl-NL"/>
                    </a:p>
                  </a:txBody>
                  <a:tcPr/>
                </a:tc>
                <a:tc>
                  <a:txBody>
                    <a:bodyPr/>
                    <a:lstStyle/>
                    <a:p>
                      <a:endParaRPr lang="nl-NL"/>
                    </a:p>
                  </a:txBody>
                  <a:tcPr/>
                </a:tc>
                <a:tc>
                  <a:txBody>
                    <a:bodyPr/>
                    <a:lstStyle/>
                    <a:p>
                      <a:endParaRPr lang="nl-NL"/>
                    </a:p>
                  </a:txBody>
                  <a:tcPr/>
                </a:tc>
              </a:tr>
              <a:tr h="370840">
                <a:tc>
                  <a:txBody>
                    <a:bodyPr/>
                    <a:lstStyle/>
                    <a:p>
                      <a:r>
                        <a:rPr lang="nl-NL" dirty="0" smtClean="0"/>
                        <a:t>AAC</a:t>
                      </a:r>
                      <a:endParaRPr lang="nl-NL" dirty="0"/>
                    </a:p>
                  </a:txBody>
                  <a:tcPr/>
                </a:tc>
                <a:tc>
                  <a:txBody>
                    <a:bodyPr/>
                    <a:lstStyle/>
                    <a:p>
                      <a:endParaRPr lang="nl-NL"/>
                    </a:p>
                  </a:txBody>
                  <a:tcPr/>
                </a:tc>
                <a:tc>
                  <a:txBody>
                    <a:bodyPr/>
                    <a:lstStyle/>
                    <a:p>
                      <a:endParaRPr lang="nl-NL" dirty="0"/>
                    </a:p>
                  </a:txBody>
                  <a:tcPr/>
                </a:tc>
                <a:tc>
                  <a:txBody>
                    <a:bodyPr/>
                    <a:lstStyle/>
                    <a:p>
                      <a:pPr algn="ctr"/>
                      <a:endParaRPr lang="nl-NL" dirty="0"/>
                    </a:p>
                  </a:txBody>
                  <a:tcPr/>
                </a:tc>
                <a:tc>
                  <a:txBody>
                    <a:bodyPr/>
                    <a:lstStyle/>
                    <a:p>
                      <a:endParaRPr lang="nl-NL" dirty="0"/>
                    </a:p>
                  </a:txBody>
                  <a:tcPr/>
                </a:tc>
                <a:tc>
                  <a:txBody>
                    <a:bodyPr/>
                    <a:lstStyle/>
                    <a:p>
                      <a:endParaRPr lang="nl-NL" dirty="0"/>
                    </a:p>
                  </a:txBody>
                  <a:tcPr/>
                </a:tc>
                <a:tc>
                  <a:txBody>
                    <a:bodyPr/>
                    <a:lstStyle/>
                    <a:p>
                      <a:endParaRPr lang="nl-NL"/>
                    </a:p>
                  </a:txBody>
                  <a:tcPr/>
                </a:tc>
                <a:tc>
                  <a:txBody>
                    <a:bodyPr/>
                    <a:lstStyle/>
                    <a:p>
                      <a:endParaRPr lang="nl-NL" dirty="0"/>
                    </a:p>
                  </a:txBody>
                  <a:tcPr/>
                </a:tc>
              </a:tr>
            </a:tbl>
          </a:graphicData>
        </a:graphic>
      </p:graphicFrame>
      <p:pic>
        <p:nvPicPr>
          <p:cNvPr id="7" name="Picture 8" descr="http://aux2.iconpedia.net/uploads/4279855278073908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503834"/>
            <a:ext cx="566498" cy="566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http://files.softicons.com/download/system-icons/xedia-icons-by-photoshopedia/png/256/Firef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4807" y="1489214"/>
            <a:ext cx="563297" cy="5632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JP ten Berge\Downloads\Opera-icon-high-r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6560" y="1475259"/>
            <a:ext cx="518490" cy="5632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ieblog.members.winisp.net/images/ML_LogoUpdate_IE9Detai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22898" y="1507979"/>
            <a:ext cx="567727" cy="56772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91297" y="299695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07704" y="263691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91297" y="374560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49277" y="299695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71800" y="338556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45432" y="338556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07704" y="299695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07704" y="338556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07704" y="374560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45432" y="3746351"/>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71800" y="3746351"/>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71800" y="299695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71800" y="263691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45432" y="263691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07177" y="299695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07177" y="263691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07177" y="338556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07177" y="374560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91297" y="263691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91297" y="338556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82439" y="299695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82439" y="374560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439" y="263691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439" y="338556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http://mypieceoftheinter.net/wp-content/uploads/2009/03/ie8icon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07704" y="1538835"/>
            <a:ext cx="563297" cy="56329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2" descr="http://images.iium2000.multiply.com/image/1:lightandmagic/photos/2/400x400/27/internet-explorer-icon.png?et=O6aIFQMfrGLaeLscJ1Cqi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9948" y="1537742"/>
            <a:ext cx="565446" cy="56544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96931" y="300265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C:\Users\JP ten Berge\Pictures\Actions-edit-delet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96931" y="3751312"/>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96931" y="2642617"/>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5" descr="C:\Users\JP ten Berge\Pictures\Actions-dialog-ok-appl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96931" y="3391272"/>
            <a:ext cx="288032" cy="28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387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HTML5: Embedded content </a:t>
            </a:r>
            <a:r>
              <a:rPr lang="nl-NL" dirty="0" smtClean="0"/>
              <a:t>(5/6)</a:t>
            </a:r>
            <a:endParaRPr lang="nl-NL" dirty="0"/>
          </a:p>
        </p:txBody>
      </p:sp>
      <p:sp>
        <p:nvSpPr>
          <p:cNvPr id="3" name="Content Placeholder 2"/>
          <p:cNvSpPr>
            <a:spLocks noGrp="1"/>
          </p:cNvSpPr>
          <p:nvPr>
            <p:ph idx="1"/>
          </p:nvPr>
        </p:nvSpPr>
        <p:spPr/>
        <p:txBody>
          <a:bodyPr/>
          <a:lstStyle/>
          <a:p>
            <a:r>
              <a:rPr lang="nl-NL" dirty="0" smtClean="0"/>
              <a:t>Support </a:t>
            </a:r>
            <a:r>
              <a:rPr lang="nl-NL" dirty="0" err="1" smtClean="0"/>
              <a:t>for</a:t>
            </a:r>
            <a:r>
              <a:rPr lang="nl-NL" dirty="0" smtClean="0"/>
              <a:t> tracks, e.g.:</a:t>
            </a:r>
          </a:p>
          <a:p>
            <a:pPr lvl="1"/>
            <a:r>
              <a:rPr lang="nl-NL" dirty="0" smtClean="0"/>
              <a:t>Video </a:t>
            </a:r>
            <a:r>
              <a:rPr lang="nl-NL" dirty="0" err="1" smtClean="0"/>
              <a:t>subtitles</a:t>
            </a:r>
            <a:endParaRPr lang="nl-NL" dirty="0" smtClean="0"/>
          </a:p>
          <a:p>
            <a:pPr lvl="1"/>
            <a:r>
              <a:rPr lang="nl-NL" dirty="0" smtClean="0"/>
              <a:t>Audio cues</a:t>
            </a:r>
          </a:p>
          <a:p>
            <a:r>
              <a:rPr lang="nl-NL" dirty="0" smtClean="0"/>
              <a:t>Using tracks </a:t>
            </a:r>
            <a:r>
              <a:rPr lang="nl-NL" dirty="0" err="1" smtClean="0"/>
              <a:t>for</a:t>
            </a:r>
            <a:r>
              <a:rPr lang="nl-NL" dirty="0" smtClean="0"/>
              <a:t> video </a:t>
            </a:r>
            <a:r>
              <a:rPr lang="nl-NL" dirty="0" err="1" smtClean="0"/>
              <a:t>subtitles</a:t>
            </a:r>
            <a:r>
              <a:rPr lang="nl-NL" dirty="0" smtClean="0"/>
              <a:t>:</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22</a:t>
            </a:fld>
            <a:endParaRPr lang="nl-NL"/>
          </a:p>
        </p:txBody>
      </p:sp>
      <p:sp>
        <p:nvSpPr>
          <p:cNvPr id="7" name="Rectangle 18"/>
          <p:cNvSpPr/>
          <p:nvPr/>
        </p:nvSpPr>
        <p:spPr>
          <a:xfrm>
            <a:off x="598015" y="2996952"/>
            <a:ext cx="7632700" cy="325747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video</a:t>
            </a:r>
            <a:r>
              <a:rPr lang="en-US" dirty="0">
                <a:solidFill>
                  <a:srgbClr val="000000"/>
                </a:solidFill>
                <a:latin typeface="Consolas"/>
              </a:rPr>
              <a:t> </a:t>
            </a:r>
            <a:r>
              <a:rPr lang="en-US" dirty="0" err="1">
                <a:solidFill>
                  <a:srgbClr val="FF0000"/>
                </a:solidFill>
                <a:latin typeface="Consolas"/>
              </a:rPr>
              <a:t>src</a:t>
            </a:r>
            <a:r>
              <a:rPr lang="en-US" dirty="0">
                <a:solidFill>
                  <a:srgbClr val="0000FF"/>
                </a:solidFill>
                <a:latin typeface="Consolas"/>
              </a:rPr>
              <a:t>="</a:t>
            </a:r>
            <a:r>
              <a:rPr lang="en-US" dirty="0" err="1">
                <a:solidFill>
                  <a:srgbClr val="0000FF"/>
                </a:solidFill>
                <a:latin typeface="Consolas"/>
              </a:rPr>
              <a:t>foo.ogv</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track</a:t>
            </a:r>
            <a:r>
              <a:rPr lang="en-US" dirty="0">
                <a:solidFill>
                  <a:srgbClr val="000000"/>
                </a:solidFill>
                <a:latin typeface="Consolas"/>
              </a:rPr>
              <a:t> </a:t>
            </a:r>
            <a:r>
              <a:rPr lang="en-US" dirty="0">
                <a:solidFill>
                  <a:srgbClr val="FF0000"/>
                </a:solidFill>
                <a:latin typeface="Consolas"/>
              </a:rPr>
              <a:t>kind</a:t>
            </a:r>
            <a:r>
              <a:rPr lang="en-US" dirty="0">
                <a:solidFill>
                  <a:srgbClr val="0000FF"/>
                </a:solidFill>
                <a:latin typeface="Consolas"/>
              </a:rPr>
              <a:t>="</a:t>
            </a:r>
            <a:r>
              <a:rPr lang="en-US" dirty="0" smtClean="0">
                <a:solidFill>
                  <a:srgbClr val="0000FF"/>
                </a:solidFill>
                <a:latin typeface="Consolas"/>
              </a:rPr>
              <a:t>subtitles</a:t>
            </a:r>
            <a:r>
              <a:rPr lang="en-US" dirty="0">
                <a:solidFill>
                  <a:srgbClr val="0000FF"/>
                </a:solidFill>
                <a:latin typeface="Consolas"/>
              </a:rPr>
              <a:t>"</a:t>
            </a:r>
            <a:endParaRPr lang="en-US" dirty="0" smtClean="0">
              <a:solidFill>
                <a:srgbClr val="0000FF"/>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label</a:t>
            </a:r>
            <a:r>
              <a:rPr lang="en-US" dirty="0">
                <a:solidFill>
                  <a:srgbClr val="0000FF"/>
                </a:solidFill>
                <a:latin typeface="Consolas"/>
              </a:rPr>
              <a:t>="English </a:t>
            </a:r>
            <a:r>
              <a:rPr lang="en-US" dirty="0" smtClean="0">
                <a:solidFill>
                  <a:srgbClr val="0000FF"/>
                </a:solidFill>
                <a:latin typeface="Consolas"/>
              </a:rPr>
              <a:t>subtitles</a:t>
            </a:r>
            <a:r>
              <a:rPr lang="en-US" dirty="0">
                <a:solidFill>
                  <a:srgbClr val="0000FF"/>
                </a:solidFill>
                <a:latin typeface="Consolas"/>
              </a:rPr>
              <a:t>"</a:t>
            </a:r>
            <a:endParaRPr lang="en-US" dirty="0" smtClean="0">
              <a:solidFill>
                <a:srgbClr val="0000FF"/>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FF0000"/>
                </a:solidFill>
                <a:latin typeface="Consolas"/>
              </a:rPr>
              <a:t>src</a:t>
            </a:r>
            <a:r>
              <a:rPr lang="en-US" dirty="0">
                <a:solidFill>
                  <a:srgbClr val="0000FF"/>
                </a:solidFill>
                <a:latin typeface="Consolas"/>
              </a:rPr>
              <a:t>="</a:t>
            </a:r>
            <a:r>
              <a:rPr lang="en-US" dirty="0" err="1" smtClean="0">
                <a:solidFill>
                  <a:srgbClr val="0000FF"/>
                </a:solidFill>
                <a:latin typeface="Consolas"/>
              </a:rPr>
              <a:t>subtitles_en.vtt</a:t>
            </a:r>
            <a:r>
              <a:rPr lang="en-US" dirty="0">
                <a:solidFill>
                  <a:srgbClr val="0000FF"/>
                </a:solidFill>
                <a:latin typeface="Consolas"/>
              </a:rPr>
              <a:t>"</a:t>
            </a:r>
            <a:endParaRPr lang="en-US" dirty="0" smtClean="0">
              <a:solidFill>
                <a:srgbClr val="0000FF"/>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FF0000"/>
                </a:solidFill>
                <a:latin typeface="Consolas"/>
              </a:rPr>
              <a:t>srclang</a:t>
            </a:r>
            <a:r>
              <a:rPr lang="en-US" dirty="0">
                <a:solidFill>
                  <a:srgbClr val="0000FF"/>
                </a:solidFill>
                <a:latin typeface="Consolas"/>
              </a:rPr>
              <a:t>="en"</a:t>
            </a:r>
            <a:r>
              <a:rPr lang="en-US" dirty="0">
                <a:solidFill>
                  <a:srgbClr val="000000"/>
                </a:solidFill>
                <a:latin typeface="Consolas"/>
              </a:rPr>
              <a:t> </a:t>
            </a:r>
            <a:r>
              <a:rPr lang="en-US" dirty="0">
                <a:solidFill>
                  <a:srgbClr val="FF0000"/>
                </a:solidFill>
                <a:latin typeface="Consolas"/>
              </a:rPr>
              <a:t>default</a:t>
            </a:r>
            <a:r>
              <a:rPr lang="en-US" dirty="0">
                <a:solidFill>
                  <a:srgbClr val="0000FF"/>
                </a:solidFill>
                <a:latin typeface="Consolas"/>
              </a:rPr>
              <a:t>&gt;&lt;/</a:t>
            </a:r>
            <a:r>
              <a:rPr lang="en-US" dirty="0">
                <a:solidFill>
                  <a:srgbClr val="800000"/>
                </a:solidFill>
                <a:latin typeface="Consolas"/>
              </a:rPr>
              <a:t>track</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track</a:t>
            </a:r>
            <a:r>
              <a:rPr lang="en-US" dirty="0">
                <a:solidFill>
                  <a:srgbClr val="000000"/>
                </a:solidFill>
                <a:latin typeface="Consolas"/>
              </a:rPr>
              <a:t> </a:t>
            </a:r>
            <a:r>
              <a:rPr lang="en-US" dirty="0">
                <a:solidFill>
                  <a:srgbClr val="FF0000"/>
                </a:solidFill>
                <a:latin typeface="Consolas"/>
              </a:rPr>
              <a:t>kind</a:t>
            </a:r>
            <a:r>
              <a:rPr lang="en-US" dirty="0">
                <a:solidFill>
                  <a:srgbClr val="0000FF"/>
                </a:solidFill>
                <a:latin typeface="Consolas"/>
              </a:rPr>
              <a:t>="</a:t>
            </a:r>
            <a:r>
              <a:rPr lang="en-US" dirty="0" smtClean="0">
                <a:solidFill>
                  <a:srgbClr val="0000FF"/>
                </a:solidFill>
                <a:latin typeface="Consolas"/>
              </a:rPr>
              <a:t>subtitles</a:t>
            </a:r>
            <a:r>
              <a:rPr lang="en-US" dirty="0">
                <a:solidFill>
                  <a:srgbClr val="0000FF"/>
                </a:solidFill>
                <a:latin typeface="Consolas"/>
              </a:rPr>
              <a:t>"</a:t>
            </a:r>
            <a:endParaRPr lang="en-US" dirty="0" smtClean="0">
              <a:solidFill>
                <a:srgbClr val="0000FF"/>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nl-NL" dirty="0">
                <a:solidFill>
                  <a:srgbClr val="FF0000"/>
                </a:solidFill>
                <a:latin typeface="Consolas"/>
              </a:rPr>
              <a:t>label</a:t>
            </a:r>
            <a:r>
              <a:rPr lang="nl-NL" dirty="0">
                <a:solidFill>
                  <a:srgbClr val="0000FF"/>
                </a:solidFill>
                <a:latin typeface="Consolas"/>
              </a:rPr>
              <a:t>="Deutsche </a:t>
            </a:r>
            <a:r>
              <a:rPr lang="nl-NL" dirty="0" err="1" smtClean="0">
                <a:solidFill>
                  <a:srgbClr val="0000FF"/>
                </a:solidFill>
                <a:latin typeface="Consolas"/>
              </a:rPr>
              <a:t>Untertitel</a:t>
            </a:r>
            <a:r>
              <a:rPr lang="en-US" dirty="0">
                <a:solidFill>
                  <a:srgbClr val="0000FF"/>
                </a:solidFill>
                <a:latin typeface="Consolas"/>
              </a:rPr>
              <a:t>"</a:t>
            </a:r>
            <a:endParaRPr lang="nl-NL" dirty="0" smtClean="0">
              <a:solidFill>
                <a:srgbClr val="0000FF"/>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r>
              <a:rPr lang="nl-NL" dirty="0" err="1">
                <a:solidFill>
                  <a:srgbClr val="FF0000"/>
                </a:solidFill>
                <a:latin typeface="Consolas"/>
              </a:rPr>
              <a:t>src</a:t>
            </a:r>
            <a:r>
              <a:rPr lang="nl-NL" dirty="0">
                <a:solidFill>
                  <a:srgbClr val="0000FF"/>
                </a:solidFill>
                <a:latin typeface="Consolas"/>
              </a:rPr>
              <a:t>="</a:t>
            </a:r>
            <a:r>
              <a:rPr lang="nl-NL" dirty="0" err="1" smtClean="0">
                <a:solidFill>
                  <a:srgbClr val="0000FF"/>
                </a:solidFill>
                <a:latin typeface="Consolas"/>
              </a:rPr>
              <a:t>subtitles_de.vtt</a:t>
            </a:r>
            <a:r>
              <a:rPr lang="en-US" dirty="0">
                <a:solidFill>
                  <a:srgbClr val="0000FF"/>
                </a:solidFill>
                <a:latin typeface="Consolas"/>
              </a:rPr>
              <a:t>"</a:t>
            </a:r>
            <a:endParaRPr lang="nl-NL" dirty="0" smtClean="0">
              <a:solidFill>
                <a:srgbClr val="0000FF"/>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r>
              <a:rPr lang="nl-NL" dirty="0" err="1">
                <a:solidFill>
                  <a:srgbClr val="FF0000"/>
                </a:solidFill>
                <a:latin typeface="Consolas"/>
              </a:rPr>
              <a:t>srclang</a:t>
            </a:r>
            <a:r>
              <a:rPr lang="nl-NL" dirty="0">
                <a:solidFill>
                  <a:srgbClr val="0000FF"/>
                </a:solidFill>
                <a:latin typeface="Consolas"/>
              </a:rPr>
              <a:t>="de</a:t>
            </a:r>
            <a:r>
              <a:rPr lang="nl-NL" dirty="0" smtClean="0">
                <a:solidFill>
                  <a:srgbClr val="0000FF"/>
                </a:solidFill>
                <a:latin typeface="Consolas"/>
              </a:rPr>
              <a:t>"&gt;&lt;/</a:t>
            </a:r>
            <a:r>
              <a:rPr lang="nl-NL" dirty="0">
                <a:solidFill>
                  <a:srgbClr val="800000"/>
                </a:solidFill>
                <a:latin typeface="Consolas"/>
              </a:rPr>
              <a:t>track</a:t>
            </a:r>
            <a:r>
              <a:rPr lang="nl-NL"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a:solidFill>
                  <a:srgbClr val="800000"/>
                </a:solidFill>
                <a:latin typeface="Consolas"/>
              </a:rPr>
              <a:t>video</a:t>
            </a:r>
            <a:r>
              <a:rPr lang="nl-NL" dirty="0">
                <a:solidFill>
                  <a:srgbClr val="0000FF"/>
                </a:solidFill>
                <a:latin typeface="Consolas"/>
              </a:rPr>
              <a:t>&gt;</a:t>
            </a:r>
            <a:endParaRPr lang="nl-NL" dirty="0" smtClean="0">
              <a:solidFill>
                <a:srgbClr val="0000FF"/>
              </a:solidFill>
              <a:latin typeface="Consolas"/>
              <a:ea typeface="Times New Roman"/>
              <a:cs typeface="Times New Roman"/>
            </a:endParaRPr>
          </a:p>
        </p:txBody>
      </p:sp>
      <p:sp>
        <p:nvSpPr>
          <p:cNvPr id="6" name="Rounded Rectangle 5"/>
          <p:cNvSpPr/>
          <p:nvPr/>
        </p:nvSpPr>
        <p:spPr>
          <a:xfrm>
            <a:off x="7579442" y="2852936"/>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4180046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fgeronde rechthoek 7"/>
          <p:cNvSpPr/>
          <p:nvPr/>
        </p:nvSpPr>
        <p:spPr>
          <a:xfrm>
            <a:off x="1368477" y="3793803"/>
            <a:ext cx="3102937" cy="29993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6" name="Afgeronde rechthoek 7"/>
          <p:cNvSpPr/>
          <p:nvPr/>
        </p:nvSpPr>
        <p:spPr>
          <a:xfrm>
            <a:off x="1368477" y="4149080"/>
            <a:ext cx="2555449" cy="29993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16" name="Afgeronde rechthoek 14"/>
          <p:cNvSpPr/>
          <p:nvPr/>
        </p:nvSpPr>
        <p:spPr>
          <a:xfrm>
            <a:off x="899592" y="2990533"/>
            <a:ext cx="3312368" cy="73151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a:t>
            </a:r>
            <a:r>
              <a:rPr lang="nl-NL" dirty="0" smtClean="0"/>
              <a:t> </a:t>
            </a:r>
            <a:r>
              <a:rPr lang="nl-NL" dirty="0" err="1" smtClean="0"/>
              <a:t>and</a:t>
            </a:r>
            <a:r>
              <a:rPr lang="nl-NL" dirty="0" smtClean="0"/>
              <a:t> audio playback</a:t>
            </a:r>
            <a:endParaRPr lang="nl-NL" dirty="0"/>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p>
          <a:p>
            <a:pPr lvl="1"/>
            <a:r>
              <a:rPr lang="nl-NL" dirty="0" err="1" smtClean="0"/>
              <a:t>Flexible</a:t>
            </a:r>
            <a:r>
              <a:rPr lang="nl-NL" dirty="0" smtClean="0"/>
              <a:t> </a:t>
            </a:r>
            <a:r>
              <a:rPr lang="nl-NL" dirty="0" err="1" smtClean="0"/>
              <a:t>boxes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smtClean="0"/>
              <a:t> </a:t>
            </a:r>
            <a:endParaRPr lang="nl-NL" dirty="0"/>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23</a:t>
            </a:fld>
            <a:endParaRPr lang="nl-NL" dirty="0"/>
          </a:p>
        </p:txBody>
      </p:sp>
      <p:pic>
        <p:nvPicPr>
          <p:cNvPr id="27"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462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HTML5: Embedded content (6/6)</a:t>
            </a:r>
            <a:endParaRPr lang="nl-NL" dirty="0"/>
          </a:p>
        </p:txBody>
      </p:sp>
      <p:sp>
        <p:nvSpPr>
          <p:cNvPr id="3" name="Content Placeholder 2"/>
          <p:cNvSpPr>
            <a:spLocks noGrp="1"/>
          </p:cNvSpPr>
          <p:nvPr>
            <p:ph idx="1"/>
          </p:nvPr>
        </p:nvSpPr>
        <p:spPr/>
        <p:txBody>
          <a:bodyPr/>
          <a:lstStyle/>
          <a:p>
            <a:r>
              <a:rPr lang="nl-NL" dirty="0" smtClean="0"/>
              <a:t>Support </a:t>
            </a:r>
            <a:r>
              <a:rPr lang="nl-NL" dirty="0" err="1" smtClean="0"/>
              <a:t>for</a:t>
            </a:r>
            <a:r>
              <a:rPr lang="nl-NL" dirty="0" smtClean="0"/>
              <a:t> </a:t>
            </a:r>
            <a:r>
              <a:rPr lang="nl-NL" dirty="0" err="1" smtClean="0"/>
              <a:t>drawing</a:t>
            </a:r>
            <a:r>
              <a:rPr lang="nl-NL" dirty="0" smtClean="0"/>
              <a:t> on a canvas</a:t>
            </a:r>
          </a:p>
          <a:p>
            <a:r>
              <a:rPr lang="nl-NL" dirty="0" err="1" smtClean="0"/>
              <a:t>Defining</a:t>
            </a:r>
            <a:r>
              <a:rPr lang="nl-NL" dirty="0" smtClean="0"/>
              <a:t> the canvas:</a:t>
            </a:r>
          </a:p>
          <a:p>
            <a:endParaRPr lang="nl-NL" dirty="0"/>
          </a:p>
          <a:p>
            <a:r>
              <a:rPr lang="nl-NL" dirty="0" smtClean="0"/>
              <a:t>Using the canvas:</a:t>
            </a:r>
          </a:p>
        </p:txBody>
      </p:sp>
      <p:sp>
        <p:nvSpPr>
          <p:cNvPr id="6" name="Rectangle 18"/>
          <p:cNvSpPr/>
          <p:nvPr/>
        </p:nvSpPr>
        <p:spPr>
          <a:xfrm>
            <a:off x="598015" y="1988840"/>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Calibri"/>
              </a:rPr>
              <a:t>&lt;</a:t>
            </a:r>
            <a:r>
              <a:rPr lang="en-US" dirty="0">
                <a:solidFill>
                  <a:srgbClr val="800000"/>
                </a:solidFill>
                <a:latin typeface="Consolas"/>
                <a:ea typeface="Calibri"/>
              </a:rPr>
              <a:t>canvas</a:t>
            </a:r>
            <a:r>
              <a:rPr lang="en-US" dirty="0">
                <a:latin typeface="Consolas"/>
                <a:ea typeface="Calibri"/>
              </a:rPr>
              <a:t> </a:t>
            </a:r>
            <a:r>
              <a:rPr lang="en-US" dirty="0">
                <a:solidFill>
                  <a:srgbClr val="FF0000"/>
                </a:solidFill>
                <a:latin typeface="Consolas"/>
                <a:ea typeface="Calibri"/>
              </a:rPr>
              <a:t>id</a:t>
            </a:r>
            <a:r>
              <a:rPr lang="en-US" dirty="0" smtClean="0">
                <a:solidFill>
                  <a:srgbClr val="0000FF"/>
                </a:solidFill>
                <a:latin typeface="Consolas"/>
                <a:ea typeface="Calibri"/>
              </a:rPr>
              <a:t>=</a:t>
            </a:r>
            <a:r>
              <a:rPr lang="en-US" dirty="0">
                <a:solidFill>
                  <a:srgbClr val="0000FF"/>
                </a:solidFill>
                <a:latin typeface="Consolas"/>
                <a:ea typeface="Calibri"/>
              </a:rPr>
              <a:t>"</a:t>
            </a:r>
            <a:r>
              <a:rPr lang="en-US" dirty="0" err="1" smtClean="0">
                <a:solidFill>
                  <a:srgbClr val="0000FF"/>
                </a:solidFill>
                <a:latin typeface="Consolas"/>
                <a:ea typeface="Calibri"/>
              </a:rPr>
              <a:t>cvs</a:t>
            </a:r>
            <a:r>
              <a:rPr lang="en-US" dirty="0" smtClean="0">
                <a:solidFill>
                  <a:srgbClr val="0000FF"/>
                </a:solidFill>
                <a:latin typeface="Consolas"/>
                <a:ea typeface="Calibri"/>
              </a:rPr>
              <a:t>"&gt;&lt;/</a:t>
            </a:r>
            <a:r>
              <a:rPr lang="en-US" dirty="0">
                <a:solidFill>
                  <a:srgbClr val="800000"/>
                </a:solidFill>
                <a:latin typeface="Consolas"/>
                <a:ea typeface="Calibri"/>
              </a:rPr>
              <a:t>canvas</a:t>
            </a:r>
            <a:r>
              <a:rPr lang="en-US" dirty="0">
                <a:solidFill>
                  <a:srgbClr val="0000FF"/>
                </a:solidFill>
                <a:latin typeface="Consolas"/>
                <a:ea typeface="Calibri"/>
              </a:rPr>
              <a:t>&gt;</a:t>
            </a:r>
            <a:endParaRPr lang="nl-NL" dirty="0">
              <a:solidFill>
                <a:schemeClr val="tx1"/>
              </a:solidFill>
              <a:ea typeface="Calibri"/>
              <a:cs typeface="Times New Roman"/>
            </a:endParaRPr>
          </a:p>
        </p:txBody>
      </p:sp>
      <p:sp>
        <p:nvSpPr>
          <p:cNvPr id="10" name="Rectangle 18"/>
          <p:cNvSpPr/>
          <p:nvPr/>
        </p:nvSpPr>
        <p:spPr>
          <a:xfrm>
            <a:off x="598015" y="3140968"/>
            <a:ext cx="7632700" cy="267273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var</a:t>
            </a:r>
            <a:r>
              <a:rPr lang="nl-NL" dirty="0">
                <a:solidFill>
                  <a:srgbClr val="000000"/>
                </a:solidFill>
                <a:latin typeface="Consolas"/>
              </a:rPr>
              <a:t> </a:t>
            </a:r>
            <a:r>
              <a:rPr lang="nl-NL" dirty="0" err="1">
                <a:solidFill>
                  <a:srgbClr val="000000"/>
                </a:solidFill>
                <a:latin typeface="Consolas"/>
              </a:rPr>
              <a:t>ctx</a:t>
            </a:r>
            <a:r>
              <a:rPr lang="nl-NL" dirty="0">
                <a:solidFill>
                  <a:srgbClr val="000000"/>
                </a:solidFill>
                <a:latin typeface="Consolas"/>
              </a:rPr>
              <a:t> = </a:t>
            </a:r>
            <a:r>
              <a:rPr lang="nl-NL" dirty="0" err="1">
                <a:solidFill>
                  <a:srgbClr val="000000"/>
                </a:solidFill>
                <a:latin typeface="Consolas"/>
              </a:rPr>
              <a:t>document.getElementById</a:t>
            </a:r>
            <a:r>
              <a:rPr lang="nl-NL" dirty="0">
                <a:solidFill>
                  <a:srgbClr val="000000"/>
                </a:solidFill>
                <a:latin typeface="Consolas"/>
              </a:rPr>
              <a:t>(</a:t>
            </a:r>
            <a:r>
              <a:rPr lang="nl-NL" dirty="0">
                <a:solidFill>
                  <a:srgbClr val="800000"/>
                </a:solidFill>
                <a:latin typeface="Consolas"/>
              </a:rPr>
              <a:t>"</a:t>
            </a:r>
            <a:r>
              <a:rPr lang="nl-NL" dirty="0" err="1">
                <a:solidFill>
                  <a:srgbClr val="800000"/>
                </a:solidFill>
                <a:latin typeface="Consolas"/>
              </a:rPr>
              <a:t>cvs</a:t>
            </a:r>
            <a:r>
              <a:rPr lang="nl-NL" dirty="0">
                <a:solidFill>
                  <a:srgbClr val="800000"/>
                </a:solidFill>
                <a:latin typeface="Consolas"/>
              </a:rPr>
              <a:t>"</a:t>
            </a:r>
            <a:r>
              <a:rPr lang="nl-NL" dirty="0">
                <a:solidFill>
                  <a:srgbClr val="000000"/>
                </a:solidFill>
                <a:latin typeface="Consolas"/>
              </a:rPr>
              <a:t>).</a:t>
            </a:r>
            <a:r>
              <a:rPr lang="nl-NL" dirty="0" err="1">
                <a:solidFill>
                  <a:srgbClr val="000000"/>
                </a:solidFill>
                <a:latin typeface="Consolas"/>
              </a:rPr>
              <a:t>getContext</a:t>
            </a:r>
            <a:r>
              <a:rPr lang="nl-NL" dirty="0">
                <a:solidFill>
                  <a:srgbClr val="000000"/>
                </a:solidFill>
                <a:latin typeface="Consolas"/>
              </a:rPr>
              <a:t>(</a:t>
            </a:r>
            <a:r>
              <a:rPr lang="nl-NL" dirty="0">
                <a:solidFill>
                  <a:srgbClr val="800000"/>
                </a:solidFill>
                <a:latin typeface="Consolas"/>
              </a:rPr>
              <a:t>"2d</a:t>
            </a:r>
            <a:r>
              <a:rPr lang="nl-NL" dirty="0" smtClean="0">
                <a:solidFill>
                  <a:srgbClr val="800000"/>
                </a:solidFill>
                <a:latin typeface="Consolas"/>
              </a:rPr>
              <a:t>"</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rPr>
              <a:t>ctx.fillRect</a:t>
            </a:r>
            <a:r>
              <a:rPr lang="nl-NL" dirty="0" smtClean="0">
                <a:solidFill>
                  <a:srgbClr val="000000"/>
                </a:solidFill>
                <a:latin typeface="Consolas"/>
              </a:rPr>
              <a:t>(250</a:t>
            </a:r>
            <a:r>
              <a:rPr lang="nl-NL" dirty="0">
                <a:solidFill>
                  <a:srgbClr val="000000"/>
                </a:solidFill>
                <a:latin typeface="Consolas"/>
              </a:rPr>
              <a:t>, 25, 150, 100</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rPr>
              <a:t>ctx.beginPath</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ctx.arc(450</a:t>
            </a:r>
            <a:r>
              <a:rPr lang="nl-NL" dirty="0">
                <a:solidFill>
                  <a:srgbClr val="000000"/>
                </a:solidFill>
                <a:latin typeface="Consolas"/>
              </a:rPr>
              <a:t>, 110, 100, </a:t>
            </a:r>
            <a:r>
              <a:rPr lang="nl-NL" dirty="0" err="1">
                <a:solidFill>
                  <a:srgbClr val="000000"/>
                </a:solidFill>
                <a:latin typeface="Consolas"/>
              </a:rPr>
              <a:t>Math.PI</a:t>
            </a:r>
            <a:r>
              <a:rPr lang="nl-NL" dirty="0">
                <a:solidFill>
                  <a:srgbClr val="000000"/>
                </a:solidFill>
                <a:latin typeface="Consolas"/>
              </a:rPr>
              <a:t> * 1 / 2, </a:t>
            </a:r>
            <a:r>
              <a:rPr lang="nl-NL" dirty="0" err="1">
                <a:solidFill>
                  <a:srgbClr val="000000"/>
                </a:solidFill>
                <a:latin typeface="Consolas"/>
              </a:rPr>
              <a:t>Math.PI</a:t>
            </a:r>
            <a:r>
              <a:rPr lang="nl-NL" dirty="0">
                <a:solidFill>
                  <a:srgbClr val="000000"/>
                </a:solidFill>
                <a:latin typeface="Consolas"/>
              </a:rPr>
              <a:t> * 3 / 2</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ctx.lineWidth</a:t>
            </a:r>
            <a:r>
              <a:rPr lang="en-US" dirty="0">
                <a:solidFill>
                  <a:srgbClr val="000000"/>
                </a:solidFill>
                <a:latin typeface="Consolas"/>
              </a:rPr>
              <a:t> = 15</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ctx.lineCap</a:t>
            </a:r>
            <a:r>
              <a:rPr lang="en-US" dirty="0">
                <a:solidFill>
                  <a:srgbClr val="000000"/>
                </a:solidFill>
                <a:latin typeface="Consolas"/>
              </a:rPr>
              <a:t> = </a:t>
            </a:r>
            <a:r>
              <a:rPr lang="en-US" dirty="0">
                <a:solidFill>
                  <a:srgbClr val="800000"/>
                </a:solidFill>
                <a:latin typeface="Consolas"/>
              </a:rPr>
              <a:t>'round</a:t>
            </a:r>
            <a:r>
              <a:rPr lang="en-US" dirty="0" smtClean="0">
                <a:solidFill>
                  <a:srgbClr val="800000"/>
                </a:solidFill>
                <a:latin typeface="Consolas"/>
              </a:rPr>
              <a:t>'</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ctx.strokeStyle</a:t>
            </a:r>
            <a:r>
              <a:rPr lang="en-US" dirty="0">
                <a:solidFill>
                  <a:srgbClr val="000000"/>
                </a:solidFill>
                <a:latin typeface="Consolas"/>
              </a:rPr>
              <a:t> = </a:t>
            </a:r>
            <a:r>
              <a:rPr lang="en-US" dirty="0">
                <a:solidFill>
                  <a:srgbClr val="800000"/>
                </a:solidFill>
                <a:latin typeface="Consolas"/>
              </a:rPr>
              <a:t>'</a:t>
            </a:r>
            <a:r>
              <a:rPr lang="en-US" dirty="0" err="1">
                <a:solidFill>
                  <a:srgbClr val="800000"/>
                </a:solidFill>
                <a:latin typeface="Consolas"/>
              </a:rPr>
              <a:t>rgba</a:t>
            </a:r>
            <a:r>
              <a:rPr lang="en-US" dirty="0">
                <a:solidFill>
                  <a:srgbClr val="800000"/>
                </a:solidFill>
                <a:latin typeface="Consolas"/>
              </a:rPr>
              <a:t>(255, 127, 0, 0.5</a:t>
            </a:r>
            <a:r>
              <a:rPr lang="en-US" dirty="0" smtClean="0">
                <a:solidFill>
                  <a:srgbClr val="800000"/>
                </a:solidFill>
                <a:latin typeface="Consolas"/>
              </a:rPr>
              <a:t>)'</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rPr>
              <a:t>ctx.stroke</a:t>
            </a:r>
            <a:r>
              <a:rPr lang="en-US" dirty="0">
                <a:solidFill>
                  <a:srgbClr val="000000"/>
                </a:solidFill>
                <a:latin typeface="Consolas"/>
              </a:rPr>
              <a:t>();</a:t>
            </a:r>
            <a:endParaRPr lang="nl-NL" dirty="0">
              <a:solidFill>
                <a:schemeClr val="tx1"/>
              </a:solidFill>
              <a:ea typeface="Calibri"/>
              <a:cs typeface="Times New Roman"/>
            </a:endParaRP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24</a:t>
            </a:fld>
            <a:endParaRPr lang="nl-NL"/>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4803939"/>
            <a:ext cx="2565793" cy="201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7579442" y="1844824"/>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1" name="Rounded Rectangle 10"/>
          <p:cNvSpPr/>
          <p:nvPr/>
        </p:nvSpPr>
        <p:spPr>
          <a:xfrm>
            <a:off x="7596336" y="2852936"/>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298198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fgeronde rechthoek 20"/>
          <p:cNvSpPr/>
          <p:nvPr/>
        </p:nvSpPr>
        <p:spPr>
          <a:xfrm>
            <a:off x="467544" y="4549284"/>
            <a:ext cx="3312368" cy="398922"/>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6" name="Afgeronde rechthoek 7"/>
          <p:cNvSpPr/>
          <p:nvPr/>
        </p:nvSpPr>
        <p:spPr>
          <a:xfrm>
            <a:off x="1368477" y="4149080"/>
            <a:ext cx="2555449" cy="29993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16" name="Afgeronde rechthoek 14"/>
          <p:cNvSpPr/>
          <p:nvPr/>
        </p:nvSpPr>
        <p:spPr>
          <a:xfrm>
            <a:off x="899592" y="2990533"/>
            <a:ext cx="3312368" cy="73151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a:t>
            </a:r>
            <a:r>
              <a:rPr lang="nl-NL" dirty="0" smtClean="0"/>
              <a:t> </a:t>
            </a:r>
            <a:r>
              <a:rPr lang="nl-NL" dirty="0" err="1" smtClean="0"/>
              <a:t>and</a:t>
            </a:r>
            <a:r>
              <a:rPr lang="nl-NL" dirty="0" smtClean="0"/>
              <a:t> audio playback</a:t>
            </a:r>
            <a:endParaRPr lang="nl-NL" dirty="0"/>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p>
          <a:p>
            <a:pPr lvl="1"/>
            <a:r>
              <a:rPr lang="nl-NL" dirty="0" err="1" smtClean="0"/>
              <a:t>Flexible</a:t>
            </a:r>
            <a:r>
              <a:rPr lang="nl-NL" dirty="0" smtClean="0"/>
              <a:t> </a:t>
            </a:r>
            <a:r>
              <a:rPr lang="nl-NL" dirty="0" err="1" smtClean="0"/>
              <a:t>boxes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smtClean="0"/>
              <a:t> </a:t>
            </a:r>
            <a:endParaRPr lang="nl-NL" dirty="0"/>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25</a:t>
            </a:fld>
            <a:endParaRPr lang="nl-NL" dirty="0"/>
          </a:p>
        </p:txBody>
      </p:sp>
      <p:pic>
        <p:nvPicPr>
          <p:cNvPr id="27"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620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6"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CSS3: </a:t>
            </a:r>
            <a:r>
              <a:rPr lang="nl-NL" dirty="0" err="1" smtClean="0"/>
              <a:t>Vendor</a:t>
            </a:r>
            <a:r>
              <a:rPr lang="nl-NL" dirty="0" smtClean="0"/>
              <a:t> </a:t>
            </a:r>
            <a:r>
              <a:rPr lang="nl-NL" dirty="0" err="1" smtClean="0"/>
              <a:t>specific</a:t>
            </a:r>
            <a:r>
              <a:rPr lang="nl-NL" dirty="0" smtClean="0"/>
              <a:t> </a:t>
            </a:r>
            <a:r>
              <a:rPr lang="nl-NL" dirty="0" err="1" smtClean="0"/>
              <a:t>properties</a:t>
            </a:r>
            <a:endParaRPr lang="nl-NL" dirty="0"/>
          </a:p>
        </p:txBody>
      </p:sp>
      <p:sp>
        <p:nvSpPr>
          <p:cNvPr id="3" name="Tijdelijke aanduiding voor inhoud 2"/>
          <p:cNvSpPr>
            <a:spLocks noGrp="1"/>
          </p:cNvSpPr>
          <p:nvPr>
            <p:ph idx="1"/>
          </p:nvPr>
        </p:nvSpPr>
        <p:spPr/>
        <p:txBody>
          <a:bodyPr/>
          <a:lstStyle/>
          <a:p>
            <a:r>
              <a:rPr lang="nl-NL" dirty="0" smtClean="0"/>
              <a:t>Browsers </a:t>
            </a:r>
            <a:r>
              <a:rPr lang="nl-NL" dirty="0" err="1" smtClean="0"/>
              <a:t>implement</a:t>
            </a:r>
            <a:r>
              <a:rPr lang="nl-NL" dirty="0" smtClean="0"/>
              <a:t> </a:t>
            </a:r>
            <a:r>
              <a:rPr lang="nl-NL" dirty="0" err="1" smtClean="0"/>
              <a:t>own</a:t>
            </a:r>
            <a:r>
              <a:rPr lang="nl-NL" dirty="0" smtClean="0"/>
              <a:t> </a:t>
            </a:r>
            <a:r>
              <a:rPr lang="nl-NL" dirty="0" err="1" smtClean="0"/>
              <a:t>properties</a:t>
            </a:r>
            <a:r>
              <a:rPr lang="nl-NL" dirty="0" smtClean="0"/>
              <a:t>, e.g.:</a:t>
            </a:r>
          </a:p>
          <a:p>
            <a:endParaRPr lang="nl-NL" dirty="0"/>
          </a:p>
          <a:p>
            <a:endParaRPr lang="nl-NL" dirty="0" smtClean="0"/>
          </a:p>
          <a:p>
            <a:endParaRPr lang="nl-NL" dirty="0"/>
          </a:p>
          <a:p>
            <a:r>
              <a:rPr lang="nl-NL" dirty="0" err="1" smtClean="0"/>
              <a:t>Prefixes</a:t>
            </a:r>
            <a:r>
              <a:rPr lang="nl-NL" dirty="0" smtClean="0"/>
              <a:t>:</a:t>
            </a:r>
          </a:p>
          <a:p>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26</a:t>
            </a:fld>
            <a:endParaRPr lang="nl-NL"/>
          </a:p>
        </p:txBody>
      </p:sp>
      <p:sp>
        <p:nvSpPr>
          <p:cNvPr id="6" name="Rectangle 18"/>
          <p:cNvSpPr/>
          <p:nvPr/>
        </p:nvSpPr>
        <p:spPr>
          <a:xfrm>
            <a:off x="598015" y="1484784"/>
            <a:ext cx="7632700" cy="165618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spcBef>
                <a:spcPts val="0"/>
              </a:spcBef>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rPr>
              <a:t>#content</a:t>
            </a:r>
            <a:r>
              <a:rPr lang="en-US" dirty="0" smtClean="0">
                <a:solidFill>
                  <a:prstClr val="black"/>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FF0000"/>
                </a:solidFill>
                <a:latin typeface="Consolas"/>
                <a:ea typeface="Times New Roman"/>
                <a:cs typeface="Times New Roman"/>
              </a:rPr>
              <a:t>	-</a:t>
            </a:r>
            <a:r>
              <a:rPr lang="en-US" dirty="0" err="1">
                <a:solidFill>
                  <a:srgbClr val="FF0000"/>
                </a:solidFill>
                <a:latin typeface="Consolas"/>
                <a:ea typeface="Times New Roman"/>
                <a:cs typeface="Times New Roman"/>
              </a:rPr>
              <a:t>moz</a:t>
            </a:r>
            <a:r>
              <a:rPr lang="en-US" dirty="0">
                <a:solidFill>
                  <a:srgbClr val="FF0000"/>
                </a:solidFill>
                <a:latin typeface="Consolas"/>
                <a:ea typeface="Times New Roman"/>
                <a:cs typeface="Times New Roman"/>
              </a:rPr>
              <a:t>-border-radius</a:t>
            </a:r>
            <a:r>
              <a:rPr lang="en-US" dirty="0">
                <a:solidFill>
                  <a:srgbClr val="000000"/>
                </a:solidFill>
                <a:latin typeface="Consolas"/>
                <a:ea typeface="Times New Roman"/>
                <a:cs typeface="Times New Roman"/>
              </a:rPr>
              <a:t>: </a:t>
            </a:r>
            <a:r>
              <a:rPr lang="en-US" dirty="0" smtClean="0">
                <a:solidFill>
                  <a:srgbClr val="0000FF"/>
                </a:solidFill>
                <a:latin typeface="Consolas"/>
                <a:ea typeface="Times New Roman"/>
                <a:cs typeface="Times New Roman"/>
              </a:rPr>
              <a:t>10px</a:t>
            </a:r>
            <a:r>
              <a:rPr lang="en-US" dirty="0" smtClean="0">
                <a:solidFill>
                  <a:srgbClr val="000000"/>
                </a:solidFill>
                <a:latin typeface="Consolas"/>
                <a:ea typeface="Times New Roman"/>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FF0000"/>
                </a:solidFill>
                <a:latin typeface="Consolas"/>
                <a:ea typeface="Times New Roman"/>
                <a:cs typeface="Times New Roman"/>
              </a:rPr>
              <a:t>	-</a:t>
            </a:r>
            <a:r>
              <a:rPr lang="en-US" dirty="0" err="1" smtClean="0">
                <a:solidFill>
                  <a:srgbClr val="FF0000"/>
                </a:solidFill>
                <a:latin typeface="Consolas"/>
                <a:ea typeface="Times New Roman"/>
                <a:cs typeface="Times New Roman"/>
              </a:rPr>
              <a:t>webkit</a:t>
            </a:r>
            <a:r>
              <a:rPr lang="en-US" dirty="0" smtClean="0">
                <a:solidFill>
                  <a:srgbClr val="FF0000"/>
                </a:solidFill>
                <a:latin typeface="Consolas"/>
                <a:ea typeface="Times New Roman"/>
                <a:cs typeface="Times New Roman"/>
              </a:rPr>
              <a:t>-radius</a:t>
            </a:r>
            <a:r>
              <a:rPr lang="en-US" dirty="0">
                <a:solidFill>
                  <a:srgbClr val="000000"/>
                </a:solidFill>
                <a:latin typeface="Consolas"/>
                <a:ea typeface="Times New Roman"/>
                <a:cs typeface="Times New Roman"/>
              </a:rPr>
              <a:t>: </a:t>
            </a:r>
            <a:r>
              <a:rPr lang="en-US" dirty="0">
                <a:solidFill>
                  <a:srgbClr val="0000FF"/>
                </a:solidFill>
                <a:latin typeface="Consolas"/>
                <a:ea typeface="Times New Roman"/>
                <a:cs typeface="Times New Roman"/>
              </a:rPr>
              <a:t>10px</a:t>
            </a:r>
            <a:r>
              <a:rPr lang="en-US" dirty="0" smtClean="0">
                <a:solidFill>
                  <a:srgbClr val="000000"/>
                </a:solidFill>
                <a:latin typeface="Consolas"/>
                <a:ea typeface="Times New Roman"/>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FF0000"/>
                </a:solidFill>
                <a:latin typeface="Consolas"/>
                <a:ea typeface="Times New Roman"/>
                <a:cs typeface="Times New Roman"/>
              </a:rPr>
              <a:t>	border-radius</a:t>
            </a:r>
            <a:r>
              <a:rPr lang="nl-NL" dirty="0">
                <a:solidFill>
                  <a:srgbClr val="000000"/>
                </a:solidFill>
                <a:latin typeface="Consolas"/>
                <a:ea typeface="Times New Roman"/>
                <a:cs typeface="Times New Roman"/>
              </a:rPr>
              <a:t>: </a:t>
            </a:r>
            <a:r>
              <a:rPr lang="nl-NL" dirty="0" smtClean="0">
                <a:solidFill>
                  <a:srgbClr val="0000FF"/>
                </a:solidFill>
                <a:latin typeface="Consolas"/>
                <a:ea typeface="Times New Roman"/>
                <a:cs typeface="Times New Roman"/>
              </a:rPr>
              <a:t>10px</a:t>
            </a:r>
            <a:r>
              <a:rPr lang="nl-NL" dirty="0" smtClean="0">
                <a:solidFill>
                  <a:srgbClr val="000000"/>
                </a:solidFill>
                <a:latin typeface="Consolas"/>
                <a:ea typeface="Times New Roman"/>
                <a:cs typeface="Times New Roman"/>
              </a:rPr>
              <a:t>;</a:t>
            </a:r>
          </a:p>
          <a:p>
            <a:pPr marL="0" marR="0" lvl="0" indent="0" defTabSz="914400" eaLnBrk="1" fontAlgn="auto" latinLnBrk="0" hangingPunct="1">
              <a:spcBef>
                <a:spcPts val="0"/>
              </a:spcBef>
              <a:buClrTx/>
              <a:buSzTx/>
              <a:buNone/>
              <a:tabLst>
                <a:tab pos="381000" algn="l"/>
                <a:tab pos="762000" algn="l"/>
                <a:tab pos="1143000" algn="l"/>
                <a:tab pos="1524000" algn="l"/>
                <a:tab pos="1905000" algn="l"/>
                <a:tab pos="2286000" algn="l"/>
                <a:tab pos="2667000" algn="l"/>
              </a:tabLst>
              <a:defRPr/>
            </a:pPr>
            <a:r>
              <a:rPr lang="en-US" dirty="0" smtClean="0">
                <a:solidFill>
                  <a:prstClr val="black"/>
                </a:solidFill>
                <a:latin typeface="Consolas"/>
              </a:rPr>
              <a:t>}</a:t>
            </a:r>
            <a:endParaRPr lang="en-US" dirty="0">
              <a:solidFill>
                <a:prstClr val="black"/>
              </a:solidFill>
              <a:latin typeface="Consolas"/>
            </a:endParaRPr>
          </a:p>
        </p:txBody>
      </p:sp>
      <p:graphicFrame>
        <p:nvGraphicFramePr>
          <p:cNvPr id="7" name="Tabel 6"/>
          <p:cNvGraphicFramePr>
            <a:graphicFrameLocks noGrp="1"/>
          </p:cNvGraphicFramePr>
          <p:nvPr>
            <p:extLst/>
          </p:nvPr>
        </p:nvGraphicFramePr>
        <p:xfrm>
          <a:off x="611560" y="3713440"/>
          <a:ext cx="6096000" cy="2595880"/>
        </p:xfrm>
        <a:graphic>
          <a:graphicData uri="http://schemas.openxmlformats.org/drawingml/2006/table">
            <a:tbl>
              <a:tblPr firstRow="1" bandRow="1">
                <a:tableStyleId>{5C22544A-7EE6-4342-B048-85BDC9FD1C3A}</a:tableStyleId>
              </a:tblPr>
              <a:tblGrid>
                <a:gridCol w="4824536"/>
                <a:gridCol w="1271464"/>
              </a:tblGrid>
              <a:tr h="370840">
                <a:tc>
                  <a:txBody>
                    <a:bodyPr/>
                    <a:lstStyle/>
                    <a:p>
                      <a:r>
                        <a:rPr lang="nl-NL" dirty="0" err="1" smtClean="0"/>
                        <a:t>Vendor</a:t>
                      </a:r>
                      <a:endParaRPr lang="nl-NL" dirty="0"/>
                    </a:p>
                  </a:txBody>
                  <a:tcPr/>
                </a:tc>
                <a:tc>
                  <a:txBody>
                    <a:bodyPr/>
                    <a:lstStyle/>
                    <a:p>
                      <a:r>
                        <a:rPr lang="nl-NL" dirty="0" smtClean="0"/>
                        <a:t>Prefix</a:t>
                      </a:r>
                      <a:endParaRPr lang="nl-NL" dirty="0"/>
                    </a:p>
                  </a:txBody>
                  <a:tcPr/>
                </a:tc>
              </a:tr>
              <a:tr h="370840">
                <a:tc>
                  <a:txBody>
                    <a:bodyPr/>
                    <a:lstStyle/>
                    <a:p>
                      <a:r>
                        <a:rPr lang="nl-NL" dirty="0" smtClean="0"/>
                        <a:t>Microsoft</a:t>
                      </a:r>
                      <a:endParaRPr lang="nl-NL" dirty="0"/>
                    </a:p>
                  </a:txBody>
                  <a:tcPr/>
                </a:tc>
                <a:tc>
                  <a:txBody>
                    <a:bodyPr/>
                    <a:lstStyle/>
                    <a:p>
                      <a:r>
                        <a:rPr lang="nl-NL" dirty="0" smtClean="0">
                          <a:latin typeface="Consolas" pitchFamily="49" charset="0"/>
                          <a:cs typeface="Consolas" pitchFamily="49" charset="0"/>
                        </a:rPr>
                        <a:t>-</a:t>
                      </a:r>
                      <a:r>
                        <a:rPr lang="nl-NL" dirty="0" err="1" smtClean="0">
                          <a:latin typeface="Consolas" pitchFamily="49" charset="0"/>
                          <a:cs typeface="Consolas" pitchFamily="49" charset="0"/>
                        </a:rPr>
                        <a:t>ms</a:t>
                      </a:r>
                      <a:r>
                        <a:rPr lang="nl-NL" dirty="0" smtClean="0">
                          <a:latin typeface="Consolas" pitchFamily="49" charset="0"/>
                          <a:cs typeface="Consolas" pitchFamily="49" charset="0"/>
                        </a:rPr>
                        <a:t>-</a:t>
                      </a:r>
                      <a:endParaRPr lang="nl-NL" dirty="0">
                        <a:latin typeface="Consolas" pitchFamily="49" charset="0"/>
                        <a:cs typeface="Consolas" pitchFamily="49" charset="0"/>
                      </a:endParaRPr>
                    </a:p>
                  </a:txBody>
                  <a:tcPr/>
                </a:tc>
              </a:tr>
              <a:tr h="370840">
                <a:tc>
                  <a:txBody>
                    <a:bodyPr/>
                    <a:lstStyle/>
                    <a:p>
                      <a:r>
                        <a:rPr lang="nl-NL" dirty="0" smtClean="0"/>
                        <a:t>Microsoft Office</a:t>
                      </a:r>
                      <a:endParaRPr lang="nl-NL" dirty="0"/>
                    </a:p>
                  </a:txBody>
                  <a:tcPr/>
                </a:tc>
                <a:tc>
                  <a:txBody>
                    <a:bodyPr/>
                    <a:lstStyle/>
                    <a:p>
                      <a:r>
                        <a:rPr lang="nl-NL" dirty="0" smtClean="0">
                          <a:latin typeface="Consolas" pitchFamily="49" charset="0"/>
                          <a:cs typeface="Consolas" pitchFamily="49" charset="0"/>
                        </a:rPr>
                        <a:t>-</a:t>
                      </a:r>
                      <a:r>
                        <a:rPr lang="nl-NL" dirty="0" err="1" smtClean="0">
                          <a:latin typeface="Consolas" pitchFamily="49" charset="0"/>
                          <a:cs typeface="Consolas" pitchFamily="49" charset="0"/>
                        </a:rPr>
                        <a:t>mso</a:t>
                      </a:r>
                      <a:r>
                        <a:rPr lang="nl-NL" dirty="0" smtClean="0">
                          <a:latin typeface="Consolas" pitchFamily="49" charset="0"/>
                          <a:cs typeface="Consolas" pitchFamily="49" charset="0"/>
                        </a:rPr>
                        <a:t>-</a:t>
                      </a:r>
                      <a:endParaRPr lang="nl-NL" dirty="0">
                        <a:latin typeface="Consolas" pitchFamily="49" charset="0"/>
                        <a:cs typeface="Consolas" pitchFamily="49" charset="0"/>
                      </a:endParaRPr>
                    </a:p>
                  </a:txBody>
                  <a:tcPr/>
                </a:tc>
              </a:tr>
              <a:tr h="370840">
                <a:tc>
                  <a:txBody>
                    <a:bodyPr/>
                    <a:lstStyle/>
                    <a:p>
                      <a:r>
                        <a:rPr lang="nl-NL" dirty="0" err="1" smtClean="0"/>
                        <a:t>Gecko-based</a:t>
                      </a:r>
                      <a:r>
                        <a:rPr lang="nl-NL" dirty="0" smtClean="0"/>
                        <a:t> browsers</a:t>
                      </a:r>
                      <a:r>
                        <a:rPr lang="nl-NL" baseline="0" dirty="0" smtClean="0"/>
                        <a:t> (</a:t>
                      </a:r>
                      <a:r>
                        <a:rPr lang="nl-NL" dirty="0" smtClean="0"/>
                        <a:t>Mozilla</a:t>
                      </a:r>
                      <a:r>
                        <a:rPr lang="nl-NL" baseline="0" dirty="0" smtClean="0"/>
                        <a:t> Firefox)</a:t>
                      </a:r>
                      <a:endParaRPr lang="nl-NL" dirty="0"/>
                    </a:p>
                  </a:txBody>
                  <a:tcPr/>
                </a:tc>
                <a:tc>
                  <a:txBody>
                    <a:bodyPr/>
                    <a:lstStyle/>
                    <a:p>
                      <a:r>
                        <a:rPr lang="nl-NL" dirty="0" smtClean="0">
                          <a:latin typeface="Consolas" pitchFamily="49" charset="0"/>
                          <a:cs typeface="Consolas" pitchFamily="49" charset="0"/>
                        </a:rPr>
                        <a:t>-</a:t>
                      </a:r>
                      <a:r>
                        <a:rPr lang="nl-NL" dirty="0" err="1" smtClean="0">
                          <a:latin typeface="Consolas" pitchFamily="49" charset="0"/>
                          <a:cs typeface="Consolas" pitchFamily="49" charset="0"/>
                        </a:rPr>
                        <a:t>moz</a:t>
                      </a:r>
                      <a:r>
                        <a:rPr lang="nl-NL" dirty="0" smtClean="0">
                          <a:latin typeface="Consolas" pitchFamily="49" charset="0"/>
                          <a:cs typeface="Consolas" pitchFamily="49" charset="0"/>
                        </a:rPr>
                        <a:t>-</a:t>
                      </a:r>
                      <a:endParaRPr lang="nl-NL" dirty="0">
                        <a:latin typeface="Consolas" pitchFamily="49" charset="0"/>
                        <a:cs typeface="Consolas" pitchFamily="49" charset="0"/>
                      </a:endParaRPr>
                    </a:p>
                  </a:txBody>
                  <a:tcPr/>
                </a:tc>
              </a:tr>
              <a:tr h="370840">
                <a:tc>
                  <a:txBody>
                    <a:bodyPr/>
                    <a:lstStyle/>
                    <a:p>
                      <a:r>
                        <a:rPr lang="nl-NL" dirty="0" smtClean="0"/>
                        <a:t>Opera</a:t>
                      </a:r>
                      <a:endParaRPr lang="nl-NL" dirty="0"/>
                    </a:p>
                  </a:txBody>
                  <a:tcPr/>
                </a:tc>
                <a:tc>
                  <a:txBody>
                    <a:bodyPr/>
                    <a:lstStyle/>
                    <a:p>
                      <a:r>
                        <a:rPr lang="nl-NL" dirty="0" smtClean="0">
                          <a:latin typeface="Consolas" pitchFamily="49" charset="0"/>
                          <a:cs typeface="Consolas" pitchFamily="49" charset="0"/>
                        </a:rPr>
                        <a:t>-o-</a:t>
                      </a:r>
                      <a:endParaRPr lang="nl-NL" dirty="0">
                        <a:latin typeface="Consolas" pitchFamily="49" charset="0"/>
                        <a:cs typeface="Consolas" pitchFamily="49" charset="0"/>
                      </a:endParaRPr>
                    </a:p>
                  </a:txBody>
                  <a:tcPr/>
                </a:tc>
              </a:tr>
              <a:tr h="370840">
                <a:tc>
                  <a:txBody>
                    <a:bodyPr/>
                    <a:lstStyle/>
                    <a:p>
                      <a:r>
                        <a:rPr lang="nl-NL" dirty="0" err="1" smtClean="0"/>
                        <a:t>WebKit-based</a:t>
                      </a:r>
                      <a:r>
                        <a:rPr lang="nl-NL" baseline="0" dirty="0" smtClean="0"/>
                        <a:t> browsers (</a:t>
                      </a:r>
                      <a:r>
                        <a:rPr lang="nl-NL" dirty="0" smtClean="0"/>
                        <a:t>Safari, Google </a:t>
                      </a:r>
                      <a:r>
                        <a:rPr lang="nl-NL" dirty="0" err="1" smtClean="0"/>
                        <a:t>Chrome</a:t>
                      </a:r>
                      <a:r>
                        <a:rPr lang="nl-NL" dirty="0" smtClean="0"/>
                        <a:t>)</a:t>
                      </a:r>
                      <a:endParaRPr lang="nl-NL" dirty="0"/>
                    </a:p>
                  </a:txBody>
                  <a:tcPr/>
                </a:tc>
                <a:tc>
                  <a:txBody>
                    <a:bodyPr/>
                    <a:lstStyle/>
                    <a:p>
                      <a:r>
                        <a:rPr lang="nl-NL" dirty="0" smtClean="0">
                          <a:latin typeface="Consolas" pitchFamily="49" charset="0"/>
                          <a:cs typeface="Consolas" pitchFamily="49" charset="0"/>
                        </a:rPr>
                        <a:t>-webkit-</a:t>
                      </a:r>
                      <a:endParaRPr lang="nl-NL" dirty="0">
                        <a:latin typeface="Consolas" pitchFamily="49" charset="0"/>
                        <a:cs typeface="Consolas" pitchFamily="49" charset="0"/>
                      </a:endParaRPr>
                    </a:p>
                  </a:txBody>
                  <a:tcPr/>
                </a:tc>
              </a:tr>
              <a:tr h="370840">
                <a:tc>
                  <a:txBody>
                    <a:bodyPr/>
                    <a:lstStyle/>
                    <a:p>
                      <a:r>
                        <a:rPr lang="nl-NL" dirty="0" err="1" smtClean="0"/>
                        <a:t>Konqueror</a:t>
                      </a:r>
                      <a:endParaRPr lang="nl-NL" dirty="0"/>
                    </a:p>
                  </a:txBody>
                  <a:tcPr/>
                </a:tc>
                <a:tc>
                  <a:txBody>
                    <a:bodyPr/>
                    <a:lstStyle/>
                    <a:p>
                      <a:r>
                        <a:rPr lang="nl-NL" dirty="0" smtClean="0">
                          <a:latin typeface="Consolas" pitchFamily="49" charset="0"/>
                          <a:cs typeface="Consolas" pitchFamily="49" charset="0"/>
                        </a:rPr>
                        <a:t>-</a:t>
                      </a:r>
                      <a:r>
                        <a:rPr lang="nl-NL" dirty="0" err="1" smtClean="0">
                          <a:latin typeface="Consolas" pitchFamily="49" charset="0"/>
                          <a:cs typeface="Consolas" pitchFamily="49" charset="0"/>
                        </a:rPr>
                        <a:t>khtml</a:t>
                      </a:r>
                      <a:r>
                        <a:rPr lang="nl-NL" dirty="0" smtClean="0">
                          <a:latin typeface="Consolas" pitchFamily="49" charset="0"/>
                          <a:cs typeface="Consolas" pitchFamily="49" charset="0"/>
                        </a:rPr>
                        <a:t>-</a:t>
                      </a:r>
                      <a:endParaRPr lang="nl-NL" dirty="0">
                        <a:latin typeface="Consolas" pitchFamily="49" charset="0"/>
                        <a:cs typeface="Consolas" pitchFamily="49" charset="0"/>
                      </a:endParaRPr>
                    </a:p>
                  </a:txBody>
                  <a:tcPr/>
                </a:tc>
              </a:tr>
            </a:tbl>
          </a:graphicData>
        </a:graphic>
      </p:graphicFrame>
      <p:sp>
        <p:nvSpPr>
          <p:cNvPr id="8" name="Rounded Rectangle 7"/>
          <p:cNvSpPr/>
          <p:nvPr/>
        </p:nvSpPr>
        <p:spPr>
          <a:xfrm>
            <a:off x="7579442" y="137413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1378984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fgeronde rechthoek 20"/>
          <p:cNvSpPr/>
          <p:nvPr/>
        </p:nvSpPr>
        <p:spPr>
          <a:xfrm>
            <a:off x="467544" y="4549284"/>
            <a:ext cx="3312368" cy="398922"/>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4" name="Afgeronde rechthoek 20"/>
          <p:cNvSpPr/>
          <p:nvPr/>
        </p:nvSpPr>
        <p:spPr>
          <a:xfrm>
            <a:off x="899592" y="5044620"/>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a:t>
            </a:r>
            <a:r>
              <a:rPr lang="nl-NL" dirty="0" smtClean="0"/>
              <a:t> </a:t>
            </a:r>
            <a:r>
              <a:rPr lang="nl-NL" dirty="0" err="1" smtClean="0"/>
              <a:t>and</a:t>
            </a:r>
            <a:r>
              <a:rPr lang="nl-NL" dirty="0" smtClean="0"/>
              <a:t> audio playback</a:t>
            </a:r>
            <a:endParaRPr lang="nl-NL" dirty="0"/>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p>
          <a:p>
            <a:pPr lvl="1"/>
            <a:r>
              <a:rPr lang="nl-NL" dirty="0" err="1" smtClean="0"/>
              <a:t>Flexible</a:t>
            </a:r>
            <a:r>
              <a:rPr lang="nl-NL" dirty="0" smtClean="0"/>
              <a:t> </a:t>
            </a:r>
            <a:r>
              <a:rPr lang="nl-NL" dirty="0" err="1" smtClean="0"/>
              <a:t>boxes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smtClean="0"/>
              <a:t> </a:t>
            </a:r>
            <a:endParaRPr lang="nl-NL" dirty="0"/>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27</a:t>
            </a:fld>
            <a:endParaRPr lang="nl-NL" dirty="0"/>
          </a:p>
        </p:txBody>
      </p:sp>
      <p:pic>
        <p:nvPicPr>
          <p:cNvPr id="27"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799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Selectors</a:t>
            </a:r>
            <a:r>
              <a:rPr lang="nl-NL" dirty="0" smtClean="0"/>
              <a:t> (1/2)</a:t>
            </a:r>
            <a:endParaRPr lang="nl-NL" dirty="0"/>
          </a:p>
        </p:txBody>
      </p:sp>
      <p:sp>
        <p:nvSpPr>
          <p:cNvPr id="3" name="Content Placeholder 2"/>
          <p:cNvSpPr>
            <a:spLocks noGrp="1"/>
          </p:cNvSpPr>
          <p:nvPr>
            <p:ph idx="1"/>
          </p:nvPr>
        </p:nvSpPr>
        <p:spPr/>
        <p:txBody>
          <a:bodyPr/>
          <a:lstStyle/>
          <a:p>
            <a:r>
              <a:rPr lang="nl-NL" dirty="0" smtClean="0"/>
              <a:t>Target </a:t>
            </a:r>
            <a:r>
              <a:rPr lang="nl-NL" dirty="0" err="1" smtClean="0"/>
              <a:t>specific</a:t>
            </a:r>
            <a:r>
              <a:rPr lang="nl-NL" dirty="0" smtClean="0"/>
              <a:t> </a:t>
            </a:r>
            <a:r>
              <a:rPr lang="nl-NL" dirty="0" err="1" smtClean="0"/>
              <a:t>attributes</a:t>
            </a:r>
            <a:endParaRPr lang="nl-NL" dirty="0" smtClean="0"/>
          </a:p>
          <a:p>
            <a:endParaRPr lang="nl-NL" sz="2800" dirty="0" smtClean="0"/>
          </a:p>
          <a:p>
            <a:r>
              <a:rPr lang="nl-NL" dirty="0" smtClean="0"/>
              <a:t>Target the last element</a:t>
            </a:r>
          </a:p>
          <a:p>
            <a:endParaRPr lang="nl-NL" sz="2800" dirty="0"/>
          </a:p>
          <a:p>
            <a:r>
              <a:rPr lang="nl-NL" dirty="0" smtClean="0"/>
              <a:t>Target </a:t>
            </a:r>
            <a:r>
              <a:rPr lang="nl-NL" dirty="0" err="1" smtClean="0"/>
              <a:t>every</a:t>
            </a:r>
            <a:r>
              <a:rPr lang="nl-NL" dirty="0" smtClean="0"/>
              <a:t> x </a:t>
            </a:r>
            <a:r>
              <a:rPr lang="nl-NL" dirty="0" err="1" smtClean="0"/>
              <a:t>elements</a:t>
            </a:r>
            <a:endParaRPr lang="nl-NL" dirty="0" smtClean="0"/>
          </a:p>
          <a:p>
            <a:endParaRPr lang="nl-NL" dirty="0"/>
          </a:p>
          <a:p>
            <a:endParaRPr lang="nl-NL" dirty="0" smtClean="0"/>
          </a:p>
          <a:p>
            <a:r>
              <a:rPr lang="nl-NL" dirty="0" smtClean="0"/>
              <a:t>Target element </a:t>
            </a:r>
            <a:r>
              <a:rPr lang="nl-NL" dirty="0" err="1" smtClean="0"/>
              <a:t>states</a:t>
            </a:r>
            <a:r>
              <a:rPr lang="nl-NL" dirty="0" smtClean="0"/>
              <a:t> </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28</a:t>
            </a:fld>
            <a:endParaRPr lang="nl-NL"/>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471253"/>
            <a:ext cx="21812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18"/>
          <p:cNvSpPr/>
          <p:nvPr/>
        </p:nvSpPr>
        <p:spPr>
          <a:xfrm>
            <a:off x="598015" y="1412776"/>
            <a:ext cx="5990209" cy="4408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800000"/>
                </a:solidFill>
                <a:latin typeface="Consolas"/>
              </a:rPr>
              <a:t>input</a:t>
            </a:r>
            <a:r>
              <a:rPr lang="nl-NL" b="1" dirty="0">
                <a:solidFill>
                  <a:srgbClr val="800000"/>
                </a:solidFill>
                <a:latin typeface="Consolas"/>
              </a:rPr>
              <a:t>[type="</a:t>
            </a:r>
            <a:r>
              <a:rPr lang="nl-NL" b="1" dirty="0" err="1">
                <a:solidFill>
                  <a:srgbClr val="800000"/>
                </a:solidFill>
                <a:latin typeface="Consolas"/>
              </a:rPr>
              <a:t>text</a:t>
            </a:r>
            <a:r>
              <a:rPr lang="nl-NL" b="1" dirty="0">
                <a:solidFill>
                  <a:srgbClr val="800000"/>
                </a:solidFill>
                <a:latin typeface="Consolas"/>
              </a:rPr>
              <a:t>"]</a:t>
            </a:r>
            <a:r>
              <a:rPr lang="nl-NL" dirty="0">
                <a:solidFill>
                  <a:prstClr val="black"/>
                </a:solidFill>
                <a:latin typeface="Consolas"/>
              </a:rPr>
              <a:t> { </a:t>
            </a:r>
            <a:r>
              <a:rPr lang="nl-NL" dirty="0">
                <a:solidFill>
                  <a:srgbClr val="FF0000"/>
                </a:solidFill>
                <a:latin typeface="Consolas"/>
              </a:rPr>
              <a:t>background</a:t>
            </a:r>
            <a:r>
              <a:rPr lang="nl-NL" dirty="0">
                <a:solidFill>
                  <a:prstClr val="black"/>
                </a:solidFill>
                <a:latin typeface="Consolas"/>
              </a:rPr>
              <a:t>: </a:t>
            </a:r>
            <a:r>
              <a:rPr lang="nl-NL" dirty="0">
                <a:solidFill>
                  <a:srgbClr val="0000FF"/>
                </a:solidFill>
                <a:latin typeface="Consolas"/>
              </a:rPr>
              <a:t>blue</a:t>
            </a:r>
            <a:r>
              <a:rPr lang="nl-NL" dirty="0">
                <a:solidFill>
                  <a:prstClr val="black"/>
                </a:solidFill>
                <a:latin typeface="Consolas"/>
              </a:rPr>
              <a:t>; }</a:t>
            </a:r>
          </a:p>
        </p:txBody>
      </p:sp>
      <p:sp>
        <p:nvSpPr>
          <p:cNvPr id="11" name="Rectangle 18"/>
          <p:cNvSpPr/>
          <p:nvPr/>
        </p:nvSpPr>
        <p:spPr>
          <a:xfrm>
            <a:off x="598015" y="2492896"/>
            <a:ext cx="7632700" cy="4408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a:solidFill>
                  <a:srgbClr val="800000"/>
                </a:solidFill>
                <a:latin typeface="Consolas"/>
              </a:rPr>
              <a:t>li:last-child</a:t>
            </a:r>
            <a:r>
              <a:rPr lang="nl-NL" dirty="0">
                <a:solidFill>
                  <a:prstClr val="black"/>
                </a:solidFill>
                <a:latin typeface="Consolas"/>
              </a:rPr>
              <a:t> { </a:t>
            </a:r>
            <a:r>
              <a:rPr lang="nl-NL" dirty="0">
                <a:solidFill>
                  <a:srgbClr val="FF0000"/>
                </a:solidFill>
                <a:latin typeface="Consolas"/>
              </a:rPr>
              <a:t>background-</a:t>
            </a:r>
            <a:r>
              <a:rPr lang="nl-NL" dirty="0" err="1">
                <a:solidFill>
                  <a:srgbClr val="FF0000"/>
                </a:solidFill>
                <a:latin typeface="Consolas"/>
              </a:rPr>
              <a:t>color</a:t>
            </a:r>
            <a:r>
              <a:rPr lang="nl-NL" dirty="0">
                <a:solidFill>
                  <a:prstClr val="black"/>
                </a:solidFill>
                <a:latin typeface="Consolas"/>
              </a:rPr>
              <a:t>: </a:t>
            </a:r>
            <a:r>
              <a:rPr lang="nl-NL" dirty="0">
                <a:solidFill>
                  <a:srgbClr val="0000FF"/>
                </a:solidFill>
                <a:latin typeface="Consolas"/>
              </a:rPr>
              <a:t>red</a:t>
            </a:r>
            <a:r>
              <a:rPr lang="nl-NL" dirty="0">
                <a:solidFill>
                  <a:prstClr val="black"/>
                </a:solidFill>
                <a:latin typeface="Consolas"/>
              </a:rPr>
              <a:t>; }</a:t>
            </a:r>
          </a:p>
        </p:txBody>
      </p:sp>
      <p:sp>
        <p:nvSpPr>
          <p:cNvPr id="12" name="Rectangle 18"/>
          <p:cNvSpPr/>
          <p:nvPr/>
        </p:nvSpPr>
        <p:spPr>
          <a:xfrm>
            <a:off x="598015" y="3573016"/>
            <a:ext cx="6350249" cy="7200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a:solidFill>
                  <a:srgbClr val="800000"/>
                </a:solidFill>
                <a:latin typeface="Consolas"/>
              </a:rPr>
              <a:t>tr:nth-child</a:t>
            </a:r>
            <a:r>
              <a:rPr lang="nl-NL" dirty="0">
                <a:solidFill>
                  <a:srgbClr val="800000"/>
                </a:solidFill>
                <a:latin typeface="Consolas"/>
              </a:rPr>
              <a:t>(even)</a:t>
            </a:r>
            <a:r>
              <a:rPr lang="nl-NL" dirty="0">
                <a:solidFill>
                  <a:prstClr val="black"/>
                </a:solidFill>
                <a:latin typeface="Consolas"/>
              </a:rPr>
              <a:t> { </a:t>
            </a:r>
            <a:r>
              <a:rPr lang="nl-NL" dirty="0">
                <a:solidFill>
                  <a:srgbClr val="FF0000"/>
                </a:solidFill>
                <a:latin typeface="Consolas"/>
              </a:rPr>
              <a:t>background-</a:t>
            </a:r>
            <a:r>
              <a:rPr lang="nl-NL" dirty="0" err="1">
                <a:solidFill>
                  <a:srgbClr val="FF0000"/>
                </a:solidFill>
                <a:latin typeface="Consolas"/>
              </a:rPr>
              <a:t>color</a:t>
            </a:r>
            <a:r>
              <a:rPr lang="nl-NL" dirty="0">
                <a:solidFill>
                  <a:prstClr val="black"/>
                </a:solidFill>
                <a:latin typeface="Consolas"/>
              </a:rPr>
              <a:t>: </a:t>
            </a:r>
            <a:r>
              <a:rPr lang="nl-NL" dirty="0">
                <a:solidFill>
                  <a:srgbClr val="0000FF"/>
                </a:solidFill>
                <a:latin typeface="Consolas"/>
              </a:rPr>
              <a:t>#75c3f2</a:t>
            </a:r>
            <a:r>
              <a:rPr lang="nl-NL" dirty="0">
                <a:solidFill>
                  <a:prstClr val="black"/>
                </a:solidFill>
                <a:latin typeface="Consolas"/>
              </a:rPr>
              <a:t>; }</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a:solidFill>
                  <a:srgbClr val="800000"/>
                </a:solidFill>
                <a:latin typeface="Consolas"/>
              </a:rPr>
              <a:t>tr:nth-child</a:t>
            </a:r>
            <a:r>
              <a:rPr lang="nl-NL" dirty="0">
                <a:solidFill>
                  <a:srgbClr val="800000"/>
                </a:solidFill>
                <a:latin typeface="Consolas"/>
              </a:rPr>
              <a:t>(</a:t>
            </a:r>
            <a:r>
              <a:rPr lang="nl-NL" dirty="0" err="1">
                <a:solidFill>
                  <a:srgbClr val="800000"/>
                </a:solidFill>
                <a:latin typeface="Consolas"/>
              </a:rPr>
              <a:t>odd</a:t>
            </a:r>
            <a:r>
              <a:rPr lang="nl-NL" dirty="0">
                <a:solidFill>
                  <a:srgbClr val="800000"/>
                </a:solidFill>
                <a:latin typeface="Consolas"/>
              </a:rPr>
              <a:t>)</a:t>
            </a:r>
            <a:r>
              <a:rPr lang="nl-NL" dirty="0">
                <a:solidFill>
                  <a:prstClr val="black"/>
                </a:solidFill>
                <a:latin typeface="Consolas"/>
              </a:rPr>
              <a:t> { </a:t>
            </a:r>
            <a:r>
              <a:rPr lang="nl-NL" dirty="0">
                <a:solidFill>
                  <a:srgbClr val="FF0000"/>
                </a:solidFill>
                <a:latin typeface="Consolas"/>
              </a:rPr>
              <a:t>background-</a:t>
            </a:r>
            <a:r>
              <a:rPr lang="nl-NL" dirty="0" err="1">
                <a:solidFill>
                  <a:srgbClr val="FF0000"/>
                </a:solidFill>
                <a:latin typeface="Consolas"/>
              </a:rPr>
              <a:t>color</a:t>
            </a:r>
            <a:r>
              <a:rPr lang="nl-NL" dirty="0">
                <a:solidFill>
                  <a:prstClr val="black"/>
                </a:solidFill>
                <a:latin typeface="Consolas"/>
              </a:rPr>
              <a:t>: </a:t>
            </a:r>
            <a:r>
              <a:rPr lang="nl-NL" dirty="0">
                <a:solidFill>
                  <a:srgbClr val="0000FF"/>
                </a:solidFill>
                <a:latin typeface="Consolas"/>
              </a:rPr>
              <a:t>#0075c3</a:t>
            </a:r>
            <a:r>
              <a:rPr lang="nl-NL" dirty="0">
                <a:solidFill>
                  <a:prstClr val="black"/>
                </a:solidFill>
                <a:latin typeface="Consolas"/>
              </a:rPr>
              <a:t>; </a:t>
            </a:r>
            <a:r>
              <a:rPr lang="nl-NL" dirty="0" smtClean="0">
                <a:solidFill>
                  <a:prstClr val="black"/>
                </a:solidFill>
                <a:latin typeface="Consolas"/>
              </a:rPr>
              <a:t>}</a:t>
            </a:r>
          </a:p>
        </p:txBody>
      </p:sp>
      <p:sp>
        <p:nvSpPr>
          <p:cNvPr id="13" name="Rectangle 18"/>
          <p:cNvSpPr/>
          <p:nvPr/>
        </p:nvSpPr>
        <p:spPr>
          <a:xfrm>
            <a:off x="598015" y="5373216"/>
            <a:ext cx="7632700" cy="100811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a:solidFill>
                  <a:srgbClr val="800000"/>
                </a:solidFill>
                <a:latin typeface="Consolas"/>
              </a:rPr>
              <a:t>input:enabled</a:t>
            </a:r>
            <a:r>
              <a:rPr lang="nl-NL" dirty="0">
                <a:solidFill>
                  <a:prstClr val="black"/>
                </a:solidFill>
                <a:latin typeface="Consolas"/>
              </a:rPr>
              <a:t> </a:t>
            </a:r>
            <a:r>
              <a:rPr lang="nl-NL" dirty="0" smtClean="0">
                <a:solidFill>
                  <a:prstClr val="black"/>
                </a:solidFill>
                <a:latin typeface="Consolas"/>
              </a:rPr>
              <a:t>{ </a:t>
            </a:r>
            <a:r>
              <a:rPr lang="nl-NL" dirty="0" smtClean="0">
                <a:solidFill>
                  <a:srgbClr val="FF0000"/>
                </a:solidFill>
                <a:latin typeface="Consolas"/>
              </a:rPr>
              <a:t>background-</a:t>
            </a:r>
            <a:r>
              <a:rPr lang="nl-NL" dirty="0" err="1" smtClean="0">
                <a:solidFill>
                  <a:srgbClr val="FF0000"/>
                </a:solidFill>
                <a:latin typeface="Consolas"/>
              </a:rPr>
              <a:t>color</a:t>
            </a:r>
            <a:r>
              <a:rPr lang="nl-NL" dirty="0">
                <a:solidFill>
                  <a:prstClr val="black"/>
                </a:solidFill>
                <a:latin typeface="Consolas"/>
              </a:rPr>
              <a:t>: </a:t>
            </a:r>
            <a:r>
              <a:rPr lang="nl-NL" dirty="0">
                <a:solidFill>
                  <a:srgbClr val="0000FF"/>
                </a:solidFill>
                <a:latin typeface="Consolas"/>
              </a:rPr>
              <a:t>red</a:t>
            </a:r>
            <a:r>
              <a:rPr lang="nl-NL" dirty="0">
                <a:solidFill>
                  <a:prstClr val="black"/>
                </a:solidFill>
                <a:latin typeface="Consolas"/>
              </a:rPr>
              <a:t>; }</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a:solidFill>
                  <a:srgbClr val="800000"/>
                </a:solidFill>
                <a:latin typeface="Consolas"/>
              </a:rPr>
              <a:t>input:disabled</a:t>
            </a:r>
            <a:r>
              <a:rPr lang="nl-NL" dirty="0">
                <a:solidFill>
                  <a:prstClr val="black"/>
                </a:solidFill>
                <a:latin typeface="Consolas"/>
              </a:rPr>
              <a:t> { </a:t>
            </a:r>
            <a:r>
              <a:rPr lang="nl-NL" dirty="0">
                <a:solidFill>
                  <a:srgbClr val="FF0000"/>
                </a:solidFill>
                <a:latin typeface="Consolas"/>
              </a:rPr>
              <a:t>background-</a:t>
            </a:r>
            <a:r>
              <a:rPr lang="nl-NL" dirty="0" err="1">
                <a:solidFill>
                  <a:srgbClr val="FF0000"/>
                </a:solidFill>
                <a:latin typeface="Consolas"/>
              </a:rPr>
              <a:t>color</a:t>
            </a:r>
            <a:r>
              <a:rPr lang="nl-NL" dirty="0">
                <a:solidFill>
                  <a:prstClr val="black"/>
                </a:solidFill>
                <a:latin typeface="Consolas"/>
              </a:rPr>
              <a:t>: </a:t>
            </a:r>
            <a:r>
              <a:rPr lang="nl-NL" dirty="0">
                <a:solidFill>
                  <a:srgbClr val="0000FF"/>
                </a:solidFill>
                <a:latin typeface="Consolas"/>
              </a:rPr>
              <a:t>gray</a:t>
            </a:r>
            <a:r>
              <a:rPr lang="nl-NL" dirty="0">
                <a:solidFill>
                  <a:prstClr val="black"/>
                </a:solidFill>
                <a:latin typeface="Consolas"/>
              </a:rPr>
              <a:t>; }</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800000"/>
                </a:solidFill>
                <a:latin typeface="Consolas"/>
              </a:rPr>
              <a:t>input:checked</a:t>
            </a:r>
            <a:r>
              <a:rPr lang="en-US" dirty="0">
                <a:solidFill>
                  <a:prstClr val="black"/>
                </a:solidFill>
                <a:latin typeface="Consolas"/>
              </a:rPr>
              <a:t> { </a:t>
            </a:r>
            <a:r>
              <a:rPr lang="en-US" dirty="0">
                <a:solidFill>
                  <a:srgbClr val="FF0000"/>
                </a:solidFill>
                <a:latin typeface="Consolas"/>
              </a:rPr>
              <a:t>border</a:t>
            </a:r>
            <a:r>
              <a:rPr lang="en-US" dirty="0">
                <a:solidFill>
                  <a:prstClr val="black"/>
                </a:solidFill>
                <a:latin typeface="Consolas"/>
              </a:rPr>
              <a:t>: </a:t>
            </a:r>
            <a:r>
              <a:rPr lang="en-US" dirty="0">
                <a:solidFill>
                  <a:srgbClr val="0000FF"/>
                </a:solidFill>
                <a:latin typeface="Consolas"/>
              </a:rPr>
              <a:t>3px</a:t>
            </a:r>
            <a:r>
              <a:rPr lang="en-US" dirty="0">
                <a:solidFill>
                  <a:prstClr val="black"/>
                </a:solidFill>
                <a:latin typeface="Consolas"/>
              </a:rPr>
              <a:t> </a:t>
            </a:r>
            <a:r>
              <a:rPr lang="en-US" dirty="0">
                <a:solidFill>
                  <a:srgbClr val="0000FF"/>
                </a:solidFill>
                <a:latin typeface="Consolas"/>
              </a:rPr>
              <a:t>solid</a:t>
            </a:r>
            <a:r>
              <a:rPr lang="en-US" dirty="0">
                <a:solidFill>
                  <a:prstClr val="black"/>
                </a:solidFill>
                <a:latin typeface="Consolas"/>
              </a:rPr>
              <a:t> </a:t>
            </a:r>
            <a:r>
              <a:rPr lang="en-US" dirty="0">
                <a:solidFill>
                  <a:srgbClr val="0000FF"/>
                </a:solidFill>
                <a:latin typeface="Consolas"/>
              </a:rPr>
              <a:t>green</a:t>
            </a:r>
            <a:r>
              <a:rPr lang="en-US" dirty="0">
                <a:solidFill>
                  <a:prstClr val="black"/>
                </a:solidFill>
                <a:latin typeface="Consolas"/>
              </a:rPr>
              <a:t>; }</a:t>
            </a:r>
          </a:p>
        </p:txBody>
      </p:sp>
      <p:sp>
        <p:nvSpPr>
          <p:cNvPr id="15" name="Rectangle 18"/>
          <p:cNvSpPr/>
          <p:nvPr/>
        </p:nvSpPr>
        <p:spPr>
          <a:xfrm>
            <a:off x="598015" y="4293096"/>
            <a:ext cx="6350249" cy="39604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800000"/>
                </a:solidFill>
                <a:latin typeface="Consolas"/>
              </a:rPr>
              <a:t>tr:nth-child</a:t>
            </a:r>
            <a:r>
              <a:rPr lang="nl-NL" dirty="0" smtClean="0">
                <a:solidFill>
                  <a:srgbClr val="800000"/>
                </a:solidFill>
                <a:latin typeface="Consolas"/>
              </a:rPr>
              <a:t>(10n-1</a:t>
            </a:r>
            <a:r>
              <a:rPr lang="nl-NL" dirty="0">
                <a:solidFill>
                  <a:srgbClr val="800000"/>
                </a:solidFill>
                <a:latin typeface="Consolas"/>
              </a:rPr>
              <a:t>)</a:t>
            </a:r>
            <a:r>
              <a:rPr lang="nl-NL" dirty="0">
                <a:solidFill>
                  <a:prstClr val="black"/>
                </a:solidFill>
                <a:latin typeface="Consolas"/>
              </a:rPr>
              <a:t> { </a:t>
            </a:r>
            <a:r>
              <a:rPr lang="nl-NL" dirty="0" smtClean="0">
                <a:solidFill>
                  <a:prstClr val="black"/>
                </a:solidFill>
                <a:latin typeface="Consolas"/>
              </a:rPr>
              <a:t>... }</a:t>
            </a:r>
            <a:endParaRPr lang="nl-NL" dirty="0">
              <a:solidFill>
                <a:prstClr val="black"/>
              </a:solidFill>
              <a:latin typeface="Consola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3312455"/>
            <a:ext cx="1027049" cy="141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ounded Rectangle 13"/>
          <p:cNvSpPr/>
          <p:nvPr/>
        </p:nvSpPr>
        <p:spPr>
          <a:xfrm>
            <a:off x="5868144" y="130212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16" name="Rounded Rectangle 15"/>
          <p:cNvSpPr/>
          <p:nvPr/>
        </p:nvSpPr>
        <p:spPr>
          <a:xfrm>
            <a:off x="7579442" y="234888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17" name="Rounded Rectangle 16"/>
          <p:cNvSpPr/>
          <p:nvPr/>
        </p:nvSpPr>
        <p:spPr>
          <a:xfrm>
            <a:off x="7579442" y="5301208"/>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18" name="Rounded Rectangle 17"/>
          <p:cNvSpPr/>
          <p:nvPr/>
        </p:nvSpPr>
        <p:spPr>
          <a:xfrm>
            <a:off x="6300192" y="4221088"/>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2992675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CSS3: </a:t>
            </a:r>
            <a:r>
              <a:rPr lang="nl-NL" dirty="0" err="1" smtClean="0"/>
              <a:t>Selectors</a:t>
            </a:r>
            <a:r>
              <a:rPr lang="nl-NL" dirty="0"/>
              <a:t> </a:t>
            </a:r>
            <a:r>
              <a:rPr lang="nl-NL" dirty="0" smtClean="0"/>
              <a:t>(2/2)</a:t>
            </a:r>
            <a:endParaRPr lang="nl-NL" dirty="0"/>
          </a:p>
        </p:txBody>
      </p:sp>
      <p:sp>
        <p:nvSpPr>
          <p:cNvPr id="3" name="Content Placeholder 2"/>
          <p:cNvSpPr>
            <a:spLocks noGrp="1"/>
          </p:cNvSpPr>
          <p:nvPr>
            <p:ph idx="1"/>
          </p:nvPr>
        </p:nvSpPr>
        <p:spPr/>
        <p:txBody>
          <a:bodyPr/>
          <a:lstStyle/>
          <a:p>
            <a:r>
              <a:rPr lang="nl-NL" dirty="0" smtClean="0"/>
              <a:t>Target the first line</a:t>
            </a:r>
          </a:p>
          <a:p>
            <a:endParaRPr lang="nl-NL" dirty="0" smtClean="0"/>
          </a:p>
          <a:p>
            <a:r>
              <a:rPr lang="nl-NL" dirty="0" smtClean="0"/>
              <a:t>Target the </a:t>
            </a:r>
            <a:r>
              <a:rPr lang="nl-NL" dirty="0" err="1" smtClean="0"/>
              <a:t>immediate</a:t>
            </a:r>
            <a:r>
              <a:rPr lang="nl-NL" dirty="0" smtClean="0"/>
              <a:t> </a:t>
            </a:r>
            <a:r>
              <a:rPr lang="nl-NL" dirty="0" err="1" smtClean="0"/>
              <a:t>adjacent</a:t>
            </a:r>
            <a:r>
              <a:rPr lang="nl-NL" dirty="0" smtClean="0"/>
              <a:t> element</a:t>
            </a:r>
          </a:p>
          <a:p>
            <a:endParaRPr lang="nl-NL" dirty="0"/>
          </a:p>
          <a:p>
            <a:endParaRPr lang="nl-NL" dirty="0" smtClean="0"/>
          </a:p>
          <a:p>
            <a:r>
              <a:rPr lang="nl-NL" dirty="0" smtClean="0"/>
              <a:t>Target </a:t>
            </a:r>
            <a:r>
              <a:rPr lang="nl-NL" dirty="0" err="1" smtClean="0"/>
              <a:t>one</a:t>
            </a:r>
            <a:r>
              <a:rPr lang="nl-NL" dirty="0" smtClean="0"/>
              <a:t> or more </a:t>
            </a:r>
            <a:r>
              <a:rPr lang="nl-NL" dirty="0" err="1" smtClean="0"/>
              <a:t>adjacent</a:t>
            </a:r>
            <a:r>
              <a:rPr lang="nl-NL" dirty="0" smtClean="0"/>
              <a:t> </a:t>
            </a:r>
            <a:r>
              <a:rPr lang="nl-NL" dirty="0" err="1" smtClean="0"/>
              <a:t>elements</a:t>
            </a:r>
            <a:endParaRPr lang="nl-NL" dirty="0" smtClean="0"/>
          </a:p>
          <a:p>
            <a:endParaRPr lang="nl-NL" dirty="0"/>
          </a:p>
          <a:p>
            <a:r>
              <a:rPr lang="nl-NL" dirty="0" smtClean="0"/>
              <a:t>Target </a:t>
            </a:r>
            <a:r>
              <a:rPr lang="nl-NL" dirty="0" err="1" smtClean="0"/>
              <a:t>elements</a:t>
            </a:r>
            <a:r>
              <a:rPr lang="nl-NL" dirty="0" smtClean="0"/>
              <a:t> </a:t>
            </a:r>
            <a:r>
              <a:rPr lang="nl-NL" dirty="0" err="1" smtClean="0"/>
              <a:t>that</a:t>
            </a:r>
            <a:r>
              <a:rPr lang="nl-NL" dirty="0" smtClean="0"/>
              <a:t> are </a:t>
            </a:r>
            <a:r>
              <a:rPr lang="nl-NL" dirty="0" err="1" smtClean="0"/>
              <a:t>not</a:t>
            </a:r>
            <a:r>
              <a:rPr lang="nl-NL" dirty="0" smtClean="0"/>
              <a:t> x</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29</a:t>
            </a:fld>
            <a:endParaRPr lang="nl-NL"/>
          </a:p>
        </p:txBody>
      </p:sp>
      <p:sp>
        <p:nvSpPr>
          <p:cNvPr id="10" name="Rectangle 18"/>
          <p:cNvSpPr/>
          <p:nvPr/>
        </p:nvSpPr>
        <p:spPr>
          <a:xfrm>
            <a:off x="598015" y="1412776"/>
            <a:ext cx="7632700" cy="4408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rPr>
              <a:t>p:first-line</a:t>
            </a:r>
            <a:r>
              <a:rPr lang="en-US" dirty="0" smtClean="0">
                <a:solidFill>
                  <a:prstClr val="black"/>
                </a:solidFill>
                <a:latin typeface="Consolas"/>
              </a:rPr>
              <a:t> </a:t>
            </a:r>
            <a:r>
              <a:rPr lang="en-US" dirty="0">
                <a:solidFill>
                  <a:prstClr val="black"/>
                </a:solidFill>
                <a:latin typeface="Consolas"/>
              </a:rPr>
              <a:t>{ </a:t>
            </a:r>
            <a:r>
              <a:rPr lang="en-US" dirty="0" smtClean="0">
                <a:solidFill>
                  <a:srgbClr val="FF0000"/>
                </a:solidFill>
                <a:latin typeface="Consolas"/>
              </a:rPr>
              <a:t>background-color</a:t>
            </a:r>
            <a:r>
              <a:rPr lang="en-US" dirty="0" smtClean="0">
                <a:solidFill>
                  <a:prstClr val="black"/>
                </a:solidFill>
                <a:latin typeface="Consolas"/>
              </a:rPr>
              <a:t>: </a:t>
            </a:r>
            <a:r>
              <a:rPr lang="en-US" dirty="0" smtClean="0">
                <a:solidFill>
                  <a:srgbClr val="0000FF"/>
                </a:solidFill>
                <a:latin typeface="Consolas"/>
              </a:rPr>
              <a:t>#</a:t>
            </a:r>
            <a:r>
              <a:rPr lang="en-US" dirty="0" err="1" smtClean="0">
                <a:solidFill>
                  <a:srgbClr val="0000FF"/>
                </a:solidFill>
                <a:latin typeface="Consolas"/>
              </a:rPr>
              <a:t>dedede</a:t>
            </a:r>
            <a:r>
              <a:rPr lang="en-US" dirty="0" smtClean="0">
                <a:solidFill>
                  <a:prstClr val="black"/>
                </a:solidFill>
                <a:latin typeface="Consolas"/>
              </a:rPr>
              <a:t>; }</a:t>
            </a:r>
            <a:endParaRPr lang="en-US" dirty="0">
              <a:solidFill>
                <a:prstClr val="black"/>
              </a:solidFill>
              <a:latin typeface="Consolas"/>
            </a:endParaRPr>
          </a:p>
        </p:txBody>
      </p:sp>
      <p:sp>
        <p:nvSpPr>
          <p:cNvPr id="11" name="Rectangle 18"/>
          <p:cNvSpPr/>
          <p:nvPr/>
        </p:nvSpPr>
        <p:spPr>
          <a:xfrm>
            <a:off x="598015" y="2556148"/>
            <a:ext cx="7632700" cy="4408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800000"/>
                </a:solidFill>
                <a:latin typeface="Consolas"/>
              </a:rPr>
              <a:t>h1</a:t>
            </a:r>
            <a:r>
              <a:rPr lang="nl-NL" dirty="0" smtClean="0">
                <a:solidFill>
                  <a:prstClr val="black"/>
                </a:solidFill>
                <a:latin typeface="Consolas"/>
              </a:rPr>
              <a:t> </a:t>
            </a:r>
            <a:r>
              <a:rPr lang="nl-NL" b="1" dirty="0">
                <a:solidFill>
                  <a:srgbClr val="800000"/>
                </a:solidFill>
                <a:latin typeface="Consolas"/>
              </a:rPr>
              <a:t>+</a:t>
            </a:r>
            <a:r>
              <a:rPr lang="nl-NL" dirty="0">
                <a:solidFill>
                  <a:prstClr val="black"/>
                </a:solidFill>
                <a:latin typeface="Consolas"/>
              </a:rPr>
              <a:t> </a:t>
            </a:r>
            <a:r>
              <a:rPr lang="nl-NL" dirty="0" smtClean="0">
                <a:solidFill>
                  <a:srgbClr val="800000"/>
                </a:solidFill>
                <a:latin typeface="Consolas"/>
              </a:rPr>
              <a:t>p:first-letter</a:t>
            </a:r>
            <a:r>
              <a:rPr lang="nl-NL" dirty="0" smtClean="0">
                <a:solidFill>
                  <a:prstClr val="black"/>
                </a:solidFill>
                <a:latin typeface="Consolas"/>
              </a:rPr>
              <a:t> </a:t>
            </a:r>
            <a:r>
              <a:rPr lang="nl-NL" dirty="0">
                <a:solidFill>
                  <a:prstClr val="black"/>
                </a:solidFill>
                <a:latin typeface="Consolas"/>
              </a:rPr>
              <a:t>{ </a:t>
            </a:r>
            <a:r>
              <a:rPr lang="nl-NL" dirty="0" smtClean="0">
                <a:solidFill>
                  <a:srgbClr val="FF0000"/>
                </a:solidFill>
                <a:latin typeface="Consolas"/>
              </a:rPr>
              <a:t>font-</a:t>
            </a:r>
            <a:r>
              <a:rPr lang="nl-NL" dirty="0" err="1" smtClean="0">
                <a:solidFill>
                  <a:srgbClr val="FF0000"/>
                </a:solidFill>
                <a:latin typeface="Consolas"/>
              </a:rPr>
              <a:t>size</a:t>
            </a:r>
            <a:r>
              <a:rPr lang="nl-NL" dirty="0" smtClean="0">
                <a:solidFill>
                  <a:prstClr val="black"/>
                </a:solidFill>
                <a:latin typeface="Consolas"/>
              </a:rPr>
              <a:t>: </a:t>
            </a:r>
            <a:r>
              <a:rPr lang="nl-NL" dirty="0" smtClean="0">
                <a:solidFill>
                  <a:srgbClr val="0000FF"/>
                </a:solidFill>
                <a:latin typeface="Consolas"/>
              </a:rPr>
              <a:t>24px</a:t>
            </a:r>
            <a:r>
              <a:rPr lang="nl-NL" dirty="0" smtClean="0">
                <a:solidFill>
                  <a:prstClr val="black"/>
                </a:solidFill>
                <a:latin typeface="Consolas"/>
              </a:rPr>
              <a:t>; </a:t>
            </a:r>
            <a:r>
              <a:rPr lang="nl-NL" dirty="0">
                <a:solidFill>
                  <a:prstClr val="black"/>
                </a:solidFill>
                <a:latin typeface="Consolas"/>
              </a:rPr>
              <a:t>}</a:t>
            </a:r>
          </a:p>
        </p:txBody>
      </p:sp>
      <p:sp>
        <p:nvSpPr>
          <p:cNvPr id="12" name="Rectangle 18"/>
          <p:cNvSpPr/>
          <p:nvPr/>
        </p:nvSpPr>
        <p:spPr>
          <a:xfrm>
            <a:off x="598015" y="4293096"/>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800000"/>
                </a:solidFill>
                <a:latin typeface="Consolas"/>
              </a:rPr>
              <a:t>article</a:t>
            </a:r>
            <a:r>
              <a:rPr lang="nl-NL" dirty="0" smtClean="0">
                <a:solidFill>
                  <a:prstClr val="black"/>
                </a:solidFill>
                <a:latin typeface="Consolas"/>
              </a:rPr>
              <a:t> </a:t>
            </a:r>
            <a:r>
              <a:rPr lang="nl-NL" b="1" dirty="0">
                <a:solidFill>
                  <a:prstClr val="black"/>
                </a:solidFill>
                <a:latin typeface="Consolas"/>
              </a:rPr>
              <a:t>~</a:t>
            </a:r>
            <a:r>
              <a:rPr lang="nl-NL" dirty="0">
                <a:solidFill>
                  <a:prstClr val="black"/>
                </a:solidFill>
                <a:latin typeface="Consolas"/>
              </a:rPr>
              <a:t> </a:t>
            </a:r>
            <a:r>
              <a:rPr lang="nl-NL" dirty="0">
                <a:solidFill>
                  <a:srgbClr val="800000"/>
                </a:solidFill>
                <a:latin typeface="Consolas"/>
              </a:rPr>
              <a:t>div</a:t>
            </a:r>
            <a:r>
              <a:rPr lang="nl-NL" dirty="0">
                <a:solidFill>
                  <a:prstClr val="black"/>
                </a:solidFill>
                <a:latin typeface="Consolas"/>
              </a:rPr>
              <a:t> { </a:t>
            </a:r>
            <a:r>
              <a:rPr lang="nl-NL" dirty="0">
                <a:solidFill>
                  <a:srgbClr val="FF0000"/>
                </a:solidFill>
                <a:latin typeface="Consolas"/>
              </a:rPr>
              <a:t>background-</a:t>
            </a:r>
            <a:r>
              <a:rPr lang="nl-NL" dirty="0" err="1">
                <a:solidFill>
                  <a:srgbClr val="FF0000"/>
                </a:solidFill>
                <a:latin typeface="Consolas"/>
              </a:rPr>
              <a:t>color</a:t>
            </a:r>
            <a:r>
              <a:rPr lang="nl-NL" dirty="0">
                <a:solidFill>
                  <a:prstClr val="black"/>
                </a:solidFill>
                <a:latin typeface="Consolas"/>
              </a:rPr>
              <a:t>: </a:t>
            </a:r>
            <a:r>
              <a:rPr lang="nl-NL" dirty="0" err="1">
                <a:solidFill>
                  <a:srgbClr val="0000FF"/>
                </a:solidFill>
                <a:latin typeface="Consolas"/>
              </a:rPr>
              <a:t>yellow</a:t>
            </a:r>
            <a:r>
              <a:rPr lang="nl-NL" dirty="0">
                <a:solidFill>
                  <a:prstClr val="black"/>
                </a:solidFill>
                <a:latin typeface="Consolas"/>
              </a:rPr>
              <a:t>; }</a:t>
            </a:r>
          </a:p>
        </p:txBody>
      </p:sp>
      <p:sp>
        <p:nvSpPr>
          <p:cNvPr id="13" name="Rectangle 18"/>
          <p:cNvSpPr/>
          <p:nvPr/>
        </p:nvSpPr>
        <p:spPr>
          <a:xfrm>
            <a:off x="598015" y="5508476"/>
            <a:ext cx="7632700" cy="94486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800000"/>
                </a:solidFill>
                <a:latin typeface="Consolas"/>
              </a:rPr>
              <a:t>p:not(#example</a:t>
            </a:r>
            <a:r>
              <a:rPr lang="nl-NL" dirty="0" smtClean="0">
                <a:solidFill>
                  <a:srgbClr val="800000"/>
                </a:solidFill>
                <a:latin typeface="Consolas"/>
              </a:rPr>
              <a:t>) </a:t>
            </a:r>
            <a:r>
              <a:rPr lang="nl-NL" dirty="0" smtClean="0">
                <a:solidFill>
                  <a:prstClr val="black"/>
                </a:solidFill>
                <a:latin typeface="Consolas"/>
              </a:rPr>
              <a:t>{</a:t>
            </a:r>
            <a:endParaRPr lang="nl-NL" dirty="0">
              <a:solidFill>
                <a:prstClr val="black"/>
              </a:solidFill>
              <a:latin typeface="Consolas"/>
            </a:endParaRP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FF0000"/>
                </a:solidFill>
                <a:latin typeface="Consolas"/>
              </a:rPr>
              <a:t>	background-</a:t>
            </a:r>
            <a:r>
              <a:rPr lang="nl-NL" dirty="0" err="1" smtClean="0">
                <a:solidFill>
                  <a:srgbClr val="FF0000"/>
                </a:solidFill>
                <a:latin typeface="Consolas"/>
              </a:rPr>
              <a:t>color</a:t>
            </a:r>
            <a:r>
              <a:rPr lang="nl-NL" dirty="0">
                <a:solidFill>
                  <a:prstClr val="black"/>
                </a:solidFill>
                <a:latin typeface="Consolas"/>
              </a:rPr>
              <a:t>: </a:t>
            </a:r>
            <a:r>
              <a:rPr lang="nl-NL" dirty="0" err="1">
                <a:solidFill>
                  <a:srgbClr val="0000FF"/>
                </a:solidFill>
                <a:latin typeface="Consolas"/>
              </a:rPr>
              <a:t>yellow</a:t>
            </a:r>
            <a:r>
              <a:rPr lang="nl-NL" dirty="0">
                <a:solidFill>
                  <a:prstClr val="black"/>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prstClr val="black"/>
                </a:solidFill>
                <a:latin typeface="Consolas"/>
              </a:rPr>
              <a:t>}</a:t>
            </a:r>
          </a:p>
        </p:txBody>
      </p:sp>
      <p:cxnSp>
        <p:nvCxnSpPr>
          <p:cNvPr id="14" name="Rechte verbindingslijn met pijl 6"/>
          <p:cNvCxnSpPr/>
          <p:nvPr/>
        </p:nvCxnSpPr>
        <p:spPr>
          <a:xfrm flipV="1">
            <a:off x="1127361" y="2914747"/>
            <a:ext cx="0" cy="2745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Tekstvak 9"/>
          <p:cNvSpPr txBox="1"/>
          <p:nvPr/>
        </p:nvSpPr>
        <p:spPr>
          <a:xfrm>
            <a:off x="191257" y="3163870"/>
            <a:ext cx="1788455" cy="646331"/>
          </a:xfrm>
          <a:prstGeom prst="rect">
            <a:avLst/>
          </a:prstGeom>
          <a:noFill/>
        </p:spPr>
        <p:txBody>
          <a:bodyPr wrap="square" rtlCol="0">
            <a:spAutoFit/>
          </a:bodyPr>
          <a:lstStyle/>
          <a:p>
            <a:r>
              <a:rPr lang="nl-NL" dirty="0" smtClean="0">
                <a:solidFill>
                  <a:srgbClr val="005B99"/>
                </a:solidFill>
                <a:latin typeface="+mj-lt"/>
              </a:rPr>
              <a:t>The </a:t>
            </a:r>
            <a:r>
              <a:rPr lang="nl-NL" dirty="0" err="1" smtClean="0">
                <a:solidFill>
                  <a:srgbClr val="005B99"/>
                </a:solidFill>
                <a:latin typeface="+mj-lt"/>
              </a:rPr>
              <a:t>adjacent</a:t>
            </a:r>
            <a:r>
              <a:rPr lang="nl-NL" dirty="0" smtClean="0">
                <a:solidFill>
                  <a:srgbClr val="005B99"/>
                </a:solidFill>
                <a:latin typeface="+mj-lt"/>
              </a:rPr>
              <a:t> </a:t>
            </a:r>
          </a:p>
          <a:p>
            <a:r>
              <a:rPr lang="nl-NL" dirty="0" smtClean="0">
                <a:solidFill>
                  <a:srgbClr val="005B99"/>
                </a:solidFill>
                <a:latin typeface="+mj-lt"/>
              </a:rPr>
              <a:t>element </a:t>
            </a:r>
            <a:r>
              <a:rPr lang="nl-NL" dirty="0" err="1" smtClean="0">
                <a:solidFill>
                  <a:srgbClr val="005B99"/>
                </a:solidFill>
                <a:latin typeface="+mj-lt"/>
              </a:rPr>
              <a:t>selector</a:t>
            </a:r>
            <a:endParaRPr lang="nl-NL" dirty="0">
              <a:solidFill>
                <a:srgbClr val="005B99"/>
              </a:solidFill>
              <a:latin typeface="+mj-lt"/>
            </a:endParaRPr>
          </a:p>
        </p:txBody>
      </p:sp>
      <p:cxnSp>
        <p:nvCxnSpPr>
          <p:cNvPr id="16" name="Rechte verbindingslijn met pijl 6"/>
          <p:cNvCxnSpPr/>
          <p:nvPr/>
        </p:nvCxnSpPr>
        <p:spPr>
          <a:xfrm flipH="1" flipV="1">
            <a:off x="2627784" y="2924944"/>
            <a:ext cx="72008" cy="2745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kstvak 9"/>
          <p:cNvSpPr txBox="1"/>
          <p:nvPr/>
        </p:nvSpPr>
        <p:spPr>
          <a:xfrm>
            <a:off x="2339752" y="3140968"/>
            <a:ext cx="2232248" cy="369332"/>
          </a:xfrm>
          <a:prstGeom prst="rect">
            <a:avLst/>
          </a:prstGeom>
          <a:noFill/>
        </p:spPr>
        <p:txBody>
          <a:bodyPr wrap="square" rtlCol="0">
            <a:spAutoFit/>
          </a:bodyPr>
          <a:lstStyle/>
          <a:p>
            <a:r>
              <a:rPr lang="nl-NL" dirty="0" err="1" smtClean="0">
                <a:solidFill>
                  <a:srgbClr val="005B99"/>
                </a:solidFill>
                <a:latin typeface="+mj-lt"/>
              </a:rPr>
              <a:t>Selects</a:t>
            </a:r>
            <a:r>
              <a:rPr lang="nl-NL" dirty="0" smtClean="0">
                <a:solidFill>
                  <a:srgbClr val="005B99"/>
                </a:solidFill>
                <a:latin typeface="+mj-lt"/>
              </a:rPr>
              <a:t> the first letter</a:t>
            </a:r>
            <a:endParaRPr lang="nl-NL" dirty="0">
              <a:solidFill>
                <a:srgbClr val="005B99"/>
              </a:solidFill>
              <a:latin typeface="+mj-lt"/>
            </a:endParaRPr>
          </a:p>
        </p:txBody>
      </p:sp>
      <p:sp>
        <p:nvSpPr>
          <p:cNvPr id="18" name="Rounded Rectangle 17"/>
          <p:cNvSpPr/>
          <p:nvPr/>
        </p:nvSpPr>
        <p:spPr>
          <a:xfrm>
            <a:off x="7579442" y="2420888"/>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19" name="Rounded Rectangle 18"/>
          <p:cNvSpPr/>
          <p:nvPr/>
        </p:nvSpPr>
        <p:spPr>
          <a:xfrm>
            <a:off x="7579442" y="414908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20" name="Rounded Rectangle 19"/>
          <p:cNvSpPr/>
          <p:nvPr/>
        </p:nvSpPr>
        <p:spPr>
          <a:xfrm>
            <a:off x="7579442" y="5373216"/>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21" name="Rounded Rectangle 20"/>
          <p:cNvSpPr/>
          <p:nvPr/>
        </p:nvSpPr>
        <p:spPr>
          <a:xfrm>
            <a:off x="7579442" y="130212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2219052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Modernizr</a:t>
            </a:r>
            <a:endParaRPr lang="nl-NL" dirty="0"/>
          </a:p>
        </p:txBody>
      </p:sp>
      <p:sp>
        <p:nvSpPr>
          <p:cNvPr id="3" name="Tijdelijke aanduiding voor inhoud 2"/>
          <p:cNvSpPr>
            <a:spLocks noGrp="1"/>
          </p:cNvSpPr>
          <p:nvPr>
            <p:ph idx="1"/>
          </p:nvPr>
        </p:nvSpPr>
        <p:spPr/>
        <p:txBody>
          <a:bodyPr/>
          <a:lstStyle/>
          <a:p>
            <a:r>
              <a:rPr lang="nl-NL" dirty="0" smtClean="0"/>
              <a:t>Open-source </a:t>
            </a:r>
            <a:r>
              <a:rPr lang="nl-NL" dirty="0" err="1" smtClean="0"/>
              <a:t>library</a:t>
            </a:r>
            <a:r>
              <a:rPr lang="nl-NL" dirty="0" smtClean="0"/>
              <a:t> </a:t>
            </a:r>
            <a:r>
              <a:rPr lang="nl-NL" dirty="0" err="1" smtClean="0"/>
              <a:t>that</a:t>
            </a:r>
            <a:r>
              <a:rPr lang="nl-NL" dirty="0" smtClean="0"/>
              <a:t>:</a:t>
            </a:r>
          </a:p>
          <a:p>
            <a:pPr lvl="1"/>
            <a:r>
              <a:rPr lang="nl-NL" dirty="0" err="1" smtClean="0"/>
              <a:t>Detects</a:t>
            </a:r>
            <a:r>
              <a:rPr lang="nl-NL" dirty="0" smtClean="0"/>
              <a:t> features</a:t>
            </a:r>
          </a:p>
          <a:p>
            <a:pPr marL="914400" lvl="2" indent="0">
              <a:buNone/>
            </a:pPr>
            <a:r>
              <a:rPr lang="nl-NL" dirty="0" smtClean="0"/>
              <a:t>CSS3, </a:t>
            </a:r>
            <a:r>
              <a:rPr lang="nl-NL" dirty="0" err="1" smtClean="0"/>
              <a:t>geolocation</a:t>
            </a:r>
            <a:r>
              <a:rPr lang="nl-NL" dirty="0" smtClean="0"/>
              <a:t>, web </a:t>
            </a:r>
            <a:r>
              <a:rPr lang="nl-NL" dirty="0" err="1" smtClean="0"/>
              <a:t>workers</a:t>
            </a:r>
            <a:r>
              <a:rPr lang="nl-NL" dirty="0" smtClean="0"/>
              <a:t>, audio &amp; video, input types, web storage </a:t>
            </a:r>
            <a:r>
              <a:rPr lang="nl-NL" dirty="0" err="1" smtClean="0"/>
              <a:t>and</a:t>
            </a:r>
            <a:r>
              <a:rPr lang="nl-NL" dirty="0" smtClean="0"/>
              <a:t> </a:t>
            </a:r>
            <a:r>
              <a:rPr lang="nl-NL" dirty="0" err="1" smtClean="0"/>
              <a:t>many</a:t>
            </a:r>
            <a:r>
              <a:rPr lang="nl-NL" dirty="0" smtClean="0"/>
              <a:t> more</a:t>
            </a:r>
          </a:p>
          <a:p>
            <a:pPr lvl="1"/>
            <a:r>
              <a:rPr lang="nl-NL" dirty="0" smtClean="0"/>
              <a:t>Loads scripts </a:t>
            </a:r>
            <a:r>
              <a:rPr lang="nl-NL" dirty="0" err="1" smtClean="0"/>
              <a:t>to</a:t>
            </a:r>
            <a:r>
              <a:rPr lang="nl-NL" dirty="0" smtClean="0"/>
              <a:t> </a:t>
            </a:r>
            <a:r>
              <a:rPr lang="nl-NL" dirty="0" err="1" smtClean="0"/>
              <a:t>backfill</a:t>
            </a:r>
            <a:r>
              <a:rPr lang="nl-NL" dirty="0" smtClean="0"/>
              <a:t> </a:t>
            </a:r>
            <a:r>
              <a:rPr lang="nl-NL" dirty="0" err="1" smtClean="0"/>
              <a:t>functionality</a:t>
            </a:r>
            <a:r>
              <a:rPr lang="nl-NL" dirty="0" smtClean="0"/>
              <a:t> </a:t>
            </a:r>
            <a:r>
              <a:rPr lang="nl-NL" dirty="0" err="1" smtClean="0"/>
              <a:t>with</a:t>
            </a:r>
            <a:r>
              <a:rPr lang="nl-NL" dirty="0" smtClean="0"/>
              <a:t> </a:t>
            </a:r>
            <a:r>
              <a:rPr lang="nl-NL" dirty="0" err="1" smtClean="0"/>
              <a:t>polyfills</a:t>
            </a:r>
            <a:endParaRPr lang="nl-NL" dirty="0" smtClean="0"/>
          </a:p>
          <a:p>
            <a:endParaRPr lang="nl-NL" dirty="0"/>
          </a:p>
          <a:p>
            <a:r>
              <a:rPr lang="nl-NL" dirty="0" err="1" smtClean="0"/>
              <a:t>Include</a:t>
            </a:r>
            <a:r>
              <a:rPr lang="nl-NL" dirty="0" smtClean="0"/>
              <a:t> </a:t>
            </a:r>
            <a:r>
              <a:rPr lang="nl-NL" dirty="0" err="1" smtClean="0"/>
              <a:t>Modernizr</a:t>
            </a:r>
            <a:r>
              <a:rPr lang="nl-NL" dirty="0" smtClean="0"/>
              <a:t> on </a:t>
            </a:r>
            <a:r>
              <a:rPr lang="nl-NL" dirty="0" err="1" smtClean="0"/>
              <a:t>your</a:t>
            </a:r>
            <a:r>
              <a:rPr lang="nl-NL" dirty="0" smtClean="0"/>
              <a:t> page</a:t>
            </a:r>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3</a:t>
            </a:fld>
            <a:endParaRPr lang="nl-NL"/>
          </a:p>
        </p:txBody>
      </p:sp>
      <p:pic>
        <p:nvPicPr>
          <p:cNvPr id="11" name="Picture 3" descr="https://github.com/Modernizr/Modernizr/blob/master/media/Modernizr%202%20Logo.png?raw=tr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1340768"/>
            <a:ext cx="3672408" cy="54351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8"/>
          <p:cNvSpPr/>
          <p:nvPr/>
        </p:nvSpPr>
        <p:spPr>
          <a:xfrm>
            <a:off x="598015" y="4413232"/>
            <a:ext cx="7632700" cy="136815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head</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script</a:t>
            </a:r>
            <a:r>
              <a:rPr lang="en-US" dirty="0">
                <a:solidFill>
                  <a:srgbClr val="000000"/>
                </a:solidFill>
                <a:latin typeface="Consolas"/>
              </a:rPr>
              <a:t> </a:t>
            </a:r>
            <a:r>
              <a:rPr lang="en-US" dirty="0" err="1">
                <a:solidFill>
                  <a:srgbClr val="FF0000"/>
                </a:solidFill>
                <a:latin typeface="Consolas"/>
              </a:rPr>
              <a:t>src</a:t>
            </a:r>
            <a:r>
              <a:rPr lang="en-US" dirty="0">
                <a:solidFill>
                  <a:srgbClr val="0000FF"/>
                </a:solidFill>
                <a:latin typeface="Consolas"/>
              </a:rPr>
              <a:t>="</a:t>
            </a:r>
            <a:r>
              <a:rPr lang="en-US" dirty="0" smtClean="0">
                <a:solidFill>
                  <a:srgbClr val="0000FF"/>
                </a:solidFill>
                <a:latin typeface="Consolas"/>
              </a:rPr>
              <a:t>modernizr.js"</a:t>
            </a:r>
            <a:r>
              <a:rPr lang="en-US" dirty="0" smtClean="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smtClean="0">
                <a:solidFill>
                  <a:srgbClr val="FF0000"/>
                </a:solidFill>
                <a:latin typeface="Consolas"/>
              </a:rPr>
              <a:t>type</a:t>
            </a:r>
            <a:r>
              <a:rPr lang="en-US" dirty="0" smtClean="0">
                <a:solidFill>
                  <a:srgbClr val="0000FF"/>
                </a:solidFill>
                <a:latin typeface="Consolas"/>
              </a:rPr>
              <a:t>="text/</a:t>
            </a:r>
            <a:r>
              <a:rPr lang="en-US" dirty="0" err="1" smtClean="0">
                <a:solidFill>
                  <a:srgbClr val="0000FF"/>
                </a:solidFill>
                <a:latin typeface="Consolas"/>
              </a:rPr>
              <a:t>javascript</a:t>
            </a:r>
            <a:r>
              <a:rPr lang="en-US" dirty="0" smtClean="0">
                <a:solidFill>
                  <a:srgbClr val="0000FF"/>
                </a:solidFill>
                <a:latin typeface="Consolas"/>
              </a:rPr>
              <a:t>"&gt;&lt;/</a:t>
            </a:r>
            <a:r>
              <a:rPr lang="en-US" dirty="0" smtClean="0">
                <a:solidFill>
                  <a:srgbClr val="800000"/>
                </a:solidFill>
                <a:latin typeface="Consolas"/>
              </a:rPr>
              <a:t>script</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err="1" smtClean="0">
                <a:solidFill>
                  <a:srgbClr val="800000"/>
                </a:solidFill>
                <a:latin typeface="Consolas"/>
              </a:rPr>
              <a:t>head</a:t>
            </a:r>
            <a:r>
              <a:rPr lang="nl-NL" dirty="0" smtClean="0">
                <a:solidFill>
                  <a:srgbClr val="0000FF"/>
                </a:solidFill>
                <a:latin typeface="Consolas"/>
              </a:rPr>
              <a:t>&gt;</a:t>
            </a:r>
            <a:endParaRPr lang="nl-NL" dirty="0">
              <a:solidFill>
                <a:srgbClr val="00549F"/>
              </a:solidFill>
            </a:endParaRPr>
          </a:p>
        </p:txBody>
      </p:sp>
      <p:sp>
        <p:nvSpPr>
          <p:cNvPr id="7" name="Rounded Rectangle 6"/>
          <p:cNvSpPr/>
          <p:nvPr/>
        </p:nvSpPr>
        <p:spPr>
          <a:xfrm>
            <a:off x="7579442" y="4221088"/>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1290401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fgeronde rechthoek 20"/>
          <p:cNvSpPr/>
          <p:nvPr/>
        </p:nvSpPr>
        <p:spPr>
          <a:xfrm>
            <a:off x="467544" y="4549284"/>
            <a:ext cx="3312368" cy="398922"/>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3" name="Afgeronde rechthoek 21"/>
          <p:cNvSpPr/>
          <p:nvPr/>
        </p:nvSpPr>
        <p:spPr>
          <a:xfrm>
            <a:off x="899592" y="5483811"/>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4" name="Afgeronde rechthoek 20"/>
          <p:cNvSpPr/>
          <p:nvPr/>
        </p:nvSpPr>
        <p:spPr>
          <a:xfrm>
            <a:off x="899592" y="5044620"/>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a:t>
            </a:r>
            <a:r>
              <a:rPr lang="nl-NL" dirty="0" smtClean="0"/>
              <a:t> </a:t>
            </a:r>
            <a:r>
              <a:rPr lang="nl-NL" dirty="0" err="1" smtClean="0"/>
              <a:t>and</a:t>
            </a:r>
            <a:r>
              <a:rPr lang="nl-NL" dirty="0" smtClean="0"/>
              <a:t> audio playback</a:t>
            </a:r>
            <a:endParaRPr lang="nl-NL" dirty="0"/>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p>
          <a:p>
            <a:pPr lvl="1"/>
            <a:r>
              <a:rPr lang="nl-NL" dirty="0" err="1" smtClean="0"/>
              <a:t>Flexible</a:t>
            </a:r>
            <a:r>
              <a:rPr lang="nl-NL" dirty="0" smtClean="0"/>
              <a:t> </a:t>
            </a:r>
            <a:r>
              <a:rPr lang="nl-NL" dirty="0" err="1" smtClean="0"/>
              <a:t>boxes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smtClean="0"/>
              <a:t> </a:t>
            </a:r>
            <a:endParaRPr lang="nl-NL" dirty="0"/>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30</a:t>
            </a:fld>
            <a:endParaRPr lang="nl-NL" dirty="0"/>
          </a:p>
        </p:txBody>
      </p:sp>
      <p:pic>
        <p:nvPicPr>
          <p:cNvPr id="27"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577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Webfonts</a:t>
            </a:r>
            <a:endParaRPr lang="nl-NL" dirty="0"/>
          </a:p>
        </p:txBody>
      </p:sp>
      <p:sp>
        <p:nvSpPr>
          <p:cNvPr id="3" name="Content Placeholder 2"/>
          <p:cNvSpPr>
            <a:spLocks noGrp="1"/>
          </p:cNvSpPr>
          <p:nvPr>
            <p:ph idx="1"/>
          </p:nvPr>
        </p:nvSpPr>
        <p:spPr/>
        <p:txBody>
          <a:bodyPr/>
          <a:lstStyle/>
          <a:p>
            <a:r>
              <a:rPr lang="nl-NL" dirty="0" smtClean="0"/>
              <a:t>Support </a:t>
            </a:r>
            <a:r>
              <a:rPr lang="nl-NL" dirty="0" err="1" smtClean="0"/>
              <a:t>for</a:t>
            </a:r>
            <a:r>
              <a:rPr lang="nl-NL" dirty="0" smtClean="0"/>
              <a:t> </a:t>
            </a:r>
            <a:r>
              <a:rPr lang="nl-NL" dirty="0" err="1" smtClean="0"/>
              <a:t>custom</a:t>
            </a:r>
            <a:r>
              <a:rPr lang="nl-NL" dirty="0" smtClean="0"/>
              <a:t> fonts</a:t>
            </a:r>
          </a:p>
          <a:p>
            <a:r>
              <a:rPr lang="nl-NL" dirty="0" err="1" smtClean="0"/>
              <a:t>Declaring</a:t>
            </a:r>
            <a:r>
              <a:rPr lang="nl-NL" dirty="0" smtClean="0"/>
              <a:t> the font</a:t>
            </a:r>
          </a:p>
          <a:p>
            <a:endParaRPr lang="nl-NL" dirty="0" smtClean="0"/>
          </a:p>
          <a:p>
            <a:endParaRPr lang="nl-NL" dirty="0"/>
          </a:p>
          <a:p>
            <a:endParaRPr lang="nl-NL" dirty="0" smtClean="0"/>
          </a:p>
          <a:p>
            <a:r>
              <a:rPr lang="nl-NL" dirty="0" smtClean="0"/>
              <a:t>Using the </a:t>
            </a:r>
            <a:r>
              <a:rPr lang="nl-NL" dirty="0" err="1" smtClean="0"/>
              <a:t>custom</a:t>
            </a:r>
            <a:r>
              <a:rPr lang="nl-NL" dirty="0" smtClean="0"/>
              <a:t> font</a:t>
            </a:r>
          </a:p>
          <a:p>
            <a:endParaRPr lang="nl-NL" dirty="0"/>
          </a:p>
          <a:p>
            <a:endParaRPr lang="nl-NL" sz="4400" dirty="0" smtClean="0"/>
          </a:p>
          <a:p>
            <a:pPr lvl="1"/>
            <a:r>
              <a:rPr lang="nl-NL" dirty="0" smtClean="0"/>
              <a:t>Free </a:t>
            </a:r>
            <a:r>
              <a:rPr lang="nl-NL" dirty="0" err="1" smtClean="0"/>
              <a:t>webfonts</a:t>
            </a:r>
            <a:r>
              <a:rPr lang="nl-NL" dirty="0" smtClean="0"/>
              <a:t>: http</a:t>
            </a:r>
            <a:r>
              <a:rPr lang="nl-NL" dirty="0"/>
              <a:t>://www.google.com/webfonts</a:t>
            </a:r>
            <a:endParaRPr lang="nl-NL"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31</a:t>
            </a:fld>
            <a:endParaRPr lang="nl-NL"/>
          </a:p>
        </p:txBody>
      </p:sp>
      <p:sp>
        <p:nvSpPr>
          <p:cNvPr id="12" name="Rectangle 18"/>
          <p:cNvSpPr/>
          <p:nvPr/>
        </p:nvSpPr>
        <p:spPr>
          <a:xfrm>
            <a:off x="611708" y="4365104"/>
            <a:ext cx="7632700" cy="100811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800000"/>
                </a:solidFill>
                <a:latin typeface="Consolas"/>
              </a:rPr>
              <a:t>p </a:t>
            </a:r>
            <a:r>
              <a:rPr lang="nl-NL" dirty="0" smtClean="0">
                <a:solidFill>
                  <a:prstClr val="black"/>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FF0000"/>
                </a:solidFill>
                <a:latin typeface="Consolas"/>
              </a:rPr>
              <a:t>	font-family</a:t>
            </a:r>
            <a:r>
              <a:rPr lang="nl-NL" dirty="0" smtClean="0">
                <a:solidFill>
                  <a:prstClr val="black"/>
                </a:solidFill>
                <a:latin typeface="Consolas"/>
              </a:rPr>
              <a:t>: </a:t>
            </a:r>
            <a:r>
              <a:rPr lang="nl-NL" dirty="0" err="1" smtClean="0">
                <a:solidFill>
                  <a:srgbClr val="0000FF"/>
                </a:solidFill>
                <a:latin typeface="Consolas"/>
              </a:rPr>
              <a:t>DayRoman</a:t>
            </a:r>
            <a:r>
              <a:rPr lang="nl-NL" dirty="0" smtClean="0">
                <a:solidFill>
                  <a:srgbClr val="0000FF"/>
                </a:solidFill>
                <a:latin typeface="Consolas"/>
              </a:rPr>
              <a:t>,</a:t>
            </a:r>
            <a:r>
              <a:rPr lang="nl-NL" dirty="0" smtClean="0">
                <a:solidFill>
                  <a:prstClr val="black"/>
                </a:solidFill>
                <a:latin typeface="Consolas"/>
              </a:rPr>
              <a:t> </a:t>
            </a:r>
            <a:r>
              <a:rPr lang="nl-NL" dirty="0" smtClean="0">
                <a:solidFill>
                  <a:srgbClr val="0000FF"/>
                </a:solidFill>
                <a:latin typeface="Consolas"/>
              </a:rPr>
              <a:t>sans-</a:t>
            </a:r>
            <a:r>
              <a:rPr lang="nl-NL" dirty="0" err="1" smtClean="0">
                <a:solidFill>
                  <a:srgbClr val="0000FF"/>
                </a:solidFill>
                <a:latin typeface="Consolas"/>
              </a:rPr>
              <a:t>serif</a:t>
            </a:r>
            <a:r>
              <a:rPr lang="nl-NL" dirty="0" smtClean="0">
                <a:solidFill>
                  <a:prstClr val="black"/>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prstClr val="black"/>
                </a:solidFill>
                <a:latin typeface="Consolas"/>
              </a:rPr>
              <a:t>}</a:t>
            </a:r>
            <a:endParaRPr lang="nl-NL" dirty="0">
              <a:solidFill>
                <a:prstClr val="black"/>
              </a:solidFill>
              <a:latin typeface="Consolas"/>
            </a:endParaRPr>
          </a:p>
        </p:txBody>
      </p:sp>
      <p:pic>
        <p:nvPicPr>
          <p:cNvPr id="14" name="Picture 4" descr="http://ieblog.members.winisp.net/images/ML_LogoUpdate_IE9Det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http://aux2.iconpedia.net/uploads/427985527807390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7596"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files.softicons.com/download/system-icons/xedia-icons-by-photoshopedia/png/256/Firefo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01570" y="5361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JP ten Berge\Downloads\Opera-icon-high-r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63396" y="44624"/>
            <a:ext cx="673100" cy="73152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8"/>
          <p:cNvSpPr/>
          <p:nvPr/>
        </p:nvSpPr>
        <p:spPr>
          <a:xfrm>
            <a:off x="598015" y="1988840"/>
            <a:ext cx="7632700" cy="136815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panose="020B0609020204030204" pitchFamily="49" charset="0"/>
                <a:cs typeface="Consolas" panose="020B0609020204030204" pitchFamily="49" charset="0"/>
              </a:rPr>
              <a:t>@font-face</a:t>
            </a:r>
            <a:r>
              <a:rPr lang="nl-NL" dirty="0">
                <a:solidFill>
                  <a:srgbClr val="000000"/>
                </a:solidFill>
                <a:latin typeface="Consolas" panose="020B0609020204030204" pitchFamily="49" charset="0"/>
                <a:cs typeface="Consolas" panose="020B0609020204030204" pitchFamily="49" charset="0"/>
              </a:rPr>
              <a:t> </a:t>
            </a:r>
            <a:r>
              <a:rPr lang="nl-NL" dirty="0" smtClean="0">
                <a:solidFill>
                  <a:srgbClr val="000000"/>
                </a:solidFill>
                <a:latin typeface="Consolas" panose="020B0609020204030204" pitchFamily="49" charset="0"/>
                <a:cs typeface="Consolas" panose="020B0609020204030204" pitchFamily="49" charset="0"/>
              </a:rPr>
              <a:t>{</a:t>
            </a:r>
            <a:br>
              <a:rPr lang="nl-NL" dirty="0" smtClean="0">
                <a:solidFill>
                  <a:srgbClr val="000000"/>
                </a:solidFill>
                <a:latin typeface="Consolas" panose="020B0609020204030204" pitchFamily="49" charset="0"/>
                <a:cs typeface="Consolas" panose="020B0609020204030204" pitchFamily="49" charset="0"/>
              </a:rPr>
            </a:br>
            <a:r>
              <a:rPr lang="nl-NL" dirty="0" smtClean="0">
                <a:solidFill>
                  <a:srgbClr val="000000"/>
                </a:solidFill>
                <a:latin typeface="Consolas" panose="020B0609020204030204" pitchFamily="49" charset="0"/>
                <a:cs typeface="Consolas" panose="020B0609020204030204" pitchFamily="49" charset="0"/>
              </a:rPr>
              <a:t>	</a:t>
            </a:r>
            <a:r>
              <a:rPr lang="nl-NL" dirty="0" smtClean="0">
                <a:solidFill>
                  <a:srgbClr val="FF0000"/>
                </a:solidFill>
                <a:latin typeface="Consolas" panose="020B0609020204030204" pitchFamily="49" charset="0"/>
                <a:cs typeface="Consolas" panose="020B0609020204030204" pitchFamily="49" charset="0"/>
              </a:rPr>
              <a:t>font-family</a:t>
            </a:r>
            <a:r>
              <a:rPr lang="nl-NL" dirty="0">
                <a:solidFill>
                  <a:srgbClr val="000000"/>
                </a:solidFill>
                <a:latin typeface="Consolas" panose="020B0609020204030204" pitchFamily="49" charset="0"/>
                <a:cs typeface="Consolas" panose="020B0609020204030204" pitchFamily="49" charset="0"/>
              </a:rPr>
              <a:t>: </a:t>
            </a:r>
            <a:r>
              <a:rPr lang="nl-NL" dirty="0">
                <a:solidFill>
                  <a:srgbClr val="0000FF"/>
                </a:solidFill>
                <a:latin typeface="Consolas" panose="020B0609020204030204" pitchFamily="49" charset="0"/>
                <a:cs typeface="Consolas" panose="020B0609020204030204" pitchFamily="49" charset="0"/>
              </a:rPr>
              <a:t>'</a:t>
            </a:r>
            <a:r>
              <a:rPr lang="nl-NL" dirty="0" err="1">
                <a:solidFill>
                  <a:srgbClr val="0000FF"/>
                </a:solidFill>
                <a:latin typeface="Consolas" panose="020B0609020204030204" pitchFamily="49" charset="0"/>
                <a:cs typeface="Consolas" panose="020B0609020204030204" pitchFamily="49" charset="0"/>
              </a:rPr>
              <a:t>DayRoman</a:t>
            </a:r>
            <a:r>
              <a:rPr lang="nl-NL" dirty="0" smtClean="0">
                <a:solidFill>
                  <a:srgbClr val="0000FF"/>
                </a:solidFill>
                <a:latin typeface="Consolas" panose="020B0609020204030204" pitchFamily="49" charset="0"/>
                <a:cs typeface="Consolas" panose="020B0609020204030204" pitchFamily="49" charset="0"/>
              </a:rPr>
              <a:t>'</a:t>
            </a:r>
            <a:r>
              <a:rPr lang="nl-NL" dirty="0" smtClean="0">
                <a:solidFill>
                  <a:srgbClr val="000000"/>
                </a:solidFill>
                <a:latin typeface="Consolas" panose="020B0609020204030204" pitchFamily="49" charset="0"/>
                <a:cs typeface="Consolas" panose="020B0609020204030204" pitchFamily="49" charset="0"/>
              </a:rPr>
              <a:t>;</a:t>
            </a:r>
            <a:br>
              <a:rPr lang="nl-NL" dirty="0" smtClean="0">
                <a:solidFill>
                  <a:srgbClr val="000000"/>
                </a:solidFill>
                <a:latin typeface="Consolas" panose="020B0609020204030204" pitchFamily="49" charset="0"/>
                <a:cs typeface="Consolas" panose="020B0609020204030204" pitchFamily="49" charset="0"/>
              </a:rPr>
            </a:br>
            <a:r>
              <a:rPr lang="nl-NL" dirty="0" smtClean="0">
                <a:solidFill>
                  <a:srgbClr val="000000"/>
                </a:solidFill>
                <a:latin typeface="Consolas" panose="020B0609020204030204" pitchFamily="49" charset="0"/>
                <a:cs typeface="Consolas" panose="020B0609020204030204" pitchFamily="49" charset="0"/>
              </a:rPr>
              <a:t>	</a:t>
            </a:r>
            <a:r>
              <a:rPr lang="nl-NL" dirty="0" err="1" smtClean="0">
                <a:solidFill>
                  <a:srgbClr val="FF0000"/>
                </a:solidFill>
                <a:latin typeface="Consolas" panose="020B0609020204030204" pitchFamily="49" charset="0"/>
                <a:cs typeface="Consolas" panose="020B0609020204030204" pitchFamily="49" charset="0"/>
              </a:rPr>
              <a:t>src</a:t>
            </a:r>
            <a:r>
              <a:rPr lang="nl-NL" dirty="0">
                <a:solidFill>
                  <a:srgbClr val="000000"/>
                </a:solidFill>
                <a:latin typeface="Consolas" panose="020B0609020204030204" pitchFamily="49" charset="0"/>
                <a:cs typeface="Consolas" panose="020B0609020204030204" pitchFamily="49" charset="0"/>
              </a:rPr>
              <a:t>: </a:t>
            </a:r>
            <a:r>
              <a:rPr lang="nl-NL" dirty="0" err="1">
                <a:solidFill>
                  <a:srgbClr val="0000FF"/>
                </a:solidFill>
                <a:latin typeface="Consolas" panose="020B0609020204030204" pitchFamily="49" charset="0"/>
                <a:cs typeface="Consolas" panose="020B0609020204030204" pitchFamily="49" charset="0"/>
              </a:rPr>
              <a:t>url</a:t>
            </a:r>
            <a:r>
              <a:rPr lang="nl-NL" dirty="0">
                <a:solidFill>
                  <a:srgbClr val="0000FF"/>
                </a:solidFill>
                <a:latin typeface="Consolas" panose="020B0609020204030204" pitchFamily="49" charset="0"/>
                <a:cs typeface="Consolas" panose="020B0609020204030204" pitchFamily="49" charset="0"/>
              </a:rPr>
              <a:t>('</a:t>
            </a:r>
            <a:r>
              <a:rPr lang="nl-NL" dirty="0" err="1">
                <a:solidFill>
                  <a:srgbClr val="0000FF"/>
                </a:solidFill>
                <a:latin typeface="Consolas" panose="020B0609020204030204" pitchFamily="49" charset="0"/>
                <a:cs typeface="Consolas" panose="020B0609020204030204" pitchFamily="49" charset="0"/>
              </a:rPr>
              <a:t>founts</a:t>
            </a:r>
            <a:r>
              <a:rPr lang="nl-NL" dirty="0">
                <a:solidFill>
                  <a:srgbClr val="0000FF"/>
                </a:solidFill>
                <a:latin typeface="Consolas" panose="020B0609020204030204" pitchFamily="49" charset="0"/>
                <a:cs typeface="Consolas" panose="020B0609020204030204" pitchFamily="49" charset="0"/>
              </a:rPr>
              <a:t>/DayRoman.ttf</a:t>
            </a:r>
            <a:r>
              <a:rPr lang="nl-NL" dirty="0" smtClean="0">
                <a:solidFill>
                  <a:srgbClr val="0000FF"/>
                </a:solidFill>
                <a:latin typeface="Consolas" panose="020B0609020204030204" pitchFamily="49" charset="0"/>
                <a:cs typeface="Consolas" panose="020B0609020204030204" pitchFamily="49" charset="0"/>
              </a:rPr>
              <a:t>')</a:t>
            </a:r>
            <a:r>
              <a:rPr lang="nl-NL" dirty="0" smtClean="0">
                <a:solidFill>
                  <a:srgbClr val="000000"/>
                </a:solidFill>
                <a:latin typeface="Consolas" panose="020B0609020204030204" pitchFamily="49" charset="0"/>
                <a:cs typeface="Consolas" panose="020B0609020204030204" pitchFamily="49" charset="0"/>
              </a:rPr>
              <a:t>;</a:t>
            </a:r>
            <a:br>
              <a:rPr lang="nl-NL" dirty="0" smtClean="0">
                <a:solidFill>
                  <a:srgbClr val="000000"/>
                </a:solidFill>
                <a:latin typeface="Consolas" panose="020B0609020204030204" pitchFamily="49" charset="0"/>
                <a:cs typeface="Consolas" panose="020B0609020204030204" pitchFamily="49" charset="0"/>
              </a:rPr>
            </a:br>
            <a:r>
              <a:rPr lang="nl-NL" dirty="0" smtClean="0">
                <a:solidFill>
                  <a:srgbClr val="000000"/>
                </a:solidFill>
                <a:latin typeface="Consolas" panose="020B0609020204030204" pitchFamily="49" charset="0"/>
                <a:cs typeface="Consolas" panose="020B0609020204030204" pitchFamily="49" charset="0"/>
              </a:rPr>
              <a:t>}</a:t>
            </a:r>
            <a:br>
              <a:rPr lang="nl-NL" dirty="0" smtClean="0">
                <a:solidFill>
                  <a:srgbClr val="000000"/>
                </a:solidFill>
                <a:latin typeface="Consolas" panose="020B0609020204030204" pitchFamily="49" charset="0"/>
                <a:cs typeface="Consolas" panose="020B0609020204030204" pitchFamily="49" charset="0"/>
              </a:rPr>
            </a:br>
            <a:endParaRPr lang="nl-NL" sz="4400" dirty="0">
              <a:solidFill>
                <a:schemeClr val="tx1"/>
              </a:solidFill>
              <a:latin typeface="Arial" panose="020B0604020202020204" pitchFamily="34" charset="0"/>
            </a:endParaRPr>
          </a:p>
        </p:txBody>
      </p:sp>
      <p:sp>
        <p:nvSpPr>
          <p:cNvPr id="21" name="Rounded Rectangle 20"/>
          <p:cNvSpPr/>
          <p:nvPr/>
        </p:nvSpPr>
        <p:spPr>
          <a:xfrm>
            <a:off x="7579442" y="1844824"/>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22" name="Rounded Rectangle 21"/>
          <p:cNvSpPr/>
          <p:nvPr/>
        </p:nvSpPr>
        <p:spPr>
          <a:xfrm>
            <a:off x="7579442" y="4221088"/>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150786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Opacity</a:t>
            </a:r>
            <a:endParaRPr lang="nl-NL" dirty="0"/>
          </a:p>
        </p:txBody>
      </p:sp>
      <p:sp>
        <p:nvSpPr>
          <p:cNvPr id="3" name="Content Placeholder 2"/>
          <p:cNvSpPr>
            <a:spLocks noGrp="1"/>
          </p:cNvSpPr>
          <p:nvPr>
            <p:ph idx="1"/>
          </p:nvPr>
        </p:nvSpPr>
        <p:spPr/>
        <p:txBody>
          <a:bodyPr/>
          <a:lstStyle/>
          <a:p>
            <a:r>
              <a:rPr lang="nl-NL" dirty="0" smtClean="0"/>
              <a:t>Support </a:t>
            </a:r>
            <a:r>
              <a:rPr lang="nl-NL" dirty="0" err="1" smtClean="0"/>
              <a:t>for</a:t>
            </a:r>
            <a:r>
              <a:rPr lang="nl-NL" dirty="0" smtClean="0"/>
              <a:t> </a:t>
            </a:r>
            <a:r>
              <a:rPr lang="nl-NL" dirty="0" err="1" smtClean="0"/>
              <a:t>transparency</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32</a:t>
            </a:fld>
            <a:endParaRPr lang="nl-NL"/>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2160612"/>
            <a:ext cx="7905750" cy="40767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18"/>
          <p:cNvSpPr/>
          <p:nvPr/>
        </p:nvSpPr>
        <p:spPr>
          <a:xfrm>
            <a:off x="598015" y="1412776"/>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800000"/>
                </a:solidFill>
                <a:latin typeface="Consolas"/>
              </a:rPr>
              <a:t>#</a:t>
            </a:r>
            <a:r>
              <a:rPr lang="nl-NL" dirty="0" err="1" smtClean="0">
                <a:solidFill>
                  <a:srgbClr val="800000"/>
                </a:solidFill>
                <a:latin typeface="Consolas"/>
              </a:rPr>
              <a:t>overlay</a:t>
            </a:r>
            <a:r>
              <a:rPr lang="nl-NL" dirty="0" smtClean="0">
                <a:solidFill>
                  <a:srgbClr val="800000"/>
                </a:solidFill>
                <a:latin typeface="Consolas"/>
              </a:rPr>
              <a:t> </a:t>
            </a:r>
            <a:r>
              <a:rPr lang="nl-NL" dirty="0" smtClean="0">
                <a:solidFill>
                  <a:prstClr val="black"/>
                </a:solidFill>
                <a:latin typeface="Consolas"/>
              </a:rPr>
              <a:t>{ </a:t>
            </a:r>
            <a:r>
              <a:rPr lang="en-US" dirty="0" smtClean="0">
                <a:solidFill>
                  <a:srgbClr val="FF0000"/>
                </a:solidFill>
                <a:latin typeface="Consolas"/>
              </a:rPr>
              <a:t>background-color</a:t>
            </a:r>
            <a:r>
              <a:rPr lang="en-US" dirty="0">
                <a:solidFill>
                  <a:prstClr val="black"/>
                </a:solidFill>
                <a:latin typeface="Consolas"/>
              </a:rPr>
              <a:t>: </a:t>
            </a:r>
            <a:r>
              <a:rPr lang="en-US" dirty="0" err="1">
                <a:solidFill>
                  <a:srgbClr val="0000FF"/>
                </a:solidFill>
                <a:latin typeface="Consolas"/>
              </a:rPr>
              <a:t>rgba</a:t>
            </a:r>
            <a:r>
              <a:rPr lang="en-US" dirty="0">
                <a:solidFill>
                  <a:srgbClr val="0000FF"/>
                </a:solidFill>
                <a:latin typeface="Consolas"/>
              </a:rPr>
              <a:t>(0, 0, 255, 0.50</a:t>
            </a:r>
            <a:r>
              <a:rPr lang="en-US" dirty="0" smtClean="0">
                <a:solidFill>
                  <a:srgbClr val="0000FF"/>
                </a:solidFill>
                <a:latin typeface="Consolas"/>
              </a:rPr>
              <a:t>)</a:t>
            </a:r>
            <a:r>
              <a:rPr lang="en-US" dirty="0" smtClean="0">
                <a:solidFill>
                  <a:prstClr val="black"/>
                </a:solidFill>
                <a:latin typeface="Consolas"/>
              </a:rPr>
              <a:t>; </a:t>
            </a:r>
            <a:r>
              <a:rPr lang="nl-NL" dirty="0" smtClean="0">
                <a:solidFill>
                  <a:prstClr val="black"/>
                </a:solidFill>
                <a:latin typeface="Consolas"/>
              </a:rPr>
              <a:t>}</a:t>
            </a:r>
            <a:endParaRPr lang="nl-NL" dirty="0">
              <a:solidFill>
                <a:prstClr val="black"/>
              </a:solidFill>
              <a:latin typeface="Consolas"/>
            </a:endParaRPr>
          </a:p>
        </p:txBody>
      </p:sp>
      <p:pic>
        <p:nvPicPr>
          <p:cNvPr id="11" name="Picture 4" descr="http://ieblog.members.winisp.net/images/ML_LogoUpdate_IE9Detai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68"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ux2.iconpedia.net/uploads/4279855278073908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7596"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files.softicons.com/download/system-icons/xedia-icons-by-photoshopedia/png/256/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01570" y="5361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JP ten Berge\Downloads\Opera-icon-high-r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63396" y="44624"/>
            <a:ext cx="673100" cy="731520"/>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18"/>
          <p:cNvSpPr/>
          <p:nvPr/>
        </p:nvSpPr>
        <p:spPr>
          <a:xfrm>
            <a:off x="7579442" y="130212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141187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Rounded</a:t>
            </a:r>
            <a:r>
              <a:rPr lang="nl-NL" dirty="0" smtClean="0"/>
              <a:t> corners</a:t>
            </a:r>
            <a:endParaRPr lang="nl-NL" dirty="0"/>
          </a:p>
        </p:txBody>
      </p:sp>
      <p:sp>
        <p:nvSpPr>
          <p:cNvPr id="3" name="Content Placeholder 2"/>
          <p:cNvSpPr>
            <a:spLocks noGrp="1"/>
          </p:cNvSpPr>
          <p:nvPr>
            <p:ph idx="1"/>
          </p:nvPr>
        </p:nvSpPr>
        <p:spPr/>
        <p:txBody>
          <a:bodyPr/>
          <a:lstStyle/>
          <a:p>
            <a:r>
              <a:rPr lang="nl-NL" dirty="0" smtClean="0"/>
              <a:t>Support </a:t>
            </a:r>
            <a:r>
              <a:rPr lang="nl-NL" dirty="0" err="1" smtClean="0"/>
              <a:t>for</a:t>
            </a:r>
            <a:r>
              <a:rPr lang="nl-NL" dirty="0" smtClean="0"/>
              <a:t> </a:t>
            </a:r>
            <a:r>
              <a:rPr lang="nl-NL" dirty="0" err="1" smtClean="0"/>
              <a:t>rounded</a:t>
            </a:r>
            <a:r>
              <a:rPr lang="nl-NL" dirty="0" smtClean="0"/>
              <a:t> corners</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33</a:t>
            </a:fld>
            <a:endParaRPr lang="nl-NL"/>
          </a:p>
        </p:txBody>
      </p:sp>
      <p:sp>
        <p:nvSpPr>
          <p:cNvPr id="10" name="Rectangle 18"/>
          <p:cNvSpPr/>
          <p:nvPr/>
        </p:nvSpPr>
        <p:spPr>
          <a:xfrm>
            <a:off x="598015" y="1412776"/>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800000"/>
                </a:solidFill>
                <a:latin typeface="Consolas"/>
              </a:rPr>
              <a:t>#</a:t>
            </a:r>
            <a:r>
              <a:rPr lang="nl-NL" dirty="0" err="1" smtClean="0">
                <a:solidFill>
                  <a:srgbClr val="800000"/>
                </a:solidFill>
                <a:latin typeface="Consolas"/>
              </a:rPr>
              <a:t>rounded</a:t>
            </a:r>
            <a:r>
              <a:rPr lang="nl-NL" dirty="0" smtClean="0">
                <a:solidFill>
                  <a:srgbClr val="800000"/>
                </a:solidFill>
                <a:latin typeface="Consolas"/>
              </a:rPr>
              <a:t> </a:t>
            </a:r>
            <a:r>
              <a:rPr lang="nl-NL" dirty="0" smtClean="0">
                <a:solidFill>
                  <a:prstClr val="black"/>
                </a:solidFill>
                <a:latin typeface="Consolas"/>
              </a:rPr>
              <a:t>{ </a:t>
            </a:r>
            <a:r>
              <a:rPr lang="en-US" dirty="0" smtClean="0">
                <a:solidFill>
                  <a:srgbClr val="FF0000"/>
                </a:solidFill>
                <a:latin typeface="Consolas"/>
              </a:rPr>
              <a:t>border-radius</a:t>
            </a:r>
            <a:r>
              <a:rPr lang="en-US" dirty="0" smtClean="0">
                <a:solidFill>
                  <a:prstClr val="black"/>
                </a:solidFill>
                <a:latin typeface="Consolas"/>
              </a:rPr>
              <a:t>: </a:t>
            </a:r>
            <a:r>
              <a:rPr lang="en-US" dirty="0" smtClean="0">
                <a:solidFill>
                  <a:srgbClr val="0000FF"/>
                </a:solidFill>
                <a:latin typeface="Consolas"/>
              </a:rPr>
              <a:t>20px</a:t>
            </a:r>
            <a:r>
              <a:rPr lang="en-US" dirty="0" smtClean="0">
                <a:solidFill>
                  <a:prstClr val="black"/>
                </a:solidFill>
                <a:latin typeface="Consolas"/>
              </a:rPr>
              <a:t>; </a:t>
            </a:r>
            <a:r>
              <a:rPr lang="nl-NL" dirty="0" smtClean="0">
                <a:solidFill>
                  <a:prstClr val="black"/>
                </a:solidFill>
                <a:latin typeface="Consolas"/>
              </a:rPr>
              <a:t>}</a:t>
            </a:r>
            <a:endParaRPr lang="nl-NL" dirty="0">
              <a:solidFill>
                <a:prstClr val="black"/>
              </a:solidFill>
              <a:latin typeface="Consolas"/>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502" y="2928888"/>
            <a:ext cx="16097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descr="http://ieblog.members.winisp.net/images/ML_LogoUpdate_IE9Detai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68"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ux2.iconpedia.net/uploads/4279855278073908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7596"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files.softicons.com/download/system-icons/xedia-icons-by-photoshopedia/png/256/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01570" y="5361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JP ten Berge\Downloads\Opera-icon-high-r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63396" y="44624"/>
            <a:ext cx="673100" cy="731520"/>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18"/>
          <p:cNvSpPr/>
          <p:nvPr/>
        </p:nvSpPr>
        <p:spPr>
          <a:xfrm>
            <a:off x="7579442" y="130212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243800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Shadows</a:t>
            </a:r>
            <a:endParaRPr lang="nl-NL" dirty="0"/>
          </a:p>
        </p:txBody>
      </p:sp>
      <p:sp>
        <p:nvSpPr>
          <p:cNvPr id="3" name="Content Placeholder 2"/>
          <p:cNvSpPr>
            <a:spLocks noGrp="1"/>
          </p:cNvSpPr>
          <p:nvPr>
            <p:ph idx="1"/>
          </p:nvPr>
        </p:nvSpPr>
        <p:spPr/>
        <p:txBody>
          <a:bodyPr/>
          <a:lstStyle/>
          <a:p>
            <a:r>
              <a:rPr lang="nl-NL" dirty="0" err="1" smtClean="0"/>
              <a:t>Apply</a:t>
            </a:r>
            <a:r>
              <a:rPr lang="nl-NL" dirty="0" smtClean="0"/>
              <a:t> </a:t>
            </a:r>
            <a:r>
              <a:rPr lang="nl-NL" dirty="0" err="1" smtClean="0"/>
              <a:t>shadow</a:t>
            </a:r>
            <a:r>
              <a:rPr lang="nl-NL" dirty="0" smtClean="0"/>
              <a:t> </a:t>
            </a:r>
            <a:r>
              <a:rPr lang="nl-NL" dirty="0" err="1" smtClean="0"/>
              <a:t>to</a:t>
            </a:r>
            <a:r>
              <a:rPr lang="nl-NL" dirty="0" smtClean="0"/>
              <a:t> </a:t>
            </a:r>
            <a:r>
              <a:rPr lang="nl-NL" dirty="0" err="1" smtClean="0"/>
              <a:t>text</a:t>
            </a:r>
            <a:endParaRPr lang="nl-NL" dirty="0" smtClean="0"/>
          </a:p>
          <a:p>
            <a:endParaRPr lang="nl-NL" dirty="0"/>
          </a:p>
          <a:p>
            <a:endParaRPr lang="nl-NL" dirty="0" smtClean="0"/>
          </a:p>
          <a:p>
            <a:pPr lvl="1"/>
            <a:endParaRPr lang="nl-NL" dirty="0" smtClean="0"/>
          </a:p>
          <a:p>
            <a:r>
              <a:rPr lang="nl-NL" dirty="0" err="1" smtClean="0"/>
              <a:t>Apply</a:t>
            </a:r>
            <a:r>
              <a:rPr lang="nl-NL" dirty="0" smtClean="0"/>
              <a:t> </a:t>
            </a:r>
            <a:r>
              <a:rPr lang="nl-NL" dirty="0" err="1" smtClean="0"/>
              <a:t>shadow</a:t>
            </a:r>
            <a:r>
              <a:rPr lang="nl-NL" dirty="0" smtClean="0"/>
              <a:t> </a:t>
            </a:r>
            <a:r>
              <a:rPr lang="nl-NL" dirty="0" err="1" smtClean="0"/>
              <a:t>to</a:t>
            </a:r>
            <a:r>
              <a:rPr lang="nl-NL" dirty="0" smtClean="0"/>
              <a:t> block-level </a:t>
            </a:r>
            <a:r>
              <a:rPr lang="nl-NL" dirty="0" err="1" smtClean="0"/>
              <a:t>elements</a:t>
            </a:r>
            <a:endParaRPr lang="nl-NL"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34</a:t>
            </a:fld>
            <a:endParaRPr lang="nl-NL"/>
          </a:p>
        </p:txBody>
      </p:sp>
      <p:sp>
        <p:nvSpPr>
          <p:cNvPr id="10" name="Rectangle 18"/>
          <p:cNvSpPr/>
          <p:nvPr/>
        </p:nvSpPr>
        <p:spPr>
          <a:xfrm>
            <a:off x="598015" y="1412776"/>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800000"/>
                </a:solidFill>
                <a:latin typeface="Consolas"/>
              </a:rPr>
              <a:t>p</a:t>
            </a:r>
            <a:r>
              <a:rPr lang="nl-NL" dirty="0">
                <a:solidFill>
                  <a:prstClr val="black"/>
                </a:solidFill>
                <a:latin typeface="Consolas"/>
              </a:rPr>
              <a:t> { </a:t>
            </a:r>
            <a:r>
              <a:rPr lang="nl-NL" dirty="0" err="1">
                <a:solidFill>
                  <a:srgbClr val="FF0000"/>
                </a:solidFill>
                <a:latin typeface="Consolas"/>
              </a:rPr>
              <a:t>text-shadow</a:t>
            </a:r>
            <a:r>
              <a:rPr lang="nl-NL" dirty="0">
                <a:solidFill>
                  <a:prstClr val="black"/>
                </a:solidFill>
                <a:latin typeface="Consolas"/>
              </a:rPr>
              <a:t>: </a:t>
            </a:r>
            <a:r>
              <a:rPr lang="nl-NL" dirty="0">
                <a:solidFill>
                  <a:srgbClr val="0000FF"/>
                </a:solidFill>
                <a:latin typeface="Consolas"/>
              </a:rPr>
              <a:t>2px</a:t>
            </a:r>
            <a:r>
              <a:rPr lang="nl-NL" dirty="0">
                <a:solidFill>
                  <a:prstClr val="black"/>
                </a:solidFill>
                <a:latin typeface="Consolas"/>
              </a:rPr>
              <a:t> </a:t>
            </a:r>
            <a:r>
              <a:rPr lang="nl-NL" dirty="0" err="1">
                <a:solidFill>
                  <a:srgbClr val="0000FF"/>
                </a:solidFill>
                <a:latin typeface="Consolas"/>
              </a:rPr>
              <a:t>2px</a:t>
            </a:r>
            <a:r>
              <a:rPr lang="nl-NL" dirty="0">
                <a:solidFill>
                  <a:prstClr val="black"/>
                </a:solidFill>
                <a:latin typeface="Consolas"/>
              </a:rPr>
              <a:t> </a:t>
            </a:r>
            <a:r>
              <a:rPr lang="nl-NL" dirty="0">
                <a:solidFill>
                  <a:srgbClr val="0000FF"/>
                </a:solidFill>
                <a:latin typeface="Consolas"/>
              </a:rPr>
              <a:t>3px</a:t>
            </a:r>
            <a:r>
              <a:rPr lang="nl-NL" dirty="0">
                <a:solidFill>
                  <a:prstClr val="black"/>
                </a:solidFill>
                <a:latin typeface="Consolas"/>
              </a:rPr>
              <a:t> </a:t>
            </a:r>
            <a:r>
              <a:rPr lang="nl-NL" dirty="0">
                <a:solidFill>
                  <a:srgbClr val="0000FF"/>
                </a:solidFill>
                <a:latin typeface="Consolas"/>
              </a:rPr>
              <a:t>black</a:t>
            </a:r>
            <a:r>
              <a:rPr lang="nl-NL" dirty="0">
                <a:solidFill>
                  <a:prstClr val="black"/>
                </a:solidFill>
                <a:latin typeface="Consolas"/>
              </a:rPr>
              <a:t>; }</a:t>
            </a:r>
          </a:p>
        </p:txBody>
      </p:sp>
      <p:sp>
        <p:nvSpPr>
          <p:cNvPr id="8" name="Rectangle 18"/>
          <p:cNvSpPr/>
          <p:nvPr/>
        </p:nvSpPr>
        <p:spPr>
          <a:xfrm>
            <a:off x="598015" y="3650744"/>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800000"/>
                </a:solidFill>
                <a:latin typeface="Consolas"/>
              </a:rPr>
              <a:t>div</a:t>
            </a:r>
            <a:r>
              <a:rPr lang="nl-NL" dirty="0">
                <a:solidFill>
                  <a:prstClr val="black"/>
                </a:solidFill>
                <a:latin typeface="Consolas"/>
              </a:rPr>
              <a:t> { </a:t>
            </a:r>
            <a:r>
              <a:rPr lang="nl-NL" dirty="0">
                <a:solidFill>
                  <a:srgbClr val="FF0000"/>
                </a:solidFill>
                <a:latin typeface="Consolas"/>
              </a:rPr>
              <a:t>box-</a:t>
            </a:r>
            <a:r>
              <a:rPr lang="nl-NL" dirty="0" err="1">
                <a:solidFill>
                  <a:srgbClr val="FF0000"/>
                </a:solidFill>
                <a:latin typeface="Consolas"/>
              </a:rPr>
              <a:t>shadow</a:t>
            </a:r>
            <a:r>
              <a:rPr lang="nl-NL" dirty="0">
                <a:solidFill>
                  <a:prstClr val="black"/>
                </a:solidFill>
                <a:latin typeface="Consolas"/>
              </a:rPr>
              <a:t>: </a:t>
            </a:r>
            <a:r>
              <a:rPr lang="nl-NL" dirty="0">
                <a:solidFill>
                  <a:srgbClr val="0000FF"/>
                </a:solidFill>
                <a:latin typeface="Consolas"/>
              </a:rPr>
              <a:t>2px</a:t>
            </a:r>
            <a:r>
              <a:rPr lang="nl-NL" dirty="0">
                <a:solidFill>
                  <a:prstClr val="black"/>
                </a:solidFill>
                <a:latin typeface="Consolas"/>
              </a:rPr>
              <a:t> </a:t>
            </a:r>
            <a:r>
              <a:rPr lang="nl-NL" dirty="0" err="1">
                <a:solidFill>
                  <a:srgbClr val="0000FF"/>
                </a:solidFill>
                <a:latin typeface="Consolas"/>
              </a:rPr>
              <a:t>2px</a:t>
            </a:r>
            <a:r>
              <a:rPr lang="nl-NL" dirty="0">
                <a:solidFill>
                  <a:prstClr val="black"/>
                </a:solidFill>
                <a:latin typeface="Consolas"/>
              </a:rPr>
              <a:t> </a:t>
            </a:r>
            <a:r>
              <a:rPr lang="nl-NL" dirty="0">
                <a:solidFill>
                  <a:srgbClr val="0000FF"/>
                </a:solidFill>
                <a:latin typeface="Consolas"/>
              </a:rPr>
              <a:t>15px</a:t>
            </a:r>
            <a:r>
              <a:rPr lang="nl-NL" dirty="0">
                <a:solidFill>
                  <a:prstClr val="black"/>
                </a:solidFill>
                <a:latin typeface="Consolas"/>
              </a:rPr>
              <a:t> </a:t>
            </a:r>
            <a:r>
              <a:rPr lang="nl-NL" dirty="0">
                <a:solidFill>
                  <a:srgbClr val="0000FF"/>
                </a:solidFill>
                <a:latin typeface="Consolas"/>
              </a:rPr>
              <a:t>black</a:t>
            </a:r>
            <a:r>
              <a:rPr lang="nl-NL" dirty="0">
                <a:solidFill>
                  <a:prstClr val="black"/>
                </a:solidFill>
                <a:latin typeface="Consolas"/>
              </a:rPr>
              <a:t>; }</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990" y="2204864"/>
            <a:ext cx="6667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802" y="4149080"/>
            <a:ext cx="214312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4" descr="http://ieblog.members.winisp.net/images/ML_LogoUpdate_IE9Detai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168"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http://aux2.iconpedia.net/uploads/4279855278073908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7596"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http://files.softicons.com/download/system-icons/xedia-icons-by-photoshopedia/png/256/Firefox.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01570" y="5361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C:\Users\JP ten Berge\Downloads\Opera-icon-high-re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63396" y="44624"/>
            <a:ext cx="673100" cy="731520"/>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le 28"/>
          <p:cNvSpPr/>
          <p:nvPr/>
        </p:nvSpPr>
        <p:spPr>
          <a:xfrm>
            <a:off x="7579442" y="130212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30" name="Rounded Rectangle 29"/>
          <p:cNvSpPr/>
          <p:nvPr/>
        </p:nvSpPr>
        <p:spPr>
          <a:xfrm>
            <a:off x="7596336" y="3501008"/>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196945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Gradients</a:t>
            </a:r>
            <a:endParaRPr lang="nl-NL" dirty="0"/>
          </a:p>
        </p:txBody>
      </p:sp>
      <p:sp>
        <p:nvSpPr>
          <p:cNvPr id="3" name="Content Placeholder 2"/>
          <p:cNvSpPr>
            <a:spLocks noGrp="1"/>
          </p:cNvSpPr>
          <p:nvPr>
            <p:ph idx="1"/>
          </p:nvPr>
        </p:nvSpPr>
        <p:spPr/>
        <p:txBody>
          <a:bodyPr/>
          <a:lstStyle/>
          <a:p>
            <a:r>
              <a:rPr lang="nl-NL" dirty="0" err="1" smtClean="0"/>
              <a:t>Apply</a:t>
            </a:r>
            <a:r>
              <a:rPr lang="nl-NL" dirty="0" smtClean="0"/>
              <a:t> a </a:t>
            </a:r>
            <a:r>
              <a:rPr lang="nl-NL" dirty="0" err="1" smtClean="0"/>
              <a:t>gradient</a:t>
            </a:r>
            <a:endParaRPr lang="nl-NL"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35</a:t>
            </a:fld>
            <a:endParaRPr lang="nl-NL"/>
          </a:p>
        </p:txBody>
      </p:sp>
      <p:sp>
        <p:nvSpPr>
          <p:cNvPr id="8" name="Rectangle 18"/>
          <p:cNvSpPr/>
          <p:nvPr/>
        </p:nvSpPr>
        <p:spPr>
          <a:xfrm>
            <a:off x="598015" y="1412776"/>
            <a:ext cx="7632700" cy="2867279"/>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800000"/>
                </a:solidFill>
                <a:latin typeface="Consolas"/>
              </a:rPr>
              <a:t>#box </a:t>
            </a:r>
            <a:r>
              <a:rPr lang="nl-NL" dirty="0" smtClean="0">
                <a:solidFill>
                  <a:prstClr val="black"/>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FF0000"/>
                </a:solidFill>
                <a:latin typeface="Consolas"/>
              </a:rPr>
              <a:t>	background-image</a:t>
            </a:r>
            <a:r>
              <a:rPr lang="en-US" dirty="0">
                <a:solidFill>
                  <a:srgbClr val="000000"/>
                </a:solidFill>
                <a:latin typeface="Consolas"/>
              </a:rPr>
              <a:t>: </a:t>
            </a:r>
            <a:r>
              <a:rPr lang="en-US" dirty="0">
                <a:solidFill>
                  <a:srgbClr val="0000FF"/>
                </a:solidFill>
                <a:latin typeface="Consolas"/>
              </a:rPr>
              <a:t>-o-linear-gradient(bottom</a:t>
            </a:r>
            <a:r>
              <a:rPr lang="en-US" dirty="0" smtClean="0">
                <a:solidFill>
                  <a:srgbClr val="0000FF"/>
                </a:solidFill>
                <a:latin typeface="Consolas"/>
              </a:rPr>
              <a:t>, 			</a:t>
            </a:r>
            <a:r>
              <a:rPr lang="en-US" dirty="0" err="1" smtClean="0">
                <a:solidFill>
                  <a:srgbClr val="0000FF"/>
                </a:solidFill>
                <a:latin typeface="Consolas"/>
              </a:rPr>
              <a:t>rgb</a:t>
            </a:r>
            <a:r>
              <a:rPr lang="en-US" dirty="0" smtClean="0">
                <a:solidFill>
                  <a:srgbClr val="0000FF"/>
                </a:solidFill>
                <a:latin typeface="Consolas"/>
              </a:rPr>
              <a:t>(126,230,163</a:t>
            </a:r>
            <a:r>
              <a:rPr lang="en-US" dirty="0">
                <a:solidFill>
                  <a:srgbClr val="0000FF"/>
                </a:solidFill>
                <a:latin typeface="Consolas"/>
              </a:rPr>
              <a:t>) 37%, </a:t>
            </a:r>
            <a:r>
              <a:rPr lang="en-US" dirty="0" err="1">
                <a:solidFill>
                  <a:srgbClr val="0000FF"/>
                </a:solidFill>
                <a:latin typeface="Consolas"/>
              </a:rPr>
              <a:t>rgb</a:t>
            </a:r>
            <a:r>
              <a:rPr lang="en-US" dirty="0">
                <a:solidFill>
                  <a:srgbClr val="0000FF"/>
                </a:solidFill>
                <a:latin typeface="Consolas"/>
              </a:rPr>
              <a:t>(38,118,171) 73</a:t>
            </a:r>
            <a:r>
              <a:rPr lang="en-US" dirty="0" smtClean="0">
                <a:solidFill>
                  <a:srgbClr val="0000FF"/>
                </a:solidFill>
                <a:latin typeface="Consolas"/>
              </a:rPr>
              <a: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FF0000"/>
                </a:solidFill>
                <a:latin typeface="Consolas"/>
              </a:rPr>
              <a:t>	background-image</a:t>
            </a:r>
            <a:r>
              <a:rPr lang="en-US" dirty="0">
                <a:solidFill>
                  <a:srgbClr val="000000"/>
                </a:solidFill>
                <a:latin typeface="Consolas"/>
              </a:rPr>
              <a:t>: </a:t>
            </a:r>
            <a:r>
              <a:rPr lang="en-US" dirty="0">
                <a:solidFill>
                  <a:srgbClr val="0000FF"/>
                </a:solidFill>
                <a:latin typeface="Consolas"/>
              </a:rPr>
              <a:t>-</a:t>
            </a:r>
            <a:r>
              <a:rPr lang="en-US" dirty="0" err="1">
                <a:solidFill>
                  <a:srgbClr val="0000FF"/>
                </a:solidFill>
                <a:latin typeface="Consolas"/>
              </a:rPr>
              <a:t>moz</a:t>
            </a:r>
            <a:r>
              <a:rPr lang="en-US" dirty="0">
                <a:solidFill>
                  <a:srgbClr val="0000FF"/>
                </a:solidFill>
                <a:latin typeface="Consolas"/>
              </a:rPr>
              <a:t>-linear-gradient(bottom</a:t>
            </a:r>
            <a:r>
              <a:rPr lang="en-US" dirty="0" smtClean="0">
                <a:solidFill>
                  <a:srgbClr val="0000FF"/>
                </a:solidFill>
                <a:latin typeface="Consolas"/>
              </a:rPr>
              <a:t>, 			</a:t>
            </a:r>
            <a:r>
              <a:rPr lang="en-US" dirty="0" err="1" smtClean="0">
                <a:solidFill>
                  <a:srgbClr val="0000FF"/>
                </a:solidFill>
                <a:latin typeface="Consolas"/>
              </a:rPr>
              <a:t>rgb</a:t>
            </a:r>
            <a:r>
              <a:rPr lang="en-US" dirty="0" smtClean="0">
                <a:solidFill>
                  <a:srgbClr val="0000FF"/>
                </a:solidFill>
                <a:latin typeface="Consolas"/>
              </a:rPr>
              <a:t>(126,230,163</a:t>
            </a:r>
            <a:r>
              <a:rPr lang="en-US" dirty="0">
                <a:solidFill>
                  <a:srgbClr val="0000FF"/>
                </a:solidFill>
                <a:latin typeface="Consolas"/>
              </a:rPr>
              <a:t>) 37%, </a:t>
            </a:r>
            <a:r>
              <a:rPr lang="en-US" dirty="0" err="1">
                <a:solidFill>
                  <a:srgbClr val="0000FF"/>
                </a:solidFill>
                <a:latin typeface="Consolas"/>
              </a:rPr>
              <a:t>rgb</a:t>
            </a:r>
            <a:r>
              <a:rPr lang="en-US" dirty="0">
                <a:solidFill>
                  <a:srgbClr val="0000FF"/>
                </a:solidFill>
                <a:latin typeface="Consolas"/>
              </a:rPr>
              <a:t>(38,118,171) 73</a:t>
            </a:r>
            <a:r>
              <a:rPr lang="en-US" dirty="0" smtClean="0">
                <a:solidFill>
                  <a:srgbClr val="0000FF"/>
                </a:solidFill>
                <a:latin typeface="Consolas"/>
              </a:rPr>
              <a: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FF0000"/>
                </a:solidFill>
                <a:latin typeface="Consolas"/>
              </a:rPr>
              <a:t>	background-image</a:t>
            </a:r>
            <a:r>
              <a:rPr lang="en-US" dirty="0">
                <a:solidFill>
                  <a:srgbClr val="000000"/>
                </a:solidFill>
                <a:latin typeface="Consolas"/>
              </a:rPr>
              <a:t>: </a:t>
            </a:r>
            <a:r>
              <a:rPr lang="en-US" dirty="0">
                <a:solidFill>
                  <a:srgbClr val="0000FF"/>
                </a:solidFill>
                <a:latin typeface="Consolas"/>
              </a:rPr>
              <a:t>-</a:t>
            </a:r>
            <a:r>
              <a:rPr lang="en-US" dirty="0" err="1">
                <a:solidFill>
                  <a:srgbClr val="0000FF"/>
                </a:solidFill>
                <a:latin typeface="Consolas"/>
              </a:rPr>
              <a:t>webkit</a:t>
            </a:r>
            <a:r>
              <a:rPr lang="en-US" dirty="0">
                <a:solidFill>
                  <a:srgbClr val="0000FF"/>
                </a:solidFill>
                <a:latin typeface="Consolas"/>
              </a:rPr>
              <a:t>-linear-gradient(bottom</a:t>
            </a:r>
            <a:r>
              <a:rPr lang="en-US" dirty="0" smtClean="0">
                <a:solidFill>
                  <a:srgbClr val="0000FF"/>
                </a:solidFill>
                <a:latin typeface="Consolas"/>
              </a:rPr>
              <a:t>, 			</a:t>
            </a:r>
            <a:r>
              <a:rPr lang="en-US" dirty="0" err="1" smtClean="0">
                <a:solidFill>
                  <a:srgbClr val="0000FF"/>
                </a:solidFill>
                <a:latin typeface="Consolas"/>
              </a:rPr>
              <a:t>rgb</a:t>
            </a:r>
            <a:r>
              <a:rPr lang="en-US" dirty="0" smtClean="0">
                <a:solidFill>
                  <a:srgbClr val="0000FF"/>
                </a:solidFill>
                <a:latin typeface="Consolas"/>
              </a:rPr>
              <a:t>(126,230,163</a:t>
            </a:r>
            <a:r>
              <a:rPr lang="en-US" dirty="0">
                <a:solidFill>
                  <a:srgbClr val="0000FF"/>
                </a:solidFill>
                <a:latin typeface="Consolas"/>
              </a:rPr>
              <a:t>) 37%, </a:t>
            </a:r>
            <a:r>
              <a:rPr lang="en-US" dirty="0" err="1">
                <a:solidFill>
                  <a:srgbClr val="0000FF"/>
                </a:solidFill>
                <a:latin typeface="Consolas"/>
              </a:rPr>
              <a:t>rgb</a:t>
            </a:r>
            <a:r>
              <a:rPr lang="en-US" dirty="0">
                <a:solidFill>
                  <a:srgbClr val="0000FF"/>
                </a:solidFill>
                <a:latin typeface="Consolas"/>
              </a:rPr>
              <a:t>(38,118,171) 73</a:t>
            </a:r>
            <a:r>
              <a:rPr lang="en-US" dirty="0" smtClean="0">
                <a:solidFill>
                  <a:srgbClr val="0000FF"/>
                </a:solidFill>
                <a:latin typeface="Consolas"/>
              </a:rPr>
              <a: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FF0000"/>
                </a:solidFill>
                <a:latin typeface="Consolas"/>
              </a:rPr>
              <a:t>	background-image</a:t>
            </a:r>
            <a:r>
              <a:rPr lang="en-US" dirty="0">
                <a:solidFill>
                  <a:srgbClr val="000000"/>
                </a:solidFill>
                <a:latin typeface="Consolas"/>
              </a:rPr>
              <a:t>: </a:t>
            </a:r>
            <a:r>
              <a:rPr lang="en-US" dirty="0">
                <a:solidFill>
                  <a:srgbClr val="0000FF"/>
                </a:solidFill>
                <a:latin typeface="Consolas"/>
              </a:rPr>
              <a:t>linear-gradient(bottom, 				</a:t>
            </a:r>
            <a:r>
              <a:rPr lang="en-US" dirty="0" err="1">
                <a:solidFill>
                  <a:srgbClr val="0000FF"/>
                </a:solidFill>
                <a:latin typeface="Consolas"/>
              </a:rPr>
              <a:t>rgb</a:t>
            </a:r>
            <a:r>
              <a:rPr lang="en-US" dirty="0">
                <a:solidFill>
                  <a:srgbClr val="0000FF"/>
                </a:solidFill>
                <a:latin typeface="Consolas"/>
              </a:rPr>
              <a:t>(126,230,163) 37%, </a:t>
            </a:r>
            <a:r>
              <a:rPr lang="en-US" dirty="0" err="1">
                <a:solidFill>
                  <a:srgbClr val="0000FF"/>
                </a:solidFill>
                <a:latin typeface="Consolas"/>
              </a:rPr>
              <a:t>rgb</a:t>
            </a:r>
            <a:r>
              <a:rPr lang="en-US" dirty="0">
                <a:solidFill>
                  <a:srgbClr val="0000FF"/>
                </a:solidFill>
                <a:latin typeface="Consolas"/>
              </a:rPr>
              <a:t>(38,118,171) 73%)</a:t>
            </a:r>
            <a:r>
              <a:rPr lang="en-US" dirty="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prstClr val="black"/>
                </a:solidFill>
                <a:latin typeface="Consolas"/>
              </a:rPr>
              <a:t>}</a:t>
            </a:r>
            <a:endParaRPr lang="nl-NL" dirty="0">
              <a:solidFill>
                <a:prstClr val="black"/>
              </a:solidFill>
              <a:latin typeface="Consolas"/>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304" y="4804370"/>
            <a:ext cx="15240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Rechte verbindingslijn met pijl 6"/>
          <p:cNvCxnSpPr/>
          <p:nvPr/>
        </p:nvCxnSpPr>
        <p:spPr>
          <a:xfrm flipV="1">
            <a:off x="2843808" y="4005064"/>
            <a:ext cx="648072" cy="3997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Tekstvak 9"/>
          <p:cNvSpPr txBox="1"/>
          <p:nvPr/>
        </p:nvSpPr>
        <p:spPr>
          <a:xfrm>
            <a:off x="902890" y="4404771"/>
            <a:ext cx="3597101" cy="1200329"/>
          </a:xfrm>
          <a:prstGeom prst="rect">
            <a:avLst/>
          </a:prstGeom>
          <a:noFill/>
        </p:spPr>
        <p:txBody>
          <a:bodyPr wrap="square" rtlCol="0">
            <a:spAutoFit/>
          </a:bodyPr>
          <a:lstStyle/>
          <a:p>
            <a:r>
              <a:rPr lang="nl-NL" dirty="0" err="1" smtClean="0">
                <a:solidFill>
                  <a:srgbClr val="005B99"/>
                </a:solidFill>
                <a:latin typeface="+mj-lt"/>
              </a:rPr>
              <a:t>This</a:t>
            </a:r>
            <a:r>
              <a:rPr lang="nl-NL" dirty="0" smtClean="0">
                <a:solidFill>
                  <a:srgbClr val="005B99"/>
                </a:solidFill>
                <a:latin typeface="+mj-lt"/>
              </a:rPr>
              <a:t> </a:t>
            </a:r>
            <a:r>
              <a:rPr lang="nl-NL" dirty="0" err="1" smtClean="0">
                <a:solidFill>
                  <a:srgbClr val="005B99"/>
                </a:solidFill>
                <a:latin typeface="+mj-lt"/>
              </a:rPr>
              <a:t>value</a:t>
            </a:r>
            <a:r>
              <a:rPr lang="nl-NL" dirty="0" smtClean="0">
                <a:solidFill>
                  <a:srgbClr val="005B99"/>
                </a:solidFill>
                <a:latin typeface="+mj-lt"/>
              </a:rPr>
              <a:t> without </a:t>
            </a:r>
            <a:r>
              <a:rPr lang="nl-NL" dirty="0" err="1" smtClean="0">
                <a:solidFill>
                  <a:srgbClr val="005B99"/>
                </a:solidFill>
                <a:latin typeface="+mj-lt"/>
              </a:rPr>
              <a:t>vendor</a:t>
            </a:r>
            <a:r>
              <a:rPr lang="nl-NL" dirty="0" smtClean="0">
                <a:solidFill>
                  <a:srgbClr val="005B99"/>
                </a:solidFill>
                <a:latin typeface="+mj-lt"/>
              </a:rPr>
              <a:t> prefix is </a:t>
            </a:r>
            <a:r>
              <a:rPr lang="nl-NL" dirty="0" err="1" smtClean="0">
                <a:solidFill>
                  <a:srgbClr val="005B99"/>
                </a:solidFill>
                <a:latin typeface="+mj-lt"/>
              </a:rPr>
              <a:t>how</a:t>
            </a:r>
            <a:r>
              <a:rPr lang="nl-NL" dirty="0" smtClean="0">
                <a:solidFill>
                  <a:srgbClr val="005B99"/>
                </a:solidFill>
                <a:latin typeface="+mj-lt"/>
              </a:rPr>
              <a:t> </a:t>
            </a:r>
            <a:r>
              <a:rPr lang="nl-NL" dirty="0" err="1" smtClean="0">
                <a:solidFill>
                  <a:srgbClr val="005B99"/>
                </a:solidFill>
                <a:latin typeface="+mj-lt"/>
              </a:rPr>
              <a:t>it</a:t>
            </a:r>
            <a:r>
              <a:rPr lang="nl-NL" dirty="0" smtClean="0">
                <a:solidFill>
                  <a:srgbClr val="005B99"/>
                </a:solidFill>
                <a:latin typeface="+mj-lt"/>
              </a:rPr>
              <a:t> is </a:t>
            </a:r>
            <a:r>
              <a:rPr lang="nl-NL" dirty="0" err="1" smtClean="0">
                <a:solidFill>
                  <a:srgbClr val="005B99"/>
                </a:solidFill>
                <a:latin typeface="+mj-lt"/>
              </a:rPr>
              <a:t>supposed</a:t>
            </a:r>
            <a:r>
              <a:rPr lang="nl-NL" dirty="0" smtClean="0">
                <a:solidFill>
                  <a:srgbClr val="005B99"/>
                </a:solidFill>
                <a:latin typeface="+mj-lt"/>
              </a:rPr>
              <a:t> </a:t>
            </a:r>
            <a:r>
              <a:rPr lang="nl-NL" dirty="0" err="1" smtClean="0">
                <a:solidFill>
                  <a:srgbClr val="005B99"/>
                </a:solidFill>
                <a:latin typeface="+mj-lt"/>
              </a:rPr>
              <a:t>to</a:t>
            </a:r>
            <a:r>
              <a:rPr lang="nl-NL" dirty="0" smtClean="0">
                <a:solidFill>
                  <a:srgbClr val="005B99"/>
                </a:solidFill>
                <a:latin typeface="+mj-lt"/>
              </a:rPr>
              <a:t> </a:t>
            </a:r>
            <a:r>
              <a:rPr lang="nl-NL" dirty="0" err="1" smtClean="0">
                <a:solidFill>
                  <a:srgbClr val="005B99"/>
                </a:solidFill>
                <a:latin typeface="+mj-lt"/>
              </a:rPr>
              <a:t>work</a:t>
            </a:r>
            <a:r>
              <a:rPr lang="nl-NL" dirty="0" smtClean="0">
                <a:solidFill>
                  <a:srgbClr val="005B99"/>
                </a:solidFill>
                <a:latin typeface="+mj-lt"/>
              </a:rPr>
              <a:t> in </a:t>
            </a:r>
            <a:r>
              <a:rPr lang="nl-NL" dirty="0" err="1" smtClean="0">
                <a:solidFill>
                  <a:srgbClr val="005B99"/>
                </a:solidFill>
                <a:latin typeface="+mj-lt"/>
              </a:rPr>
              <a:t>all</a:t>
            </a:r>
            <a:r>
              <a:rPr lang="nl-NL" dirty="0" smtClean="0">
                <a:solidFill>
                  <a:srgbClr val="005B99"/>
                </a:solidFill>
                <a:latin typeface="+mj-lt"/>
              </a:rPr>
              <a:t> browsers.</a:t>
            </a:r>
          </a:p>
          <a:p>
            <a:r>
              <a:rPr lang="nl-NL" dirty="0" err="1" smtClean="0">
                <a:solidFill>
                  <a:srgbClr val="005B99"/>
                </a:solidFill>
                <a:latin typeface="+mj-lt"/>
              </a:rPr>
              <a:t>Currently</a:t>
            </a:r>
            <a:r>
              <a:rPr lang="nl-NL" dirty="0" smtClean="0">
                <a:solidFill>
                  <a:srgbClr val="005B99"/>
                </a:solidFill>
                <a:latin typeface="+mj-lt"/>
              </a:rPr>
              <a:t>, </a:t>
            </a:r>
            <a:r>
              <a:rPr lang="nl-NL" dirty="0" err="1" smtClean="0">
                <a:solidFill>
                  <a:srgbClr val="005B99"/>
                </a:solidFill>
                <a:latin typeface="+mj-lt"/>
              </a:rPr>
              <a:t>it</a:t>
            </a:r>
            <a:r>
              <a:rPr lang="nl-NL" dirty="0" smtClean="0">
                <a:solidFill>
                  <a:srgbClr val="005B99"/>
                </a:solidFill>
                <a:latin typeface="+mj-lt"/>
              </a:rPr>
              <a:t> is </a:t>
            </a:r>
            <a:r>
              <a:rPr lang="nl-NL" dirty="0" err="1" smtClean="0">
                <a:solidFill>
                  <a:srgbClr val="005B99"/>
                </a:solidFill>
                <a:latin typeface="+mj-lt"/>
              </a:rPr>
              <a:t>not</a:t>
            </a:r>
            <a:r>
              <a:rPr lang="nl-NL" dirty="0" smtClean="0">
                <a:solidFill>
                  <a:srgbClr val="005B99"/>
                </a:solidFill>
                <a:latin typeface="+mj-lt"/>
              </a:rPr>
              <a:t> </a:t>
            </a:r>
            <a:r>
              <a:rPr lang="nl-NL" dirty="0" err="1" smtClean="0">
                <a:solidFill>
                  <a:srgbClr val="005B99"/>
                </a:solidFill>
                <a:latin typeface="+mj-lt"/>
              </a:rPr>
              <a:t>supported</a:t>
            </a:r>
            <a:r>
              <a:rPr lang="nl-NL" dirty="0" smtClean="0">
                <a:solidFill>
                  <a:srgbClr val="005B99"/>
                </a:solidFill>
                <a:latin typeface="+mj-lt"/>
              </a:rPr>
              <a:t>.</a:t>
            </a:r>
            <a:endParaRPr lang="nl-NL" dirty="0">
              <a:solidFill>
                <a:srgbClr val="005B99"/>
              </a:solidFill>
              <a:latin typeface="+mj-lt"/>
            </a:endParaRPr>
          </a:p>
        </p:txBody>
      </p:sp>
      <p:pic>
        <p:nvPicPr>
          <p:cNvPr id="13" name="Picture 4" descr="http://ieblog.members.winisp.net/images/ML_LogoUpdate_IE9Detai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68"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aux2.iconpedia.net/uploads/4279855278073908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7596"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files.softicons.com/download/system-icons/xedia-icons-by-photoshopedia/png/256/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01570" y="5361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JP ten Berge\Downloads\Opera-icon-high-r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63396" y="44624"/>
            <a:ext cx="673100" cy="731520"/>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p:cNvSpPr/>
          <p:nvPr/>
        </p:nvSpPr>
        <p:spPr>
          <a:xfrm>
            <a:off x="7579442" y="130212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382743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Reflection</a:t>
            </a:r>
            <a:endParaRPr lang="nl-NL" dirty="0"/>
          </a:p>
        </p:txBody>
      </p:sp>
      <p:sp>
        <p:nvSpPr>
          <p:cNvPr id="3" name="Content Placeholder 2"/>
          <p:cNvSpPr>
            <a:spLocks noGrp="1"/>
          </p:cNvSpPr>
          <p:nvPr>
            <p:ph idx="1"/>
          </p:nvPr>
        </p:nvSpPr>
        <p:spPr/>
        <p:txBody>
          <a:bodyPr/>
          <a:lstStyle/>
          <a:p>
            <a:r>
              <a:rPr lang="nl-NL" dirty="0" err="1" smtClean="0"/>
              <a:t>Apply</a:t>
            </a:r>
            <a:r>
              <a:rPr lang="nl-NL" dirty="0" smtClean="0"/>
              <a:t> </a:t>
            </a:r>
            <a:r>
              <a:rPr lang="nl-NL" dirty="0" err="1" smtClean="0"/>
              <a:t>reflection</a:t>
            </a:r>
            <a:r>
              <a:rPr lang="nl-NL" dirty="0" smtClean="0"/>
              <a:t> </a:t>
            </a:r>
            <a:r>
              <a:rPr lang="nl-NL" dirty="0" err="1" smtClean="0"/>
              <a:t>to</a:t>
            </a:r>
            <a:r>
              <a:rPr lang="nl-NL" dirty="0" smtClean="0"/>
              <a:t> </a:t>
            </a:r>
            <a:r>
              <a:rPr lang="nl-NL" dirty="0" err="1" smtClean="0"/>
              <a:t>an</a:t>
            </a:r>
            <a:r>
              <a:rPr lang="nl-NL" dirty="0" smtClean="0"/>
              <a:t> object</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36</a:t>
            </a:fld>
            <a:endParaRPr lang="nl-NL"/>
          </a:p>
        </p:txBody>
      </p:sp>
      <p:sp>
        <p:nvSpPr>
          <p:cNvPr id="8" name="Rectangle 18"/>
          <p:cNvSpPr/>
          <p:nvPr/>
        </p:nvSpPr>
        <p:spPr>
          <a:xfrm>
            <a:off x="598015" y="1412776"/>
            <a:ext cx="7632700" cy="151216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800000"/>
                </a:solidFill>
                <a:latin typeface="Consolas"/>
              </a:rPr>
              <a:t>img</a:t>
            </a:r>
            <a:r>
              <a:rPr lang="nl-NL" dirty="0" smtClean="0">
                <a:solidFill>
                  <a:srgbClr val="800000"/>
                </a:solidFill>
                <a:latin typeface="Consolas"/>
              </a:rPr>
              <a:t> </a:t>
            </a:r>
            <a:r>
              <a:rPr lang="nl-NL" dirty="0" smtClean="0">
                <a:solidFill>
                  <a:prstClr val="black"/>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prstClr val="black"/>
                </a:solidFill>
                <a:latin typeface="Consolas"/>
              </a:rPr>
              <a:t>	</a:t>
            </a:r>
            <a:r>
              <a:rPr lang="en-US" dirty="0">
                <a:solidFill>
                  <a:srgbClr val="FF0000"/>
                </a:solidFill>
                <a:latin typeface="Consolas"/>
                <a:ea typeface="Calibri"/>
              </a:rPr>
              <a:t>-</a:t>
            </a:r>
            <a:r>
              <a:rPr lang="en-US" dirty="0" err="1">
                <a:solidFill>
                  <a:srgbClr val="FF0000"/>
                </a:solidFill>
                <a:latin typeface="Consolas"/>
                <a:ea typeface="Calibri"/>
              </a:rPr>
              <a:t>webkit</a:t>
            </a:r>
            <a:r>
              <a:rPr lang="en-US" dirty="0">
                <a:solidFill>
                  <a:srgbClr val="FF0000"/>
                </a:solidFill>
                <a:latin typeface="Consolas"/>
                <a:ea typeface="Calibri"/>
              </a:rPr>
              <a:t>-box-reflect</a:t>
            </a:r>
            <a:r>
              <a:rPr lang="en-US" dirty="0">
                <a:solidFill>
                  <a:srgbClr val="000000"/>
                </a:solidFill>
                <a:latin typeface="Consolas"/>
                <a:ea typeface="Calibri"/>
              </a:rPr>
              <a:t>: </a:t>
            </a:r>
            <a:r>
              <a:rPr lang="en-US" dirty="0">
                <a:solidFill>
                  <a:srgbClr val="0000FF"/>
                </a:solidFill>
                <a:latin typeface="Consolas"/>
                <a:ea typeface="Calibri"/>
              </a:rPr>
              <a:t>below</a:t>
            </a:r>
            <a:r>
              <a:rPr lang="en-US" dirty="0">
                <a:solidFill>
                  <a:srgbClr val="000000"/>
                </a:solidFill>
                <a:latin typeface="Consolas"/>
                <a:ea typeface="Calibri"/>
              </a:rPr>
              <a:t> </a:t>
            </a:r>
            <a:r>
              <a:rPr lang="en-US" dirty="0">
                <a:solidFill>
                  <a:srgbClr val="0000FF"/>
                </a:solidFill>
                <a:latin typeface="Consolas"/>
                <a:ea typeface="Calibri"/>
              </a:rPr>
              <a:t>0px</a:t>
            </a:r>
            <a:r>
              <a:rPr lang="en-US" dirty="0">
                <a:solidFill>
                  <a:srgbClr val="000000"/>
                </a:solidFill>
                <a:latin typeface="Consolas"/>
                <a:ea typeface="Calibri"/>
              </a:rPr>
              <a:t> </a:t>
            </a:r>
            <a:r>
              <a:rPr lang="en-US" dirty="0">
                <a:solidFill>
                  <a:srgbClr val="0000FF"/>
                </a:solidFill>
                <a:latin typeface="Consolas"/>
                <a:ea typeface="Calibri"/>
              </a:rPr>
              <a:t>-</a:t>
            </a:r>
            <a:r>
              <a:rPr lang="en-US" dirty="0" err="1" smtClean="0">
                <a:solidFill>
                  <a:srgbClr val="0000FF"/>
                </a:solidFill>
                <a:latin typeface="Consolas"/>
                <a:ea typeface="Calibri"/>
              </a:rPr>
              <a:t>webkit</a:t>
            </a:r>
            <a:r>
              <a:rPr lang="en-US" dirty="0" smtClean="0">
                <a:solidFill>
                  <a:srgbClr val="0000FF"/>
                </a:solidFill>
                <a:latin typeface="Consolas"/>
                <a:ea typeface="Calibri"/>
              </a:rPr>
              <a:t>-gradient(linear</a:t>
            </a:r>
            <a:r>
              <a:rPr lang="en-US" dirty="0">
                <a:solidFill>
                  <a:srgbClr val="0000FF"/>
                </a:solidFill>
                <a:latin typeface="Consolas"/>
                <a:ea typeface="Calibri"/>
              </a:rPr>
              <a:t>, 0% 0%, 0% 100%, from(transparent), color-stop(0.55, transparent), to(white</a:t>
            </a:r>
            <a:r>
              <a:rPr lang="en-US" dirty="0" smtClean="0">
                <a:solidFill>
                  <a:srgbClr val="0000FF"/>
                </a:solidFill>
                <a:latin typeface="Consolas"/>
                <a:ea typeface="Calibri"/>
              </a:rPr>
              <a:t>))</a:t>
            </a:r>
            <a:r>
              <a:rPr lang="en-US" dirty="0" smtClean="0">
                <a:solidFill>
                  <a:srgbClr val="000000"/>
                </a:solidFill>
                <a:latin typeface="Consolas"/>
                <a:ea typeface="Calibri"/>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prstClr val="black"/>
                </a:solidFill>
                <a:latin typeface="Consolas"/>
              </a:rPr>
              <a:t>}</a:t>
            </a:r>
            <a:endParaRPr lang="nl-NL" dirty="0">
              <a:solidFill>
                <a:prstClr val="black"/>
              </a:solidFill>
              <a:latin typeface="Consola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727" y="3573016"/>
            <a:ext cx="18192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descr="http://aux2.iconpedia.net/uploads/427985527807390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16416" y="53613"/>
            <a:ext cx="736754" cy="736754"/>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a:xfrm>
            <a:off x="7579442" y="130212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233669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Transitions</a:t>
            </a:r>
            <a:endParaRPr lang="nl-NL" dirty="0"/>
          </a:p>
        </p:txBody>
      </p:sp>
      <p:sp>
        <p:nvSpPr>
          <p:cNvPr id="3" name="Content Placeholder 2"/>
          <p:cNvSpPr>
            <a:spLocks noGrp="1"/>
          </p:cNvSpPr>
          <p:nvPr>
            <p:ph idx="1"/>
          </p:nvPr>
        </p:nvSpPr>
        <p:spPr/>
        <p:txBody>
          <a:bodyPr/>
          <a:lstStyle/>
          <a:p>
            <a:r>
              <a:rPr lang="nl-NL" dirty="0" err="1" smtClean="0"/>
              <a:t>Transition</a:t>
            </a:r>
            <a:r>
              <a:rPr lang="nl-NL" dirty="0" smtClean="0"/>
              <a:t> </a:t>
            </a:r>
            <a:r>
              <a:rPr lang="nl-NL" dirty="0" err="1" smtClean="0"/>
              <a:t>between</a:t>
            </a:r>
            <a:r>
              <a:rPr lang="nl-NL" dirty="0" smtClean="0"/>
              <a:t> </a:t>
            </a:r>
            <a:r>
              <a:rPr lang="nl-NL" dirty="0" err="1" smtClean="0"/>
              <a:t>styles</a:t>
            </a:r>
            <a:r>
              <a:rPr lang="nl-NL" dirty="0" smtClean="0"/>
              <a:t> </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37</a:t>
            </a:fld>
            <a:endParaRPr lang="nl-NL"/>
          </a:p>
        </p:txBody>
      </p:sp>
      <p:sp>
        <p:nvSpPr>
          <p:cNvPr id="8" name="Rectangle 18"/>
          <p:cNvSpPr/>
          <p:nvPr/>
        </p:nvSpPr>
        <p:spPr>
          <a:xfrm>
            <a:off x="598015" y="1412776"/>
            <a:ext cx="7632700" cy="18002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800000"/>
                </a:solidFill>
                <a:latin typeface="Consolas"/>
              </a:rPr>
              <a:t>#slider </a:t>
            </a:r>
            <a:r>
              <a:rPr lang="nl-NL" dirty="0" smtClean="0">
                <a:solidFill>
                  <a:prstClr val="black"/>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FF0000"/>
                </a:solidFill>
                <a:latin typeface="Consolas"/>
              </a:rPr>
              <a:t>	-</a:t>
            </a:r>
            <a:r>
              <a:rPr lang="en-US" dirty="0" err="1">
                <a:solidFill>
                  <a:srgbClr val="FF0000"/>
                </a:solidFill>
                <a:latin typeface="Consolas"/>
              </a:rPr>
              <a:t>webkit</a:t>
            </a:r>
            <a:r>
              <a:rPr lang="en-US" dirty="0">
                <a:solidFill>
                  <a:srgbClr val="FF0000"/>
                </a:solidFill>
                <a:latin typeface="Consolas"/>
              </a:rPr>
              <a:t>-transition</a:t>
            </a:r>
            <a:r>
              <a:rPr lang="en-US" dirty="0">
                <a:solidFill>
                  <a:srgbClr val="000000"/>
                </a:solidFill>
                <a:latin typeface="Consolas"/>
              </a:rPr>
              <a:t>: </a:t>
            </a:r>
            <a:r>
              <a:rPr lang="en-US" dirty="0">
                <a:solidFill>
                  <a:srgbClr val="0000FF"/>
                </a:solidFill>
                <a:latin typeface="Consolas"/>
              </a:rPr>
              <a:t>all</a:t>
            </a:r>
            <a:r>
              <a:rPr lang="en-US" dirty="0">
                <a:solidFill>
                  <a:srgbClr val="000000"/>
                </a:solidFill>
                <a:latin typeface="Consolas"/>
              </a:rPr>
              <a:t> </a:t>
            </a:r>
            <a:r>
              <a:rPr lang="en-US" dirty="0">
                <a:solidFill>
                  <a:srgbClr val="0000FF"/>
                </a:solidFill>
                <a:latin typeface="Consolas"/>
              </a:rPr>
              <a:t>1s</a:t>
            </a:r>
            <a:r>
              <a:rPr lang="en-US" dirty="0">
                <a:solidFill>
                  <a:srgbClr val="000000"/>
                </a:solidFill>
                <a:latin typeface="Consolas"/>
              </a:rPr>
              <a:t> </a:t>
            </a:r>
            <a:r>
              <a:rPr lang="en-US" dirty="0">
                <a:solidFill>
                  <a:srgbClr val="0000FF"/>
                </a:solidFill>
                <a:latin typeface="Consolas"/>
              </a:rPr>
              <a:t>ease-in-out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FF0000"/>
                </a:solidFill>
                <a:latin typeface="Consolas"/>
              </a:rPr>
              <a:t>-</a:t>
            </a:r>
            <a:r>
              <a:rPr lang="en-US" dirty="0" err="1">
                <a:solidFill>
                  <a:srgbClr val="FF0000"/>
                </a:solidFill>
                <a:latin typeface="Consolas"/>
              </a:rPr>
              <a:t>moz</a:t>
            </a:r>
            <a:r>
              <a:rPr lang="en-US" dirty="0">
                <a:solidFill>
                  <a:srgbClr val="FF0000"/>
                </a:solidFill>
                <a:latin typeface="Consolas"/>
              </a:rPr>
              <a:t>-transition</a:t>
            </a:r>
            <a:r>
              <a:rPr lang="en-US" dirty="0">
                <a:solidFill>
                  <a:srgbClr val="000000"/>
                </a:solidFill>
                <a:latin typeface="Consolas"/>
              </a:rPr>
              <a:t>: </a:t>
            </a:r>
            <a:r>
              <a:rPr lang="en-US" dirty="0">
                <a:solidFill>
                  <a:srgbClr val="0000FF"/>
                </a:solidFill>
                <a:latin typeface="Consolas"/>
              </a:rPr>
              <a:t>all</a:t>
            </a:r>
            <a:r>
              <a:rPr lang="en-US" dirty="0">
                <a:solidFill>
                  <a:srgbClr val="000000"/>
                </a:solidFill>
                <a:latin typeface="Consolas"/>
              </a:rPr>
              <a:t> </a:t>
            </a:r>
            <a:r>
              <a:rPr lang="en-US" dirty="0">
                <a:solidFill>
                  <a:srgbClr val="0000FF"/>
                </a:solidFill>
                <a:latin typeface="Consolas"/>
              </a:rPr>
              <a:t>1s</a:t>
            </a:r>
            <a:r>
              <a:rPr lang="en-US" dirty="0">
                <a:solidFill>
                  <a:srgbClr val="000000"/>
                </a:solidFill>
                <a:latin typeface="Consolas"/>
              </a:rPr>
              <a:t> </a:t>
            </a:r>
            <a:r>
              <a:rPr lang="en-US" dirty="0">
                <a:solidFill>
                  <a:srgbClr val="0000FF"/>
                </a:solidFill>
                <a:latin typeface="Consolas"/>
              </a:rPr>
              <a:t>ease-in-out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FF0000"/>
                </a:solidFill>
                <a:latin typeface="Consolas"/>
              </a:rPr>
              <a:t>-</a:t>
            </a:r>
            <a:r>
              <a:rPr lang="en-US" dirty="0">
                <a:solidFill>
                  <a:srgbClr val="FF0000"/>
                </a:solidFill>
                <a:latin typeface="Consolas"/>
              </a:rPr>
              <a:t>o-transition</a:t>
            </a:r>
            <a:r>
              <a:rPr lang="en-US" dirty="0">
                <a:solidFill>
                  <a:srgbClr val="000000"/>
                </a:solidFill>
                <a:latin typeface="Consolas"/>
              </a:rPr>
              <a:t>: </a:t>
            </a:r>
            <a:r>
              <a:rPr lang="en-US" dirty="0">
                <a:solidFill>
                  <a:srgbClr val="0000FF"/>
                </a:solidFill>
                <a:latin typeface="Consolas"/>
              </a:rPr>
              <a:t>all</a:t>
            </a:r>
            <a:r>
              <a:rPr lang="en-US" dirty="0">
                <a:solidFill>
                  <a:srgbClr val="000000"/>
                </a:solidFill>
                <a:latin typeface="Consolas"/>
              </a:rPr>
              <a:t> </a:t>
            </a:r>
            <a:r>
              <a:rPr lang="en-US" dirty="0">
                <a:solidFill>
                  <a:srgbClr val="0000FF"/>
                </a:solidFill>
                <a:latin typeface="Consolas"/>
              </a:rPr>
              <a:t>1s</a:t>
            </a:r>
            <a:r>
              <a:rPr lang="en-US" dirty="0">
                <a:solidFill>
                  <a:srgbClr val="000000"/>
                </a:solidFill>
                <a:latin typeface="Consolas"/>
              </a:rPr>
              <a:t> </a:t>
            </a:r>
            <a:r>
              <a:rPr lang="en-US" dirty="0">
                <a:solidFill>
                  <a:srgbClr val="0000FF"/>
                </a:solidFill>
                <a:latin typeface="Consolas"/>
              </a:rPr>
              <a:t>ease-in-out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FF0000"/>
                </a:solidFill>
                <a:latin typeface="Consolas"/>
              </a:rPr>
              <a:t>transition</a:t>
            </a:r>
            <a:r>
              <a:rPr lang="en-US" dirty="0">
                <a:solidFill>
                  <a:srgbClr val="000000"/>
                </a:solidFill>
                <a:latin typeface="Consolas"/>
              </a:rPr>
              <a:t>: </a:t>
            </a:r>
            <a:r>
              <a:rPr lang="en-US" dirty="0">
                <a:solidFill>
                  <a:srgbClr val="0000FF"/>
                </a:solidFill>
                <a:latin typeface="Consolas"/>
              </a:rPr>
              <a:t>all</a:t>
            </a:r>
            <a:r>
              <a:rPr lang="en-US" dirty="0">
                <a:solidFill>
                  <a:srgbClr val="000000"/>
                </a:solidFill>
                <a:latin typeface="Consolas"/>
              </a:rPr>
              <a:t> </a:t>
            </a:r>
            <a:r>
              <a:rPr lang="en-US" dirty="0">
                <a:solidFill>
                  <a:srgbClr val="0000FF"/>
                </a:solidFill>
                <a:latin typeface="Consolas"/>
              </a:rPr>
              <a:t>1s</a:t>
            </a:r>
            <a:r>
              <a:rPr lang="en-US" dirty="0">
                <a:solidFill>
                  <a:srgbClr val="000000"/>
                </a:solidFill>
                <a:latin typeface="Consolas"/>
              </a:rPr>
              <a:t> </a:t>
            </a:r>
            <a:r>
              <a:rPr lang="en-US" dirty="0">
                <a:solidFill>
                  <a:srgbClr val="0000FF"/>
                </a:solidFill>
                <a:latin typeface="Consolas"/>
              </a:rPr>
              <a:t>ease-in-out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prstClr val="black"/>
                </a:solidFill>
                <a:latin typeface="Consolas"/>
              </a:rPr>
              <a:t>}</a:t>
            </a:r>
            <a:endParaRPr lang="nl-NL" dirty="0">
              <a:solidFill>
                <a:prstClr val="black"/>
              </a:solidFill>
              <a:latin typeface="Consolas"/>
            </a:endParaRPr>
          </a:p>
        </p:txBody>
      </p:sp>
      <p:sp>
        <p:nvSpPr>
          <p:cNvPr id="6" name="Rechthoek 5"/>
          <p:cNvSpPr/>
          <p:nvPr/>
        </p:nvSpPr>
        <p:spPr>
          <a:xfrm>
            <a:off x="611560" y="5589240"/>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0" name="Rectangle 18"/>
          <p:cNvSpPr/>
          <p:nvPr/>
        </p:nvSpPr>
        <p:spPr>
          <a:xfrm>
            <a:off x="598016" y="3501008"/>
            <a:ext cx="3685952" cy="99257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a:rPr>
              <a:t>#</a:t>
            </a:r>
            <a:r>
              <a:rPr lang="en-US" dirty="0" err="1" smtClean="0">
                <a:solidFill>
                  <a:srgbClr val="800000"/>
                </a:solidFill>
                <a:latin typeface="Consolas"/>
              </a:rPr>
              <a:t>slider.left</a:t>
            </a:r>
            <a:r>
              <a:rPr lang="en-US" dirty="0" smtClean="0">
                <a:solidFill>
                  <a:srgbClr val="8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FF0000"/>
                </a:solidFill>
                <a:latin typeface="Consolas"/>
              </a:rPr>
              <a:t>margin-left</a:t>
            </a:r>
            <a:r>
              <a:rPr lang="en-US" dirty="0">
                <a:solidFill>
                  <a:srgbClr val="000000"/>
                </a:solidFill>
                <a:latin typeface="Consolas"/>
              </a:rPr>
              <a:t>: </a:t>
            </a:r>
            <a:r>
              <a:rPr lang="en-US" dirty="0">
                <a:solidFill>
                  <a:srgbClr val="0000FF"/>
                </a:solidFill>
                <a:latin typeface="Consolas"/>
              </a:rPr>
              <a:t>0</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endParaRPr lang="nl-NL" dirty="0">
              <a:solidFill>
                <a:prstClr val="black"/>
              </a:solidFill>
              <a:latin typeface="Consolas"/>
            </a:endParaRPr>
          </a:p>
        </p:txBody>
      </p:sp>
      <p:sp>
        <p:nvSpPr>
          <p:cNvPr id="11" name="Rectangle 18"/>
          <p:cNvSpPr/>
          <p:nvPr/>
        </p:nvSpPr>
        <p:spPr>
          <a:xfrm>
            <a:off x="4572000" y="3501008"/>
            <a:ext cx="3658715" cy="99257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a:rPr>
              <a:t>#</a:t>
            </a:r>
            <a:r>
              <a:rPr lang="en-US" dirty="0" err="1" smtClean="0">
                <a:solidFill>
                  <a:srgbClr val="800000"/>
                </a:solidFill>
                <a:latin typeface="Consolas"/>
              </a:rPr>
              <a:t>slider.right</a:t>
            </a:r>
            <a:r>
              <a:rPr lang="en-US" dirty="0" smtClean="0">
                <a:solidFill>
                  <a:srgbClr val="800000"/>
                </a:solidFill>
                <a:latin typeface="Consolas"/>
              </a:rPr>
              <a:t> </a:t>
            </a:r>
            <a:r>
              <a:rPr lang="nl-NL"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r>
              <a:rPr lang="nl-NL" dirty="0" err="1" smtClean="0">
                <a:solidFill>
                  <a:srgbClr val="FF0000"/>
                </a:solidFill>
                <a:latin typeface="Consolas"/>
              </a:rPr>
              <a:t>margin-left</a:t>
            </a:r>
            <a:r>
              <a:rPr lang="nl-NL" dirty="0">
                <a:solidFill>
                  <a:srgbClr val="000000"/>
                </a:solidFill>
                <a:latin typeface="Consolas"/>
              </a:rPr>
              <a:t>: </a:t>
            </a:r>
            <a:r>
              <a:rPr lang="nl-NL" dirty="0">
                <a:solidFill>
                  <a:srgbClr val="0000FF"/>
                </a:solidFill>
                <a:latin typeface="Consolas"/>
              </a:rPr>
              <a:t>600px</a:t>
            </a:r>
            <a:r>
              <a:rPr lang="nl-NL"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endParaRPr lang="nl-NL" dirty="0">
              <a:solidFill>
                <a:prstClr val="black"/>
              </a:solidFill>
              <a:latin typeface="Consolas"/>
            </a:endParaRPr>
          </a:p>
        </p:txBody>
      </p:sp>
      <p:pic>
        <p:nvPicPr>
          <p:cNvPr id="13" name="Picture 8" descr="http://aux2.iconpedia.net/uploads/4279855278073908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7596"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http://files.softicons.com/download/system-icons/xedia-icons-by-photoshopedia/png/256/Firef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1570" y="5361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JP ten Berge\Downloads\Opera-icon-high-r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63396" y="44624"/>
            <a:ext cx="673100"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7579442" y="130212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17" name="Rounded Rectangle 16"/>
          <p:cNvSpPr/>
          <p:nvPr/>
        </p:nvSpPr>
        <p:spPr>
          <a:xfrm>
            <a:off x="7596336" y="335699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18" name="Rounded Rectangle 17"/>
          <p:cNvSpPr/>
          <p:nvPr/>
        </p:nvSpPr>
        <p:spPr>
          <a:xfrm>
            <a:off x="3635896" y="335699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341104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44444E-6 2.59259E-6 L 0.7757 2.59259E-6 " pathEditMode="relative" rAng="0" ptsTypes="AA">
                                      <p:cBhvr>
                                        <p:cTn id="6" dur="2000" fill="hold"/>
                                        <p:tgtEl>
                                          <p:spTgt spid="6"/>
                                        </p:tgtEl>
                                        <p:attrNameLst>
                                          <p:attrName>ppt_x</p:attrName>
                                          <p:attrName>ppt_y</p:attrName>
                                        </p:attrNameLst>
                                      </p:cBhvr>
                                      <p:rCtr x="38785"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Transforms</a:t>
            </a:r>
            <a:r>
              <a:rPr lang="nl-NL" dirty="0" smtClean="0"/>
              <a:t> (1/4)</a:t>
            </a:r>
            <a:endParaRPr lang="nl-NL" dirty="0"/>
          </a:p>
        </p:txBody>
      </p:sp>
      <p:sp>
        <p:nvSpPr>
          <p:cNvPr id="3" name="Content Placeholder 2"/>
          <p:cNvSpPr>
            <a:spLocks noGrp="1"/>
          </p:cNvSpPr>
          <p:nvPr>
            <p:ph idx="1"/>
          </p:nvPr>
        </p:nvSpPr>
        <p:spPr/>
        <p:txBody>
          <a:bodyPr/>
          <a:lstStyle/>
          <a:p>
            <a:r>
              <a:rPr lang="nl-NL" dirty="0" err="1" smtClean="0"/>
              <a:t>Skew</a:t>
            </a:r>
            <a:r>
              <a:rPr lang="nl-NL" dirty="0" smtClean="0"/>
              <a:t> </a:t>
            </a:r>
            <a:r>
              <a:rPr lang="nl-NL" dirty="0" err="1" smtClean="0"/>
              <a:t>an</a:t>
            </a:r>
            <a:r>
              <a:rPr lang="nl-NL" dirty="0" smtClean="0"/>
              <a:t> object</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38</a:t>
            </a:fld>
            <a:endParaRPr lang="nl-NL"/>
          </a:p>
        </p:txBody>
      </p:sp>
      <p:sp>
        <p:nvSpPr>
          <p:cNvPr id="8" name="Rectangle 18"/>
          <p:cNvSpPr/>
          <p:nvPr/>
        </p:nvSpPr>
        <p:spPr>
          <a:xfrm>
            <a:off x="598015" y="1412776"/>
            <a:ext cx="7632700" cy="216024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800000"/>
                </a:solidFill>
                <a:latin typeface="Consolas"/>
              </a:rPr>
              <a:t>#</a:t>
            </a:r>
            <a:r>
              <a:rPr lang="nl-NL" dirty="0" err="1" smtClean="0">
                <a:solidFill>
                  <a:srgbClr val="800000"/>
                </a:solidFill>
                <a:latin typeface="Consolas"/>
              </a:rPr>
              <a:t>photo</a:t>
            </a:r>
            <a:r>
              <a:rPr lang="nl-NL" dirty="0">
                <a:solidFill>
                  <a:srgbClr val="000000"/>
                </a:solidFill>
                <a:latin typeface="Consolas"/>
              </a:rPr>
              <a:t> </a:t>
            </a:r>
            <a:r>
              <a:rPr lang="nl-NL"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	</a:t>
            </a:r>
            <a:r>
              <a:rPr lang="nl-NL" dirty="0" smtClean="0">
                <a:solidFill>
                  <a:srgbClr val="FF0000"/>
                </a:solidFill>
                <a:latin typeface="Consolas"/>
              </a:rPr>
              <a:t>-</a:t>
            </a:r>
            <a:r>
              <a:rPr lang="nl-NL" dirty="0" err="1" smtClean="0">
                <a:solidFill>
                  <a:srgbClr val="FF0000"/>
                </a:solidFill>
                <a:latin typeface="Consolas"/>
              </a:rPr>
              <a:t>moz-transform</a:t>
            </a:r>
            <a:r>
              <a:rPr lang="nl-NL" dirty="0" smtClean="0">
                <a:solidFill>
                  <a:srgbClr val="000000"/>
                </a:solidFill>
                <a:latin typeface="Consolas"/>
              </a:rPr>
              <a:t>: </a:t>
            </a:r>
            <a:r>
              <a:rPr lang="nl-NL" dirty="0" err="1" smtClean="0">
                <a:solidFill>
                  <a:srgbClr val="0000FF"/>
                </a:solidFill>
                <a:latin typeface="Consolas"/>
              </a:rPr>
              <a:t>skew</a:t>
            </a:r>
            <a:r>
              <a:rPr lang="nl-NL" dirty="0" smtClean="0">
                <a:solidFill>
                  <a:srgbClr val="0000FF"/>
                </a:solidFill>
                <a:latin typeface="Consolas"/>
              </a:rPr>
              <a:t>(35deg)</a:t>
            </a:r>
            <a:r>
              <a:rPr lang="nl-NL"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	</a:t>
            </a:r>
            <a:r>
              <a:rPr lang="en-US" dirty="0" smtClean="0">
                <a:solidFill>
                  <a:srgbClr val="FF0000"/>
                </a:solidFill>
                <a:latin typeface="Consolas"/>
              </a:rPr>
              <a:t>-o-transform</a:t>
            </a:r>
            <a:r>
              <a:rPr lang="en-US" dirty="0" smtClean="0">
                <a:solidFill>
                  <a:srgbClr val="000000"/>
                </a:solidFill>
                <a:latin typeface="Consolas"/>
              </a:rPr>
              <a:t>: </a:t>
            </a:r>
            <a:r>
              <a:rPr lang="en-US" dirty="0" smtClean="0">
                <a:solidFill>
                  <a:srgbClr val="0000FF"/>
                </a:solidFill>
                <a:latin typeface="Consolas"/>
              </a:rPr>
              <a:t>skew(35deg)</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smtClean="0">
                <a:solidFill>
                  <a:srgbClr val="FF0000"/>
                </a:solidFill>
                <a:latin typeface="Consolas"/>
              </a:rPr>
              <a:t>-</a:t>
            </a:r>
            <a:r>
              <a:rPr lang="en-US" dirty="0" err="1" smtClean="0">
                <a:solidFill>
                  <a:srgbClr val="FF0000"/>
                </a:solidFill>
                <a:latin typeface="Consolas"/>
              </a:rPr>
              <a:t>ms</a:t>
            </a:r>
            <a:r>
              <a:rPr lang="en-US" dirty="0" smtClean="0">
                <a:solidFill>
                  <a:srgbClr val="FF0000"/>
                </a:solidFill>
                <a:latin typeface="Consolas"/>
              </a:rPr>
              <a:t>-transform</a:t>
            </a:r>
            <a:r>
              <a:rPr lang="en-US" dirty="0" smtClean="0">
                <a:solidFill>
                  <a:srgbClr val="000000"/>
                </a:solidFill>
                <a:latin typeface="Consolas"/>
              </a:rPr>
              <a:t>: </a:t>
            </a:r>
            <a:r>
              <a:rPr lang="en-US" dirty="0" smtClean="0">
                <a:solidFill>
                  <a:srgbClr val="0000FF"/>
                </a:solidFill>
                <a:latin typeface="Consolas"/>
              </a:rPr>
              <a:t>skew(35deg)</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smtClean="0">
                <a:solidFill>
                  <a:srgbClr val="FF0000"/>
                </a:solidFill>
                <a:latin typeface="Consolas"/>
              </a:rPr>
              <a:t>-</a:t>
            </a:r>
            <a:r>
              <a:rPr lang="en-US" dirty="0" err="1" smtClean="0">
                <a:solidFill>
                  <a:srgbClr val="FF0000"/>
                </a:solidFill>
                <a:latin typeface="Consolas"/>
              </a:rPr>
              <a:t>webkit</a:t>
            </a:r>
            <a:r>
              <a:rPr lang="en-US" dirty="0" smtClean="0">
                <a:solidFill>
                  <a:srgbClr val="FF0000"/>
                </a:solidFill>
                <a:latin typeface="Consolas"/>
              </a:rPr>
              <a:t>-transform</a:t>
            </a:r>
            <a:r>
              <a:rPr lang="en-US" dirty="0" smtClean="0">
                <a:solidFill>
                  <a:srgbClr val="000000"/>
                </a:solidFill>
                <a:latin typeface="Consolas"/>
              </a:rPr>
              <a:t>: </a:t>
            </a:r>
            <a:r>
              <a:rPr lang="en-US" dirty="0" smtClean="0">
                <a:solidFill>
                  <a:srgbClr val="0000FF"/>
                </a:solidFill>
                <a:latin typeface="Consolas"/>
              </a:rPr>
              <a:t>skew(35deg)</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FF0000"/>
                </a:solidFill>
                <a:latin typeface="Consolas"/>
              </a:rPr>
              <a:t>transform</a:t>
            </a:r>
            <a:r>
              <a:rPr lang="en-US" dirty="0">
                <a:solidFill>
                  <a:srgbClr val="000000"/>
                </a:solidFill>
                <a:latin typeface="Consolas"/>
              </a:rPr>
              <a:t>: </a:t>
            </a:r>
            <a:r>
              <a:rPr lang="en-US" dirty="0">
                <a:solidFill>
                  <a:srgbClr val="0000FF"/>
                </a:solidFill>
                <a:latin typeface="Consolas"/>
              </a:rPr>
              <a:t>skew(35deg)</a:t>
            </a:r>
            <a:r>
              <a:rPr lang="en-US" dirty="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endParaRPr lang="nl-NL" dirty="0">
              <a:solidFill>
                <a:prstClr val="black"/>
              </a:solidFill>
              <a:latin typeface="Consolas"/>
            </a:endParaRPr>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445824"/>
            <a:ext cx="32385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kstvak 16"/>
          <p:cNvSpPr txBox="1"/>
          <p:nvPr/>
        </p:nvSpPr>
        <p:spPr>
          <a:xfrm>
            <a:off x="5832045" y="3933056"/>
            <a:ext cx="2398670" cy="584775"/>
          </a:xfrm>
          <a:prstGeom prst="rect">
            <a:avLst/>
          </a:prstGeom>
          <a:noFill/>
        </p:spPr>
        <p:txBody>
          <a:bodyPr wrap="none" rtlCol="0">
            <a:spAutoFit/>
          </a:bodyPr>
          <a:lstStyle/>
          <a:p>
            <a:r>
              <a:rPr lang="nl-NL" sz="3200" dirty="0" err="1" smtClean="0">
                <a:latin typeface="+mj-lt"/>
              </a:rPr>
              <a:t>Transformed</a:t>
            </a:r>
            <a:r>
              <a:rPr lang="nl-NL" sz="3200" dirty="0" smtClean="0">
                <a:latin typeface="+mj-lt"/>
              </a:rPr>
              <a:t>:</a:t>
            </a:r>
            <a:endParaRPr lang="nl-NL" sz="3200" dirty="0">
              <a:latin typeface="+mj-lt"/>
            </a:endParaRPr>
          </a:p>
        </p:txBody>
      </p:sp>
      <p:sp>
        <p:nvSpPr>
          <p:cNvPr id="18" name="Tekstvak 17"/>
          <p:cNvSpPr txBox="1"/>
          <p:nvPr/>
        </p:nvSpPr>
        <p:spPr>
          <a:xfrm>
            <a:off x="539552" y="3933056"/>
            <a:ext cx="1601721" cy="584775"/>
          </a:xfrm>
          <a:prstGeom prst="rect">
            <a:avLst/>
          </a:prstGeom>
          <a:noFill/>
        </p:spPr>
        <p:txBody>
          <a:bodyPr wrap="none" rtlCol="0">
            <a:spAutoFit/>
          </a:bodyPr>
          <a:lstStyle/>
          <a:p>
            <a:r>
              <a:rPr lang="nl-NL" sz="3200" dirty="0" smtClean="0">
                <a:latin typeface="+mj-lt"/>
              </a:rPr>
              <a:t>Original:</a:t>
            </a:r>
            <a:endParaRPr lang="nl-NL" sz="3200" dirty="0">
              <a:latin typeface="+mj-lt"/>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472" y="4445824"/>
            <a:ext cx="41529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ounded Rectangle 24"/>
          <p:cNvSpPr/>
          <p:nvPr/>
        </p:nvSpPr>
        <p:spPr>
          <a:xfrm>
            <a:off x="7579442" y="130212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597695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Transforms</a:t>
            </a:r>
            <a:r>
              <a:rPr lang="nl-NL" dirty="0" smtClean="0"/>
              <a:t> (2/4)</a:t>
            </a:r>
            <a:endParaRPr lang="nl-NL" dirty="0"/>
          </a:p>
        </p:txBody>
      </p:sp>
      <p:sp>
        <p:nvSpPr>
          <p:cNvPr id="3" name="Content Placeholder 2"/>
          <p:cNvSpPr>
            <a:spLocks noGrp="1"/>
          </p:cNvSpPr>
          <p:nvPr>
            <p:ph idx="1"/>
          </p:nvPr>
        </p:nvSpPr>
        <p:spPr/>
        <p:txBody>
          <a:bodyPr/>
          <a:lstStyle/>
          <a:p>
            <a:r>
              <a:rPr lang="nl-NL" dirty="0" err="1" smtClean="0"/>
              <a:t>Scale</a:t>
            </a:r>
            <a:r>
              <a:rPr lang="nl-NL" dirty="0" smtClean="0"/>
              <a:t> </a:t>
            </a:r>
            <a:r>
              <a:rPr lang="nl-NL" dirty="0" err="1" smtClean="0"/>
              <a:t>an</a:t>
            </a:r>
            <a:r>
              <a:rPr lang="nl-NL" dirty="0" smtClean="0"/>
              <a:t> object</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39</a:t>
            </a:fld>
            <a:endParaRPr lang="nl-NL"/>
          </a:p>
        </p:txBody>
      </p:sp>
      <p:sp>
        <p:nvSpPr>
          <p:cNvPr id="8" name="Rectangle 18"/>
          <p:cNvSpPr/>
          <p:nvPr/>
        </p:nvSpPr>
        <p:spPr>
          <a:xfrm>
            <a:off x="598015" y="1412776"/>
            <a:ext cx="7632700" cy="216024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800000"/>
                </a:solidFill>
                <a:latin typeface="Consolas"/>
              </a:rPr>
              <a:t>#</a:t>
            </a:r>
            <a:r>
              <a:rPr lang="nl-NL" dirty="0" err="1" smtClean="0">
                <a:solidFill>
                  <a:srgbClr val="800000"/>
                </a:solidFill>
                <a:latin typeface="Consolas"/>
              </a:rPr>
              <a:t>photo</a:t>
            </a:r>
            <a:r>
              <a:rPr lang="nl-NL" dirty="0">
                <a:solidFill>
                  <a:srgbClr val="000000"/>
                </a:solidFill>
                <a:latin typeface="Consolas"/>
              </a:rPr>
              <a:t> </a:t>
            </a:r>
            <a:r>
              <a:rPr lang="nl-NL"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r>
              <a:rPr lang="en-US" dirty="0">
                <a:solidFill>
                  <a:srgbClr val="FF0000"/>
                </a:solidFill>
                <a:latin typeface="Consolas"/>
              </a:rPr>
              <a:t>-</a:t>
            </a:r>
            <a:r>
              <a:rPr lang="en-US" dirty="0" err="1">
                <a:solidFill>
                  <a:srgbClr val="FF0000"/>
                </a:solidFill>
                <a:latin typeface="Consolas"/>
              </a:rPr>
              <a:t>moz</a:t>
            </a:r>
            <a:r>
              <a:rPr lang="en-US" dirty="0">
                <a:solidFill>
                  <a:srgbClr val="FF0000"/>
                </a:solidFill>
                <a:latin typeface="Consolas"/>
              </a:rPr>
              <a:t>-transform</a:t>
            </a:r>
            <a:r>
              <a:rPr lang="en-US" dirty="0">
                <a:solidFill>
                  <a:srgbClr val="000000"/>
                </a:solidFill>
                <a:latin typeface="Consolas"/>
              </a:rPr>
              <a:t>: </a:t>
            </a:r>
            <a:r>
              <a:rPr lang="en-US" dirty="0">
                <a:solidFill>
                  <a:srgbClr val="0000FF"/>
                </a:solidFill>
                <a:latin typeface="Consolas"/>
              </a:rPr>
              <a:t>scale(1</a:t>
            </a:r>
            <a:r>
              <a:rPr lang="en-US" dirty="0" smtClean="0">
                <a:solidFill>
                  <a:srgbClr val="0000FF"/>
                </a:solidFill>
                <a:latin typeface="Consolas"/>
              </a:rPr>
              <a:t>, 0.5)</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FF0000"/>
                </a:solidFill>
                <a:latin typeface="Consolas"/>
              </a:rPr>
              <a:t>-</a:t>
            </a:r>
            <a:r>
              <a:rPr lang="en-US" dirty="0">
                <a:solidFill>
                  <a:srgbClr val="FF0000"/>
                </a:solidFill>
                <a:latin typeface="Consolas"/>
              </a:rPr>
              <a:t>o-transform</a:t>
            </a:r>
            <a:r>
              <a:rPr lang="en-US" dirty="0">
                <a:solidFill>
                  <a:srgbClr val="000000"/>
                </a:solidFill>
                <a:latin typeface="Consolas"/>
              </a:rPr>
              <a:t>: </a:t>
            </a:r>
            <a:r>
              <a:rPr lang="en-US" dirty="0">
                <a:solidFill>
                  <a:srgbClr val="0000FF"/>
                </a:solidFill>
                <a:latin typeface="Consolas"/>
              </a:rPr>
              <a:t>scale(1</a:t>
            </a:r>
            <a:r>
              <a:rPr lang="en-US" dirty="0" smtClean="0">
                <a:solidFill>
                  <a:srgbClr val="0000FF"/>
                </a:solidFill>
                <a:latin typeface="Consolas"/>
              </a:rPr>
              <a:t>, 0.5)</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a:t>
            </a:r>
            <a:r>
              <a:rPr lang="en-US" dirty="0" err="1">
                <a:solidFill>
                  <a:srgbClr val="FF0000"/>
                </a:solidFill>
                <a:latin typeface="Consolas"/>
              </a:rPr>
              <a:t>ms</a:t>
            </a:r>
            <a:r>
              <a:rPr lang="en-US" dirty="0">
                <a:solidFill>
                  <a:srgbClr val="FF0000"/>
                </a:solidFill>
                <a:latin typeface="Consolas"/>
              </a:rPr>
              <a:t>-transform</a:t>
            </a:r>
            <a:r>
              <a:rPr lang="en-US" dirty="0">
                <a:solidFill>
                  <a:srgbClr val="000000"/>
                </a:solidFill>
                <a:latin typeface="Consolas"/>
              </a:rPr>
              <a:t>: </a:t>
            </a:r>
            <a:r>
              <a:rPr lang="en-US" dirty="0">
                <a:solidFill>
                  <a:srgbClr val="0000FF"/>
                </a:solidFill>
                <a:latin typeface="Consolas"/>
              </a:rPr>
              <a:t>scale(1</a:t>
            </a:r>
            <a:r>
              <a:rPr lang="en-US" dirty="0" smtClean="0">
                <a:solidFill>
                  <a:srgbClr val="0000FF"/>
                </a:solidFill>
                <a:latin typeface="Consolas"/>
              </a:rPr>
              <a:t>, 0.5)</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a:t>
            </a:r>
            <a:r>
              <a:rPr lang="en-US" dirty="0" err="1">
                <a:solidFill>
                  <a:srgbClr val="FF0000"/>
                </a:solidFill>
                <a:latin typeface="Consolas"/>
              </a:rPr>
              <a:t>webkit</a:t>
            </a:r>
            <a:r>
              <a:rPr lang="en-US" dirty="0">
                <a:solidFill>
                  <a:srgbClr val="FF0000"/>
                </a:solidFill>
                <a:latin typeface="Consolas"/>
              </a:rPr>
              <a:t>-transform</a:t>
            </a:r>
            <a:r>
              <a:rPr lang="en-US" dirty="0">
                <a:solidFill>
                  <a:srgbClr val="000000"/>
                </a:solidFill>
                <a:latin typeface="Consolas"/>
              </a:rPr>
              <a:t>: </a:t>
            </a:r>
            <a:r>
              <a:rPr lang="en-US" dirty="0">
                <a:solidFill>
                  <a:srgbClr val="0000FF"/>
                </a:solidFill>
                <a:latin typeface="Consolas"/>
              </a:rPr>
              <a:t>scale(1</a:t>
            </a:r>
            <a:r>
              <a:rPr lang="en-US" dirty="0" smtClean="0">
                <a:solidFill>
                  <a:srgbClr val="0000FF"/>
                </a:solidFill>
                <a:latin typeface="Consolas"/>
              </a:rPr>
              <a:t>, 0.5)</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smtClean="0">
                <a:solidFill>
                  <a:srgbClr val="FF0000"/>
                </a:solidFill>
                <a:latin typeface="Consolas"/>
              </a:rPr>
              <a:t>transform</a:t>
            </a:r>
            <a:r>
              <a:rPr lang="en-US" dirty="0" smtClean="0">
                <a:solidFill>
                  <a:srgbClr val="000000"/>
                </a:solidFill>
                <a:latin typeface="Consolas"/>
              </a:rPr>
              <a:t>: </a:t>
            </a:r>
            <a:r>
              <a:rPr lang="en-US" dirty="0">
                <a:solidFill>
                  <a:srgbClr val="0000FF"/>
                </a:solidFill>
                <a:latin typeface="Consolas"/>
              </a:rPr>
              <a:t>scale(1</a:t>
            </a:r>
            <a:r>
              <a:rPr lang="en-US" dirty="0" smtClean="0">
                <a:solidFill>
                  <a:srgbClr val="0000FF"/>
                </a:solidFill>
                <a:latin typeface="Consolas"/>
              </a:rPr>
              <a:t>, 0.5</a:t>
            </a:r>
            <a:r>
              <a:rPr lang="en-US" dirty="0">
                <a:solidFill>
                  <a:srgbClr val="0000FF"/>
                </a:solidFill>
                <a:latin typeface="Consolas"/>
              </a:rPr>
              <a: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endParaRPr lang="nl-NL" dirty="0">
              <a:solidFill>
                <a:prstClr val="black"/>
              </a:solidFill>
              <a:latin typeface="Consolas"/>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445824"/>
            <a:ext cx="32385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1265" y="4445823"/>
            <a:ext cx="32194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5832045" y="3933056"/>
            <a:ext cx="2398670" cy="584775"/>
          </a:xfrm>
          <a:prstGeom prst="rect">
            <a:avLst/>
          </a:prstGeom>
          <a:noFill/>
        </p:spPr>
        <p:txBody>
          <a:bodyPr wrap="none" rtlCol="0">
            <a:spAutoFit/>
          </a:bodyPr>
          <a:lstStyle/>
          <a:p>
            <a:r>
              <a:rPr lang="nl-NL" sz="3200" dirty="0" err="1" smtClean="0">
                <a:latin typeface="+mj-lt"/>
              </a:rPr>
              <a:t>Transformed</a:t>
            </a:r>
            <a:r>
              <a:rPr lang="nl-NL" sz="3200" dirty="0" smtClean="0">
                <a:latin typeface="+mj-lt"/>
              </a:rPr>
              <a:t>:</a:t>
            </a:r>
            <a:endParaRPr lang="nl-NL" sz="3200" dirty="0">
              <a:latin typeface="+mj-lt"/>
            </a:endParaRPr>
          </a:p>
        </p:txBody>
      </p:sp>
      <p:sp>
        <p:nvSpPr>
          <p:cNvPr id="17" name="Tekstvak 16"/>
          <p:cNvSpPr txBox="1"/>
          <p:nvPr/>
        </p:nvSpPr>
        <p:spPr>
          <a:xfrm>
            <a:off x="539552" y="3933056"/>
            <a:ext cx="1601721" cy="584775"/>
          </a:xfrm>
          <a:prstGeom prst="rect">
            <a:avLst/>
          </a:prstGeom>
          <a:noFill/>
        </p:spPr>
        <p:txBody>
          <a:bodyPr wrap="none" rtlCol="0">
            <a:spAutoFit/>
          </a:bodyPr>
          <a:lstStyle/>
          <a:p>
            <a:r>
              <a:rPr lang="nl-NL" sz="3200" dirty="0" smtClean="0">
                <a:latin typeface="+mj-lt"/>
              </a:rPr>
              <a:t>Original:</a:t>
            </a:r>
            <a:endParaRPr lang="nl-NL" sz="3200" dirty="0">
              <a:latin typeface="+mj-lt"/>
            </a:endParaRPr>
          </a:p>
        </p:txBody>
      </p:sp>
      <p:sp>
        <p:nvSpPr>
          <p:cNvPr id="20" name="Rounded Rectangle 19"/>
          <p:cNvSpPr/>
          <p:nvPr/>
        </p:nvSpPr>
        <p:spPr>
          <a:xfrm>
            <a:off x="7579442" y="130212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1812685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Modernizr</a:t>
            </a:r>
            <a:endParaRPr lang="nl-NL" dirty="0"/>
          </a:p>
        </p:txBody>
      </p:sp>
      <p:sp>
        <p:nvSpPr>
          <p:cNvPr id="3" name="Tijdelijke aanduiding voor inhoud 2"/>
          <p:cNvSpPr>
            <a:spLocks noGrp="1"/>
          </p:cNvSpPr>
          <p:nvPr>
            <p:ph idx="1"/>
          </p:nvPr>
        </p:nvSpPr>
        <p:spPr/>
        <p:txBody>
          <a:bodyPr/>
          <a:lstStyle/>
          <a:p>
            <a:r>
              <a:rPr lang="nl-NL" dirty="0" err="1" smtClean="0"/>
              <a:t>Detecting</a:t>
            </a:r>
            <a:r>
              <a:rPr lang="nl-NL" dirty="0" smtClean="0"/>
              <a:t> features</a:t>
            </a:r>
          </a:p>
          <a:p>
            <a:pPr lvl="1"/>
            <a:r>
              <a:rPr lang="nl-NL" dirty="0" smtClean="0"/>
              <a:t>A </a:t>
            </a:r>
            <a:r>
              <a:rPr lang="nl-NL" dirty="0" err="1" smtClean="0"/>
              <a:t>boolean</a:t>
            </a:r>
            <a:r>
              <a:rPr lang="nl-NL" dirty="0" smtClean="0"/>
              <a:t> property </a:t>
            </a:r>
            <a:r>
              <a:rPr lang="nl-NL" dirty="0" err="1" smtClean="0"/>
              <a:t>represents</a:t>
            </a:r>
            <a:r>
              <a:rPr lang="nl-NL" dirty="0" smtClean="0"/>
              <a:t> </a:t>
            </a:r>
            <a:r>
              <a:rPr lang="nl-NL" dirty="0" err="1" smtClean="0"/>
              <a:t>every</a:t>
            </a:r>
            <a:r>
              <a:rPr lang="nl-NL" dirty="0" smtClean="0"/>
              <a:t> </a:t>
            </a:r>
            <a:r>
              <a:rPr lang="nl-NL" dirty="0" err="1" smtClean="0"/>
              <a:t>tested</a:t>
            </a:r>
            <a:r>
              <a:rPr lang="nl-NL" dirty="0" smtClean="0"/>
              <a:t> feature</a:t>
            </a:r>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4</a:t>
            </a:fld>
            <a:endParaRPr lang="nl-NL"/>
          </a:p>
        </p:txBody>
      </p:sp>
      <p:sp>
        <p:nvSpPr>
          <p:cNvPr id="7" name="Rectangle 18"/>
          <p:cNvSpPr/>
          <p:nvPr/>
        </p:nvSpPr>
        <p:spPr>
          <a:xfrm>
            <a:off x="598015" y="2348880"/>
            <a:ext cx="7632700" cy="100811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if</a:t>
            </a:r>
            <a:r>
              <a:rPr lang="en-US" dirty="0">
                <a:solidFill>
                  <a:srgbClr val="000000"/>
                </a:solidFill>
                <a:latin typeface="Consolas"/>
              </a:rPr>
              <a:t> (</a:t>
            </a:r>
            <a:r>
              <a:rPr lang="en-US" dirty="0" err="1">
                <a:solidFill>
                  <a:srgbClr val="000000"/>
                </a:solidFill>
                <a:latin typeface="Consolas"/>
              </a:rPr>
              <a:t>Modernizr.applicationcache</a:t>
            </a:r>
            <a:r>
              <a:rPr lang="en-US" dirty="0">
                <a:solidFill>
                  <a:srgbClr val="0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6400"/>
                </a:solidFill>
                <a:latin typeface="Consolas"/>
              </a:rPr>
              <a:t>// Browser supports application </a:t>
            </a:r>
            <a:r>
              <a:rPr lang="en-US" dirty="0" smtClean="0">
                <a:solidFill>
                  <a:srgbClr val="006400"/>
                </a:solidFill>
                <a:latin typeface="Consolas"/>
              </a:rPr>
              <a:t>cache</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endParaRPr lang="nl-NL" dirty="0">
              <a:solidFill>
                <a:schemeClr val="tx1"/>
              </a:solidFill>
              <a:ea typeface="Calibri"/>
              <a:cs typeface="Times New Roman"/>
            </a:endParaRPr>
          </a:p>
        </p:txBody>
      </p:sp>
      <p:sp>
        <p:nvSpPr>
          <p:cNvPr id="8" name="Rectangle 18"/>
          <p:cNvSpPr/>
          <p:nvPr/>
        </p:nvSpPr>
        <p:spPr>
          <a:xfrm>
            <a:off x="598015" y="3501008"/>
            <a:ext cx="7632700" cy="100811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if</a:t>
            </a:r>
            <a:r>
              <a:rPr lang="en-US" dirty="0">
                <a:solidFill>
                  <a:srgbClr val="000000"/>
                </a:solidFill>
                <a:latin typeface="Consolas"/>
              </a:rPr>
              <a:t> (</a:t>
            </a:r>
            <a:r>
              <a:rPr lang="en-US" dirty="0" err="1">
                <a:solidFill>
                  <a:srgbClr val="000000"/>
                </a:solidFill>
                <a:latin typeface="Consolas"/>
              </a:rPr>
              <a:t>Modernizr.websockets</a:t>
            </a:r>
            <a:r>
              <a:rPr lang="en-US" dirty="0">
                <a:solidFill>
                  <a:srgbClr val="0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6400"/>
                </a:solidFill>
                <a:latin typeface="Consolas"/>
              </a:rPr>
              <a:t>// Browser supports web </a:t>
            </a:r>
            <a:r>
              <a:rPr lang="en-US" dirty="0" smtClean="0">
                <a:solidFill>
                  <a:srgbClr val="006400"/>
                </a:solidFill>
                <a:latin typeface="Consolas"/>
              </a:rPr>
              <a:t>sockets</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endParaRPr lang="nl-NL" dirty="0">
              <a:solidFill>
                <a:schemeClr val="tx1"/>
              </a:solidFill>
              <a:ea typeface="Calibri"/>
              <a:cs typeface="Times New Roman"/>
            </a:endParaRPr>
          </a:p>
        </p:txBody>
      </p:sp>
      <p:sp>
        <p:nvSpPr>
          <p:cNvPr id="9" name="Rectangle 18"/>
          <p:cNvSpPr/>
          <p:nvPr/>
        </p:nvSpPr>
        <p:spPr>
          <a:xfrm>
            <a:off x="598015" y="4653136"/>
            <a:ext cx="7632700" cy="100811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if</a:t>
            </a:r>
            <a:r>
              <a:rPr lang="en-US" dirty="0">
                <a:solidFill>
                  <a:srgbClr val="000000"/>
                </a:solidFill>
                <a:latin typeface="Consolas"/>
              </a:rPr>
              <a:t> (</a:t>
            </a:r>
            <a:r>
              <a:rPr lang="en-US" dirty="0" err="1">
                <a:solidFill>
                  <a:srgbClr val="000000"/>
                </a:solidFill>
                <a:latin typeface="Consolas"/>
              </a:rPr>
              <a:t>Modernizr.canvas</a:t>
            </a:r>
            <a:r>
              <a:rPr lang="en-US" dirty="0">
                <a:solidFill>
                  <a:srgbClr val="0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6400"/>
                </a:solidFill>
                <a:latin typeface="Consolas"/>
              </a:rPr>
              <a:t>// Browser supports </a:t>
            </a:r>
            <a:r>
              <a:rPr lang="en-US" dirty="0" smtClean="0">
                <a:solidFill>
                  <a:srgbClr val="006400"/>
                </a:solidFill>
                <a:latin typeface="Consolas"/>
              </a:rPr>
              <a:t>canvas</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endParaRPr lang="nl-NL" dirty="0">
              <a:solidFill>
                <a:schemeClr val="tx1"/>
              </a:solidFill>
              <a:ea typeface="Calibri"/>
              <a:cs typeface="Times New Roman"/>
            </a:endParaRPr>
          </a:p>
        </p:txBody>
      </p:sp>
      <p:sp>
        <p:nvSpPr>
          <p:cNvPr id="10" name="Rounded Rectangle 9"/>
          <p:cNvSpPr/>
          <p:nvPr/>
        </p:nvSpPr>
        <p:spPr>
          <a:xfrm>
            <a:off x="7596336" y="2276872"/>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1" name="Rounded Rectangle 10"/>
          <p:cNvSpPr/>
          <p:nvPr/>
        </p:nvSpPr>
        <p:spPr>
          <a:xfrm>
            <a:off x="7596336" y="345275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2" name="Rounded Rectangle 11"/>
          <p:cNvSpPr/>
          <p:nvPr/>
        </p:nvSpPr>
        <p:spPr>
          <a:xfrm>
            <a:off x="7596336" y="4616753"/>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10246882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Transforms</a:t>
            </a:r>
            <a:r>
              <a:rPr lang="nl-NL" dirty="0" smtClean="0"/>
              <a:t> (3/4)</a:t>
            </a:r>
            <a:endParaRPr lang="nl-NL" dirty="0"/>
          </a:p>
        </p:txBody>
      </p:sp>
      <p:sp>
        <p:nvSpPr>
          <p:cNvPr id="3" name="Content Placeholder 2"/>
          <p:cNvSpPr>
            <a:spLocks noGrp="1"/>
          </p:cNvSpPr>
          <p:nvPr>
            <p:ph idx="1"/>
          </p:nvPr>
        </p:nvSpPr>
        <p:spPr/>
        <p:txBody>
          <a:bodyPr/>
          <a:lstStyle/>
          <a:p>
            <a:r>
              <a:rPr lang="nl-NL" dirty="0" err="1" smtClean="0"/>
              <a:t>Rotate</a:t>
            </a:r>
            <a:r>
              <a:rPr lang="nl-NL" dirty="0" smtClean="0"/>
              <a:t> </a:t>
            </a:r>
            <a:r>
              <a:rPr lang="nl-NL" dirty="0" err="1" smtClean="0"/>
              <a:t>an</a:t>
            </a:r>
            <a:r>
              <a:rPr lang="nl-NL" dirty="0" smtClean="0"/>
              <a:t> object</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40</a:t>
            </a:fld>
            <a:endParaRPr lang="nl-NL"/>
          </a:p>
        </p:txBody>
      </p:sp>
      <p:sp>
        <p:nvSpPr>
          <p:cNvPr id="8" name="Rectangle 18"/>
          <p:cNvSpPr/>
          <p:nvPr/>
        </p:nvSpPr>
        <p:spPr>
          <a:xfrm>
            <a:off x="598015" y="1412776"/>
            <a:ext cx="7632700" cy="216024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800000"/>
                </a:solidFill>
                <a:latin typeface="Consolas"/>
              </a:rPr>
              <a:t>#</a:t>
            </a:r>
            <a:r>
              <a:rPr lang="nl-NL" dirty="0" err="1" smtClean="0">
                <a:solidFill>
                  <a:srgbClr val="800000"/>
                </a:solidFill>
                <a:latin typeface="Consolas"/>
              </a:rPr>
              <a:t>photo</a:t>
            </a:r>
            <a:r>
              <a:rPr lang="nl-NL" dirty="0">
                <a:solidFill>
                  <a:srgbClr val="000000"/>
                </a:solidFill>
                <a:latin typeface="Consolas"/>
              </a:rPr>
              <a:t> </a:t>
            </a:r>
            <a:r>
              <a:rPr lang="nl-NL"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r>
              <a:rPr lang="en-US" dirty="0">
                <a:solidFill>
                  <a:srgbClr val="FF0000"/>
                </a:solidFill>
                <a:latin typeface="Consolas"/>
              </a:rPr>
              <a:t>-</a:t>
            </a:r>
            <a:r>
              <a:rPr lang="en-US" dirty="0" err="1">
                <a:solidFill>
                  <a:srgbClr val="FF0000"/>
                </a:solidFill>
                <a:latin typeface="Consolas"/>
              </a:rPr>
              <a:t>moz</a:t>
            </a:r>
            <a:r>
              <a:rPr lang="en-US" dirty="0">
                <a:solidFill>
                  <a:srgbClr val="FF0000"/>
                </a:solidFill>
                <a:latin typeface="Consolas"/>
              </a:rPr>
              <a:t>-transform</a:t>
            </a:r>
            <a:r>
              <a:rPr lang="en-US" dirty="0">
                <a:solidFill>
                  <a:srgbClr val="000000"/>
                </a:solidFill>
                <a:latin typeface="Consolas"/>
              </a:rPr>
              <a:t>: </a:t>
            </a:r>
            <a:r>
              <a:rPr lang="en-US" dirty="0" smtClean="0">
                <a:solidFill>
                  <a:srgbClr val="0000FF"/>
                </a:solidFill>
                <a:latin typeface="Consolas"/>
              </a:rPr>
              <a:t>rotate(5deg</a:t>
            </a:r>
            <a:r>
              <a:rPr lang="en-US" dirty="0">
                <a:solidFill>
                  <a:srgbClr val="0000FF"/>
                </a:solidFill>
                <a:latin typeface="Consolas"/>
              </a:rPr>
              <a: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FF0000"/>
                </a:solidFill>
                <a:latin typeface="Consolas"/>
              </a:rPr>
              <a:t>-</a:t>
            </a:r>
            <a:r>
              <a:rPr lang="en-US" dirty="0">
                <a:solidFill>
                  <a:srgbClr val="FF0000"/>
                </a:solidFill>
                <a:latin typeface="Consolas"/>
              </a:rPr>
              <a:t>o-transform</a:t>
            </a:r>
            <a:r>
              <a:rPr lang="en-US" dirty="0">
                <a:solidFill>
                  <a:srgbClr val="000000"/>
                </a:solidFill>
                <a:latin typeface="Consolas"/>
              </a:rPr>
              <a:t>: </a:t>
            </a:r>
            <a:r>
              <a:rPr lang="en-US" dirty="0" smtClean="0">
                <a:solidFill>
                  <a:srgbClr val="0000FF"/>
                </a:solidFill>
                <a:latin typeface="Consolas"/>
              </a:rPr>
              <a:t>rotate(5deg</a:t>
            </a:r>
            <a:r>
              <a:rPr lang="en-US" dirty="0">
                <a:solidFill>
                  <a:srgbClr val="0000FF"/>
                </a:solidFill>
                <a:latin typeface="Consolas"/>
              </a:rPr>
              <a: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a:t>
            </a:r>
            <a:r>
              <a:rPr lang="en-US" dirty="0" err="1">
                <a:solidFill>
                  <a:srgbClr val="FF0000"/>
                </a:solidFill>
                <a:latin typeface="Consolas"/>
              </a:rPr>
              <a:t>ms</a:t>
            </a:r>
            <a:r>
              <a:rPr lang="en-US" dirty="0">
                <a:solidFill>
                  <a:srgbClr val="FF0000"/>
                </a:solidFill>
                <a:latin typeface="Consolas"/>
              </a:rPr>
              <a:t>-transform</a:t>
            </a:r>
            <a:r>
              <a:rPr lang="en-US" dirty="0">
                <a:solidFill>
                  <a:srgbClr val="000000"/>
                </a:solidFill>
                <a:latin typeface="Consolas"/>
              </a:rPr>
              <a:t>: </a:t>
            </a:r>
            <a:r>
              <a:rPr lang="en-US" dirty="0" smtClean="0">
                <a:solidFill>
                  <a:srgbClr val="0000FF"/>
                </a:solidFill>
                <a:latin typeface="Consolas"/>
              </a:rPr>
              <a:t>rotate(5deg</a:t>
            </a:r>
            <a:r>
              <a:rPr lang="en-US" dirty="0">
                <a:solidFill>
                  <a:srgbClr val="0000FF"/>
                </a:solidFill>
                <a:latin typeface="Consolas"/>
              </a:rPr>
              <a: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a:t>
            </a:r>
            <a:r>
              <a:rPr lang="en-US" dirty="0" err="1">
                <a:solidFill>
                  <a:srgbClr val="FF0000"/>
                </a:solidFill>
                <a:latin typeface="Consolas"/>
              </a:rPr>
              <a:t>webkit</a:t>
            </a:r>
            <a:r>
              <a:rPr lang="en-US" dirty="0">
                <a:solidFill>
                  <a:srgbClr val="FF0000"/>
                </a:solidFill>
                <a:latin typeface="Consolas"/>
              </a:rPr>
              <a:t>-transform</a:t>
            </a:r>
            <a:r>
              <a:rPr lang="en-US" dirty="0">
                <a:solidFill>
                  <a:srgbClr val="000000"/>
                </a:solidFill>
                <a:latin typeface="Consolas"/>
              </a:rPr>
              <a:t>: </a:t>
            </a:r>
            <a:r>
              <a:rPr lang="en-US" dirty="0" smtClean="0">
                <a:solidFill>
                  <a:srgbClr val="0000FF"/>
                </a:solidFill>
                <a:latin typeface="Consolas"/>
              </a:rPr>
              <a:t>rotate(5deg</a:t>
            </a:r>
            <a:r>
              <a:rPr lang="en-US" dirty="0">
                <a:solidFill>
                  <a:srgbClr val="0000FF"/>
                </a:solidFill>
                <a:latin typeface="Consolas"/>
              </a:rPr>
              <a: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smtClean="0">
                <a:solidFill>
                  <a:srgbClr val="FF0000"/>
                </a:solidFill>
                <a:latin typeface="Consolas"/>
              </a:rPr>
              <a:t>transform</a:t>
            </a:r>
            <a:r>
              <a:rPr lang="en-US" dirty="0" smtClean="0">
                <a:solidFill>
                  <a:srgbClr val="000000"/>
                </a:solidFill>
                <a:latin typeface="Consolas"/>
              </a:rPr>
              <a:t>: </a:t>
            </a:r>
            <a:r>
              <a:rPr lang="en-US" dirty="0" smtClean="0">
                <a:solidFill>
                  <a:srgbClr val="0000FF"/>
                </a:solidFill>
                <a:latin typeface="Consolas"/>
              </a:rPr>
              <a:t>rotate(5deg</a:t>
            </a:r>
            <a:r>
              <a:rPr lang="en-US" dirty="0">
                <a:solidFill>
                  <a:srgbClr val="0000FF"/>
                </a:solidFill>
                <a:latin typeface="Consolas"/>
              </a:rPr>
              <a: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endParaRPr lang="nl-NL" dirty="0">
              <a:solidFill>
                <a:prstClr val="black"/>
              </a:solidFill>
              <a:latin typeface="Consolas"/>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445824"/>
            <a:ext cx="32385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kstvak 5"/>
          <p:cNvSpPr txBox="1"/>
          <p:nvPr/>
        </p:nvSpPr>
        <p:spPr>
          <a:xfrm>
            <a:off x="5832045" y="3933056"/>
            <a:ext cx="2398670" cy="584775"/>
          </a:xfrm>
          <a:prstGeom prst="rect">
            <a:avLst/>
          </a:prstGeom>
          <a:noFill/>
        </p:spPr>
        <p:txBody>
          <a:bodyPr wrap="none" rtlCol="0">
            <a:spAutoFit/>
          </a:bodyPr>
          <a:lstStyle/>
          <a:p>
            <a:r>
              <a:rPr lang="nl-NL" sz="3200" dirty="0" err="1" smtClean="0">
                <a:latin typeface="+mj-lt"/>
              </a:rPr>
              <a:t>Transformed</a:t>
            </a:r>
            <a:r>
              <a:rPr lang="nl-NL" sz="3200" dirty="0" smtClean="0">
                <a:latin typeface="+mj-lt"/>
              </a:rPr>
              <a:t>:</a:t>
            </a:r>
            <a:endParaRPr lang="nl-NL" sz="3200" dirty="0">
              <a:latin typeface="+mj-lt"/>
            </a:endParaRPr>
          </a:p>
        </p:txBody>
      </p:sp>
      <p:sp>
        <p:nvSpPr>
          <p:cNvPr id="17" name="Tekstvak 16"/>
          <p:cNvSpPr txBox="1"/>
          <p:nvPr/>
        </p:nvSpPr>
        <p:spPr>
          <a:xfrm>
            <a:off x="539552" y="3933056"/>
            <a:ext cx="1601721" cy="584775"/>
          </a:xfrm>
          <a:prstGeom prst="rect">
            <a:avLst/>
          </a:prstGeom>
          <a:noFill/>
        </p:spPr>
        <p:txBody>
          <a:bodyPr wrap="none" rtlCol="0">
            <a:spAutoFit/>
          </a:bodyPr>
          <a:lstStyle/>
          <a:p>
            <a:r>
              <a:rPr lang="nl-NL" sz="3200" dirty="0" smtClean="0">
                <a:latin typeface="+mj-lt"/>
              </a:rPr>
              <a:t>Original:</a:t>
            </a:r>
            <a:endParaRPr lang="nl-NL" sz="3200" dirty="0">
              <a:latin typeface="+mj-lt"/>
            </a:endParaRP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8401" y="4445824"/>
            <a:ext cx="336232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ounded Rectangle 22"/>
          <p:cNvSpPr/>
          <p:nvPr/>
        </p:nvSpPr>
        <p:spPr>
          <a:xfrm>
            <a:off x="7579442" y="130212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18022566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Transforms</a:t>
            </a:r>
            <a:r>
              <a:rPr lang="nl-NL" dirty="0" smtClean="0"/>
              <a:t> (4/4)</a:t>
            </a:r>
            <a:endParaRPr lang="nl-NL" dirty="0"/>
          </a:p>
        </p:txBody>
      </p:sp>
      <p:sp>
        <p:nvSpPr>
          <p:cNvPr id="3" name="Content Placeholder 2"/>
          <p:cNvSpPr>
            <a:spLocks noGrp="1"/>
          </p:cNvSpPr>
          <p:nvPr>
            <p:ph idx="1"/>
          </p:nvPr>
        </p:nvSpPr>
        <p:spPr/>
        <p:txBody>
          <a:bodyPr/>
          <a:lstStyle/>
          <a:p>
            <a:r>
              <a:rPr lang="nl-NL" dirty="0" smtClean="0"/>
              <a:t>More </a:t>
            </a:r>
            <a:r>
              <a:rPr lang="nl-NL" dirty="0" err="1" smtClean="0"/>
              <a:t>transformations</a:t>
            </a:r>
            <a:endParaRPr lang="nl-NL" dirty="0" smtClean="0"/>
          </a:p>
          <a:p>
            <a:pPr lvl="1"/>
            <a:r>
              <a:rPr lang="nl-NL" dirty="0" smtClean="0"/>
              <a:t>Translate: move </a:t>
            </a:r>
            <a:r>
              <a:rPr lang="nl-NL" dirty="0" err="1" smtClean="0"/>
              <a:t>an</a:t>
            </a:r>
            <a:r>
              <a:rPr lang="nl-NL" dirty="0" smtClean="0"/>
              <a:t> object </a:t>
            </a:r>
          </a:p>
          <a:p>
            <a:pPr lvl="1"/>
            <a:r>
              <a:rPr lang="nl-NL" dirty="0" smtClean="0"/>
              <a:t>3D </a:t>
            </a:r>
            <a:r>
              <a:rPr lang="nl-NL" dirty="0" err="1" smtClean="0"/>
              <a:t>transformations</a:t>
            </a:r>
            <a:endParaRPr lang="nl-NL" dirty="0" smtClean="0"/>
          </a:p>
          <a:p>
            <a:endParaRPr lang="nl-NL" dirty="0" smtClean="0"/>
          </a:p>
          <a:p>
            <a:r>
              <a:rPr lang="nl-NL" dirty="0" err="1" smtClean="0"/>
              <a:t>Transformations</a:t>
            </a:r>
            <a:r>
              <a:rPr lang="nl-NL" dirty="0" smtClean="0"/>
              <a:t> </a:t>
            </a:r>
            <a:r>
              <a:rPr lang="nl-NL" dirty="0" err="1" smtClean="0"/>
              <a:t>can</a:t>
            </a:r>
            <a:r>
              <a:rPr lang="nl-NL" dirty="0" smtClean="0"/>
              <a:t> </a:t>
            </a:r>
            <a:r>
              <a:rPr lang="nl-NL" dirty="0" err="1" smtClean="0"/>
              <a:t>be</a:t>
            </a:r>
            <a:r>
              <a:rPr lang="nl-NL" dirty="0" smtClean="0"/>
              <a:t> </a:t>
            </a:r>
            <a:r>
              <a:rPr lang="nl-NL" dirty="0" err="1" smtClean="0"/>
              <a:t>combined</a:t>
            </a:r>
            <a:endParaRPr lang="nl-NL" dirty="0" smtClean="0"/>
          </a:p>
          <a:p>
            <a:pPr lvl="1"/>
            <a:r>
              <a:rPr lang="nl-NL" dirty="0" smtClean="0"/>
              <a:t>E.g.: </a:t>
            </a:r>
            <a:r>
              <a:rPr lang="nl-NL" dirty="0" err="1" smtClean="0"/>
              <a:t>Scale</a:t>
            </a:r>
            <a:r>
              <a:rPr lang="nl-NL" dirty="0" smtClean="0"/>
              <a:t> </a:t>
            </a:r>
            <a:r>
              <a:rPr lang="nl-NL" dirty="0" err="1" smtClean="0"/>
              <a:t>and</a:t>
            </a:r>
            <a:r>
              <a:rPr lang="nl-NL" dirty="0" smtClean="0"/>
              <a:t> </a:t>
            </a:r>
            <a:r>
              <a:rPr lang="nl-NL" dirty="0" err="1" smtClean="0"/>
              <a:t>rotate</a:t>
            </a:r>
            <a:endParaRPr lang="nl-NL" dirty="0" smtClean="0"/>
          </a:p>
          <a:p>
            <a:r>
              <a:rPr lang="nl-NL" dirty="0" err="1" smtClean="0"/>
              <a:t>Transformations</a:t>
            </a:r>
            <a:r>
              <a:rPr lang="nl-NL" dirty="0" smtClean="0"/>
              <a:t> </a:t>
            </a:r>
            <a:r>
              <a:rPr lang="nl-NL" dirty="0" err="1" smtClean="0"/>
              <a:t>work</a:t>
            </a:r>
            <a:r>
              <a:rPr lang="nl-NL" dirty="0" smtClean="0"/>
              <a:t> well </a:t>
            </a:r>
            <a:r>
              <a:rPr lang="nl-NL" dirty="0" err="1" smtClean="0"/>
              <a:t>with</a:t>
            </a:r>
            <a:r>
              <a:rPr lang="nl-NL" dirty="0" smtClean="0"/>
              <a:t> </a:t>
            </a:r>
            <a:r>
              <a:rPr lang="nl-NL" dirty="0" err="1" smtClean="0"/>
              <a:t>transitions</a:t>
            </a:r>
            <a:endParaRPr lang="nl-NL" dirty="0" smtClean="0"/>
          </a:p>
          <a:p>
            <a:endParaRPr lang="nl-NL"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41</a:t>
            </a:fld>
            <a:endParaRPr lang="nl-NL"/>
          </a:p>
        </p:txBody>
      </p:sp>
      <p:pic>
        <p:nvPicPr>
          <p:cNvPr id="6" name="Picture 4" descr="http://ieblog.members.winisp.net/images/ML_LogoUpdate_IE9Det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aux2.iconpedia.net/uploads/427985527807390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7596"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files.softicons.com/download/system-icons/xedia-icons-by-photoshopedia/png/256/Firefo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01570" y="5361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JP ten Berge\Downloads\Opera-icon-high-r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63396" y="44624"/>
            <a:ext cx="673100"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7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Animations</a:t>
            </a:r>
            <a:endParaRPr lang="nl-NL" dirty="0"/>
          </a:p>
        </p:txBody>
      </p:sp>
      <p:sp>
        <p:nvSpPr>
          <p:cNvPr id="3" name="Content Placeholder 2"/>
          <p:cNvSpPr>
            <a:spLocks noGrp="1"/>
          </p:cNvSpPr>
          <p:nvPr>
            <p:ph idx="1"/>
          </p:nvPr>
        </p:nvSpPr>
        <p:spPr/>
        <p:txBody>
          <a:bodyPr/>
          <a:lstStyle/>
          <a:p>
            <a:r>
              <a:rPr lang="nl-NL" dirty="0" err="1" smtClean="0"/>
              <a:t>Apply</a:t>
            </a:r>
            <a:r>
              <a:rPr lang="nl-NL" dirty="0" smtClean="0"/>
              <a:t> </a:t>
            </a:r>
            <a:r>
              <a:rPr lang="nl-NL" dirty="0" err="1" smtClean="0"/>
              <a:t>custom</a:t>
            </a:r>
            <a:r>
              <a:rPr lang="nl-NL" dirty="0" smtClean="0"/>
              <a:t> </a:t>
            </a:r>
            <a:r>
              <a:rPr lang="nl-NL" dirty="0" err="1" smtClean="0"/>
              <a:t>animations</a:t>
            </a:r>
            <a:endParaRPr lang="nl-NL"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42</a:t>
            </a:fld>
            <a:endParaRPr lang="nl-NL"/>
          </a:p>
        </p:txBody>
      </p:sp>
      <p:sp>
        <p:nvSpPr>
          <p:cNvPr id="8" name="Rectangle 18"/>
          <p:cNvSpPr/>
          <p:nvPr/>
        </p:nvSpPr>
        <p:spPr>
          <a:xfrm>
            <a:off x="598015" y="1412776"/>
            <a:ext cx="7632700" cy="489654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a:t>
            </a:r>
            <a:r>
              <a:rPr lang="en-US" dirty="0" err="1" smtClean="0">
                <a:solidFill>
                  <a:srgbClr val="0000FF"/>
                </a:solidFill>
                <a:latin typeface="Consolas"/>
              </a:rPr>
              <a:t>webkit-keyframes</a:t>
            </a:r>
            <a:r>
              <a:rPr lang="en-US" dirty="0">
                <a:solidFill>
                  <a:srgbClr val="000000"/>
                </a:solidFill>
                <a:latin typeface="Consolas"/>
              </a:rPr>
              <a:t> pulse </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800000"/>
                </a:solidFill>
                <a:latin typeface="Consolas"/>
              </a:rPr>
              <a:t>from</a:t>
            </a:r>
            <a:r>
              <a:rPr lang="en-US" dirty="0">
                <a:solidFill>
                  <a:srgbClr val="000000"/>
                </a:solidFill>
                <a:latin typeface="Consolas"/>
              </a:rPr>
              <a:t> </a:t>
            </a:r>
            <a:r>
              <a:rPr lang="en-US" dirty="0" smtClean="0">
                <a:solidFill>
                  <a:srgbClr val="0000FF"/>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FF0000"/>
                </a:solidFill>
                <a:latin typeface="Consolas"/>
              </a:rPr>
              <a:t>opacity</a:t>
            </a:r>
            <a:r>
              <a:rPr lang="en-US" dirty="0" smtClean="0">
                <a:solidFill>
                  <a:srgbClr val="000000"/>
                </a:solidFill>
                <a:latin typeface="Consolas"/>
              </a:rPr>
              <a:t>:</a:t>
            </a:r>
            <a:r>
              <a:rPr lang="en-US" dirty="0">
                <a:solidFill>
                  <a:srgbClr val="000000"/>
                </a:solidFill>
                <a:latin typeface="Consolas"/>
              </a:rPr>
              <a:t> </a:t>
            </a:r>
            <a:r>
              <a:rPr lang="en-US" dirty="0">
                <a:solidFill>
                  <a:srgbClr val="0000FF"/>
                </a:solidFill>
                <a:latin typeface="Consolas"/>
              </a:rPr>
              <a:t>0.0</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font-size</a:t>
            </a:r>
            <a:r>
              <a:rPr lang="en-US" dirty="0">
                <a:solidFill>
                  <a:srgbClr val="000000"/>
                </a:solidFill>
                <a:latin typeface="Consolas"/>
              </a:rPr>
              <a:t>: </a:t>
            </a:r>
            <a:r>
              <a:rPr lang="en-US" dirty="0">
                <a:solidFill>
                  <a:srgbClr val="0000FF"/>
                </a:solidFill>
                <a:latin typeface="Consolas"/>
              </a:rPr>
              <a:t>100</a:t>
            </a:r>
            <a:r>
              <a:rPr lang="en-US" dirty="0" smtClean="0">
                <a:solidFill>
                  <a:srgbClr val="0000FF"/>
                </a:solidFill>
                <a:latin typeface="Consolas"/>
              </a:rPr>
              <a: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800000"/>
                </a:solidFill>
                <a:latin typeface="Consolas"/>
              </a:rPr>
              <a:t>to</a:t>
            </a:r>
            <a:r>
              <a:rPr lang="en-US" dirty="0">
                <a:solidFill>
                  <a:srgbClr val="0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opacity</a:t>
            </a:r>
            <a:r>
              <a:rPr lang="en-US" dirty="0">
                <a:solidFill>
                  <a:srgbClr val="000000"/>
                </a:solidFill>
                <a:latin typeface="Consolas"/>
              </a:rPr>
              <a:t>: </a:t>
            </a:r>
            <a:r>
              <a:rPr lang="en-US" dirty="0">
                <a:solidFill>
                  <a:srgbClr val="0000FF"/>
                </a:solidFill>
                <a:latin typeface="Consolas"/>
              </a:rPr>
              <a:t>1.0</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font-size</a:t>
            </a:r>
            <a:r>
              <a:rPr lang="en-US" dirty="0">
                <a:solidFill>
                  <a:srgbClr val="000000"/>
                </a:solidFill>
                <a:latin typeface="Consolas"/>
              </a:rPr>
              <a:t>: </a:t>
            </a:r>
            <a:r>
              <a:rPr lang="en-US" dirty="0">
                <a:solidFill>
                  <a:srgbClr val="0000FF"/>
                </a:solidFill>
                <a:latin typeface="Consolas"/>
              </a:rPr>
              <a:t>200</a:t>
            </a:r>
            <a:r>
              <a:rPr lang="en-US" dirty="0" smtClean="0">
                <a:solidFill>
                  <a:srgbClr val="0000FF"/>
                </a:solidFill>
                <a:latin typeface="Consolas"/>
              </a:rPr>
              <a: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800000"/>
                </a:solidFill>
                <a:latin typeface="Consolas"/>
              </a:rPr>
              <a:t>span#pulseText</a:t>
            </a:r>
            <a:r>
              <a:rPr lang="en-US" dirty="0">
                <a:solidFill>
                  <a:srgbClr val="0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smtClean="0">
                <a:solidFill>
                  <a:srgbClr val="FF0000"/>
                </a:solidFill>
                <a:latin typeface="Consolas"/>
              </a:rPr>
              <a:t>-</a:t>
            </a:r>
            <a:r>
              <a:rPr lang="en-US" dirty="0" err="1" smtClean="0">
                <a:solidFill>
                  <a:srgbClr val="FF0000"/>
                </a:solidFill>
                <a:latin typeface="Consolas"/>
              </a:rPr>
              <a:t>webkit</a:t>
            </a:r>
            <a:r>
              <a:rPr lang="en-US" dirty="0" smtClean="0">
                <a:solidFill>
                  <a:srgbClr val="FF0000"/>
                </a:solidFill>
                <a:latin typeface="Consolas"/>
              </a:rPr>
              <a:t>-animation-name</a:t>
            </a:r>
            <a:r>
              <a:rPr lang="en-US" dirty="0">
                <a:solidFill>
                  <a:srgbClr val="000000"/>
                </a:solidFill>
                <a:latin typeface="Consolas"/>
              </a:rPr>
              <a:t>: </a:t>
            </a:r>
            <a:r>
              <a:rPr lang="en-US" dirty="0">
                <a:solidFill>
                  <a:srgbClr val="0000FF"/>
                </a:solidFill>
                <a:latin typeface="Consolas"/>
              </a:rPr>
              <a:t>pulse</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a:t>
            </a:r>
            <a:r>
              <a:rPr lang="en-US" dirty="0" err="1">
                <a:solidFill>
                  <a:srgbClr val="FF0000"/>
                </a:solidFill>
                <a:latin typeface="Consolas"/>
              </a:rPr>
              <a:t>webkit</a:t>
            </a:r>
            <a:r>
              <a:rPr lang="en-US" dirty="0">
                <a:solidFill>
                  <a:srgbClr val="FF0000"/>
                </a:solidFill>
                <a:latin typeface="Consolas"/>
              </a:rPr>
              <a:t>-animation-duration</a:t>
            </a:r>
            <a:r>
              <a:rPr lang="en-US" dirty="0">
                <a:solidFill>
                  <a:srgbClr val="000000"/>
                </a:solidFill>
                <a:latin typeface="Consolas"/>
              </a:rPr>
              <a:t>: </a:t>
            </a:r>
            <a:r>
              <a:rPr lang="en-US" dirty="0">
                <a:solidFill>
                  <a:srgbClr val="0000FF"/>
                </a:solidFill>
                <a:latin typeface="Consolas"/>
              </a:rPr>
              <a:t>2s</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a:t>
            </a:r>
            <a:r>
              <a:rPr lang="en-US" dirty="0" err="1">
                <a:solidFill>
                  <a:srgbClr val="FF0000"/>
                </a:solidFill>
                <a:latin typeface="Consolas"/>
              </a:rPr>
              <a:t>webkit</a:t>
            </a:r>
            <a:r>
              <a:rPr lang="en-US" dirty="0">
                <a:solidFill>
                  <a:srgbClr val="FF0000"/>
                </a:solidFill>
                <a:latin typeface="Consolas"/>
              </a:rPr>
              <a:t>-animation-iteration-count</a:t>
            </a:r>
            <a:r>
              <a:rPr lang="en-US" dirty="0">
                <a:solidFill>
                  <a:srgbClr val="000000"/>
                </a:solidFill>
                <a:latin typeface="Consolas"/>
              </a:rPr>
              <a:t>: </a:t>
            </a:r>
            <a:r>
              <a:rPr lang="en-US" dirty="0">
                <a:solidFill>
                  <a:srgbClr val="0000FF"/>
                </a:solidFill>
                <a:latin typeface="Consolas"/>
              </a:rPr>
              <a:t>infinite</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FF0000"/>
                </a:solidFill>
                <a:latin typeface="Consolas"/>
              </a:rPr>
              <a:t>-</a:t>
            </a:r>
            <a:r>
              <a:rPr lang="en-US" dirty="0" err="1">
                <a:solidFill>
                  <a:srgbClr val="FF0000"/>
                </a:solidFill>
                <a:latin typeface="Consolas"/>
              </a:rPr>
              <a:t>webkit</a:t>
            </a:r>
            <a:r>
              <a:rPr lang="en-US" dirty="0">
                <a:solidFill>
                  <a:srgbClr val="FF0000"/>
                </a:solidFill>
                <a:latin typeface="Consolas"/>
              </a:rPr>
              <a:t>-animation-timing-function</a:t>
            </a:r>
            <a:r>
              <a:rPr lang="en-US" dirty="0">
                <a:solidFill>
                  <a:srgbClr val="000000"/>
                </a:solidFill>
                <a:latin typeface="Consolas"/>
              </a:rPr>
              <a:t>: </a:t>
            </a:r>
            <a:r>
              <a:rPr lang="en-US" dirty="0">
                <a:solidFill>
                  <a:srgbClr val="0000FF"/>
                </a:solidFill>
                <a:latin typeface="Consolas"/>
              </a:rPr>
              <a:t>ease-in-out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nl-NL" dirty="0" smtClean="0">
                <a:solidFill>
                  <a:srgbClr val="FF0000"/>
                </a:solidFill>
                <a:latin typeface="Consolas"/>
              </a:rPr>
              <a:t>-</a:t>
            </a:r>
            <a:r>
              <a:rPr lang="en-US" dirty="0" err="1">
                <a:solidFill>
                  <a:srgbClr val="FF0000"/>
                </a:solidFill>
                <a:latin typeface="Consolas"/>
              </a:rPr>
              <a:t>webkit</a:t>
            </a:r>
            <a:r>
              <a:rPr lang="nl-NL" dirty="0" smtClean="0">
                <a:solidFill>
                  <a:srgbClr val="FF0000"/>
                </a:solidFill>
                <a:latin typeface="Consolas"/>
              </a:rPr>
              <a:t>-</a:t>
            </a:r>
            <a:r>
              <a:rPr lang="nl-NL" dirty="0" err="1" smtClean="0">
                <a:solidFill>
                  <a:srgbClr val="FF0000"/>
                </a:solidFill>
                <a:latin typeface="Consolas"/>
              </a:rPr>
              <a:t>animation-direction</a:t>
            </a:r>
            <a:r>
              <a:rPr lang="nl-NL" dirty="0">
                <a:solidFill>
                  <a:srgbClr val="000000"/>
                </a:solidFill>
                <a:latin typeface="Consolas"/>
              </a:rPr>
              <a:t>: </a:t>
            </a:r>
            <a:r>
              <a:rPr lang="nl-NL" dirty="0" err="1">
                <a:solidFill>
                  <a:srgbClr val="0000FF"/>
                </a:solidFill>
                <a:latin typeface="Consolas"/>
              </a:rPr>
              <a:t>alternate</a:t>
            </a:r>
            <a:r>
              <a:rPr lang="nl-NL"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endParaRPr lang="nl-NL" dirty="0">
              <a:solidFill>
                <a:prstClr val="black"/>
              </a:solidFill>
              <a:latin typeface="Consolas"/>
            </a:endParaRPr>
          </a:p>
        </p:txBody>
      </p:sp>
      <p:sp>
        <p:nvSpPr>
          <p:cNvPr id="15" name="Rounded Rectangle 14"/>
          <p:cNvSpPr/>
          <p:nvPr/>
        </p:nvSpPr>
        <p:spPr>
          <a:xfrm>
            <a:off x="7579442" y="1302122"/>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pic>
        <p:nvPicPr>
          <p:cNvPr id="9" name="Picture 2" descr="http://files.softicons.com/download/system-icons/windows-8-metro-invert-icons-by-dakirby309/png/256x256/Web%20Browsers/Internet%20Explorer%201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5638" y="85012"/>
            <a:ext cx="668722" cy="6687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aux2.iconpedia.net/uploads/427985527807390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7596"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files.softicons.com/download/system-icons/xedia-icons-by-photoshopedia/png/256/Firefo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01570" y="5361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JP ten Berge\Downloads\Opera-icon-high-r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63396" y="44624"/>
            <a:ext cx="673100"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91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fgeronde rechthoek 21"/>
          <p:cNvSpPr/>
          <p:nvPr/>
        </p:nvSpPr>
        <p:spPr>
          <a:xfrm>
            <a:off x="900606" y="5925479"/>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6" name="Afgeronde rechthoek 20"/>
          <p:cNvSpPr/>
          <p:nvPr/>
        </p:nvSpPr>
        <p:spPr>
          <a:xfrm>
            <a:off x="467544" y="4549284"/>
            <a:ext cx="3312368" cy="398922"/>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3" name="Afgeronde rechthoek 21"/>
          <p:cNvSpPr/>
          <p:nvPr/>
        </p:nvSpPr>
        <p:spPr>
          <a:xfrm>
            <a:off x="899592" y="5483811"/>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a:t>
            </a:r>
            <a:r>
              <a:rPr lang="nl-NL" dirty="0" smtClean="0"/>
              <a:t> </a:t>
            </a:r>
            <a:r>
              <a:rPr lang="nl-NL" dirty="0" err="1" smtClean="0"/>
              <a:t>and</a:t>
            </a:r>
            <a:r>
              <a:rPr lang="nl-NL" dirty="0" smtClean="0"/>
              <a:t> audio playback</a:t>
            </a:r>
            <a:endParaRPr lang="nl-NL" dirty="0"/>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p>
          <a:p>
            <a:pPr lvl="1"/>
            <a:r>
              <a:rPr lang="nl-NL" dirty="0" err="1" smtClean="0"/>
              <a:t>Flexible</a:t>
            </a:r>
            <a:r>
              <a:rPr lang="nl-NL" dirty="0" smtClean="0"/>
              <a:t> </a:t>
            </a:r>
            <a:r>
              <a:rPr lang="nl-NL" dirty="0" err="1" smtClean="0"/>
              <a:t>boxes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smtClean="0"/>
              <a:t> </a:t>
            </a:r>
            <a:endParaRPr lang="nl-NL" dirty="0"/>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43</a:t>
            </a:fld>
            <a:endParaRPr lang="nl-NL" dirty="0"/>
          </a:p>
        </p:txBody>
      </p:sp>
      <p:pic>
        <p:nvPicPr>
          <p:cNvPr id="27"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256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(1/17)</a:t>
            </a:r>
            <a:endParaRPr lang="nl-NL" dirty="0"/>
          </a:p>
        </p:txBody>
      </p:sp>
      <p:sp>
        <p:nvSpPr>
          <p:cNvPr id="3" name="Content Placeholder 2"/>
          <p:cNvSpPr>
            <a:spLocks noGrp="1"/>
          </p:cNvSpPr>
          <p:nvPr>
            <p:ph idx="1"/>
          </p:nvPr>
        </p:nvSpPr>
        <p:spPr/>
        <p:txBody>
          <a:bodyPr/>
          <a:lstStyle/>
          <a:p>
            <a:r>
              <a:rPr lang="nl-NL" b="1" dirty="0" smtClean="0"/>
              <a:t>The </a:t>
            </a:r>
            <a:r>
              <a:rPr lang="nl-NL" dirty="0" smtClean="0"/>
              <a:t>solution </a:t>
            </a:r>
            <a:r>
              <a:rPr lang="nl-NL" dirty="0" err="1" smtClean="0"/>
              <a:t>for</a:t>
            </a:r>
            <a:r>
              <a:rPr lang="nl-NL" dirty="0" smtClean="0"/>
              <a:t> </a:t>
            </a:r>
            <a:r>
              <a:rPr lang="nl-NL" dirty="0" err="1" smtClean="0"/>
              <a:t>all</a:t>
            </a:r>
            <a:r>
              <a:rPr lang="nl-NL" dirty="0" smtClean="0"/>
              <a:t> frustrating </a:t>
            </a:r>
            <a:r>
              <a:rPr lang="nl-NL" dirty="0" err="1" smtClean="0"/>
              <a:t>layout</a:t>
            </a:r>
            <a:r>
              <a:rPr lang="nl-NL" dirty="0" smtClean="0"/>
              <a:t> </a:t>
            </a:r>
            <a:r>
              <a:rPr lang="nl-NL" dirty="0" err="1" smtClean="0"/>
              <a:t>problems</a:t>
            </a:r>
            <a:r>
              <a:rPr lang="nl-NL" dirty="0" smtClean="0"/>
              <a:t> in the past</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44</a:t>
            </a:fld>
            <a:endParaRPr lang="nl-NL"/>
          </a:p>
        </p:txBody>
      </p:sp>
      <p:grpSp>
        <p:nvGrpSpPr>
          <p:cNvPr id="6" name="Group 5"/>
          <p:cNvGrpSpPr/>
          <p:nvPr/>
        </p:nvGrpSpPr>
        <p:grpSpPr>
          <a:xfrm>
            <a:off x="6528093" y="1984036"/>
            <a:ext cx="1944273" cy="1898803"/>
            <a:chOff x="4226472" y="2289698"/>
            <a:chExt cx="1944273" cy="1898803"/>
          </a:xfrm>
        </p:grpSpPr>
        <p:sp>
          <p:nvSpPr>
            <p:cNvPr id="19" name="Rectangle 18"/>
            <p:cNvSpPr/>
            <p:nvPr/>
          </p:nvSpPr>
          <p:spPr>
            <a:xfrm>
              <a:off x="4978825" y="3666542"/>
              <a:ext cx="458268" cy="48595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0" name="Rectangle 19"/>
            <p:cNvSpPr/>
            <p:nvPr/>
          </p:nvSpPr>
          <p:spPr>
            <a:xfrm>
              <a:off x="4226473" y="2289698"/>
              <a:ext cx="1944272" cy="13681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1" name="Rectangle 20"/>
            <p:cNvSpPr/>
            <p:nvPr/>
          </p:nvSpPr>
          <p:spPr>
            <a:xfrm>
              <a:off x="4226473" y="2289698"/>
              <a:ext cx="1944272" cy="1368190"/>
            </a:xfrm>
            <a:prstGeom prst="rect">
              <a:avLst/>
            </a:prstGeom>
            <a:gradFill flip="none" rotWithShape="1">
              <a:gsLst>
                <a:gs pos="0">
                  <a:srgbClr val="CBA9E5">
                    <a:shade val="30000"/>
                    <a:satMod val="115000"/>
                  </a:srgbClr>
                </a:gs>
                <a:gs pos="50000">
                  <a:srgbClr val="CBA9E5">
                    <a:shade val="67500"/>
                    <a:satMod val="115000"/>
                  </a:srgbClr>
                </a:gs>
                <a:gs pos="100000">
                  <a:srgbClr val="CBA9E5">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2" name="Rectangle 21"/>
            <p:cNvSpPr/>
            <p:nvPr/>
          </p:nvSpPr>
          <p:spPr>
            <a:xfrm>
              <a:off x="4226472" y="2289698"/>
              <a:ext cx="1944272" cy="136819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4" name="Rectangle 23"/>
            <p:cNvSpPr/>
            <p:nvPr/>
          </p:nvSpPr>
          <p:spPr>
            <a:xfrm>
              <a:off x="4487859" y="4116491"/>
              <a:ext cx="1440200" cy="7201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9" name="Rounded Rectangle 8"/>
            <p:cNvSpPr/>
            <p:nvPr/>
          </p:nvSpPr>
          <p:spPr>
            <a:xfrm>
              <a:off x="4318559" y="2361680"/>
              <a:ext cx="504056" cy="648072"/>
            </a:xfrm>
            <a:prstGeom prst="roundRect">
              <a:avLst>
                <a:gd name="adj" fmla="val 13456"/>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ounded Rectangle 27"/>
            <p:cNvSpPr/>
            <p:nvPr/>
          </p:nvSpPr>
          <p:spPr>
            <a:xfrm>
              <a:off x="4882771" y="2348880"/>
              <a:ext cx="1235988" cy="1247573"/>
            </a:xfrm>
            <a:prstGeom prst="roundRect">
              <a:avLst>
                <a:gd name="adj" fmla="val 553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7" name="Group 6"/>
          <p:cNvGrpSpPr/>
          <p:nvPr/>
        </p:nvGrpSpPr>
        <p:grpSpPr>
          <a:xfrm>
            <a:off x="6528863" y="4338509"/>
            <a:ext cx="1944274" cy="1898803"/>
            <a:chOff x="6528863" y="4338509"/>
            <a:chExt cx="1944274" cy="1898803"/>
          </a:xfrm>
        </p:grpSpPr>
        <p:sp>
          <p:nvSpPr>
            <p:cNvPr id="43" name="Rectangle 42"/>
            <p:cNvSpPr/>
            <p:nvPr/>
          </p:nvSpPr>
          <p:spPr>
            <a:xfrm>
              <a:off x="7281217" y="5715353"/>
              <a:ext cx="458268" cy="48595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4" name="Rectangle 43"/>
            <p:cNvSpPr/>
            <p:nvPr/>
          </p:nvSpPr>
          <p:spPr>
            <a:xfrm>
              <a:off x="6528865" y="4338509"/>
              <a:ext cx="1944272" cy="13681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5" name="Rectangle 44"/>
            <p:cNvSpPr/>
            <p:nvPr/>
          </p:nvSpPr>
          <p:spPr>
            <a:xfrm>
              <a:off x="6528865" y="4338509"/>
              <a:ext cx="1944272" cy="1368190"/>
            </a:xfrm>
            <a:prstGeom prst="rect">
              <a:avLst/>
            </a:prstGeom>
            <a:gradFill flip="none" rotWithShape="1">
              <a:gsLst>
                <a:gs pos="0">
                  <a:srgbClr val="CBA9E5">
                    <a:shade val="30000"/>
                    <a:satMod val="115000"/>
                  </a:srgbClr>
                </a:gs>
                <a:gs pos="50000">
                  <a:srgbClr val="CBA9E5">
                    <a:shade val="67500"/>
                    <a:satMod val="115000"/>
                  </a:srgbClr>
                </a:gs>
                <a:gs pos="100000">
                  <a:srgbClr val="CBA9E5">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0" name="Rectangle 49"/>
            <p:cNvSpPr/>
            <p:nvPr/>
          </p:nvSpPr>
          <p:spPr>
            <a:xfrm>
              <a:off x="6528863" y="4338509"/>
              <a:ext cx="1944273" cy="1368190"/>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6" name="Rectangle 45"/>
            <p:cNvSpPr/>
            <p:nvPr/>
          </p:nvSpPr>
          <p:spPr>
            <a:xfrm>
              <a:off x="6528864" y="4338509"/>
              <a:ext cx="1944272" cy="136819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7" name="Rectangle 46"/>
            <p:cNvSpPr/>
            <p:nvPr/>
          </p:nvSpPr>
          <p:spPr>
            <a:xfrm>
              <a:off x="6790251" y="6165302"/>
              <a:ext cx="1440200" cy="7201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8" name="Rounded Rectangle 47"/>
            <p:cNvSpPr/>
            <p:nvPr/>
          </p:nvSpPr>
          <p:spPr>
            <a:xfrm>
              <a:off x="6620951" y="4410491"/>
              <a:ext cx="344472" cy="648072"/>
            </a:xfrm>
            <a:prstGeom prst="roundRect">
              <a:avLst>
                <a:gd name="adj" fmla="val 13456"/>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ounded Rectangle 48"/>
            <p:cNvSpPr/>
            <p:nvPr/>
          </p:nvSpPr>
          <p:spPr>
            <a:xfrm>
              <a:off x="7034414" y="4410491"/>
              <a:ext cx="950918" cy="1234773"/>
            </a:xfrm>
            <a:prstGeom prst="roundRect">
              <a:avLst>
                <a:gd name="adj" fmla="val 5537"/>
              </a:avLst>
            </a:prstGeom>
            <a:solidFill>
              <a:srgbClr val="99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1" name="Rounded Rectangle 50"/>
            <p:cNvSpPr/>
            <p:nvPr/>
          </p:nvSpPr>
          <p:spPr>
            <a:xfrm>
              <a:off x="8047671" y="4410491"/>
              <a:ext cx="344472" cy="936104"/>
            </a:xfrm>
            <a:prstGeom prst="roundRect">
              <a:avLst>
                <a:gd name="adj" fmla="val 13456"/>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8" name="Group 7"/>
          <p:cNvGrpSpPr/>
          <p:nvPr/>
        </p:nvGrpSpPr>
        <p:grpSpPr>
          <a:xfrm>
            <a:off x="923799" y="4338509"/>
            <a:ext cx="1954117" cy="1898803"/>
            <a:chOff x="1367152" y="4365130"/>
            <a:chExt cx="1954117" cy="1898803"/>
          </a:xfrm>
        </p:grpSpPr>
        <p:sp>
          <p:nvSpPr>
            <p:cNvPr id="52" name="Rectangle 51"/>
            <p:cNvSpPr/>
            <p:nvPr/>
          </p:nvSpPr>
          <p:spPr>
            <a:xfrm>
              <a:off x="2119505" y="5741974"/>
              <a:ext cx="458268" cy="48595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3" name="Rectangle 52"/>
            <p:cNvSpPr/>
            <p:nvPr/>
          </p:nvSpPr>
          <p:spPr>
            <a:xfrm>
              <a:off x="1367153" y="4365130"/>
              <a:ext cx="1944272" cy="13681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9" name="Rectangle 58"/>
            <p:cNvSpPr/>
            <p:nvPr/>
          </p:nvSpPr>
          <p:spPr>
            <a:xfrm>
              <a:off x="1370761" y="4365131"/>
              <a:ext cx="1950508" cy="136819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5" name="Rectangle 54"/>
            <p:cNvSpPr/>
            <p:nvPr/>
          </p:nvSpPr>
          <p:spPr>
            <a:xfrm>
              <a:off x="1367152" y="4365130"/>
              <a:ext cx="1944272" cy="136819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6" name="Rectangle 55"/>
            <p:cNvSpPr/>
            <p:nvPr/>
          </p:nvSpPr>
          <p:spPr>
            <a:xfrm>
              <a:off x="1628539" y="6191923"/>
              <a:ext cx="1440200" cy="7201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8" name="Rounded Rectangle 57"/>
            <p:cNvSpPr/>
            <p:nvPr/>
          </p:nvSpPr>
          <p:spPr>
            <a:xfrm>
              <a:off x="1728021" y="4803400"/>
              <a:ext cx="1235988" cy="477246"/>
            </a:xfrm>
            <a:prstGeom prst="roundRect">
              <a:avLst>
                <a:gd name="adj" fmla="val 5537"/>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err="1" smtClean="0"/>
                <a:t>Welcome</a:t>
              </a:r>
              <a:endParaRPr lang="nl-NL" sz="1400" dirty="0"/>
            </a:p>
          </p:txBody>
        </p:sp>
      </p:grpSp>
      <p:sp>
        <p:nvSpPr>
          <p:cNvPr id="4" name="TextBox 3"/>
          <p:cNvSpPr txBox="1"/>
          <p:nvPr/>
        </p:nvSpPr>
        <p:spPr>
          <a:xfrm>
            <a:off x="6156176" y="1556792"/>
            <a:ext cx="2688108" cy="461665"/>
          </a:xfrm>
          <a:prstGeom prst="rect">
            <a:avLst/>
          </a:prstGeom>
          <a:noFill/>
        </p:spPr>
        <p:txBody>
          <a:bodyPr wrap="none" rtlCol="0">
            <a:spAutoFit/>
          </a:bodyPr>
          <a:lstStyle/>
          <a:p>
            <a:r>
              <a:rPr lang="nl-NL" sz="2400" dirty="0" err="1" smtClean="0">
                <a:solidFill>
                  <a:srgbClr val="080808"/>
                </a:solidFill>
                <a:latin typeface="+mj-lt"/>
              </a:rPr>
              <a:t>Two</a:t>
            </a:r>
            <a:r>
              <a:rPr lang="nl-NL" sz="2400" dirty="0" smtClean="0">
                <a:solidFill>
                  <a:srgbClr val="080808"/>
                </a:solidFill>
                <a:latin typeface="+mj-lt"/>
              </a:rPr>
              <a:t>-column </a:t>
            </a:r>
            <a:r>
              <a:rPr lang="nl-NL" sz="2400" dirty="0" err="1" smtClean="0">
                <a:solidFill>
                  <a:srgbClr val="080808"/>
                </a:solidFill>
                <a:latin typeface="+mj-lt"/>
              </a:rPr>
              <a:t>layouts</a:t>
            </a:r>
            <a:endParaRPr lang="nl-NL" sz="2400" dirty="0">
              <a:solidFill>
                <a:srgbClr val="080808"/>
              </a:solidFill>
              <a:latin typeface="+mj-lt"/>
            </a:endParaRPr>
          </a:p>
        </p:txBody>
      </p:sp>
      <p:sp>
        <p:nvSpPr>
          <p:cNvPr id="29" name="TextBox 28"/>
          <p:cNvSpPr txBox="1"/>
          <p:nvPr/>
        </p:nvSpPr>
        <p:spPr>
          <a:xfrm>
            <a:off x="5414648" y="4419337"/>
            <a:ext cx="1113445" cy="1200329"/>
          </a:xfrm>
          <a:prstGeom prst="rect">
            <a:avLst/>
          </a:prstGeom>
          <a:noFill/>
        </p:spPr>
        <p:txBody>
          <a:bodyPr wrap="none" rtlCol="0">
            <a:spAutoFit/>
          </a:bodyPr>
          <a:lstStyle/>
          <a:p>
            <a:pPr algn="r"/>
            <a:r>
              <a:rPr lang="nl-NL" sz="2400" dirty="0" smtClean="0">
                <a:solidFill>
                  <a:srgbClr val="080808"/>
                </a:solidFill>
                <a:latin typeface="+mj-lt"/>
              </a:rPr>
              <a:t>Three-</a:t>
            </a:r>
          </a:p>
          <a:p>
            <a:pPr algn="r"/>
            <a:r>
              <a:rPr lang="nl-NL" sz="2400" dirty="0" smtClean="0">
                <a:solidFill>
                  <a:srgbClr val="080808"/>
                </a:solidFill>
                <a:latin typeface="+mj-lt"/>
              </a:rPr>
              <a:t>column</a:t>
            </a:r>
          </a:p>
          <a:p>
            <a:pPr algn="r"/>
            <a:r>
              <a:rPr lang="nl-NL" sz="2400" dirty="0" err="1" smtClean="0">
                <a:solidFill>
                  <a:srgbClr val="080808"/>
                </a:solidFill>
                <a:latin typeface="+mj-lt"/>
              </a:rPr>
              <a:t>layouts</a:t>
            </a:r>
            <a:endParaRPr lang="nl-NL" sz="2400" dirty="0">
              <a:solidFill>
                <a:srgbClr val="080808"/>
              </a:solidFill>
              <a:latin typeface="+mj-lt"/>
            </a:endParaRPr>
          </a:p>
        </p:txBody>
      </p:sp>
      <p:sp>
        <p:nvSpPr>
          <p:cNvPr id="32" name="TextBox 31"/>
          <p:cNvSpPr txBox="1"/>
          <p:nvPr/>
        </p:nvSpPr>
        <p:spPr>
          <a:xfrm>
            <a:off x="2843808" y="4388911"/>
            <a:ext cx="1333763" cy="1200329"/>
          </a:xfrm>
          <a:prstGeom prst="rect">
            <a:avLst/>
          </a:prstGeom>
          <a:noFill/>
        </p:spPr>
        <p:txBody>
          <a:bodyPr wrap="none" rtlCol="0">
            <a:spAutoFit/>
          </a:bodyPr>
          <a:lstStyle/>
          <a:p>
            <a:r>
              <a:rPr lang="nl-NL" sz="2400" dirty="0" err="1" smtClean="0">
                <a:solidFill>
                  <a:srgbClr val="080808"/>
                </a:solidFill>
                <a:latin typeface="+mj-lt"/>
              </a:rPr>
              <a:t>Vertically</a:t>
            </a:r>
            <a:endParaRPr lang="nl-NL" sz="2400" dirty="0">
              <a:solidFill>
                <a:srgbClr val="080808"/>
              </a:solidFill>
              <a:latin typeface="+mj-lt"/>
            </a:endParaRPr>
          </a:p>
          <a:p>
            <a:r>
              <a:rPr lang="nl-NL" sz="2400" dirty="0" err="1" smtClean="0">
                <a:solidFill>
                  <a:srgbClr val="080808"/>
                </a:solidFill>
                <a:latin typeface="+mj-lt"/>
              </a:rPr>
              <a:t>aligning</a:t>
            </a:r>
            <a:r>
              <a:rPr lang="nl-NL" sz="2400" dirty="0" smtClean="0">
                <a:solidFill>
                  <a:srgbClr val="080808"/>
                </a:solidFill>
                <a:latin typeface="+mj-lt"/>
              </a:rPr>
              <a:t> </a:t>
            </a:r>
          </a:p>
          <a:p>
            <a:r>
              <a:rPr lang="nl-NL" sz="2400" dirty="0" smtClean="0">
                <a:solidFill>
                  <a:srgbClr val="080808"/>
                </a:solidFill>
                <a:latin typeface="+mj-lt"/>
              </a:rPr>
              <a:t>content</a:t>
            </a:r>
            <a:endParaRPr lang="nl-NL" sz="2400" dirty="0">
              <a:solidFill>
                <a:srgbClr val="080808"/>
              </a:solidFill>
              <a:latin typeface="+mj-lt"/>
            </a:endParaRPr>
          </a:p>
        </p:txBody>
      </p:sp>
      <p:sp>
        <p:nvSpPr>
          <p:cNvPr id="10" name="Up-Down Arrow 9"/>
          <p:cNvSpPr/>
          <p:nvPr/>
        </p:nvSpPr>
        <p:spPr>
          <a:xfrm>
            <a:off x="1883725" y="4777555"/>
            <a:ext cx="144016" cy="189403"/>
          </a:xfrm>
          <a:prstGeom prst="upDownArrow">
            <a:avLst>
              <a:gd name="adj1" fmla="val 33464"/>
              <a:gd name="adj2" fmla="val 3181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5" name="Up-Down Arrow 34"/>
          <p:cNvSpPr/>
          <p:nvPr/>
        </p:nvSpPr>
        <p:spPr>
          <a:xfrm>
            <a:off x="1883725" y="5078105"/>
            <a:ext cx="144016" cy="175920"/>
          </a:xfrm>
          <a:prstGeom prst="upDownArrow">
            <a:avLst>
              <a:gd name="adj1" fmla="val 33464"/>
              <a:gd name="adj2" fmla="val 3181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6" name="Up-Down Arrow 35"/>
          <p:cNvSpPr/>
          <p:nvPr/>
        </p:nvSpPr>
        <p:spPr>
          <a:xfrm>
            <a:off x="2387781" y="4355580"/>
            <a:ext cx="144016" cy="421198"/>
          </a:xfrm>
          <a:prstGeom prst="upDownArrow">
            <a:avLst>
              <a:gd name="adj1" fmla="val 33464"/>
              <a:gd name="adj2" fmla="val 31812"/>
            </a:avLst>
          </a:pr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7" name="Up-Down Arrow 36"/>
          <p:cNvSpPr/>
          <p:nvPr/>
        </p:nvSpPr>
        <p:spPr>
          <a:xfrm>
            <a:off x="2372452" y="5254025"/>
            <a:ext cx="144016" cy="439566"/>
          </a:xfrm>
          <a:prstGeom prst="upDownArrow">
            <a:avLst>
              <a:gd name="adj1" fmla="val 33464"/>
              <a:gd name="adj2" fmla="val 31812"/>
            </a:avLst>
          </a:pr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9" name="Rectangle 38"/>
          <p:cNvSpPr/>
          <p:nvPr/>
        </p:nvSpPr>
        <p:spPr>
          <a:xfrm>
            <a:off x="1674916" y="3509700"/>
            <a:ext cx="458268" cy="48595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0" name="Rectangle 39"/>
          <p:cNvSpPr/>
          <p:nvPr/>
        </p:nvSpPr>
        <p:spPr>
          <a:xfrm>
            <a:off x="922564" y="2132856"/>
            <a:ext cx="1944272" cy="13681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1" name="Rectangle 40"/>
          <p:cNvSpPr/>
          <p:nvPr/>
        </p:nvSpPr>
        <p:spPr>
          <a:xfrm>
            <a:off x="926172" y="2132857"/>
            <a:ext cx="1950508" cy="136819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2" name="Rectangle 41"/>
          <p:cNvSpPr/>
          <p:nvPr/>
        </p:nvSpPr>
        <p:spPr>
          <a:xfrm>
            <a:off x="922563" y="2132856"/>
            <a:ext cx="1944272" cy="136819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4" name="Rectangle 53"/>
          <p:cNvSpPr/>
          <p:nvPr/>
        </p:nvSpPr>
        <p:spPr>
          <a:xfrm>
            <a:off x="1183950" y="3959649"/>
            <a:ext cx="1440200" cy="7201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7" name="Rounded Rectangle 56"/>
          <p:cNvSpPr/>
          <p:nvPr/>
        </p:nvSpPr>
        <p:spPr>
          <a:xfrm>
            <a:off x="992620" y="2186261"/>
            <a:ext cx="515908" cy="477246"/>
          </a:xfrm>
          <a:prstGeom prst="roundRect">
            <a:avLst>
              <a:gd name="adj" fmla="val 5537"/>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 tIns="18000" rIns="18000" bIns="18000" rtlCol="0" anchor="t"/>
          <a:lstStyle/>
          <a:p>
            <a:pPr marL="0" marR="0" lvl="0" indent="0" algn="just"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300" dirty="0" err="1"/>
              <a:t>Lorem</a:t>
            </a:r>
            <a:r>
              <a:rPr lang="nl-NL" sz="300" dirty="0"/>
              <a:t> </a:t>
            </a:r>
            <a:r>
              <a:rPr lang="nl-NL" sz="300" dirty="0" err="1"/>
              <a:t>ipsum</a:t>
            </a:r>
            <a:r>
              <a:rPr lang="nl-NL" sz="300" dirty="0"/>
              <a:t> </a:t>
            </a:r>
            <a:r>
              <a:rPr lang="nl-NL" sz="300" dirty="0" err="1"/>
              <a:t>dolor</a:t>
            </a:r>
            <a:r>
              <a:rPr lang="nl-NL" sz="300" dirty="0"/>
              <a:t> </a:t>
            </a:r>
            <a:r>
              <a:rPr lang="nl-NL" sz="300" dirty="0" err="1"/>
              <a:t>sit</a:t>
            </a:r>
            <a:r>
              <a:rPr lang="nl-NL" sz="300" dirty="0"/>
              <a:t> </a:t>
            </a:r>
            <a:r>
              <a:rPr lang="nl-NL" sz="300" dirty="0" err="1"/>
              <a:t>amet</a:t>
            </a:r>
            <a:r>
              <a:rPr lang="nl-NL" sz="300" dirty="0"/>
              <a:t>, </a:t>
            </a:r>
            <a:r>
              <a:rPr lang="nl-NL" sz="300" dirty="0" err="1"/>
              <a:t>consectetur</a:t>
            </a:r>
            <a:r>
              <a:rPr lang="nl-NL" sz="300" dirty="0"/>
              <a:t> </a:t>
            </a:r>
            <a:r>
              <a:rPr lang="nl-NL" sz="300" dirty="0" err="1"/>
              <a:t>adipiscing</a:t>
            </a:r>
            <a:r>
              <a:rPr lang="nl-NL" sz="300" dirty="0"/>
              <a:t> </a:t>
            </a:r>
            <a:r>
              <a:rPr lang="nl-NL" sz="300" dirty="0" err="1"/>
              <a:t>elit</a:t>
            </a:r>
            <a:r>
              <a:rPr lang="nl-NL" sz="300" dirty="0"/>
              <a:t>. Integer </a:t>
            </a:r>
            <a:r>
              <a:rPr lang="nl-NL" sz="300" dirty="0" err="1"/>
              <a:t>ornare</a:t>
            </a:r>
            <a:r>
              <a:rPr lang="nl-NL" sz="300" dirty="0"/>
              <a:t> semper </a:t>
            </a:r>
            <a:r>
              <a:rPr lang="nl-NL" sz="300" dirty="0" err="1"/>
              <a:t>dui.</a:t>
            </a:r>
            <a:r>
              <a:rPr lang="nl-NL" sz="300" dirty="0"/>
              <a:t> </a:t>
            </a:r>
            <a:r>
              <a:rPr lang="nl-NL" sz="300" dirty="0" err="1"/>
              <a:t>Maecenas</a:t>
            </a:r>
            <a:r>
              <a:rPr lang="nl-NL" sz="300" dirty="0"/>
              <a:t> </a:t>
            </a:r>
            <a:r>
              <a:rPr lang="nl-NL" sz="300" dirty="0" err="1"/>
              <a:t>porta</a:t>
            </a:r>
            <a:r>
              <a:rPr lang="nl-NL" sz="300" dirty="0"/>
              <a:t> </a:t>
            </a:r>
            <a:r>
              <a:rPr lang="nl-NL" sz="300" dirty="0" err="1"/>
              <a:t>purus</a:t>
            </a:r>
            <a:r>
              <a:rPr lang="nl-NL" sz="300" dirty="0"/>
              <a:t> </a:t>
            </a:r>
            <a:r>
              <a:rPr lang="nl-NL" sz="300" dirty="0" err="1"/>
              <a:t>nec</a:t>
            </a:r>
            <a:r>
              <a:rPr lang="nl-NL" sz="300" dirty="0"/>
              <a:t> magna </a:t>
            </a:r>
            <a:r>
              <a:rPr lang="nl-NL" sz="300" dirty="0" err="1"/>
              <a:t>vehicula</a:t>
            </a:r>
            <a:r>
              <a:rPr lang="nl-NL" sz="300" dirty="0"/>
              <a:t> </a:t>
            </a:r>
            <a:r>
              <a:rPr lang="nl-NL" sz="300" dirty="0" err="1"/>
              <a:t>imperdiet</a:t>
            </a:r>
            <a:r>
              <a:rPr lang="nl-NL" sz="300" dirty="0"/>
              <a:t>. </a:t>
            </a:r>
            <a:r>
              <a:rPr lang="nl-NL" sz="300" dirty="0" err="1"/>
              <a:t>Duis</a:t>
            </a:r>
            <a:r>
              <a:rPr lang="nl-NL" sz="300" dirty="0"/>
              <a:t> </a:t>
            </a:r>
            <a:r>
              <a:rPr lang="nl-NL" sz="300" dirty="0" err="1"/>
              <a:t>ultrices</a:t>
            </a:r>
            <a:r>
              <a:rPr lang="nl-NL" sz="300" dirty="0"/>
              <a:t> cursus </a:t>
            </a:r>
            <a:r>
              <a:rPr lang="nl-NL" sz="300" dirty="0" err="1"/>
              <a:t>ipsum</a:t>
            </a:r>
            <a:r>
              <a:rPr lang="nl-NL" sz="300" dirty="0"/>
              <a:t>. </a:t>
            </a:r>
            <a:r>
              <a:rPr lang="nl-NL" sz="300" dirty="0" err="1"/>
              <a:t>Morbi</a:t>
            </a:r>
            <a:r>
              <a:rPr lang="nl-NL" sz="300" dirty="0"/>
              <a:t> </a:t>
            </a:r>
            <a:r>
              <a:rPr lang="nl-NL" sz="300" dirty="0" err="1"/>
              <a:t>nec</a:t>
            </a:r>
            <a:r>
              <a:rPr lang="nl-NL" sz="300" dirty="0"/>
              <a:t> </a:t>
            </a:r>
            <a:r>
              <a:rPr lang="nl-NL" sz="300" dirty="0" err="1"/>
              <a:t>velit</a:t>
            </a:r>
            <a:r>
              <a:rPr lang="nl-NL" sz="300" dirty="0"/>
              <a:t> vitae </a:t>
            </a:r>
            <a:r>
              <a:rPr lang="nl-NL" sz="300" dirty="0" err="1"/>
              <a:t>urna</a:t>
            </a:r>
            <a:r>
              <a:rPr lang="nl-NL" sz="300" dirty="0"/>
              <a:t> </a:t>
            </a:r>
            <a:r>
              <a:rPr lang="nl-NL" sz="300" dirty="0" err="1"/>
              <a:t>vehicula</a:t>
            </a:r>
            <a:r>
              <a:rPr lang="nl-NL" sz="300" dirty="0"/>
              <a:t> </a:t>
            </a:r>
            <a:r>
              <a:rPr lang="nl-NL" sz="300" dirty="0" err="1"/>
              <a:t>tincidunt</a:t>
            </a:r>
            <a:r>
              <a:rPr lang="nl-NL" sz="300" dirty="0"/>
              <a:t> a ut </a:t>
            </a:r>
            <a:r>
              <a:rPr lang="nl-NL" sz="300" dirty="0" err="1"/>
              <a:t>orci</a:t>
            </a:r>
            <a:r>
              <a:rPr lang="nl-NL" sz="300" dirty="0"/>
              <a:t>. </a:t>
            </a:r>
            <a:r>
              <a:rPr lang="nl-NL" sz="300" dirty="0" err="1"/>
              <a:t>Vivamus</a:t>
            </a:r>
            <a:r>
              <a:rPr lang="nl-NL" sz="300" dirty="0"/>
              <a:t> </a:t>
            </a:r>
            <a:r>
              <a:rPr lang="nl-NL" sz="300" dirty="0" err="1"/>
              <a:t>eu</a:t>
            </a:r>
            <a:r>
              <a:rPr lang="nl-NL" sz="300" dirty="0"/>
              <a:t> </a:t>
            </a:r>
            <a:r>
              <a:rPr lang="nl-NL" sz="300" dirty="0" err="1"/>
              <a:t>elit</a:t>
            </a:r>
            <a:r>
              <a:rPr lang="nl-NL" sz="300" dirty="0"/>
              <a:t> </a:t>
            </a:r>
            <a:r>
              <a:rPr lang="nl-NL" sz="300" dirty="0" err="1"/>
              <a:t>risus</a:t>
            </a:r>
            <a:r>
              <a:rPr lang="nl-NL" sz="300" dirty="0" smtClean="0"/>
              <a:t>.</a:t>
            </a:r>
            <a:endParaRPr lang="nl-NL" sz="300" dirty="0"/>
          </a:p>
        </p:txBody>
      </p:sp>
      <p:sp>
        <p:nvSpPr>
          <p:cNvPr id="65" name="Rounded Rectangle 64"/>
          <p:cNvSpPr/>
          <p:nvPr/>
        </p:nvSpPr>
        <p:spPr>
          <a:xfrm>
            <a:off x="1637580" y="2186261"/>
            <a:ext cx="515908" cy="477246"/>
          </a:xfrm>
          <a:prstGeom prst="roundRect">
            <a:avLst>
              <a:gd name="adj" fmla="val 5537"/>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 tIns="18000" rIns="18000" bIns="18000" rtlCol="0" anchor="t"/>
          <a:lstStyle/>
          <a:p>
            <a:pPr marL="0" marR="0" lvl="0" indent="0" algn="just"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300" dirty="0" err="1"/>
              <a:t>Suspendisse</a:t>
            </a:r>
            <a:r>
              <a:rPr lang="nl-NL" sz="300" dirty="0"/>
              <a:t> </a:t>
            </a:r>
            <a:r>
              <a:rPr lang="nl-NL" sz="300" dirty="0" err="1"/>
              <a:t>potenti</a:t>
            </a:r>
            <a:r>
              <a:rPr lang="nl-NL" sz="300" dirty="0"/>
              <a:t>. </a:t>
            </a:r>
            <a:r>
              <a:rPr lang="nl-NL" sz="300" dirty="0" err="1"/>
              <a:t>Morbi</a:t>
            </a:r>
            <a:r>
              <a:rPr lang="nl-NL" sz="300" dirty="0"/>
              <a:t> </a:t>
            </a:r>
            <a:r>
              <a:rPr lang="nl-NL" sz="300" dirty="0" err="1"/>
              <a:t>nec</a:t>
            </a:r>
            <a:r>
              <a:rPr lang="nl-NL" sz="300" dirty="0"/>
              <a:t> </a:t>
            </a:r>
            <a:r>
              <a:rPr lang="nl-NL" sz="300" dirty="0" err="1"/>
              <a:t>risus</a:t>
            </a:r>
            <a:r>
              <a:rPr lang="nl-NL" sz="300" dirty="0"/>
              <a:t> </a:t>
            </a:r>
            <a:r>
              <a:rPr lang="nl-NL" sz="300" dirty="0" err="1"/>
              <a:t>sit</a:t>
            </a:r>
            <a:r>
              <a:rPr lang="nl-NL" sz="300" dirty="0"/>
              <a:t> </a:t>
            </a:r>
            <a:r>
              <a:rPr lang="nl-NL" sz="300" dirty="0" err="1"/>
              <a:t>amet</a:t>
            </a:r>
            <a:r>
              <a:rPr lang="nl-NL" sz="300" dirty="0"/>
              <a:t> </a:t>
            </a:r>
            <a:r>
              <a:rPr lang="nl-NL" sz="300" dirty="0" err="1"/>
              <a:t>velit</a:t>
            </a:r>
            <a:r>
              <a:rPr lang="nl-NL" sz="300" dirty="0"/>
              <a:t> </a:t>
            </a:r>
            <a:r>
              <a:rPr lang="nl-NL" sz="300" dirty="0" err="1"/>
              <a:t>laoreet</a:t>
            </a:r>
            <a:r>
              <a:rPr lang="nl-NL" sz="300" dirty="0"/>
              <a:t> </a:t>
            </a:r>
            <a:r>
              <a:rPr lang="nl-NL" sz="300" dirty="0" err="1"/>
              <a:t>consectetur</a:t>
            </a:r>
            <a:r>
              <a:rPr lang="nl-NL" sz="300" dirty="0"/>
              <a:t> </a:t>
            </a:r>
            <a:r>
              <a:rPr lang="nl-NL" sz="300" dirty="0" err="1"/>
              <a:t>sed</a:t>
            </a:r>
            <a:r>
              <a:rPr lang="nl-NL" sz="300" dirty="0"/>
              <a:t> vel </a:t>
            </a:r>
            <a:r>
              <a:rPr lang="nl-NL" sz="300" dirty="0" err="1"/>
              <a:t>mauris</a:t>
            </a:r>
            <a:r>
              <a:rPr lang="nl-NL" sz="300" dirty="0"/>
              <a:t>.</a:t>
            </a:r>
          </a:p>
        </p:txBody>
      </p:sp>
      <p:sp>
        <p:nvSpPr>
          <p:cNvPr id="66" name="Rounded Rectangle 65"/>
          <p:cNvSpPr/>
          <p:nvPr/>
        </p:nvSpPr>
        <p:spPr>
          <a:xfrm>
            <a:off x="2281890" y="2186261"/>
            <a:ext cx="515908" cy="477246"/>
          </a:xfrm>
          <a:prstGeom prst="roundRect">
            <a:avLst>
              <a:gd name="adj" fmla="val 5537"/>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 tIns="18000" rIns="18000" bIns="18000" rtlCol="0" anchor="t"/>
          <a:lstStyle/>
          <a:p>
            <a:pPr marL="0" marR="0" lvl="0" indent="0" algn="just"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300" dirty="0" err="1"/>
              <a:t>Pellentesque</a:t>
            </a:r>
            <a:r>
              <a:rPr lang="nl-NL" sz="300" dirty="0"/>
              <a:t> a </a:t>
            </a:r>
            <a:r>
              <a:rPr lang="nl-NL" sz="300" dirty="0" err="1"/>
              <a:t>aliquet</a:t>
            </a:r>
            <a:r>
              <a:rPr lang="nl-NL" sz="300" dirty="0"/>
              <a:t> </a:t>
            </a:r>
            <a:r>
              <a:rPr lang="nl-NL" sz="300" dirty="0" err="1"/>
              <a:t>nisi</a:t>
            </a:r>
            <a:r>
              <a:rPr lang="nl-NL" sz="300" dirty="0"/>
              <a:t>. </a:t>
            </a:r>
            <a:r>
              <a:rPr lang="nl-NL" sz="300" dirty="0" err="1"/>
              <a:t>Aliquam</a:t>
            </a:r>
            <a:r>
              <a:rPr lang="nl-NL" sz="300" dirty="0"/>
              <a:t> </a:t>
            </a:r>
            <a:r>
              <a:rPr lang="nl-NL" sz="300" dirty="0" err="1"/>
              <a:t>blandit</a:t>
            </a:r>
            <a:r>
              <a:rPr lang="nl-NL" sz="300" dirty="0"/>
              <a:t> </a:t>
            </a:r>
            <a:r>
              <a:rPr lang="nl-NL" sz="300" dirty="0" err="1"/>
              <a:t>porta</a:t>
            </a:r>
            <a:r>
              <a:rPr lang="nl-NL" sz="300" dirty="0"/>
              <a:t> </a:t>
            </a:r>
            <a:r>
              <a:rPr lang="nl-NL" sz="300" dirty="0" err="1"/>
              <a:t>dui</a:t>
            </a:r>
            <a:r>
              <a:rPr lang="nl-NL" sz="300" dirty="0"/>
              <a:t>, </a:t>
            </a:r>
            <a:r>
              <a:rPr lang="nl-NL" sz="300" dirty="0" err="1"/>
              <a:t>nec</a:t>
            </a:r>
            <a:r>
              <a:rPr lang="nl-NL" sz="300" dirty="0"/>
              <a:t> cursus </a:t>
            </a:r>
            <a:r>
              <a:rPr lang="nl-NL" sz="300" dirty="0" err="1"/>
              <a:t>sem</a:t>
            </a:r>
            <a:r>
              <a:rPr lang="nl-NL" sz="300" dirty="0"/>
              <a:t> </a:t>
            </a:r>
            <a:r>
              <a:rPr lang="nl-NL" sz="300" dirty="0" err="1"/>
              <a:t>sagittis</a:t>
            </a:r>
            <a:r>
              <a:rPr lang="nl-NL" sz="300" dirty="0"/>
              <a:t> vitae. </a:t>
            </a:r>
            <a:r>
              <a:rPr lang="nl-NL" sz="300" dirty="0" err="1"/>
              <a:t>Donec</a:t>
            </a:r>
            <a:r>
              <a:rPr lang="nl-NL" sz="300" dirty="0"/>
              <a:t> </a:t>
            </a:r>
            <a:r>
              <a:rPr lang="nl-NL" sz="300" dirty="0" err="1"/>
              <a:t>blandit</a:t>
            </a:r>
            <a:r>
              <a:rPr lang="nl-NL" sz="300" dirty="0"/>
              <a:t> </a:t>
            </a:r>
            <a:r>
              <a:rPr lang="nl-NL" sz="300" dirty="0" err="1"/>
              <a:t>ipsum</a:t>
            </a:r>
            <a:r>
              <a:rPr lang="nl-NL" sz="300" dirty="0"/>
              <a:t> </a:t>
            </a:r>
            <a:r>
              <a:rPr lang="nl-NL" sz="300" dirty="0" err="1"/>
              <a:t>id</a:t>
            </a:r>
            <a:r>
              <a:rPr lang="nl-NL" sz="300" dirty="0"/>
              <a:t> ante </a:t>
            </a:r>
            <a:r>
              <a:rPr lang="nl-NL" sz="300" dirty="0" err="1"/>
              <a:t>porta</a:t>
            </a:r>
            <a:r>
              <a:rPr lang="nl-NL" sz="300" dirty="0"/>
              <a:t> </a:t>
            </a:r>
            <a:r>
              <a:rPr lang="nl-NL" sz="300" dirty="0" err="1"/>
              <a:t>rutrum</a:t>
            </a:r>
            <a:r>
              <a:rPr lang="nl-NL" sz="300" dirty="0"/>
              <a:t>.</a:t>
            </a:r>
          </a:p>
        </p:txBody>
      </p:sp>
      <p:sp>
        <p:nvSpPr>
          <p:cNvPr id="68" name="Rounded Rectangle 67"/>
          <p:cNvSpPr/>
          <p:nvPr/>
        </p:nvSpPr>
        <p:spPr>
          <a:xfrm>
            <a:off x="992620" y="2745153"/>
            <a:ext cx="515908" cy="710442"/>
          </a:xfrm>
          <a:prstGeom prst="roundRect">
            <a:avLst>
              <a:gd name="adj" fmla="val 5537"/>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 tIns="18000" rIns="18000" bIns="18000" rtlCol="0" anchor="t"/>
          <a:lstStyle/>
          <a:p>
            <a:pPr marL="0" marR="0" lvl="0" indent="0" algn="just"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300" dirty="0" err="1"/>
              <a:t>Lorem</a:t>
            </a:r>
            <a:r>
              <a:rPr lang="nl-NL" sz="300" dirty="0"/>
              <a:t> </a:t>
            </a:r>
            <a:r>
              <a:rPr lang="nl-NL" sz="300" dirty="0" err="1"/>
              <a:t>ipsum</a:t>
            </a:r>
            <a:r>
              <a:rPr lang="nl-NL" sz="300" dirty="0"/>
              <a:t> </a:t>
            </a:r>
            <a:r>
              <a:rPr lang="nl-NL" sz="300" dirty="0" err="1"/>
              <a:t>dolor</a:t>
            </a:r>
            <a:r>
              <a:rPr lang="nl-NL" sz="300" dirty="0"/>
              <a:t> </a:t>
            </a:r>
            <a:r>
              <a:rPr lang="nl-NL" sz="300" dirty="0" err="1"/>
              <a:t>sit</a:t>
            </a:r>
            <a:r>
              <a:rPr lang="nl-NL" sz="300" dirty="0"/>
              <a:t> </a:t>
            </a:r>
            <a:r>
              <a:rPr lang="nl-NL" sz="300" dirty="0" err="1"/>
              <a:t>amet</a:t>
            </a:r>
            <a:r>
              <a:rPr lang="nl-NL" sz="300" dirty="0"/>
              <a:t>, </a:t>
            </a:r>
            <a:r>
              <a:rPr lang="nl-NL" sz="300" dirty="0" err="1"/>
              <a:t>consectetur</a:t>
            </a:r>
            <a:r>
              <a:rPr lang="nl-NL" sz="300" dirty="0"/>
              <a:t> </a:t>
            </a:r>
            <a:r>
              <a:rPr lang="nl-NL" sz="300" dirty="0" err="1"/>
              <a:t>adipiscing</a:t>
            </a:r>
            <a:r>
              <a:rPr lang="nl-NL" sz="300" dirty="0"/>
              <a:t> </a:t>
            </a:r>
            <a:r>
              <a:rPr lang="nl-NL" sz="300" dirty="0" err="1"/>
              <a:t>elit</a:t>
            </a:r>
            <a:r>
              <a:rPr lang="nl-NL" sz="300" dirty="0"/>
              <a:t>. Integer </a:t>
            </a:r>
            <a:r>
              <a:rPr lang="nl-NL" sz="300" dirty="0" err="1"/>
              <a:t>ornare</a:t>
            </a:r>
            <a:r>
              <a:rPr lang="nl-NL" sz="300" dirty="0"/>
              <a:t> semper </a:t>
            </a:r>
            <a:r>
              <a:rPr lang="nl-NL" sz="300" dirty="0" err="1"/>
              <a:t>dui.</a:t>
            </a:r>
            <a:r>
              <a:rPr lang="nl-NL" sz="300" dirty="0"/>
              <a:t> </a:t>
            </a:r>
            <a:r>
              <a:rPr lang="nl-NL" sz="300" dirty="0" err="1"/>
              <a:t>Maecenas</a:t>
            </a:r>
            <a:r>
              <a:rPr lang="nl-NL" sz="300" dirty="0"/>
              <a:t> </a:t>
            </a:r>
            <a:r>
              <a:rPr lang="nl-NL" sz="300" dirty="0" err="1"/>
              <a:t>porta</a:t>
            </a:r>
            <a:r>
              <a:rPr lang="nl-NL" sz="300" dirty="0"/>
              <a:t> </a:t>
            </a:r>
            <a:r>
              <a:rPr lang="nl-NL" sz="300" dirty="0" err="1"/>
              <a:t>purus</a:t>
            </a:r>
            <a:r>
              <a:rPr lang="nl-NL" sz="300" dirty="0"/>
              <a:t> </a:t>
            </a:r>
            <a:r>
              <a:rPr lang="nl-NL" sz="300" dirty="0" err="1"/>
              <a:t>nec</a:t>
            </a:r>
            <a:r>
              <a:rPr lang="nl-NL" sz="300" dirty="0"/>
              <a:t> magna </a:t>
            </a:r>
            <a:r>
              <a:rPr lang="nl-NL" sz="300" dirty="0" err="1"/>
              <a:t>vehicula</a:t>
            </a:r>
            <a:r>
              <a:rPr lang="nl-NL" sz="300" dirty="0"/>
              <a:t> </a:t>
            </a:r>
            <a:r>
              <a:rPr lang="nl-NL" sz="300" dirty="0" err="1"/>
              <a:t>imperdiet</a:t>
            </a:r>
            <a:r>
              <a:rPr lang="nl-NL" sz="300" dirty="0"/>
              <a:t>. </a:t>
            </a:r>
            <a:r>
              <a:rPr lang="nl-NL" sz="300" dirty="0" err="1"/>
              <a:t>Duis</a:t>
            </a:r>
            <a:r>
              <a:rPr lang="nl-NL" sz="300" dirty="0"/>
              <a:t> </a:t>
            </a:r>
            <a:r>
              <a:rPr lang="nl-NL" sz="300" dirty="0" err="1"/>
              <a:t>ultrices</a:t>
            </a:r>
            <a:r>
              <a:rPr lang="nl-NL" sz="300" dirty="0"/>
              <a:t> cursus </a:t>
            </a:r>
            <a:r>
              <a:rPr lang="nl-NL" sz="300" dirty="0" err="1"/>
              <a:t>ipsum</a:t>
            </a:r>
            <a:r>
              <a:rPr lang="nl-NL" sz="300" dirty="0"/>
              <a:t>. </a:t>
            </a:r>
            <a:r>
              <a:rPr lang="nl-NL" sz="300" dirty="0" err="1"/>
              <a:t>Morbi</a:t>
            </a:r>
            <a:r>
              <a:rPr lang="nl-NL" sz="300" dirty="0"/>
              <a:t> </a:t>
            </a:r>
            <a:r>
              <a:rPr lang="nl-NL" sz="300" dirty="0" err="1"/>
              <a:t>nec</a:t>
            </a:r>
            <a:r>
              <a:rPr lang="nl-NL" sz="300" dirty="0"/>
              <a:t> </a:t>
            </a:r>
            <a:r>
              <a:rPr lang="nl-NL" sz="300" dirty="0" err="1"/>
              <a:t>velit</a:t>
            </a:r>
            <a:r>
              <a:rPr lang="nl-NL" sz="300" dirty="0"/>
              <a:t> vitae </a:t>
            </a:r>
            <a:r>
              <a:rPr lang="nl-NL" sz="300" dirty="0" err="1"/>
              <a:t>urna</a:t>
            </a:r>
            <a:r>
              <a:rPr lang="nl-NL" sz="300" dirty="0"/>
              <a:t> </a:t>
            </a:r>
            <a:r>
              <a:rPr lang="nl-NL" sz="300" dirty="0" err="1"/>
              <a:t>vehicula</a:t>
            </a:r>
            <a:r>
              <a:rPr lang="nl-NL" sz="300" dirty="0"/>
              <a:t> </a:t>
            </a:r>
            <a:r>
              <a:rPr lang="nl-NL" sz="300" dirty="0" err="1"/>
              <a:t>tincidunt</a:t>
            </a:r>
            <a:r>
              <a:rPr lang="nl-NL" sz="300" dirty="0"/>
              <a:t> a ut </a:t>
            </a:r>
            <a:r>
              <a:rPr lang="nl-NL" sz="300" dirty="0" err="1"/>
              <a:t>orci</a:t>
            </a:r>
            <a:r>
              <a:rPr lang="nl-NL" sz="300" dirty="0"/>
              <a:t>. </a:t>
            </a:r>
            <a:r>
              <a:rPr lang="nl-NL" sz="300" dirty="0" err="1"/>
              <a:t>Vivamus</a:t>
            </a:r>
            <a:r>
              <a:rPr lang="nl-NL" sz="300" dirty="0"/>
              <a:t> </a:t>
            </a:r>
            <a:r>
              <a:rPr lang="nl-NL" sz="300" dirty="0" err="1"/>
              <a:t>eu</a:t>
            </a:r>
            <a:r>
              <a:rPr lang="nl-NL" sz="300" dirty="0"/>
              <a:t> </a:t>
            </a:r>
            <a:r>
              <a:rPr lang="nl-NL" sz="300" dirty="0" err="1"/>
              <a:t>elit</a:t>
            </a:r>
            <a:r>
              <a:rPr lang="nl-NL" sz="300" dirty="0"/>
              <a:t> </a:t>
            </a:r>
            <a:r>
              <a:rPr lang="nl-NL" sz="300" dirty="0" err="1"/>
              <a:t>risus</a:t>
            </a:r>
            <a:r>
              <a:rPr lang="nl-NL" sz="300" dirty="0"/>
              <a:t>. Ut </a:t>
            </a:r>
            <a:r>
              <a:rPr lang="nl-NL" sz="300" dirty="0" err="1"/>
              <a:t>lacinia</a:t>
            </a:r>
            <a:r>
              <a:rPr lang="nl-NL" sz="300" dirty="0"/>
              <a:t>, </a:t>
            </a:r>
            <a:r>
              <a:rPr lang="nl-NL" sz="300" dirty="0" err="1"/>
              <a:t>odio</a:t>
            </a:r>
            <a:r>
              <a:rPr lang="nl-NL" sz="300" dirty="0"/>
              <a:t> </a:t>
            </a:r>
            <a:r>
              <a:rPr lang="nl-NL" sz="300" dirty="0" err="1"/>
              <a:t>eget</a:t>
            </a:r>
            <a:r>
              <a:rPr lang="nl-NL" sz="300" dirty="0"/>
              <a:t> </a:t>
            </a:r>
            <a:r>
              <a:rPr lang="nl-NL" sz="300" dirty="0" err="1"/>
              <a:t>viverra</a:t>
            </a:r>
            <a:r>
              <a:rPr lang="nl-NL" sz="300" dirty="0"/>
              <a:t> </a:t>
            </a:r>
            <a:r>
              <a:rPr lang="nl-NL" sz="300" dirty="0" err="1"/>
              <a:t>vulputate</a:t>
            </a:r>
            <a:r>
              <a:rPr lang="nl-NL" sz="300" dirty="0"/>
              <a:t>, </a:t>
            </a:r>
            <a:r>
              <a:rPr lang="nl-NL" sz="300" dirty="0" err="1"/>
              <a:t>velit</a:t>
            </a:r>
            <a:r>
              <a:rPr lang="nl-NL" sz="300" dirty="0"/>
              <a:t> </a:t>
            </a:r>
            <a:r>
              <a:rPr lang="nl-NL" sz="300" dirty="0" err="1"/>
              <a:t>justo</a:t>
            </a:r>
            <a:r>
              <a:rPr lang="nl-NL" sz="300" dirty="0"/>
              <a:t> </a:t>
            </a:r>
            <a:r>
              <a:rPr lang="nl-NL" sz="300" dirty="0" err="1"/>
              <a:t>iaculis</a:t>
            </a:r>
            <a:r>
              <a:rPr lang="nl-NL" sz="300" dirty="0"/>
              <a:t> </a:t>
            </a:r>
            <a:r>
              <a:rPr lang="nl-NL" sz="300" dirty="0" err="1"/>
              <a:t>sapien</a:t>
            </a:r>
            <a:r>
              <a:rPr lang="nl-NL" sz="300" dirty="0"/>
              <a:t>, non </a:t>
            </a:r>
            <a:r>
              <a:rPr lang="nl-NL" sz="300" dirty="0" err="1"/>
              <a:t>consequat</a:t>
            </a:r>
            <a:r>
              <a:rPr lang="nl-NL" sz="300" dirty="0"/>
              <a:t> </a:t>
            </a:r>
            <a:r>
              <a:rPr lang="nl-NL" sz="300" dirty="0" err="1"/>
              <a:t>odio</a:t>
            </a:r>
            <a:r>
              <a:rPr lang="nl-NL" sz="300" dirty="0"/>
              <a:t> eros in libero. </a:t>
            </a:r>
            <a:r>
              <a:rPr lang="nl-NL" sz="300" dirty="0" err="1"/>
              <a:t>Sed</a:t>
            </a:r>
            <a:r>
              <a:rPr lang="nl-NL" sz="300" dirty="0"/>
              <a:t> </a:t>
            </a:r>
            <a:r>
              <a:rPr lang="nl-NL" sz="300" dirty="0" err="1"/>
              <a:t>aliquet</a:t>
            </a:r>
            <a:r>
              <a:rPr lang="nl-NL" sz="300" dirty="0"/>
              <a:t> </a:t>
            </a:r>
            <a:r>
              <a:rPr lang="nl-NL" sz="300" dirty="0" err="1"/>
              <a:t>lacinia</a:t>
            </a:r>
            <a:r>
              <a:rPr lang="nl-NL" sz="300" dirty="0"/>
              <a:t> eros </a:t>
            </a:r>
            <a:r>
              <a:rPr lang="nl-NL" sz="300" dirty="0" err="1"/>
              <a:t>eleifend</a:t>
            </a:r>
            <a:r>
              <a:rPr lang="nl-NL" sz="300" dirty="0"/>
              <a:t> </a:t>
            </a:r>
            <a:r>
              <a:rPr lang="nl-NL" sz="300" dirty="0" err="1"/>
              <a:t>facilisis</a:t>
            </a:r>
            <a:r>
              <a:rPr lang="nl-NL" sz="300" dirty="0"/>
              <a:t>. </a:t>
            </a:r>
          </a:p>
        </p:txBody>
      </p:sp>
      <p:sp>
        <p:nvSpPr>
          <p:cNvPr id="69" name="Rounded Rectangle 68"/>
          <p:cNvSpPr/>
          <p:nvPr/>
        </p:nvSpPr>
        <p:spPr>
          <a:xfrm>
            <a:off x="1637580" y="2745153"/>
            <a:ext cx="515908" cy="710442"/>
          </a:xfrm>
          <a:prstGeom prst="roundRect">
            <a:avLst>
              <a:gd name="adj" fmla="val 5537"/>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 tIns="18000" rIns="18000" bIns="18000" rtlCol="0" anchor="t"/>
          <a:lstStyle/>
          <a:p>
            <a:pPr marL="0" marR="0" lvl="0" indent="0" algn="just"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300" dirty="0" err="1"/>
              <a:t>Suspendisse</a:t>
            </a:r>
            <a:r>
              <a:rPr lang="nl-NL" sz="300" dirty="0"/>
              <a:t> </a:t>
            </a:r>
            <a:r>
              <a:rPr lang="nl-NL" sz="300" dirty="0" err="1"/>
              <a:t>potenti</a:t>
            </a:r>
            <a:r>
              <a:rPr lang="nl-NL" sz="300" dirty="0"/>
              <a:t>. </a:t>
            </a:r>
            <a:r>
              <a:rPr lang="nl-NL" sz="300" dirty="0" err="1"/>
              <a:t>Morbi</a:t>
            </a:r>
            <a:r>
              <a:rPr lang="nl-NL" sz="300" dirty="0"/>
              <a:t> </a:t>
            </a:r>
            <a:r>
              <a:rPr lang="nl-NL" sz="300" dirty="0" err="1"/>
              <a:t>nec</a:t>
            </a:r>
            <a:r>
              <a:rPr lang="nl-NL" sz="300" dirty="0"/>
              <a:t> </a:t>
            </a:r>
            <a:r>
              <a:rPr lang="nl-NL" sz="300" dirty="0" err="1"/>
              <a:t>risus</a:t>
            </a:r>
            <a:r>
              <a:rPr lang="nl-NL" sz="300" dirty="0"/>
              <a:t> </a:t>
            </a:r>
            <a:r>
              <a:rPr lang="nl-NL" sz="300" dirty="0" err="1"/>
              <a:t>sit</a:t>
            </a:r>
            <a:r>
              <a:rPr lang="nl-NL" sz="300" dirty="0"/>
              <a:t> </a:t>
            </a:r>
            <a:r>
              <a:rPr lang="nl-NL" sz="300" dirty="0" err="1"/>
              <a:t>amet</a:t>
            </a:r>
            <a:r>
              <a:rPr lang="nl-NL" sz="300" dirty="0"/>
              <a:t> </a:t>
            </a:r>
            <a:r>
              <a:rPr lang="nl-NL" sz="300" dirty="0" err="1"/>
              <a:t>velit</a:t>
            </a:r>
            <a:r>
              <a:rPr lang="nl-NL" sz="300" dirty="0"/>
              <a:t> </a:t>
            </a:r>
            <a:r>
              <a:rPr lang="nl-NL" sz="300" dirty="0" err="1"/>
              <a:t>laoreet</a:t>
            </a:r>
            <a:r>
              <a:rPr lang="nl-NL" sz="300" dirty="0"/>
              <a:t> </a:t>
            </a:r>
            <a:r>
              <a:rPr lang="nl-NL" sz="300" dirty="0" err="1"/>
              <a:t>consectetur</a:t>
            </a:r>
            <a:r>
              <a:rPr lang="nl-NL" sz="300" dirty="0"/>
              <a:t> </a:t>
            </a:r>
            <a:r>
              <a:rPr lang="nl-NL" sz="300" dirty="0" err="1"/>
              <a:t>sed</a:t>
            </a:r>
            <a:r>
              <a:rPr lang="nl-NL" sz="300" dirty="0"/>
              <a:t> vel </a:t>
            </a:r>
            <a:r>
              <a:rPr lang="nl-NL" sz="300" dirty="0" err="1"/>
              <a:t>mauris</a:t>
            </a:r>
            <a:r>
              <a:rPr lang="nl-NL" sz="300" dirty="0"/>
              <a:t>.</a:t>
            </a:r>
          </a:p>
        </p:txBody>
      </p:sp>
      <p:sp>
        <p:nvSpPr>
          <p:cNvPr id="70" name="Rounded Rectangle 69"/>
          <p:cNvSpPr/>
          <p:nvPr/>
        </p:nvSpPr>
        <p:spPr>
          <a:xfrm>
            <a:off x="2281890" y="2745153"/>
            <a:ext cx="515908" cy="710442"/>
          </a:xfrm>
          <a:prstGeom prst="roundRect">
            <a:avLst>
              <a:gd name="adj" fmla="val 5537"/>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 tIns="18000" rIns="18000" bIns="18000" rtlCol="0" anchor="t"/>
          <a:lstStyle/>
          <a:p>
            <a:pPr marL="0" marR="0" lvl="0" indent="0" algn="just"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300" dirty="0" err="1"/>
              <a:t>Pellentesque</a:t>
            </a:r>
            <a:r>
              <a:rPr lang="nl-NL" sz="300" dirty="0"/>
              <a:t> a </a:t>
            </a:r>
            <a:r>
              <a:rPr lang="nl-NL" sz="300" dirty="0" err="1"/>
              <a:t>aliquet</a:t>
            </a:r>
            <a:r>
              <a:rPr lang="nl-NL" sz="300" dirty="0"/>
              <a:t> </a:t>
            </a:r>
            <a:r>
              <a:rPr lang="nl-NL" sz="300" dirty="0" err="1"/>
              <a:t>nisi</a:t>
            </a:r>
            <a:r>
              <a:rPr lang="nl-NL" sz="300" dirty="0"/>
              <a:t>. </a:t>
            </a:r>
            <a:r>
              <a:rPr lang="nl-NL" sz="300" dirty="0" err="1"/>
              <a:t>Aliquam</a:t>
            </a:r>
            <a:r>
              <a:rPr lang="nl-NL" sz="300" dirty="0"/>
              <a:t> </a:t>
            </a:r>
            <a:r>
              <a:rPr lang="nl-NL" sz="300" dirty="0" err="1"/>
              <a:t>blandit</a:t>
            </a:r>
            <a:r>
              <a:rPr lang="nl-NL" sz="300" dirty="0"/>
              <a:t> </a:t>
            </a:r>
            <a:r>
              <a:rPr lang="nl-NL" sz="300" dirty="0" err="1"/>
              <a:t>porta</a:t>
            </a:r>
            <a:r>
              <a:rPr lang="nl-NL" sz="300" dirty="0"/>
              <a:t> </a:t>
            </a:r>
            <a:r>
              <a:rPr lang="nl-NL" sz="300" dirty="0" err="1"/>
              <a:t>dui</a:t>
            </a:r>
            <a:r>
              <a:rPr lang="nl-NL" sz="300" dirty="0"/>
              <a:t>, </a:t>
            </a:r>
            <a:r>
              <a:rPr lang="nl-NL" sz="300" dirty="0" err="1"/>
              <a:t>nec</a:t>
            </a:r>
            <a:r>
              <a:rPr lang="nl-NL" sz="300" dirty="0"/>
              <a:t> cursus </a:t>
            </a:r>
            <a:r>
              <a:rPr lang="nl-NL" sz="300" dirty="0" err="1"/>
              <a:t>sem</a:t>
            </a:r>
            <a:r>
              <a:rPr lang="nl-NL" sz="300" dirty="0"/>
              <a:t> </a:t>
            </a:r>
            <a:r>
              <a:rPr lang="nl-NL" sz="300" dirty="0" err="1"/>
              <a:t>sagittis</a:t>
            </a:r>
            <a:r>
              <a:rPr lang="nl-NL" sz="300" dirty="0"/>
              <a:t> vitae. </a:t>
            </a:r>
            <a:r>
              <a:rPr lang="nl-NL" sz="300" dirty="0" err="1"/>
              <a:t>Donec</a:t>
            </a:r>
            <a:r>
              <a:rPr lang="nl-NL" sz="300" dirty="0"/>
              <a:t> </a:t>
            </a:r>
            <a:r>
              <a:rPr lang="nl-NL" sz="300" dirty="0" err="1"/>
              <a:t>blandit</a:t>
            </a:r>
            <a:r>
              <a:rPr lang="nl-NL" sz="300" dirty="0"/>
              <a:t> </a:t>
            </a:r>
            <a:r>
              <a:rPr lang="nl-NL" sz="300" dirty="0" err="1"/>
              <a:t>ipsum</a:t>
            </a:r>
            <a:r>
              <a:rPr lang="nl-NL" sz="300" dirty="0"/>
              <a:t> </a:t>
            </a:r>
            <a:r>
              <a:rPr lang="nl-NL" sz="300" dirty="0" err="1"/>
              <a:t>id</a:t>
            </a:r>
            <a:r>
              <a:rPr lang="nl-NL" sz="300" dirty="0"/>
              <a:t> ante </a:t>
            </a:r>
            <a:r>
              <a:rPr lang="nl-NL" sz="300" dirty="0" err="1"/>
              <a:t>porta</a:t>
            </a:r>
            <a:r>
              <a:rPr lang="nl-NL" sz="300" dirty="0"/>
              <a:t> </a:t>
            </a:r>
            <a:r>
              <a:rPr lang="nl-NL" sz="300" dirty="0" err="1"/>
              <a:t>rutrum</a:t>
            </a:r>
            <a:r>
              <a:rPr lang="nl-NL" sz="300" dirty="0"/>
              <a:t>.</a:t>
            </a:r>
          </a:p>
        </p:txBody>
      </p:sp>
      <p:sp>
        <p:nvSpPr>
          <p:cNvPr id="71" name="Up-Down Arrow 70"/>
          <p:cNvSpPr/>
          <p:nvPr/>
        </p:nvSpPr>
        <p:spPr>
          <a:xfrm>
            <a:off x="755576" y="2745153"/>
            <a:ext cx="144016" cy="710443"/>
          </a:xfrm>
          <a:prstGeom prst="upDownArrow">
            <a:avLst>
              <a:gd name="adj1" fmla="val 33464"/>
              <a:gd name="adj2" fmla="val 31812"/>
            </a:avLst>
          </a:pr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72" name="Up-Down Arrow 71"/>
          <p:cNvSpPr/>
          <p:nvPr/>
        </p:nvSpPr>
        <p:spPr>
          <a:xfrm>
            <a:off x="757493" y="2186730"/>
            <a:ext cx="144016" cy="476778"/>
          </a:xfrm>
          <a:prstGeom prst="upDownArrow">
            <a:avLst>
              <a:gd name="adj1" fmla="val 33464"/>
              <a:gd name="adj2" fmla="val 31812"/>
            </a:avLst>
          </a:pr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73" name="TextBox 72"/>
          <p:cNvSpPr txBox="1"/>
          <p:nvPr/>
        </p:nvSpPr>
        <p:spPr>
          <a:xfrm>
            <a:off x="2843808" y="2156663"/>
            <a:ext cx="2076531" cy="1200329"/>
          </a:xfrm>
          <a:prstGeom prst="rect">
            <a:avLst/>
          </a:prstGeom>
          <a:noFill/>
        </p:spPr>
        <p:txBody>
          <a:bodyPr wrap="none" rtlCol="0">
            <a:spAutoFit/>
          </a:bodyPr>
          <a:lstStyle/>
          <a:p>
            <a:r>
              <a:rPr lang="nl-NL" sz="2400" dirty="0" err="1" smtClean="0">
                <a:solidFill>
                  <a:srgbClr val="080808"/>
                </a:solidFill>
                <a:latin typeface="+mj-lt"/>
              </a:rPr>
              <a:t>Aligning</a:t>
            </a:r>
            <a:endParaRPr lang="nl-NL" sz="2400" dirty="0">
              <a:solidFill>
                <a:srgbClr val="080808"/>
              </a:solidFill>
              <a:latin typeface="+mj-lt"/>
            </a:endParaRPr>
          </a:p>
          <a:p>
            <a:r>
              <a:rPr lang="nl-NL" sz="2400" dirty="0" err="1" smtClean="0">
                <a:solidFill>
                  <a:srgbClr val="080808"/>
                </a:solidFill>
                <a:latin typeface="+mj-lt"/>
              </a:rPr>
              <a:t>height</a:t>
            </a:r>
            <a:r>
              <a:rPr lang="nl-NL" sz="2400" dirty="0" smtClean="0">
                <a:solidFill>
                  <a:srgbClr val="080808"/>
                </a:solidFill>
                <a:latin typeface="+mj-lt"/>
              </a:rPr>
              <a:t> of </a:t>
            </a:r>
          </a:p>
          <a:p>
            <a:r>
              <a:rPr lang="nl-NL" sz="2400" dirty="0" smtClean="0">
                <a:solidFill>
                  <a:srgbClr val="080808"/>
                </a:solidFill>
                <a:latin typeface="+mj-lt"/>
              </a:rPr>
              <a:t>block </a:t>
            </a:r>
            <a:r>
              <a:rPr lang="nl-NL" sz="2400" dirty="0" err="1" smtClean="0">
                <a:solidFill>
                  <a:srgbClr val="080808"/>
                </a:solidFill>
                <a:latin typeface="+mj-lt"/>
              </a:rPr>
              <a:t>elements</a:t>
            </a:r>
            <a:endParaRPr lang="nl-NL" sz="2400" dirty="0">
              <a:solidFill>
                <a:srgbClr val="080808"/>
              </a:solidFill>
              <a:latin typeface="+mj-lt"/>
            </a:endParaRPr>
          </a:p>
        </p:txBody>
      </p:sp>
    </p:spTree>
    <p:extLst>
      <p:ext uri="{BB962C8B-B14F-4D97-AF65-F5344CB8AC3E}">
        <p14:creationId xmlns:p14="http://schemas.microsoft.com/office/powerpoint/2010/main" val="16203967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(2/17)</a:t>
            </a:r>
            <a:endParaRPr lang="nl-NL" dirty="0"/>
          </a:p>
        </p:txBody>
      </p:sp>
      <p:sp>
        <p:nvSpPr>
          <p:cNvPr id="3" name="Content Placeholder 2"/>
          <p:cNvSpPr>
            <a:spLocks noGrp="1"/>
          </p:cNvSpPr>
          <p:nvPr>
            <p:ph idx="1"/>
          </p:nvPr>
        </p:nvSpPr>
        <p:spPr/>
        <p:txBody>
          <a:bodyPr/>
          <a:lstStyle/>
          <a:p>
            <a:r>
              <a:rPr lang="nl-NL" dirty="0" err="1" smtClean="0"/>
              <a:t>Working</a:t>
            </a:r>
            <a:r>
              <a:rPr lang="nl-NL" dirty="0" smtClean="0"/>
              <a:t> </a:t>
            </a:r>
            <a:r>
              <a:rPr lang="nl-NL" dirty="0" err="1" smtClean="0"/>
              <a:t>with</a:t>
            </a:r>
            <a:r>
              <a:rPr lang="nl-NL" dirty="0" smtClean="0"/>
              <a:t> a </a:t>
            </a:r>
            <a:r>
              <a:rPr lang="nl-NL" dirty="0" err="1" smtClean="0"/>
              <a:t>flexible</a:t>
            </a:r>
            <a:r>
              <a:rPr lang="nl-NL" dirty="0" smtClean="0"/>
              <a:t> box</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45</a:t>
            </a:fld>
            <a:endParaRPr lang="nl-NL"/>
          </a:p>
        </p:txBody>
      </p:sp>
      <p:pic>
        <p:nvPicPr>
          <p:cNvPr id="14" name="Picture 13"/>
          <p:cNvPicPr>
            <a:picLocks noChangeAspect="1"/>
          </p:cNvPicPr>
          <p:nvPr/>
        </p:nvPicPr>
        <p:blipFill>
          <a:blip r:embed="rId3"/>
          <a:stretch>
            <a:fillRect/>
          </a:stretch>
        </p:blipFill>
        <p:spPr>
          <a:xfrm>
            <a:off x="1404937" y="2492896"/>
            <a:ext cx="6334125" cy="2638425"/>
          </a:xfrm>
          <a:prstGeom prst="rect">
            <a:avLst/>
          </a:prstGeom>
        </p:spPr>
      </p:pic>
    </p:spTree>
    <p:extLst>
      <p:ext uri="{BB962C8B-B14F-4D97-AF65-F5344CB8AC3E}">
        <p14:creationId xmlns:p14="http://schemas.microsoft.com/office/powerpoint/2010/main" val="2790676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(3/17)</a:t>
            </a:r>
            <a:endParaRPr lang="nl-NL" dirty="0"/>
          </a:p>
        </p:txBody>
      </p:sp>
      <p:sp>
        <p:nvSpPr>
          <p:cNvPr id="3" name="Content Placeholder 2"/>
          <p:cNvSpPr>
            <a:spLocks noGrp="1"/>
          </p:cNvSpPr>
          <p:nvPr>
            <p:ph idx="1"/>
          </p:nvPr>
        </p:nvSpPr>
        <p:spPr/>
        <p:txBody>
          <a:bodyPr/>
          <a:lstStyle/>
          <a:p>
            <a:r>
              <a:rPr lang="nl-NL" dirty="0" err="1" smtClean="0"/>
              <a:t>Declare</a:t>
            </a:r>
            <a:r>
              <a:rPr lang="nl-NL" dirty="0" smtClean="0"/>
              <a:t> a </a:t>
            </a:r>
            <a:r>
              <a:rPr lang="nl-NL" b="1" dirty="0" err="1" smtClean="0"/>
              <a:t>flex</a:t>
            </a:r>
            <a:r>
              <a:rPr lang="nl-NL" b="1" dirty="0" smtClean="0"/>
              <a:t> container</a:t>
            </a:r>
            <a:endParaRPr lang="nl-NL" sz="2200" dirty="0" smtClean="0">
              <a:latin typeface="Consolas" panose="020B0609020204030204" pitchFamily="49" charset="0"/>
              <a:cs typeface="Consolas" panose="020B0609020204030204" pitchFamily="49" charset="0"/>
            </a:endParaRP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46</a:t>
            </a:fld>
            <a:endParaRPr lang="nl-NL"/>
          </a:p>
        </p:txBody>
      </p:sp>
      <p:sp>
        <p:nvSpPr>
          <p:cNvPr id="8" name="Rectangle 18"/>
          <p:cNvSpPr/>
          <p:nvPr/>
        </p:nvSpPr>
        <p:spPr>
          <a:xfrm>
            <a:off x="598015" y="1412776"/>
            <a:ext cx="7632700" cy="129614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#container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display</a:t>
            </a: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b="1"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webkit</a:t>
            </a:r>
            <a:r>
              <a:rPr lang="en-US" b="1"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-flex</a:t>
            </a:r>
            <a: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display</a:t>
            </a: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flex</a:t>
            </a:r>
            <a: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708076" y="5009728"/>
            <a:ext cx="7048500" cy="1371600"/>
          </a:xfrm>
          <a:prstGeom prst="rect">
            <a:avLst/>
          </a:prstGeom>
        </p:spPr>
      </p:pic>
      <p:sp>
        <p:nvSpPr>
          <p:cNvPr id="9" name="Rectangle 18"/>
          <p:cNvSpPr/>
          <p:nvPr/>
        </p:nvSpPr>
        <p:spPr>
          <a:xfrm>
            <a:off x="594567" y="2843634"/>
            <a:ext cx="7632700" cy="17374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id</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="container"&gt;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="box"&gt;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1</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="box"&gt;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2</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="box"&gt;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6</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nl-NL"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nl-NL"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nl-NL"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nl-NL" sz="800" dirty="0">
                <a:solidFill>
                  <a:schemeClr val="tx1"/>
                </a:solidFill>
              </a:rPr>
              <a:t> </a:t>
            </a:r>
            <a:endParaRPr lang="nl-NL" sz="4000" dirty="0">
              <a:solidFill>
                <a:schemeClr val="tx1"/>
              </a:solidFill>
              <a:latin typeface="Arial" panose="020B0604020202020204" pitchFamily="34" charset="0"/>
            </a:endParaRPr>
          </a:p>
        </p:txBody>
      </p:sp>
    </p:spTree>
    <p:extLst>
      <p:ext uri="{BB962C8B-B14F-4D97-AF65-F5344CB8AC3E}">
        <p14:creationId xmlns:p14="http://schemas.microsoft.com/office/powerpoint/2010/main" val="30827796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(4/17)</a:t>
            </a:r>
            <a:endParaRPr lang="nl-NL" dirty="0"/>
          </a:p>
        </p:txBody>
      </p:sp>
      <p:sp>
        <p:nvSpPr>
          <p:cNvPr id="3" name="Content Placeholder 2"/>
          <p:cNvSpPr>
            <a:spLocks noGrp="1"/>
          </p:cNvSpPr>
          <p:nvPr>
            <p:ph idx="1"/>
          </p:nvPr>
        </p:nvSpPr>
        <p:spPr/>
        <p:txBody>
          <a:bodyPr/>
          <a:lstStyle/>
          <a:p>
            <a:r>
              <a:rPr lang="nl-NL" dirty="0" err="1" smtClean="0"/>
              <a:t>Determine</a:t>
            </a:r>
            <a:r>
              <a:rPr lang="nl-NL" dirty="0" smtClean="0"/>
              <a:t> the </a:t>
            </a:r>
            <a:r>
              <a:rPr lang="nl-NL" dirty="0" err="1" smtClean="0"/>
              <a:t>direction</a:t>
            </a:r>
            <a:r>
              <a:rPr lang="nl-NL" dirty="0" smtClean="0"/>
              <a:t> </a:t>
            </a:r>
            <a:r>
              <a:rPr lang="nl-NL" dirty="0" err="1" smtClean="0"/>
              <a:t>flex</a:t>
            </a:r>
            <a:r>
              <a:rPr lang="nl-NL" dirty="0" smtClean="0"/>
              <a:t> items are </a:t>
            </a:r>
            <a:r>
              <a:rPr lang="nl-NL" dirty="0" err="1" smtClean="0"/>
              <a:t>drawn</a:t>
            </a:r>
            <a:endParaRPr lang="nl-NL" dirty="0" smtClean="0"/>
          </a:p>
          <a:p>
            <a:pPr lvl="1"/>
            <a:endParaRPr lang="nl-NL" dirty="0"/>
          </a:p>
          <a:p>
            <a:pPr lvl="1"/>
            <a:endParaRPr lang="nl-NL" dirty="0" smtClean="0"/>
          </a:p>
          <a:p>
            <a:pPr lvl="2"/>
            <a:endParaRPr lang="nl-NL" dirty="0" smtClean="0"/>
          </a:p>
          <a:p>
            <a:pPr lvl="1"/>
            <a:endParaRPr lang="nl-NL" dirty="0"/>
          </a:p>
          <a:p>
            <a:pPr lvl="1"/>
            <a:r>
              <a:rPr lang="nl-NL" dirty="0" err="1" smtClean="0"/>
              <a:t>Possible</a:t>
            </a:r>
            <a:r>
              <a:rPr lang="nl-NL" dirty="0" smtClean="0"/>
              <a:t> </a:t>
            </a:r>
            <a:r>
              <a:rPr lang="nl-NL" dirty="0" err="1" smtClean="0"/>
              <a:t>values</a:t>
            </a:r>
            <a:r>
              <a:rPr lang="nl-NL" dirty="0" smtClean="0"/>
              <a:t>: </a:t>
            </a:r>
            <a:br>
              <a:rPr lang="nl-NL" dirty="0" smtClean="0"/>
            </a:br>
            <a:r>
              <a:rPr lang="nl-NL" sz="2400" dirty="0" err="1" smtClean="0">
                <a:latin typeface="Consolas" panose="020B0609020204030204" pitchFamily="49" charset="0"/>
                <a:cs typeface="Consolas" panose="020B0609020204030204" pitchFamily="49" charset="0"/>
              </a:rPr>
              <a:t>row</a:t>
            </a:r>
            <a:r>
              <a:rPr lang="nl-NL" dirty="0" smtClean="0"/>
              <a:t>, </a:t>
            </a:r>
            <a:r>
              <a:rPr lang="nl-NL" sz="2400" dirty="0" err="1" smtClean="0">
                <a:latin typeface="Consolas" panose="020B0609020204030204" pitchFamily="49" charset="0"/>
                <a:cs typeface="Consolas" panose="020B0609020204030204" pitchFamily="49" charset="0"/>
              </a:rPr>
              <a:t>row</a:t>
            </a:r>
            <a:r>
              <a:rPr lang="nl-NL" sz="2400" dirty="0" smtClean="0">
                <a:latin typeface="Consolas" panose="020B0609020204030204" pitchFamily="49" charset="0"/>
                <a:cs typeface="Consolas" panose="020B0609020204030204" pitchFamily="49" charset="0"/>
              </a:rPr>
              <a:t>-reverse</a:t>
            </a:r>
            <a:r>
              <a:rPr lang="nl-NL" dirty="0" smtClean="0"/>
              <a:t>, </a:t>
            </a:r>
            <a:r>
              <a:rPr lang="nl-NL" sz="2400" dirty="0" smtClean="0">
                <a:latin typeface="Consolas" panose="020B0609020204030204" pitchFamily="49" charset="0"/>
                <a:cs typeface="Consolas" panose="020B0609020204030204" pitchFamily="49" charset="0"/>
              </a:rPr>
              <a:t>column</a:t>
            </a:r>
            <a:r>
              <a:rPr lang="nl-NL" dirty="0" smtClean="0"/>
              <a:t> </a:t>
            </a:r>
            <a:r>
              <a:rPr lang="nl-NL" dirty="0" err="1" smtClean="0"/>
              <a:t>and</a:t>
            </a:r>
            <a:r>
              <a:rPr lang="nl-NL" dirty="0" smtClean="0"/>
              <a:t> </a:t>
            </a:r>
            <a:r>
              <a:rPr lang="nl-NL" sz="2400" dirty="0" smtClean="0">
                <a:latin typeface="Consolas" panose="020B0609020204030204" pitchFamily="49" charset="0"/>
                <a:cs typeface="Consolas" panose="020B0609020204030204" pitchFamily="49" charset="0"/>
              </a:rPr>
              <a:t>column-reverse</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47</a:t>
            </a:fld>
            <a:endParaRPr lang="nl-NL"/>
          </a:p>
        </p:txBody>
      </p:sp>
      <p:sp>
        <p:nvSpPr>
          <p:cNvPr id="8" name="Rectangle 18"/>
          <p:cNvSpPr/>
          <p:nvPr/>
        </p:nvSpPr>
        <p:spPr>
          <a:xfrm>
            <a:off x="598015" y="1412776"/>
            <a:ext cx="7632700" cy="187220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#container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display</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webkit</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-flex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display</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flex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b="1" dirty="0" err="1"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webkit</a:t>
            </a:r>
            <a:r>
              <a:rPr lang="en-US" b="1"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-flex-direction</a:t>
            </a:r>
            <a: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row-reverse</a:t>
            </a:r>
            <a: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nl-NL" b="1" dirty="0" err="1"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flex-direction</a:t>
            </a:r>
            <a:r>
              <a:rPr lang="nl-NL"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nl-NL"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nl-NL" b="1"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row</a:t>
            </a:r>
            <a:r>
              <a:rPr lang="nl-NL" b="1"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-reverse</a:t>
            </a:r>
            <a:r>
              <a:rPr lang="nl-NL"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16260" y="4649688"/>
            <a:ext cx="7048500" cy="1371600"/>
          </a:xfrm>
          <a:prstGeom prst="rect">
            <a:avLst/>
          </a:prstGeom>
        </p:spPr>
      </p:pic>
    </p:spTree>
    <p:extLst>
      <p:ext uri="{BB962C8B-B14F-4D97-AF65-F5344CB8AC3E}">
        <p14:creationId xmlns:p14="http://schemas.microsoft.com/office/powerpoint/2010/main" val="35580138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709864" y="3543523"/>
            <a:ext cx="4038600" cy="2324100"/>
          </a:xfrm>
          <a:prstGeom prst="rect">
            <a:avLst/>
          </a:prstGeom>
        </p:spPr>
      </p:pic>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(5/17)</a:t>
            </a:r>
            <a:endParaRPr lang="nl-NL" dirty="0"/>
          </a:p>
        </p:txBody>
      </p:sp>
      <p:sp>
        <p:nvSpPr>
          <p:cNvPr id="3" name="Content Placeholder 2"/>
          <p:cNvSpPr>
            <a:spLocks noGrp="1"/>
          </p:cNvSpPr>
          <p:nvPr>
            <p:ph idx="1"/>
          </p:nvPr>
        </p:nvSpPr>
        <p:spPr/>
        <p:txBody>
          <a:bodyPr/>
          <a:lstStyle/>
          <a:p>
            <a:r>
              <a:rPr lang="nl-NL" dirty="0" err="1" smtClean="0"/>
              <a:t>Wrap</a:t>
            </a:r>
            <a:r>
              <a:rPr lang="nl-NL" dirty="0" smtClean="0"/>
              <a:t> a </a:t>
            </a:r>
            <a:r>
              <a:rPr lang="nl-NL" dirty="0" err="1" smtClean="0"/>
              <a:t>flexible</a:t>
            </a:r>
            <a:r>
              <a:rPr lang="nl-NL" dirty="0" smtClean="0"/>
              <a:t> line</a:t>
            </a:r>
          </a:p>
          <a:p>
            <a:pPr lvl="1"/>
            <a:endParaRPr lang="nl-NL" dirty="0"/>
          </a:p>
          <a:p>
            <a:pPr lvl="1"/>
            <a:endParaRPr lang="nl-NL" dirty="0" smtClean="0"/>
          </a:p>
          <a:p>
            <a:pPr lvl="1"/>
            <a:endParaRPr lang="nl-NL" dirty="0"/>
          </a:p>
          <a:p>
            <a:pPr lvl="1"/>
            <a:endParaRPr lang="nl-NL" dirty="0" smtClean="0"/>
          </a:p>
          <a:p>
            <a:pPr lvl="1"/>
            <a:r>
              <a:rPr lang="nl-NL" dirty="0" err="1" smtClean="0"/>
              <a:t>Possible</a:t>
            </a:r>
            <a:r>
              <a:rPr lang="nl-NL" dirty="0" smtClean="0"/>
              <a:t> </a:t>
            </a:r>
            <a:r>
              <a:rPr lang="nl-NL" dirty="0" err="1" smtClean="0"/>
              <a:t>values</a:t>
            </a:r>
            <a:r>
              <a:rPr lang="nl-NL" dirty="0" smtClean="0"/>
              <a:t>:</a:t>
            </a:r>
            <a:br>
              <a:rPr lang="nl-NL" dirty="0" smtClean="0"/>
            </a:br>
            <a:r>
              <a:rPr lang="nl-NL" sz="2400" dirty="0" err="1" smtClean="0">
                <a:latin typeface="Consolas" panose="020B0609020204030204" pitchFamily="49" charset="0"/>
                <a:cs typeface="Consolas" panose="020B0609020204030204" pitchFamily="49" charset="0"/>
              </a:rPr>
              <a:t>wrap</a:t>
            </a:r>
            <a:r>
              <a:rPr lang="nl-NL" dirty="0" smtClean="0"/>
              <a:t>, </a:t>
            </a:r>
            <a:r>
              <a:rPr lang="nl-NL" sz="2400" dirty="0" err="1" smtClean="0">
                <a:latin typeface="Consolas" panose="020B0609020204030204" pitchFamily="49" charset="0"/>
                <a:cs typeface="Consolas" panose="020B0609020204030204" pitchFamily="49" charset="0"/>
              </a:rPr>
              <a:t>nowrap</a:t>
            </a:r>
            <a:r>
              <a:rPr lang="nl-NL" dirty="0"/>
              <a:t> </a:t>
            </a:r>
            <a:r>
              <a:rPr lang="nl-NL" dirty="0" err="1" smtClean="0"/>
              <a:t>and</a:t>
            </a:r>
            <a:r>
              <a:rPr lang="nl-NL" dirty="0" smtClean="0"/>
              <a:t> </a:t>
            </a:r>
            <a:br>
              <a:rPr lang="nl-NL" dirty="0" smtClean="0"/>
            </a:br>
            <a:r>
              <a:rPr lang="nl-NL" sz="2400" dirty="0" err="1" smtClean="0">
                <a:latin typeface="Consolas" panose="020B0609020204030204" pitchFamily="49" charset="0"/>
                <a:cs typeface="Consolas" panose="020B0609020204030204" pitchFamily="49" charset="0"/>
              </a:rPr>
              <a:t>wrap</a:t>
            </a:r>
            <a:r>
              <a:rPr lang="nl-NL" sz="2400" dirty="0" smtClean="0">
                <a:latin typeface="Consolas" panose="020B0609020204030204" pitchFamily="49" charset="0"/>
                <a:cs typeface="Consolas" panose="020B0609020204030204" pitchFamily="49" charset="0"/>
              </a:rPr>
              <a:t>-reverse</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48</a:t>
            </a:fld>
            <a:endParaRPr lang="nl-NL"/>
          </a:p>
        </p:txBody>
      </p:sp>
      <p:sp>
        <p:nvSpPr>
          <p:cNvPr id="8" name="Rectangle 18"/>
          <p:cNvSpPr/>
          <p:nvPr/>
        </p:nvSpPr>
        <p:spPr>
          <a:xfrm>
            <a:off x="598015" y="1412776"/>
            <a:ext cx="7632700" cy="187220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#container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display</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webkit</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-flex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display</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flex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b="1" dirty="0" err="1"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webkit</a:t>
            </a:r>
            <a:r>
              <a:rPr lang="en-US" b="1"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-flex-wrap</a:t>
            </a:r>
            <a: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wrap</a:t>
            </a:r>
            <a: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nl-NL" b="1" dirty="0" err="1"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flex-wrap</a:t>
            </a:r>
            <a:r>
              <a:rPr lang="nl-NL"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nl-NL"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nl-NL" b="1"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wrap</a:t>
            </a:r>
            <a:r>
              <a:rPr lang="nl-NL"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98850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4709864" y="3543523"/>
            <a:ext cx="4038600" cy="2324100"/>
          </a:xfrm>
          <a:prstGeom prst="rect">
            <a:avLst/>
          </a:prstGeom>
        </p:spPr>
      </p:pic>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(6/17)</a:t>
            </a:r>
            <a:endParaRPr lang="nl-NL" dirty="0"/>
          </a:p>
        </p:txBody>
      </p:sp>
      <p:sp>
        <p:nvSpPr>
          <p:cNvPr id="3" name="Content Placeholder 2"/>
          <p:cNvSpPr>
            <a:spLocks noGrp="1"/>
          </p:cNvSpPr>
          <p:nvPr>
            <p:ph idx="1"/>
          </p:nvPr>
        </p:nvSpPr>
        <p:spPr/>
        <p:txBody>
          <a:bodyPr/>
          <a:lstStyle/>
          <a:p>
            <a:r>
              <a:rPr lang="nl-NL" dirty="0" err="1" smtClean="0"/>
              <a:t>Wrap</a:t>
            </a:r>
            <a:r>
              <a:rPr lang="nl-NL" dirty="0" smtClean="0"/>
              <a:t> </a:t>
            </a:r>
            <a:r>
              <a:rPr lang="nl-NL" dirty="0" err="1" smtClean="0"/>
              <a:t>and</a:t>
            </a:r>
            <a:r>
              <a:rPr lang="nl-NL" dirty="0" smtClean="0"/>
              <a:t> direct </a:t>
            </a:r>
            <a:r>
              <a:rPr lang="nl-NL" dirty="0" err="1" smtClean="0"/>
              <a:t>with</a:t>
            </a:r>
            <a:r>
              <a:rPr lang="nl-NL" dirty="0"/>
              <a:t> </a:t>
            </a:r>
            <a:r>
              <a:rPr lang="nl-NL" dirty="0" smtClean="0"/>
              <a:t>a shorthand</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49</a:t>
            </a:fld>
            <a:endParaRPr lang="nl-NL"/>
          </a:p>
        </p:txBody>
      </p:sp>
      <p:sp>
        <p:nvSpPr>
          <p:cNvPr id="8" name="Rectangle 18"/>
          <p:cNvSpPr/>
          <p:nvPr/>
        </p:nvSpPr>
        <p:spPr>
          <a:xfrm>
            <a:off x="598015" y="1412776"/>
            <a:ext cx="7632700" cy="187220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#container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display</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webkit</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-flex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display</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flex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b="1" dirty="0" err="1"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webkit</a:t>
            </a:r>
            <a:r>
              <a:rPr lang="en-US" b="1"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-flex-flow</a:t>
            </a:r>
            <a: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1"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row-reverse wrap</a:t>
            </a:r>
            <a: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nl-NL" b="1" dirty="0" err="1"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flex</a:t>
            </a:r>
            <a:r>
              <a:rPr lang="nl-NL" b="1"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-flow</a:t>
            </a:r>
            <a:r>
              <a:rPr lang="nl-NL"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nl-NL" b="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nl-NL" b="1"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row</a:t>
            </a:r>
            <a:r>
              <a:rPr lang="nl-NL" b="1"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-reverse </a:t>
            </a:r>
            <a:r>
              <a:rPr lang="nl-NL" b="1"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wrap</a:t>
            </a:r>
            <a:r>
              <a:rPr lang="nl-NL" b="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458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Modernizr</a:t>
            </a:r>
            <a:endParaRPr lang="nl-NL" dirty="0"/>
          </a:p>
        </p:txBody>
      </p:sp>
      <p:sp>
        <p:nvSpPr>
          <p:cNvPr id="3" name="Tijdelijke aanduiding voor inhoud 2"/>
          <p:cNvSpPr>
            <a:spLocks noGrp="1"/>
          </p:cNvSpPr>
          <p:nvPr>
            <p:ph idx="1"/>
          </p:nvPr>
        </p:nvSpPr>
        <p:spPr/>
        <p:txBody>
          <a:bodyPr/>
          <a:lstStyle/>
          <a:p>
            <a:r>
              <a:rPr lang="nl-NL" dirty="0" err="1" smtClean="0"/>
              <a:t>Loading</a:t>
            </a:r>
            <a:r>
              <a:rPr lang="nl-NL" dirty="0" smtClean="0"/>
              <a:t> scripts </a:t>
            </a:r>
            <a:r>
              <a:rPr lang="nl-NL" dirty="0" err="1" smtClean="0"/>
              <a:t>to</a:t>
            </a:r>
            <a:r>
              <a:rPr lang="nl-NL" dirty="0" smtClean="0"/>
              <a:t> </a:t>
            </a:r>
            <a:r>
              <a:rPr lang="nl-NL" dirty="0" err="1" smtClean="0"/>
              <a:t>backfill</a:t>
            </a:r>
            <a:r>
              <a:rPr lang="nl-NL" dirty="0" smtClean="0"/>
              <a:t> </a:t>
            </a:r>
            <a:r>
              <a:rPr lang="nl-NL" dirty="0" err="1" smtClean="0"/>
              <a:t>functionality</a:t>
            </a:r>
            <a:endParaRPr lang="nl-NL" dirty="0"/>
          </a:p>
          <a:p>
            <a:pPr lvl="1"/>
            <a:endParaRPr lang="nl-NL" dirty="0" smtClean="0"/>
          </a:p>
          <a:p>
            <a:pPr lvl="1"/>
            <a:endParaRPr lang="nl-NL" dirty="0"/>
          </a:p>
          <a:p>
            <a:pPr lvl="1"/>
            <a:endParaRPr lang="nl-NL" dirty="0" smtClean="0"/>
          </a:p>
          <a:p>
            <a:pPr lvl="1"/>
            <a:r>
              <a:rPr lang="nl-NL" dirty="0" err="1" smtClean="0"/>
              <a:t>Not</a:t>
            </a:r>
            <a:r>
              <a:rPr lang="nl-NL" dirty="0" smtClean="0"/>
              <a:t> </a:t>
            </a:r>
            <a:r>
              <a:rPr lang="nl-NL" dirty="0" err="1"/>
              <a:t>included</a:t>
            </a:r>
            <a:r>
              <a:rPr lang="nl-NL" dirty="0"/>
              <a:t> </a:t>
            </a:r>
            <a:r>
              <a:rPr lang="nl-NL" dirty="0" err="1"/>
              <a:t>with</a:t>
            </a:r>
            <a:r>
              <a:rPr lang="nl-NL" dirty="0"/>
              <a:t> the default </a:t>
            </a:r>
            <a:r>
              <a:rPr lang="nl-NL" dirty="0" smtClean="0"/>
              <a:t>download</a:t>
            </a:r>
            <a:endParaRPr lang="nl-NL" dirty="0"/>
          </a:p>
        </p:txBody>
      </p:sp>
      <p:sp>
        <p:nvSpPr>
          <p:cNvPr id="5" name="Tijdelijke aanduiding voor dianummer 4"/>
          <p:cNvSpPr>
            <a:spLocks noGrp="1"/>
          </p:cNvSpPr>
          <p:nvPr>
            <p:ph type="sldNum" sz="quarter" idx="11"/>
          </p:nvPr>
        </p:nvSpPr>
        <p:spPr/>
        <p:txBody>
          <a:bodyPr/>
          <a:lstStyle/>
          <a:p>
            <a:pPr>
              <a:defRPr/>
            </a:pPr>
            <a:fld id="{D2231366-557E-42C0-A0BB-A04DD0621FCC}" type="slidenum">
              <a:rPr lang="nl-NL" smtClean="0"/>
              <a:pPr>
                <a:defRPr/>
              </a:pPr>
              <a:t>5</a:t>
            </a:fld>
            <a:endParaRPr lang="nl-NL"/>
          </a:p>
        </p:txBody>
      </p:sp>
      <p:sp>
        <p:nvSpPr>
          <p:cNvPr id="7" name="Rectangle 18"/>
          <p:cNvSpPr/>
          <p:nvPr/>
        </p:nvSpPr>
        <p:spPr>
          <a:xfrm>
            <a:off x="598015" y="1412776"/>
            <a:ext cx="7632700" cy="151216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rPr>
              <a:t>Modernizr.load</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test: </a:t>
            </a:r>
            <a:r>
              <a:rPr lang="en-US" dirty="0" err="1">
                <a:solidFill>
                  <a:srgbClr val="000000"/>
                </a:solidFill>
                <a:latin typeface="Consolas"/>
              </a:rPr>
              <a:t>Modernizr.geolocation</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yep: </a:t>
            </a:r>
            <a:r>
              <a:rPr lang="en-US" dirty="0">
                <a:solidFill>
                  <a:srgbClr val="800000"/>
                </a:solidFill>
                <a:latin typeface="Consolas"/>
              </a:rPr>
              <a:t>'geo.js</a:t>
            </a:r>
            <a:r>
              <a:rPr lang="en-US" dirty="0" smtClean="0">
                <a:solidFill>
                  <a:srgbClr val="800000"/>
                </a:solidFill>
                <a:latin typeface="Consolas"/>
              </a:rPr>
              <a:t>'</a:t>
            </a:r>
            <a:r>
              <a:rPr lang="en-US" dirty="0" smtClean="0">
                <a:solidFill>
                  <a:srgbClr val="000000"/>
                </a:solidFill>
                <a:latin typeface="Consolas"/>
              </a:rPr>
              <a:t>,</a:t>
            </a: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nope: </a:t>
            </a:r>
            <a:r>
              <a:rPr lang="en-US" dirty="0" smtClean="0">
                <a:solidFill>
                  <a:srgbClr val="800000"/>
                </a:solidFill>
                <a:latin typeface="Consolas"/>
              </a:rPr>
              <a:t>'geo-polyfill.js</a:t>
            </a:r>
            <a:r>
              <a:rPr lang="en-US" dirty="0">
                <a:solidFill>
                  <a:srgbClr val="800000"/>
                </a:solidFill>
                <a:latin typeface="Consolas"/>
              </a:rPr>
              <a:t>'</a:t>
            </a:r>
            <a:endParaRPr lang="en-US" dirty="0" smtClean="0">
              <a:solidFill>
                <a:srgbClr val="800000"/>
              </a:solidFill>
              <a:latin typeface="Consolas"/>
            </a:endParaRPr>
          </a:p>
          <a:p>
            <a:pPr marL="0" marR="0" lvl="0" indent="0"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endParaRPr lang="nl-NL" dirty="0">
              <a:solidFill>
                <a:schemeClr val="tx1"/>
              </a:solidFill>
              <a:ea typeface="Calibri"/>
              <a:cs typeface="Times New Roman"/>
            </a:endParaRPr>
          </a:p>
        </p:txBody>
      </p:sp>
      <p:sp>
        <p:nvSpPr>
          <p:cNvPr id="6" name="Rounded Rectangle 5"/>
          <p:cNvSpPr/>
          <p:nvPr/>
        </p:nvSpPr>
        <p:spPr>
          <a:xfrm>
            <a:off x="7596336" y="1340768"/>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34828393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(7/17)</a:t>
            </a:r>
            <a:endParaRPr lang="nl-NL" dirty="0"/>
          </a:p>
        </p:txBody>
      </p:sp>
      <p:sp>
        <p:nvSpPr>
          <p:cNvPr id="3" name="Content Placeholder 2"/>
          <p:cNvSpPr>
            <a:spLocks noGrp="1"/>
          </p:cNvSpPr>
          <p:nvPr>
            <p:ph idx="1"/>
          </p:nvPr>
        </p:nvSpPr>
        <p:spPr/>
        <p:txBody>
          <a:bodyPr/>
          <a:lstStyle/>
          <a:p>
            <a:r>
              <a:rPr lang="nl-NL" dirty="0" smtClean="0"/>
              <a:t>Change the order of placement</a:t>
            </a:r>
            <a:endParaRPr lang="nl-NL" sz="2200" dirty="0" smtClean="0">
              <a:latin typeface="Consolas" panose="020B0609020204030204" pitchFamily="49" charset="0"/>
              <a:cs typeface="Consolas" panose="020B0609020204030204" pitchFamily="49" charset="0"/>
            </a:endParaRP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50</a:t>
            </a:fld>
            <a:endParaRPr lang="nl-NL"/>
          </a:p>
        </p:txBody>
      </p:sp>
      <p:sp>
        <p:nvSpPr>
          <p:cNvPr id="12" name="Rectangle 18"/>
          <p:cNvSpPr/>
          <p:nvPr/>
        </p:nvSpPr>
        <p:spPr>
          <a:xfrm>
            <a:off x="598015" y="4319213"/>
            <a:ext cx="4050185" cy="1990107"/>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id</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="container"&gt;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class</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="box</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current</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4</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nl-NL"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nl-NL"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nl-NL"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nl-NL" sz="800" dirty="0">
                <a:solidFill>
                  <a:schemeClr val="tx1"/>
                </a:solidFill>
              </a:rPr>
              <a:t> </a:t>
            </a:r>
            <a:endParaRPr lang="nl-NL" sz="4000" dirty="0">
              <a:solidFill>
                <a:schemeClr val="tx1"/>
              </a:solidFill>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4860032" y="4057228"/>
            <a:ext cx="4038600" cy="2324100"/>
          </a:xfrm>
          <a:prstGeom prst="rect">
            <a:avLst/>
          </a:prstGeom>
        </p:spPr>
      </p:pic>
      <p:sp>
        <p:nvSpPr>
          <p:cNvPr id="25" name="Rectangle 18"/>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kumimoji="0" lang="nl-NL"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8"/>
          <p:cNvSpPr/>
          <p:nvPr/>
        </p:nvSpPr>
        <p:spPr>
          <a:xfrm>
            <a:off x="598015" y="1412775"/>
            <a:ext cx="7632699" cy="1872209"/>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#container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b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display</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webkit</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-flex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display</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flex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webkit</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-flex-wrap</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wrap</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nl-NL"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flex-wrap</a:t>
            </a:r>
            <a:r>
              <a:rPr lang="nl-NL"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nl-NL"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wrap</a:t>
            </a:r>
            <a:r>
              <a:rPr lang="nl-NL"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nl-NL"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endParaRPr lang="nl-NL"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18"/>
          <p:cNvSpPr/>
          <p:nvPr/>
        </p:nvSpPr>
        <p:spPr>
          <a:xfrm>
            <a:off x="4648200" y="1412775"/>
            <a:ext cx="3582514" cy="1872209"/>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current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background-color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green</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-webkit-order</a:t>
            </a:r>
            <a:r>
              <a:rPr lang="nl-NL"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-1</a:t>
            </a:r>
            <a:r>
              <a:rPr lang="nl-NL"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order</a:t>
            </a:r>
            <a:r>
              <a:rPr lang="nl-NL"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-1</a:t>
            </a:r>
            <a:r>
              <a:rPr lang="nl-NL"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sz="800" dirty="0" smtClean="0">
                <a:solidFill>
                  <a:schemeClr val="tx1"/>
                </a:solidFill>
              </a:rPr>
              <a:t> </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19530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(8/17)</a:t>
            </a:r>
            <a:endParaRPr lang="nl-NL" dirty="0"/>
          </a:p>
        </p:txBody>
      </p:sp>
      <p:sp>
        <p:nvSpPr>
          <p:cNvPr id="3" name="Content Placeholder 2"/>
          <p:cNvSpPr>
            <a:spLocks noGrp="1"/>
          </p:cNvSpPr>
          <p:nvPr>
            <p:ph idx="1"/>
          </p:nvPr>
        </p:nvSpPr>
        <p:spPr/>
        <p:txBody>
          <a:bodyPr/>
          <a:lstStyle/>
          <a:p>
            <a:r>
              <a:rPr lang="nl-NL" dirty="0" smtClean="0"/>
              <a:t>Take up </a:t>
            </a:r>
            <a:r>
              <a:rPr lang="nl-NL" dirty="0" err="1" smtClean="0"/>
              <a:t>flexible</a:t>
            </a:r>
            <a:r>
              <a:rPr lang="nl-NL" dirty="0" smtClean="0"/>
              <a:t> </a:t>
            </a:r>
            <a:r>
              <a:rPr lang="nl-NL" dirty="0" err="1" smtClean="0"/>
              <a:t>space</a:t>
            </a:r>
            <a:endParaRPr lang="nl-NL"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51</a:t>
            </a:fld>
            <a:endParaRPr lang="nl-NL"/>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772816"/>
            <a:ext cx="619125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777330"/>
            <a:ext cx="61912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9" descr="http://www.w3.org/html/logo/downloads/HTML5_Logo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2879" y="1412776"/>
            <a:ext cx="863497" cy="863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45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(9/17)</a:t>
            </a:r>
            <a:endParaRPr lang="nl-NL" dirty="0"/>
          </a:p>
        </p:txBody>
      </p:sp>
      <p:sp>
        <p:nvSpPr>
          <p:cNvPr id="3" name="Content Placeholder 2"/>
          <p:cNvSpPr>
            <a:spLocks noGrp="1"/>
          </p:cNvSpPr>
          <p:nvPr>
            <p:ph idx="1"/>
          </p:nvPr>
        </p:nvSpPr>
        <p:spPr/>
        <p:txBody>
          <a:bodyPr/>
          <a:lstStyle/>
          <a:p>
            <a:r>
              <a:rPr lang="nl-NL" dirty="0" smtClean="0"/>
              <a:t>Take up </a:t>
            </a:r>
            <a:r>
              <a:rPr lang="nl-NL" dirty="0" err="1" smtClean="0"/>
              <a:t>flexible</a:t>
            </a:r>
            <a:r>
              <a:rPr lang="nl-NL" dirty="0" smtClean="0"/>
              <a:t> </a:t>
            </a:r>
            <a:r>
              <a:rPr lang="nl-NL" dirty="0" err="1" smtClean="0"/>
              <a:t>space</a:t>
            </a:r>
            <a:endParaRPr lang="nl-NL"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52</a:t>
            </a:fld>
            <a:endParaRPr lang="nl-NL"/>
          </a:p>
        </p:txBody>
      </p:sp>
      <p:sp>
        <p:nvSpPr>
          <p:cNvPr id="8" name="Rectangle 18"/>
          <p:cNvSpPr/>
          <p:nvPr/>
        </p:nvSpPr>
        <p:spPr>
          <a:xfrm>
            <a:off x="598015" y="1412776"/>
            <a:ext cx="7632700" cy="316835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#main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display</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webkit</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-flex</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display</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flex</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8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main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section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webkit</a:t>
            </a:r>
            <a:r>
              <a:rPr lang="en-US"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-flex</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1</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flex</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1</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smtClean="0">
                <a:solidFill>
                  <a:srgbClr val="800000"/>
                </a:solidFill>
                <a:latin typeface="Consolas" panose="020B0609020204030204" pitchFamily="49" charset="0"/>
                <a:ea typeface="Times New Roman" panose="02020603050405020304" pitchFamily="18" charset="0"/>
                <a:cs typeface="Consolas" panose="020B0609020204030204" pitchFamily="49" charset="0"/>
              </a:rPr>
              <a:t>#</a:t>
            </a:r>
            <a:r>
              <a:rPr lang="nl-NL" dirty="0" err="1">
                <a:solidFill>
                  <a:srgbClr val="800000"/>
                </a:solidFill>
                <a:latin typeface="Consolas" panose="020B0609020204030204" pitchFamily="49" charset="0"/>
                <a:ea typeface="Times New Roman" panose="02020603050405020304" pitchFamily="18" charset="0"/>
                <a:cs typeface="Consolas" panose="020B0609020204030204" pitchFamily="49" charset="0"/>
              </a:rPr>
              <a:t>main</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err="1">
                <a:solidFill>
                  <a:srgbClr val="800000"/>
                </a:solidFill>
                <a:latin typeface="Consolas" panose="020B0609020204030204" pitchFamily="49" charset="0"/>
                <a:ea typeface="Times New Roman" panose="02020603050405020304" pitchFamily="18" charset="0"/>
                <a:cs typeface="Consolas" panose="020B0609020204030204" pitchFamily="49" charset="0"/>
              </a:rPr>
              <a:t>aside</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width</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a:solidFill>
                  <a:srgbClr val="0000FF"/>
                </a:solidFill>
                <a:latin typeface="Consolas" panose="020B0609020204030204" pitchFamily="49" charset="0"/>
                <a:ea typeface="Times New Roman" panose="02020603050405020304" pitchFamily="18" charset="0"/>
                <a:cs typeface="Consolas" panose="020B0609020204030204" pitchFamily="49" charset="0"/>
              </a:rPr>
              <a:t>300px</a:t>
            </a: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sz="800" dirty="0" smtClean="0">
                <a:solidFill>
                  <a:schemeClr val="tx1"/>
                </a:solidFill>
              </a:rPr>
              <a:t> </a:t>
            </a:r>
            <a:endParaRPr lang="nl-NL" sz="4000" dirty="0">
              <a:solidFill>
                <a:schemeClr val="tx1"/>
              </a:solidFill>
              <a:latin typeface="Arial" panose="020B0604020202020204" pitchFamily="34" charset="0"/>
            </a:endParaRPr>
          </a:p>
        </p:txBody>
      </p:sp>
      <p:sp>
        <p:nvSpPr>
          <p:cNvPr id="10" name="Rectangle 18"/>
          <p:cNvSpPr/>
          <p:nvPr/>
        </p:nvSpPr>
        <p:spPr>
          <a:xfrm>
            <a:off x="4355977" y="1412776"/>
            <a:ext cx="3874738" cy="316835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smtClean="0">
                <a:solidFill>
                  <a:srgbClr val="800000"/>
                </a:solidFill>
                <a:latin typeface="Consolas" panose="020B0609020204030204" pitchFamily="49" charset="0"/>
                <a:ea typeface="Times New Roman" panose="02020603050405020304" pitchFamily="18" charset="0"/>
                <a:cs typeface="Consolas" panose="020B0609020204030204" pitchFamily="49" charset="0"/>
              </a:rPr>
              <a:t>header</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header</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err="1">
                <a:solidFill>
                  <a:srgbClr val="800000"/>
                </a:solidFill>
                <a:latin typeface="Consolas" panose="020B0609020204030204" pitchFamily="49" charset="0"/>
                <a:ea typeface="Times New Roman" panose="02020603050405020304" pitchFamily="18" charset="0"/>
                <a:cs typeface="Consolas" panose="020B0609020204030204" pitchFamily="49" charset="0"/>
              </a:rPr>
              <a:t>nav</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err="1">
                <a:solidFill>
                  <a:srgbClr val="800000"/>
                </a:solidFill>
                <a:latin typeface="Consolas" panose="020B0609020204030204" pitchFamily="49" charset="0"/>
                <a:ea typeface="Times New Roman" panose="02020603050405020304" pitchFamily="18" charset="0"/>
                <a:cs typeface="Consolas" panose="020B0609020204030204" pitchFamily="49" charset="0"/>
              </a:rPr>
              <a:t>nav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id</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="main"&gt;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section</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		&lt;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article</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article</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	&lt;/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section</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aside</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aside</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b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div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smtClean="0">
                <a:solidFill>
                  <a:srgbClr val="800000"/>
                </a:solidFill>
                <a:latin typeface="Consolas" panose="020B0609020204030204" pitchFamily="49" charset="0"/>
                <a:ea typeface="Times New Roman" panose="02020603050405020304" pitchFamily="18" charset="0"/>
                <a:cs typeface="Consolas" panose="020B0609020204030204" pitchFamily="49" charset="0"/>
              </a:rPr>
              <a:t>footer</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footer</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nl-NL" sz="800" dirty="0">
                <a:solidFill>
                  <a:schemeClr val="tx1"/>
                </a:solidFill>
              </a:rPr>
              <a:t> </a:t>
            </a:r>
            <a:endParaRPr lang="nl-NL" sz="4000" dirty="0">
              <a:solidFill>
                <a:schemeClr val="tx1"/>
              </a:solidFill>
              <a:latin typeface="Arial" panose="020B0604020202020204" pitchFamily="34" charset="0"/>
            </a:endParaRPr>
          </a:p>
        </p:txBody>
      </p:sp>
      <p:pic>
        <p:nvPicPr>
          <p:cNvPr id="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79" y="4064926"/>
            <a:ext cx="3437583" cy="231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9" descr="http://www.w3.org/html/logo/downloads/HTML5_Logo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3904" y="3890176"/>
            <a:ext cx="479442" cy="47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6030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(10/17)</a:t>
            </a:r>
            <a:endParaRPr lang="nl-NL" dirty="0"/>
          </a:p>
        </p:txBody>
      </p:sp>
      <p:sp>
        <p:nvSpPr>
          <p:cNvPr id="3" name="Content Placeholder 2"/>
          <p:cNvSpPr>
            <a:spLocks noGrp="1"/>
          </p:cNvSpPr>
          <p:nvPr>
            <p:ph idx="1"/>
          </p:nvPr>
        </p:nvSpPr>
        <p:spPr/>
        <p:txBody>
          <a:bodyPr/>
          <a:lstStyle/>
          <a:p>
            <a:r>
              <a:rPr lang="nl-NL" dirty="0" err="1" smtClean="0"/>
              <a:t>Divide</a:t>
            </a:r>
            <a:r>
              <a:rPr lang="nl-NL" dirty="0" smtClean="0"/>
              <a:t> </a:t>
            </a:r>
            <a:r>
              <a:rPr lang="nl-NL" dirty="0" err="1" smtClean="0"/>
              <a:t>space</a:t>
            </a:r>
            <a:r>
              <a:rPr lang="nl-NL" dirty="0" smtClean="0"/>
              <a:t> on the </a:t>
            </a:r>
            <a:r>
              <a:rPr lang="nl-NL" b="1" dirty="0" err="1" smtClean="0"/>
              <a:t>main</a:t>
            </a:r>
            <a:r>
              <a:rPr lang="nl-NL" b="1" dirty="0" smtClean="0"/>
              <a:t> </a:t>
            </a:r>
            <a:r>
              <a:rPr lang="nl-NL" b="1" dirty="0" err="1" smtClean="0"/>
              <a:t>axis</a:t>
            </a:r>
            <a:endParaRPr lang="nl-NL" b="1"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53</a:t>
            </a:fld>
            <a:endParaRPr lang="nl-NL"/>
          </a:p>
        </p:txBody>
      </p:sp>
      <p:sp>
        <p:nvSpPr>
          <p:cNvPr id="14" name="Rectangle 18"/>
          <p:cNvSpPr/>
          <p:nvPr/>
        </p:nvSpPr>
        <p:spPr>
          <a:xfrm>
            <a:off x="598015" y="1412776"/>
            <a:ext cx="7632700" cy="18002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#main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display</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webkit</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-flex</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display</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flex</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webkit</a:t>
            </a: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-justify-content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space-between</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FF0000"/>
                </a:solidFill>
                <a:latin typeface="Consolas" panose="020B0609020204030204" pitchFamily="49" charset="0"/>
                <a:ea typeface="Times New Roman" panose="02020603050405020304" pitchFamily="18" charset="0"/>
                <a:cs typeface="Consolas" panose="020B0609020204030204" pitchFamily="49" charset="0"/>
              </a:rPr>
              <a:t>justify-content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space-between</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endParaRPr lang="nl-NL" sz="4000" dirty="0">
              <a:solidFill>
                <a:schemeClr val="tx1"/>
              </a:solidFill>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2557462" y="4077072"/>
            <a:ext cx="4029075" cy="1371600"/>
          </a:xfrm>
          <a:prstGeom prst="rect">
            <a:avLst/>
          </a:prstGeom>
        </p:spPr>
      </p:pic>
    </p:spTree>
    <p:extLst>
      <p:ext uri="{BB962C8B-B14F-4D97-AF65-F5344CB8AC3E}">
        <p14:creationId xmlns:p14="http://schemas.microsoft.com/office/powerpoint/2010/main" val="10880009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8"/>
          <p:cNvSpPr/>
          <p:nvPr/>
        </p:nvSpPr>
        <p:spPr>
          <a:xfrm>
            <a:off x="593147" y="2646243"/>
            <a:ext cx="7632700" cy="64807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display</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flex</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justify-content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flex-end</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endParaRPr lang="nl-NL" sz="4000" dirty="0">
              <a:solidFill>
                <a:schemeClr val="tx1"/>
              </a:solidFill>
              <a:latin typeface="Arial" panose="020B0604020202020204" pitchFamily="34" charset="0"/>
            </a:endParaRPr>
          </a:p>
        </p:txBody>
      </p:sp>
      <p:sp>
        <p:nvSpPr>
          <p:cNvPr id="19" name="Rectangle 18"/>
          <p:cNvSpPr/>
          <p:nvPr/>
        </p:nvSpPr>
        <p:spPr>
          <a:xfrm>
            <a:off x="589496" y="3610340"/>
            <a:ext cx="7632700" cy="64807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display</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flex</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justify-content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center</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endParaRPr lang="nl-NL" sz="4000" dirty="0">
              <a:solidFill>
                <a:schemeClr val="tx1"/>
              </a:solidFill>
              <a:latin typeface="Arial" panose="020B0604020202020204" pitchFamily="34" charset="0"/>
            </a:endParaRPr>
          </a:p>
        </p:txBody>
      </p:sp>
      <p:sp>
        <p:nvSpPr>
          <p:cNvPr id="20" name="Rectangle 18"/>
          <p:cNvSpPr/>
          <p:nvPr/>
        </p:nvSpPr>
        <p:spPr>
          <a:xfrm>
            <a:off x="587265" y="4562466"/>
            <a:ext cx="7632700" cy="64807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display</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flex</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justify-content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space-around</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endParaRPr lang="nl-NL" sz="4000" dirty="0">
              <a:solidFill>
                <a:schemeClr val="tx1"/>
              </a:solidFill>
              <a:latin typeface="Arial" panose="020B0604020202020204" pitchFamily="34" charset="0"/>
            </a:endParaRPr>
          </a:p>
        </p:txBody>
      </p:sp>
      <p:sp>
        <p:nvSpPr>
          <p:cNvPr id="21" name="Rectangle 18"/>
          <p:cNvSpPr/>
          <p:nvPr/>
        </p:nvSpPr>
        <p:spPr>
          <a:xfrm>
            <a:off x="598015" y="5517232"/>
            <a:ext cx="7632700" cy="64807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display</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flex</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justify-content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space-between</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endParaRPr lang="nl-NL" sz="4000" dirty="0">
              <a:solidFill>
                <a:schemeClr val="tx1"/>
              </a:solidFill>
              <a:latin typeface="Arial" panose="020B0604020202020204" pitchFamily="34" charset="0"/>
            </a:endParaRPr>
          </a:p>
        </p:txBody>
      </p:sp>
      <p:sp>
        <p:nvSpPr>
          <p:cNvPr id="14" name="Rectangle 18"/>
          <p:cNvSpPr/>
          <p:nvPr/>
        </p:nvSpPr>
        <p:spPr>
          <a:xfrm>
            <a:off x="598015" y="1700808"/>
            <a:ext cx="7632700" cy="64807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display</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flex</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justify-content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flex-start</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endParaRPr lang="nl-NL" sz="4000" dirty="0">
              <a:solidFill>
                <a:schemeClr val="tx1"/>
              </a:solidFill>
              <a:latin typeface="Arial" panose="020B0604020202020204" pitchFamily="34" charset="0"/>
            </a:endParaRPr>
          </a:p>
        </p:txBody>
      </p:sp>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(11/17)</a:t>
            </a:r>
            <a:endParaRPr lang="nl-NL" dirty="0"/>
          </a:p>
        </p:txBody>
      </p:sp>
      <p:sp>
        <p:nvSpPr>
          <p:cNvPr id="3" name="Content Placeholder 2"/>
          <p:cNvSpPr>
            <a:spLocks noGrp="1"/>
          </p:cNvSpPr>
          <p:nvPr>
            <p:ph idx="1"/>
          </p:nvPr>
        </p:nvSpPr>
        <p:spPr/>
        <p:txBody>
          <a:bodyPr/>
          <a:lstStyle/>
          <a:p>
            <a:r>
              <a:rPr lang="nl-NL" dirty="0" err="1" smtClean="0"/>
              <a:t>Divide</a:t>
            </a:r>
            <a:r>
              <a:rPr lang="nl-NL" dirty="0" smtClean="0"/>
              <a:t> </a:t>
            </a:r>
            <a:r>
              <a:rPr lang="nl-NL" dirty="0" err="1" smtClean="0"/>
              <a:t>space</a:t>
            </a:r>
            <a:r>
              <a:rPr lang="nl-NL" dirty="0" smtClean="0"/>
              <a:t> on the </a:t>
            </a:r>
            <a:r>
              <a:rPr lang="nl-NL" b="1" dirty="0" err="1" smtClean="0"/>
              <a:t>main</a:t>
            </a:r>
            <a:r>
              <a:rPr lang="nl-NL" b="1" dirty="0" smtClean="0"/>
              <a:t> </a:t>
            </a:r>
            <a:r>
              <a:rPr lang="nl-NL" b="1" dirty="0" err="1" smtClean="0"/>
              <a:t>axis</a:t>
            </a:r>
            <a:endParaRPr lang="nl-NL" b="1"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54</a:t>
            </a:fld>
            <a:endParaRPr lang="nl-NL"/>
          </a:p>
        </p:txBody>
      </p:sp>
      <p:pic>
        <p:nvPicPr>
          <p:cNvPr id="9" name="Picture 8"/>
          <p:cNvPicPr>
            <a:picLocks noChangeAspect="1"/>
          </p:cNvPicPr>
          <p:nvPr/>
        </p:nvPicPr>
        <p:blipFill>
          <a:blip r:embed="rId3"/>
          <a:stretch>
            <a:fillRect/>
          </a:stretch>
        </p:blipFill>
        <p:spPr>
          <a:xfrm>
            <a:off x="4932040" y="1341906"/>
            <a:ext cx="4038600" cy="5191125"/>
          </a:xfrm>
          <a:prstGeom prst="rect">
            <a:avLst/>
          </a:prstGeom>
        </p:spPr>
      </p:pic>
    </p:spTree>
    <p:extLst>
      <p:ext uri="{BB962C8B-B14F-4D97-AF65-F5344CB8AC3E}">
        <p14:creationId xmlns:p14="http://schemas.microsoft.com/office/powerpoint/2010/main" val="37805518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(12/17)</a:t>
            </a:r>
            <a:endParaRPr lang="nl-NL" dirty="0"/>
          </a:p>
        </p:txBody>
      </p:sp>
      <p:sp>
        <p:nvSpPr>
          <p:cNvPr id="3" name="Content Placeholder 2"/>
          <p:cNvSpPr>
            <a:spLocks noGrp="1"/>
          </p:cNvSpPr>
          <p:nvPr>
            <p:ph idx="1"/>
          </p:nvPr>
        </p:nvSpPr>
        <p:spPr/>
        <p:txBody>
          <a:bodyPr/>
          <a:lstStyle/>
          <a:p>
            <a:r>
              <a:rPr lang="nl-NL" dirty="0" err="1" smtClean="0"/>
              <a:t>Divide</a:t>
            </a:r>
            <a:r>
              <a:rPr lang="nl-NL" dirty="0" smtClean="0"/>
              <a:t> </a:t>
            </a:r>
            <a:r>
              <a:rPr lang="nl-NL" dirty="0" err="1" smtClean="0"/>
              <a:t>space</a:t>
            </a:r>
            <a:r>
              <a:rPr lang="nl-NL" dirty="0" smtClean="0"/>
              <a:t> on the </a:t>
            </a:r>
            <a:r>
              <a:rPr lang="nl-NL" b="1" dirty="0" smtClean="0"/>
              <a:t>cross </a:t>
            </a:r>
            <a:r>
              <a:rPr lang="nl-NL" b="1" dirty="0" err="1" smtClean="0"/>
              <a:t>axis</a:t>
            </a:r>
            <a:endParaRPr lang="nl-NL" b="1"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55</a:t>
            </a:fld>
            <a:endParaRPr lang="nl-NL"/>
          </a:p>
        </p:txBody>
      </p:sp>
      <p:sp>
        <p:nvSpPr>
          <p:cNvPr id="14" name="Rectangle 18"/>
          <p:cNvSpPr/>
          <p:nvPr/>
        </p:nvSpPr>
        <p:spPr>
          <a:xfrm>
            <a:off x="598015" y="1412776"/>
            <a:ext cx="7632700" cy="230425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#main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display</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webkit</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-flex</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display</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flex</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webkit</a:t>
            </a:r>
            <a:r>
              <a:rPr lang="en-US"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-flex-flow</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row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wrap</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flex-flow</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row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wrap</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webkit</a:t>
            </a: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-align-content</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space-between</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align-content</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space-between</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endParaRPr lang="nl-NL" sz="4000" dirty="0">
              <a:solidFill>
                <a:schemeClr val="tx1"/>
              </a:solidFill>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501413" y="2112963"/>
            <a:ext cx="2314575" cy="4219575"/>
          </a:xfrm>
          <a:prstGeom prst="rect">
            <a:avLst/>
          </a:prstGeom>
        </p:spPr>
      </p:pic>
    </p:spTree>
    <p:extLst>
      <p:ext uri="{BB962C8B-B14F-4D97-AF65-F5344CB8AC3E}">
        <p14:creationId xmlns:p14="http://schemas.microsoft.com/office/powerpoint/2010/main" val="26203218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(13/17)</a:t>
            </a:r>
            <a:endParaRPr lang="nl-NL" dirty="0"/>
          </a:p>
        </p:txBody>
      </p:sp>
      <p:sp>
        <p:nvSpPr>
          <p:cNvPr id="3" name="Content Placeholder 2"/>
          <p:cNvSpPr>
            <a:spLocks noGrp="1"/>
          </p:cNvSpPr>
          <p:nvPr>
            <p:ph idx="1"/>
          </p:nvPr>
        </p:nvSpPr>
        <p:spPr/>
        <p:txBody>
          <a:bodyPr/>
          <a:lstStyle/>
          <a:p>
            <a:r>
              <a:rPr lang="nl-NL" dirty="0" err="1" smtClean="0"/>
              <a:t>Divide</a:t>
            </a:r>
            <a:r>
              <a:rPr lang="nl-NL" dirty="0" smtClean="0"/>
              <a:t> </a:t>
            </a:r>
            <a:r>
              <a:rPr lang="nl-NL" dirty="0" err="1" smtClean="0"/>
              <a:t>space</a:t>
            </a:r>
            <a:r>
              <a:rPr lang="nl-NL" dirty="0" smtClean="0"/>
              <a:t> on the </a:t>
            </a:r>
            <a:r>
              <a:rPr lang="nl-NL" b="1" dirty="0" smtClean="0"/>
              <a:t>cross </a:t>
            </a:r>
            <a:r>
              <a:rPr lang="nl-NL" b="1" dirty="0" err="1" smtClean="0"/>
              <a:t>axis</a:t>
            </a:r>
            <a:endParaRPr lang="nl-NL" b="1" dirty="0" smtClean="0"/>
          </a:p>
          <a:p>
            <a:pPr lvl="1"/>
            <a:r>
              <a:rPr lang="en-US" sz="2400" dirty="0" smtClean="0">
                <a:latin typeface="Consolas" panose="020B0609020204030204" pitchFamily="49" charset="0"/>
                <a:cs typeface="Consolas" panose="020B0609020204030204" pitchFamily="49" charset="0"/>
              </a:rPr>
              <a:t>flex-start</a:t>
            </a:r>
            <a:r>
              <a:rPr lang="en-US" dirty="0" smtClean="0"/>
              <a:t>, </a:t>
            </a:r>
            <a:r>
              <a:rPr lang="en-US" sz="2400" dirty="0" smtClean="0">
                <a:latin typeface="Consolas" panose="020B0609020204030204" pitchFamily="49" charset="0"/>
                <a:cs typeface="Consolas" panose="020B0609020204030204" pitchFamily="49" charset="0"/>
              </a:rPr>
              <a:t>flex-end</a:t>
            </a:r>
            <a:r>
              <a:rPr lang="en-US" dirty="0" smtClean="0"/>
              <a:t>, </a:t>
            </a:r>
            <a:r>
              <a:rPr lang="en-US" sz="2400" dirty="0" smtClean="0">
                <a:latin typeface="Consolas" panose="020B0609020204030204" pitchFamily="49" charset="0"/>
                <a:cs typeface="Consolas" panose="020B0609020204030204" pitchFamily="49" charset="0"/>
              </a:rPr>
              <a:t>center</a:t>
            </a:r>
            <a:r>
              <a:rPr lang="en-US" dirty="0" smtClean="0"/>
              <a:t>, </a:t>
            </a:r>
            <a:r>
              <a:rPr lang="en-US" sz="2400" dirty="0" smtClean="0">
                <a:latin typeface="Consolas" panose="020B0609020204030204" pitchFamily="49" charset="0"/>
                <a:cs typeface="Consolas" panose="020B0609020204030204" pitchFamily="49" charset="0"/>
              </a:rPr>
              <a:t>space-between</a:t>
            </a:r>
            <a:r>
              <a:rPr lang="en-US" dirty="0" smtClean="0"/>
              <a:t>, </a:t>
            </a:r>
            <a:r>
              <a:rPr lang="en-US" sz="2400" dirty="0" smtClean="0">
                <a:latin typeface="Consolas" panose="020B0609020204030204" pitchFamily="49" charset="0"/>
                <a:cs typeface="Consolas" panose="020B0609020204030204" pitchFamily="49" charset="0"/>
              </a:rPr>
              <a:t>space-around</a:t>
            </a:r>
            <a:r>
              <a:rPr lang="en-US" dirty="0" smtClean="0"/>
              <a:t> and </a:t>
            </a:r>
            <a:r>
              <a:rPr lang="en-US" sz="2400" dirty="0" smtClean="0">
                <a:latin typeface="Consolas" panose="020B0609020204030204" pitchFamily="49" charset="0"/>
                <a:cs typeface="Consolas" panose="020B0609020204030204" pitchFamily="49" charset="0"/>
              </a:rPr>
              <a:t>stretch</a:t>
            </a:r>
            <a:r>
              <a:rPr lang="en-US" dirty="0" smtClean="0"/>
              <a:t> </a:t>
            </a:r>
            <a:endParaRPr lang="nl-NL"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56</a:t>
            </a:fld>
            <a:endParaRPr lang="nl-NL"/>
          </a:p>
        </p:txBody>
      </p:sp>
      <p:pic>
        <p:nvPicPr>
          <p:cNvPr id="7" name="Picture 6"/>
          <p:cNvPicPr>
            <a:picLocks noChangeAspect="1"/>
          </p:cNvPicPr>
          <p:nvPr/>
        </p:nvPicPr>
        <p:blipFill>
          <a:blip r:embed="rId3"/>
          <a:stretch>
            <a:fillRect/>
          </a:stretch>
        </p:blipFill>
        <p:spPr>
          <a:xfrm>
            <a:off x="601241" y="2823735"/>
            <a:ext cx="2314575" cy="3733800"/>
          </a:xfrm>
          <a:prstGeom prst="rect">
            <a:avLst/>
          </a:prstGeom>
        </p:spPr>
      </p:pic>
      <p:pic>
        <p:nvPicPr>
          <p:cNvPr id="8" name="Picture 7"/>
          <p:cNvPicPr>
            <a:picLocks noChangeAspect="1"/>
          </p:cNvPicPr>
          <p:nvPr/>
        </p:nvPicPr>
        <p:blipFill>
          <a:blip r:embed="rId4"/>
          <a:stretch>
            <a:fillRect/>
          </a:stretch>
        </p:blipFill>
        <p:spPr>
          <a:xfrm>
            <a:off x="3481561" y="2823735"/>
            <a:ext cx="2314575" cy="3733800"/>
          </a:xfrm>
          <a:prstGeom prst="rect">
            <a:avLst/>
          </a:prstGeom>
        </p:spPr>
      </p:pic>
      <p:pic>
        <p:nvPicPr>
          <p:cNvPr id="9" name="Picture 8"/>
          <p:cNvPicPr>
            <a:picLocks noChangeAspect="1"/>
          </p:cNvPicPr>
          <p:nvPr/>
        </p:nvPicPr>
        <p:blipFill>
          <a:blip r:embed="rId5"/>
          <a:stretch>
            <a:fillRect/>
          </a:stretch>
        </p:blipFill>
        <p:spPr>
          <a:xfrm>
            <a:off x="6372200" y="2823735"/>
            <a:ext cx="2314575" cy="3733800"/>
          </a:xfrm>
          <a:prstGeom prst="rect">
            <a:avLst/>
          </a:prstGeom>
        </p:spPr>
      </p:pic>
      <p:sp>
        <p:nvSpPr>
          <p:cNvPr id="11" name="TextBox 10"/>
          <p:cNvSpPr txBox="1"/>
          <p:nvPr/>
        </p:nvSpPr>
        <p:spPr>
          <a:xfrm>
            <a:off x="1172470" y="2492896"/>
            <a:ext cx="1172116" cy="400110"/>
          </a:xfrm>
          <a:prstGeom prst="rect">
            <a:avLst/>
          </a:prstGeom>
          <a:noFill/>
        </p:spPr>
        <p:txBody>
          <a:bodyPr wrap="none" rtlCol="0">
            <a:spAutoFit/>
          </a:bodyPr>
          <a:lstStyle/>
          <a:p>
            <a:r>
              <a:rPr lang="nl-NL" sz="2000" dirty="0" smtClean="0">
                <a:solidFill>
                  <a:srgbClr val="080808"/>
                </a:solidFill>
                <a:latin typeface="Consolas" panose="020B0609020204030204" pitchFamily="49" charset="0"/>
                <a:cs typeface="Consolas" panose="020B0609020204030204" pitchFamily="49" charset="0"/>
              </a:rPr>
              <a:t>stretch</a:t>
            </a:r>
            <a:endParaRPr lang="nl-NL" sz="2000" dirty="0">
              <a:solidFill>
                <a:srgbClr val="080808"/>
              </a:solidFill>
              <a:latin typeface="Consolas" panose="020B0609020204030204" pitchFamily="49" charset="0"/>
              <a:cs typeface="Consolas" panose="020B0609020204030204" pitchFamily="49" charset="0"/>
            </a:endParaRPr>
          </a:p>
        </p:txBody>
      </p:sp>
      <p:sp>
        <p:nvSpPr>
          <p:cNvPr id="12" name="TextBox 11"/>
          <p:cNvSpPr txBox="1"/>
          <p:nvPr/>
        </p:nvSpPr>
        <p:spPr>
          <a:xfrm>
            <a:off x="3629597" y="2492896"/>
            <a:ext cx="2018501" cy="400110"/>
          </a:xfrm>
          <a:prstGeom prst="rect">
            <a:avLst/>
          </a:prstGeom>
          <a:noFill/>
        </p:spPr>
        <p:txBody>
          <a:bodyPr wrap="none" rtlCol="0">
            <a:spAutoFit/>
          </a:bodyPr>
          <a:lstStyle/>
          <a:p>
            <a:r>
              <a:rPr lang="nl-NL" sz="2000" dirty="0" err="1" smtClean="0">
                <a:solidFill>
                  <a:srgbClr val="080808"/>
                </a:solidFill>
                <a:latin typeface="Consolas" panose="020B0609020204030204" pitchFamily="49" charset="0"/>
                <a:cs typeface="Consolas" panose="020B0609020204030204" pitchFamily="49" charset="0"/>
              </a:rPr>
              <a:t>space-between</a:t>
            </a:r>
            <a:endParaRPr lang="nl-NL" sz="2000" dirty="0">
              <a:solidFill>
                <a:srgbClr val="080808"/>
              </a:solidFill>
              <a:latin typeface="Consolas" panose="020B0609020204030204" pitchFamily="49" charset="0"/>
              <a:cs typeface="Consolas" panose="020B0609020204030204" pitchFamily="49" charset="0"/>
            </a:endParaRPr>
          </a:p>
        </p:txBody>
      </p:sp>
      <p:sp>
        <p:nvSpPr>
          <p:cNvPr id="13" name="TextBox 12"/>
          <p:cNvSpPr txBox="1"/>
          <p:nvPr/>
        </p:nvSpPr>
        <p:spPr>
          <a:xfrm>
            <a:off x="6590768" y="2492896"/>
            <a:ext cx="1877437" cy="400110"/>
          </a:xfrm>
          <a:prstGeom prst="rect">
            <a:avLst/>
          </a:prstGeom>
          <a:noFill/>
        </p:spPr>
        <p:txBody>
          <a:bodyPr wrap="none" rtlCol="0">
            <a:spAutoFit/>
          </a:bodyPr>
          <a:lstStyle/>
          <a:p>
            <a:r>
              <a:rPr lang="nl-NL" sz="2000" dirty="0" err="1" smtClean="0">
                <a:solidFill>
                  <a:srgbClr val="080808"/>
                </a:solidFill>
                <a:latin typeface="Consolas" panose="020B0609020204030204" pitchFamily="49" charset="0"/>
                <a:cs typeface="Consolas" panose="020B0609020204030204" pitchFamily="49" charset="0"/>
              </a:rPr>
              <a:t>space-around</a:t>
            </a:r>
            <a:endParaRPr lang="nl-NL" sz="2000" dirty="0">
              <a:solidFill>
                <a:srgbClr val="08080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05381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(14/17)</a:t>
            </a:r>
            <a:endParaRPr lang="nl-NL" dirty="0"/>
          </a:p>
        </p:txBody>
      </p:sp>
      <p:sp>
        <p:nvSpPr>
          <p:cNvPr id="3" name="Content Placeholder 2"/>
          <p:cNvSpPr>
            <a:spLocks noGrp="1"/>
          </p:cNvSpPr>
          <p:nvPr>
            <p:ph idx="1"/>
          </p:nvPr>
        </p:nvSpPr>
        <p:spPr/>
        <p:txBody>
          <a:bodyPr/>
          <a:lstStyle/>
          <a:p>
            <a:r>
              <a:rPr lang="nl-NL" dirty="0" err="1" smtClean="0"/>
              <a:t>Align</a:t>
            </a:r>
            <a:r>
              <a:rPr lang="nl-NL" dirty="0" smtClean="0"/>
              <a:t> items on the </a:t>
            </a:r>
            <a:r>
              <a:rPr lang="nl-NL" b="1" dirty="0" smtClean="0"/>
              <a:t>cross </a:t>
            </a:r>
            <a:r>
              <a:rPr lang="nl-NL" b="1" dirty="0" err="1" smtClean="0"/>
              <a:t>axis</a:t>
            </a:r>
            <a:endParaRPr lang="nl-NL" b="1"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57</a:t>
            </a:fld>
            <a:endParaRPr lang="nl-NL"/>
          </a:p>
        </p:txBody>
      </p:sp>
      <p:sp>
        <p:nvSpPr>
          <p:cNvPr id="14" name="Rectangle 18"/>
          <p:cNvSpPr/>
          <p:nvPr/>
        </p:nvSpPr>
        <p:spPr>
          <a:xfrm>
            <a:off x="598015" y="1412776"/>
            <a:ext cx="7632700" cy="18002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#main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display</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webkit</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-flex</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display</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flex</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webkit</a:t>
            </a: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-align-items</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flex-end</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align-items</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flex-end</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endParaRPr lang="nl-NL" sz="4000" dirty="0">
              <a:solidFill>
                <a:schemeClr val="tx1"/>
              </a:solidFill>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2543174" y="3667497"/>
            <a:ext cx="4057650" cy="2190750"/>
          </a:xfrm>
          <a:prstGeom prst="rect">
            <a:avLst/>
          </a:prstGeom>
        </p:spPr>
      </p:pic>
    </p:spTree>
    <p:extLst>
      <p:ext uri="{BB962C8B-B14F-4D97-AF65-F5344CB8AC3E}">
        <p14:creationId xmlns:p14="http://schemas.microsoft.com/office/powerpoint/2010/main" val="28412561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8"/>
          <p:cNvSpPr/>
          <p:nvPr/>
        </p:nvSpPr>
        <p:spPr>
          <a:xfrm>
            <a:off x="598015" y="4615290"/>
            <a:ext cx="7632700" cy="122413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#main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display</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flex</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align-items</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stretch</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endParaRPr lang="nl-NL" sz="4000" dirty="0">
              <a:solidFill>
                <a:schemeClr val="tx1"/>
              </a:solidFill>
              <a:latin typeface="Arial" panose="020B0604020202020204" pitchFamily="34" charset="0"/>
            </a:endParaRPr>
          </a:p>
        </p:txBody>
      </p:sp>
      <p:sp>
        <p:nvSpPr>
          <p:cNvPr id="13" name="Rectangle 18"/>
          <p:cNvSpPr/>
          <p:nvPr/>
        </p:nvSpPr>
        <p:spPr>
          <a:xfrm>
            <a:off x="598015" y="2443590"/>
            <a:ext cx="7632700" cy="122413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#main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FF0000"/>
                </a:solidFill>
                <a:latin typeface="Consolas" panose="020B0609020204030204" pitchFamily="49" charset="0"/>
                <a:ea typeface="Times New Roman" panose="02020603050405020304" pitchFamily="18" charset="0"/>
                <a:cs typeface="Consolas" panose="020B0609020204030204" pitchFamily="49" charset="0"/>
              </a:rPr>
              <a:t>display</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flex</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FF0000"/>
                </a:solidFill>
                <a:latin typeface="Consolas" panose="020B0609020204030204" pitchFamily="49" charset="0"/>
                <a:ea typeface="Times New Roman" panose="02020603050405020304" pitchFamily="18" charset="0"/>
                <a:cs typeface="Consolas" panose="020B0609020204030204" pitchFamily="49" charset="0"/>
              </a:rPr>
              <a:t>align-items</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center</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endParaRPr lang="nl-NL" sz="4000" dirty="0">
              <a:solidFill>
                <a:schemeClr val="tx1"/>
              </a:solidFill>
              <a:latin typeface="Arial" panose="020B0604020202020204" pitchFamily="34" charset="0"/>
            </a:endParaRPr>
          </a:p>
        </p:txBody>
      </p:sp>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(15/17)</a:t>
            </a:r>
            <a:endParaRPr lang="nl-NL" dirty="0"/>
          </a:p>
        </p:txBody>
      </p:sp>
      <p:sp>
        <p:nvSpPr>
          <p:cNvPr id="3" name="Content Placeholder 2"/>
          <p:cNvSpPr>
            <a:spLocks noGrp="1"/>
          </p:cNvSpPr>
          <p:nvPr>
            <p:ph idx="1"/>
          </p:nvPr>
        </p:nvSpPr>
        <p:spPr/>
        <p:txBody>
          <a:bodyPr/>
          <a:lstStyle/>
          <a:p>
            <a:r>
              <a:rPr lang="nl-NL" dirty="0" err="1" smtClean="0"/>
              <a:t>Align</a:t>
            </a:r>
            <a:r>
              <a:rPr lang="nl-NL" dirty="0" smtClean="0"/>
              <a:t> items on the </a:t>
            </a:r>
            <a:r>
              <a:rPr lang="nl-NL" b="1" dirty="0" smtClean="0"/>
              <a:t>cross </a:t>
            </a:r>
            <a:r>
              <a:rPr lang="nl-NL" b="1" dirty="0" err="1" smtClean="0"/>
              <a:t>axis</a:t>
            </a:r>
            <a:endParaRPr lang="nl-NL" b="1" dirty="0" smtClean="0"/>
          </a:p>
          <a:p>
            <a:pPr lvl="1"/>
            <a:r>
              <a:rPr lang="nl-NL" sz="2400" dirty="0" err="1">
                <a:latin typeface="Consolas" panose="020B0609020204030204" pitchFamily="49" charset="0"/>
                <a:cs typeface="Consolas" panose="020B0609020204030204" pitchFamily="49" charset="0"/>
              </a:rPr>
              <a:t>f</a:t>
            </a:r>
            <a:r>
              <a:rPr lang="nl-NL" sz="2400" dirty="0" err="1" smtClean="0">
                <a:latin typeface="Consolas" panose="020B0609020204030204" pitchFamily="49" charset="0"/>
                <a:cs typeface="Consolas" panose="020B0609020204030204" pitchFamily="49" charset="0"/>
              </a:rPr>
              <a:t>lex</a:t>
            </a:r>
            <a:r>
              <a:rPr lang="nl-NL" sz="2400" dirty="0" smtClean="0">
                <a:latin typeface="Consolas" panose="020B0609020204030204" pitchFamily="49" charset="0"/>
                <a:cs typeface="Consolas" panose="020B0609020204030204" pitchFamily="49" charset="0"/>
              </a:rPr>
              <a:t>-start</a:t>
            </a:r>
            <a:r>
              <a:rPr lang="nl-NL" dirty="0" smtClean="0"/>
              <a:t>, </a:t>
            </a:r>
            <a:r>
              <a:rPr lang="nl-NL" sz="2400" dirty="0" err="1" smtClean="0">
                <a:latin typeface="Consolas" panose="020B0609020204030204" pitchFamily="49" charset="0"/>
                <a:cs typeface="Consolas" panose="020B0609020204030204" pitchFamily="49" charset="0"/>
              </a:rPr>
              <a:t>flex</a:t>
            </a:r>
            <a:r>
              <a:rPr lang="nl-NL" sz="2400" dirty="0" smtClean="0">
                <a:latin typeface="Consolas" panose="020B0609020204030204" pitchFamily="49" charset="0"/>
                <a:cs typeface="Consolas" panose="020B0609020204030204" pitchFamily="49" charset="0"/>
              </a:rPr>
              <a:t>-end</a:t>
            </a:r>
            <a:r>
              <a:rPr lang="nl-NL" dirty="0" smtClean="0"/>
              <a:t>, </a:t>
            </a:r>
            <a:r>
              <a:rPr lang="nl-NL" sz="2400" dirty="0" smtClean="0">
                <a:latin typeface="Consolas" panose="020B0609020204030204" pitchFamily="49" charset="0"/>
                <a:cs typeface="Consolas" panose="020B0609020204030204" pitchFamily="49" charset="0"/>
              </a:rPr>
              <a:t>center</a:t>
            </a:r>
            <a:r>
              <a:rPr lang="nl-NL" dirty="0" smtClean="0"/>
              <a:t>, </a:t>
            </a:r>
            <a:r>
              <a:rPr lang="nl-NL" sz="2400" dirty="0" smtClean="0">
                <a:latin typeface="Consolas" panose="020B0609020204030204" pitchFamily="49" charset="0"/>
                <a:cs typeface="Consolas" panose="020B0609020204030204" pitchFamily="49" charset="0"/>
              </a:rPr>
              <a:t>stretch</a:t>
            </a:r>
            <a:r>
              <a:rPr lang="nl-NL" dirty="0" smtClean="0"/>
              <a:t>, </a:t>
            </a:r>
            <a:r>
              <a:rPr lang="nl-NL" sz="2400" dirty="0" smtClean="0">
                <a:latin typeface="Consolas" panose="020B0609020204030204" pitchFamily="49" charset="0"/>
                <a:cs typeface="Consolas" panose="020B0609020204030204" pitchFamily="49" charset="0"/>
              </a:rPr>
              <a:t>baseline</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58</a:t>
            </a:fld>
            <a:endParaRPr lang="nl-NL"/>
          </a:p>
        </p:txBody>
      </p:sp>
      <p:pic>
        <p:nvPicPr>
          <p:cNvPr id="4" name="Picture 3"/>
          <p:cNvPicPr>
            <a:picLocks noChangeAspect="1"/>
          </p:cNvPicPr>
          <p:nvPr/>
        </p:nvPicPr>
        <p:blipFill>
          <a:blip r:embed="rId3"/>
          <a:stretch>
            <a:fillRect/>
          </a:stretch>
        </p:blipFill>
        <p:spPr>
          <a:xfrm>
            <a:off x="4876243" y="1984970"/>
            <a:ext cx="4038600" cy="2171700"/>
          </a:xfrm>
          <a:prstGeom prst="rect">
            <a:avLst/>
          </a:prstGeom>
        </p:spPr>
      </p:pic>
      <p:pic>
        <p:nvPicPr>
          <p:cNvPr id="6" name="Picture 5"/>
          <p:cNvPicPr>
            <a:picLocks noChangeAspect="1"/>
          </p:cNvPicPr>
          <p:nvPr/>
        </p:nvPicPr>
        <p:blipFill>
          <a:blip r:embed="rId4"/>
          <a:stretch>
            <a:fillRect/>
          </a:stretch>
        </p:blipFill>
        <p:spPr>
          <a:xfrm>
            <a:off x="4881005" y="4156670"/>
            <a:ext cx="4029075" cy="2152650"/>
          </a:xfrm>
          <a:prstGeom prst="rect">
            <a:avLst/>
          </a:prstGeom>
        </p:spPr>
      </p:pic>
    </p:spTree>
    <p:extLst>
      <p:ext uri="{BB962C8B-B14F-4D97-AF65-F5344CB8AC3E}">
        <p14:creationId xmlns:p14="http://schemas.microsoft.com/office/powerpoint/2010/main" val="12546083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(16/17)</a:t>
            </a:r>
            <a:endParaRPr lang="nl-NL" dirty="0"/>
          </a:p>
        </p:txBody>
      </p:sp>
      <p:sp>
        <p:nvSpPr>
          <p:cNvPr id="3" name="Content Placeholder 2"/>
          <p:cNvSpPr>
            <a:spLocks noGrp="1"/>
          </p:cNvSpPr>
          <p:nvPr>
            <p:ph idx="1"/>
          </p:nvPr>
        </p:nvSpPr>
        <p:spPr/>
        <p:txBody>
          <a:bodyPr/>
          <a:lstStyle/>
          <a:p>
            <a:r>
              <a:rPr lang="nl-NL" dirty="0" err="1" smtClean="0"/>
              <a:t>Flexible</a:t>
            </a:r>
            <a:r>
              <a:rPr lang="nl-NL" dirty="0" smtClean="0"/>
              <a:t> </a:t>
            </a:r>
            <a:r>
              <a:rPr lang="nl-NL" dirty="0" err="1" smtClean="0"/>
              <a:t>boxes</a:t>
            </a:r>
            <a:r>
              <a:rPr lang="nl-NL" dirty="0" smtClean="0"/>
              <a:t> make clever </a:t>
            </a:r>
            <a:r>
              <a:rPr lang="nl-NL" dirty="0" err="1" smtClean="0"/>
              <a:t>use</a:t>
            </a:r>
            <a:r>
              <a:rPr lang="nl-NL" dirty="0" smtClean="0"/>
              <a:t> of </a:t>
            </a:r>
            <a:r>
              <a:rPr lang="nl-NL" b="1" dirty="0" err="1"/>
              <a:t>margins</a:t>
            </a:r>
            <a:endParaRPr lang="nl-NL" b="1"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59</a:t>
            </a:fld>
            <a:endParaRPr lang="nl-NL"/>
          </a:p>
        </p:txBody>
      </p:sp>
      <p:sp>
        <p:nvSpPr>
          <p:cNvPr id="14" name="Rectangle 18"/>
          <p:cNvSpPr/>
          <p:nvPr/>
        </p:nvSpPr>
        <p:spPr>
          <a:xfrm>
            <a:off x="4788024" y="1412776"/>
            <a:ext cx="3442690" cy="22322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800000"/>
                </a:solidFill>
                <a:latin typeface="Consolas" panose="020B0609020204030204" pitchFamily="49" charset="0"/>
                <a:ea typeface="Times New Roman" panose="02020603050405020304" pitchFamily="18" charset="0"/>
                <a:cs typeface="Times New Roman" panose="02020603050405020304" pitchFamily="18" charset="0"/>
              </a:rPr>
              <a:t>nav</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&gt;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800000"/>
                </a:solidFill>
                <a:latin typeface="Consolas" panose="020B0609020204030204" pitchFamily="49" charset="0"/>
                <a:ea typeface="Times New Roman" panose="02020603050405020304" pitchFamily="18" charset="0"/>
                <a:cs typeface="Times New Roman" panose="02020603050405020304" pitchFamily="18" charset="0"/>
              </a:rPr>
              <a:t>ul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display</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webkit</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-flex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display</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flex</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err="1" smtClean="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nav</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&gt;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800000"/>
                </a:solidFill>
                <a:latin typeface="Consolas" panose="020B0609020204030204" pitchFamily="49" charset="0"/>
                <a:ea typeface="Times New Roman" panose="02020603050405020304" pitchFamily="18" charset="0"/>
                <a:cs typeface="Times New Roman" panose="02020603050405020304" pitchFamily="18" charset="0"/>
              </a:rPr>
              <a:t>ul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&gt;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#login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nl-NL"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margin-left</a:t>
            </a:r>
            <a:r>
              <a:rPr lang="nl-NL"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nl-NL"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auto</a:t>
            </a: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685925" y="4365104"/>
            <a:ext cx="5772150" cy="685800"/>
          </a:xfrm>
          <a:prstGeom prst="rect">
            <a:avLst/>
          </a:prstGeom>
        </p:spPr>
      </p:pic>
      <p:sp>
        <p:nvSpPr>
          <p:cNvPr id="8" name="Rectangle 18"/>
          <p:cNvSpPr/>
          <p:nvPr/>
        </p:nvSpPr>
        <p:spPr>
          <a:xfrm>
            <a:off x="598015" y="1412776"/>
            <a:ext cx="4190009" cy="229587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err="1">
                <a:solidFill>
                  <a:srgbClr val="800000"/>
                </a:solidFill>
                <a:latin typeface="Consolas" panose="020B0609020204030204" pitchFamily="49" charset="0"/>
                <a:ea typeface="Times New Roman" panose="02020603050405020304" pitchFamily="18" charset="0"/>
                <a:cs typeface="Consolas" panose="020B0609020204030204" pitchFamily="49" charset="0"/>
              </a:rPr>
              <a:t>nav</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err="1">
                <a:solidFill>
                  <a:srgbClr val="800000"/>
                </a:solidFill>
                <a:latin typeface="Consolas" panose="020B0609020204030204" pitchFamily="49" charset="0"/>
                <a:ea typeface="Times New Roman" panose="02020603050405020304" pitchFamily="18" charset="0"/>
                <a:cs typeface="Consolas" panose="020B0609020204030204" pitchFamily="49" charset="0"/>
              </a:rPr>
              <a:t>ul</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li</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Start</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li</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li</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Guestbook</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li</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li</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Contact</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en-US" dirty="0">
                <a:solidFill>
                  <a:srgbClr val="800000"/>
                </a:solidFill>
                <a:latin typeface="Consolas" panose="020B0609020204030204" pitchFamily="49" charset="0"/>
                <a:ea typeface="Times New Roman" panose="02020603050405020304" pitchFamily="18" charset="0"/>
                <a:cs typeface="Consolas" panose="020B0609020204030204" pitchFamily="49" charset="0"/>
              </a:rPr>
              <a:t>li</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nl-NL" dirty="0">
                <a:solidFill>
                  <a:srgbClr val="800000"/>
                </a:solidFill>
                <a:latin typeface="Consolas" panose="020B0609020204030204" pitchFamily="49" charset="0"/>
                <a:ea typeface="Times New Roman" panose="02020603050405020304" pitchFamily="18" charset="0"/>
                <a:cs typeface="Consolas" panose="020B0609020204030204" pitchFamily="49" charset="0"/>
              </a:rPr>
              <a:t>li</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err="1">
                <a:solidFill>
                  <a:srgbClr val="FF0000"/>
                </a:solidFill>
                <a:latin typeface="Consolas" panose="020B0609020204030204" pitchFamily="49" charset="0"/>
                <a:ea typeface="Times New Roman" panose="02020603050405020304" pitchFamily="18" charset="0"/>
                <a:cs typeface="Consolas" panose="020B0609020204030204" pitchFamily="49" charset="0"/>
              </a:rPr>
              <a:t>id</a:t>
            </a:r>
            <a:r>
              <a:rPr lang="nl-NL"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="login"&gt;</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Login</a:t>
            </a:r>
            <a:r>
              <a:rPr lang="nl-NL"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nl-NL" dirty="0">
                <a:solidFill>
                  <a:srgbClr val="800000"/>
                </a:solidFill>
                <a:latin typeface="Consolas" panose="020B0609020204030204" pitchFamily="49" charset="0"/>
                <a:ea typeface="Times New Roman" panose="02020603050405020304" pitchFamily="18" charset="0"/>
                <a:cs typeface="Consolas" panose="020B0609020204030204" pitchFamily="49" charset="0"/>
              </a:rPr>
              <a:t>li</a:t>
            </a:r>
            <a:r>
              <a:rPr lang="nl-NL"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nl-NL" dirty="0" err="1">
                <a:solidFill>
                  <a:srgbClr val="800000"/>
                </a:solidFill>
                <a:latin typeface="Consolas" panose="020B0609020204030204" pitchFamily="49" charset="0"/>
                <a:ea typeface="Times New Roman" panose="02020603050405020304" pitchFamily="18" charset="0"/>
                <a:cs typeface="Consolas" panose="020B0609020204030204" pitchFamily="49" charset="0"/>
              </a:rPr>
              <a:t>ul</a:t>
            </a:r>
            <a:r>
              <a:rPr lang="nl-NL"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p>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&lt;/</a:t>
            </a:r>
            <a:r>
              <a:rPr lang="nl-NL" dirty="0" err="1">
                <a:solidFill>
                  <a:srgbClr val="800000"/>
                </a:solidFill>
                <a:latin typeface="Consolas" panose="020B0609020204030204" pitchFamily="49" charset="0"/>
                <a:ea typeface="Times New Roman" panose="02020603050405020304" pitchFamily="18" charset="0"/>
                <a:cs typeface="Consolas" panose="020B0609020204030204" pitchFamily="49" charset="0"/>
              </a:rPr>
              <a:t>nav</a:t>
            </a:r>
            <a:r>
              <a:rPr lang="nl-NL" dirty="0">
                <a:solidFill>
                  <a:srgbClr val="0000FF"/>
                </a:solidFill>
                <a:latin typeface="Consolas" panose="020B0609020204030204" pitchFamily="49" charset="0"/>
                <a:ea typeface="Times New Roman" panose="02020603050405020304" pitchFamily="18" charset="0"/>
                <a:cs typeface="Consolas" panose="020B0609020204030204" pitchFamily="49" charset="0"/>
              </a:rPr>
              <a:t>&gt;</a:t>
            </a:r>
            <a:r>
              <a:rPr lang="nl-NL" sz="800" dirty="0">
                <a:solidFill>
                  <a:schemeClr val="tx1"/>
                </a:solidFill>
              </a:rPr>
              <a:t> </a:t>
            </a:r>
            <a:endParaRPr lang="nl-NL" sz="4000" dirty="0">
              <a:solidFill>
                <a:schemeClr val="tx1"/>
              </a:solidFill>
              <a:latin typeface="Arial" panose="020B0604020202020204" pitchFamily="34" charset="0"/>
            </a:endParaRPr>
          </a:p>
        </p:txBody>
      </p:sp>
    </p:spTree>
    <p:extLst>
      <p:ext uri="{BB962C8B-B14F-4D97-AF65-F5344CB8AC3E}">
        <p14:creationId xmlns:p14="http://schemas.microsoft.com/office/powerpoint/2010/main" val="3796558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fgeronde rechthoek 7"/>
          <p:cNvSpPr/>
          <p:nvPr/>
        </p:nvSpPr>
        <p:spPr>
          <a:xfrm>
            <a:off x="1368478" y="1894064"/>
            <a:ext cx="2555449" cy="29993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9" name="Afgeronde rechthoek 3"/>
          <p:cNvSpPr/>
          <p:nvPr/>
        </p:nvSpPr>
        <p:spPr>
          <a:xfrm>
            <a:off x="899592" y="145963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4886003"/>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a:t>
            </a:r>
            <a:r>
              <a:rPr lang="nl-NL" dirty="0" smtClean="0"/>
              <a:t> </a:t>
            </a:r>
            <a:r>
              <a:rPr lang="nl-NL" dirty="0" err="1" smtClean="0"/>
              <a:t>and</a:t>
            </a:r>
            <a:r>
              <a:rPr lang="nl-NL" dirty="0" smtClean="0"/>
              <a:t> audio playback</a:t>
            </a:r>
            <a:endParaRPr lang="nl-NL" dirty="0"/>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p>
          <a:p>
            <a:pPr lvl="1"/>
            <a:r>
              <a:rPr lang="nl-NL" dirty="0" err="1" smtClean="0"/>
              <a:t>Flexible</a:t>
            </a:r>
            <a:r>
              <a:rPr lang="nl-NL" dirty="0" smtClean="0"/>
              <a:t> </a:t>
            </a:r>
            <a:r>
              <a:rPr lang="nl-NL" dirty="0" err="1" smtClean="0"/>
              <a:t>boxes</a:t>
            </a:r>
            <a:endParaRPr lang="nl-NL" dirty="0"/>
          </a:p>
        </p:txBody>
      </p:sp>
      <p:sp>
        <p:nvSpPr>
          <p:cNvPr id="6" name="Content Placeholder 5"/>
          <p:cNvSpPr>
            <a:spLocks noGrp="1"/>
          </p:cNvSpPr>
          <p:nvPr>
            <p:ph sz="half" idx="2"/>
          </p:nvPr>
        </p:nvSpPr>
        <p:spPr>
          <a:xfrm>
            <a:off x="4648200" y="908720"/>
            <a:ext cx="4038600" cy="4886003"/>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smtClean="0"/>
              <a:t> </a:t>
            </a:r>
            <a:endParaRPr lang="nl-NL" dirty="0"/>
          </a:p>
        </p:txBody>
      </p:sp>
      <p:sp>
        <p:nvSpPr>
          <p:cNvPr id="3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6</a:t>
            </a:fld>
            <a:endParaRPr lang="nl-NL" dirty="0"/>
          </a:p>
        </p:txBody>
      </p:sp>
      <p:sp>
        <p:nvSpPr>
          <p:cNvPr id="37" name="Afgeronde rechthoek 14"/>
          <p:cNvSpPr/>
          <p:nvPr/>
        </p:nvSpPr>
        <p:spPr>
          <a:xfrm>
            <a:off x="5076056" y="5831344"/>
            <a:ext cx="3312368" cy="48730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837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CSS3: </a:t>
            </a:r>
            <a:r>
              <a:rPr lang="nl-NL" dirty="0" err="1" smtClean="0"/>
              <a:t>Flexible</a:t>
            </a:r>
            <a:r>
              <a:rPr lang="nl-NL" dirty="0" smtClean="0"/>
              <a:t> </a:t>
            </a:r>
            <a:r>
              <a:rPr lang="nl-NL" dirty="0" err="1" smtClean="0"/>
              <a:t>boxes</a:t>
            </a:r>
            <a:r>
              <a:rPr lang="nl-NL" dirty="0" smtClean="0"/>
              <a:t> (17/17)</a:t>
            </a:r>
            <a:endParaRPr lang="nl-NL" dirty="0"/>
          </a:p>
        </p:txBody>
      </p:sp>
      <p:sp>
        <p:nvSpPr>
          <p:cNvPr id="3" name="Content Placeholder 2"/>
          <p:cNvSpPr>
            <a:spLocks noGrp="1"/>
          </p:cNvSpPr>
          <p:nvPr>
            <p:ph idx="1"/>
          </p:nvPr>
        </p:nvSpPr>
        <p:spPr/>
        <p:txBody>
          <a:bodyPr/>
          <a:lstStyle/>
          <a:p>
            <a:r>
              <a:rPr lang="nl-NL" b="1" dirty="0" smtClean="0"/>
              <a:t>The </a:t>
            </a:r>
            <a:r>
              <a:rPr lang="nl-NL" dirty="0" smtClean="0"/>
              <a:t>solution </a:t>
            </a:r>
            <a:r>
              <a:rPr lang="nl-NL" dirty="0" err="1" smtClean="0"/>
              <a:t>for</a:t>
            </a:r>
            <a:r>
              <a:rPr lang="nl-NL" dirty="0" smtClean="0"/>
              <a:t> </a:t>
            </a:r>
            <a:r>
              <a:rPr lang="nl-NL" dirty="0" err="1" smtClean="0"/>
              <a:t>all</a:t>
            </a:r>
            <a:r>
              <a:rPr lang="nl-NL" dirty="0" smtClean="0"/>
              <a:t> frustrating </a:t>
            </a:r>
            <a:r>
              <a:rPr lang="nl-NL" dirty="0" err="1" smtClean="0"/>
              <a:t>layout</a:t>
            </a:r>
            <a:r>
              <a:rPr lang="nl-NL" dirty="0" smtClean="0"/>
              <a:t> </a:t>
            </a:r>
            <a:r>
              <a:rPr lang="nl-NL" dirty="0" err="1" smtClean="0"/>
              <a:t>problems</a:t>
            </a:r>
            <a:r>
              <a:rPr lang="nl-NL" dirty="0" smtClean="0"/>
              <a:t> in the past</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60</a:t>
            </a:fld>
            <a:endParaRPr lang="nl-NL"/>
          </a:p>
        </p:txBody>
      </p:sp>
      <p:grpSp>
        <p:nvGrpSpPr>
          <p:cNvPr id="6" name="Group 5"/>
          <p:cNvGrpSpPr/>
          <p:nvPr/>
        </p:nvGrpSpPr>
        <p:grpSpPr>
          <a:xfrm>
            <a:off x="6528093" y="1984036"/>
            <a:ext cx="1944273" cy="1898803"/>
            <a:chOff x="4226472" y="2289698"/>
            <a:chExt cx="1944273" cy="1898803"/>
          </a:xfrm>
        </p:grpSpPr>
        <p:sp>
          <p:nvSpPr>
            <p:cNvPr id="19" name="Rectangle 18"/>
            <p:cNvSpPr/>
            <p:nvPr/>
          </p:nvSpPr>
          <p:spPr>
            <a:xfrm>
              <a:off x="4978825" y="3666542"/>
              <a:ext cx="458268" cy="48595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0" name="Rectangle 19"/>
            <p:cNvSpPr/>
            <p:nvPr/>
          </p:nvSpPr>
          <p:spPr>
            <a:xfrm>
              <a:off x="4226473" y="2289698"/>
              <a:ext cx="1944272" cy="13681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1" name="Rectangle 20"/>
            <p:cNvSpPr/>
            <p:nvPr/>
          </p:nvSpPr>
          <p:spPr>
            <a:xfrm>
              <a:off x="4226473" y="2289698"/>
              <a:ext cx="1944272" cy="1368190"/>
            </a:xfrm>
            <a:prstGeom prst="rect">
              <a:avLst/>
            </a:prstGeom>
            <a:gradFill flip="none" rotWithShape="1">
              <a:gsLst>
                <a:gs pos="0">
                  <a:srgbClr val="CBA9E5">
                    <a:shade val="30000"/>
                    <a:satMod val="115000"/>
                  </a:srgbClr>
                </a:gs>
                <a:gs pos="50000">
                  <a:srgbClr val="CBA9E5">
                    <a:shade val="67500"/>
                    <a:satMod val="115000"/>
                  </a:srgbClr>
                </a:gs>
                <a:gs pos="100000">
                  <a:srgbClr val="CBA9E5">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2" name="Rectangle 21"/>
            <p:cNvSpPr/>
            <p:nvPr/>
          </p:nvSpPr>
          <p:spPr>
            <a:xfrm>
              <a:off x="4226472" y="2289698"/>
              <a:ext cx="1944272" cy="136819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4" name="Rectangle 23"/>
            <p:cNvSpPr/>
            <p:nvPr/>
          </p:nvSpPr>
          <p:spPr>
            <a:xfrm>
              <a:off x="4487859" y="4116491"/>
              <a:ext cx="1440200" cy="7201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9" name="Rounded Rectangle 8"/>
            <p:cNvSpPr/>
            <p:nvPr/>
          </p:nvSpPr>
          <p:spPr>
            <a:xfrm>
              <a:off x="4318559" y="2361680"/>
              <a:ext cx="504056" cy="648072"/>
            </a:xfrm>
            <a:prstGeom prst="roundRect">
              <a:avLst>
                <a:gd name="adj" fmla="val 13456"/>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ounded Rectangle 27"/>
            <p:cNvSpPr/>
            <p:nvPr/>
          </p:nvSpPr>
          <p:spPr>
            <a:xfrm>
              <a:off x="4882771" y="2348880"/>
              <a:ext cx="1235988" cy="1247573"/>
            </a:xfrm>
            <a:prstGeom prst="roundRect">
              <a:avLst>
                <a:gd name="adj" fmla="val 553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7" name="Group 6"/>
          <p:cNvGrpSpPr/>
          <p:nvPr/>
        </p:nvGrpSpPr>
        <p:grpSpPr>
          <a:xfrm>
            <a:off x="6528863" y="4338509"/>
            <a:ext cx="1944274" cy="1898803"/>
            <a:chOff x="6528863" y="4338509"/>
            <a:chExt cx="1944274" cy="1898803"/>
          </a:xfrm>
        </p:grpSpPr>
        <p:sp>
          <p:nvSpPr>
            <p:cNvPr id="43" name="Rectangle 42"/>
            <p:cNvSpPr/>
            <p:nvPr/>
          </p:nvSpPr>
          <p:spPr>
            <a:xfrm>
              <a:off x="7281217" y="5715353"/>
              <a:ext cx="458268" cy="48595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4" name="Rectangle 43"/>
            <p:cNvSpPr/>
            <p:nvPr/>
          </p:nvSpPr>
          <p:spPr>
            <a:xfrm>
              <a:off x="6528865" y="4338509"/>
              <a:ext cx="1944272" cy="13681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5" name="Rectangle 44"/>
            <p:cNvSpPr/>
            <p:nvPr/>
          </p:nvSpPr>
          <p:spPr>
            <a:xfrm>
              <a:off x="6528865" y="4338509"/>
              <a:ext cx="1944272" cy="1368190"/>
            </a:xfrm>
            <a:prstGeom prst="rect">
              <a:avLst/>
            </a:prstGeom>
            <a:gradFill flip="none" rotWithShape="1">
              <a:gsLst>
                <a:gs pos="0">
                  <a:srgbClr val="CBA9E5">
                    <a:shade val="30000"/>
                    <a:satMod val="115000"/>
                  </a:srgbClr>
                </a:gs>
                <a:gs pos="50000">
                  <a:srgbClr val="CBA9E5">
                    <a:shade val="67500"/>
                    <a:satMod val="115000"/>
                  </a:srgbClr>
                </a:gs>
                <a:gs pos="100000">
                  <a:srgbClr val="CBA9E5">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0" name="Rectangle 49"/>
            <p:cNvSpPr/>
            <p:nvPr/>
          </p:nvSpPr>
          <p:spPr>
            <a:xfrm>
              <a:off x="6528863" y="4338509"/>
              <a:ext cx="1944273" cy="1368190"/>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6" name="Rectangle 45"/>
            <p:cNvSpPr/>
            <p:nvPr/>
          </p:nvSpPr>
          <p:spPr>
            <a:xfrm>
              <a:off x="6528864" y="4338509"/>
              <a:ext cx="1944272" cy="136819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7" name="Rectangle 46"/>
            <p:cNvSpPr/>
            <p:nvPr/>
          </p:nvSpPr>
          <p:spPr>
            <a:xfrm>
              <a:off x="6790251" y="6165302"/>
              <a:ext cx="1440200" cy="7201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8" name="Rounded Rectangle 47"/>
            <p:cNvSpPr/>
            <p:nvPr/>
          </p:nvSpPr>
          <p:spPr>
            <a:xfrm>
              <a:off x="6620951" y="4410491"/>
              <a:ext cx="344472" cy="648072"/>
            </a:xfrm>
            <a:prstGeom prst="roundRect">
              <a:avLst>
                <a:gd name="adj" fmla="val 13456"/>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ounded Rectangle 48"/>
            <p:cNvSpPr/>
            <p:nvPr/>
          </p:nvSpPr>
          <p:spPr>
            <a:xfrm>
              <a:off x="7034414" y="4410491"/>
              <a:ext cx="950918" cy="1234773"/>
            </a:xfrm>
            <a:prstGeom prst="roundRect">
              <a:avLst>
                <a:gd name="adj" fmla="val 5537"/>
              </a:avLst>
            </a:prstGeom>
            <a:solidFill>
              <a:srgbClr val="99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1" name="Rounded Rectangle 50"/>
            <p:cNvSpPr/>
            <p:nvPr/>
          </p:nvSpPr>
          <p:spPr>
            <a:xfrm>
              <a:off x="8047671" y="4410491"/>
              <a:ext cx="344472" cy="936104"/>
            </a:xfrm>
            <a:prstGeom prst="roundRect">
              <a:avLst>
                <a:gd name="adj" fmla="val 13456"/>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8" name="Group 7"/>
          <p:cNvGrpSpPr/>
          <p:nvPr/>
        </p:nvGrpSpPr>
        <p:grpSpPr>
          <a:xfrm>
            <a:off x="923799" y="4338509"/>
            <a:ext cx="1954117" cy="1898803"/>
            <a:chOff x="1367152" y="4365130"/>
            <a:chExt cx="1954117" cy="1898803"/>
          </a:xfrm>
        </p:grpSpPr>
        <p:sp>
          <p:nvSpPr>
            <p:cNvPr id="52" name="Rectangle 51"/>
            <p:cNvSpPr/>
            <p:nvPr/>
          </p:nvSpPr>
          <p:spPr>
            <a:xfrm>
              <a:off x="2119505" y="5741974"/>
              <a:ext cx="458268" cy="48595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3" name="Rectangle 52"/>
            <p:cNvSpPr/>
            <p:nvPr/>
          </p:nvSpPr>
          <p:spPr>
            <a:xfrm>
              <a:off x="1367153" y="4365130"/>
              <a:ext cx="1944272" cy="13681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9" name="Rectangle 58"/>
            <p:cNvSpPr/>
            <p:nvPr/>
          </p:nvSpPr>
          <p:spPr>
            <a:xfrm>
              <a:off x="1370761" y="4365131"/>
              <a:ext cx="1950508" cy="136819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5" name="Rectangle 54"/>
            <p:cNvSpPr/>
            <p:nvPr/>
          </p:nvSpPr>
          <p:spPr>
            <a:xfrm>
              <a:off x="1367152" y="4365130"/>
              <a:ext cx="1944272" cy="136819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6" name="Rectangle 55"/>
            <p:cNvSpPr/>
            <p:nvPr/>
          </p:nvSpPr>
          <p:spPr>
            <a:xfrm>
              <a:off x="1628539" y="6191923"/>
              <a:ext cx="1440200" cy="7201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8" name="Rounded Rectangle 57"/>
            <p:cNvSpPr/>
            <p:nvPr/>
          </p:nvSpPr>
          <p:spPr>
            <a:xfrm>
              <a:off x="1728021" y="4803400"/>
              <a:ext cx="1235988" cy="477246"/>
            </a:xfrm>
            <a:prstGeom prst="roundRect">
              <a:avLst>
                <a:gd name="adj" fmla="val 5537"/>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err="1" smtClean="0"/>
                <a:t>Welcome</a:t>
              </a:r>
              <a:endParaRPr lang="nl-NL" sz="1400" dirty="0"/>
            </a:p>
          </p:txBody>
        </p:sp>
      </p:grpSp>
      <p:sp>
        <p:nvSpPr>
          <p:cNvPr id="4" name="TextBox 3"/>
          <p:cNvSpPr txBox="1"/>
          <p:nvPr/>
        </p:nvSpPr>
        <p:spPr>
          <a:xfrm>
            <a:off x="6156176" y="1556792"/>
            <a:ext cx="2688108" cy="461665"/>
          </a:xfrm>
          <a:prstGeom prst="rect">
            <a:avLst/>
          </a:prstGeom>
          <a:noFill/>
        </p:spPr>
        <p:txBody>
          <a:bodyPr wrap="none" rtlCol="0">
            <a:spAutoFit/>
          </a:bodyPr>
          <a:lstStyle/>
          <a:p>
            <a:r>
              <a:rPr lang="nl-NL" sz="2400" dirty="0" err="1" smtClean="0">
                <a:solidFill>
                  <a:srgbClr val="080808"/>
                </a:solidFill>
                <a:latin typeface="+mj-lt"/>
              </a:rPr>
              <a:t>Two</a:t>
            </a:r>
            <a:r>
              <a:rPr lang="nl-NL" sz="2400" dirty="0" smtClean="0">
                <a:solidFill>
                  <a:srgbClr val="080808"/>
                </a:solidFill>
                <a:latin typeface="+mj-lt"/>
              </a:rPr>
              <a:t>-column </a:t>
            </a:r>
            <a:r>
              <a:rPr lang="nl-NL" sz="2400" dirty="0" err="1" smtClean="0">
                <a:solidFill>
                  <a:srgbClr val="080808"/>
                </a:solidFill>
                <a:latin typeface="+mj-lt"/>
              </a:rPr>
              <a:t>layouts</a:t>
            </a:r>
            <a:endParaRPr lang="nl-NL" sz="2400" dirty="0">
              <a:solidFill>
                <a:srgbClr val="080808"/>
              </a:solidFill>
              <a:latin typeface="+mj-lt"/>
            </a:endParaRPr>
          </a:p>
        </p:txBody>
      </p:sp>
      <p:sp>
        <p:nvSpPr>
          <p:cNvPr id="29" name="TextBox 28"/>
          <p:cNvSpPr txBox="1"/>
          <p:nvPr/>
        </p:nvSpPr>
        <p:spPr>
          <a:xfrm>
            <a:off x="5414648" y="4419337"/>
            <a:ext cx="1113445" cy="1200329"/>
          </a:xfrm>
          <a:prstGeom prst="rect">
            <a:avLst/>
          </a:prstGeom>
          <a:noFill/>
        </p:spPr>
        <p:txBody>
          <a:bodyPr wrap="none" rtlCol="0">
            <a:spAutoFit/>
          </a:bodyPr>
          <a:lstStyle/>
          <a:p>
            <a:pPr algn="r"/>
            <a:r>
              <a:rPr lang="nl-NL" sz="2400" dirty="0" smtClean="0">
                <a:solidFill>
                  <a:srgbClr val="080808"/>
                </a:solidFill>
                <a:latin typeface="+mj-lt"/>
              </a:rPr>
              <a:t>Three-</a:t>
            </a:r>
          </a:p>
          <a:p>
            <a:pPr algn="r"/>
            <a:r>
              <a:rPr lang="nl-NL" sz="2400" dirty="0" smtClean="0">
                <a:solidFill>
                  <a:srgbClr val="080808"/>
                </a:solidFill>
                <a:latin typeface="+mj-lt"/>
              </a:rPr>
              <a:t>column</a:t>
            </a:r>
          </a:p>
          <a:p>
            <a:pPr algn="r"/>
            <a:r>
              <a:rPr lang="nl-NL" sz="2400" dirty="0" err="1" smtClean="0">
                <a:solidFill>
                  <a:srgbClr val="080808"/>
                </a:solidFill>
                <a:latin typeface="+mj-lt"/>
              </a:rPr>
              <a:t>layouts</a:t>
            </a:r>
            <a:endParaRPr lang="nl-NL" sz="2400" dirty="0">
              <a:solidFill>
                <a:srgbClr val="080808"/>
              </a:solidFill>
              <a:latin typeface="+mj-lt"/>
            </a:endParaRPr>
          </a:p>
        </p:txBody>
      </p:sp>
      <p:sp>
        <p:nvSpPr>
          <p:cNvPr id="32" name="TextBox 31"/>
          <p:cNvSpPr txBox="1"/>
          <p:nvPr/>
        </p:nvSpPr>
        <p:spPr>
          <a:xfrm>
            <a:off x="2843808" y="4388911"/>
            <a:ext cx="1333763" cy="1200329"/>
          </a:xfrm>
          <a:prstGeom prst="rect">
            <a:avLst/>
          </a:prstGeom>
          <a:noFill/>
        </p:spPr>
        <p:txBody>
          <a:bodyPr wrap="none" rtlCol="0">
            <a:spAutoFit/>
          </a:bodyPr>
          <a:lstStyle/>
          <a:p>
            <a:r>
              <a:rPr lang="nl-NL" sz="2400" dirty="0" err="1" smtClean="0">
                <a:solidFill>
                  <a:srgbClr val="080808"/>
                </a:solidFill>
                <a:latin typeface="+mj-lt"/>
              </a:rPr>
              <a:t>Vertically</a:t>
            </a:r>
            <a:endParaRPr lang="nl-NL" sz="2400" dirty="0">
              <a:solidFill>
                <a:srgbClr val="080808"/>
              </a:solidFill>
              <a:latin typeface="+mj-lt"/>
            </a:endParaRPr>
          </a:p>
          <a:p>
            <a:r>
              <a:rPr lang="nl-NL" sz="2400" dirty="0" err="1" smtClean="0">
                <a:solidFill>
                  <a:srgbClr val="080808"/>
                </a:solidFill>
                <a:latin typeface="+mj-lt"/>
              </a:rPr>
              <a:t>aligning</a:t>
            </a:r>
            <a:r>
              <a:rPr lang="nl-NL" sz="2400" dirty="0" smtClean="0">
                <a:solidFill>
                  <a:srgbClr val="080808"/>
                </a:solidFill>
                <a:latin typeface="+mj-lt"/>
              </a:rPr>
              <a:t> </a:t>
            </a:r>
          </a:p>
          <a:p>
            <a:r>
              <a:rPr lang="nl-NL" sz="2400" dirty="0" smtClean="0">
                <a:solidFill>
                  <a:srgbClr val="080808"/>
                </a:solidFill>
                <a:latin typeface="+mj-lt"/>
              </a:rPr>
              <a:t>content</a:t>
            </a:r>
            <a:endParaRPr lang="nl-NL" sz="2400" dirty="0">
              <a:solidFill>
                <a:srgbClr val="080808"/>
              </a:solidFill>
              <a:latin typeface="+mj-lt"/>
            </a:endParaRPr>
          </a:p>
        </p:txBody>
      </p:sp>
      <p:sp>
        <p:nvSpPr>
          <p:cNvPr id="10" name="Up-Down Arrow 9"/>
          <p:cNvSpPr/>
          <p:nvPr/>
        </p:nvSpPr>
        <p:spPr>
          <a:xfrm>
            <a:off x="1883725" y="4777555"/>
            <a:ext cx="144016" cy="189403"/>
          </a:xfrm>
          <a:prstGeom prst="upDownArrow">
            <a:avLst>
              <a:gd name="adj1" fmla="val 33464"/>
              <a:gd name="adj2" fmla="val 3181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5" name="Up-Down Arrow 34"/>
          <p:cNvSpPr/>
          <p:nvPr/>
        </p:nvSpPr>
        <p:spPr>
          <a:xfrm>
            <a:off x="1883725" y="5078105"/>
            <a:ext cx="144016" cy="175920"/>
          </a:xfrm>
          <a:prstGeom prst="upDownArrow">
            <a:avLst>
              <a:gd name="adj1" fmla="val 33464"/>
              <a:gd name="adj2" fmla="val 3181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6" name="Up-Down Arrow 35"/>
          <p:cNvSpPr/>
          <p:nvPr/>
        </p:nvSpPr>
        <p:spPr>
          <a:xfrm>
            <a:off x="2387781" y="4355580"/>
            <a:ext cx="144016" cy="421198"/>
          </a:xfrm>
          <a:prstGeom prst="upDownArrow">
            <a:avLst>
              <a:gd name="adj1" fmla="val 33464"/>
              <a:gd name="adj2" fmla="val 31812"/>
            </a:avLst>
          </a:pr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7" name="Up-Down Arrow 36"/>
          <p:cNvSpPr/>
          <p:nvPr/>
        </p:nvSpPr>
        <p:spPr>
          <a:xfrm>
            <a:off x="2372452" y="5254025"/>
            <a:ext cx="144016" cy="439566"/>
          </a:xfrm>
          <a:prstGeom prst="upDownArrow">
            <a:avLst>
              <a:gd name="adj1" fmla="val 33464"/>
              <a:gd name="adj2" fmla="val 31812"/>
            </a:avLst>
          </a:pr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9" name="Rectangle 38"/>
          <p:cNvSpPr/>
          <p:nvPr/>
        </p:nvSpPr>
        <p:spPr>
          <a:xfrm>
            <a:off x="1674916" y="3509700"/>
            <a:ext cx="458268" cy="48595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0" name="Rectangle 39"/>
          <p:cNvSpPr/>
          <p:nvPr/>
        </p:nvSpPr>
        <p:spPr>
          <a:xfrm>
            <a:off x="922564" y="2132856"/>
            <a:ext cx="1944272" cy="13681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1" name="Rectangle 40"/>
          <p:cNvSpPr/>
          <p:nvPr/>
        </p:nvSpPr>
        <p:spPr>
          <a:xfrm>
            <a:off x="926172" y="2132857"/>
            <a:ext cx="1950508" cy="136819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2" name="Rectangle 41"/>
          <p:cNvSpPr/>
          <p:nvPr/>
        </p:nvSpPr>
        <p:spPr>
          <a:xfrm>
            <a:off x="922563" y="2132856"/>
            <a:ext cx="1944272" cy="136819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4" name="Rectangle 53"/>
          <p:cNvSpPr/>
          <p:nvPr/>
        </p:nvSpPr>
        <p:spPr>
          <a:xfrm>
            <a:off x="1183950" y="3959649"/>
            <a:ext cx="1440200" cy="7201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7" name="Rounded Rectangle 56"/>
          <p:cNvSpPr/>
          <p:nvPr/>
        </p:nvSpPr>
        <p:spPr>
          <a:xfrm>
            <a:off x="992620" y="2186261"/>
            <a:ext cx="515908" cy="477246"/>
          </a:xfrm>
          <a:prstGeom prst="roundRect">
            <a:avLst>
              <a:gd name="adj" fmla="val 5537"/>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 tIns="18000" rIns="18000" bIns="18000" rtlCol="0" anchor="t"/>
          <a:lstStyle/>
          <a:p>
            <a:pPr marL="0" marR="0" lvl="0" indent="0" algn="just"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300" dirty="0" err="1"/>
              <a:t>Lorem</a:t>
            </a:r>
            <a:r>
              <a:rPr lang="nl-NL" sz="300" dirty="0"/>
              <a:t> </a:t>
            </a:r>
            <a:r>
              <a:rPr lang="nl-NL" sz="300" dirty="0" err="1"/>
              <a:t>ipsum</a:t>
            </a:r>
            <a:r>
              <a:rPr lang="nl-NL" sz="300" dirty="0"/>
              <a:t> </a:t>
            </a:r>
            <a:r>
              <a:rPr lang="nl-NL" sz="300" dirty="0" err="1"/>
              <a:t>dolor</a:t>
            </a:r>
            <a:r>
              <a:rPr lang="nl-NL" sz="300" dirty="0"/>
              <a:t> </a:t>
            </a:r>
            <a:r>
              <a:rPr lang="nl-NL" sz="300" dirty="0" err="1"/>
              <a:t>sit</a:t>
            </a:r>
            <a:r>
              <a:rPr lang="nl-NL" sz="300" dirty="0"/>
              <a:t> </a:t>
            </a:r>
            <a:r>
              <a:rPr lang="nl-NL" sz="300" dirty="0" err="1"/>
              <a:t>amet</a:t>
            </a:r>
            <a:r>
              <a:rPr lang="nl-NL" sz="300" dirty="0"/>
              <a:t>, </a:t>
            </a:r>
            <a:r>
              <a:rPr lang="nl-NL" sz="300" dirty="0" err="1"/>
              <a:t>consectetur</a:t>
            </a:r>
            <a:r>
              <a:rPr lang="nl-NL" sz="300" dirty="0"/>
              <a:t> </a:t>
            </a:r>
            <a:r>
              <a:rPr lang="nl-NL" sz="300" dirty="0" err="1"/>
              <a:t>adipiscing</a:t>
            </a:r>
            <a:r>
              <a:rPr lang="nl-NL" sz="300" dirty="0"/>
              <a:t> </a:t>
            </a:r>
            <a:r>
              <a:rPr lang="nl-NL" sz="300" dirty="0" err="1"/>
              <a:t>elit</a:t>
            </a:r>
            <a:r>
              <a:rPr lang="nl-NL" sz="300" dirty="0"/>
              <a:t>. Integer </a:t>
            </a:r>
            <a:r>
              <a:rPr lang="nl-NL" sz="300" dirty="0" err="1"/>
              <a:t>ornare</a:t>
            </a:r>
            <a:r>
              <a:rPr lang="nl-NL" sz="300" dirty="0"/>
              <a:t> semper </a:t>
            </a:r>
            <a:r>
              <a:rPr lang="nl-NL" sz="300" dirty="0" err="1"/>
              <a:t>dui.</a:t>
            </a:r>
            <a:r>
              <a:rPr lang="nl-NL" sz="300" dirty="0"/>
              <a:t> </a:t>
            </a:r>
            <a:r>
              <a:rPr lang="nl-NL" sz="300" dirty="0" err="1"/>
              <a:t>Maecenas</a:t>
            </a:r>
            <a:r>
              <a:rPr lang="nl-NL" sz="300" dirty="0"/>
              <a:t> </a:t>
            </a:r>
            <a:r>
              <a:rPr lang="nl-NL" sz="300" dirty="0" err="1"/>
              <a:t>porta</a:t>
            </a:r>
            <a:r>
              <a:rPr lang="nl-NL" sz="300" dirty="0"/>
              <a:t> </a:t>
            </a:r>
            <a:r>
              <a:rPr lang="nl-NL" sz="300" dirty="0" err="1"/>
              <a:t>purus</a:t>
            </a:r>
            <a:r>
              <a:rPr lang="nl-NL" sz="300" dirty="0"/>
              <a:t> </a:t>
            </a:r>
            <a:r>
              <a:rPr lang="nl-NL" sz="300" dirty="0" err="1"/>
              <a:t>nec</a:t>
            </a:r>
            <a:r>
              <a:rPr lang="nl-NL" sz="300" dirty="0"/>
              <a:t> magna </a:t>
            </a:r>
            <a:r>
              <a:rPr lang="nl-NL" sz="300" dirty="0" err="1"/>
              <a:t>vehicula</a:t>
            </a:r>
            <a:r>
              <a:rPr lang="nl-NL" sz="300" dirty="0"/>
              <a:t> </a:t>
            </a:r>
            <a:r>
              <a:rPr lang="nl-NL" sz="300" dirty="0" err="1"/>
              <a:t>imperdiet</a:t>
            </a:r>
            <a:r>
              <a:rPr lang="nl-NL" sz="300" dirty="0"/>
              <a:t>. </a:t>
            </a:r>
            <a:r>
              <a:rPr lang="nl-NL" sz="300" dirty="0" err="1"/>
              <a:t>Duis</a:t>
            </a:r>
            <a:r>
              <a:rPr lang="nl-NL" sz="300" dirty="0"/>
              <a:t> </a:t>
            </a:r>
            <a:r>
              <a:rPr lang="nl-NL" sz="300" dirty="0" err="1"/>
              <a:t>ultrices</a:t>
            </a:r>
            <a:r>
              <a:rPr lang="nl-NL" sz="300" dirty="0"/>
              <a:t> cursus </a:t>
            </a:r>
            <a:r>
              <a:rPr lang="nl-NL" sz="300" dirty="0" err="1"/>
              <a:t>ipsum</a:t>
            </a:r>
            <a:r>
              <a:rPr lang="nl-NL" sz="300" dirty="0"/>
              <a:t>. </a:t>
            </a:r>
            <a:r>
              <a:rPr lang="nl-NL" sz="300" dirty="0" err="1"/>
              <a:t>Morbi</a:t>
            </a:r>
            <a:r>
              <a:rPr lang="nl-NL" sz="300" dirty="0"/>
              <a:t> </a:t>
            </a:r>
            <a:r>
              <a:rPr lang="nl-NL" sz="300" dirty="0" err="1"/>
              <a:t>nec</a:t>
            </a:r>
            <a:r>
              <a:rPr lang="nl-NL" sz="300" dirty="0"/>
              <a:t> </a:t>
            </a:r>
            <a:r>
              <a:rPr lang="nl-NL" sz="300" dirty="0" err="1"/>
              <a:t>velit</a:t>
            </a:r>
            <a:r>
              <a:rPr lang="nl-NL" sz="300" dirty="0"/>
              <a:t> vitae </a:t>
            </a:r>
            <a:r>
              <a:rPr lang="nl-NL" sz="300" dirty="0" err="1"/>
              <a:t>urna</a:t>
            </a:r>
            <a:r>
              <a:rPr lang="nl-NL" sz="300" dirty="0"/>
              <a:t> </a:t>
            </a:r>
            <a:r>
              <a:rPr lang="nl-NL" sz="300" dirty="0" err="1"/>
              <a:t>vehicula</a:t>
            </a:r>
            <a:r>
              <a:rPr lang="nl-NL" sz="300" dirty="0"/>
              <a:t> </a:t>
            </a:r>
            <a:r>
              <a:rPr lang="nl-NL" sz="300" dirty="0" err="1"/>
              <a:t>tincidunt</a:t>
            </a:r>
            <a:r>
              <a:rPr lang="nl-NL" sz="300" dirty="0"/>
              <a:t> a ut </a:t>
            </a:r>
            <a:r>
              <a:rPr lang="nl-NL" sz="300" dirty="0" err="1"/>
              <a:t>orci</a:t>
            </a:r>
            <a:r>
              <a:rPr lang="nl-NL" sz="300" dirty="0"/>
              <a:t>. </a:t>
            </a:r>
            <a:r>
              <a:rPr lang="nl-NL" sz="300" dirty="0" err="1"/>
              <a:t>Vivamus</a:t>
            </a:r>
            <a:r>
              <a:rPr lang="nl-NL" sz="300" dirty="0"/>
              <a:t> </a:t>
            </a:r>
            <a:r>
              <a:rPr lang="nl-NL" sz="300" dirty="0" err="1"/>
              <a:t>eu</a:t>
            </a:r>
            <a:r>
              <a:rPr lang="nl-NL" sz="300" dirty="0"/>
              <a:t> </a:t>
            </a:r>
            <a:r>
              <a:rPr lang="nl-NL" sz="300" dirty="0" err="1"/>
              <a:t>elit</a:t>
            </a:r>
            <a:r>
              <a:rPr lang="nl-NL" sz="300" dirty="0"/>
              <a:t> </a:t>
            </a:r>
            <a:r>
              <a:rPr lang="nl-NL" sz="300" dirty="0" err="1"/>
              <a:t>risus</a:t>
            </a:r>
            <a:r>
              <a:rPr lang="nl-NL" sz="300" dirty="0" smtClean="0"/>
              <a:t>.</a:t>
            </a:r>
            <a:endParaRPr lang="nl-NL" sz="300" dirty="0"/>
          </a:p>
        </p:txBody>
      </p:sp>
      <p:sp>
        <p:nvSpPr>
          <p:cNvPr id="65" name="Rounded Rectangle 64"/>
          <p:cNvSpPr/>
          <p:nvPr/>
        </p:nvSpPr>
        <p:spPr>
          <a:xfrm>
            <a:off x="1637580" y="2186261"/>
            <a:ext cx="515908" cy="477246"/>
          </a:xfrm>
          <a:prstGeom prst="roundRect">
            <a:avLst>
              <a:gd name="adj" fmla="val 5537"/>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 tIns="18000" rIns="18000" bIns="18000" rtlCol="0" anchor="t"/>
          <a:lstStyle/>
          <a:p>
            <a:pPr marL="0" marR="0" lvl="0" indent="0" algn="just"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300" dirty="0" err="1"/>
              <a:t>Suspendisse</a:t>
            </a:r>
            <a:r>
              <a:rPr lang="nl-NL" sz="300" dirty="0"/>
              <a:t> </a:t>
            </a:r>
            <a:r>
              <a:rPr lang="nl-NL" sz="300" dirty="0" err="1"/>
              <a:t>potenti</a:t>
            </a:r>
            <a:r>
              <a:rPr lang="nl-NL" sz="300" dirty="0"/>
              <a:t>. </a:t>
            </a:r>
            <a:r>
              <a:rPr lang="nl-NL" sz="300" dirty="0" err="1"/>
              <a:t>Morbi</a:t>
            </a:r>
            <a:r>
              <a:rPr lang="nl-NL" sz="300" dirty="0"/>
              <a:t> </a:t>
            </a:r>
            <a:r>
              <a:rPr lang="nl-NL" sz="300" dirty="0" err="1"/>
              <a:t>nec</a:t>
            </a:r>
            <a:r>
              <a:rPr lang="nl-NL" sz="300" dirty="0"/>
              <a:t> </a:t>
            </a:r>
            <a:r>
              <a:rPr lang="nl-NL" sz="300" dirty="0" err="1"/>
              <a:t>risus</a:t>
            </a:r>
            <a:r>
              <a:rPr lang="nl-NL" sz="300" dirty="0"/>
              <a:t> </a:t>
            </a:r>
            <a:r>
              <a:rPr lang="nl-NL" sz="300" dirty="0" err="1"/>
              <a:t>sit</a:t>
            </a:r>
            <a:r>
              <a:rPr lang="nl-NL" sz="300" dirty="0"/>
              <a:t> </a:t>
            </a:r>
            <a:r>
              <a:rPr lang="nl-NL" sz="300" dirty="0" err="1"/>
              <a:t>amet</a:t>
            </a:r>
            <a:r>
              <a:rPr lang="nl-NL" sz="300" dirty="0"/>
              <a:t> </a:t>
            </a:r>
            <a:r>
              <a:rPr lang="nl-NL" sz="300" dirty="0" err="1"/>
              <a:t>velit</a:t>
            </a:r>
            <a:r>
              <a:rPr lang="nl-NL" sz="300" dirty="0"/>
              <a:t> </a:t>
            </a:r>
            <a:r>
              <a:rPr lang="nl-NL" sz="300" dirty="0" err="1"/>
              <a:t>laoreet</a:t>
            </a:r>
            <a:r>
              <a:rPr lang="nl-NL" sz="300" dirty="0"/>
              <a:t> </a:t>
            </a:r>
            <a:r>
              <a:rPr lang="nl-NL" sz="300" dirty="0" err="1"/>
              <a:t>consectetur</a:t>
            </a:r>
            <a:r>
              <a:rPr lang="nl-NL" sz="300" dirty="0"/>
              <a:t> </a:t>
            </a:r>
            <a:r>
              <a:rPr lang="nl-NL" sz="300" dirty="0" err="1"/>
              <a:t>sed</a:t>
            </a:r>
            <a:r>
              <a:rPr lang="nl-NL" sz="300" dirty="0"/>
              <a:t> vel </a:t>
            </a:r>
            <a:r>
              <a:rPr lang="nl-NL" sz="300" dirty="0" err="1"/>
              <a:t>mauris</a:t>
            </a:r>
            <a:r>
              <a:rPr lang="nl-NL" sz="300" dirty="0"/>
              <a:t>.</a:t>
            </a:r>
          </a:p>
        </p:txBody>
      </p:sp>
      <p:sp>
        <p:nvSpPr>
          <p:cNvPr id="66" name="Rounded Rectangle 65"/>
          <p:cNvSpPr/>
          <p:nvPr/>
        </p:nvSpPr>
        <p:spPr>
          <a:xfrm>
            <a:off x="2281890" y="2186261"/>
            <a:ext cx="515908" cy="477246"/>
          </a:xfrm>
          <a:prstGeom prst="roundRect">
            <a:avLst>
              <a:gd name="adj" fmla="val 5537"/>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 tIns="18000" rIns="18000" bIns="18000" rtlCol="0" anchor="t"/>
          <a:lstStyle/>
          <a:p>
            <a:pPr marL="0" marR="0" lvl="0" indent="0" algn="just"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300" dirty="0" err="1"/>
              <a:t>Pellentesque</a:t>
            </a:r>
            <a:r>
              <a:rPr lang="nl-NL" sz="300" dirty="0"/>
              <a:t> a </a:t>
            </a:r>
            <a:r>
              <a:rPr lang="nl-NL" sz="300" dirty="0" err="1"/>
              <a:t>aliquet</a:t>
            </a:r>
            <a:r>
              <a:rPr lang="nl-NL" sz="300" dirty="0"/>
              <a:t> </a:t>
            </a:r>
            <a:r>
              <a:rPr lang="nl-NL" sz="300" dirty="0" err="1"/>
              <a:t>nisi</a:t>
            </a:r>
            <a:r>
              <a:rPr lang="nl-NL" sz="300" dirty="0"/>
              <a:t>. </a:t>
            </a:r>
            <a:r>
              <a:rPr lang="nl-NL" sz="300" dirty="0" err="1"/>
              <a:t>Aliquam</a:t>
            </a:r>
            <a:r>
              <a:rPr lang="nl-NL" sz="300" dirty="0"/>
              <a:t> </a:t>
            </a:r>
            <a:r>
              <a:rPr lang="nl-NL" sz="300" dirty="0" err="1"/>
              <a:t>blandit</a:t>
            </a:r>
            <a:r>
              <a:rPr lang="nl-NL" sz="300" dirty="0"/>
              <a:t> </a:t>
            </a:r>
            <a:r>
              <a:rPr lang="nl-NL" sz="300" dirty="0" err="1"/>
              <a:t>porta</a:t>
            </a:r>
            <a:r>
              <a:rPr lang="nl-NL" sz="300" dirty="0"/>
              <a:t> </a:t>
            </a:r>
            <a:r>
              <a:rPr lang="nl-NL" sz="300" dirty="0" err="1"/>
              <a:t>dui</a:t>
            </a:r>
            <a:r>
              <a:rPr lang="nl-NL" sz="300" dirty="0"/>
              <a:t>, </a:t>
            </a:r>
            <a:r>
              <a:rPr lang="nl-NL" sz="300" dirty="0" err="1"/>
              <a:t>nec</a:t>
            </a:r>
            <a:r>
              <a:rPr lang="nl-NL" sz="300" dirty="0"/>
              <a:t> cursus </a:t>
            </a:r>
            <a:r>
              <a:rPr lang="nl-NL" sz="300" dirty="0" err="1"/>
              <a:t>sem</a:t>
            </a:r>
            <a:r>
              <a:rPr lang="nl-NL" sz="300" dirty="0"/>
              <a:t> </a:t>
            </a:r>
            <a:r>
              <a:rPr lang="nl-NL" sz="300" dirty="0" err="1"/>
              <a:t>sagittis</a:t>
            </a:r>
            <a:r>
              <a:rPr lang="nl-NL" sz="300" dirty="0"/>
              <a:t> vitae. </a:t>
            </a:r>
            <a:r>
              <a:rPr lang="nl-NL" sz="300" dirty="0" err="1"/>
              <a:t>Donec</a:t>
            </a:r>
            <a:r>
              <a:rPr lang="nl-NL" sz="300" dirty="0"/>
              <a:t> </a:t>
            </a:r>
            <a:r>
              <a:rPr lang="nl-NL" sz="300" dirty="0" err="1"/>
              <a:t>blandit</a:t>
            </a:r>
            <a:r>
              <a:rPr lang="nl-NL" sz="300" dirty="0"/>
              <a:t> </a:t>
            </a:r>
            <a:r>
              <a:rPr lang="nl-NL" sz="300" dirty="0" err="1"/>
              <a:t>ipsum</a:t>
            </a:r>
            <a:r>
              <a:rPr lang="nl-NL" sz="300" dirty="0"/>
              <a:t> </a:t>
            </a:r>
            <a:r>
              <a:rPr lang="nl-NL" sz="300" dirty="0" err="1"/>
              <a:t>id</a:t>
            </a:r>
            <a:r>
              <a:rPr lang="nl-NL" sz="300" dirty="0"/>
              <a:t> ante </a:t>
            </a:r>
            <a:r>
              <a:rPr lang="nl-NL" sz="300" dirty="0" err="1"/>
              <a:t>porta</a:t>
            </a:r>
            <a:r>
              <a:rPr lang="nl-NL" sz="300" dirty="0"/>
              <a:t> </a:t>
            </a:r>
            <a:r>
              <a:rPr lang="nl-NL" sz="300" dirty="0" err="1"/>
              <a:t>rutrum</a:t>
            </a:r>
            <a:r>
              <a:rPr lang="nl-NL" sz="300" dirty="0"/>
              <a:t>.</a:t>
            </a:r>
          </a:p>
        </p:txBody>
      </p:sp>
      <p:sp>
        <p:nvSpPr>
          <p:cNvPr id="68" name="Rounded Rectangle 67"/>
          <p:cNvSpPr/>
          <p:nvPr/>
        </p:nvSpPr>
        <p:spPr>
          <a:xfrm>
            <a:off x="992620" y="2745153"/>
            <a:ext cx="515908" cy="710442"/>
          </a:xfrm>
          <a:prstGeom prst="roundRect">
            <a:avLst>
              <a:gd name="adj" fmla="val 5537"/>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 tIns="18000" rIns="18000" bIns="18000" rtlCol="0" anchor="t"/>
          <a:lstStyle/>
          <a:p>
            <a:pPr marL="0" marR="0" lvl="0" indent="0" algn="just"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300" dirty="0" err="1"/>
              <a:t>Lorem</a:t>
            </a:r>
            <a:r>
              <a:rPr lang="nl-NL" sz="300" dirty="0"/>
              <a:t> </a:t>
            </a:r>
            <a:r>
              <a:rPr lang="nl-NL" sz="300" dirty="0" err="1"/>
              <a:t>ipsum</a:t>
            </a:r>
            <a:r>
              <a:rPr lang="nl-NL" sz="300" dirty="0"/>
              <a:t> </a:t>
            </a:r>
            <a:r>
              <a:rPr lang="nl-NL" sz="300" dirty="0" err="1"/>
              <a:t>dolor</a:t>
            </a:r>
            <a:r>
              <a:rPr lang="nl-NL" sz="300" dirty="0"/>
              <a:t> </a:t>
            </a:r>
            <a:r>
              <a:rPr lang="nl-NL" sz="300" dirty="0" err="1"/>
              <a:t>sit</a:t>
            </a:r>
            <a:r>
              <a:rPr lang="nl-NL" sz="300" dirty="0"/>
              <a:t> </a:t>
            </a:r>
            <a:r>
              <a:rPr lang="nl-NL" sz="300" dirty="0" err="1"/>
              <a:t>amet</a:t>
            </a:r>
            <a:r>
              <a:rPr lang="nl-NL" sz="300" dirty="0"/>
              <a:t>, </a:t>
            </a:r>
            <a:r>
              <a:rPr lang="nl-NL" sz="300" dirty="0" err="1"/>
              <a:t>consectetur</a:t>
            </a:r>
            <a:r>
              <a:rPr lang="nl-NL" sz="300" dirty="0"/>
              <a:t> </a:t>
            </a:r>
            <a:r>
              <a:rPr lang="nl-NL" sz="300" dirty="0" err="1"/>
              <a:t>adipiscing</a:t>
            </a:r>
            <a:r>
              <a:rPr lang="nl-NL" sz="300" dirty="0"/>
              <a:t> </a:t>
            </a:r>
            <a:r>
              <a:rPr lang="nl-NL" sz="300" dirty="0" err="1"/>
              <a:t>elit</a:t>
            </a:r>
            <a:r>
              <a:rPr lang="nl-NL" sz="300" dirty="0"/>
              <a:t>. Integer </a:t>
            </a:r>
            <a:r>
              <a:rPr lang="nl-NL" sz="300" dirty="0" err="1"/>
              <a:t>ornare</a:t>
            </a:r>
            <a:r>
              <a:rPr lang="nl-NL" sz="300" dirty="0"/>
              <a:t> semper </a:t>
            </a:r>
            <a:r>
              <a:rPr lang="nl-NL" sz="300" dirty="0" err="1"/>
              <a:t>dui.</a:t>
            </a:r>
            <a:r>
              <a:rPr lang="nl-NL" sz="300" dirty="0"/>
              <a:t> </a:t>
            </a:r>
            <a:r>
              <a:rPr lang="nl-NL" sz="300" dirty="0" err="1"/>
              <a:t>Maecenas</a:t>
            </a:r>
            <a:r>
              <a:rPr lang="nl-NL" sz="300" dirty="0"/>
              <a:t> </a:t>
            </a:r>
            <a:r>
              <a:rPr lang="nl-NL" sz="300" dirty="0" err="1"/>
              <a:t>porta</a:t>
            </a:r>
            <a:r>
              <a:rPr lang="nl-NL" sz="300" dirty="0"/>
              <a:t> </a:t>
            </a:r>
            <a:r>
              <a:rPr lang="nl-NL" sz="300" dirty="0" err="1"/>
              <a:t>purus</a:t>
            </a:r>
            <a:r>
              <a:rPr lang="nl-NL" sz="300" dirty="0"/>
              <a:t> </a:t>
            </a:r>
            <a:r>
              <a:rPr lang="nl-NL" sz="300" dirty="0" err="1"/>
              <a:t>nec</a:t>
            </a:r>
            <a:r>
              <a:rPr lang="nl-NL" sz="300" dirty="0"/>
              <a:t> magna </a:t>
            </a:r>
            <a:r>
              <a:rPr lang="nl-NL" sz="300" dirty="0" err="1"/>
              <a:t>vehicula</a:t>
            </a:r>
            <a:r>
              <a:rPr lang="nl-NL" sz="300" dirty="0"/>
              <a:t> </a:t>
            </a:r>
            <a:r>
              <a:rPr lang="nl-NL" sz="300" dirty="0" err="1"/>
              <a:t>imperdiet</a:t>
            </a:r>
            <a:r>
              <a:rPr lang="nl-NL" sz="300" dirty="0"/>
              <a:t>. </a:t>
            </a:r>
            <a:r>
              <a:rPr lang="nl-NL" sz="300" dirty="0" err="1"/>
              <a:t>Duis</a:t>
            </a:r>
            <a:r>
              <a:rPr lang="nl-NL" sz="300" dirty="0"/>
              <a:t> </a:t>
            </a:r>
            <a:r>
              <a:rPr lang="nl-NL" sz="300" dirty="0" err="1"/>
              <a:t>ultrices</a:t>
            </a:r>
            <a:r>
              <a:rPr lang="nl-NL" sz="300" dirty="0"/>
              <a:t> cursus </a:t>
            </a:r>
            <a:r>
              <a:rPr lang="nl-NL" sz="300" dirty="0" err="1"/>
              <a:t>ipsum</a:t>
            </a:r>
            <a:r>
              <a:rPr lang="nl-NL" sz="300" dirty="0"/>
              <a:t>. </a:t>
            </a:r>
            <a:r>
              <a:rPr lang="nl-NL" sz="300" dirty="0" err="1"/>
              <a:t>Morbi</a:t>
            </a:r>
            <a:r>
              <a:rPr lang="nl-NL" sz="300" dirty="0"/>
              <a:t> </a:t>
            </a:r>
            <a:r>
              <a:rPr lang="nl-NL" sz="300" dirty="0" err="1"/>
              <a:t>nec</a:t>
            </a:r>
            <a:r>
              <a:rPr lang="nl-NL" sz="300" dirty="0"/>
              <a:t> </a:t>
            </a:r>
            <a:r>
              <a:rPr lang="nl-NL" sz="300" dirty="0" err="1"/>
              <a:t>velit</a:t>
            </a:r>
            <a:r>
              <a:rPr lang="nl-NL" sz="300" dirty="0"/>
              <a:t> vitae </a:t>
            </a:r>
            <a:r>
              <a:rPr lang="nl-NL" sz="300" dirty="0" err="1"/>
              <a:t>urna</a:t>
            </a:r>
            <a:r>
              <a:rPr lang="nl-NL" sz="300" dirty="0"/>
              <a:t> </a:t>
            </a:r>
            <a:r>
              <a:rPr lang="nl-NL" sz="300" dirty="0" err="1"/>
              <a:t>vehicula</a:t>
            </a:r>
            <a:r>
              <a:rPr lang="nl-NL" sz="300" dirty="0"/>
              <a:t> </a:t>
            </a:r>
            <a:r>
              <a:rPr lang="nl-NL" sz="300" dirty="0" err="1"/>
              <a:t>tincidunt</a:t>
            </a:r>
            <a:r>
              <a:rPr lang="nl-NL" sz="300" dirty="0"/>
              <a:t> a ut </a:t>
            </a:r>
            <a:r>
              <a:rPr lang="nl-NL" sz="300" dirty="0" err="1"/>
              <a:t>orci</a:t>
            </a:r>
            <a:r>
              <a:rPr lang="nl-NL" sz="300" dirty="0"/>
              <a:t>. </a:t>
            </a:r>
            <a:r>
              <a:rPr lang="nl-NL" sz="300" dirty="0" err="1"/>
              <a:t>Vivamus</a:t>
            </a:r>
            <a:r>
              <a:rPr lang="nl-NL" sz="300" dirty="0"/>
              <a:t> </a:t>
            </a:r>
            <a:r>
              <a:rPr lang="nl-NL" sz="300" dirty="0" err="1"/>
              <a:t>eu</a:t>
            </a:r>
            <a:r>
              <a:rPr lang="nl-NL" sz="300" dirty="0"/>
              <a:t> </a:t>
            </a:r>
            <a:r>
              <a:rPr lang="nl-NL" sz="300" dirty="0" err="1"/>
              <a:t>elit</a:t>
            </a:r>
            <a:r>
              <a:rPr lang="nl-NL" sz="300" dirty="0"/>
              <a:t> </a:t>
            </a:r>
            <a:r>
              <a:rPr lang="nl-NL" sz="300" dirty="0" err="1"/>
              <a:t>risus</a:t>
            </a:r>
            <a:r>
              <a:rPr lang="nl-NL" sz="300" dirty="0"/>
              <a:t>. Ut </a:t>
            </a:r>
            <a:r>
              <a:rPr lang="nl-NL" sz="300" dirty="0" err="1"/>
              <a:t>lacinia</a:t>
            </a:r>
            <a:r>
              <a:rPr lang="nl-NL" sz="300" dirty="0"/>
              <a:t>, </a:t>
            </a:r>
            <a:r>
              <a:rPr lang="nl-NL" sz="300" dirty="0" err="1"/>
              <a:t>odio</a:t>
            </a:r>
            <a:r>
              <a:rPr lang="nl-NL" sz="300" dirty="0"/>
              <a:t> </a:t>
            </a:r>
            <a:r>
              <a:rPr lang="nl-NL" sz="300" dirty="0" err="1"/>
              <a:t>eget</a:t>
            </a:r>
            <a:r>
              <a:rPr lang="nl-NL" sz="300" dirty="0"/>
              <a:t> </a:t>
            </a:r>
            <a:r>
              <a:rPr lang="nl-NL" sz="300" dirty="0" err="1"/>
              <a:t>viverra</a:t>
            </a:r>
            <a:r>
              <a:rPr lang="nl-NL" sz="300" dirty="0"/>
              <a:t> </a:t>
            </a:r>
            <a:r>
              <a:rPr lang="nl-NL" sz="300" dirty="0" err="1"/>
              <a:t>vulputate</a:t>
            </a:r>
            <a:r>
              <a:rPr lang="nl-NL" sz="300" dirty="0"/>
              <a:t>, </a:t>
            </a:r>
            <a:r>
              <a:rPr lang="nl-NL" sz="300" dirty="0" err="1"/>
              <a:t>velit</a:t>
            </a:r>
            <a:r>
              <a:rPr lang="nl-NL" sz="300" dirty="0"/>
              <a:t> </a:t>
            </a:r>
            <a:r>
              <a:rPr lang="nl-NL" sz="300" dirty="0" err="1"/>
              <a:t>justo</a:t>
            </a:r>
            <a:r>
              <a:rPr lang="nl-NL" sz="300" dirty="0"/>
              <a:t> </a:t>
            </a:r>
            <a:r>
              <a:rPr lang="nl-NL" sz="300" dirty="0" err="1"/>
              <a:t>iaculis</a:t>
            </a:r>
            <a:r>
              <a:rPr lang="nl-NL" sz="300" dirty="0"/>
              <a:t> </a:t>
            </a:r>
            <a:r>
              <a:rPr lang="nl-NL" sz="300" dirty="0" err="1"/>
              <a:t>sapien</a:t>
            </a:r>
            <a:r>
              <a:rPr lang="nl-NL" sz="300" dirty="0"/>
              <a:t>, non </a:t>
            </a:r>
            <a:r>
              <a:rPr lang="nl-NL" sz="300" dirty="0" err="1"/>
              <a:t>consequat</a:t>
            </a:r>
            <a:r>
              <a:rPr lang="nl-NL" sz="300" dirty="0"/>
              <a:t> </a:t>
            </a:r>
            <a:r>
              <a:rPr lang="nl-NL" sz="300" dirty="0" err="1"/>
              <a:t>odio</a:t>
            </a:r>
            <a:r>
              <a:rPr lang="nl-NL" sz="300" dirty="0"/>
              <a:t> eros in libero. </a:t>
            </a:r>
            <a:r>
              <a:rPr lang="nl-NL" sz="300" dirty="0" err="1"/>
              <a:t>Sed</a:t>
            </a:r>
            <a:r>
              <a:rPr lang="nl-NL" sz="300" dirty="0"/>
              <a:t> </a:t>
            </a:r>
            <a:r>
              <a:rPr lang="nl-NL" sz="300" dirty="0" err="1"/>
              <a:t>aliquet</a:t>
            </a:r>
            <a:r>
              <a:rPr lang="nl-NL" sz="300" dirty="0"/>
              <a:t> </a:t>
            </a:r>
            <a:r>
              <a:rPr lang="nl-NL" sz="300" dirty="0" err="1"/>
              <a:t>lacinia</a:t>
            </a:r>
            <a:r>
              <a:rPr lang="nl-NL" sz="300" dirty="0"/>
              <a:t> eros </a:t>
            </a:r>
            <a:r>
              <a:rPr lang="nl-NL" sz="300" dirty="0" err="1"/>
              <a:t>eleifend</a:t>
            </a:r>
            <a:r>
              <a:rPr lang="nl-NL" sz="300" dirty="0"/>
              <a:t> </a:t>
            </a:r>
            <a:r>
              <a:rPr lang="nl-NL" sz="300" dirty="0" err="1"/>
              <a:t>facilisis</a:t>
            </a:r>
            <a:r>
              <a:rPr lang="nl-NL" sz="300" dirty="0"/>
              <a:t>. </a:t>
            </a:r>
          </a:p>
        </p:txBody>
      </p:sp>
      <p:sp>
        <p:nvSpPr>
          <p:cNvPr id="69" name="Rounded Rectangle 68"/>
          <p:cNvSpPr/>
          <p:nvPr/>
        </p:nvSpPr>
        <p:spPr>
          <a:xfrm>
            <a:off x="1637580" y="2745153"/>
            <a:ext cx="515908" cy="710442"/>
          </a:xfrm>
          <a:prstGeom prst="roundRect">
            <a:avLst>
              <a:gd name="adj" fmla="val 5537"/>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 tIns="18000" rIns="18000" bIns="18000" rtlCol="0" anchor="t"/>
          <a:lstStyle/>
          <a:p>
            <a:pPr marL="0" marR="0" lvl="0" indent="0" algn="just"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300" dirty="0" err="1"/>
              <a:t>Suspendisse</a:t>
            </a:r>
            <a:r>
              <a:rPr lang="nl-NL" sz="300" dirty="0"/>
              <a:t> </a:t>
            </a:r>
            <a:r>
              <a:rPr lang="nl-NL" sz="300" dirty="0" err="1"/>
              <a:t>potenti</a:t>
            </a:r>
            <a:r>
              <a:rPr lang="nl-NL" sz="300" dirty="0"/>
              <a:t>. </a:t>
            </a:r>
            <a:r>
              <a:rPr lang="nl-NL" sz="300" dirty="0" err="1"/>
              <a:t>Morbi</a:t>
            </a:r>
            <a:r>
              <a:rPr lang="nl-NL" sz="300" dirty="0"/>
              <a:t> </a:t>
            </a:r>
            <a:r>
              <a:rPr lang="nl-NL" sz="300" dirty="0" err="1"/>
              <a:t>nec</a:t>
            </a:r>
            <a:r>
              <a:rPr lang="nl-NL" sz="300" dirty="0"/>
              <a:t> </a:t>
            </a:r>
            <a:r>
              <a:rPr lang="nl-NL" sz="300" dirty="0" err="1"/>
              <a:t>risus</a:t>
            </a:r>
            <a:r>
              <a:rPr lang="nl-NL" sz="300" dirty="0"/>
              <a:t> </a:t>
            </a:r>
            <a:r>
              <a:rPr lang="nl-NL" sz="300" dirty="0" err="1"/>
              <a:t>sit</a:t>
            </a:r>
            <a:r>
              <a:rPr lang="nl-NL" sz="300" dirty="0"/>
              <a:t> </a:t>
            </a:r>
            <a:r>
              <a:rPr lang="nl-NL" sz="300" dirty="0" err="1"/>
              <a:t>amet</a:t>
            </a:r>
            <a:r>
              <a:rPr lang="nl-NL" sz="300" dirty="0"/>
              <a:t> </a:t>
            </a:r>
            <a:r>
              <a:rPr lang="nl-NL" sz="300" dirty="0" err="1"/>
              <a:t>velit</a:t>
            </a:r>
            <a:r>
              <a:rPr lang="nl-NL" sz="300" dirty="0"/>
              <a:t> </a:t>
            </a:r>
            <a:r>
              <a:rPr lang="nl-NL" sz="300" dirty="0" err="1"/>
              <a:t>laoreet</a:t>
            </a:r>
            <a:r>
              <a:rPr lang="nl-NL" sz="300" dirty="0"/>
              <a:t> </a:t>
            </a:r>
            <a:r>
              <a:rPr lang="nl-NL" sz="300" dirty="0" err="1"/>
              <a:t>consectetur</a:t>
            </a:r>
            <a:r>
              <a:rPr lang="nl-NL" sz="300" dirty="0"/>
              <a:t> </a:t>
            </a:r>
            <a:r>
              <a:rPr lang="nl-NL" sz="300" dirty="0" err="1"/>
              <a:t>sed</a:t>
            </a:r>
            <a:r>
              <a:rPr lang="nl-NL" sz="300" dirty="0"/>
              <a:t> vel </a:t>
            </a:r>
            <a:r>
              <a:rPr lang="nl-NL" sz="300" dirty="0" err="1"/>
              <a:t>mauris</a:t>
            </a:r>
            <a:r>
              <a:rPr lang="nl-NL" sz="300" dirty="0"/>
              <a:t>.</a:t>
            </a:r>
          </a:p>
        </p:txBody>
      </p:sp>
      <p:sp>
        <p:nvSpPr>
          <p:cNvPr id="70" name="Rounded Rectangle 69"/>
          <p:cNvSpPr/>
          <p:nvPr/>
        </p:nvSpPr>
        <p:spPr>
          <a:xfrm>
            <a:off x="2281890" y="2745153"/>
            <a:ext cx="515908" cy="710442"/>
          </a:xfrm>
          <a:prstGeom prst="roundRect">
            <a:avLst>
              <a:gd name="adj" fmla="val 5537"/>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 tIns="18000" rIns="18000" bIns="18000" rtlCol="0" anchor="t"/>
          <a:lstStyle/>
          <a:p>
            <a:pPr marL="0" marR="0" lvl="0" indent="0" algn="just"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300" dirty="0" err="1"/>
              <a:t>Pellentesque</a:t>
            </a:r>
            <a:r>
              <a:rPr lang="nl-NL" sz="300" dirty="0"/>
              <a:t> a </a:t>
            </a:r>
            <a:r>
              <a:rPr lang="nl-NL" sz="300" dirty="0" err="1"/>
              <a:t>aliquet</a:t>
            </a:r>
            <a:r>
              <a:rPr lang="nl-NL" sz="300" dirty="0"/>
              <a:t> </a:t>
            </a:r>
            <a:r>
              <a:rPr lang="nl-NL" sz="300" dirty="0" err="1"/>
              <a:t>nisi</a:t>
            </a:r>
            <a:r>
              <a:rPr lang="nl-NL" sz="300" dirty="0"/>
              <a:t>. </a:t>
            </a:r>
            <a:r>
              <a:rPr lang="nl-NL" sz="300" dirty="0" err="1"/>
              <a:t>Aliquam</a:t>
            </a:r>
            <a:r>
              <a:rPr lang="nl-NL" sz="300" dirty="0"/>
              <a:t> </a:t>
            </a:r>
            <a:r>
              <a:rPr lang="nl-NL" sz="300" dirty="0" err="1"/>
              <a:t>blandit</a:t>
            </a:r>
            <a:r>
              <a:rPr lang="nl-NL" sz="300" dirty="0"/>
              <a:t> </a:t>
            </a:r>
            <a:r>
              <a:rPr lang="nl-NL" sz="300" dirty="0" err="1"/>
              <a:t>porta</a:t>
            </a:r>
            <a:r>
              <a:rPr lang="nl-NL" sz="300" dirty="0"/>
              <a:t> </a:t>
            </a:r>
            <a:r>
              <a:rPr lang="nl-NL" sz="300" dirty="0" err="1"/>
              <a:t>dui</a:t>
            </a:r>
            <a:r>
              <a:rPr lang="nl-NL" sz="300" dirty="0"/>
              <a:t>, </a:t>
            </a:r>
            <a:r>
              <a:rPr lang="nl-NL" sz="300" dirty="0" err="1"/>
              <a:t>nec</a:t>
            </a:r>
            <a:r>
              <a:rPr lang="nl-NL" sz="300" dirty="0"/>
              <a:t> cursus </a:t>
            </a:r>
            <a:r>
              <a:rPr lang="nl-NL" sz="300" dirty="0" err="1"/>
              <a:t>sem</a:t>
            </a:r>
            <a:r>
              <a:rPr lang="nl-NL" sz="300" dirty="0"/>
              <a:t> </a:t>
            </a:r>
            <a:r>
              <a:rPr lang="nl-NL" sz="300" dirty="0" err="1"/>
              <a:t>sagittis</a:t>
            </a:r>
            <a:r>
              <a:rPr lang="nl-NL" sz="300" dirty="0"/>
              <a:t> vitae. </a:t>
            </a:r>
            <a:r>
              <a:rPr lang="nl-NL" sz="300" dirty="0" err="1"/>
              <a:t>Donec</a:t>
            </a:r>
            <a:r>
              <a:rPr lang="nl-NL" sz="300" dirty="0"/>
              <a:t> </a:t>
            </a:r>
            <a:r>
              <a:rPr lang="nl-NL" sz="300" dirty="0" err="1"/>
              <a:t>blandit</a:t>
            </a:r>
            <a:r>
              <a:rPr lang="nl-NL" sz="300" dirty="0"/>
              <a:t> </a:t>
            </a:r>
            <a:r>
              <a:rPr lang="nl-NL" sz="300" dirty="0" err="1"/>
              <a:t>ipsum</a:t>
            </a:r>
            <a:r>
              <a:rPr lang="nl-NL" sz="300" dirty="0"/>
              <a:t> </a:t>
            </a:r>
            <a:r>
              <a:rPr lang="nl-NL" sz="300" dirty="0" err="1"/>
              <a:t>id</a:t>
            </a:r>
            <a:r>
              <a:rPr lang="nl-NL" sz="300" dirty="0"/>
              <a:t> ante </a:t>
            </a:r>
            <a:r>
              <a:rPr lang="nl-NL" sz="300" dirty="0" err="1"/>
              <a:t>porta</a:t>
            </a:r>
            <a:r>
              <a:rPr lang="nl-NL" sz="300" dirty="0"/>
              <a:t> </a:t>
            </a:r>
            <a:r>
              <a:rPr lang="nl-NL" sz="300" dirty="0" err="1"/>
              <a:t>rutrum</a:t>
            </a:r>
            <a:r>
              <a:rPr lang="nl-NL" sz="300" dirty="0"/>
              <a:t>.</a:t>
            </a:r>
          </a:p>
        </p:txBody>
      </p:sp>
      <p:sp>
        <p:nvSpPr>
          <p:cNvPr id="71" name="Up-Down Arrow 70"/>
          <p:cNvSpPr/>
          <p:nvPr/>
        </p:nvSpPr>
        <p:spPr>
          <a:xfrm>
            <a:off x="755576" y="2745153"/>
            <a:ext cx="144016" cy="710443"/>
          </a:xfrm>
          <a:prstGeom prst="upDownArrow">
            <a:avLst>
              <a:gd name="adj1" fmla="val 33464"/>
              <a:gd name="adj2" fmla="val 31812"/>
            </a:avLst>
          </a:pr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72" name="Up-Down Arrow 71"/>
          <p:cNvSpPr/>
          <p:nvPr/>
        </p:nvSpPr>
        <p:spPr>
          <a:xfrm>
            <a:off x="757493" y="2186730"/>
            <a:ext cx="144016" cy="476778"/>
          </a:xfrm>
          <a:prstGeom prst="upDownArrow">
            <a:avLst>
              <a:gd name="adj1" fmla="val 33464"/>
              <a:gd name="adj2" fmla="val 31812"/>
            </a:avLst>
          </a:pr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73" name="TextBox 72"/>
          <p:cNvSpPr txBox="1"/>
          <p:nvPr/>
        </p:nvSpPr>
        <p:spPr>
          <a:xfrm>
            <a:off x="2843808" y="2156663"/>
            <a:ext cx="2076531" cy="1200329"/>
          </a:xfrm>
          <a:prstGeom prst="rect">
            <a:avLst/>
          </a:prstGeom>
          <a:noFill/>
        </p:spPr>
        <p:txBody>
          <a:bodyPr wrap="none" rtlCol="0">
            <a:spAutoFit/>
          </a:bodyPr>
          <a:lstStyle/>
          <a:p>
            <a:r>
              <a:rPr lang="nl-NL" sz="2400" dirty="0" err="1" smtClean="0">
                <a:solidFill>
                  <a:srgbClr val="080808"/>
                </a:solidFill>
                <a:latin typeface="+mj-lt"/>
              </a:rPr>
              <a:t>Aligning</a:t>
            </a:r>
            <a:endParaRPr lang="nl-NL" sz="2400" dirty="0">
              <a:solidFill>
                <a:srgbClr val="080808"/>
              </a:solidFill>
              <a:latin typeface="+mj-lt"/>
            </a:endParaRPr>
          </a:p>
          <a:p>
            <a:r>
              <a:rPr lang="nl-NL" sz="2400" dirty="0" err="1" smtClean="0">
                <a:solidFill>
                  <a:srgbClr val="080808"/>
                </a:solidFill>
                <a:latin typeface="+mj-lt"/>
              </a:rPr>
              <a:t>height</a:t>
            </a:r>
            <a:r>
              <a:rPr lang="nl-NL" sz="2400" dirty="0" smtClean="0">
                <a:solidFill>
                  <a:srgbClr val="080808"/>
                </a:solidFill>
                <a:latin typeface="+mj-lt"/>
              </a:rPr>
              <a:t> of </a:t>
            </a:r>
          </a:p>
          <a:p>
            <a:r>
              <a:rPr lang="nl-NL" sz="2400" dirty="0" smtClean="0">
                <a:solidFill>
                  <a:srgbClr val="080808"/>
                </a:solidFill>
                <a:latin typeface="+mj-lt"/>
              </a:rPr>
              <a:t>block </a:t>
            </a:r>
            <a:r>
              <a:rPr lang="nl-NL" sz="2400" dirty="0" err="1" smtClean="0">
                <a:solidFill>
                  <a:srgbClr val="080808"/>
                </a:solidFill>
                <a:latin typeface="+mj-lt"/>
              </a:rPr>
              <a:t>elements</a:t>
            </a:r>
            <a:endParaRPr lang="nl-NL" sz="2400" dirty="0">
              <a:solidFill>
                <a:srgbClr val="080808"/>
              </a:solidFill>
              <a:latin typeface="+mj-lt"/>
            </a:endParaRPr>
          </a:p>
        </p:txBody>
      </p:sp>
      <p:pic>
        <p:nvPicPr>
          <p:cNvPr id="60" name="Picture 4" descr="http://ieblog.members.winisp.net/images/ML_LogoUpdate_IE9Det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3484334"/>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descr="http://aux2.iconpedia.net/uploads/427985527807390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9284" y="3484334"/>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http://files.softicons.com/download/system-icons/xedia-icons-by-photoshopedia/png/256/Firefo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3258" y="3484334"/>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descr="C:\Users\JP ten Berge\Downloads\Opera-icon-high-r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55084" y="3475345"/>
            <a:ext cx="673100" cy="731520"/>
          </a:xfrm>
          <a:prstGeom prst="rect">
            <a:avLst/>
          </a:prstGeom>
          <a:noFill/>
          <a:extLst>
            <a:ext uri="{909E8E84-426E-40DD-AFC4-6F175D3DCCD1}">
              <a14:hiddenFill xmlns:a14="http://schemas.microsoft.com/office/drawing/2010/main">
                <a:solidFill>
                  <a:srgbClr val="FFFFFF"/>
                </a:solidFill>
              </a14:hiddenFill>
            </a:ext>
          </a:extLst>
        </p:spPr>
      </p:pic>
      <p:sp>
        <p:nvSpPr>
          <p:cNvPr id="64" name="Rechthoek 3"/>
          <p:cNvSpPr/>
          <p:nvPr/>
        </p:nvSpPr>
        <p:spPr>
          <a:xfrm>
            <a:off x="4781595" y="3461122"/>
            <a:ext cx="1516919" cy="745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67" name="Rechthoek 3"/>
          <p:cNvSpPr/>
          <p:nvPr/>
        </p:nvSpPr>
        <p:spPr>
          <a:xfrm>
            <a:off x="3285700" y="3462932"/>
            <a:ext cx="722159" cy="745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Tree>
    <p:extLst>
      <p:ext uri="{BB962C8B-B14F-4D97-AF65-F5344CB8AC3E}">
        <p14:creationId xmlns:p14="http://schemas.microsoft.com/office/powerpoint/2010/main" val="338059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fade">
                                      <p:cBhvr>
                                        <p:cTn id="2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6952"/>
            <a:ext cx="38100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 name="Title 6"/>
          <p:cNvSpPr>
            <a:spLocks noGrp="1"/>
          </p:cNvSpPr>
          <p:nvPr>
            <p:ph type="title"/>
          </p:nvPr>
        </p:nvSpPr>
        <p:spPr/>
        <p:txBody>
          <a:bodyPr/>
          <a:lstStyle/>
          <a:p>
            <a:r>
              <a:rPr lang="en-US" dirty="0" smtClean="0"/>
              <a:t>Lab: Semantic elements</a:t>
            </a:r>
            <a:endParaRPr lang="en-US" dirty="0"/>
          </a:p>
        </p:txBody>
      </p:sp>
      <p:sp>
        <p:nvSpPr>
          <p:cNvPr id="8" name="Content Placeholder 7"/>
          <p:cNvSpPr>
            <a:spLocks noGrp="1"/>
          </p:cNvSpPr>
          <p:nvPr>
            <p:ph idx="1"/>
          </p:nvPr>
        </p:nvSpPr>
        <p:spPr/>
        <p:txBody>
          <a:bodyPr/>
          <a:lstStyle/>
          <a:p>
            <a:r>
              <a:rPr lang="en-US" dirty="0" smtClean="0"/>
              <a:t>Exercise 1: Semantic elements</a:t>
            </a:r>
          </a:p>
          <a:p>
            <a:r>
              <a:rPr lang="en-US" dirty="0" smtClean="0"/>
              <a:t>Exercise 2: Using flexible boxes</a:t>
            </a:r>
          </a:p>
        </p:txBody>
      </p:sp>
      <p:sp>
        <p:nvSpPr>
          <p:cNvPr id="6" name="Slide Number Placeholder 5"/>
          <p:cNvSpPr>
            <a:spLocks noGrp="1"/>
          </p:cNvSpPr>
          <p:nvPr>
            <p:ph type="sldNum" sz="quarter" idx="11"/>
          </p:nvPr>
        </p:nvSpPr>
        <p:spPr/>
        <p:txBody>
          <a:bodyPr/>
          <a:lstStyle/>
          <a:p>
            <a:pPr>
              <a:defRPr/>
            </a:pPr>
            <a:fld id="{BD3A448D-E8D6-4B19-AEC0-395E62548696}" type="slidenum">
              <a:rPr lang="nl-NL" smtClean="0"/>
              <a:pPr>
                <a:defRPr/>
              </a:pPr>
              <a:t>61</a:t>
            </a:fld>
            <a:endParaRPr lang="nl-NL"/>
          </a:p>
        </p:txBody>
      </p:sp>
      <p:pic>
        <p:nvPicPr>
          <p:cNvPr id="3" name="Picture 2"/>
          <p:cNvPicPr>
            <a:picLocks noChangeAspect="1"/>
          </p:cNvPicPr>
          <p:nvPr/>
        </p:nvPicPr>
        <p:blipFill>
          <a:blip r:embed="rId3"/>
          <a:stretch>
            <a:fillRect/>
          </a:stretch>
        </p:blipFill>
        <p:spPr>
          <a:xfrm>
            <a:off x="3937574" y="1971634"/>
            <a:ext cx="5026914" cy="4409694"/>
          </a:xfrm>
          <a:prstGeom prst="rect">
            <a:avLst/>
          </a:prstGeom>
        </p:spPr>
      </p:pic>
    </p:spTree>
    <p:extLst>
      <p:ext uri="{BB962C8B-B14F-4D97-AF65-F5344CB8AC3E}">
        <p14:creationId xmlns:p14="http://schemas.microsoft.com/office/powerpoint/2010/main" val="27692855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fgeronde rechthoek 21"/>
          <p:cNvSpPr/>
          <p:nvPr/>
        </p:nvSpPr>
        <p:spPr>
          <a:xfrm>
            <a:off x="900606" y="5925479"/>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6" name="Afgeronde rechthoek 20"/>
          <p:cNvSpPr/>
          <p:nvPr/>
        </p:nvSpPr>
        <p:spPr>
          <a:xfrm>
            <a:off x="467544" y="4549284"/>
            <a:ext cx="3312368" cy="398922"/>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18" name="Afgeronde rechthoek 16"/>
          <p:cNvSpPr/>
          <p:nvPr/>
        </p:nvSpPr>
        <p:spPr>
          <a:xfrm>
            <a:off x="5076056" y="1457230"/>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a:t>
            </a:r>
            <a:r>
              <a:rPr lang="nl-NL" dirty="0" smtClean="0"/>
              <a:t> </a:t>
            </a:r>
            <a:r>
              <a:rPr lang="nl-NL" dirty="0" err="1" smtClean="0"/>
              <a:t>and</a:t>
            </a:r>
            <a:r>
              <a:rPr lang="nl-NL" dirty="0" smtClean="0"/>
              <a:t> audio playback</a:t>
            </a:r>
            <a:endParaRPr lang="nl-NL" dirty="0"/>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p>
          <a:p>
            <a:pPr lvl="1"/>
            <a:r>
              <a:rPr lang="nl-NL" dirty="0" err="1" smtClean="0"/>
              <a:t>Flexible</a:t>
            </a:r>
            <a:r>
              <a:rPr lang="nl-NL" dirty="0" smtClean="0"/>
              <a:t> </a:t>
            </a:r>
            <a:r>
              <a:rPr lang="nl-NL" dirty="0" err="1" smtClean="0"/>
              <a:t>boxes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smtClean="0"/>
              <a:t> </a:t>
            </a:r>
            <a:endParaRPr lang="nl-NL" dirty="0"/>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62</a:t>
            </a:fld>
            <a:endParaRPr lang="nl-NL" dirty="0"/>
          </a:p>
        </p:txBody>
      </p:sp>
      <p:pic>
        <p:nvPicPr>
          <p:cNvPr id="27"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64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6" grpId="0" animBg="1"/>
      <p:bldP spid="1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err="1" smtClean="0"/>
              <a:t>Selectors</a:t>
            </a:r>
            <a:endParaRPr lang="nl-NL" dirty="0"/>
          </a:p>
        </p:txBody>
      </p:sp>
      <p:sp>
        <p:nvSpPr>
          <p:cNvPr id="3" name="Content Placeholder 2"/>
          <p:cNvSpPr>
            <a:spLocks noGrp="1"/>
          </p:cNvSpPr>
          <p:nvPr>
            <p:ph idx="1"/>
          </p:nvPr>
        </p:nvSpPr>
        <p:spPr/>
        <p:txBody>
          <a:bodyPr/>
          <a:lstStyle/>
          <a:p>
            <a:r>
              <a:rPr lang="nl-NL" dirty="0" smtClean="0"/>
              <a:t>CSS-</a:t>
            </a:r>
            <a:r>
              <a:rPr lang="nl-NL" dirty="0" err="1" smtClean="0"/>
              <a:t>like</a:t>
            </a:r>
            <a:r>
              <a:rPr lang="nl-NL" dirty="0" smtClean="0"/>
              <a:t> </a:t>
            </a:r>
            <a:r>
              <a:rPr lang="nl-NL" dirty="0" err="1" smtClean="0"/>
              <a:t>selection</a:t>
            </a:r>
            <a:r>
              <a:rPr lang="nl-NL" dirty="0" smtClean="0"/>
              <a:t> </a:t>
            </a:r>
            <a:r>
              <a:rPr lang="nl-NL" dirty="0" err="1" smtClean="0"/>
              <a:t>for</a:t>
            </a:r>
            <a:r>
              <a:rPr lang="nl-NL" dirty="0" smtClean="0"/>
              <a:t> </a:t>
            </a:r>
            <a:r>
              <a:rPr lang="nl-NL" dirty="0" err="1" smtClean="0"/>
              <a:t>one</a:t>
            </a:r>
            <a:r>
              <a:rPr lang="nl-NL" dirty="0" smtClean="0"/>
              <a:t> or more </a:t>
            </a:r>
            <a:r>
              <a:rPr lang="nl-NL" dirty="0" err="1" smtClean="0"/>
              <a:t>elements</a:t>
            </a:r>
            <a:endParaRPr lang="nl-NL" dirty="0" smtClean="0"/>
          </a:p>
          <a:p>
            <a:endParaRPr lang="nl-NL" dirty="0"/>
          </a:p>
          <a:p>
            <a:endParaRPr lang="nl-NL" dirty="0" smtClean="0"/>
          </a:p>
          <a:p>
            <a:endParaRPr lang="nl-NL" dirty="0"/>
          </a:p>
          <a:p>
            <a:r>
              <a:rPr lang="nl-NL" dirty="0" err="1" smtClean="0"/>
              <a:t>Selecting</a:t>
            </a:r>
            <a:r>
              <a:rPr lang="nl-NL" dirty="0" smtClean="0"/>
              <a:t> </a:t>
            </a:r>
            <a:r>
              <a:rPr lang="nl-NL" dirty="0" err="1" smtClean="0"/>
              <a:t>exactly</a:t>
            </a:r>
            <a:r>
              <a:rPr lang="nl-NL" dirty="0" smtClean="0"/>
              <a:t> </a:t>
            </a:r>
            <a:r>
              <a:rPr lang="nl-NL" dirty="0" err="1" smtClean="0"/>
              <a:t>one</a:t>
            </a:r>
            <a:r>
              <a:rPr lang="nl-NL" dirty="0" smtClean="0"/>
              <a:t> element</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63</a:t>
            </a:fld>
            <a:endParaRPr lang="nl-NL"/>
          </a:p>
        </p:txBody>
      </p:sp>
      <p:sp>
        <p:nvSpPr>
          <p:cNvPr id="6" name="Rectangle 18"/>
          <p:cNvSpPr/>
          <p:nvPr/>
        </p:nvSpPr>
        <p:spPr>
          <a:xfrm>
            <a:off x="598015" y="3789040"/>
            <a:ext cx="7632700" cy="79208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ea typeface="Calibri"/>
                <a:cs typeface="Times New Roman"/>
              </a:rPr>
              <a:t>var</a:t>
            </a: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element </a:t>
            </a:r>
            <a:r>
              <a:rPr lang="nl-NL" dirty="0">
                <a:solidFill>
                  <a:srgbClr val="000000"/>
                </a:solidFill>
                <a:latin typeface="Consolas"/>
                <a:ea typeface="Calibri"/>
                <a:cs typeface="Times New Roman"/>
              </a:rPr>
              <a:t>= </a:t>
            </a:r>
            <a:r>
              <a:rPr lang="nl-NL" b="1" dirty="0" err="1" smtClean="0">
                <a:solidFill>
                  <a:srgbClr val="000000"/>
                </a:solidFill>
                <a:latin typeface="Consolas"/>
                <a:ea typeface="Calibri"/>
                <a:cs typeface="Times New Roman"/>
              </a:rPr>
              <a:t>document.querySelector</a:t>
            </a:r>
            <a:r>
              <a:rPr lang="nl-NL"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		</a:t>
            </a:r>
            <a:r>
              <a:rPr lang="nl-NL" dirty="0" smtClean="0">
                <a:solidFill>
                  <a:srgbClr val="800000"/>
                </a:solidFill>
                <a:latin typeface="Consolas"/>
                <a:ea typeface="Calibri"/>
                <a:cs typeface="Times New Roman"/>
              </a:rPr>
              <a:t>'#content </a:t>
            </a:r>
            <a:r>
              <a:rPr lang="nl-NL" dirty="0" err="1" smtClean="0">
                <a:solidFill>
                  <a:srgbClr val="800000"/>
                </a:solidFill>
                <a:latin typeface="Consolas"/>
                <a:ea typeface="Calibri"/>
                <a:cs typeface="Times New Roman"/>
              </a:rPr>
              <a:t>img:nth-of-type</a:t>
            </a:r>
            <a:r>
              <a:rPr lang="nl-NL" dirty="0" smtClean="0">
                <a:solidFill>
                  <a:srgbClr val="800000"/>
                </a:solidFill>
                <a:latin typeface="Consolas"/>
                <a:ea typeface="Calibri"/>
                <a:cs typeface="Times New Roman"/>
              </a:rPr>
              <a:t>(4)'</a:t>
            </a:r>
            <a:r>
              <a:rPr lang="nl-NL" dirty="0" smtClean="0">
                <a:solidFill>
                  <a:srgbClr val="000000"/>
                </a:solidFill>
                <a:latin typeface="Consolas"/>
                <a:ea typeface="Calibri"/>
                <a:cs typeface="Times New Roman"/>
              </a:rPr>
              <a:t>);</a:t>
            </a:r>
            <a:endParaRPr lang="nl-NL" dirty="0">
              <a:solidFill>
                <a:srgbClr val="000000"/>
              </a:solidFill>
              <a:latin typeface="Consolas"/>
              <a:ea typeface="Calibri"/>
              <a:cs typeface="Times New Roman"/>
            </a:endParaRPr>
          </a:p>
        </p:txBody>
      </p:sp>
      <p:sp>
        <p:nvSpPr>
          <p:cNvPr id="7" name="Rectangle 18"/>
          <p:cNvSpPr/>
          <p:nvPr/>
        </p:nvSpPr>
        <p:spPr>
          <a:xfrm>
            <a:off x="598015" y="1412776"/>
            <a:ext cx="7632700" cy="116924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ea typeface="Calibri"/>
                <a:cs typeface="Times New Roman"/>
              </a:rPr>
              <a:t>var</a:t>
            </a:r>
            <a:r>
              <a:rPr lang="nl-NL" dirty="0" smtClean="0">
                <a:solidFill>
                  <a:srgbClr val="000000"/>
                </a:solidFill>
                <a:latin typeface="Consolas"/>
                <a:ea typeface="Calibri"/>
                <a:cs typeface="Times New Roman"/>
              </a:rPr>
              <a:t> pars = </a:t>
            </a:r>
            <a:r>
              <a:rPr lang="nl-NL" b="1" dirty="0" err="1" smtClean="0">
                <a:solidFill>
                  <a:srgbClr val="000000"/>
                </a:solidFill>
                <a:latin typeface="Consolas"/>
                <a:ea typeface="Calibri"/>
                <a:cs typeface="Times New Roman"/>
              </a:rPr>
              <a:t>document.querySelectorAll</a:t>
            </a:r>
            <a:r>
              <a:rPr lang="nl-NL" dirty="0" smtClean="0">
                <a:solidFill>
                  <a:srgbClr val="000000"/>
                </a:solidFill>
                <a:latin typeface="Consolas"/>
                <a:ea typeface="Calibri"/>
                <a:cs typeface="Times New Roman"/>
              </a:rPr>
              <a:t>(</a:t>
            </a:r>
            <a:r>
              <a:rPr lang="nl-NL" dirty="0">
                <a:solidFill>
                  <a:srgbClr val="800000"/>
                </a:solidFill>
                <a:latin typeface="Consolas"/>
                <a:ea typeface="Calibri"/>
                <a:cs typeface="Times New Roman"/>
              </a:rPr>
              <a:t>'</a:t>
            </a:r>
            <a:r>
              <a:rPr lang="nl-NL" dirty="0" smtClean="0">
                <a:solidFill>
                  <a:srgbClr val="800000"/>
                </a:solidFill>
                <a:latin typeface="Consolas"/>
                <a:ea typeface="Calibri"/>
                <a:cs typeface="Times New Roman"/>
              </a:rPr>
              <a:t>div &gt; </a:t>
            </a:r>
            <a:r>
              <a:rPr lang="nl-NL" dirty="0" err="1" smtClean="0">
                <a:solidFill>
                  <a:srgbClr val="800000"/>
                </a:solidFill>
                <a:latin typeface="Consolas"/>
                <a:ea typeface="Calibri"/>
                <a:cs typeface="Times New Roman"/>
              </a:rPr>
              <a:t>p.names</a:t>
            </a:r>
            <a:r>
              <a:rPr lang="nl-NL" dirty="0" smtClean="0">
                <a:solidFill>
                  <a:srgbClr val="800000"/>
                </a:solidFill>
                <a:latin typeface="Consolas"/>
                <a:ea typeface="Calibri"/>
                <a:cs typeface="Times New Roman"/>
              </a:rPr>
              <a:t>'</a:t>
            </a:r>
            <a:r>
              <a:rPr lang="nl-NL"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ea typeface="Calibri"/>
                <a:cs typeface="Times New Roman"/>
              </a:rPr>
              <a:t>var</a:t>
            </a: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checks </a:t>
            </a:r>
            <a:r>
              <a:rPr lang="nl-NL" dirty="0">
                <a:solidFill>
                  <a:srgbClr val="000000"/>
                </a:solidFill>
                <a:latin typeface="Consolas"/>
                <a:ea typeface="Calibri"/>
                <a:cs typeface="Times New Roman"/>
              </a:rPr>
              <a:t>= </a:t>
            </a:r>
            <a:r>
              <a:rPr lang="nl-NL" b="1" dirty="0" err="1">
                <a:solidFill>
                  <a:srgbClr val="000000"/>
                </a:solidFill>
                <a:latin typeface="Consolas"/>
                <a:ea typeface="Calibri"/>
                <a:cs typeface="Times New Roman"/>
              </a:rPr>
              <a:t>document.querySelectorAll</a:t>
            </a:r>
            <a:r>
              <a:rPr lang="nl-NL"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	</a:t>
            </a:r>
            <a:r>
              <a:rPr lang="nl-NL" dirty="0">
                <a:solidFill>
                  <a:srgbClr val="800000"/>
                </a:solidFill>
                <a:latin typeface="Consolas"/>
                <a:ea typeface="Calibri"/>
                <a:cs typeface="Times New Roman"/>
              </a:rPr>
              <a:t>'#</a:t>
            </a:r>
            <a:r>
              <a:rPr lang="nl-NL" dirty="0" err="1">
                <a:solidFill>
                  <a:srgbClr val="800000"/>
                </a:solidFill>
                <a:latin typeface="Consolas"/>
                <a:ea typeface="Calibri"/>
                <a:cs typeface="Times New Roman"/>
              </a:rPr>
              <a:t>myform</a:t>
            </a:r>
            <a:r>
              <a:rPr lang="nl-NL" dirty="0">
                <a:solidFill>
                  <a:srgbClr val="800000"/>
                </a:solidFill>
                <a:latin typeface="Consolas"/>
                <a:ea typeface="Calibri"/>
                <a:cs typeface="Times New Roman"/>
              </a:rPr>
              <a:t> input[type="</a:t>
            </a:r>
            <a:r>
              <a:rPr lang="nl-NL" dirty="0" err="1">
                <a:solidFill>
                  <a:srgbClr val="800000"/>
                </a:solidFill>
                <a:latin typeface="Consolas"/>
                <a:ea typeface="Calibri"/>
                <a:cs typeface="Times New Roman"/>
              </a:rPr>
              <a:t>checkbox</a:t>
            </a:r>
            <a:r>
              <a:rPr lang="nl-NL" dirty="0" smtClean="0">
                <a:solidFill>
                  <a:srgbClr val="800000"/>
                </a:solidFill>
                <a:latin typeface="Consolas"/>
                <a:ea typeface="Calibri"/>
                <a:cs typeface="Times New Roman"/>
              </a:rPr>
              <a:t>"]:</a:t>
            </a:r>
            <a:r>
              <a:rPr lang="nl-NL" dirty="0" err="1">
                <a:solidFill>
                  <a:srgbClr val="800000"/>
                </a:solidFill>
                <a:latin typeface="Consolas"/>
                <a:ea typeface="Calibri"/>
                <a:cs typeface="Times New Roman"/>
              </a:rPr>
              <a:t>checked</a:t>
            </a:r>
            <a:r>
              <a:rPr lang="nl-NL" dirty="0">
                <a:solidFill>
                  <a:srgbClr val="800000"/>
                </a:solidFill>
                <a:latin typeface="Consolas"/>
                <a:ea typeface="Calibri"/>
                <a:cs typeface="Times New Roman"/>
              </a:rPr>
              <a:t>'</a:t>
            </a:r>
            <a:r>
              <a:rPr lang="nl-NL" dirty="0" smtClean="0">
                <a:solidFill>
                  <a:srgbClr val="000000"/>
                </a:solidFill>
                <a:latin typeface="Consolas"/>
                <a:ea typeface="Calibri"/>
                <a:cs typeface="Times New Roman"/>
              </a:rPr>
              <a:t>);</a:t>
            </a:r>
            <a:endParaRPr lang="nl-NL" dirty="0">
              <a:solidFill>
                <a:srgbClr val="000000"/>
              </a:solidFill>
              <a:latin typeface="Consolas"/>
              <a:ea typeface="Calibri"/>
              <a:cs typeface="Times New Roman"/>
            </a:endParaRPr>
          </a:p>
          <a:p>
            <a:pPr marL="0" marR="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sz="2400" dirty="0">
              <a:solidFill>
                <a:schemeClr val="tx1"/>
              </a:solidFill>
              <a:ea typeface="Calibri"/>
              <a:cs typeface="Times New Roman"/>
            </a:endParaRPr>
          </a:p>
        </p:txBody>
      </p:sp>
      <p:sp>
        <p:nvSpPr>
          <p:cNvPr id="16" name="Rounded Rectangle 15"/>
          <p:cNvSpPr/>
          <p:nvPr/>
        </p:nvSpPr>
        <p:spPr>
          <a:xfrm>
            <a:off x="7596336" y="1340768"/>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7" name="Rounded Rectangle 16"/>
          <p:cNvSpPr/>
          <p:nvPr/>
        </p:nvSpPr>
        <p:spPr>
          <a:xfrm>
            <a:off x="7596336" y="3645024"/>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pic>
        <p:nvPicPr>
          <p:cNvPr id="18" name="Picture 4" descr="http://ieblog.members.winisp.net/images/ML_LogoUpdate_IE9Det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http://aux2.iconpedia.net/uploads/427985527807390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7596"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files.softicons.com/download/system-icons/xedia-icons-by-photoshopedia/png/256/Firefo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01570" y="5361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JP ten Berge\Downloads\Opera-icon-high-r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63396" y="44624"/>
            <a:ext cx="673100"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70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smtClean="0"/>
              <a:t>Agenda</a:t>
            </a:r>
            <a:endParaRPr lang="nl-NL" dirty="0"/>
          </a:p>
        </p:txBody>
      </p:sp>
      <p:sp>
        <p:nvSpPr>
          <p:cNvPr id="17" name="Afgeronde rechthoek 15"/>
          <p:cNvSpPr/>
          <p:nvPr/>
        </p:nvSpPr>
        <p:spPr>
          <a:xfrm>
            <a:off x="5076056" y="1898802"/>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8" name="Afgeronde rechthoek 16"/>
          <p:cNvSpPr/>
          <p:nvPr/>
        </p:nvSpPr>
        <p:spPr>
          <a:xfrm>
            <a:off x="5076056" y="1457230"/>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playback</a:t>
            </a:r>
          </a:p>
          <a:p>
            <a:pPr lvl="2"/>
            <a:r>
              <a:rPr lang="nl-NL" dirty="0"/>
              <a:t>Audio playback</a:t>
            </a:r>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a:t> </a:t>
            </a:r>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64</a:t>
            </a:fld>
            <a:endParaRPr lang="nl-NL" dirty="0"/>
          </a:p>
        </p:txBody>
      </p:sp>
      <p:pic>
        <p:nvPicPr>
          <p:cNvPr id="9"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055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JS API: Web Storage (1/3)</a:t>
            </a:r>
            <a:endParaRPr lang="nl-NL" dirty="0"/>
          </a:p>
        </p:txBody>
      </p:sp>
      <p:sp>
        <p:nvSpPr>
          <p:cNvPr id="3" name="Tijdelijke aanduiding voor inhoud 2"/>
          <p:cNvSpPr>
            <a:spLocks noGrp="1"/>
          </p:cNvSpPr>
          <p:nvPr>
            <p:ph idx="1"/>
          </p:nvPr>
        </p:nvSpPr>
        <p:spPr/>
        <p:txBody>
          <a:bodyPr/>
          <a:lstStyle/>
          <a:p>
            <a:r>
              <a:rPr lang="nl-NL" dirty="0" smtClean="0"/>
              <a:t>Storing </a:t>
            </a:r>
            <a:r>
              <a:rPr lang="nl-NL" dirty="0" err="1" smtClean="0"/>
              <a:t>application</a:t>
            </a:r>
            <a:r>
              <a:rPr lang="nl-NL" dirty="0" smtClean="0"/>
              <a:t> data on the </a:t>
            </a:r>
            <a:r>
              <a:rPr lang="nl-NL" dirty="0" err="1" smtClean="0"/>
              <a:t>client</a:t>
            </a:r>
            <a:endParaRPr lang="nl-NL" dirty="0" smtClean="0"/>
          </a:p>
          <a:p>
            <a:r>
              <a:rPr lang="nl-NL" dirty="0" smtClean="0"/>
              <a:t>Same as </a:t>
            </a:r>
            <a:r>
              <a:rPr lang="nl-NL" dirty="0" err="1" smtClean="0"/>
              <a:t>working</a:t>
            </a:r>
            <a:r>
              <a:rPr lang="nl-NL" dirty="0" smtClean="0"/>
              <a:t> </a:t>
            </a:r>
            <a:r>
              <a:rPr lang="nl-NL" dirty="0" err="1" smtClean="0"/>
              <a:t>with</a:t>
            </a:r>
            <a:r>
              <a:rPr lang="nl-NL" dirty="0" smtClean="0"/>
              <a:t> cookies, </a:t>
            </a:r>
            <a:r>
              <a:rPr lang="nl-NL" dirty="0" err="1" smtClean="0"/>
              <a:t>however</a:t>
            </a:r>
            <a:r>
              <a:rPr lang="nl-NL" dirty="0" smtClean="0"/>
              <a:t>:</a:t>
            </a:r>
          </a:p>
          <a:p>
            <a:pPr lvl="1"/>
            <a:r>
              <a:rPr lang="nl-NL" dirty="0" smtClean="0"/>
              <a:t>Data is </a:t>
            </a:r>
            <a:r>
              <a:rPr lang="nl-NL" dirty="0" err="1" smtClean="0"/>
              <a:t>not</a:t>
            </a:r>
            <a:r>
              <a:rPr lang="nl-NL" dirty="0" smtClean="0"/>
              <a:t> </a:t>
            </a:r>
            <a:r>
              <a:rPr lang="nl-NL" dirty="0" err="1" smtClean="0"/>
              <a:t>send</a:t>
            </a:r>
            <a:r>
              <a:rPr lang="nl-NL" dirty="0" smtClean="0"/>
              <a:t> </a:t>
            </a:r>
            <a:r>
              <a:rPr lang="nl-NL" dirty="0" err="1" smtClean="0"/>
              <a:t>to</a:t>
            </a:r>
            <a:r>
              <a:rPr lang="nl-NL" dirty="0" smtClean="0"/>
              <a:t> server</a:t>
            </a:r>
          </a:p>
          <a:p>
            <a:pPr lvl="1"/>
            <a:r>
              <a:rPr lang="nl-NL" dirty="0" smtClean="0"/>
              <a:t>More </a:t>
            </a:r>
            <a:r>
              <a:rPr lang="nl-NL" dirty="0" err="1" smtClean="0"/>
              <a:t>space</a:t>
            </a:r>
            <a:r>
              <a:rPr lang="nl-NL" dirty="0" smtClean="0"/>
              <a:t> </a:t>
            </a:r>
            <a:r>
              <a:rPr lang="nl-NL" dirty="0" err="1" smtClean="0"/>
              <a:t>available</a:t>
            </a:r>
            <a:r>
              <a:rPr lang="nl-NL" dirty="0" smtClean="0"/>
              <a:t> (~5MB)</a:t>
            </a:r>
          </a:p>
          <a:p>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65</a:t>
            </a:fld>
            <a:endParaRPr lang="nl-NL"/>
          </a:p>
        </p:txBody>
      </p:sp>
      <p:graphicFrame>
        <p:nvGraphicFramePr>
          <p:cNvPr id="9" name="Diagram 8"/>
          <p:cNvGraphicFramePr/>
          <p:nvPr>
            <p:extLst/>
          </p:nvPr>
        </p:nvGraphicFramePr>
        <p:xfrm>
          <a:off x="899592" y="3356992"/>
          <a:ext cx="7296472" cy="2664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00591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JS API: Web Storage (2/3)</a:t>
            </a:r>
            <a:endParaRPr lang="nl-NL" dirty="0"/>
          </a:p>
        </p:txBody>
      </p:sp>
      <p:sp>
        <p:nvSpPr>
          <p:cNvPr id="3" name="Tijdelijke aanduiding voor inhoud 2"/>
          <p:cNvSpPr>
            <a:spLocks noGrp="1"/>
          </p:cNvSpPr>
          <p:nvPr>
            <p:ph idx="1"/>
          </p:nvPr>
        </p:nvSpPr>
        <p:spPr/>
        <p:txBody>
          <a:bodyPr/>
          <a:lstStyle/>
          <a:p>
            <a:r>
              <a:rPr lang="nl-NL" dirty="0" smtClean="0"/>
              <a:t>Using </a:t>
            </a:r>
            <a:r>
              <a:rPr lang="nl-NL" dirty="0" err="1" smtClean="0"/>
              <a:t>local</a:t>
            </a:r>
            <a:r>
              <a:rPr lang="nl-NL" dirty="0" smtClean="0"/>
              <a:t> storage </a:t>
            </a:r>
            <a:r>
              <a:rPr lang="nl-NL" dirty="0" err="1" smtClean="0"/>
              <a:t>with</a:t>
            </a:r>
            <a:r>
              <a:rPr lang="nl-NL" dirty="0" smtClean="0"/>
              <a:t> </a:t>
            </a:r>
            <a:r>
              <a:rPr lang="nl-NL" dirty="0" err="1" smtClean="0"/>
              <a:t>functions</a:t>
            </a:r>
            <a:endParaRPr lang="nl-NL" dirty="0" smtClean="0"/>
          </a:p>
          <a:p>
            <a:endParaRPr lang="nl-NL" dirty="0"/>
          </a:p>
          <a:p>
            <a:endParaRPr lang="nl-NL" dirty="0" smtClean="0"/>
          </a:p>
          <a:p>
            <a:endParaRPr lang="nl-NL" dirty="0"/>
          </a:p>
          <a:p>
            <a:r>
              <a:rPr lang="nl-NL" dirty="0" smtClean="0"/>
              <a:t>Using </a:t>
            </a:r>
            <a:r>
              <a:rPr lang="nl-NL" dirty="0" err="1" smtClean="0"/>
              <a:t>local</a:t>
            </a:r>
            <a:r>
              <a:rPr lang="nl-NL" dirty="0" smtClean="0"/>
              <a:t> storage as </a:t>
            </a:r>
            <a:r>
              <a:rPr lang="nl-NL" dirty="0" err="1" smtClean="0"/>
              <a:t>an</a:t>
            </a:r>
            <a:r>
              <a:rPr lang="nl-NL" dirty="0" smtClean="0"/>
              <a:t> array</a:t>
            </a:r>
          </a:p>
          <a:p>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66</a:t>
            </a:fld>
            <a:endParaRPr lang="nl-NL"/>
          </a:p>
        </p:txBody>
      </p:sp>
      <p:sp>
        <p:nvSpPr>
          <p:cNvPr id="7" name="Rectangle 18"/>
          <p:cNvSpPr/>
          <p:nvPr/>
        </p:nvSpPr>
        <p:spPr>
          <a:xfrm>
            <a:off x="598015" y="1412777"/>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FF"/>
                </a:solidFill>
                <a:latin typeface="Consolas"/>
              </a:rPr>
              <a:t>var</a:t>
            </a:r>
            <a:r>
              <a:rPr lang="en-US" dirty="0">
                <a:solidFill>
                  <a:srgbClr val="000000"/>
                </a:solidFill>
                <a:latin typeface="Consolas"/>
              </a:rPr>
              <a:t> </a:t>
            </a:r>
            <a:r>
              <a:rPr lang="en-US" dirty="0" err="1">
                <a:solidFill>
                  <a:srgbClr val="000000"/>
                </a:solidFill>
                <a:latin typeface="Consolas"/>
              </a:rPr>
              <a:t>myValue</a:t>
            </a:r>
            <a:r>
              <a:rPr lang="en-US" dirty="0">
                <a:solidFill>
                  <a:srgbClr val="000000"/>
                </a:solidFill>
                <a:latin typeface="Consolas"/>
              </a:rPr>
              <a:t> = </a:t>
            </a:r>
            <a:r>
              <a:rPr lang="en-US" dirty="0" err="1">
                <a:solidFill>
                  <a:srgbClr val="000000"/>
                </a:solidFill>
                <a:latin typeface="Consolas"/>
              </a:rPr>
              <a:t>window.localStorage.</a:t>
            </a:r>
            <a:r>
              <a:rPr lang="en-US" b="1" dirty="0" err="1">
                <a:solidFill>
                  <a:srgbClr val="000000"/>
                </a:solidFill>
                <a:latin typeface="Consolas"/>
              </a:rPr>
              <a:t>getItem</a:t>
            </a:r>
            <a:r>
              <a:rPr lang="en-US" dirty="0">
                <a:solidFill>
                  <a:srgbClr val="000000"/>
                </a:solidFill>
                <a:latin typeface="Consolas"/>
              </a:rPr>
              <a:t>(</a:t>
            </a:r>
            <a:r>
              <a:rPr lang="en-US" dirty="0">
                <a:solidFill>
                  <a:srgbClr val="800000"/>
                </a:solidFill>
                <a:latin typeface="Consolas"/>
              </a:rPr>
              <a:t>'</a:t>
            </a:r>
            <a:r>
              <a:rPr lang="en-US" dirty="0" err="1">
                <a:solidFill>
                  <a:srgbClr val="800000"/>
                </a:solidFill>
                <a:latin typeface="Consolas"/>
              </a:rPr>
              <a:t>myKey</a:t>
            </a:r>
            <a:r>
              <a:rPr lang="en-US" dirty="0" smtClean="0">
                <a:solidFill>
                  <a:srgbClr val="800000"/>
                </a:solidFill>
                <a:latin typeface="Consolas"/>
              </a:rPr>
              <a:t>'</a:t>
            </a:r>
            <a:r>
              <a:rPr lang="en-US" dirty="0" smtClean="0">
                <a:solidFill>
                  <a:srgbClr val="000000"/>
                </a:solidFill>
                <a:latin typeface="Consolas"/>
              </a:rPr>
              <a:t>);</a:t>
            </a:r>
          </a:p>
        </p:txBody>
      </p:sp>
      <p:sp>
        <p:nvSpPr>
          <p:cNvPr id="8" name="Rectangle 18"/>
          <p:cNvSpPr/>
          <p:nvPr/>
        </p:nvSpPr>
        <p:spPr>
          <a:xfrm>
            <a:off x="598015" y="2564904"/>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00"/>
                </a:solidFill>
                <a:latin typeface="Consolas"/>
                <a:ea typeface="Times New Roman"/>
                <a:cs typeface="Times New Roman"/>
              </a:rPr>
              <a:t>window.localStorage.</a:t>
            </a:r>
            <a:r>
              <a:rPr lang="en-US" b="1" dirty="0" err="1" smtClean="0">
                <a:solidFill>
                  <a:srgbClr val="000000"/>
                </a:solidFill>
                <a:latin typeface="Consolas"/>
                <a:ea typeface="Times New Roman"/>
                <a:cs typeface="Times New Roman"/>
              </a:rPr>
              <a:t>removeItem</a:t>
            </a:r>
            <a:r>
              <a:rPr lang="en-US" dirty="0">
                <a:solidFill>
                  <a:srgbClr val="000000"/>
                </a:solidFill>
                <a:latin typeface="Consolas"/>
                <a:ea typeface="Times New Roman"/>
                <a:cs typeface="Times New Roman"/>
              </a:rPr>
              <a:t>(</a:t>
            </a:r>
            <a:r>
              <a:rPr lang="en-US" dirty="0" smtClean="0">
                <a:solidFill>
                  <a:srgbClr val="800000"/>
                </a:solidFill>
                <a:latin typeface="Consolas"/>
                <a:ea typeface="Times New Roman"/>
                <a:cs typeface="Times New Roman"/>
              </a:rPr>
              <a:t>'</a:t>
            </a:r>
            <a:r>
              <a:rPr lang="en-US" dirty="0" err="1" smtClean="0">
                <a:solidFill>
                  <a:srgbClr val="800000"/>
                </a:solidFill>
                <a:latin typeface="Consolas"/>
                <a:ea typeface="Times New Roman"/>
                <a:cs typeface="Times New Roman"/>
              </a:rPr>
              <a:t>myKey</a:t>
            </a:r>
            <a:r>
              <a:rPr lang="en-US" dirty="0" smtClean="0">
                <a:solidFill>
                  <a:srgbClr val="800000"/>
                </a:solidFill>
                <a:latin typeface="Consolas"/>
                <a:ea typeface="Times New Roman"/>
                <a:cs typeface="Times New Roman"/>
              </a:rPr>
              <a:t>'</a:t>
            </a:r>
            <a:r>
              <a:rPr lang="en-US" dirty="0" smtClean="0">
                <a:solidFill>
                  <a:srgbClr val="000000"/>
                </a:solidFill>
                <a:latin typeface="Consolas"/>
                <a:ea typeface="Times New Roman"/>
                <a:cs typeface="Times New Roman"/>
              </a:rPr>
              <a:t>);</a:t>
            </a:r>
            <a:endParaRPr lang="en-US" dirty="0">
              <a:solidFill>
                <a:srgbClr val="000000"/>
              </a:solidFill>
              <a:latin typeface="Consolas"/>
              <a:ea typeface="Times New Roman"/>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sz="2400" dirty="0">
              <a:solidFill>
                <a:schemeClr val="tx1"/>
              </a:solidFill>
              <a:ea typeface="Times New Roman"/>
              <a:cs typeface="Times New Roman"/>
            </a:endParaRPr>
          </a:p>
        </p:txBody>
      </p:sp>
      <p:sp>
        <p:nvSpPr>
          <p:cNvPr id="10" name="Rectangle 18"/>
          <p:cNvSpPr/>
          <p:nvPr/>
        </p:nvSpPr>
        <p:spPr>
          <a:xfrm>
            <a:off x="598015" y="1988840"/>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ea typeface="Times New Roman"/>
                <a:cs typeface="Times New Roman"/>
              </a:rPr>
              <a:t>window.localStorage.</a:t>
            </a:r>
            <a:r>
              <a:rPr lang="en-US" b="1" dirty="0" err="1">
                <a:solidFill>
                  <a:srgbClr val="000000"/>
                </a:solidFill>
                <a:latin typeface="Consolas"/>
                <a:ea typeface="Times New Roman"/>
                <a:cs typeface="Times New Roman"/>
              </a:rPr>
              <a:t>setItem</a:t>
            </a:r>
            <a:r>
              <a:rPr lang="en-US" dirty="0">
                <a:solidFill>
                  <a:srgbClr val="000000"/>
                </a:solidFill>
                <a:latin typeface="Consolas"/>
                <a:ea typeface="Times New Roman"/>
                <a:cs typeface="Times New Roman"/>
              </a:rPr>
              <a:t>(</a:t>
            </a:r>
            <a:r>
              <a:rPr lang="en-US" dirty="0">
                <a:solidFill>
                  <a:srgbClr val="800000"/>
                </a:solidFill>
                <a:latin typeface="Consolas"/>
                <a:ea typeface="Times New Roman"/>
                <a:cs typeface="Times New Roman"/>
              </a:rPr>
              <a:t>'</a:t>
            </a:r>
            <a:r>
              <a:rPr lang="en-US" dirty="0" err="1">
                <a:solidFill>
                  <a:srgbClr val="800000"/>
                </a:solidFill>
                <a:latin typeface="Consolas"/>
                <a:ea typeface="Times New Roman"/>
                <a:cs typeface="Times New Roman"/>
              </a:rPr>
              <a:t>myKey</a:t>
            </a:r>
            <a:r>
              <a:rPr lang="en-US" dirty="0">
                <a:solidFill>
                  <a:srgbClr val="800000"/>
                </a:solidFill>
                <a:latin typeface="Consolas"/>
                <a:ea typeface="Times New Roman"/>
                <a:cs typeface="Times New Roman"/>
              </a:rPr>
              <a:t>'</a:t>
            </a:r>
            <a:r>
              <a:rPr lang="en-US" dirty="0">
                <a:solidFill>
                  <a:srgbClr val="000000"/>
                </a:solidFill>
                <a:latin typeface="Consolas"/>
                <a:ea typeface="Times New Roman"/>
                <a:cs typeface="Times New Roman"/>
              </a:rPr>
              <a:t>, </a:t>
            </a:r>
            <a:r>
              <a:rPr lang="en-US" dirty="0">
                <a:solidFill>
                  <a:srgbClr val="800000"/>
                </a:solidFill>
                <a:latin typeface="Consolas"/>
                <a:ea typeface="Times New Roman"/>
                <a:cs typeface="Times New Roman"/>
              </a:rPr>
              <a:t>'</a:t>
            </a:r>
            <a:r>
              <a:rPr lang="en-US" dirty="0" err="1">
                <a:solidFill>
                  <a:srgbClr val="800000"/>
                </a:solidFill>
                <a:latin typeface="Consolas"/>
                <a:ea typeface="Times New Roman"/>
                <a:cs typeface="Times New Roman"/>
              </a:rPr>
              <a:t>myValue</a:t>
            </a:r>
            <a:r>
              <a:rPr lang="en-US" dirty="0">
                <a:solidFill>
                  <a:srgbClr val="800000"/>
                </a:solidFill>
                <a:latin typeface="Consolas"/>
                <a:ea typeface="Times New Roman"/>
                <a:cs typeface="Times New Roman"/>
              </a:rPr>
              <a:t>'</a:t>
            </a:r>
            <a:r>
              <a:rPr lang="en-US" dirty="0">
                <a:solidFill>
                  <a:srgbClr val="000000"/>
                </a:solidFill>
                <a:latin typeface="Consolas"/>
                <a:ea typeface="Times New Roman"/>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sz="2400" dirty="0">
              <a:solidFill>
                <a:schemeClr val="tx1"/>
              </a:solidFill>
              <a:ea typeface="Times New Roman"/>
              <a:cs typeface="Times New Roman"/>
            </a:endParaRPr>
          </a:p>
        </p:txBody>
      </p:sp>
      <p:sp>
        <p:nvSpPr>
          <p:cNvPr id="11" name="Rectangle 18"/>
          <p:cNvSpPr/>
          <p:nvPr/>
        </p:nvSpPr>
        <p:spPr>
          <a:xfrm>
            <a:off x="598015" y="3789041"/>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FF"/>
                </a:solidFill>
                <a:latin typeface="Consolas"/>
              </a:rPr>
              <a:t>var</a:t>
            </a:r>
            <a:r>
              <a:rPr lang="en-US" dirty="0">
                <a:solidFill>
                  <a:srgbClr val="000000"/>
                </a:solidFill>
                <a:latin typeface="Consolas"/>
              </a:rPr>
              <a:t> </a:t>
            </a:r>
            <a:r>
              <a:rPr lang="en-US" dirty="0" err="1">
                <a:solidFill>
                  <a:srgbClr val="000000"/>
                </a:solidFill>
                <a:latin typeface="Consolas"/>
              </a:rPr>
              <a:t>myValue</a:t>
            </a:r>
            <a:r>
              <a:rPr lang="en-US" dirty="0">
                <a:solidFill>
                  <a:srgbClr val="000000"/>
                </a:solidFill>
                <a:latin typeface="Consolas"/>
              </a:rPr>
              <a:t> = </a:t>
            </a:r>
            <a:r>
              <a:rPr lang="nl-NL" dirty="0" err="1">
                <a:solidFill>
                  <a:srgbClr val="000000"/>
                </a:solidFill>
                <a:latin typeface="Consolas"/>
              </a:rPr>
              <a:t>window.localStorage</a:t>
            </a:r>
            <a:r>
              <a:rPr lang="nl-NL" dirty="0">
                <a:solidFill>
                  <a:srgbClr val="000000"/>
                </a:solidFill>
                <a:latin typeface="Consolas"/>
              </a:rPr>
              <a:t>[</a:t>
            </a:r>
            <a:r>
              <a:rPr lang="nl-NL" dirty="0" smtClean="0">
                <a:solidFill>
                  <a:srgbClr val="800000"/>
                </a:solidFill>
                <a:latin typeface="Consolas"/>
              </a:rPr>
              <a:t>'</a:t>
            </a:r>
            <a:r>
              <a:rPr lang="nl-NL" dirty="0" err="1" smtClean="0">
                <a:solidFill>
                  <a:srgbClr val="800000"/>
                </a:solidFill>
                <a:latin typeface="Consolas"/>
              </a:rPr>
              <a:t>myKey</a:t>
            </a:r>
            <a:r>
              <a:rPr lang="nl-NL" dirty="0" smtClean="0">
                <a:solidFill>
                  <a:srgbClr val="800000"/>
                </a:solidFill>
                <a:latin typeface="Consolas"/>
              </a:rPr>
              <a:t>'</a:t>
            </a:r>
            <a:r>
              <a:rPr lang="nl-NL" dirty="0" smtClean="0">
                <a:solidFill>
                  <a:srgbClr val="000000"/>
                </a:solidFill>
                <a:latin typeface="Consolas"/>
              </a:rPr>
              <a:t>];</a:t>
            </a:r>
            <a:endParaRPr lang="en-US" dirty="0" smtClean="0">
              <a:solidFill>
                <a:srgbClr val="000000"/>
              </a:solidFill>
              <a:latin typeface="Consolas"/>
            </a:endParaRPr>
          </a:p>
        </p:txBody>
      </p:sp>
      <p:sp>
        <p:nvSpPr>
          <p:cNvPr id="12" name="Rectangle 18"/>
          <p:cNvSpPr/>
          <p:nvPr/>
        </p:nvSpPr>
        <p:spPr>
          <a:xfrm>
            <a:off x="598015" y="4941168"/>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b"/>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delete</a:t>
            </a:r>
            <a:r>
              <a:rPr lang="nl-NL" dirty="0">
                <a:solidFill>
                  <a:srgbClr val="000000"/>
                </a:solidFill>
                <a:latin typeface="Consolas"/>
              </a:rPr>
              <a:t> </a:t>
            </a:r>
            <a:r>
              <a:rPr lang="nl-NL" dirty="0" err="1">
                <a:solidFill>
                  <a:srgbClr val="000000"/>
                </a:solidFill>
                <a:latin typeface="Consolas"/>
              </a:rPr>
              <a:t>window.localStorage</a:t>
            </a:r>
            <a:r>
              <a:rPr lang="nl-NL" dirty="0">
                <a:solidFill>
                  <a:srgbClr val="000000"/>
                </a:solidFill>
                <a:latin typeface="Consolas"/>
              </a:rPr>
              <a:t>[</a:t>
            </a:r>
            <a:r>
              <a:rPr lang="nl-NL" dirty="0" smtClean="0">
                <a:solidFill>
                  <a:srgbClr val="800000"/>
                </a:solidFill>
                <a:latin typeface="Consolas"/>
              </a:rPr>
              <a:t>'</a:t>
            </a:r>
            <a:r>
              <a:rPr lang="nl-NL" dirty="0" err="1" smtClean="0">
                <a:solidFill>
                  <a:srgbClr val="800000"/>
                </a:solidFill>
                <a:latin typeface="Consolas"/>
              </a:rPr>
              <a:t>myKey</a:t>
            </a:r>
            <a:r>
              <a:rPr lang="nl-NL" dirty="0" smtClean="0">
                <a:solidFill>
                  <a:srgbClr val="800000"/>
                </a:solidFill>
                <a:latin typeface="Consolas"/>
              </a:rPr>
              <a:t>'</a:t>
            </a:r>
            <a:r>
              <a:rPr lang="nl-NL" dirty="0" smtClean="0">
                <a:solidFill>
                  <a:srgbClr val="000000"/>
                </a:solidFill>
                <a:latin typeface="Consolas"/>
              </a:rPr>
              <a:t>];</a:t>
            </a:r>
            <a:endParaRPr lang="nl-NL" sz="2400" dirty="0">
              <a:solidFill>
                <a:schemeClr val="tx1"/>
              </a:solidFill>
              <a:ea typeface="Times New Roman"/>
              <a:cs typeface="Times New Roman"/>
            </a:endParaRPr>
          </a:p>
        </p:txBody>
      </p:sp>
      <p:sp>
        <p:nvSpPr>
          <p:cNvPr id="13" name="Rectangle 18"/>
          <p:cNvSpPr/>
          <p:nvPr/>
        </p:nvSpPr>
        <p:spPr>
          <a:xfrm>
            <a:off x="598015" y="4365104"/>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b"/>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a:solidFill>
                  <a:srgbClr val="000000"/>
                </a:solidFill>
                <a:latin typeface="Consolas"/>
              </a:rPr>
              <a:t>window.localStorage</a:t>
            </a:r>
            <a:r>
              <a:rPr lang="nl-NL" dirty="0">
                <a:solidFill>
                  <a:srgbClr val="000000"/>
                </a:solidFill>
                <a:latin typeface="Consolas"/>
              </a:rPr>
              <a:t>[</a:t>
            </a:r>
            <a:r>
              <a:rPr lang="nl-NL" dirty="0" smtClean="0">
                <a:solidFill>
                  <a:srgbClr val="800000"/>
                </a:solidFill>
                <a:latin typeface="Consolas"/>
              </a:rPr>
              <a:t>'</a:t>
            </a:r>
            <a:r>
              <a:rPr lang="nl-NL" dirty="0" err="1" smtClean="0">
                <a:solidFill>
                  <a:srgbClr val="800000"/>
                </a:solidFill>
                <a:latin typeface="Consolas"/>
              </a:rPr>
              <a:t>myKey</a:t>
            </a:r>
            <a:r>
              <a:rPr lang="nl-NL" dirty="0" smtClean="0">
                <a:solidFill>
                  <a:srgbClr val="800000"/>
                </a:solidFill>
                <a:latin typeface="Consolas"/>
              </a:rPr>
              <a:t>'</a:t>
            </a:r>
            <a:r>
              <a:rPr lang="nl-NL" dirty="0" smtClean="0">
                <a:solidFill>
                  <a:srgbClr val="000000"/>
                </a:solidFill>
                <a:latin typeface="Consolas"/>
              </a:rPr>
              <a:t>]</a:t>
            </a:r>
            <a:r>
              <a:rPr lang="nl-NL" dirty="0">
                <a:solidFill>
                  <a:srgbClr val="000000"/>
                </a:solidFill>
                <a:latin typeface="Consolas"/>
              </a:rPr>
              <a:t> = </a:t>
            </a:r>
            <a:r>
              <a:rPr lang="nl-NL" dirty="0" smtClean="0">
                <a:solidFill>
                  <a:srgbClr val="800000"/>
                </a:solidFill>
                <a:latin typeface="Consolas"/>
              </a:rPr>
              <a:t>'</a:t>
            </a:r>
            <a:r>
              <a:rPr lang="nl-NL" dirty="0" err="1" smtClean="0">
                <a:solidFill>
                  <a:srgbClr val="800000"/>
                </a:solidFill>
                <a:latin typeface="Consolas"/>
              </a:rPr>
              <a:t>myValue</a:t>
            </a:r>
            <a:r>
              <a:rPr lang="nl-NL" dirty="0" smtClean="0">
                <a:solidFill>
                  <a:srgbClr val="800000"/>
                </a:solidFill>
                <a:latin typeface="Consolas"/>
              </a:rPr>
              <a:t>'</a:t>
            </a:r>
            <a:r>
              <a:rPr lang="nl-NL" dirty="0" smtClean="0">
                <a:solidFill>
                  <a:srgbClr val="000000"/>
                </a:solidFill>
                <a:latin typeface="Consolas"/>
              </a:rPr>
              <a:t>;</a:t>
            </a:r>
            <a:endParaRPr lang="nl-NL" sz="2400" dirty="0">
              <a:solidFill>
                <a:schemeClr val="tx1"/>
              </a:solidFill>
              <a:cs typeface="Times New Roman"/>
            </a:endParaRPr>
          </a:p>
        </p:txBody>
      </p:sp>
      <p:sp>
        <p:nvSpPr>
          <p:cNvPr id="14" name="Rectangle 18"/>
          <p:cNvSpPr/>
          <p:nvPr/>
        </p:nvSpPr>
        <p:spPr>
          <a:xfrm>
            <a:off x="598015" y="5517232"/>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b"/>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if</a:t>
            </a:r>
            <a:r>
              <a:rPr lang="en-US" dirty="0">
                <a:solidFill>
                  <a:srgbClr val="000000"/>
                </a:solidFill>
                <a:latin typeface="Consolas"/>
              </a:rPr>
              <a:t> (</a:t>
            </a:r>
            <a:r>
              <a:rPr lang="en-US" dirty="0" smtClean="0">
                <a:solidFill>
                  <a:srgbClr val="800000"/>
                </a:solidFill>
                <a:latin typeface="Consolas"/>
              </a:rPr>
              <a:t>'</a:t>
            </a:r>
            <a:r>
              <a:rPr lang="en-US" dirty="0" err="1" smtClean="0">
                <a:solidFill>
                  <a:srgbClr val="800000"/>
                </a:solidFill>
                <a:latin typeface="Consolas"/>
              </a:rPr>
              <a:t>myKey</a:t>
            </a:r>
            <a:r>
              <a:rPr lang="en-US" dirty="0" smtClean="0">
                <a:solidFill>
                  <a:srgbClr val="800000"/>
                </a:solidFill>
                <a:latin typeface="Consolas"/>
              </a:rPr>
              <a:t>'</a:t>
            </a:r>
            <a:r>
              <a:rPr lang="en-US" dirty="0">
                <a:solidFill>
                  <a:srgbClr val="000000"/>
                </a:solidFill>
                <a:latin typeface="Consolas"/>
              </a:rPr>
              <a:t> </a:t>
            </a:r>
            <a:r>
              <a:rPr lang="en-US" dirty="0">
                <a:solidFill>
                  <a:srgbClr val="0000FF"/>
                </a:solidFill>
                <a:latin typeface="Consolas"/>
              </a:rPr>
              <a:t>in</a:t>
            </a:r>
            <a:r>
              <a:rPr lang="en-US" dirty="0">
                <a:solidFill>
                  <a:srgbClr val="000000"/>
                </a:solidFill>
                <a:latin typeface="Consolas"/>
              </a:rPr>
              <a:t> </a:t>
            </a:r>
            <a:r>
              <a:rPr lang="en-US" dirty="0" err="1">
                <a:solidFill>
                  <a:srgbClr val="000000"/>
                </a:solidFill>
                <a:latin typeface="Consolas"/>
              </a:rPr>
              <a:t>window.localStorage</a:t>
            </a:r>
            <a:r>
              <a:rPr lang="en-US" dirty="0">
                <a:solidFill>
                  <a:srgbClr val="000000"/>
                </a:solidFill>
                <a:latin typeface="Consolas"/>
              </a:rPr>
              <a:t>) </a:t>
            </a:r>
            <a:r>
              <a:rPr lang="en-US" dirty="0" smtClean="0">
                <a:solidFill>
                  <a:srgbClr val="000000"/>
                </a:solidFill>
                <a:latin typeface="Consolas"/>
              </a:rPr>
              <a:t>{ ... }</a:t>
            </a:r>
            <a:endParaRPr lang="nl-NL" sz="2400" dirty="0">
              <a:solidFill>
                <a:schemeClr val="tx1"/>
              </a:solidFill>
              <a:ea typeface="Times New Roman"/>
              <a:cs typeface="Times New Roman"/>
            </a:endParaRPr>
          </a:p>
        </p:txBody>
      </p:sp>
      <p:sp>
        <p:nvSpPr>
          <p:cNvPr id="19" name="Rounded Rectangle 18"/>
          <p:cNvSpPr/>
          <p:nvPr/>
        </p:nvSpPr>
        <p:spPr>
          <a:xfrm>
            <a:off x="7596336" y="1340768"/>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20" name="Rounded Rectangle 19"/>
          <p:cNvSpPr/>
          <p:nvPr/>
        </p:nvSpPr>
        <p:spPr>
          <a:xfrm>
            <a:off x="7596336" y="1916832"/>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21" name="Rounded Rectangle 20"/>
          <p:cNvSpPr/>
          <p:nvPr/>
        </p:nvSpPr>
        <p:spPr>
          <a:xfrm>
            <a:off x="7596336" y="2492896"/>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22" name="Rounded Rectangle 21"/>
          <p:cNvSpPr/>
          <p:nvPr/>
        </p:nvSpPr>
        <p:spPr>
          <a:xfrm>
            <a:off x="7596336" y="3717032"/>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23" name="Rounded Rectangle 22"/>
          <p:cNvSpPr/>
          <p:nvPr/>
        </p:nvSpPr>
        <p:spPr>
          <a:xfrm>
            <a:off x="7596336" y="4293096"/>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24" name="Rounded Rectangle 23"/>
          <p:cNvSpPr/>
          <p:nvPr/>
        </p:nvSpPr>
        <p:spPr>
          <a:xfrm>
            <a:off x="7596336" y="48691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25" name="Rounded Rectangle 24"/>
          <p:cNvSpPr/>
          <p:nvPr/>
        </p:nvSpPr>
        <p:spPr>
          <a:xfrm>
            <a:off x="7596336" y="5445224"/>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41326164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JS API: Web Storage (3/3)</a:t>
            </a:r>
            <a:endParaRPr lang="nl-NL" dirty="0"/>
          </a:p>
        </p:txBody>
      </p:sp>
      <p:sp>
        <p:nvSpPr>
          <p:cNvPr id="3" name="Tijdelijke aanduiding voor inhoud 2"/>
          <p:cNvSpPr>
            <a:spLocks noGrp="1"/>
          </p:cNvSpPr>
          <p:nvPr>
            <p:ph idx="1"/>
          </p:nvPr>
        </p:nvSpPr>
        <p:spPr/>
        <p:txBody>
          <a:bodyPr/>
          <a:lstStyle/>
          <a:p>
            <a:r>
              <a:rPr lang="nl-NL" dirty="0" smtClean="0"/>
              <a:t>Web Storage </a:t>
            </a:r>
            <a:r>
              <a:rPr lang="nl-NL" dirty="0" err="1" smtClean="0"/>
              <a:t>only</a:t>
            </a:r>
            <a:r>
              <a:rPr lang="nl-NL" dirty="0" smtClean="0"/>
              <a:t> stores strings</a:t>
            </a:r>
          </a:p>
          <a:p>
            <a:pPr lvl="1"/>
            <a:r>
              <a:rPr lang="nl-NL" dirty="0" smtClean="0"/>
              <a:t>The built-in </a:t>
            </a:r>
            <a:r>
              <a:rPr lang="nl-NL" sz="2400" dirty="0" smtClean="0">
                <a:latin typeface="Consolas" panose="020B0609020204030204" pitchFamily="49" charset="0"/>
                <a:cs typeface="Consolas" panose="020B0609020204030204" pitchFamily="49" charset="0"/>
              </a:rPr>
              <a:t>JSON</a:t>
            </a:r>
            <a:r>
              <a:rPr lang="nl-NL" dirty="0" smtClean="0"/>
              <a:t> object </a:t>
            </a:r>
            <a:r>
              <a:rPr lang="nl-NL" dirty="0" err="1" smtClean="0"/>
              <a:t>converts</a:t>
            </a:r>
            <a:r>
              <a:rPr lang="nl-NL" dirty="0" smtClean="0"/>
              <a:t> </a:t>
            </a:r>
            <a:r>
              <a:rPr lang="nl-NL" dirty="0" err="1" smtClean="0"/>
              <a:t>to</a:t>
            </a:r>
            <a:r>
              <a:rPr lang="nl-NL" dirty="0" smtClean="0"/>
              <a:t>/</a:t>
            </a:r>
            <a:r>
              <a:rPr lang="nl-NL" dirty="0" err="1" smtClean="0"/>
              <a:t>from</a:t>
            </a:r>
            <a:r>
              <a:rPr lang="nl-NL" dirty="0" smtClean="0"/>
              <a:t> strings</a:t>
            </a:r>
            <a:endParaRPr lang="nl-NL" dirty="0"/>
          </a:p>
          <a:p>
            <a:endParaRPr lang="nl-NL" dirty="0" smtClean="0"/>
          </a:p>
          <a:p>
            <a:r>
              <a:rPr lang="nl-NL" dirty="0" smtClean="0"/>
              <a:t>Store </a:t>
            </a:r>
            <a:r>
              <a:rPr lang="nl-NL" dirty="0" err="1" smtClean="0"/>
              <a:t>objects</a:t>
            </a:r>
            <a:r>
              <a:rPr lang="nl-NL" dirty="0" smtClean="0"/>
              <a:t> </a:t>
            </a:r>
            <a:r>
              <a:rPr lang="nl-NL" dirty="0" err="1" smtClean="0"/>
              <a:t>using</a:t>
            </a:r>
            <a:r>
              <a:rPr lang="nl-NL" dirty="0" smtClean="0"/>
              <a:t> </a:t>
            </a:r>
            <a:r>
              <a:rPr lang="nl-NL" sz="2800" dirty="0" err="1" smtClean="0">
                <a:latin typeface="Consolas" panose="020B0609020204030204" pitchFamily="49" charset="0"/>
                <a:cs typeface="Consolas" panose="020B0609020204030204" pitchFamily="49" charset="0"/>
              </a:rPr>
              <a:t>JSON.stringify</a:t>
            </a:r>
            <a:r>
              <a:rPr lang="nl-NL" sz="2800" dirty="0" smtClean="0">
                <a:latin typeface="Consolas" panose="020B0609020204030204" pitchFamily="49" charset="0"/>
                <a:cs typeface="Consolas" panose="020B0609020204030204" pitchFamily="49" charset="0"/>
              </a:rPr>
              <a:t>()</a:t>
            </a:r>
          </a:p>
          <a:p>
            <a:endParaRPr lang="nl-NL" sz="2800" dirty="0">
              <a:latin typeface="Consolas" panose="020B0609020204030204" pitchFamily="49" charset="0"/>
              <a:cs typeface="Consolas" panose="020B0609020204030204" pitchFamily="49" charset="0"/>
            </a:endParaRPr>
          </a:p>
          <a:p>
            <a:endParaRPr lang="nl-NL" sz="2800" dirty="0">
              <a:latin typeface="Consolas" panose="020B0609020204030204" pitchFamily="49" charset="0"/>
              <a:cs typeface="Consolas" panose="020B0609020204030204" pitchFamily="49" charset="0"/>
            </a:endParaRPr>
          </a:p>
          <a:p>
            <a:r>
              <a:rPr lang="nl-NL" dirty="0" err="1" smtClean="0"/>
              <a:t>Retrieve</a:t>
            </a:r>
            <a:r>
              <a:rPr lang="nl-NL" dirty="0" smtClean="0"/>
              <a:t> </a:t>
            </a:r>
            <a:r>
              <a:rPr lang="nl-NL" dirty="0" err="1" smtClean="0"/>
              <a:t>objects</a:t>
            </a:r>
            <a:r>
              <a:rPr lang="nl-NL" dirty="0" smtClean="0"/>
              <a:t> </a:t>
            </a:r>
            <a:r>
              <a:rPr lang="nl-NL" dirty="0" err="1" smtClean="0"/>
              <a:t>using</a:t>
            </a:r>
            <a:r>
              <a:rPr lang="nl-NL" dirty="0" smtClean="0"/>
              <a:t> </a:t>
            </a:r>
            <a:r>
              <a:rPr lang="nl-NL" sz="2800" dirty="0" err="1" smtClean="0">
                <a:latin typeface="Consolas" panose="020B0609020204030204" pitchFamily="49" charset="0"/>
                <a:cs typeface="Consolas" panose="020B0609020204030204" pitchFamily="49" charset="0"/>
              </a:rPr>
              <a:t>JSON.parse</a:t>
            </a:r>
            <a:r>
              <a:rPr lang="nl-NL" sz="2800" dirty="0" smtClean="0">
                <a:latin typeface="Consolas" panose="020B0609020204030204" pitchFamily="49" charset="0"/>
                <a:cs typeface="Consolas" panose="020B0609020204030204" pitchFamily="49" charset="0"/>
              </a:rPr>
              <a:t>()</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67</a:t>
            </a:fld>
            <a:endParaRPr lang="nl-NL"/>
          </a:p>
        </p:txBody>
      </p:sp>
      <p:sp>
        <p:nvSpPr>
          <p:cNvPr id="11" name="Rectangle 18"/>
          <p:cNvSpPr/>
          <p:nvPr/>
        </p:nvSpPr>
        <p:spPr>
          <a:xfrm>
            <a:off x="598015" y="3068960"/>
            <a:ext cx="7632700" cy="700781"/>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var</a:t>
            </a:r>
            <a:r>
              <a:rPr lang="nl-NL"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nl-NL"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myObject</a:t>
            </a:r>
            <a:r>
              <a:rPr lang="nl-NL"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x: 14, y: 28, q: </a:t>
            </a:r>
            <a:r>
              <a:rPr lang="nl-NL"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'Hi'</a:t>
            </a:r>
            <a:r>
              <a:rPr lang="nl-NL"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nl-NL"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window.localStorage</a:t>
            </a:r>
            <a:r>
              <a:rPr lang="nl-NL"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nl-NL"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nl-NL" dirty="0" err="1"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myObj</a:t>
            </a:r>
            <a:r>
              <a:rPr lang="nl-NL"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nl-NL"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nl-NL"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JSON.stringify</a:t>
            </a:r>
            <a:r>
              <a:rPr lang="nl-NL"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nl-NL"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myObject</a:t>
            </a: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4" descr="http://ieblog.members.winisp.net/images/ML_LogoUpdate_IE9Det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http://aux2.iconpedia.net/uploads/427985527807390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7596"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files.softicons.com/download/system-icons/xedia-icons-by-photoshopedia/png/256/Firefo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01570" y="5361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JP ten Berge\Downloads\Opera-icon-high-r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63396" y="44624"/>
            <a:ext cx="673100" cy="731520"/>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21"/>
          <p:cNvSpPr/>
          <p:nvPr/>
        </p:nvSpPr>
        <p:spPr>
          <a:xfrm>
            <a:off x="7596336" y="2924944"/>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30" name="Rectangle 18"/>
          <p:cNvSpPr/>
          <p:nvPr/>
        </p:nvSpPr>
        <p:spPr>
          <a:xfrm>
            <a:off x="600546" y="4672435"/>
            <a:ext cx="7632700" cy="1348853"/>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if</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window.localStorage</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nl-NL"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myObj</a:t>
            </a:r>
            <a:r>
              <a:rPr lang="nl-NL"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myObject</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JSON.parse</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window.localStorage</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nl-NL"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myObj</a:t>
            </a:r>
            <a:r>
              <a:rPr lang="nl-NL"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alert(</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myObject.y</a:t>
            </a: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sz="800" dirty="0" smtClean="0">
                <a:solidFill>
                  <a:schemeClr val="tx1"/>
                </a:solidFill>
              </a:rPr>
              <a:t> </a:t>
            </a:r>
            <a:endParaRPr lang="nl-NL" sz="4000" dirty="0">
              <a:solidFill>
                <a:schemeClr val="tx1"/>
              </a:solidFill>
              <a:latin typeface="Arial" panose="020B0604020202020204" pitchFamily="34" charset="0"/>
            </a:endParaRPr>
          </a:p>
        </p:txBody>
      </p:sp>
      <p:sp>
        <p:nvSpPr>
          <p:cNvPr id="31" name="Rounded Rectangle 30"/>
          <p:cNvSpPr/>
          <p:nvPr/>
        </p:nvSpPr>
        <p:spPr>
          <a:xfrm>
            <a:off x="7598867" y="450912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144257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6952"/>
            <a:ext cx="38100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 name="Title 6"/>
          <p:cNvSpPr>
            <a:spLocks noGrp="1"/>
          </p:cNvSpPr>
          <p:nvPr>
            <p:ph type="title"/>
          </p:nvPr>
        </p:nvSpPr>
        <p:spPr/>
        <p:txBody>
          <a:bodyPr/>
          <a:lstStyle/>
          <a:p>
            <a:r>
              <a:rPr lang="en-US" dirty="0" smtClean="0"/>
              <a:t>Lab: Storing data</a:t>
            </a:r>
            <a:endParaRPr lang="en-US" dirty="0"/>
          </a:p>
        </p:txBody>
      </p:sp>
      <p:sp>
        <p:nvSpPr>
          <p:cNvPr id="8" name="Content Placeholder 7"/>
          <p:cNvSpPr>
            <a:spLocks noGrp="1"/>
          </p:cNvSpPr>
          <p:nvPr>
            <p:ph idx="1"/>
          </p:nvPr>
        </p:nvSpPr>
        <p:spPr/>
        <p:txBody>
          <a:bodyPr/>
          <a:lstStyle/>
          <a:p>
            <a:r>
              <a:rPr lang="en-US" dirty="0"/>
              <a:t>Exercise 2: </a:t>
            </a:r>
            <a:br>
              <a:rPr lang="en-US" dirty="0"/>
            </a:br>
            <a:r>
              <a:rPr lang="en-US" dirty="0"/>
              <a:t>Store the added trips</a:t>
            </a:r>
            <a:br>
              <a:rPr lang="en-US" dirty="0"/>
            </a:br>
            <a:r>
              <a:rPr lang="en-US" dirty="0"/>
              <a:t>in local storage for</a:t>
            </a:r>
            <a:br>
              <a:rPr lang="en-US" dirty="0"/>
            </a:br>
            <a:r>
              <a:rPr lang="en-US" dirty="0"/>
              <a:t>later viewing</a:t>
            </a:r>
          </a:p>
        </p:txBody>
      </p:sp>
      <p:sp>
        <p:nvSpPr>
          <p:cNvPr id="6" name="Slide Number Placeholder 5"/>
          <p:cNvSpPr>
            <a:spLocks noGrp="1"/>
          </p:cNvSpPr>
          <p:nvPr>
            <p:ph type="sldNum" sz="quarter" idx="11"/>
          </p:nvPr>
        </p:nvSpPr>
        <p:spPr/>
        <p:txBody>
          <a:bodyPr/>
          <a:lstStyle/>
          <a:p>
            <a:pPr>
              <a:defRPr/>
            </a:pPr>
            <a:fld id="{BD3A448D-E8D6-4B19-AEC0-395E62548696}" type="slidenum">
              <a:rPr lang="nl-NL" smtClean="0"/>
              <a:pPr>
                <a:defRPr/>
              </a:pPr>
              <a:t>68</a:t>
            </a:fld>
            <a:endParaRPr lang="nl-NL"/>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9561"/>
          <a:stretch/>
        </p:blipFill>
        <p:spPr bwMode="auto">
          <a:xfrm>
            <a:off x="4891980" y="692696"/>
            <a:ext cx="4000500" cy="562237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77845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smtClean="0"/>
              <a:t>Agenda</a:t>
            </a:r>
            <a:endParaRPr lang="nl-NL" dirty="0"/>
          </a:p>
        </p:txBody>
      </p:sp>
      <p:sp>
        <p:nvSpPr>
          <p:cNvPr id="17" name="Afgeronde rechthoek 15"/>
          <p:cNvSpPr/>
          <p:nvPr/>
        </p:nvSpPr>
        <p:spPr>
          <a:xfrm>
            <a:off x="5076056" y="1898802"/>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9" name="Afgeronde rechthoek 17"/>
          <p:cNvSpPr/>
          <p:nvPr/>
        </p:nvSpPr>
        <p:spPr>
          <a:xfrm>
            <a:off x="5076056" y="2335674"/>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playback</a:t>
            </a:r>
          </a:p>
          <a:p>
            <a:pPr lvl="2"/>
            <a:r>
              <a:rPr lang="nl-NL" dirty="0"/>
              <a:t>Audio playback</a:t>
            </a:r>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a:t> </a:t>
            </a:r>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69</a:t>
            </a:fld>
            <a:endParaRPr lang="nl-NL" dirty="0"/>
          </a:p>
        </p:txBody>
      </p:sp>
      <p:pic>
        <p:nvPicPr>
          <p:cNvPr id="9"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902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HTML5: </a:t>
            </a:r>
            <a:r>
              <a:rPr lang="nl-NL" dirty="0" err="1" smtClean="0"/>
              <a:t>Improved</a:t>
            </a:r>
            <a:r>
              <a:rPr lang="nl-NL" dirty="0" smtClean="0"/>
              <a:t> </a:t>
            </a:r>
            <a:r>
              <a:rPr lang="nl-NL" dirty="0" err="1" smtClean="0"/>
              <a:t>semantics</a:t>
            </a:r>
            <a:r>
              <a:rPr lang="nl-NL" dirty="0" smtClean="0"/>
              <a:t> (1/7)</a:t>
            </a:r>
            <a:endParaRPr lang="nl-NL" dirty="0"/>
          </a:p>
        </p:txBody>
      </p:sp>
      <p:sp>
        <p:nvSpPr>
          <p:cNvPr id="3" name="Tijdelijke aanduiding voor inhoud 2"/>
          <p:cNvSpPr>
            <a:spLocks noGrp="1"/>
          </p:cNvSpPr>
          <p:nvPr>
            <p:ph idx="1"/>
          </p:nvPr>
        </p:nvSpPr>
        <p:spPr/>
        <p:txBody>
          <a:bodyPr/>
          <a:lstStyle/>
          <a:p>
            <a:r>
              <a:rPr lang="nl-NL" dirty="0" smtClean="0"/>
              <a:t>Basic </a:t>
            </a:r>
            <a:r>
              <a:rPr lang="nl-NL" dirty="0" err="1" smtClean="0"/>
              <a:t>structure</a:t>
            </a:r>
            <a:r>
              <a:rPr lang="nl-NL" dirty="0"/>
              <a:t> </a:t>
            </a:r>
            <a:r>
              <a:rPr lang="nl-NL" dirty="0" smtClean="0"/>
              <a:t>of a webpage</a:t>
            </a:r>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7</a:t>
            </a:fld>
            <a:endParaRPr lang="nl-NL"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772816"/>
            <a:ext cx="619125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777330"/>
            <a:ext cx="61912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1777330"/>
            <a:ext cx="61912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descr="http://www.w3.org/html/logo/downloads/HTML5_Logo_2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92879" y="1412776"/>
            <a:ext cx="863497" cy="863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53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fade">
                                      <p:cBhvr>
                                        <p:cTn id="12" dur="500"/>
                                        <p:tgtEl>
                                          <p:spTgt spid="1029"/>
                                        </p:tgtEl>
                                      </p:cBhvr>
                                    </p:animEffect>
                                  </p:childTnLst>
                                </p:cTn>
                              </p:par>
                              <p:par>
                                <p:cTn id="13" presetID="10" presetClass="entr" presetSubtype="0" fill="hold" nodeType="withEffect">
                                  <p:stCondLst>
                                    <p:cond delay="0"/>
                                  </p:stCondLst>
                                  <p:childTnLst>
                                    <p:set>
                                      <p:cBhvr>
                                        <p:cTn id="14" dur="1" fill="hold">
                                          <p:stCondLst>
                                            <p:cond delay="0"/>
                                          </p:stCondLst>
                                        </p:cTn>
                                        <p:tgtEl>
                                          <p:spTgt spid="1033"/>
                                        </p:tgtEl>
                                        <p:attrNameLst>
                                          <p:attrName>style.visibility</p:attrName>
                                        </p:attrNameLst>
                                      </p:cBhvr>
                                      <p:to>
                                        <p:strVal val="visible"/>
                                      </p:to>
                                    </p:set>
                                    <p:animEffect transition="in" filter="fade">
                                      <p:cBhvr>
                                        <p:cTn id="15"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JS API: </a:t>
            </a:r>
            <a:r>
              <a:rPr lang="nl-NL" dirty="0" err="1" smtClean="0"/>
              <a:t>Geolocation</a:t>
            </a:r>
            <a:r>
              <a:rPr lang="nl-NL" dirty="0" smtClean="0"/>
              <a:t> (1/5)</a:t>
            </a:r>
            <a:endParaRPr lang="nl-NL" dirty="0"/>
          </a:p>
        </p:txBody>
      </p:sp>
      <p:sp>
        <p:nvSpPr>
          <p:cNvPr id="3" name="Tijdelijke aanduiding voor inhoud 2"/>
          <p:cNvSpPr>
            <a:spLocks noGrp="1"/>
          </p:cNvSpPr>
          <p:nvPr>
            <p:ph idx="1"/>
          </p:nvPr>
        </p:nvSpPr>
        <p:spPr/>
        <p:txBody>
          <a:bodyPr/>
          <a:lstStyle/>
          <a:p>
            <a:r>
              <a:rPr lang="nl-NL" dirty="0" err="1" smtClean="0"/>
              <a:t>Discover</a:t>
            </a:r>
            <a:r>
              <a:rPr lang="nl-NL" dirty="0" smtClean="0"/>
              <a:t> the </a:t>
            </a:r>
            <a:r>
              <a:rPr lang="nl-NL" dirty="0" err="1" smtClean="0"/>
              <a:t>location</a:t>
            </a:r>
            <a:r>
              <a:rPr lang="nl-NL" dirty="0" smtClean="0"/>
              <a:t> of the </a:t>
            </a:r>
            <a:r>
              <a:rPr lang="nl-NL" dirty="0" err="1" smtClean="0"/>
              <a:t>client</a:t>
            </a:r>
            <a:r>
              <a:rPr lang="nl-NL" dirty="0" smtClean="0"/>
              <a:t> device</a:t>
            </a:r>
          </a:p>
          <a:p>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70</a:t>
            </a:fld>
            <a:endParaRPr lang="nl-NL"/>
          </a:p>
        </p:txBody>
      </p:sp>
      <p:graphicFrame>
        <p:nvGraphicFramePr>
          <p:cNvPr id="7" name="Tabel 6"/>
          <p:cNvGraphicFramePr>
            <a:graphicFrameLocks noGrp="1"/>
          </p:cNvGraphicFramePr>
          <p:nvPr>
            <p:extLst/>
          </p:nvPr>
        </p:nvGraphicFramePr>
        <p:xfrm>
          <a:off x="611560" y="1412776"/>
          <a:ext cx="7920880" cy="4668520"/>
        </p:xfrm>
        <a:graphic>
          <a:graphicData uri="http://schemas.openxmlformats.org/drawingml/2006/table">
            <a:tbl>
              <a:tblPr firstRow="1" bandRow="1">
                <a:tableStyleId>{5C22544A-7EE6-4342-B048-85BDC9FD1C3A}</a:tableStyleId>
              </a:tblPr>
              <a:tblGrid>
                <a:gridCol w="1440160"/>
                <a:gridCol w="3456384"/>
                <a:gridCol w="3024336"/>
              </a:tblGrid>
              <a:tr h="370840">
                <a:tc>
                  <a:txBody>
                    <a:bodyPr/>
                    <a:lstStyle/>
                    <a:p>
                      <a:endParaRPr lang="nl-NL" dirty="0"/>
                    </a:p>
                  </a:txBody>
                  <a:tcPr/>
                </a:tc>
                <a:tc>
                  <a:txBody>
                    <a:bodyPr/>
                    <a:lstStyle/>
                    <a:p>
                      <a:r>
                        <a:rPr lang="nl-NL" dirty="0" smtClean="0"/>
                        <a:t>Pros</a:t>
                      </a:r>
                      <a:endParaRPr lang="nl-NL" dirty="0"/>
                    </a:p>
                  </a:txBody>
                  <a:tcPr/>
                </a:tc>
                <a:tc>
                  <a:txBody>
                    <a:bodyPr/>
                    <a:lstStyle/>
                    <a:p>
                      <a:r>
                        <a:rPr lang="nl-NL" dirty="0" err="1" smtClean="0"/>
                        <a:t>Cons</a:t>
                      </a:r>
                      <a:endParaRPr lang="nl-NL" dirty="0"/>
                    </a:p>
                  </a:txBody>
                  <a:tcPr/>
                </a:tc>
              </a:tr>
              <a:tr h="370840">
                <a:tc>
                  <a:txBody>
                    <a:bodyPr/>
                    <a:lstStyle/>
                    <a:p>
                      <a:r>
                        <a:rPr lang="nl-NL" dirty="0" smtClean="0"/>
                        <a:t>IP </a:t>
                      </a:r>
                      <a:r>
                        <a:rPr lang="nl-NL" dirty="0" err="1" smtClean="0"/>
                        <a:t>address</a:t>
                      </a:r>
                      <a:endParaRPr lang="nl-NL" dirty="0"/>
                    </a:p>
                  </a:txBody>
                  <a:tcPr/>
                </a:tc>
                <a:tc>
                  <a:txBody>
                    <a:bodyPr/>
                    <a:lstStyle/>
                    <a:p>
                      <a:r>
                        <a:rPr lang="nl-NL" dirty="0" err="1" smtClean="0"/>
                        <a:t>Available</a:t>
                      </a:r>
                      <a:r>
                        <a:rPr lang="nl-NL" baseline="0" dirty="0" smtClean="0"/>
                        <a:t> </a:t>
                      </a:r>
                      <a:r>
                        <a:rPr lang="nl-NL" baseline="0" dirty="0" err="1" smtClean="0"/>
                        <a:t>everywhere</a:t>
                      </a:r>
                      <a:endParaRPr lang="nl-NL" dirty="0"/>
                    </a:p>
                  </a:txBody>
                  <a:tcPr/>
                </a:tc>
                <a:tc>
                  <a:txBody>
                    <a:bodyPr/>
                    <a:lstStyle/>
                    <a:p>
                      <a:pPr marL="285750" indent="-285750">
                        <a:buFontTx/>
                        <a:buChar char="-"/>
                      </a:pPr>
                      <a:r>
                        <a:rPr lang="nl-NL" dirty="0" smtClean="0"/>
                        <a:t>Low </a:t>
                      </a:r>
                      <a:r>
                        <a:rPr lang="nl-NL" dirty="0" err="1" smtClean="0"/>
                        <a:t>accuracy</a:t>
                      </a:r>
                      <a:endParaRPr lang="nl-NL" dirty="0" smtClean="0"/>
                    </a:p>
                    <a:p>
                      <a:pPr marL="285750" indent="-285750">
                        <a:buFontTx/>
                        <a:buChar char="-"/>
                      </a:pPr>
                      <a:r>
                        <a:rPr lang="nl-NL" dirty="0" smtClean="0"/>
                        <a:t>High processing overhead</a:t>
                      </a:r>
                      <a:endParaRPr lang="nl-NL" dirty="0"/>
                    </a:p>
                  </a:txBody>
                  <a:tcPr/>
                </a:tc>
              </a:tr>
              <a:tr h="370840">
                <a:tc>
                  <a:txBody>
                    <a:bodyPr/>
                    <a:lstStyle/>
                    <a:p>
                      <a:r>
                        <a:rPr lang="nl-NL" dirty="0" err="1" smtClean="0"/>
                        <a:t>Cell</a:t>
                      </a:r>
                      <a:r>
                        <a:rPr lang="nl-NL" dirty="0" smtClean="0"/>
                        <a:t> </a:t>
                      </a:r>
                      <a:r>
                        <a:rPr lang="nl-NL" dirty="0" err="1" smtClean="0"/>
                        <a:t>phone</a:t>
                      </a:r>
                      <a:endParaRPr lang="nl-NL" dirty="0"/>
                    </a:p>
                  </a:txBody>
                  <a:tcPr/>
                </a:tc>
                <a:tc>
                  <a:txBody>
                    <a:bodyPr/>
                    <a:lstStyle/>
                    <a:p>
                      <a:pPr marL="285750" indent="-285750">
                        <a:buFontTx/>
                        <a:buChar char="-"/>
                      </a:pPr>
                      <a:r>
                        <a:rPr lang="nl-NL" dirty="0" err="1" smtClean="0"/>
                        <a:t>Fairly</a:t>
                      </a:r>
                      <a:r>
                        <a:rPr lang="nl-NL" dirty="0" smtClean="0"/>
                        <a:t> accurate</a:t>
                      </a:r>
                    </a:p>
                    <a:p>
                      <a:pPr marL="285750" indent="-285750">
                        <a:buFontTx/>
                        <a:buChar char="-"/>
                      </a:pPr>
                      <a:r>
                        <a:rPr lang="nl-NL" dirty="0" smtClean="0"/>
                        <a:t>Quick </a:t>
                      </a:r>
                      <a:r>
                        <a:rPr lang="nl-NL" dirty="0" err="1" smtClean="0"/>
                        <a:t>and</a:t>
                      </a:r>
                      <a:r>
                        <a:rPr lang="nl-NL" dirty="0" smtClean="0"/>
                        <a:t> </a:t>
                      </a:r>
                      <a:r>
                        <a:rPr lang="nl-NL" dirty="0" err="1" smtClean="0"/>
                        <a:t>cheap</a:t>
                      </a:r>
                      <a:endParaRPr lang="nl-NL" dirty="0"/>
                    </a:p>
                  </a:txBody>
                  <a:tcPr/>
                </a:tc>
                <a:tc>
                  <a:txBody>
                    <a:bodyPr/>
                    <a:lstStyle/>
                    <a:p>
                      <a:r>
                        <a:rPr lang="nl-NL" dirty="0" err="1" smtClean="0"/>
                        <a:t>Ineffective</a:t>
                      </a:r>
                      <a:r>
                        <a:rPr lang="nl-NL" dirty="0" smtClean="0"/>
                        <a:t> in </a:t>
                      </a:r>
                      <a:r>
                        <a:rPr lang="nl-NL" dirty="0" err="1" smtClean="0"/>
                        <a:t>areas</a:t>
                      </a:r>
                      <a:r>
                        <a:rPr lang="nl-NL" baseline="0" dirty="0" smtClean="0"/>
                        <a:t> </a:t>
                      </a:r>
                      <a:r>
                        <a:rPr lang="nl-NL" baseline="0" dirty="0" err="1" smtClean="0"/>
                        <a:t>with</a:t>
                      </a:r>
                      <a:r>
                        <a:rPr lang="nl-NL" baseline="0" dirty="0" smtClean="0"/>
                        <a:t> </a:t>
                      </a:r>
                      <a:r>
                        <a:rPr lang="nl-NL" baseline="0" dirty="0" err="1" smtClean="0"/>
                        <a:t>limited</a:t>
                      </a:r>
                      <a:r>
                        <a:rPr lang="nl-NL" baseline="0" dirty="0" smtClean="0"/>
                        <a:t> </a:t>
                      </a:r>
                      <a:r>
                        <a:rPr lang="nl-NL" baseline="0" dirty="0" err="1" smtClean="0"/>
                        <a:t>cell</a:t>
                      </a:r>
                      <a:r>
                        <a:rPr lang="nl-NL" baseline="0" dirty="0" smtClean="0"/>
                        <a:t> </a:t>
                      </a:r>
                      <a:r>
                        <a:rPr lang="nl-NL" baseline="0" dirty="0" err="1" smtClean="0"/>
                        <a:t>phone</a:t>
                      </a:r>
                      <a:r>
                        <a:rPr lang="nl-NL" baseline="0" dirty="0" smtClean="0"/>
                        <a:t> </a:t>
                      </a:r>
                      <a:r>
                        <a:rPr lang="nl-NL" baseline="0" dirty="0" err="1" smtClean="0"/>
                        <a:t>towers</a:t>
                      </a:r>
                      <a:endParaRPr lang="nl-NL" dirty="0"/>
                    </a:p>
                  </a:txBody>
                  <a:tcPr/>
                </a:tc>
              </a:tr>
              <a:tr h="370840">
                <a:tc>
                  <a:txBody>
                    <a:bodyPr/>
                    <a:lstStyle/>
                    <a:p>
                      <a:r>
                        <a:rPr lang="nl-NL" dirty="0" err="1" smtClean="0"/>
                        <a:t>WiFi</a:t>
                      </a:r>
                      <a:endParaRPr lang="nl-NL" dirty="0"/>
                    </a:p>
                  </a:txBody>
                  <a:tcPr/>
                </a:tc>
                <a:tc>
                  <a:txBody>
                    <a:bodyPr/>
                    <a:lstStyle/>
                    <a:p>
                      <a:pPr marL="285750" indent="-285750">
                        <a:buFontTx/>
                        <a:buChar char="-"/>
                      </a:pPr>
                      <a:r>
                        <a:rPr lang="nl-NL" dirty="0" err="1" smtClean="0"/>
                        <a:t>Fairly</a:t>
                      </a:r>
                      <a:r>
                        <a:rPr lang="nl-NL" baseline="0" dirty="0" smtClean="0"/>
                        <a:t> accurate</a:t>
                      </a:r>
                    </a:p>
                    <a:p>
                      <a:pPr marL="285750" indent="-285750">
                        <a:buFontTx/>
                        <a:buChar char="-"/>
                      </a:pPr>
                      <a:r>
                        <a:rPr lang="nl-NL" dirty="0" smtClean="0"/>
                        <a:t>Quick </a:t>
                      </a:r>
                      <a:r>
                        <a:rPr lang="nl-NL" dirty="0" err="1" smtClean="0"/>
                        <a:t>and</a:t>
                      </a:r>
                      <a:r>
                        <a:rPr lang="nl-NL" dirty="0" smtClean="0"/>
                        <a:t> </a:t>
                      </a:r>
                      <a:r>
                        <a:rPr lang="nl-NL" dirty="0" err="1" smtClean="0"/>
                        <a:t>cheap</a:t>
                      </a:r>
                      <a:endParaRPr lang="nl-NL" dirty="0"/>
                    </a:p>
                  </a:txBody>
                  <a:tcPr/>
                </a:tc>
                <a:tc>
                  <a:txBody>
                    <a:bodyPr/>
                    <a:lstStyle/>
                    <a:p>
                      <a:r>
                        <a:rPr lang="nl-NL" dirty="0" err="1" smtClean="0"/>
                        <a:t>Ineffective</a:t>
                      </a:r>
                      <a:r>
                        <a:rPr lang="nl-NL" baseline="0" dirty="0" smtClean="0"/>
                        <a:t> in </a:t>
                      </a:r>
                      <a:r>
                        <a:rPr lang="nl-NL" baseline="0" dirty="0" err="1" smtClean="0"/>
                        <a:t>areas</a:t>
                      </a:r>
                      <a:r>
                        <a:rPr lang="nl-NL" baseline="0" dirty="0" smtClean="0"/>
                        <a:t> </a:t>
                      </a:r>
                      <a:r>
                        <a:rPr lang="nl-NL" baseline="0" dirty="0" err="1" smtClean="0"/>
                        <a:t>with</a:t>
                      </a:r>
                      <a:r>
                        <a:rPr lang="nl-NL" baseline="0" dirty="0" smtClean="0"/>
                        <a:t> </a:t>
                      </a:r>
                      <a:r>
                        <a:rPr lang="nl-NL" baseline="0" dirty="0" err="1" smtClean="0"/>
                        <a:t>limited</a:t>
                      </a:r>
                      <a:r>
                        <a:rPr lang="nl-NL" baseline="0" dirty="0" smtClean="0"/>
                        <a:t> access points</a:t>
                      </a:r>
                      <a:endParaRPr lang="nl-NL" dirty="0"/>
                    </a:p>
                  </a:txBody>
                  <a:tcPr/>
                </a:tc>
              </a:tr>
              <a:tr h="370840">
                <a:tc>
                  <a:txBody>
                    <a:bodyPr/>
                    <a:lstStyle/>
                    <a:p>
                      <a:r>
                        <a:rPr lang="nl-NL" dirty="0" smtClean="0"/>
                        <a:t>GPS</a:t>
                      </a:r>
                      <a:endParaRPr lang="nl-NL" dirty="0"/>
                    </a:p>
                  </a:txBody>
                  <a:tcPr/>
                </a:tc>
                <a:tc>
                  <a:txBody>
                    <a:bodyPr/>
                    <a:lstStyle/>
                    <a:p>
                      <a:r>
                        <a:rPr lang="nl-NL" dirty="0" err="1" smtClean="0"/>
                        <a:t>Very</a:t>
                      </a:r>
                      <a:r>
                        <a:rPr lang="nl-NL" dirty="0" smtClean="0"/>
                        <a:t> accurate</a:t>
                      </a:r>
                      <a:endParaRPr lang="nl-NL" dirty="0"/>
                    </a:p>
                  </a:txBody>
                  <a:tcPr/>
                </a:tc>
                <a:tc>
                  <a:txBody>
                    <a:bodyPr/>
                    <a:lstStyle/>
                    <a:p>
                      <a:pPr marL="285750" indent="-285750">
                        <a:buFontTx/>
                        <a:buChar char="-"/>
                      </a:pPr>
                      <a:r>
                        <a:rPr lang="nl-NL" dirty="0" smtClean="0"/>
                        <a:t>Does </a:t>
                      </a:r>
                      <a:r>
                        <a:rPr lang="nl-NL" dirty="0" err="1" smtClean="0"/>
                        <a:t>not</a:t>
                      </a:r>
                      <a:r>
                        <a:rPr lang="nl-NL" dirty="0" smtClean="0"/>
                        <a:t> </a:t>
                      </a:r>
                      <a:r>
                        <a:rPr lang="nl-NL" dirty="0" err="1" smtClean="0"/>
                        <a:t>work</a:t>
                      </a:r>
                      <a:r>
                        <a:rPr lang="nl-NL" dirty="0" smtClean="0"/>
                        <a:t> well </a:t>
                      </a:r>
                      <a:r>
                        <a:rPr lang="nl-NL" dirty="0" err="1" smtClean="0"/>
                        <a:t>indoors</a:t>
                      </a:r>
                      <a:endParaRPr lang="nl-NL" dirty="0" smtClean="0"/>
                    </a:p>
                    <a:p>
                      <a:pPr marL="285750" indent="-285750">
                        <a:buFontTx/>
                        <a:buChar char="-"/>
                      </a:pPr>
                      <a:r>
                        <a:rPr lang="nl-NL" dirty="0" err="1" smtClean="0"/>
                        <a:t>Can</a:t>
                      </a:r>
                      <a:r>
                        <a:rPr lang="nl-NL" dirty="0" smtClean="0"/>
                        <a:t> take </a:t>
                      </a:r>
                      <a:r>
                        <a:rPr lang="nl-NL" dirty="0" err="1" smtClean="0"/>
                        <a:t>some</a:t>
                      </a:r>
                      <a:r>
                        <a:rPr lang="nl-NL" baseline="0" dirty="0" smtClean="0"/>
                        <a:t> time, </a:t>
                      </a:r>
                      <a:r>
                        <a:rPr lang="nl-NL" baseline="0" dirty="0" err="1" smtClean="0"/>
                        <a:t>draining</a:t>
                      </a:r>
                      <a:r>
                        <a:rPr lang="nl-NL" baseline="0" dirty="0" smtClean="0"/>
                        <a:t> </a:t>
                      </a:r>
                      <a:r>
                        <a:rPr lang="nl-NL" baseline="0" dirty="0" err="1" smtClean="0"/>
                        <a:t>batteries</a:t>
                      </a:r>
                      <a:endParaRPr lang="nl-NL" dirty="0"/>
                    </a:p>
                  </a:txBody>
                  <a:tcPr/>
                </a:tc>
              </a:tr>
              <a:tr h="370840">
                <a:tc>
                  <a:txBody>
                    <a:bodyPr/>
                    <a:lstStyle/>
                    <a:p>
                      <a:r>
                        <a:rPr lang="nl-NL" dirty="0" smtClean="0"/>
                        <a:t>User </a:t>
                      </a:r>
                      <a:r>
                        <a:rPr lang="nl-NL" dirty="0" err="1" smtClean="0"/>
                        <a:t>defined</a:t>
                      </a:r>
                      <a:endParaRPr lang="nl-NL" dirty="0"/>
                    </a:p>
                  </a:txBody>
                  <a:tcPr/>
                </a:tc>
                <a:tc>
                  <a:txBody>
                    <a:bodyPr/>
                    <a:lstStyle/>
                    <a:p>
                      <a:pPr marL="285750" indent="-285750">
                        <a:buFontTx/>
                        <a:buChar char="-"/>
                      </a:pPr>
                      <a:r>
                        <a:rPr lang="nl-NL" dirty="0" smtClean="0"/>
                        <a:t>May </a:t>
                      </a:r>
                      <a:r>
                        <a:rPr lang="nl-NL" dirty="0" err="1" smtClean="0"/>
                        <a:t>be</a:t>
                      </a:r>
                      <a:r>
                        <a:rPr lang="nl-NL" dirty="0" smtClean="0"/>
                        <a:t> more accurate </a:t>
                      </a:r>
                      <a:r>
                        <a:rPr lang="nl-NL" dirty="0" err="1" smtClean="0"/>
                        <a:t>than</a:t>
                      </a:r>
                      <a:r>
                        <a:rPr lang="nl-NL" dirty="0" smtClean="0"/>
                        <a:t> </a:t>
                      </a:r>
                      <a:r>
                        <a:rPr lang="nl-NL" dirty="0" err="1" smtClean="0"/>
                        <a:t>programmatic</a:t>
                      </a:r>
                      <a:r>
                        <a:rPr lang="nl-NL" dirty="0" smtClean="0"/>
                        <a:t> services</a:t>
                      </a:r>
                    </a:p>
                    <a:p>
                      <a:pPr marL="285750" indent="-285750">
                        <a:buFontTx/>
                        <a:buChar char="-"/>
                      </a:pPr>
                      <a:r>
                        <a:rPr lang="nl-NL" dirty="0" smtClean="0"/>
                        <a:t>May </a:t>
                      </a:r>
                      <a:r>
                        <a:rPr lang="nl-NL" dirty="0" err="1" smtClean="0"/>
                        <a:t>be</a:t>
                      </a:r>
                      <a:r>
                        <a:rPr lang="nl-NL" dirty="0" smtClean="0"/>
                        <a:t> </a:t>
                      </a:r>
                      <a:r>
                        <a:rPr lang="nl-NL" dirty="0" err="1" smtClean="0"/>
                        <a:t>faster</a:t>
                      </a:r>
                      <a:r>
                        <a:rPr lang="nl-NL" dirty="0" smtClean="0"/>
                        <a:t> </a:t>
                      </a:r>
                      <a:r>
                        <a:rPr lang="nl-NL" dirty="0" err="1" smtClean="0"/>
                        <a:t>than</a:t>
                      </a:r>
                      <a:r>
                        <a:rPr lang="nl-NL" dirty="0" smtClean="0"/>
                        <a:t> </a:t>
                      </a:r>
                      <a:r>
                        <a:rPr lang="nl-NL" dirty="0" err="1" smtClean="0"/>
                        <a:t>detection</a:t>
                      </a:r>
                      <a:endParaRPr lang="nl-NL" dirty="0" smtClean="0"/>
                    </a:p>
                    <a:p>
                      <a:pPr marL="285750" indent="-285750">
                        <a:buFontTx/>
                        <a:buChar char="-"/>
                      </a:pPr>
                      <a:r>
                        <a:rPr lang="nl-NL" dirty="0" err="1" smtClean="0"/>
                        <a:t>Allows</a:t>
                      </a:r>
                      <a:r>
                        <a:rPr lang="nl-NL" dirty="0" smtClean="0"/>
                        <a:t> </a:t>
                      </a:r>
                      <a:r>
                        <a:rPr lang="nl-NL" dirty="0" err="1" smtClean="0"/>
                        <a:t>geolocation</a:t>
                      </a:r>
                      <a:r>
                        <a:rPr lang="nl-NL" dirty="0" smtClean="0"/>
                        <a:t> services </a:t>
                      </a:r>
                      <a:r>
                        <a:rPr lang="nl-NL" dirty="0" err="1" smtClean="0"/>
                        <a:t>for</a:t>
                      </a:r>
                      <a:r>
                        <a:rPr lang="nl-NL" dirty="0" smtClean="0"/>
                        <a:t> </a:t>
                      </a:r>
                      <a:r>
                        <a:rPr lang="nl-NL" dirty="0" err="1" smtClean="0"/>
                        <a:t>other</a:t>
                      </a:r>
                      <a:r>
                        <a:rPr lang="nl-NL" dirty="0" smtClean="0"/>
                        <a:t> </a:t>
                      </a:r>
                      <a:r>
                        <a:rPr lang="nl-NL" dirty="0" err="1" smtClean="0"/>
                        <a:t>locations</a:t>
                      </a:r>
                      <a:endParaRPr lang="nl-NL" dirty="0" smtClean="0"/>
                    </a:p>
                  </a:txBody>
                  <a:tcPr/>
                </a:tc>
                <a:tc>
                  <a:txBody>
                    <a:bodyPr/>
                    <a:lstStyle/>
                    <a:p>
                      <a:r>
                        <a:rPr lang="nl-NL" dirty="0" err="1" smtClean="0"/>
                        <a:t>Can</a:t>
                      </a:r>
                      <a:r>
                        <a:rPr lang="nl-NL" baseline="0" dirty="0" smtClean="0"/>
                        <a:t> </a:t>
                      </a:r>
                      <a:r>
                        <a:rPr lang="nl-NL" baseline="0" dirty="0" err="1" smtClean="0"/>
                        <a:t>also</a:t>
                      </a:r>
                      <a:r>
                        <a:rPr lang="nl-NL" baseline="0" dirty="0" smtClean="0"/>
                        <a:t> </a:t>
                      </a:r>
                      <a:r>
                        <a:rPr lang="nl-NL" baseline="0" dirty="0" err="1" smtClean="0"/>
                        <a:t>be</a:t>
                      </a:r>
                      <a:r>
                        <a:rPr lang="nl-NL" baseline="0" dirty="0" smtClean="0"/>
                        <a:t> </a:t>
                      </a:r>
                      <a:r>
                        <a:rPr lang="nl-NL" baseline="0" dirty="0" err="1" smtClean="0"/>
                        <a:t>very</a:t>
                      </a:r>
                      <a:r>
                        <a:rPr lang="nl-NL" baseline="0" dirty="0" smtClean="0"/>
                        <a:t> inaccurate, </a:t>
                      </a:r>
                      <a:r>
                        <a:rPr lang="nl-NL" baseline="0" dirty="0" err="1" smtClean="0"/>
                        <a:t>especially</a:t>
                      </a:r>
                      <a:r>
                        <a:rPr lang="nl-NL" baseline="0" dirty="0" smtClean="0"/>
                        <a:t> </a:t>
                      </a:r>
                      <a:r>
                        <a:rPr lang="nl-NL" baseline="0" dirty="0" err="1" smtClean="0"/>
                        <a:t>if</a:t>
                      </a:r>
                      <a:r>
                        <a:rPr lang="nl-NL" baseline="0" dirty="0" smtClean="0"/>
                        <a:t> the </a:t>
                      </a:r>
                      <a:r>
                        <a:rPr lang="nl-NL" baseline="0" dirty="0" err="1" smtClean="0"/>
                        <a:t>location</a:t>
                      </a:r>
                      <a:r>
                        <a:rPr lang="nl-NL" baseline="0" dirty="0" smtClean="0"/>
                        <a:t> changes</a:t>
                      </a:r>
                      <a:endParaRPr lang="nl-NL" dirty="0"/>
                    </a:p>
                  </a:txBody>
                  <a:tcPr/>
                </a:tc>
              </a:tr>
            </a:tbl>
          </a:graphicData>
        </a:graphic>
      </p:graphicFrame>
      <p:sp>
        <p:nvSpPr>
          <p:cNvPr id="8" name="TextBox 7"/>
          <p:cNvSpPr txBox="1"/>
          <p:nvPr/>
        </p:nvSpPr>
        <p:spPr>
          <a:xfrm>
            <a:off x="5887877" y="6104329"/>
            <a:ext cx="3061607" cy="276999"/>
          </a:xfrm>
          <a:prstGeom prst="rect">
            <a:avLst/>
          </a:prstGeom>
          <a:noFill/>
        </p:spPr>
        <p:txBody>
          <a:bodyPr wrap="none" rtlCol="0">
            <a:spAutoFit/>
          </a:bodyPr>
          <a:lstStyle/>
          <a:p>
            <a:r>
              <a:rPr lang="nl-NL" sz="1200" dirty="0" smtClean="0">
                <a:solidFill>
                  <a:schemeClr val="bg2">
                    <a:lumMod val="50000"/>
                  </a:schemeClr>
                </a:solidFill>
              </a:rPr>
              <a:t>Source</a:t>
            </a:r>
            <a:r>
              <a:rPr lang="nl-NL" sz="1200" dirty="0">
                <a:solidFill>
                  <a:schemeClr val="bg2">
                    <a:lumMod val="50000"/>
                  </a:schemeClr>
                </a:solidFill>
              </a:rPr>
              <a:t>: </a:t>
            </a:r>
            <a:r>
              <a:rPr lang="nl-NL" sz="1200" dirty="0" smtClean="0">
                <a:solidFill>
                  <a:schemeClr val="bg2">
                    <a:lumMod val="50000"/>
                  </a:schemeClr>
                </a:solidFill>
              </a:rPr>
              <a:t>Pro HTML5 Programming, </a:t>
            </a:r>
            <a:r>
              <a:rPr lang="nl-NL" sz="1200" dirty="0" err="1" smtClean="0">
                <a:solidFill>
                  <a:schemeClr val="bg2">
                    <a:lumMod val="50000"/>
                  </a:schemeClr>
                </a:solidFill>
              </a:rPr>
              <a:t>Apress</a:t>
            </a:r>
            <a:endParaRPr lang="nl-NL" sz="1200" dirty="0">
              <a:solidFill>
                <a:schemeClr val="bg2">
                  <a:lumMod val="50000"/>
                </a:schemeClr>
              </a:solidFill>
            </a:endParaRPr>
          </a:p>
        </p:txBody>
      </p:sp>
    </p:spTree>
    <p:extLst>
      <p:ext uri="{BB962C8B-B14F-4D97-AF65-F5344CB8AC3E}">
        <p14:creationId xmlns:p14="http://schemas.microsoft.com/office/powerpoint/2010/main" val="3199393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err="1" smtClean="0"/>
              <a:t>Geolocation</a:t>
            </a:r>
            <a:r>
              <a:rPr lang="nl-NL" dirty="0" smtClean="0"/>
              <a:t> (2/5)</a:t>
            </a:r>
            <a:endParaRPr lang="nl-NL" dirty="0"/>
          </a:p>
        </p:txBody>
      </p:sp>
      <p:sp>
        <p:nvSpPr>
          <p:cNvPr id="3" name="Content Placeholder 2"/>
          <p:cNvSpPr>
            <a:spLocks noGrp="1"/>
          </p:cNvSpPr>
          <p:nvPr>
            <p:ph idx="1"/>
          </p:nvPr>
        </p:nvSpPr>
        <p:spPr/>
        <p:txBody>
          <a:bodyPr/>
          <a:lstStyle/>
          <a:p>
            <a:r>
              <a:rPr lang="nl-NL" dirty="0" smtClean="0"/>
              <a:t>Get </a:t>
            </a:r>
            <a:r>
              <a:rPr lang="nl-NL" dirty="0" err="1" smtClean="0"/>
              <a:t>current</a:t>
            </a:r>
            <a:r>
              <a:rPr lang="nl-NL" dirty="0" smtClean="0"/>
              <a:t> </a:t>
            </a:r>
            <a:r>
              <a:rPr lang="nl-NL" dirty="0" err="1" smtClean="0"/>
              <a:t>position</a:t>
            </a:r>
            <a:endParaRPr lang="nl-NL" dirty="0" smtClean="0"/>
          </a:p>
          <a:p>
            <a:endParaRPr lang="nl-NL" dirty="0"/>
          </a:p>
          <a:p>
            <a:endParaRPr lang="nl-NL" dirty="0" smtClean="0"/>
          </a:p>
          <a:p>
            <a:endParaRPr lang="nl-NL" dirty="0"/>
          </a:p>
          <a:p>
            <a:endParaRPr lang="nl-NL"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71</a:t>
            </a:fld>
            <a:endParaRPr lang="nl-NL"/>
          </a:p>
        </p:txBody>
      </p:sp>
      <p:sp>
        <p:nvSpPr>
          <p:cNvPr id="8" name="Rectangle 18"/>
          <p:cNvSpPr/>
          <p:nvPr/>
        </p:nvSpPr>
        <p:spPr>
          <a:xfrm>
            <a:off x="598015" y="1412777"/>
            <a:ext cx="7632700" cy="18002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err="1">
                <a:solidFill>
                  <a:srgbClr val="000000"/>
                </a:solidFill>
                <a:latin typeface="Consolas"/>
                <a:ea typeface="Calibri"/>
                <a:cs typeface="Times New Roman"/>
              </a:rPr>
              <a:t>navigator.geolocation.getCurrentPosition</a:t>
            </a:r>
            <a:r>
              <a:rPr lang="en-US" dirty="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err="1" smtClean="0">
                <a:solidFill>
                  <a:srgbClr val="000000"/>
                </a:solidFill>
                <a:latin typeface="Consolas"/>
                <a:ea typeface="Calibri"/>
                <a:cs typeface="Times New Roman"/>
              </a:rPr>
              <a:t>geolocationSuccess</a:t>
            </a:r>
            <a:r>
              <a:rPr lang="en-US" dirty="0">
                <a:solidFill>
                  <a:srgbClr val="000000"/>
                </a:solidFill>
                <a:latin typeface="Consolas"/>
                <a:ea typeface="Calibri"/>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err="1" smtClean="0">
                <a:solidFill>
                  <a:srgbClr val="000000"/>
                </a:solidFill>
                <a:latin typeface="Consolas"/>
                <a:ea typeface="Calibri"/>
                <a:cs typeface="Times New Roman"/>
              </a:rPr>
              <a:t>geolocationError</a:t>
            </a:r>
            <a:r>
              <a:rPr lang="en-US" dirty="0">
                <a:solidFill>
                  <a:srgbClr val="000000"/>
                </a:solidFill>
                <a:latin typeface="Consolas"/>
                <a:ea typeface="Calibri"/>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 </a:t>
            </a:r>
            <a:r>
              <a:rPr lang="en-US" dirty="0" err="1">
                <a:solidFill>
                  <a:srgbClr val="000000"/>
                </a:solidFill>
                <a:latin typeface="Consolas"/>
                <a:ea typeface="Calibri"/>
                <a:cs typeface="Times New Roman"/>
              </a:rPr>
              <a:t>enableHighAccuracy</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true</a:t>
            </a: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maximumAge</a:t>
            </a:r>
            <a:r>
              <a:rPr lang="en-US" dirty="0">
                <a:solidFill>
                  <a:srgbClr val="000000"/>
                </a:solidFill>
                <a:latin typeface="Consolas"/>
                <a:ea typeface="Calibri"/>
                <a:cs typeface="Times New Roman"/>
              </a:rPr>
              <a:t>: 5000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ea typeface="Calibri"/>
                <a:cs typeface="Times New Roman"/>
              </a:rPr>
              <a:t>);</a:t>
            </a:r>
            <a:endParaRPr lang="nl-NL" sz="2400" dirty="0">
              <a:solidFill>
                <a:srgbClr val="000000"/>
              </a:solidFill>
              <a:ea typeface="Calibri"/>
              <a:cs typeface="Times New Roman"/>
            </a:endParaRPr>
          </a:p>
        </p:txBody>
      </p:sp>
      <p:sp>
        <p:nvSpPr>
          <p:cNvPr id="9" name="Rectangle 18"/>
          <p:cNvSpPr/>
          <p:nvPr/>
        </p:nvSpPr>
        <p:spPr>
          <a:xfrm>
            <a:off x="598015" y="3356992"/>
            <a:ext cx="7632700" cy="27363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geolocationSuccess</a:t>
            </a:r>
            <a:r>
              <a:rPr lang="en-US" dirty="0">
                <a:solidFill>
                  <a:srgbClr val="000000"/>
                </a:solidFill>
                <a:latin typeface="Consolas"/>
              </a:rPr>
              <a:t>(position)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latitude = </a:t>
            </a:r>
            <a:r>
              <a:rPr lang="en-US" dirty="0" err="1">
                <a:solidFill>
                  <a:srgbClr val="000000"/>
                </a:solidFill>
                <a:latin typeface="Consolas"/>
              </a:rPr>
              <a:t>position.</a:t>
            </a:r>
            <a:r>
              <a:rPr lang="en-US" b="1" dirty="0" err="1">
                <a:solidFill>
                  <a:srgbClr val="000000"/>
                </a:solidFill>
                <a:latin typeface="Consolas"/>
              </a:rPr>
              <a:t>coords.latitude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longitude = </a:t>
            </a:r>
            <a:r>
              <a:rPr lang="en-US" dirty="0" err="1">
                <a:solidFill>
                  <a:srgbClr val="000000"/>
                </a:solidFill>
                <a:latin typeface="Consolas"/>
              </a:rPr>
              <a:t>position.</a:t>
            </a:r>
            <a:r>
              <a:rPr lang="en-US" b="1" dirty="0" err="1">
                <a:solidFill>
                  <a:srgbClr val="000000"/>
                </a:solidFill>
                <a:latin typeface="Consolas"/>
              </a:rPr>
              <a:t>coords.longitude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altitude = </a:t>
            </a:r>
            <a:r>
              <a:rPr lang="en-US" dirty="0" err="1">
                <a:solidFill>
                  <a:srgbClr val="000000"/>
                </a:solidFill>
                <a:latin typeface="Consolas"/>
              </a:rPr>
              <a:t>position.</a:t>
            </a:r>
            <a:r>
              <a:rPr lang="en-US" b="1" dirty="0" err="1">
                <a:solidFill>
                  <a:srgbClr val="000000"/>
                </a:solidFill>
                <a:latin typeface="Consolas"/>
              </a:rPr>
              <a:t>coords.altitude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accuracy = </a:t>
            </a:r>
            <a:r>
              <a:rPr lang="en-US" dirty="0" err="1">
                <a:solidFill>
                  <a:srgbClr val="000000"/>
                </a:solidFill>
                <a:latin typeface="Consolas"/>
              </a:rPr>
              <a:t>position.</a:t>
            </a:r>
            <a:r>
              <a:rPr lang="en-US" b="1" dirty="0" err="1">
                <a:solidFill>
                  <a:srgbClr val="000000"/>
                </a:solidFill>
                <a:latin typeface="Consolas"/>
              </a:rPr>
              <a:t>coords.accuracy</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endParaRPr lang="nl-NL" dirty="0">
              <a:solidFill>
                <a:srgbClr val="000000"/>
              </a:solidFill>
            </a:endParaRPr>
          </a:p>
        </p:txBody>
      </p:sp>
      <p:sp>
        <p:nvSpPr>
          <p:cNvPr id="13" name="Rounded Rectangle 12"/>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4" name="Rounded Rectangle 13"/>
          <p:cNvSpPr/>
          <p:nvPr/>
        </p:nvSpPr>
        <p:spPr>
          <a:xfrm>
            <a:off x="7596336" y="3284984"/>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20658652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err="1" smtClean="0"/>
              <a:t>Geolocation</a:t>
            </a:r>
            <a:r>
              <a:rPr lang="nl-NL" dirty="0" smtClean="0"/>
              <a:t> (3/5)</a:t>
            </a:r>
            <a:endParaRPr lang="nl-NL" dirty="0"/>
          </a:p>
        </p:txBody>
      </p:sp>
      <p:sp>
        <p:nvSpPr>
          <p:cNvPr id="3" name="Content Placeholder 2"/>
          <p:cNvSpPr>
            <a:spLocks noGrp="1"/>
          </p:cNvSpPr>
          <p:nvPr>
            <p:ph idx="1"/>
          </p:nvPr>
        </p:nvSpPr>
        <p:spPr/>
        <p:txBody>
          <a:bodyPr/>
          <a:lstStyle/>
          <a:p>
            <a:r>
              <a:rPr lang="nl-NL" dirty="0" smtClean="0"/>
              <a:t>Get </a:t>
            </a:r>
            <a:r>
              <a:rPr lang="nl-NL" dirty="0" err="1" smtClean="0"/>
              <a:t>current</a:t>
            </a:r>
            <a:r>
              <a:rPr lang="nl-NL" dirty="0" smtClean="0"/>
              <a:t> </a:t>
            </a:r>
            <a:r>
              <a:rPr lang="nl-NL" dirty="0" err="1" smtClean="0"/>
              <a:t>position</a:t>
            </a:r>
            <a:endParaRPr lang="nl-NL" dirty="0" smtClean="0"/>
          </a:p>
          <a:p>
            <a:endParaRPr lang="nl-NL" dirty="0"/>
          </a:p>
          <a:p>
            <a:endParaRPr lang="nl-NL" dirty="0" smtClean="0"/>
          </a:p>
          <a:p>
            <a:endParaRPr lang="nl-NL" dirty="0"/>
          </a:p>
          <a:p>
            <a:endParaRPr lang="nl-NL"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72</a:t>
            </a:fld>
            <a:endParaRPr lang="nl-NL"/>
          </a:p>
        </p:txBody>
      </p:sp>
      <p:sp>
        <p:nvSpPr>
          <p:cNvPr id="8" name="Rectangle 18"/>
          <p:cNvSpPr/>
          <p:nvPr/>
        </p:nvSpPr>
        <p:spPr>
          <a:xfrm>
            <a:off x="598015" y="1412777"/>
            <a:ext cx="7632700" cy="18002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err="1">
                <a:solidFill>
                  <a:srgbClr val="000000"/>
                </a:solidFill>
                <a:latin typeface="Consolas"/>
                <a:ea typeface="Calibri"/>
                <a:cs typeface="Times New Roman"/>
              </a:rPr>
              <a:t>navigator.geolocation.getCurrentPosition</a:t>
            </a:r>
            <a:r>
              <a:rPr lang="en-US" dirty="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err="1" smtClean="0">
                <a:solidFill>
                  <a:srgbClr val="000000"/>
                </a:solidFill>
                <a:latin typeface="Consolas"/>
                <a:ea typeface="Calibri"/>
                <a:cs typeface="Times New Roman"/>
              </a:rPr>
              <a:t>geolocationSuccess</a:t>
            </a:r>
            <a:r>
              <a:rPr lang="en-US" dirty="0">
                <a:solidFill>
                  <a:srgbClr val="000000"/>
                </a:solidFill>
                <a:latin typeface="Consolas"/>
                <a:ea typeface="Calibri"/>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err="1" smtClean="0">
                <a:solidFill>
                  <a:srgbClr val="000000"/>
                </a:solidFill>
                <a:latin typeface="Consolas"/>
                <a:ea typeface="Calibri"/>
                <a:cs typeface="Times New Roman"/>
              </a:rPr>
              <a:t>geolocationError</a:t>
            </a:r>
            <a:r>
              <a:rPr lang="en-US" dirty="0">
                <a:solidFill>
                  <a:srgbClr val="000000"/>
                </a:solidFill>
                <a:latin typeface="Consolas"/>
                <a:ea typeface="Calibri"/>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 </a:t>
            </a:r>
            <a:r>
              <a:rPr lang="en-US" dirty="0" err="1">
                <a:solidFill>
                  <a:srgbClr val="000000"/>
                </a:solidFill>
                <a:latin typeface="Consolas"/>
                <a:ea typeface="Calibri"/>
                <a:cs typeface="Times New Roman"/>
              </a:rPr>
              <a:t>enableHighAccuracy</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true</a:t>
            </a: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maximumAge</a:t>
            </a:r>
            <a:r>
              <a:rPr lang="en-US" dirty="0">
                <a:solidFill>
                  <a:srgbClr val="000000"/>
                </a:solidFill>
                <a:latin typeface="Consolas"/>
                <a:ea typeface="Calibri"/>
                <a:cs typeface="Times New Roman"/>
              </a:rPr>
              <a:t>: 5000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ea typeface="Calibri"/>
                <a:cs typeface="Times New Roman"/>
              </a:rPr>
              <a:t>);</a:t>
            </a:r>
            <a:endParaRPr lang="nl-NL" sz="2400" dirty="0">
              <a:solidFill>
                <a:srgbClr val="000000"/>
              </a:solidFill>
              <a:ea typeface="Calibri"/>
              <a:cs typeface="Times New Roman"/>
            </a:endParaRPr>
          </a:p>
        </p:txBody>
      </p:sp>
      <p:sp>
        <p:nvSpPr>
          <p:cNvPr id="15" name="Rectangle 18"/>
          <p:cNvSpPr/>
          <p:nvPr/>
        </p:nvSpPr>
        <p:spPr>
          <a:xfrm>
            <a:off x="598015" y="3356992"/>
            <a:ext cx="7632700" cy="27363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geolocationSuccess</a:t>
            </a:r>
            <a:r>
              <a:rPr lang="en-US" dirty="0">
                <a:solidFill>
                  <a:srgbClr val="000000"/>
                </a:solidFill>
                <a:latin typeface="Consolas"/>
              </a:rPr>
              <a:t>(position)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latitude = </a:t>
            </a:r>
            <a:r>
              <a:rPr lang="en-US" dirty="0" err="1">
                <a:solidFill>
                  <a:srgbClr val="000000"/>
                </a:solidFill>
                <a:latin typeface="Consolas"/>
              </a:rPr>
              <a:t>position.</a:t>
            </a:r>
            <a:r>
              <a:rPr lang="en-US" b="1" dirty="0" err="1">
                <a:solidFill>
                  <a:srgbClr val="000000"/>
                </a:solidFill>
                <a:latin typeface="Consolas"/>
              </a:rPr>
              <a:t>coords.latitude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longitude = </a:t>
            </a:r>
            <a:r>
              <a:rPr lang="en-US" dirty="0" err="1">
                <a:solidFill>
                  <a:srgbClr val="000000"/>
                </a:solidFill>
                <a:latin typeface="Consolas"/>
              </a:rPr>
              <a:t>position.</a:t>
            </a:r>
            <a:r>
              <a:rPr lang="en-US" b="1" dirty="0" err="1">
                <a:solidFill>
                  <a:srgbClr val="000000"/>
                </a:solidFill>
                <a:latin typeface="Consolas"/>
              </a:rPr>
              <a:t>coords.longitude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altitude = </a:t>
            </a:r>
            <a:r>
              <a:rPr lang="en-US" dirty="0" err="1">
                <a:solidFill>
                  <a:srgbClr val="000000"/>
                </a:solidFill>
                <a:latin typeface="Consolas"/>
              </a:rPr>
              <a:t>position.</a:t>
            </a:r>
            <a:r>
              <a:rPr lang="en-US" b="1" dirty="0" err="1">
                <a:solidFill>
                  <a:srgbClr val="000000"/>
                </a:solidFill>
                <a:latin typeface="Consolas"/>
              </a:rPr>
              <a:t>coords.altitude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accuracy = </a:t>
            </a:r>
            <a:r>
              <a:rPr lang="en-US" dirty="0" err="1">
                <a:solidFill>
                  <a:srgbClr val="000000"/>
                </a:solidFill>
                <a:latin typeface="Consolas"/>
              </a:rPr>
              <a:t>position.</a:t>
            </a:r>
            <a:r>
              <a:rPr lang="en-US" b="1" dirty="0" err="1">
                <a:solidFill>
                  <a:srgbClr val="000000"/>
                </a:solidFill>
                <a:latin typeface="Consolas"/>
              </a:rPr>
              <a:t>coords.accuracy</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endParaRPr lang="nl-NL" dirty="0">
              <a:solidFill>
                <a:srgbClr val="000000"/>
              </a:solidFill>
            </a:endParaRPr>
          </a:p>
        </p:txBody>
      </p:sp>
      <p:sp>
        <p:nvSpPr>
          <p:cNvPr id="16" name="Rectangle 18"/>
          <p:cNvSpPr/>
          <p:nvPr/>
        </p:nvSpPr>
        <p:spPr>
          <a:xfrm>
            <a:off x="598015" y="3356992"/>
            <a:ext cx="7632700" cy="27363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geolocationError</a:t>
            </a:r>
            <a:r>
              <a:rPr lang="en-US" dirty="0">
                <a:solidFill>
                  <a:srgbClr val="000000"/>
                </a:solidFill>
                <a:latin typeface="Consolas"/>
              </a:rPr>
              <a:t>(err)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switch</a:t>
            </a:r>
            <a:r>
              <a:rPr lang="en-US" dirty="0">
                <a:solidFill>
                  <a:srgbClr val="000000"/>
                </a:solidFill>
                <a:latin typeface="Consolas"/>
              </a:rPr>
              <a:t> (</a:t>
            </a:r>
            <a:r>
              <a:rPr lang="en-US" dirty="0" err="1">
                <a:solidFill>
                  <a:srgbClr val="000000"/>
                </a:solidFill>
                <a:latin typeface="Consolas"/>
              </a:rPr>
              <a:t>err.code</a:t>
            </a:r>
            <a:r>
              <a:rPr lang="en-US" dirty="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case</a:t>
            </a:r>
            <a:r>
              <a:rPr lang="en-US" dirty="0">
                <a:solidFill>
                  <a:srgbClr val="000000"/>
                </a:solidFill>
                <a:latin typeface="Consolas"/>
              </a:rPr>
              <a:t> </a:t>
            </a:r>
            <a:r>
              <a:rPr lang="en-US" dirty="0" err="1">
                <a:solidFill>
                  <a:srgbClr val="000000"/>
                </a:solidFill>
                <a:latin typeface="Consolas"/>
              </a:rPr>
              <a:t>err.TIMEOUT</a:t>
            </a:r>
            <a:r>
              <a:rPr lang="en-US" dirty="0">
                <a:solidFill>
                  <a:srgbClr val="000000"/>
                </a:solidFill>
                <a:latin typeface="Consolas"/>
              </a:rPr>
              <a:t>: [...]; </a:t>
            </a:r>
            <a:r>
              <a:rPr lang="en-US" dirty="0">
                <a:solidFill>
                  <a:srgbClr val="0000FF"/>
                </a:solidFill>
                <a:latin typeface="Consolas"/>
              </a:rPr>
              <a:t>break</a:t>
            </a:r>
            <a:r>
              <a:rPr lang="en-US" dirty="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case</a:t>
            </a:r>
            <a:r>
              <a:rPr lang="en-US" dirty="0">
                <a:solidFill>
                  <a:srgbClr val="000000"/>
                </a:solidFill>
                <a:latin typeface="Consolas"/>
              </a:rPr>
              <a:t> </a:t>
            </a:r>
            <a:r>
              <a:rPr lang="en-US" dirty="0" err="1">
                <a:solidFill>
                  <a:srgbClr val="000000"/>
                </a:solidFill>
                <a:latin typeface="Consolas"/>
              </a:rPr>
              <a:t>err.UNKNOWN_ERROR</a:t>
            </a:r>
            <a:r>
              <a:rPr lang="en-US" dirty="0">
                <a:solidFill>
                  <a:srgbClr val="000000"/>
                </a:solidFill>
                <a:latin typeface="Consolas"/>
              </a:rPr>
              <a:t>: [...]; </a:t>
            </a:r>
            <a:r>
              <a:rPr lang="en-US" dirty="0">
                <a:solidFill>
                  <a:srgbClr val="0000FF"/>
                </a:solidFill>
                <a:latin typeface="Consolas"/>
              </a:rPr>
              <a:t>break</a:t>
            </a:r>
            <a:r>
              <a:rPr lang="en-US" dirty="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case</a:t>
            </a:r>
            <a:r>
              <a:rPr lang="en-US" dirty="0">
                <a:solidFill>
                  <a:srgbClr val="000000"/>
                </a:solidFill>
                <a:latin typeface="Consolas"/>
              </a:rPr>
              <a:t> </a:t>
            </a:r>
            <a:r>
              <a:rPr lang="en-US" dirty="0" err="1">
                <a:solidFill>
                  <a:srgbClr val="000000"/>
                </a:solidFill>
                <a:latin typeface="Consolas"/>
              </a:rPr>
              <a:t>err.POSITION_UNAVAILABLE</a:t>
            </a:r>
            <a:r>
              <a:rPr lang="en-US" dirty="0">
                <a:solidFill>
                  <a:srgbClr val="000000"/>
                </a:solidFill>
                <a:latin typeface="Consolas"/>
              </a:rPr>
              <a:t>: ...; </a:t>
            </a:r>
            <a:r>
              <a:rPr lang="en-US" dirty="0">
                <a:solidFill>
                  <a:srgbClr val="0000FF"/>
                </a:solidFill>
                <a:latin typeface="Consolas"/>
              </a:rPr>
              <a:t>break</a:t>
            </a:r>
            <a:r>
              <a:rPr lang="en-US" dirty="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case</a:t>
            </a:r>
            <a:r>
              <a:rPr lang="en-US" dirty="0">
                <a:solidFill>
                  <a:srgbClr val="000000"/>
                </a:solidFill>
                <a:latin typeface="Consolas"/>
              </a:rPr>
              <a:t> </a:t>
            </a:r>
            <a:r>
              <a:rPr lang="en-US" dirty="0" err="1">
                <a:solidFill>
                  <a:srgbClr val="000000"/>
                </a:solidFill>
                <a:latin typeface="Consolas"/>
              </a:rPr>
              <a:t>err.PERMISSION_DENIED</a:t>
            </a:r>
            <a:r>
              <a:rPr lang="en-US" dirty="0">
                <a:solidFill>
                  <a:srgbClr val="000000"/>
                </a:solidFill>
                <a:latin typeface="Consolas"/>
              </a:rPr>
              <a:t>: [...]; </a:t>
            </a:r>
            <a:r>
              <a:rPr lang="nl-NL" dirty="0">
                <a:solidFill>
                  <a:srgbClr val="0000FF"/>
                </a:solidFill>
                <a:latin typeface="Consolas"/>
              </a:rPr>
              <a:t>break</a:t>
            </a:r>
            <a:r>
              <a:rPr lang="nl-NL" dirty="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a:t>
            </a:r>
            <a:endParaRPr lang="nl-NL" dirty="0">
              <a:solidFill>
                <a:srgbClr val="000000"/>
              </a:solidFill>
            </a:endParaRPr>
          </a:p>
        </p:txBody>
      </p:sp>
      <p:sp>
        <p:nvSpPr>
          <p:cNvPr id="14" name="Rounded Rectangle 13"/>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7" name="Rounded Rectangle 16"/>
          <p:cNvSpPr/>
          <p:nvPr/>
        </p:nvSpPr>
        <p:spPr>
          <a:xfrm>
            <a:off x="7596336" y="3284984"/>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35332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err="1" smtClean="0"/>
              <a:t>Geolocation</a:t>
            </a:r>
            <a:r>
              <a:rPr lang="nl-NL" dirty="0" smtClean="0"/>
              <a:t> (4/5)</a:t>
            </a:r>
            <a:endParaRPr lang="nl-NL" dirty="0"/>
          </a:p>
        </p:txBody>
      </p:sp>
      <p:sp>
        <p:nvSpPr>
          <p:cNvPr id="3" name="Content Placeholder 2"/>
          <p:cNvSpPr>
            <a:spLocks noGrp="1"/>
          </p:cNvSpPr>
          <p:nvPr>
            <p:ph idx="1"/>
          </p:nvPr>
        </p:nvSpPr>
        <p:spPr/>
        <p:txBody>
          <a:bodyPr/>
          <a:lstStyle/>
          <a:p>
            <a:r>
              <a:rPr lang="nl-NL" dirty="0" smtClean="0"/>
              <a:t>Track </a:t>
            </a:r>
            <a:r>
              <a:rPr lang="nl-NL" dirty="0" err="1" smtClean="0"/>
              <a:t>location</a:t>
            </a:r>
            <a:endParaRPr lang="nl-NL" dirty="0" smtClean="0"/>
          </a:p>
          <a:p>
            <a:pPr lvl="3"/>
            <a:endParaRPr lang="nl-NL" dirty="0"/>
          </a:p>
          <a:p>
            <a:endParaRPr lang="nl-NL" dirty="0" smtClean="0"/>
          </a:p>
          <a:p>
            <a:endParaRPr lang="nl-NL" dirty="0"/>
          </a:p>
          <a:p>
            <a:endParaRPr lang="nl-NL" dirty="0" smtClean="0"/>
          </a:p>
          <a:p>
            <a:r>
              <a:rPr lang="nl-NL" dirty="0" smtClean="0"/>
              <a:t>Stop tracking </a:t>
            </a:r>
            <a:r>
              <a:rPr lang="nl-NL" dirty="0" err="1" smtClean="0"/>
              <a:t>location</a:t>
            </a:r>
            <a:endParaRPr lang="nl-NL"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73</a:t>
            </a:fld>
            <a:endParaRPr lang="nl-NL"/>
          </a:p>
        </p:txBody>
      </p:sp>
      <p:sp>
        <p:nvSpPr>
          <p:cNvPr id="9" name="Rectangle 18"/>
          <p:cNvSpPr/>
          <p:nvPr/>
        </p:nvSpPr>
        <p:spPr>
          <a:xfrm>
            <a:off x="598015" y="1412777"/>
            <a:ext cx="7632700" cy="1728191"/>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ea typeface="Calibri"/>
                <a:cs typeface="Times New Roman"/>
              </a:rPr>
              <a:t>watchId</a:t>
            </a:r>
            <a:r>
              <a:rPr lang="en-US" dirty="0">
                <a:solidFill>
                  <a:srgbClr val="000000"/>
                </a:solidFill>
                <a:latin typeface="Consolas"/>
                <a:ea typeface="Calibri"/>
                <a:cs typeface="Times New Roman"/>
              </a:rPr>
              <a:t> = </a:t>
            </a:r>
            <a:r>
              <a:rPr lang="en-US" b="1" dirty="0" err="1">
                <a:solidFill>
                  <a:srgbClr val="000000"/>
                </a:solidFill>
                <a:latin typeface="Consolas"/>
                <a:ea typeface="Calibri"/>
                <a:cs typeface="Times New Roman"/>
              </a:rPr>
              <a:t>navigator.geolocation.watchPosition</a:t>
            </a:r>
            <a:r>
              <a:rPr lang="en-US" dirty="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err="1" smtClean="0">
                <a:solidFill>
                  <a:srgbClr val="000000"/>
                </a:solidFill>
                <a:latin typeface="Consolas"/>
                <a:ea typeface="Calibri"/>
                <a:cs typeface="Times New Roman"/>
              </a:rPr>
              <a:t>geolocationSuccess</a:t>
            </a:r>
            <a:r>
              <a:rPr lang="en-US" dirty="0">
                <a:solidFill>
                  <a:srgbClr val="000000"/>
                </a:solidFill>
                <a:latin typeface="Consolas"/>
                <a:ea typeface="Calibri"/>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err="1" smtClean="0">
                <a:solidFill>
                  <a:srgbClr val="000000"/>
                </a:solidFill>
                <a:latin typeface="Consolas"/>
                <a:ea typeface="Calibri"/>
                <a:cs typeface="Times New Roman"/>
              </a:rPr>
              <a:t>geolocationError</a:t>
            </a:r>
            <a:r>
              <a:rPr lang="en-US" dirty="0">
                <a:solidFill>
                  <a:srgbClr val="000000"/>
                </a:solidFill>
                <a:latin typeface="Consolas"/>
                <a:ea typeface="Calibri"/>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 </a:t>
            </a:r>
            <a:r>
              <a:rPr lang="en-US" dirty="0" err="1">
                <a:solidFill>
                  <a:srgbClr val="000000"/>
                </a:solidFill>
                <a:latin typeface="Consolas"/>
                <a:ea typeface="Calibri"/>
                <a:cs typeface="Times New Roman"/>
              </a:rPr>
              <a:t>enableHighAccuracy</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true</a:t>
            </a: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maximumAge</a:t>
            </a:r>
            <a:r>
              <a:rPr lang="en-US" dirty="0">
                <a:solidFill>
                  <a:srgbClr val="000000"/>
                </a:solidFill>
                <a:latin typeface="Consolas"/>
                <a:ea typeface="Calibri"/>
                <a:cs typeface="Times New Roman"/>
              </a:rPr>
              <a:t>: 5000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a:t>
            </a:r>
            <a:endParaRPr lang="nl-NL" dirty="0">
              <a:solidFill>
                <a:srgbClr val="000000"/>
              </a:solidFill>
            </a:endParaRPr>
          </a:p>
        </p:txBody>
      </p:sp>
      <p:sp>
        <p:nvSpPr>
          <p:cNvPr id="15" name="Rectangle 18"/>
          <p:cNvSpPr/>
          <p:nvPr/>
        </p:nvSpPr>
        <p:spPr>
          <a:xfrm>
            <a:off x="598015" y="4077072"/>
            <a:ext cx="7632700" cy="50405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ea typeface="Times New Roman"/>
                <a:cs typeface="Times New Roman"/>
              </a:rPr>
              <a:t>navigator.geolocation.clearWatch</a:t>
            </a:r>
            <a:r>
              <a:rPr lang="nl-NL" dirty="0" smtClean="0">
                <a:solidFill>
                  <a:srgbClr val="000000"/>
                </a:solidFill>
                <a:latin typeface="Consolas"/>
                <a:ea typeface="Times New Roman"/>
                <a:cs typeface="Times New Roman"/>
              </a:rPr>
              <a:t>(</a:t>
            </a:r>
            <a:r>
              <a:rPr lang="nl-NL" dirty="0" err="1" smtClean="0">
                <a:solidFill>
                  <a:srgbClr val="000000"/>
                </a:solidFill>
                <a:latin typeface="Consolas"/>
                <a:ea typeface="Times New Roman"/>
                <a:cs typeface="Times New Roman"/>
              </a:rPr>
              <a:t>watchId</a:t>
            </a:r>
            <a:r>
              <a:rPr lang="nl-NL" dirty="0" smtClean="0">
                <a:solidFill>
                  <a:srgbClr val="000000"/>
                </a:solidFill>
                <a:latin typeface="Consolas"/>
                <a:ea typeface="Times New Roman"/>
                <a:cs typeface="Times New Roman"/>
              </a:rPr>
              <a:t>);</a:t>
            </a:r>
          </a:p>
        </p:txBody>
      </p:sp>
      <p:sp>
        <p:nvSpPr>
          <p:cNvPr id="7" name="Rounded Rectangle 6"/>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8" name="Rounded Rectangle 7"/>
          <p:cNvSpPr/>
          <p:nvPr/>
        </p:nvSpPr>
        <p:spPr>
          <a:xfrm>
            <a:off x="7596336" y="3933056"/>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20684688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err="1" smtClean="0"/>
              <a:t>Geolocation</a:t>
            </a:r>
            <a:r>
              <a:rPr lang="nl-NL" dirty="0" smtClean="0"/>
              <a:t> (5/5)</a:t>
            </a:r>
            <a:endParaRPr lang="nl-NL" dirty="0"/>
          </a:p>
        </p:txBody>
      </p:sp>
      <p:sp>
        <p:nvSpPr>
          <p:cNvPr id="3" name="Content Placeholder 2"/>
          <p:cNvSpPr>
            <a:spLocks noGrp="1"/>
          </p:cNvSpPr>
          <p:nvPr>
            <p:ph idx="1"/>
          </p:nvPr>
        </p:nvSpPr>
        <p:spPr/>
        <p:txBody>
          <a:bodyPr/>
          <a:lstStyle/>
          <a:p>
            <a:r>
              <a:rPr lang="nl-NL" dirty="0" smtClean="0"/>
              <a:t>Track </a:t>
            </a:r>
            <a:r>
              <a:rPr lang="nl-NL" dirty="0" err="1" smtClean="0"/>
              <a:t>location</a:t>
            </a:r>
            <a:endParaRPr lang="nl-NL" dirty="0" smtClean="0"/>
          </a:p>
          <a:p>
            <a:pPr lvl="3"/>
            <a:endParaRPr lang="nl-NL" dirty="0"/>
          </a:p>
          <a:p>
            <a:endParaRPr lang="nl-NL" dirty="0" smtClean="0"/>
          </a:p>
          <a:p>
            <a:endParaRPr lang="nl-NL" dirty="0"/>
          </a:p>
          <a:p>
            <a:endParaRPr lang="nl-NL" dirty="0" smtClean="0"/>
          </a:p>
          <a:p>
            <a:r>
              <a:rPr lang="nl-NL" dirty="0" smtClean="0"/>
              <a:t>Stop tracking </a:t>
            </a:r>
            <a:r>
              <a:rPr lang="nl-NL" dirty="0" err="1" smtClean="0"/>
              <a:t>location</a:t>
            </a:r>
            <a:endParaRPr lang="nl-NL"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74</a:t>
            </a:fld>
            <a:endParaRPr lang="nl-NL"/>
          </a:p>
        </p:txBody>
      </p:sp>
      <p:sp>
        <p:nvSpPr>
          <p:cNvPr id="9" name="Rectangle 18"/>
          <p:cNvSpPr/>
          <p:nvPr/>
        </p:nvSpPr>
        <p:spPr>
          <a:xfrm>
            <a:off x="598015" y="1412777"/>
            <a:ext cx="7632700" cy="1728191"/>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ea typeface="Calibri"/>
                <a:cs typeface="Times New Roman"/>
              </a:rPr>
              <a:t>watchId</a:t>
            </a:r>
            <a:r>
              <a:rPr lang="en-US" dirty="0">
                <a:solidFill>
                  <a:srgbClr val="000000"/>
                </a:solidFill>
                <a:latin typeface="Consolas"/>
                <a:ea typeface="Calibri"/>
                <a:cs typeface="Times New Roman"/>
              </a:rPr>
              <a:t> = </a:t>
            </a:r>
            <a:r>
              <a:rPr lang="en-US" b="1" dirty="0" err="1">
                <a:solidFill>
                  <a:srgbClr val="000000"/>
                </a:solidFill>
                <a:latin typeface="Consolas"/>
                <a:ea typeface="Calibri"/>
                <a:cs typeface="Times New Roman"/>
              </a:rPr>
              <a:t>navigator.geolocation.watchPosition</a:t>
            </a:r>
            <a:r>
              <a:rPr lang="en-US" dirty="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err="1" smtClean="0">
                <a:solidFill>
                  <a:srgbClr val="000000"/>
                </a:solidFill>
                <a:latin typeface="Consolas"/>
                <a:ea typeface="Calibri"/>
                <a:cs typeface="Times New Roman"/>
              </a:rPr>
              <a:t>geolocationSuccess</a:t>
            </a:r>
            <a:r>
              <a:rPr lang="en-US" dirty="0">
                <a:solidFill>
                  <a:srgbClr val="000000"/>
                </a:solidFill>
                <a:latin typeface="Consolas"/>
                <a:ea typeface="Calibri"/>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err="1" smtClean="0">
                <a:solidFill>
                  <a:srgbClr val="000000"/>
                </a:solidFill>
                <a:latin typeface="Consolas"/>
                <a:ea typeface="Calibri"/>
                <a:cs typeface="Times New Roman"/>
              </a:rPr>
              <a:t>geolocationError</a:t>
            </a:r>
            <a:r>
              <a:rPr lang="en-US" dirty="0">
                <a:solidFill>
                  <a:srgbClr val="000000"/>
                </a:solidFill>
                <a:latin typeface="Consolas"/>
                <a:ea typeface="Calibri"/>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 </a:t>
            </a:r>
            <a:r>
              <a:rPr lang="en-US" dirty="0" err="1">
                <a:solidFill>
                  <a:srgbClr val="000000"/>
                </a:solidFill>
                <a:latin typeface="Consolas"/>
                <a:ea typeface="Calibri"/>
                <a:cs typeface="Times New Roman"/>
              </a:rPr>
              <a:t>enableHighAccuracy</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true</a:t>
            </a: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maximumAge</a:t>
            </a:r>
            <a:r>
              <a:rPr lang="en-US" dirty="0">
                <a:solidFill>
                  <a:srgbClr val="000000"/>
                </a:solidFill>
                <a:latin typeface="Consolas"/>
                <a:ea typeface="Calibri"/>
                <a:cs typeface="Times New Roman"/>
              </a:rPr>
              <a:t>: 5000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ea typeface="Calibri"/>
                <a:cs typeface="Times New Roman"/>
              </a:rPr>
              <a:t>);</a:t>
            </a:r>
            <a:endParaRPr lang="nl-NL" dirty="0">
              <a:solidFill>
                <a:srgbClr val="000000"/>
              </a:solidFill>
            </a:endParaRPr>
          </a:p>
        </p:txBody>
      </p:sp>
      <p:sp>
        <p:nvSpPr>
          <p:cNvPr id="15" name="Rectangle 18"/>
          <p:cNvSpPr/>
          <p:nvPr/>
        </p:nvSpPr>
        <p:spPr>
          <a:xfrm>
            <a:off x="598015" y="4077072"/>
            <a:ext cx="7632700" cy="50405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ea typeface="Times New Roman"/>
                <a:cs typeface="Times New Roman"/>
              </a:rPr>
              <a:t>navigator.geolocation.clearWatch</a:t>
            </a:r>
            <a:r>
              <a:rPr lang="nl-NL" dirty="0" smtClean="0">
                <a:solidFill>
                  <a:srgbClr val="000000"/>
                </a:solidFill>
                <a:latin typeface="Consolas"/>
                <a:ea typeface="Times New Roman"/>
                <a:cs typeface="Times New Roman"/>
              </a:rPr>
              <a:t>(</a:t>
            </a:r>
            <a:r>
              <a:rPr lang="nl-NL" dirty="0" err="1" smtClean="0">
                <a:solidFill>
                  <a:srgbClr val="000000"/>
                </a:solidFill>
                <a:latin typeface="Consolas"/>
                <a:ea typeface="Times New Roman"/>
                <a:cs typeface="Times New Roman"/>
              </a:rPr>
              <a:t>watchId</a:t>
            </a:r>
            <a:r>
              <a:rPr lang="nl-NL" dirty="0" smtClean="0">
                <a:solidFill>
                  <a:srgbClr val="000000"/>
                </a:solidFill>
                <a:latin typeface="Consolas"/>
                <a:ea typeface="Times New Roman"/>
                <a:cs typeface="Times New Roman"/>
              </a:rPr>
              <a:t>);</a:t>
            </a:r>
          </a:p>
        </p:txBody>
      </p:sp>
      <p:sp>
        <p:nvSpPr>
          <p:cNvPr id="4" name="Rechthoek 3"/>
          <p:cNvSpPr/>
          <p:nvPr/>
        </p:nvSpPr>
        <p:spPr>
          <a:xfrm>
            <a:off x="395536" y="3501008"/>
            <a:ext cx="648072" cy="828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7" name="Rectangle 18"/>
          <p:cNvSpPr/>
          <p:nvPr/>
        </p:nvSpPr>
        <p:spPr>
          <a:xfrm>
            <a:off x="598015" y="3284984"/>
            <a:ext cx="7632700" cy="295232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geolocationSuccess</a:t>
            </a:r>
            <a:r>
              <a:rPr lang="en-US" dirty="0">
                <a:solidFill>
                  <a:srgbClr val="000000"/>
                </a:solidFill>
                <a:latin typeface="Consolas"/>
              </a:rPr>
              <a:t>(position)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latitude = </a:t>
            </a:r>
            <a:r>
              <a:rPr lang="en-US" dirty="0" err="1">
                <a:solidFill>
                  <a:srgbClr val="000000"/>
                </a:solidFill>
                <a:latin typeface="Consolas"/>
              </a:rPr>
              <a:t>position.coords.latitude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longitude = </a:t>
            </a:r>
            <a:r>
              <a:rPr lang="en-US" dirty="0" err="1">
                <a:solidFill>
                  <a:srgbClr val="000000"/>
                </a:solidFill>
                <a:latin typeface="Consolas"/>
              </a:rPr>
              <a:t>position.coords.longitude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altitude = </a:t>
            </a:r>
            <a:r>
              <a:rPr lang="en-US" dirty="0" err="1">
                <a:solidFill>
                  <a:srgbClr val="000000"/>
                </a:solidFill>
                <a:latin typeface="Consolas"/>
              </a:rPr>
              <a:t>position.coords.altitude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accuracy = </a:t>
            </a:r>
            <a:r>
              <a:rPr lang="en-US" dirty="0" err="1">
                <a:solidFill>
                  <a:srgbClr val="000000"/>
                </a:solidFill>
                <a:latin typeface="Consolas"/>
              </a:rPr>
              <a:t>position.coords.accuracy</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heading = </a:t>
            </a:r>
            <a:r>
              <a:rPr lang="en-US" dirty="0" err="1">
                <a:solidFill>
                  <a:srgbClr val="000000"/>
                </a:solidFill>
                <a:latin typeface="Consolas"/>
              </a:rPr>
              <a:t>position.</a:t>
            </a:r>
            <a:r>
              <a:rPr lang="en-US" b="1" dirty="0" err="1">
                <a:solidFill>
                  <a:srgbClr val="000000"/>
                </a:solidFill>
                <a:latin typeface="Consolas"/>
              </a:rPr>
              <a:t>coords.heading</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err="1">
                <a:solidFill>
                  <a:srgbClr val="0000FF"/>
                </a:solidFill>
                <a:latin typeface="Consolas"/>
              </a:rPr>
              <a:t>var</a:t>
            </a:r>
            <a:r>
              <a:rPr lang="en-US" dirty="0">
                <a:solidFill>
                  <a:srgbClr val="000000"/>
                </a:solidFill>
                <a:latin typeface="Consolas"/>
              </a:rPr>
              <a:t> speed = </a:t>
            </a:r>
            <a:r>
              <a:rPr lang="en-US" dirty="0" err="1">
                <a:solidFill>
                  <a:srgbClr val="000000"/>
                </a:solidFill>
                <a:latin typeface="Consolas"/>
              </a:rPr>
              <a:t>position.</a:t>
            </a:r>
            <a:r>
              <a:rPr lang="en-US" b="1" dirty="0" err="1">
                <a:solidFill>
                  <a:srgbClr val="000000"/>
                </a:solidFill>
                <a:latin typeface="Consolas"/>
              </a:rPr>
              <a:t>coords.speed</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a:solidFill>
                  <a:srgbClr val="000000"/>
                </a:solidFill>
                <a:latin typeface="Consolas"/>
              </a:rPr>
              <a:t>	</a:t>
            </a:r>
            <a:r>
              <a:rPr lang="nl-NL"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endParaRPr lang="nl-NL" dirty="0">
              <a:solidFill>
                <a:srgbClr val="000000"/>
              </a:solidFill>
            </a:endParaRPr>
          </a:p>
        </p:txBody>
      </p:sp>
      <p:pic>
        <p:nvPicPr>
          <p:cNvPr id="14" name="Picture 4" descr="http://ieblog.members.winisp.net/images/ML_LogoUpdate_IE9Det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http://aux2.iconpedia.net/uploads/427985527807390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7596"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files.softicons.com/download/system-icons/xedia-icons-by-photoshopedia/png/256/Firefo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01570" y="5361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JP ten Berge\Downloads\Opera-icon-high-r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63396" y="44624"/>
            <a:ext cx="673100" cy="731520"/>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18"/>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20" name="Rounded Rectangle 19"/>
          <p:cNvSpPr/>
          <p:nvPr/>
        </p:nvSpPr>
        <p:spPr>
          <a:xfrm>
            <a:off x="7596336" y="3212976"/>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195166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animBg="1"/>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smtClean="0"/>
              <a:t>Agenda</a:t>
            </a:r>
            <a:endParaRPr lang="nl-NL" dirty="0"/>
          </a:p>
        </p:txBody>
      </p:sp>
      <p:sp>
        <p:nvSpPr>
          <p:cNvPr id="19" name="Afgeronde rechthoek 17"/>
          <p:cNvSpPr/>
          <p:nvPr/>
        </p:nvSpPr>
        <p:spPr>
          <a:xfrm>
            <a:off x="5076056" y="2335674"/>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0" name="Afgeronde rechthoek 20"/>
          <p:cNvSpPr/>
          <p:nvPr/>
        </p:nvSpPr>
        <p:spPr>
          <a:xfrm>
            <a:off x="5076056" y="2779434"/>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playback</a:t>
            </a:r>
          </a:p>
          <a:p>
            <a:pPr lvl="2"/>
            <a:r>
              <a:rPr lang="nl-NL" dirty="0"/>
              <a:t>Audio playback</a:t>
            </a:r>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a:t> </a:t>
            </a:r>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75</a:t>
            </a:fld>
            <a:endParaRPr lang="nl-NL" dirty="0"/>
          </a:p>
        </p:txBody>
      </p:sp>
      <p:pic>
        <p:nvPicPr>
          <p:cNvPr id="9"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055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err="1" smtClean="0"/>
              <a:t>WebSockets</a:t>
            </a:r>
            <a:r>
              <a:rPr lang="nl-NL" dirty="0" smtClean="0"/>
              <a:t> (1/8)</a:t>
            </a:r>
            <a:endParaRPr lang="nl-NL" dirty="0"/>
          </a:p>
        </p:txBody>
      </p:sp>
      <p:sp>
        <p:nvSpPr>
          <p:cNvPr id="3" name="Content Placeholder 2"/>
          <p:cNvSpPr>
            <a:spLocks noGrp="1"/>
          </p:cNvSpPr>
          <p:nvPr>
            <p:ph idx="1"/>
          </p:nvPr>
        </p:nvSpPr>
        <p:spPr/>
        <p:txBody>
          <a:bodyPr/>
          <a:lstStyle/>
          <a:p>
            <a:r>
              <a:rPr lang="nl-NL" dirty="0" smtClean="0"/>
              <a:t>Support </a:t>
            </a:r>
            <a:r>
              <a:rPr lang="nl-NL" dirty="0" err="1" smtClean="0"/>
              <a:t>for</a:t>
            </a:r>
            <a:r>
              <a:rPr lang="nl-NL" dirty="0" smtClean="0"/>
              <a:t> real-time </a:t>
            </a:r>
            <a:r>
              <a:rPr lang="nl-NL" dirty="0" err="1" smtClean="0"/>
              <a:t>communication</a:t>
            </a:r>
            <a:endParaRPr lang="nl-NL" dirty="0" smtClean="0"/>
          </a:p>
          <a:p>
            <a:pPr lvl="1"/>
            <a:r>
              <a:rPr lang="nl-NL" dirty="0" smtClean="0"/>
              <a:t>Chat </a:t>
            </a:r>
            <a:r>
              <a:rPr lang="nl-NL" dirty="0" err="1" smtClean="0"/>
              <a:t>applications</a:t>
            </a:r>
            <a:endParaRPr lang="nl-NL" dirty="0" smtClean="0"/>
          </a:p>
          <a:p>
            <a:pPr lvl="1"/>
            <a:r>
              <a:rPr lang="nl-NL" dirty="0" smtClean="0"/>
              <a:t>E-mail </a:t>
            </a:r>
            <a:r>
              <a:rPr lang="nl-NL" dirty="0" err="1" smtClean="0"/>
              <a:t>clients</a:t>
            </a:r>
            <a:endParaRPr lang="nl-NL" dirty="0" smtClean="0"/>
          </a:p>
          <a:p>
            <a:pPr lvl="1"/>
            <a:r>
              <a:rPr lang="nl-NL" dirty="0" err="1" smtClean="0"/>
              <a:t>Retrieving</a:t>
            </a:r>
            <a:r>
              <a:rPr lang="nl-NL" dirty="0" smtClean="0"/>
              <a:t> stock information</a:t>
            </a:r>
          </a:p>
          <a:p>
            <a:endParaRPr lang="nl-NL" dirty="0"/>
          </a:p>
        </p:txBody>
      </p:sp>
    </p:spTree>
    <p:extLst>
      <p:ext uri="{BB962C8B-B14F-4D97-AF65-F5344CB8AC3E}">
        <p14:creationId xmlns:p14="http://schemas.microsoft.com/office/powerpoint/2010/main" val="31873847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err="1" smtClean="0"/>
              <a:t>WebSockets</a:t>
            </a:r>
            <a:r>
              <a:rPr lang="nl-NL" dirty="0" smtClean="0"/>
              <a:t> (2/8)</a:t>
            </a:r>
            <a:endParaRPr lang="nl-NL" dirty="0"/>
          </a:p>
        </p:txBody>
      </p:sp>
      <p:sp>
        <p:nvSpPr>
          <p:cNvPr id="3" name="Content Placeholder 2"/>
          <p:cNvSpPr>
            <a:spLocks noGrp="1"/>
          </p:cNvSpPr>
          <p:nvPr>
            <p:ph idx="1"/>
          </p:nvPr>
        </p:nvSpPr>
        <p:spPr/>
        <p:txBody>
          <a:bodyPr/>
          <a:lstStyle/>
          <a:p>
            <a:r>
              <a:rPr lang="nl-NL" dirty="0" smtClean="0"/>
              <a:t>Real-time </a:t>
            </a:r>
            <a:r>
              <a:rPr lang="nl-NL" dirty="0" err="1" smtClean="0"/>
              <a:t>communication</a:t>
            </a:r>
            <a:r>
              <a:rPr lang="nl-NL" dirty="0" smtClean="0"/>
              <a:t> </a:t>
            </a:r>
            <a:r>
              <a:rPr lang="nl-NL" dirty="0" err="1" smtClean="0"/>
              <a:t>before</a:t>
            </a:r>
            <a:r>
              <a:rPr lang="nl-NL" dirty="0" smtClean="0"/>
              <a:t> </a:t>
            </a:r>
            <a:br>
              <a:rPr lang="nl-NL" dirty="0" smtClean="0"/>
            </a:br>
            <a:r>
              <a:rPr lang="nl-NL" dirty="0" err="1" smtClean="0"/>
              <a:t>websockets</a:t>
            </a:r>
            <a:r>
              <a:rPr lang="nl-NL" dirty="0" smtClean="0"/>
              <a:t>: Polling</a:t>
            </a:r>
          </a:p>
          <a:p>
            <a:endParaRPr lang="nl-NL" dirty="0"/>
          </a:p>
          <a:p>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77</a:t>
            </a:fld>
            <a:endParaRPr lang="nl-NL"/>
          </a:p>
        </p:txBody>
      </p:sp>
      <p:sp>
        <p:nvSpPr>
          <p:cNvPr id="6" name="Rounded Rectangle 5"/>
          <p:cNvSpPr/>
          <p:nvPr/>
        </p:nvSpPr>
        <p:spPr>
          <a:xfrm>
            <a:off x="1619672" y="2204864"/>
            <a:ext cx="1440160" cy="3024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2800" dirty="0" smtClean="0"/>
              <a:t>Client</a:t>
            </a:r>
            <a:endParaRPr lang="nl-NL" sz="2800" dirty="0"/>
          </a:p>
        </p:txBody>
      </p:sp>
      <p:sp>
        <p:nvSpPr>
          <p:cNvPr id="7" name="Rounded Rectangle 6"/>
          <p:cNvSpPr/>
          <p:nvPr/>
        </p:nvSpPr>
        <p:spPr>
          <a:xfrm>
            <a:off x="6156176" y="2204864"/>
            <a:ext cx="1440160" cy="3024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2800" dirty="0" smtClean="0"/>
              <a:t>Server</a:t>
            </a:r>
            <a:endParaRPr lang="nl-NL" sz="2800" dirty="0"/>
          </a:p>
        </p:txBody>
      </p:sp>
      <p:cxnSp>
        <p:nvCxnSpPr>
          <p:cNvPr id="10" name="Rechte verbindingslijn met pijl 6"/>
          <p:cNvCxnSpPr/>
          <p:nvPr/>
        </p:nvCxnSpPr>
        <p:spPr>
          <a:xfrm>
            <a:off x="3275856" y="2564904"/>
            <a:ext cx="26642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kstvak 9"/>
          <p:cNvSpPr txBox="1"/>
          <p:nvPr/>
        </p:nvSpPr>
        <p:spPr>
          <a:xfrm>
            <a:off x="3203848" y="2204864"/>
            <a:ext cx="1008112" cy="369332"/>
          </a:xfrm>
          <a:prstGeom prst="rect">
            <a:avLst/>
          </a:prstGeom>
          <a:noFill/>
        </p:spPr>
        <p:txBody>
          <a:bodyPr wrap="square" rtlCol="0">
            <a:spAutoFit/>
          </a:bodyPr>
          <a:lstStyle/>
          <a:p>
            <a:r>
              <a:rPr lang="nl-NL" dirty="0" err="1" smtClean="0">
                <a:solidFill>
                  <a:srgbClr val="005B99"/>
                </a:solidFill>
                <a:latin typeface="+mj-lt"/>
              </a:rPr>
              <a:t>Request</a:t>
            </a:r>
            <a:endParaRPr lang="nl-NL" dirty="0">
              <a:solidFill>
                <a:srgbClr val="005B99"/>
              </a:solidFill>
              <a:latin typeface="+mj-lt"/>
            </a:endParaRPr>
          </a:p>
        </p:txBody>
      </p:sp>
      <p:cxnSp>
        <p:nvCxnSpPr>
          <p:cNvPr id="14" name="Rechte verbindingslijn met pijl 6"/>
          <p:cNvCxnSpPr/>
          <p:nvPr/>
        </p:nvCxnSpPr>
        <p:spPr>
          <a:xfrm>
            <a:off x="3275856" y="3429000"/>
            <a:ext cx="26642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Tekstvak 9"/>
          <p:cNvSpPr txBox="1"/>
          <p:nvPr/>
        </p:nvSpPr>
        <p:spPr>
          <a:xfrm>
            <a:off x="3203848" y="3068960"/>
            <a:ext cx="1008112" cy="369332"/>
          </a:xfrm>
          <a:prstGeom prst="rect">
            <a:avLst/>
          </a:prstGeom>
          <a:noFill/>
        </p:spPr>
        <p:txBody>
          <a:bodyPr wrap="square" rtlCol="0">
            <a:spAutoFit/>
          </a:bodyPr>
          <a:lstStyle/>
          <a:p>
            <a:r>
              <a:rPr lang="nl-NL" dirty="0" err="1" smtClean="0">
                <a:solidFill>
                  <a:srgbClr val="005B99"/>
                </a:solidFill>
                <a:latin typeface="+mj-lt"/>
              </a:rPr>
              <a:t>Request</a:t>
            </a:r>
            <a:endParaRPr lang="nl-NL" dirty="0">
              <a:solidFill>
                <a:srgbClr val="005B99"/>
              </a:solidFill>
              <a:latin typeface="+mj-lt"/>
            </a:endParaRPr>
          </a:p>
        </p:txBody>
      </p:sp>
      <p:cxnSp>
        <p:nvCxnSpPr>
          <p:cNvPr id="16" name="Rechte verbindingslijn met pijl 6"/>
          <p:cNvCxnSpPr/>
          <p:nvPr/>
        </p:nvCxnSpPr>
        <p:spPr>
          <a:xfrm flipH="1">
            <a:off x="3277900" y="2996952"/>
            <a:ext cx="26642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kstvak 9"/>
          <p:cNvSpPr txBox="1"/>
          <p:nvPr/>
        </p:nvSpPr>
        <p:spPr>
          <a:xfrm>
            <a:off x="4932040" y="2636912"/>
            <a:ext cx="1154988" cy="369332"/>
          </a:xfrm>
          <a:prstGeom prst="rect">
            <a:avLst/>
          </a:prstGeom>
          <a:noFill/>
        </p:spPr>
        <p:txBody>
          <a:bodyPr wrap="square" rtlCol="0">
            <a:spAutoFit/>
          </a:bodyPr>
          <a:lstStyle/>
          <a:p>
            <a:r>
              <a:rPr lang="nl-NL" dirty="0" smtClean="0">
                <a:solidFill>
                  <a:srgbClr val="005B99"/>
                </a:solidFill>
                <a:latin typeface="+mj-lt"/>
              </a:rPr>
              <a:t>Response</a:t>
            </a:r>
            <a:endParaRPr lang="nl-NL" dirty="0">
              <a:solidFill>
                <a:srgbClr val="005B99"/>
              </a:solidFill>
              <a:latin typeface="+mj-lt"/>
            </a:endParaRPr>
          </a:p>
        </p:txBody>
      </p:sp>
      <p:cxnSp>
        <p:nvCxnSpPr>
          <p:cNvPr id="19" name="Rechte verbindingslijn met pijl 6"/>
          <p:cNvCxnSpPr/>
          <p:nvPr/>
        </p:nvCxnSpPr>
        <p:spPr>
          <a:xfrm>
            <a:off x="3275856" y="4283804"/>
            <a:ext cx="26642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ekstvak 9"/>
          <p:cNvSpPr txBox="1"/>
          <p:nvPr/>
        </p:nvSpPr>
        <p:spPr>
          <a:xfrm>
            <a:off x="3203848" y="3923764"/>
            <a:ext cx="1008112" cy="369332"/>
          </a:xfrm>
          <a:prstGeom prst="rect">
            <a:avLst/>
          </a:prstGeom>
          <a:noFill/>
        </p:spPr>
        <p:txBody>
          <a:bodyPr wrap="square" rtlCol="0">
            <a:spAutoFit/>
          </a:bodyPr>
          <a:lstStyle/>
          <a:p>
            <a:r>
              <a:rPr lang="nl-NL" dirty="0" err="1" smtClean="0">
                <a:solidFill>
                  <a:srgbClr val="005B99"/>
                </a:solidFill>
                <a:latin typeface="+mj-lt"/>
              </a:rPr>
              <a:t>Request</a:t>
            </a:r>
            <a:endParaRPr lang="nl-NL" dirty="0">
              <a:solidFill>
                <a:srgbClr val="005B99"/>
              </a:solidFill>
              <a:latin typeface="+mj-lt"/>
            </a:endParaRPr>
          </a:p>
        </p:txBody>
      </p:sp>
      <p:cxnSp>
        <p:nvCxnSpPr>
          <p:cNvPr id="21" name="Rechte verbindingslijn met pijl 6"/>
          <p:cNvCxnSpPr/>
          <p:nvPr/>
        </p:nvCxnSpPr>
        <p:spPr>
          <a:xfrm flipH="1">
            <a:off x="3277900" y="3851756"/>
            <a:ext cx="26642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Tekstvak 9"/>
          <p:cNvSpPr txBox="1"/>
          <p:nvPr/>
        </p:nvSpPr>
        <p:spPr>
          <a:xfrm>
            <a:off x="4932040" y="3491716"/>
            <a:ext cx="1154988" cy="369332"/>
          </a:xfrm>
          <a:prstGeom prst="rect">
            <a:avLst/>
          </a:prstGeom>
          <a:noFill/>
        </p:spPr>
        <p:txBody>
          <a:bodyPr wrap="square" rtlCol="0">
            <a:spAutoFit/>
          </a:bodyPr>
          <a:lstStyle/>
          <a:p>
            <a:r>
              <a:rPr lang="nl-NL" dirty="0" smtClean="0">
                <a:solidFill>
                  <a:srgbClr val="005B99"/>
                </a:solidFill>
                <a:latin typeface="+mj-lt"/>
              </a:rPr>
              <a:t>Response</a:t>
            </a:r>
            <a:endParaRPr lang="nl-NL" dirty="0">
              <a:solidFill>
                <a:srgbClr val="005B99"/>
              </a:solidFill>
              <a:latin typeface="+mj-lt"/>
            </a:endParaRPr>
          </a:p>
        </p:txBody>
      </p:sp>
      <p:cxnSp>
        <p:nvCxnSpPr>
          <p:cNvPr id="23" name="Rechte verbindingslijn met pijl 6"/>
          <p:cNvCxnSpPr/>
          <p:nvPr/>
        </p:nvCxnSpPr>
        <p:spPr>
          <a:xfrm flipH="1">
            <a:off x="3246016" y="4725144"/>
            <a:ext cx="26642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kstvak 9"/>
          <p:cNvSpPr txBox="1"/>
          <p:nvPr/>
        </p:nvSpPr>
        <p:spPr>
          <a:xfrm>
            <a:off x="4900156" y="4365104"/>
            <a:ext cx="1154988" cy="369332"/>
          </a:xfrm>
          <a:prstGeom prst="rect">
            <a:avLst/>
          </a:prstGeom>
          <a:noFill/>
        </p:spPr>
        <p:txBody>
          <a:bodyPr wrap="square" rtlCol="0">
            <a:spAutoFit/>
          </a:bodyPr>
          <a:lstStyle/>
          <a:p>
            <a:r>
              <a:rPr lang="nl-NL" dirty="0" smtClean="0">
                <a:solidFill>
                  <a:srgbClr val="005B99"/>
                </a:solidFill>
                <a:latin typeface="+mj-lt"/>
              </a:rPr>
              <a:t>Response</a:t>
            </a:r>
            <a:endParaRPr lang="nl-NL" dirty="0">
              <a:solidFill>
                <a:srgbClr val="005B99"/>
              </a:solidFill>
              <a:latin typeface="+mj-lt"/>
            </a:endParaRPr>
          </a:p>
        </p:txBody>
      </p:sp>
    </p:spTree>
    <p:extLst>
      <p:ext uri="{BB962C8B-B14F-4D97-AF65-F5344CB8AC3E}">
        <p14:creationId xmlns:p14="http://schemas.microsoft.com/office/powerpoint/2010/main" val="9886103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err="1" smtClean="0"/>
              <a:t>WebSockets</a:t>
            </a:r>
            <a:r>
              <a:rPr lang="nl-NL" dirty="0" smtClean="0"/>
              <a:t> (3/8)</a:t>
            </a:r>
            <a:endParaRPr lang="nl-NL" dirty="0"/>
          </a:p>
        </p:txBody>
      </p:sp>
      <p:sp>
        <p:nvSpPr>
          <p:cNvPr id="3" name="Content Placeholder 2"/>
          <p:cNvSpPr>
            <a:spLocks noGrp="1"/>
          </p:cNvSpPr>
          <p:nvPr>
            <p:ph idx="1"/>
          </p:nvPr>
        </p:nvSpPr>
        <p:spPr/>
        <p:txBody>
          <a:bodyPr/>
          <a:lstStyle/>
          <a:p>
            <a:pPr marL="0" indent="0">
              <a:buNone/>
            </a:pPr>
            <a:r>
              <a:rPr lang="nl-NL" dirty="0" smtClean="0"/>
              <a:t>A basic HTTP </a:t>
            </a:r>
            <a:r>
              <a:rPr lang="nl-NL" dirty="0" err="1" smtClean="0"/>
              <a:t>request</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78</a:t>
            </a:fld>
            <a:endParaRPr lang="nl-NL"/>
          </a:p>
        </p:txBody>
      </p:sp>
      <p:sp>
        <p:nvSpPr>
          <p:cNvPr id="6" name="Rectangle 18"/>
          <p:cNvSpPr/>
          <p:nvPr/>
        </p:nvSpPr>
        <p:spPr>
          <a:xfrm>
            <a:off x="598015" y="1412776"/>
            <a:ext cx="7632700" cy="388843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a:solidFill>
                  <a:srgbClr val="000000"/>
                </a:solidFill>
                <a:latin typeface="Consolas" pitchFamily="49" charset="0"/>
                <a:ea typeface="Calibri"/>
                <a:cs typeface="Consolas" pitchFamily="49" charset="0"/>
              </a:rPr>
              <a:t>Accept: </a:t>
            </a:r>
            <a:r>
              <a:rPr lang="nl-NL" sz="1400" dirty="0" err="1">
                <a:solidFill>
                  <a:srgbClr val="000000"/>
                </a:solidFill>
                <a:latin typeface="Consolas" pitchFamily="49" charset="0"/>
                <a:ea typeface="Calibri"/>
                <a:cs typeface="Consolas" pitchFamily="49" charset="0"/>
              </a:rPr>
              <a:t>text</a:t>
            </a:r>
            <a:r>
              <a:rPr lang="nl-NL" sz="1400" dirty="0">
                <a:solidFill>
                  <a:srgbClr val="000000"/>
                </a:solidFill>
                <a:latin typeface="Consolas" pitchFamily="49" charset="0"/>
                <a:ea typeface="Calibri"/>
                <a:cs typeface="Consolas" pitchFamily="49" charset="0"/>
              </a:rPr>
              <a:t>/</a:t>
            </a:r>
            <a:r>
              <a:rPr lang="nl-NL" sz="1400" dirty="0" err="1">
                <a:solidFill>
                  <a:srgbClr val="000000"/>
                </a:solidFill>
                <a:latin typeface="Consolas" pitchFamily="49" charset="0"/>
                <a:ea typeface="Calibri"/>
                <a:cs typeface="Consolas" pitchFamily="49" charset="0"/>
              </a:rPr>
              <a:t>html,application</a:t>
            </a:r>
            <a:r>
              <a:rPr lang="nl-NL" sz="1400" dirty="0">
                <a:solidFill>
                  <a:srgbClr val="000000"/>
                </a:solidFill>
                <a:latin typeface="Consolas" pitchFamily="49" charset="0"/>
                <a:ea typeface="Calibri"/>
                <a:cs typeface="Consolas" pitchFamily="49" charset="0"/>
              </a:rPr>
              <a:t>/</a:t>
            </a:r>
            <a:r>
              <a:rPr lang="nl-NL" sz="1400" dirty="0" err="1">
                <a:solidFill>
                  <a:srgbClr val="000000"/>
                </a:solidFill>
                <a:latin typeface="Consolas" pitchFamily="49" charset="0"/>
                <a:ea typeface="Calibri"/>
                <a:cs typeface="Consolas" pitchFamily="49" charset="0"/>
              </a:rPr>
              <a:t>xhtml+xml,application</a:t>
            </a:r>
            <a:r>
              <a:rPr lang="nl-NL" sz="1400" dirty="0">
                <a:solidFill>
                  <a:srgbClr val="000000"/>
                </a:solidFill>
                <a:latin typeface="Consolas" pitchFamily="49" charset="0"/>
                <a:ea typeface="Calibri"/>
                <a:cs typeface="Consolas" pitchFamily="49" charset="0"/>
              </a:rPr>
              <a:t>/</a:t>
            </a:r>
            <a:r>
              <a:rPr lang="nl-NL" sz="1400" dirty="0" err="1">
                <a:solidFill>
                  <a:srgbClr val="000000"/>
                </a:solidFill>
                <a:latin typeface="Consolas" pitchFamily="49" charset="0"/>
                <a:ea typeface="Calibri"/>
                <a:cs typeface="Consolas" pitchFamily="49" charset="0"/>
              </a:rPr>
              <a:t>xml;q</a:t>
            </a:r>
            <a:r>
              <a:rPr lang="nl-NL" sz="1400" dirty="0">
                <a:solidFill>
                  <a:srgbClr val="000000"/>
                </a:solidFill>
                <a:latin typeface="Consolas" pitchFamily="49" charset="0"/>
                <a:ea typeface="Calibri"/>
                <a:cs typeface="Consolas" pitchFamily="49" charset="0"/>
              </a:rPr>
              <a:t>=0.9,*/*;q=0.8</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a:solidFill>
                  <a:srgbClr val="000000"/>
                </a:solidFill>
                <a:latin typeface="Consolas" pitchFamily="49" charset="0"/>
                <a:ea typeface="Calibri"/>
                <a:cs typeface="Consolas" pitchFamily="49" charset="0"/>
              </a:rPr>
              <a:t>Accept-</a:t>
            </a:r>
            <a:r>
              <a:rPr lang="nl-NL" sz="1400" dirty="0" err="1">
                <a:solidFill>
                  <a:srgbClr val="000000"/>
                </a:solidFill>
                <a:latin typeface="Consolas" pitchFamily="49" charset="0"/>
                <a:ea typeface="Calibri"/>
                <a:cs typeface="Consolas" pitchFamily="49" charset="0"/>
              </a:rPr>
              <a:t>Encoding</a:t>
            </a:r>
            <a:r>
              <a:rPr lang="nl-NL" sz="1400" dirty="0">
                <a:solidFill>
                  <a:srgbClr val="000000"/>
                </a:solidFill>
                <a:latin typeface="Consolas" pitchFamily="49" charset="0"/>
                <a:ea typeface="Calibri"/>
                <a:cs typeface="Consolas" pitchFamily="49" charset="0"/>
              </a:rPr>
              <a:t>: </a:t>
            </a:r>
            <a:r>
              <a:rPr lang="nl-NL" sz="1400" dirty="0" err="1">
                <a:solidFill>
                  <a:srgbClr val="000000"/>
                </a:solidFill>
                <a:latin typeface="Consolas" pitchFamily="49" charset="0"/>
                <a:ea typeface="Calibri"/>
                <a:cs typeface="Consolas" pitchFamily="49" charset="0"/>
              </a:rPr>
              <a:t>gzip</a:t>
            </a:r>
            <a:r>
              <a:rPr lang="nl-NL" sz="1400" dirty="0">
                <a:solidFill>
                  <a:srgbClr val="000000"/>
                </a:solidFill>
                <a:latin typeface="Consolas" pitchFamily="49" charset="0"/>
                <a:ea typeface="Calibri"/>
                <a:cs typeface="Consolas" pitchFamily="49" charset="0"/>
              </a:rPr>
              <a:t>, </a:t>
            </a:r>
            <a:r>
              <a:rPr lang="nl-NL" sz="1400" dirty="0" err="1">
                <a:solidFill>
                  <a:srgbClr val="000000"/>
                </a:solidFill>
                <a:latin typeface="Consolas" pitchFamily="49" charset="0"/>
                <a:ea typeface="Calibri"/>
                <a:cs typeface="Consolas" pitchFamily="49" charset="0"/>
              </a:rPr>
              <a:t>deflate</a:t>
            </a:r>
            <a:endParaRPr lang="nl-NL" sz="1400" dirty="0">
              <a:solidFill>
                <a:srgbClr val="000000"/>
              </a:solidFill>
              <a:latin typeface="Consolas" pitchFamily="49" charset="0"/>
              <a:ea typeface="Calibri"/>
              <a:cs typeface="Consolas" pitchFamily="49" charset="0"/>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a:solidFill>
                  <a:srgbClr val="000000"/>
                </a:solidFill>
                <a:latin typeface="Consolas" pitchFamily="49" charset="0"/>
                <a:ea typeface="Calibri"/>
                <a:cs typeface="Consolas" pitchFamily="49" charset="0"/>
              </a:rPr>
              <a:t>Accept-Language: </a:t>
            </a:r>
            <a:r>
              <a:rPr lang="nl-NL" sz="1400" dirty="0" err="1">
                <a:solidFill>
                  <a:srgbClr val="000000"/>
                </a:solidFill>
                <a:latin typeface="Consolas" pitchFamily="49" charset="0"/>
                <a:ea typeface="Calibri"/>
                <a:cs typeface="Consolas" pitchFamily="49" charset="0"/>
              </a:rPr>
              <a:t>nl,en-us;q</a:t>
            </a:r>
            <a:r>
              <a:rPr lang="nl-NL" sz="1400" dirty="0">
                <a:solidFill>
                  <a:srgbClr val="000000"/>
                </a:solidFill>
                <a:latin typeface="Consolas" pitchFamily="49" charset="0"/>
                <a:ea typeface="Calibri"/>
                <a:cs typeface="Consolas" pitchFamily="49" charset="0"/>
              </a:rPr>
              <a:t>=0.7,en;q=0.3</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a:solidFill>
                  <a:srgbClr val="000000"/>
                </a:solidFill>
                <a:latin typeface="Consolas" pitchFamily="49" charset="0"/>
                <a:ea typeface="Calibri"/>
                <a:cs typeface="Consolas" pitchFamily="49" charset="0"/>
              </a:rPr>
              <a:t>Connection: keep-</a:t>
            </a:r>
            <a:r>
              <a:rPr lang="nl-NL" sz="1400" dirty="0" err="1">
                <a:solidFill>
                  <a:srgbClr val="000000"/>
                </a:solidFill>
                <a:latin typeface="Consolas" pitchFamily="49" charset="0"/>
                <a:ea typeface="Calibri"/>
                <a:cs typeface="Consolas" pitchFamily="49" charset="0"/>
              </a:rPr>
              <a:t>alive</a:t>
            </a:r>
            <a:endParaRPr lang="nl-NL" sz="1400" dirty="0">
              <a:solidFill>
                <a:srgbClr val="000000"/>
              </a:solidFill>
              <a:latin typeface="Consolas" pitchFamily="49" charset="0"/>
              <a:ea typeface="Calibri"/>
              <a:cs typeface="Consolas" pitchFamily="49" charset="0"/>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a:solidFill>
                  <a:srgbClr val="000000"/>
                </a:solidFill>
                <a:latin typeface="Consolas" pitchFamily="49" charset="0"/>
                <a:ea typeface="Calibri"/>
                <a:cs typeface="Consolas" pitchFamily="49" charset="0"/>
              </a:rPr>
              <a:t>Cookie: __</a:t>
            </a:r>
            <a:r>
              <a:rPr lang="nl-NL" sz="1400" dirty="0" err="1">
                <a:solidFill>
                  <a:srgbClr val="000000"/>
                </a:solidFill>
                <a:latin typeface="Consolas" pitchFamily="49" charset="0"/>
                <a:ea typeface="Calibri"/>
                <a:cs typeface="Consolas" pitchFamily="49" charset="0"/>
              </a:rPr>
              <a:t>utma</a:t>
            </a:r>
            <a:r>
              <a:rPr lang="nl-NL" sz="1400" dirty="0">
                <a:solidFill>
                  <a:srgbClr val="000000"/>
                </a:solidFill>
                <a:latin typeface="Consolas" pitchFamily="49" charset="0"/>
                <a:ea typeface="Calibri"/>
                <a:cs typeface="Consolas" pitchFamily="49" charset="0"/>
              </a:rPr>
              <a:t>=104736729.2049376885.1331671738.1331762681.1331768165.4; __</a:t>
            </a:r>
            <a:r>
              <a:rPr lang="nl-NL" sz="1400" dirty="0" err="1">
                <a:solidFill>
                  <a:srgbClr val="000000"/>
                </a:solidFill>
                <a:latin typeface="Consolas" pitchFamily="49" charset="0"/>
                <a:ea typeface="Calibri"/>
                <a:cs typeface="Consolas" pitchFamily="49" charset="0"/>
              </a:rPr>
              <a:t>utmz</a:t>
            </a:r>
            <a:r>
              <a:rPr lang="nl-NL" sz="1400" dirty="0">
                <a:solidFill>
                  <a:srgbClr val="000000"/>
                </a:solidFill>
                <a:latin typeface="Consolas" pitchFamily="49" charset="0"/>
                <a:ea typeface="Calibri"/>
                <a:cs typeface="Consolas" pitchFamily="49" charset="0"/>
              </a:rPr>
              <a:t>=104736729.1331768165.4.3.utmcsr=</a:t>
            </a:r>
            <a:r>
              <a:rPr lang="nl-NL" sz="1400" dirty="0" err="1">
                <a:solidFill>
                  <a:srgbClr val="000000"/>
                </a:solidFill>
                <a:latin typeface="Consolas" pitchFamily="49" charset="0"/>
                <a:ea typeface="Calibri"/>
                <a:cs typeface="Consolas" pitchFamily="49" charset="0"/>
              </a:rPr>
              <a:t>google|utmccn</a:t>
            </a:r>
            <a:r>
              <a:rPr lang="nl-NL" sz="1400" dirty="0">
                <a:solidFill>
                  <a:srgbClr val="000000"/>
                </a:solidFill>
                <a:latin typeface="Consolas" pitchFamily="49" charset="0"/>
                <a:ea typeface="Calibri"/>
                <a:cs typeface="Consolas" pitchFamily="49" charset="0"/>
              </a:rPr>
              <a:t>=(</a:t>
            </a:r>
            <a:r>
              <a:rPr lang="nl-NL" sz="1400" dirty="0" err="1">
                <a:solidFill>
                  <a:srgbClr val="000000"/>
                </a:solidFill>
                <a:latin typeface="Consolas" pitchFamily="49" charset="0"/>
                <a:ea typeface="Calibri"/>
                <a:cs typeface="Consolas" pitchFamily="49" charset="0"/>
              </a:rPr>
              <a:t>organic</a:t>
            </a:r>
            <a:r>
              <a:rPr lang="nl-NL" sz="1400" dirty="0">
                <a:solidFill>
                  <a:srgbClr val="000000"/>
                </a:solidFill>
                <a:latin typeface="Consolas" pitchFamily="49" charset="0"/>
                <a:ea typeface="Calibri"/>
                <a:cs typeface="Consolas" pitchFamily="49" charset="0"/>
              </a:rPr>
              <a:t>)|</a:t>
            </a:r>
            <a:r>
              <a:rPr lang="nl-NL" sz="1400" dirty="0" err="1">
                <a:solidFill>
                  <a:srgbClr val="000000"/>
                </a:solidFill>
                <a:latin typeface="Consolas" pitchFamily="49" charset="0"/>
                <a:ea typeface="Calibri"/>
                <a:cs typeface="Consolas" pitchFamily="49" charset="0"/>
              </a:rPr>
              <a:t>utmcmd</a:t>
            </a:r>
            <a:r>
              <a:rPr lang="nl-NL" sz="1400" dirty="0">
                <a:solidFill>
                  <a:srgbClr val="000000"/>
                </a:solidFill>
                <a:latin typeface="Consolas" pitchFamily="49" charset="0"/>
                <a:ea typeface="Calibri"/>
                <a:cs typeface="Consolas" pitchFamily="49" charset="0"/>
              </a:rPr>
              <a:t>=</a:t>
            </a:r>
            <a:r>
              <a:rPr lang="nl-NL" sz="1400" dirty="0" err="1">
                <a:solidFill>
                  <a:srgbClr val="000000"/>
                </a:solidFill>
                <a:latin typeface="Consolas" pitchFamily="49" charset="0"/>
                <a:ea typeface="Calibri"/>
                <a:cs typeface="Consolas" pitchFamily="49" charset="0"/>
              </a:rPr>
              <a:t>organic|utmctr</a:t>
            </a:r>
            <a:r>
              <a:rPr lang="nl-NL" sz="1400" dirty="0">
                <a:solidFill>
                  <a:srgbClr val="000000"/>
                </a:solidFill>
                <a:latin typeface="Consolas" pitchFamily="49" charset="0"/>
                <a:ea typeface="Calibri"/>
                <a:cs typeface="Consolas" pitchFamily="49" charset="0"/>
              </a:rPr>
              <a:t>=html5%20drag%20and%20drop%20uses; __</a:t>
            </a:r>
            <a:r>
              <a:rPr lang="nl-NL" sz="1400" dirty="0" err="1">
                <a:solidFill>
                  <a:srgbClr val="000000"/>
                </a:solidFill>
                <a:latin typeface="Consolas" pitchFamily="49" charset="0"/>
                <a:ea typeface="Calibri"/>
                <a:cs typeface="Consolas" pitchFamily="49" charset="0"/>
              </a:rPr>
              <a:t>utma</a:t>
            </a:r>
            <a:r>
              <a:rPr lang="nl-NL" sz="1400" dirty="0">
                <a:solidFill>
                  <a:srgbClr val="000000"/>
                </a:solidFill>
                <a:latin typeface="Consolas" pitchFamily="49" charset="0"/>
                <a:ea typeface="Calibri"/>
                <a:cs typeface="Consolas" pitchFamily="49" charset="0"/>
              </a:rPr>
              <a:t>=195626862.541212434.1331740109.1331771486.1331801021.4; __</a:t>
            </a:r>
            <a:r>
              <a:rPr lang="nl-NL" sz="1400" dirty="0" err="1">
                <a:solidFill>
                  <a:srgbClr val="000000"/>
                </a:solidFill>
                <a:latin typeface="Consolas" pitchFamily="49" charset="0"/>
                <a:ea typeface="Calibri"/>
                <a:cs typeface="Consolas" pitchFamily="49" charset="0"/>
              </a:rPr>
              <a:t>utmc</a:t>
            </a:r>
            <a:r>
              <a:rPr lang="nl-NL" sz="1400" dirty="0">
                <a:solidFill>
                  <a:srgbClr val="000000"/>
                </a:solidFill>
                <a:latin typeface="Consolas" pitchFamily="49" charset="0"/>
                <a:ea typeface="Calibri"/>
                <a:cs typeface="Consolas" pitchFamily="49" charset="0"/>
              </a:rPr>
              <a:t>=195626862; __</a:t>
            </a:r>
            <a:r>
              <a:rPr lang="nl-NL" sz="1400" dirty="0" err="1">
                <a:solidFill>
                  <a:srgbClr val="000000"/>
                </a:solidFill>
                <a:latin typeface="Consolas" pitchFamily="49" charset="0"/>
                <a:ea typeface="Calibri"/>
                <a:cs typeface="Consolas" pitchFamily="49" charset="0"/>
              </a:rPr>
              <a:t>utmz</a:t>
            </a:r>
            <a:r>
              <a:rPr lang="nl-NL" sz="1400" dirty="0">
                <a:solidFill>
                  <a:srgbClr val="000000"/>
                </a:solidFill>
                <a:latin typeface="Consolas" pitchFamily="49" charset="0"/>
                <a:ea typeface="Calibri"/>
                <a:cs typeface="Consolas" pitchFamily="49" charset="0"/>
              </a:rPr>
              <a:t>=195626862.1331740109.1.1.utmcsr=</a:t>
            </a:r>
            <a:r>
              <a:rPr lang="nl-NL" sz="1400" dirty="0" err="1">
                <a:solidFill>
                  <a:srgbClr val="000000"/>
                </a:solidFill>
                <a:latin typeface="Consolas" pitchFamily="49" charset="0"/>
                <a:ea typeface="Calibri"/>
                <a:cs typeface="Consolas" pitchFamily="49" charset="0"/>
              </a:rPr>
              <a:t>google|utmccn</a:t>
            </a:r>
            <a:r>
              <a:rPr lang="nl-NL" sz="1400" dirty="0">
                <a:solidFill>
                  <a:srgbClr val="000000"/>
                </a:solidFill>
                <a:latin typeface="Consolas" pitchFamily="49" charset="0"/>
                <a:ea typeface="Calibri"/>
                <a:cs typeface="Consolas" pitchFamily="49" charset="0"/>
              </a:rPr>
              <a:t>=(</a:t>
            </a:r>
            <a:r>
              <a:rPr lang="nl-NL" sz="1400" dirty="0" err="1">
                <a:solidFill>
                  <a:srgbClr val="000000"/>
                </a:solidFill>
                <a:latin typeface="Consolas" pitchFamily="49" charset="0"/>
                <a:ea typeface="Calibri"/>
                <a:cs typeface="Consolas" pitchFamily="49" charset="0"/>
              </a:rPr>
              <a:t>organic</a:t>
            </a:r>
            <a:r>
              <a:rPr lang="nl-NL" sz="1400" dirty="0">
                <a:solidFill>
                  <a:srgbClr val="000000"/>
                </a:solidFill>
                <a:latin typeface="Consolas" pitchFamily="49" charset="0"/>
                <a:ea typeface="Calibri"/>
                <a:cs typeface="Consolas" pitchFamily="49" charset="0"/>
              </a:rPr>
              <a:t>)|</a:t>
            </a:r>
            <a:r>
              <a:rPr lang="nl-NL" sz="1400" dirty="0" err="1">
                <a:solidFill>
                  <a:srgbClr val="000000"/>
                </a:solidFill>
                <a:latin typeface="Consolas" pitchFamily="49" charset="0"/>
                <a:ea typeface="Calibri"/>
                <a:cs typeface="Consolas" pitchFamily="49" charset="0"/>
              </a:rPr>
              <a:t>utmcmd</a:t>
            </a:r>
            <a:r>
              <a:rPr lang="nl-NL" sz="1400" dirty="0">
                <a:solidFill>
                  <a:srgbClr val="000000"/>
                </a:solidFill>
                <a:latin typeface="Consolas" pitchFamily="49" charset="0"/>
                <a:ea typeface="Calibri"/>
                <a:cs typeface="Consolas" pitchFamily="49" charset="0"/>
              </a:rPr>
              <a:t>=</a:t>
            </a:r>
            <a:r>
              <a:rPr lang="nl-NL" sz="1400" dirty="0" err="1">
                <a:solidFill>
                  <a:srgbClr val="000000"/>
                </a:solidFill>
                <a:latin typeface="Consolas" pitchFamily="49" charset="0"/>
                <a:ea typeface="Calibri"/>
                <a:cs typeface="Consolas" pitchFamily="49" charset="0"/>
              </a:rPr>
              <a:t>organic|utmctr</a:t>
            </a:r>
            <a:r>
              <a:rPr lang="nl-NL" sz="1400" dirty="0">
                <a:solidFill>
                  <a:srgbClr val="000000"/>
                </a:solidFill>
                <a:latin typeface="Consolas" pitchFamily="49" charset="0"/>
                <a:ea typeface="Calibri"/>
                <a:cs typeface="Consolas" pitchFamily="49" charset="0"/>
              </a:rPr>
              <a:t>=html5%20selectors%20api; __</a:t>
            </a:r>
            <a:r>
              <a:rPr lang="nl-NL" sz="1400" dirty="0" err="1">
                <a:solidFill>
                  <a:srgbClr val="000000"/>
                </a:solidFill>
                <a:latin typeface="Consolas" pitchFamily="49" charset="0"/>
                <a:ea typeface="Calibri"/>
                <a:cs typeface="Consolas" pitchFamily="49" charset="0"/>
              </a:rPr>
              <a:t>utmc</a:t>
            </a:r>
            <a:r>
              <a:rPr lang="nl-NL" sz="1400" dirty="0">
                <a:solidFill>
                  <a:srgbClr val="000000"/>
                </a:solidFill>
                <a:latin typeface="Consolas" pitchFamily="49" charset="0"/>
                <a:ea typeface="Calibri"/>
                <a:cs typeface="Consolas" pitchFamily="49" charset="0"/>
              </a:rPr>
              <a:t>=104736729</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a:solidFill>
                  <a:srgbClr val="000000"/>
                </a:solidFill>
                <a:latin typeface="Consolas" pitchFamily="49" charset="0"/>
                <a:ea typeface="Calibri"/>
                <a:cs typeface="Consolas" pitchFamily="49" charset="0"/>
              </a:rPr>
              <a:t>DNT: 1</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a:solidFill>
                  <a:srgbClr val="000000"/>
                </a:solidFill>
                <a:latin typeface="Consolas" pitchFamily="49" charset="0"/>
                <a:ea typeface="Calibri"/>
                <a:cs typeface="Consolas" pitchFamily="49" charset="0"/>
              </a:rPr>
              <a:t>Host</a:t>
            </a:r>
            <a:r>
              <a:rPr lang="nl-NL" sz="1400" dirty="0" smtClean="0">
                <a:solidFill>
                  <a:srgbClr val="000000"/>
                </a:solidFill>
                <a:latin typeface="Consolas" pitchFamily="49" charset="0"/>
                <a:ea typeface="Calibri"/>
                <a:cs typeface="Consolas" pitchFamily="49" charset="0"/>
              </a:rPr>
              <a:t>: www.html5rocks.com</a:t>
            </a:r>
            <a:endParaRPr lang="nl-NL" sz="1400" dirty="0">
              <a:solidFill>
                <a:srgbClr val="000000"/>
              </a:solidFill>
              <a:latin typeface="Consolas" pitchFamily="49" charset="0"/>
              <a:ea typeface="Calibri"/>
              <a:cs typeface="Consolas" pitchFamily="49" charset="0"/>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a:solidFill>
                  <a:srgbClr val="000000"/>
                </a:solidFill>
                <a:latin typeface="Consolas" pitchFamily="49" charset="0"/>
                <a:ea typeface="Calibri"/>
                <a:cs typeface="Consolas" pitchFamily="49" charset="0"/>
              </a:rPr>
              <a:t>User-Agent: Mozilla/5.0 (Windows NT 6.1; WOW64; rv:10.0.2) </a:t>
            </a:r>
            <a:r>
              <a:rPr lang="nl-NL" sz="1400" dirty="0" err="1">
                <a:solidFill>
                  <a:srgbClr val="000000"/>
                </a:solidFill>
                <a:latin typeface="Consolas" pitchFamily="49" charset="0"/>
                <a:ea typeface="Calibri"/>
                <a:cs typeface="Consolas" pitchFamily="49" charset="0"/>
              </a:rPr>
              <a:t>Gecko</a:t>
            </a:r>
            <a:r>
              <a:rPr lang="nl-NL" sz="1400" dirty="0">
                <a:solidFill>
                  <a:srgbClr val="000000"/>
                </a:solidFill>
                <a:latin typeface="Consolas" pitchFamily="49" charset="0"/>
                <a:ea typeface="Calibri"/>
                <a:cs typeface="Consolas" pitchFamily="49" charset="0"/>
              </a:rPr>
              <a:t>/20100101 Firefox/10.0.2</a:t>
            </a:r>
          </a:p>
        </p:txBody>
      </p:sp>
    </p:spTree>
    <p:extLst>
      <p:ext uri="{BB962C8B-B14F-4D97-AF65-F5344CB8AC3E}">
        <p14:creationId xmlns:p14="http://schemas.microsoft.com/office/powerpoint/2010/main" val="321264733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err="1" smtClean="0"/>
              <a:t>WebSockets</a:t>
            </a:r>
            <a:r>
              <a:rPr lang="nl-NL" dirty="0" smtClean="0"/>
              <a:t> (4/8)</a:t>
            </a:r>
            <a:endParaRPr lang="nl-NL" dirty="0"/>
          </a:p>
        </p:txBody>
      </p:sp>
      <p:sp>
        <p:nvSpPr>
          <p:cNvPr id="3" name="Content Placeholder 2"/>
          <p:cNvSpPr>
            <a:spLocks noGrp="1"/>
          </p:cNvSpPr>
          <p:nvPr>
            <p:ph idx="1"/>
          </p:nvPr>
        </p:nvSpPr>
        <p:spPr/>
        <p:txBody>
          <a:bodyPr/>
          <a:lstStyle/>
          <a:p>
            <a:pPr marL="0" indent="0">
              <a:buNone/>
            </a:pPr>
            <a:r>
              <a:rPr lang="nl-NL" dirty="0" smtClean="0"/>
              <a:t>A basic HTTP response</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79</a:t>
            </a:fld>
            <a:endParaRPr lang="nl-NL"/>
          </a:p>
        </p:txBody>
      </p:sp>
      <p:sp>
        <p:nvSpPr>
          <p:cNvPr id="6" name="Rectangle 18"/>
          <p:cNvSpPr/>
          <p:nvPr/>
        </p:nvSpPr>
        <p:spPr>
          <a:xfrm>
            <a:off x="598015" y="1412776"/>
            <a:ext cx="7632700" cy="237626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a:solidFill>
                  <a:srgbClr val="000000"/>
                </a:solidFill>
                <a:latin typeface="Consolas" pitchFamily="49" charset="0"/>
                <a:ea typeface="Calibri"/>
                <a:cs typeface="Consolas" pitchFamily="49" charset="0"/>
              </a:rPr>
              <a:t>Age: 14115</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a:solidFill>
                  <a:srgbClr val="000000"/>
                </a:solidFill>
                <a:latin typeface="Consolas" pitchFamily="49" charset="0"/>
                <a:ea typeface="Calibri"/>
                <a:cs typeface="Consolas" pitchFamily="49" charset="0"/>
              </a:rPr>
              <a:t>Cache-Control: public, max-</a:t>
            </a:r>
            <a:r>
              <a:rPr lang="nl-NL" sz="1400" dirty="0" err="1">
                <a:solidFill>
                  <a:srgbClr val="000000"/>
                </a:solidFill>
                <a:latin typeface="Consolas" pitchFamily="49" charset="0"/>
                <a:ea typeface="Calibri"/>
                <a:cs typeface="Consolas" pitchFamily="49" charset="0"/>
              </a:rPr>
              <a:t>age</a:t>
            </a:r>
            <a:r>
              <a:rPr lang="nl-NL" sz="1400" dirty="0">
                <a:solidFill>
                  <a:srgbClr val="000000"/>
                </a:solidFill>
                <a:latin typeface="Consolas" pitchFamily="49" charset="0"/>
                <a:ea typeface="Calibri"/>
                <a:cs typeface="Consolas" pitchFamily="49" charset="0"/>
              </a:rPr>
              <a:t>=2592000</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a:solidFill>
                  <a:srgbClr val="000000"/>
                </a:solidFill>
                <a:latin typeface="Consolas" pitchFamily="49" charset="0"/>
                <a:ea typeface="Calibri"/>
                <a:cs typeface="Consolas" pitchFamily="49" charset="0"/>
              </a:rPr>
              <a:t>Content-</a:t>
            </a:r>
            <a:r>
              <a:rPr lang="nl-NL" sz="1400" dirty="0" err="1">
                <a:solidFill>
                  <a:srgbClr val="000000"/>
                </a:solidFill>
                <a:latin typeface="Consolas" pitchFamily="49" charset="0"/>
                <a:ea typeface="Calibri"/>
                <a:cs typeface="Consolas" pitchFamily="49" charset="0"/>
              </a:rPr>
              <a:t>Encoding</a:t>
            </a:r>
            <a:r>
              <a:rPr lang="nl-NL" sz="1400" dirty="0">
                <a:solidFill>
                  <a:srgbClr val="000000"/>
                </a:solidFill>
                <a:latin typeface="Consolas" pitchFamily="49" charset="0"/>
                <a:ea typeface="Calibri"/>
                <a:cs typeface="Consolas" pitchFamily="49" charset="0"/>
              </a:rPr>
              <a:t>: </a:t>
            </a:r>
            <a:r>
              <a:rPr lang="nl-NL" sz="1400" dirty="0" err="1">
                <a:solidFill>
                  <a:srgbClr val="000000"/>
                </a:solidFill>
                <a:latin typeface="Consolas" pitchFamily="49" charset="0"/>
                <a:ea typeface="Calibri"/>
                <a:cs typeface="Consolas" pitchFamily="49" charset="0"/>
              </a:rPr>
              <a:t>gzip</a:t>
            </a:r>
            <a:endParaRPr lang="nl-NL" sz="1400" dirty="0">
              <a:solidFill>
                <a:srgbClr val="000000"/>
              </a:solidFill>
              <a:latin typeface="Consolas" pitchFamily="49" charset="0"/>
              <a:ea typeface="Calibri"/>
              <a:cs typeface="Consolas" pitchFamily="49" charset="0"/>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a:solidFill>
                  <a:srgbClr val="000000"/>
                </a:solidFill>
                <a:latin typeface="Consolas" pitchFamily="49" charset="0"/>
                <a:ea typeface="Calibri"/>
                <a:cs typeface="Consolas" pitchFamily="49" charset="0"/>
              </a:rPr>
              <a:t>Content-</a:t>
            </a:r>
            <a:r>
              <a:rPr lang="nl-NL" sz="1400" dirty="0" err="1">
                <a:solidFill>
                  <a:srgbClr val="000000"/>
                </a:solidFill>
                <a:latin typeface="Consolas" pitchFamily="49" charset="0"/>
                <a:ea typeface="Calibri"/>
                <a:cs typeface="Consolas" pitchFamily="49" charset="0"/>
              </a:rPr>
              <a:t>Length</a:t>
            </a:r>
            <a:r>
              <a:rPr lang="nl-NL" sz="1400" dirty="0">
                <a:solidFill>
                  <a:srgbClr val="000000"/>
                </a:solidFill>
                <a:latin typeface="Consolas" pitchFamily="49" charset="0"/>
                <a:ea typeface="Calibri"/>
                <a:cs typeface="Consolas" pitchFamily="49" charset="0"/>
              </a:rPr>
              <a:t>: 28319</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a:solidFill>
                  <a:srgbClr val="000000"/>
                </a:solidFill>
                <a:latin typeface="Consolas" pitchFamily="49" charset="0"/>
                <a:ea typeface="Calibri"/>
                <a:cs typeface="Consolas" pitchFamily="49" charset="0"/>
              </a:rPr>
              <a:t>Content-Type: </a:t>
            </a:r>
            <a:r>
              <a:rPr lang="nl-NL" sz="1400" dirty="0" err="1">
                <a:solidFill>
                  <a:srgbClr val="000000"/>
                </a:solidFill>
                <a:latin typeface="Consolas" pitchFamily="49" charset="0"/>
                <a:ea typeface="Calibri"/>
                <a:cs typeface="Consolas" pitchFamily="49" charset="0"/>
              </a:rPr>
              <a:t>text</a:t>
            </a:r>
            <a:r>
              <a:rPr lang="nl-NL" sz="1400" dirty="0">
                <a:solidFill>
                  <a:srgbClr val="000000"/>
                </a:solidFill>
                <a:latin typeface="Consolas" pitchFamily="49" charset="0"/>
                <a:ea typeface="Calibri"/>
                <a:cs typeface="Consolas" pitchFamily="49" charset="0"/>
              </a:rPr>
              <a:t>/html</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a:solidFill>
                  <a:srgbClr val="000000"/>
                </a:solidFill>
                <a:latin typeface="Consolas" pitchFamily="49" charset="0"/>
                <a:ea typeface="Calibri"/>
                <a:cs typeface="Consolas" pitchFamily="49" charset="0"/>
              </a:rPr>
              <a:t>Date: Wed, 14 Mar 2012 11:53:27 GMT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err="1">
                <a:solidFill>
                  <a:srgbClr val="000000"/>
                </a:solidFill>
                <a:latin typeface="Consolas" pitchFamily="49" charset="0"/>
                <a:ea typeface="Calibri"/>
                <a:cs typeface="Consolas" pitchFamily="49" charset="0"/>
              </a:rPr>
              <a:t>Etag</a:t>
            </a:r>
            <a:r>
              <a:rPr lang="nl-NL" sz="1400" dirty="0">
                <a:solidFill>
                  <a:srgbClr val="000000"/>
                </a:solidFill>
                <a:latin typeface="Consolas" pitchFamily="49" charset="0"/>
                <a:ea typeface="Calibri"/>
                <a:cs typeface="Consolas" pitchFamily="49" charset="0"/>
              </a:rPr>
              <a:t>: "2OOdDQ"</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err="1">
                <a:solidFill>
                  <a:srgbClr val="000000"/>
                </a:solidFill>
                <a:latin typeface="Consolas" pitchFamily="49" charset="0"/>
                <a:ea typeface="Calibri"/>
                <a:cs typeface="Consolas" pitchFamily="49" charset="0"/>
              </a:rPr>
              <a:t>Expires</a:t>
            </a:r>
            <a:r>
              <a:rPr lang="nl-NL" sz="1400" dirty="0">
                <a:solidFill>
                  <a:srgbClr val="000000"/>
                </a:solidFill>
                <a:latin typeface="Consolas" pitchFamily="49" charset="0"/>
                <a:ea typeface="Calibri"/>
                <a:cs typeface="Consolas" pitchFamily="49" charset="0"/>
              </a:rPr>
              <a:t>: </a:t>
            </a:r>
            <a:r>
              <a:rPr lang="nl-NL" sz="1400" dirty="0" err="1">
                <a:solidFill>
                  <a:srgbClr val="000000"/>
                </a:solidFill>
                <a:latin typeface="Consolas" pitchFamily="49" charset="0"/>
                <a:ea typeface="Calibri"/>
                <a:cs typeface="Consolas" pitchFamily="49" charset="0"/>
              </a:rPr>
              <a:t>Fri</a:t>
            </a:r>
            <a:r>
              <a:rPr lang="nl-NL" sz="1400" dirty="0">
                <a:solidFill>
                  <a:srgbClr val="000000"/>
                </a:solidFill>
                <a:latin typeface="Consolas" pitchFamily="49" charset="0"/>
                <a:ea typeface="Calibri"/>
                <a:cs typeface="Consolas" pitchFamily="49" charset="0"/>
              </a:rPr>
              <a:t>, 13 Apr 2012 11:53:27 GMT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1400" dirty="0">
                <a:solidFill>
                  <a:srgbClr val="000000"/>
                </a:solidFill>
                <a:latin typeface="Consolas" pitchFamily="49" charset="0"/>
                <a:ea typeface="Calibri"/>
                <a:cs typeface="Consolas" pitchFamily="49" charset="0"/>
              </a:rPr>
              <a:t>Server: Google </a:t>
            </a:r>
            <a:r>
              <a:rPr lang="nl-NL" sz="1400" dirty="0" err="1">
                <a:solidFill>
                  <a:srgbClr val="000000"/>
                </a:solidFill>
                <a:latin typeface="Consolas" pitchFamily="49" charset="0"/>
                <a:ea typeface="Calibri"/>
                <a:cs typeface="Consolas" pitchFamily="49" charset="0"/>
              </a:rPr>
              <a:t>Frontend</a:t>
            </a:r>
            <a:endParaRPr lang="nl-NL" sz="1400" dirty="0">
              <a:solidFill>
                <a:srgbClr val="000000"/>
              </a:solidFill>
              <a:latin typeface="Consolas" pitchFamily="49" charset="0"/>
              <a:ea typeface="Calibri"/>
              <a:cs typeface="Consolas" pitchFamily="49" charset="0"/>
            </a:endParaRPr>
          </a:p>
        </p:txBody>
      </p:sp>
    </p:spTree>
    <p:extLst>
      <p:ext uri="{BB962C8B-B14F-4D97-AF65-F5344CB8AC3E}">
        <p14:creationId xmlns:p14="http://schemas.microsoft.com/office/powerpoint/2010/main" val="2899166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8"/>
          <p:cNvSpPr/>
          <p:nvPr/>
        </p:nvSpPr>
        <p:spPr>
          <a:xfrm>
            <a:off x="598015" y="1412776"/>
            <a:ext cx="7632700" cy="489654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div</a:t>
            </a:r>
            <a:r>
              <a:rPr lang="en-US" dirty="0">
                <a:solidFill>
                  <a:srgbClr val="000000"/>
                </a:solidFill>
                <a:latin typeface="Consolas"/>
              </a:rPr>
              <a:t> </a:t>
            </a:r>
            <a:r>
              <a:rPr lang="en-US" dirty="0">
                <a:solidFill>
                  <a:srgbClr val="FF0000"/>
                </a:solidFill>
                <a:latin typeface="Consolas"/>
              </a:rPr>
              <a:t>id</a:t>
            </a:r>
            <a:r>
              <a:rPr lang="en-US" dirty="0">
                <a:solidFill>
                  <a:srgbClr val="0000FF"/>
                </a:solidFill>
                <a:latin typeface="Consolas"/>
              </a:rPr>
              <a:t>="header</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err="1">
                <a:solidFill>
                  <a:srgbClr val="800000"/>
                </a:solidFill>
                <a:latin typeface="Consolas"/>
              </a:rPr>
              <a:t>img</a:t>
            </a:r>
            <a:r>
              <a:rPr lang="en-US" dirty="0">
                <a:solidFill>
                  <a:srgbClr val="000000"/>
                </a:solidFill>
                <a:latin typeface="Consolas"/>
              </a:rPr>
              <a:t> </a:t>
            </a:r>
            <a:r>
              <a:rPr lang="en-US" dirty="0" err="1">
                <a:solidFill>
                  <a:srgbClr val="FF0000"/>
                </a:solidFill>
                <a:latin typeface="Consolas"/>
              </a:rPr>
              <a:t>src</a:t>
            </a:r>
            <a:r>
              <a:rPr lang="en-US" dirty="0">
                <a:solidFill>
                  <a:srgbClr val="0000FF"/>
                </a:solidFill>
                <a:latin typeface="Consolas"/>
              </a:rPr>
              <a:t>="logo.png"</a:t>
            </a:r>
            <a:r>
              <a:rPr lang="en-US" dirty="0">
                <a:solidFill>
                  <a:srgbClr val="000000"/>
                </a:solidFill>
                <a:latin typeface="Consolas"/>
              </a:rPr>
              <a:t> </a:t>
            </a:r>
            <a:r>
              <a:rPr lang="en-US" dirty="0">
                <a:solidFill>
                  <a:srgbClr val="FF0000"/>
                </a:solidFill>
                <a:latin typeface="Consolas"/>
              </a:rPr>
              <a:t>alt</a:t>
            </a:r>
            <a:r>
              <a:rPr lang="en-US" dirty="0">
                <a:solidFill>
                  <a:srgbClr val="0000FF"/>
                </a:solidFill>
                <a:latin typeface="Consolas"/>
              </a:rPr>
              <a:t>="Logo"</a:t>
            </a:r>
            <a:r>
              <a:rPr lang="en-US" dirty="0">
                <a:solidFill>
                  <a:srgbClr val="000000"/>
                </a:solidFill>
                <a:latin typeface="Consolas"/>
              </a:rPr>
              <a:t> </a:t>
            </a:r>
            <a:r>
              <a:rPr lang="en-US" dirty="0">
                <a:solidFill>
                  <a:srgbClr val="FF0000"/>
                </a:solidFill>
                <a:latin typeface="Consolas"/>
              </a:rPr>
              <a:t>title</a:t>
            </a:r>
            <a:r>
              <a:rPr lang="en-US" dirty="0" smtClean="0">
                <a:solidFill>
                  <a:srgbClr val="0000FF"/>
                </a:solidFill>
                <a:latin typeface="Consolas"/>
              </a:rPr>
              <a:t>="Our logo</a:t>
            </a:r>
            <a:r>
              <a:rPr lang="en-US" dirty="0">
                <a:solidFill>
                  <a:srgbClr val="0000FF"/>
                </a:solidFill>
                <a:latin typeface="Consolas"/>
              </a:rPr>
              <a:t>"</a:t>
            </a:r>
            <a:r>
              <a:rPr lang="en-US" dirty="0">
                <a:solidFill>
                  <a:srgbClr val="000000"/>
                </a:solidFill>
                <a:latin typeface="Consolas"/>
              </a:rPr>
              <a:t> </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div</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div</a:t>
            </a:r>
            <a:r>
              <a:rPr lang="en-US" dirty="0">
                <a:solidFill>
                  <a:srgbClr val="000000"/>
                </a:solidFill>
                <a:latin typeface="Consolas"/>
              </a:rPr>
              <a:t> </a:t>
            </a:r>
            <a:r>
              <a:rPr lang="en-US" dirty="0">
                <a:solidFill>
                  <a:srgbClr val="FF0000"/>
                </a:solidFill>
                <a:latin typeface="Consolas"/>
              </a:rPr>
              <a:t>id</a:t>
            </a:r>
            <a:r>
              <a:rPr lang="en-US" dirty="0">
                <a:solidFill>
                  <a:srgbClr val="0000FF"/>
                </a:solidFill>
                <a:latin typeface="Consolas"/>
              </a:rPr>
              <a:t>="</a:t>
            </a:r>
            <a:r>
              <a:rPr lang="en-US" dirty="0" err="1">
                <a:solidFill>
                  <a:srgbClr val="0000FF"/>
                </a:solidFill>
                <a:latin typeface="Consolas"/>
              </a:rPr>
              <a:t>nav</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err="1">
                <a:solidFill>
                  <a:srgbClr val="800000"/>
                </a:solidFill>
                <a:latin typeface="Consolas"/>
              </a:rPr>
              <a:t>ul</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smtClean="0">
                <a:solidFill>
                  <a:srgbClr val="0000FF"/>
                </a:solidFill>
                <a:latin typeface="Consolas"/>
              </a:rPr>
              <a:t>&lt;/</a:t>
            </a:r>
            <a:r>
              <a:rPr lang="en-US" dirty="0" err="1" smtClean="0">
                <a:solidFill>
                  <a:srgbClr val="800000"/>
                </a:solidFill>
                <a:latin typeface="Consolas"/>
              </a:rPr>
              <a:t>ul</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div</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smtClean="0">
                <a:solidFill>
                  <a:srgbClr val="800000"/>
                </a:solidFill>
                <a:latin typeface="Consolas"/>
              </a:rPr>
              <a:t>div</a:t>
            </a:r>
            <a:r>
              <a:rPr lang="en-US" dirty="0">
                <a:solidFill>
                  <a:srgbClr val="000000"/>
                </a:solidFill>
                <a:latin typeface="Consolas"/>
              </a:rPr>
              <a:t> </a:t>
            </a:r>
            <a:r>
              <a:rPr lang="en-US" dirty="0">
                <a:solidFill>
                  <a:srgbClr val="FF0000"/>
                </a:solidFill>
                <a:latin typeface="Consolas"/>
              </a:rPr>
              <a:t>id</a:t>
            </a:r>
            <a:r>
              <a:rPr lang="en-US" dirty="0">
                <a:solidFill>
                  <a:srgbClr val="0000FF"/>
                </a:solidFill>
                <a:latin typeface="Consolas"/>
              </a:rPr>
              <a:t>="content</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h1</a:t>
            </a:r>
            <a:r>
              <a:rPr lang="en-US" dirty="0">
                <a:solidFill>
                  <a:srgbClr val="0000FF"/>
                </a:solidFill>
                <a:latin typeface="Consolas"/>
              </a:rPr>
              <a:t>&gt;</a:t>
            </a:r>
            <a:r>
              <a:rPr lang="en-US" dirty="0">
                <a:solidFill>
                  <a:srgbClr val="000000"/>
                </a:solidFill>
                <a:latin typeface="Consolas"/>
              </a:rPr>
              <a:t>Our content</a:t>
            </a:r>
            <a:r>
              <a:rPr lang="en-US" dirty="0">
                <a:solidFill>
                  <a:srgbClr val="0000FF"/>
                </a:solidFill>
                <a:latin typeface="Consolas"/>
              </a:rPr>
              <a:t>&lt;/</a:t>
            </a:r>
            <a:r>
              <a:rPr lang="en-US" dirty="0">
                <a:solidFill>
                  <a:srgbClr val="800000"/>
                </a:solidFill>
                <a:latin typeface="Consolas"/>
              </a:rPr>
              <a:t>h1</a:t>
            </a:r>
            <a:r>
              <a:rPr lang="en-US" dirty="0">
                <a:solidFill>
                  <a:srgbClr val="0000FF"/>
                </a:solidFill>
                <a:latin typeface="Consolas"/>
              </a:rPr>
              <a:t>&gt;</a:t>
            </a: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p</a:t>
            </a:r>
            <a:r>
              <a:rPr lang="en-US" dirty="0">
                <a:solidFill>
                  <a:srgbClr val="0000FF"/>
                </a:solidFill>
                <a:latin typeface="Consolas"/>
              </a:rPr>
              <a:t>&gt;</a:t>
            </a:r>
            <a:r>
              <a:rPr lang="en-US" dirty="0" err="1">
                <a:solidFill>
                  <a:srgbClr val="000000"/>
                </a:solidFill>
                <a:latin typeface="Consolas"/>
              </a:rPr>
              <a:t>Lorem</a:t>
            </a:r>
            <a:r>
              <a:rPr lang="en-US" dirty="0">
                <a:solidFill>
                  <a:srgbClr val="000000"/>
                </a:solidFill>
                <a:latin typeface="Consolas"/>
              </a:rPr>
              <a:t> </a:t>
            </a:r>
            <a:r>
              <a:rPr lang="en-US" dirty="0" err="1">
                <a:solidFill>
                  <a:srgbClr val="000000"/>
                </a:solidFill>
                <a:latin typeface="Consolas"/>
              </a:rPr>
              <a:t>ipsum</a:t>
            </a:r>
            <a:r>
              <a:rPr lang="en-US" dirty="0">
                <a:solidFill>
                  <a:srgbClr val="000000"/>
                </a:solidFill>
                <a:latin typeface="Consolas"/>
              </a:rPr>
              <a:t> dolor sit </a:t>
            </a:r>
            <a:r>
              <a:rPr lang="en-US" dirty="0" err="1">
                <a:solidFill>
                  <a:srgbClr val="000000"/>
                </a:solidFill>
                <a:latin typeface="Consolas"/>
              </a:rPr>
              <a:t>amet</a:t>
            </a:r>
            <a:r>
              <a:rPr lang="en-US" dirty="0">
                <a:solidFill>
                  <a:srgbClr val="000000"/>
                </a:solidFill>
                <a:latin typeface="Consolas"/>
              </a:rPr>
              <a:t>, </a:t>
            </a:r>
            <a:r>
              <a:rPr lang="en-US" dirty="0" smtClean="0">
                <a:solidFill>
                  <a:srgbClr val="000000"/>
                </a:solidFill>
                <a:latin typeface="Consolas"/>
              </a:rPr>
              <a:t>[...]</a:t>
            </a:r>
            <a:r>
              <a:rPr lang="en-US" dirty="0" smtClean="0">
                <a:solidFill>
                  <a:srgbClr val="0000FF"/>
                </a:solidFill>
                <a:latin typeface="Consolas"/>
              </a:rPr>
              <a:t>&lt;/</a:t>
            </a:r>
            <a:r>
              <a:rPr lang="en-US" dirty="0">
                <a:solidFill>
                  <a:srgbClr val="800000"/>
                </a:solidFill>
                <a:latin typeface="Consolas"/>
              </a:rPr>
              <a:t>p</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div</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div</a:t>
            </a:r>
            <a:r>
              <a:rPr lang="en-US" dirty="0">
                <a:solidFill>
                  <a:srgbClr val="000000"/>
                </a:solidFill>
                <a:latin typeface="Consolas"/>
              </a:rPr>
              <a:t> </a:t>
            </a:r>
            <a:r>
              <a:rPr lang="en-US" dirty="0">
                <a:solidFill>
                  <a:srgbClr val="FF0000"/>
                </a:solidFill>
                <a:latin typeface="Consolas"/>
              </a:rPr>
              <a:t>id</a:t>
            </a:r>
            <a:r>
              <a:rPr lang="en-US" dirty="0">
                <a:solidFill>
                  <a:srgbClr val="0000FF"/>
                </a:solidFill>
                <a:latin typeface="Consolas"/>
              </a:rPr>
              <a:t>="footer"&gt;</a:t>
            </a:r>
            <a:r>
              <a:rPr lang="en-US" dirty="0">
                <a:solidFill>
                  <a:srgbClr val="FF0000"/>
                </a:solidFill>
                <a:latin typeface="Consolas"/>
              </a:rPr>
              <a:t>&amp;copy</a:t>
            </a:r>
            <a:r>
              <a:rPr lang="en-US" dirty="0" smtClean="0">
                <a:solidFill>
                  <a:srgbClr val="FF0000"/>
                </a:solidFill>
                <a:latin typeface="Consolas"/>
              </a:rPr>
              <a:t>;</a:t>
            </a:r>
            <a:r>
              <a:rPr lang="en-US" dirty="0" smtClean="0">
                <a:solidFill>
                  <a:srgbClr val="000000"/>
                </a:solidFill>
                <a:latin typeface="Consolas"/>
              </a:rPr>
              <a:t> Company</a:t>
            </a:r>
            <a:r>
              <a:rPr lang="en-US" dirty="0">
                <a:solidFill>
                  <a:srgbClr val="000000"/>
                </a:solidFill>
                <a:latin typeface="Consolas"/>
              </a:rPr>
              <a:t> 20xx</a:t>
            </a:r>
            <a:r>
              <a:rPr lang="en-US" dirty="0">
                <a:solidFill>
                  <a:srgbClr val="0000FF"/>
                </a:solidFill>
                <a:latin typeface="Consolas"/>
              </a:rPr>
              <a:t>&lt;/</a:t>
            </a:r>
            <a:r>
              <a:rPr lang="en-US" dirty="0">
                <a:solidFill>
                  <a:srgbClr val="800000"/>
                </a:solidFill>
                <a:latin typeface="Consolas"/>
              </a:rPr>
              <a:t>div</a:t>
            </a:r>
            <a:r>
              <a:rPr lang="en-US" dirty="0">
                <a:solidFill>
                  <a:srgbClr val="0000FF"/>
                </a:solidFill>
                <a:latin typeface="Consolas"/>
              </a:rPr>
              <a:t>&gt;</a:t>
            </a:r>
            <a:endParaRPr lang="nl-NL" dirty="0">
              <a:solidFill>
                <a:schemeClr val="tx1"/>
              </a:solidFill>
              <a:ea typeface="Calibri"/>
              <a:cs typeface="Times New Roman"/>
            </a:endParaRPr>
          </a:p>
        </p:txBody>
      </p:sp>
      <p:sp>
        <p:nvSpPr>
          <p:cNvPr id="7" name="Rectangle 18"/>
          <p:cNvSpPr/>
          <p:nvPr/>
        </p:nvSpPr>
        <p:spPr>
          <a:xfrm>
            <a:off x="598015" y="1412776"/>
            <a:ext cx="7632700" cy="489066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b="1" dirty="0">
                <a:solidFill>
                  <a:srgbClr val="800000"/>
                </a:solidFill>
                <a:latin typeface="Consolas"/>
              </a:rPr>
              <a:t>header</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err="1">
                <a:solidFill>
                  <a:srgbClr val="800000"/>
                </a:solidFill>
                <a:latin typeface="Consolas"/>
              </a:rPr>
              <a:t>img</a:t>
            </a:r>
            <a:r>
              <a:rPr lang="en-US" dirty="0">
                <a:solidFill>
                  <a:srgbClr val="000000"/>
                </a:solidFill>
                <a:latin typeface="Consolas"/>
              </a:rPr>
              <a:t> </a:t>
            </a:r>
            <a:r>
              <a:rPr lang="en-US" dirty="0" err="1">
                <a:solidFill>
                  <a:srgbClr val="FF0000"/>
                </a:solidFill>
                <a:latin typeface="Consolas"/>
              </a:rPr>
              <a:t>src</a:t>
            </a:r>
            <a:r>
              <a:rPr lang="en-US" dirty="0">
                <a:solidFill>
                  <a:srgbClr val="0000FF"/>
                </a:solidFill>
                <a:latin typeface="Consolas"/>
              </a:rPr>
              <a:t>="logo.png"</a:t>
            </a:r>
            <a:r>
              <a:rPr lang="en-US" dirty="0">
                <a:solidFill>
                  <a:srgbClr val="000000"/>
                </a:solidFill>
                <a:latin typeface="Consolas"/>
              </a:rPr>
              <a:t> </a:t>
            </a:r>
            <a:r>
              <a:rPr lang="en-US" dirty="0">
                <a:solidFill>
                  <a:srgbClr val="FF0000"/>
                </a:solidFill>
                <a:latin typeface="Consolas"/>
              </a:rPr>
              <a:t>alt</a:t>
            </a:r>
            <a:r>
              <a:rPr lang="en-US" dirty="0">
                <a:solidFill>
                  <a:srgbClr val="0000FF"/>
                </a:solidFill>
                <a:latin typeface="Consolas"/>
              </a:rPr>
              <a:t>="Logo"</a:t>
            </a:r>
            <a:r>
              <a:rPr lang="en-US" dirty="0">
                <a:solidFill>
                  <a:srgbClr val="000000"/>
                </a:solidFill>
                <a:latin typeface="Consolas"/>
              </a:rPr>
              <a:t> </a:t>
            </a:r>
            <a:r>
              <a:rPr lang="en-US" dirty="0">
                <a:solidFill>
                  <a:srgbClr val="FF0000"/>
                </a:solidFill>
                <a:latin typeface="Consolas"/>
              </a:rPr>
              <a:t>title</a:t>
            </a:r>
            <a:r>
              <a:rPr lang="en-US" dirty="0" smtClean="0">
                <a:solidFill>
                  <a:srgbClr val="0000FF"/>
                </a:solidFill>
                <a:latin typeface="Consolas"/>
              </a:rPr>
              <a:t>="Our</a:t>
            </a:r>
            <a:r>
              <a:rPr lang="en-US" dirty="0">
                <a:solidFill>
                  <a:srgbClr val="0000FF"/>
                </a:solidFill>
                <a:latin typeface="Consolas"/>
              </a:rPr>
              <a:t> logo"</a:t>
            </a:r>
            <a:r>
              <a:rPr lang="en-US" dirty="0">
                <a:solidFill>
                  <a:srgbClr val="000000"/>
                </a:solidFill>
                <a:latin typeface="Consolas"/>
              </a:rPr>
              <a:t> </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header</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b="1" dirty="0" err="1">
                <a:solidFill>
                  <a:srgbClr val="800000"/>
                </a:solidFill>
                <a:latin typeface="Consolas"/>
              </a:rPr>
              <a:t>nav</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	</a:t>
            </a:r>
            <a:r>
              <a:rPr lang="en-US" dirty="0" smtClean="0">
                <a:solidFill>
                  <a:srgbClr val="0000FF"/>
                </a:solidFill>
                <a:latin typeface="Consolas"/>
              </a:rPr>
              <a:t>&lt;</a:t>
            </a:r>
            <a:r>
              <a:rPr lang="en-US" dirty="0" err="1">
                <a:solidFill>
                  <a:srgbClr val="800000"/>
                </a:solidFill>
                <a:latin typeface="Consolas"/>
              </a:rPr>
              <a:t>ul</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err="1">
                <a:solidFill>
                  <a:srgbClr val="800000"/>
                </a:solidFill>
                <a:latin typeface="Consolas"/>
              </a:rPr>
              <a:t>ul</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err="1">
                <a:solidFill>
                  <a:srgbClr val="800000"/>
                </a:solidFill>
                <a:latin typeface="Consolas"/>
              </a:rPr>
              <a:t>nav</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b="1" dirty="0">
                <a:solidFill>
                  <a:srgbClr val="800000"/>
                </a:solidFill>
                <a:latin typeface="Consolas"/>
              </a:rPr>
              <a:t>section</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	&lt;</a:t>
            </a:r>
            <a:r>
              <a:rPr lang="en-US" b="1" dirty="0">
                <a:solidFill>
                  <a:srgbClr val="800000"/>
                </a:solidFill>
                <a:latin typeface="Consolas"/>
              </a:rPr>
              <a:t>article</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000000"/>
                </a:solidFill>
                <a:latin typeface="Consolas"/>
              </a:rPr>
              <a:t>	</a:t>
            </a:r>
            <a:r>
              <a:rPr lang="en-US" dirty="0" smtClean="0">
                <a:solidFill>
                  <a:srgbClr val="0000FF"/>
                </a:solidFill>
                <a:latin typeface="Consolas"/>
              </a:rPr>
              <a:t>&lt;</a:t>
            </a:r>
            <a:r>
              <a:rPr lang="en-US" dirty="0">
                <a:solidFill>
                  <a:srgbClr val="800000"/>
                </a:solidFill>
                <a:latin typeface="Consolas"/>
              </a:rPr>
              <a:t>h1</a:t>
            </a:r>
            <a:r>
              <a:rPr lang="en-US" dirty="0">
                <a:solidFill>
                  <a:srgbClr val="0000FF"/>
                </a:solidFill>
                <a:latin typeface="Consolas"/>
              </a:rPr>
              <a:t>&gt;</a:t>
            </a:r>
            <a:r>
              <a:rPr lang="en-US" dirty="0">
                <a:solidFill>
                  <a:srgbClr val="000000"/>
                </a:solidFill>
                <a:latin typeface="Consolas"/>
              </a:rPr>
              <a:t>Our content</a:t>
            </a:r>
            <a:r>
              <a:rPr lang="en-US" dirty="0">
                <a:solidFill>
                  <a:srgbClr val="0000FF"/>
                </a:solidFill>
                <a:latin typeface="Consolas"/>
              </a:rPr>
              <a:t>&lt;/</a:t>
            </a:r>
            <a:r>
              <a:rPr lang="en-US" dirty="0">
                <a:solidFill>
                  <a:srgbClr val="800000"/>
                </a:solidFill>
                <a:latin typeface="Consolas"/>
              </a:rPr>
              <a:t>h1</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000000"/>
                </a:solidFill>
                <a:latin typeface="Consolas"/>
              </a:rPr>
              <a:t>	</a:t>
            </a:r>
            <a:r>
              <a:rPr lang="en-US" dirty="0" smtClean="0">
                <a:solidFill>
                  <a:srgbClr val="0000FF"/>
                </a:solidFill>
                <a:latin typeface="Consolas"/>
              </a:rPr>
              <a:t>&lt;</a:t>
            </a:r>
            <a:r>
              <a:rPr lang="en-US" dirty="0">
                <a:solidFill>
                  <a:srgbClr val="800000"/>
                </a:solidFill>
                <a:latin typeface="Consolas"/>
              </a:rPr>
              <a:t>p</a:t>
            </a:r>
            <a:r>
              <a:rPr lang="en-US" dirty="0">
                <a:solidFill>
                  <a:srgbClr val="0000FF"/>
                </a:solidFill>
                <a:latin typeface="Consolas"/>
              </a:rPr>
              <a:t>&gt;</a:t>
            </a:r>
            <a:r>
              <a:rPr lang="en-US" dirty="0" err="1">
                <a:solidFill>
                  <a:srgbClr val="000000"/>
                </a:solidFill>
                <a:latin typeface="Consolas"/>
              </a:rPr>
              <a:t>Lorem</a:t>
            </a:r>
            <a:r>
              <a:rPr lang="en-US" dirty="0">
                <a:solidFill>
                  <a:srgbClr val="000000"/>
                </a:solidFill>
                <a:latin typeface="Consolas"/>
              </a:rPr>
              <a:t> </a:t>
            </a:r>
            <a:r>
              <a:rPr lang="en-US" dirty="0" err="1">
                <a:solidFill>
                  <a:srgbClr val="000000"/>
                </a:solidFill>
                <a:latin typeface="Consolas"/>
              </a:rPr>
              <a:t>ipsum</a:t>
            </a:r>
            <a:r>
              <a:rPr lang="en-US" dirty="0">
                <a:solidFill>
                  <a:srgbClr val="000000"/>
                </a:solidFill>
                <a:latin typeface="Consolas"/>
              </a:rPr>
              <a:t> dolor sit </a:t>
            </a:r>
            <a:r>
              <a:rPr lang="en-US" dirty="0" err="1">
                <a:solidFill>
                  <a:srgbClr val="000000"/>
                </a:solidFill>
                <a:latin typeface="Consolas"/>
              </a:rPr>
              <a:t>amet</a:t>
            </a:r>
            <a:r>
              <a:rPr lang="en-US" dirty="0" smtClean="0">
                <a:solidFill>
                  <a:srgbClr val="000000"/>
                </a:solidFill>
                <a:latin typeface="Consolas"/>
              </a:rPr>
              <a:t>,</a:t>
            </a: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p</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&lt;/</a:t>
            </a:r>
            <a:r>
              <a:rPr lang="en-US" dirty="0">
                <a:solidFill>
                  <a:srgbClr val="800000"/>
                </a:solidFill>
                <a:latin typeface="Consolas"/>
              </a:rPr>
              <a:t>article</a:t>
            </a:r>
            <a:r>
              <a:rPr lang="en-US" dirty="0" smtClean="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dirty="0">
                <a:solidFill>
                  <a:srgbClr val="800000"/>
                </a:solidFill>
                <a:latin typeface="Consolas"/>
              </a:rPr>
              <a:t>section</a:t>
            </a:r>
            <a:r>
              <a:rPr lang="en-US" dirty="0" smtClean="0">
                <a:solidFill>
                  <a:srgbClr val="0000FF"/>
                </a:solidFill>
                <a:latin typeface="Consolas"/>
              </a:rPr>
              <a:t>&gt;</a:t>
            </a:r>
            <a:endParaRPr lang="en-US" dirty="0" smtClean="0">
              <a:solidFill>
                <a:srgbClr val="000000"/>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&lt;</a:t>
            </a:r>
            <a:r>
              <a:rPr lang="en-US" b="1" dirty="0">
                <a:solidFill>
                  <a:srgbClr val="800000"/>
                </a:solidFill>
                <a:latin typeface="Consolas"/>
              </a:rPr>
              <a:t>footer</a:t>
            </a:r>
            <a:r>
              <a:rPr lang="en-US" dirty="0">
                <a:solidFill>
                  <a:srgbClr val="0000FF"/>
                </a:solidFill>
                <a:latin typeface="Consolas"/>
              </a:rPr>
              <a:t>&gt;</a:t>
            </a:r>
            <a:r>
              <a:rPr lang="en-US" dirty="0">
                <a:solidFill>
                  <a:srgbClr val="FF0000"/>
                </a:solidFill>
                <a:latin typeface="Consolas"/>
              </a:rPr>
              <a:t>&amp;copy;</a:t>
            </a:r>
            <a:r>
              <a:rPr lang="en-US" dirty="0">
                <a:solidFill>
                  <a:srgbClr val="000000"/>
                </a:solidFill>
                <a:latin typeface="Consolas"/>
              </a:rPr>
              <a:t> </a:t>
            </a:r>
            <a:r>
              <a:rPr lang="en-US" dirty="0" smtClean="0">
                <a:solidFill>
                  <a:srgbClr val="000000"/>
                </a:solidFill>
                <a:latin typeface="Consolas"/>
              </a:rPr>
              <a:t>Company</a:t>
            </a:r>
            <a:r>
              <a:rPr lang="en-US" dirty="0">
                <a:solidFill>
                  <a:srgbClr val="000000"/>
                </a:solidFill>
                <a:latin typeface="Consolas"/>
              </a:rPr>
              <a:t> 20xx</a:t>
            </a:r>
            <a:r>
              <a:rPr lang="en-US" dirty="0">
                <a:solidFill>
                  <a:srgbClr val="0000FF"/>
                </a:solidFill>
                <a:latin typeface="Consolas"/>
              </a:rPr>
              <a:t>&lt;/</a:t>
            </a:r>
            <a:r>
              <a:rPr lang="en-US" dirty="0">
                <a:solidFill>
                  <a:srgbClr val="800000"/>
                </a:solidFill>
                <a:latin typeface="Consolas"/>
              </a:rPr>
              <a:t>footer</a:t>
            </a:r>
            <a:r>
              <a:rPr lang="en-US" dirty="0">
                <a:solidFill>
                  <a:srgbClr val="0000FF"/>
                </a:solidFill>
                <a:latin typeface="Consolas"/>
              </a:rPr>
              <a:t>&gt;</a:t>
            </a:r>
            <a:endParaRPr lang="nl-NL" dirty="0">
              <a:solidFill>
                <a:schemeClr val="tx1"/>
              </a:solidFill>
              <a:ea typeface="Calibri"/>
              <a:cs typeface="Times New Roman"/>
            </a:endParaRPr>
          </a:p>
        </p:txBody>
      </p:sp>
      <p:sp>
        <p:nvSpPr>
          <p:cNvPr id="2" name="Titel 1"/>
          <p:cNvSpPr>
            <a:spLocks noGrp="1"/>
          </p:cNvSpPr>
          <p:nvPr>
            <p:ph type="title"/>
          </p:nvPr>
        </p:nvSpPr>
        <p:spPr/>
        <p:txBody>
          <a:bodyPr/>
          <a:lstStyle/>
          <a:p>
            <a:r>
              <a:rPr lang="nl-NL" dirty="0" smtClean="0"/>
              <a:t>HTML5: </a:t>
            </a:r>
            <a:r>
              <a:rPr lang="nl-NL" dirty="0" err="1" smtClean="0"/>
              <a:t>Improved</a:t>
            </a:r>
            <a:r>
              <a:rPr lang="nl-NL" dirty="0" smtClean="0"/>
              <a:t> </a:t>
            </a:r>
            <a:r>
              <a:rPr lang="nl-NL" dirty="0" err="1" smtClean="0"/>
              <a:t>semantics</a:t>
            </a:r>
            <a:r>
              <a:rPr lang="nl-NL" dirty="0" smtClean="0"/>
              <a:t> (2/7)</a:t>
            </a:r>
            <a:endParaRPr lang="nl-NL" dirty="0"/>
          </a:p>
        </p:txBody>
      </p:sp>
      <p:sp>
        <p:nvSpPr>
          <p:cNvPr id="3" name="Tijdelijke aanduiding voor inhoud 2"/>
          <p:cNvSpPr>
            <a:spLocks noGrp="1"/>
          </p:cNvSpPr>
          <p:nvPr>
            <p:ph idx="1"/>
          </p:nvPr>
        </p:nvSpPr>
        <p:spPr/>
        <p:txBody>
          <a:bodyPr/>
          <a:lstStyle/>
          <a:p>
            <a:r>
              <a:rPr lang="nl-NL" dirty="0" smtClean="0"/>
              <a:t>Basic </a:t>
            </a:r>
            <a:r>
              <a:rPr lang="nl-NL" dirty="0" err="1" smtClean="0"/>
              <a:t>structure</a:t>
            </a:r>
            <a:r>
              <a:rPr lang="nl-NL" dirty="0" smtClean="0"/>
              <a:t> of a webpage</a:t>
            </a:r>
            <a:endParaRPr lang="nl-NL" dirty="0"/>
          </a:p>
        </p:txBody>
      </p:sp>
      <p:sp>
        <p:nvSpPr>
          <p:cNvPr id="5" name="Tijdelijke aanduiding voor dianummer 4"/>
          <p:cNvSpPr>
            <a:spLocks noGrp="1"/>
          </p:cNvSpPr>
          <p:nvPr>
            <p:ph type="sldNum" sz="quarter" idx="11"/>
          </p:nvPr>
        </p:nvSpPr>
        <p:spPr>
          <a:xfrm>
            <a:off x="7500938" y="6527056"/>
            <a:ext cx="614362" cy="214312"/>
          </a:xfrm>
        </p:spPr>
        <p:txBody>
          <a:bodyPr/>
          <a:lstStyle/>
          <a:p>
            <a:pPr>
              <a:defRPr/>
            </a:pPr>
            <a:fld id="{DF208558-473E-4437-9BF5-D795D7AD1F04}" type="slidenum">
              <a:rPr lang="nl-NL" smtClean="0"/>
              <a:pPr>
                <a:defRPr/>
              </a:pPr>
              <a:t>8</a:t>
            </a:fld>
            <a:endParaRPr lang="nl-NL"/>
          </a:p>
        </p:txBody>
      </p:sp>
      <p:sp>
        <p:nvSpPr>
          <p:cNvPr id="8" name="Rounded Rectangle 7"/>
          <p:cNvSpPr/>
          <p:nvPr/>
        </p:nvSpPr>
        <p:spPr>
          <a:xfrm>
            <a:off x="7579442" y="126876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9944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JS API: </a:t>
            </a:r>
            <a:r>
              <a:rPr lang="nl-NL" dirty="0" err="1" smtClean="0"/>
              <a:t>WebSockets</a:t>
            </a:r>
            <a:r>
              <a:rPr lang="nl-NL" dirty="0" smtClean="0"/>
              <a:t> (5/8)</a:t>
            </a:r>
            <a:endParaRPr lang="nl-NL" dirty="0"/>
          </a:p>
        </p:txBody>
      </p:sp>
      <p:sp>
        <p:nvSpPr>
          <p:cNvPr id="8" name="Tijdelijke aanduiding voor inhoud 7"/>
          <p:cNvSpPr>
            <a:spLocks noGrp="1"/>
          </p:cNvSpPr>
          <p:nvPr>
            <p:ph idx="1"/>
          </p:nvPr>
        </p:nvSpPr>
        <p:spPr/>
        <p:txBody>
          <a:bodyPr/>
          <a:lstStyle/>
          <a:p>
            <a:r>
              <a:rPr lang="nl-NL" dirty="0" err="1" smtClean="0"/>
              <a:t>WebSockets</a:t>
            </a:r>
            <a:r>
              <a:rPr lang="nl-NL" dirty="0" smtClean="0"/>
              <a:t> </a:t>
            </a:r>
            <a:r>
              <a:rPr lang="nl-NL" dirty="0" err="1" smtClean="0"/>
              <a:t>use</a:t>
            </a:r>
            <a:r>
              <a:rPr lang="nl-NL" dirty="0" smtClean="0"/>
              <a:t> </a:t>
            </a:r>
            <a:r>
              <a:rPr lang="nl-NL" b="1" dirty="0" smtClean="0"/>
              <a:t>a new TCP-</a:t>
            </a:r>
            <a:r>
              <a:rPr lang="nl-NL" b="1" dirty="0" err="1" smtClean="0"/>
              <a:t>based</a:t>
            </a:r>
            <a:r>
              <a:rPr lang="nl-NL" b="1" dirty="0" smtClean="0"/>
              <a:t> protocol</a:t>
            </a:r>
            <a:endParaRPr lang="nl-NL" dirty="0" smtClean="0"/>
          </a:p>
          <a:p>
            <a:pPr lvl="1"/>
            <a:r>
              <a:rPr lang="nl-NL" dirty="0" err="1" smtClean="0"/>
              <a:t>When</a:t>
            </a:r>
            <a:r>
              <a:rPr lang="nl-NL" dirty="0" smtClean="0"/>
              <a:t> </a:t>
            </a:r>
            <a:r>
              <a:rPr lang="nl-NL" dirty="0" err="1" smtClean="0"/>
              <a:t>approaching</a:t>
            </a:r>
            <a:r>
              <a:rPr lang="nl-NL" dirty="0" smtClean="0"/>
              <a:t> the web server, a </a:t>
            </a:r>
            <a:r>
              <a:rPr lang="nl-NL" dirty="0" err="1" smtClean="0"/>
              <a:t>handshake</a:t>
            </a:r>
            <a:r>
              <a:rPr lang="nl-NL" dirty="0" smtClean="0"/>
              <a:t> is </a:t>
            </a:r>
            <a:r>
              <a:rPr lang="nl-NL" dirty="0" err="1" smtClean="0"/>
              <a:t>performed</a:t>
            </a: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80</a:t>
            </a:fld>
            <a:endParaRPr lang="nl-NL"/>
          </a:p>
        </p:txBody>
      </p:sp>
      <p:pic>
        <p:nvPicPr>
          <p:cNvPr id="4" name="Picture 3"/>
          <p:cNvPicPr>
            <a:picLocks noChangeAspect="1"/>
          </p:cNvPicPr>
          <p:nvPr/>
        </p:nvPicPr>
        <p:blipFill>
          <a:blip r:embed="rId2"/>
          <a:stretch>
            <a:fillRect/>
          </a:stretch>
        </p:blipFill>
        <p:spPr>
          <a:xfrm>
            <a:off x="3059832" y="2114779"/>
            <a:ext cx="5952356" cy="4266549"/>
          </a:xfrm>
          <a:prstGeom prst="rect">
            <a:avLst/>
          </a:prstGeom>
        </p:spPr>
      </p:pic>
      <p:sp>
        <p:nvSpPr>
          <p:cNvPr id="6" name="Rounded Rectangle 5"/>
          <p:cNvSpPr/>
          <p:nvPr/>
        </p:nvSpPr>
        <p:spPr>
          <a:xfrm>
            <a:off x="5220072" y="4653136"/>
            <a:ext cx="1800200" cy="288032"/>
          </a:xfrm>
          <a:prstGeom prst="round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3" name="Rounded Rectangle 22"/>
          <p:cNvSpPr/>
          <p:nvPr/>
        </p:nvSpPr>
        <p:spPr>
          <a:xfrm>
            <a:off x="5220072" y="6093296"/>
            <a:ext cx="1800200" cy="288032"/>
          </a:xfrm>
          <a:prstGeom prst="round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Tree>
    <p:extLst>
      <p:ext uri="{BB962C8B-B14F-4D97-AF65-F5344CB8AC3E}">
        <p14:creationId xmlns:p14="http://schemas.microsoft.com/office/powerpoint/2010/main" val="37824497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JS API: </a:t>
            </a:r>
            <a:r>
              <a:rPr lang="nl-NL" dirty="0" err="1" smtClean="0"/>
              <a:t>WebSockets</a:t>
            </a:r>
            <a:r>
              <a:rPr lang="nl-NL" dirty="0" smtClean="0"/>
              <a:t> (</a:t>
            </a:r>
            <a:r>
              <a:rPr lang="nl-NL" dirty="0"/>
              <a:t>6</a:t>
            </a:r>
            <a:r>
              <a:rPr lang="nl-NL" dirty="0" smtClean="0"/>
              <a:t>/8)</a:t>
            </a:r>
            <a:endParaRPr lang="nl-NL" dirty="0"/>
          </a:p>
        </p:txBody>
      </p:sp>
      <p:sp>
        <p:nvSpPr>
          <p:cNvPr id="8" name="Tijdelijke aanduiding voor inhoud 7"/>
          <p:cNvSpPr>
            <a:spLocks noGrp="1"/>
          </p:cNvSpPr>
          <p:nvPr>
            <p:ph idx="1"/>
          </p:nvPr>
        </p:nvSpPr>
        <p:spPr/>
        <p:txBody>
          <a:bodyPr/>
          <a:lstStyle/>
          <a:p>
            <a:r>
              <a:rPr lang="nl-NL" dirty="0" err="1" smtClean="0"/>
              <a:t>WebSockets</a:t>
            </a:r>
            <a:r>
              <a:rPr lang="nl-NL" dirty="0" smtClean="0"/>
              <a:t> </a:t>
            </a:r>
            <a:r>
              <a:rPr lang="nl-NL" dirty="0" err="1" smtClean="0"/>
              <a:t>use</a:t>
            </a:r>
            <a:r>
              <a:rPr lang="nl-NL" dirty="0" smtClean="0"/>
              <a:t> </a:t>
            </a:r>
            <a:r>
              <a:rPr lang="nl-NL" b="1" dirty="0" smtClean="0"/>
              <a:t>a new TCP-</a:t>
            </a:r>
            <a:r>
              <a:rPr lang="nl-NL" b="1" dirty="0" err="1" smtClean="0"/>
              <a:t>based</a:t>
            </a:r>
            <a:r>
              <a:rPr lang="nl-NL" b="1" dirty="0" smtClean="0"/>
              <a:t> protocol</a:t>
            </a:r>
            <a:endParaRPr lang="nl-NL" dirty="0" smtClean="0"/>
          </a:p>
          <a:p>
            <a:pPr lvl="1"/>
            <a:r>
              <a:rPr lang="nl-NL" dirty="0" err="1" smtClean="0"/>
              <a:t>When</a:t>
            </a:r>
            <a:r>
              <a:rPr lang="nl-NL" dirty="0" smtClean="0"/>
              <a:t> </a:t>
            </a:r>
            <a:r>
              <a:rPr lang="nl-NL" dirty="0" err="1" smtClean="0"/>
              <a:t>approaching</a:t>
            </a:r>
            <a:r>
              <a:rPr lang="nl-NL" dirty="0" smtClean="0"/>
              <a:t> the web server, a </a:t>
            </a:r>
            <a:r>
              <a:rPr lang="nl-NL" dirty="0" err="1" smtClean="0"/>
              <a:t>handshake</a:t>
            </a:r>
            <a:r>
              <a:rPr lang="nl-NL" dirty="0" smtClean="0"/>
              <a:t> is </a:t>
            </a:r>
            <a:r>
              <a:rPr lang="nl-NL" dirty="0" err="1" smtClean="0"/>
              <a:t>performed</a:t>
            </a:r>
            <a:endParaRPr lang="nl-NL" dirty="0"/>
          </a:p>
          <a:p>
            <a:pPr lvl="1"/>
            <a:r>
              <a:rPr lang="nl-NL" dirty="0" err="1" smtClean="0"/>
              <a:t>Connections</a:t>
            </a:r>
            <a:r>
              <a:rPr lang="nl-NL" dirty="0" smtClean="0"/>
              <a:t> </a:t>
            </a:r>
            <a:r>
              <a:rPr lang="nl-NL" dirty="0" err="1"/>
              <a:t>may</a:t>
            </a:r>
            <a:r>
              <a:rPr lang="nl-NL" dirty="0"/>
              <a:t> </a:t>
            </a:r>
            <a:r>
              <a:rPr lang="nl-NL" dirty="0" err="1"/>
              <a:t>remain</a:t>
            </a:r>
            <a:r>
              <a:rPr lang="nl-NL" dirty="0"/>
              <a:t> open as long as </a:t>
            </a:r>
            <a:r>
              <a:rPr lang="nl-NL" dirty="0" err="1"/>
              <a:t>needed</a:t>
            </a:r>
            <a:endParaRPr lang="nl-NL" dirty="0"/>
          </a:p>
          <a:p>
            <a:pPr lvl="1"/>
            <a:r>
              <a:rPr lang="nl-NL" dirty="0" err="1" smtClean="0"/>
              <a:t>Eliminates</a:t>
            </a:r>
            <a:r>
              <a:rPr lang="nl-NL" dirty="0" smtClean="0"/>
              <a:t> </a:t>
            </a:r>
            <a:r>
              <a:rPr lang="nl-NL" dirty="0" err="1" smtClean="0"/>
              <a:t>excess</a:t>
            </a:r>
            <a:r>
              <a:rPr lang="nl-NL" dirty="0" smtClean="0"/>
              <a:t> HTTP </a:t>
            </a:r>
            <a:r>
              <a:rPr lang="nl-NL" dirty="0" err="1" smtClean="0"/>
              <a:t>request</a:t>
            </a:r>
            <a:r>
              <a:rPr lang="nl-NL" dirty="0" smtClean="0"/>
              <a:t> </a:t>
            </a:r>
            <a:r>
              <a:rPr lang="nl-NL" dirty="0" err="1" smtClean="0"/>
              <a:t>bodies</a:t>
            </a: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81</a:t>
            </a:fld>
            <a:endParaRPr lang="nl-NL"/>
          </a:p>
        </p:txBody>
      </p:sp>
      <p:sp>
        <p:nvSpPr>
          <p:cNvPr id="3" name="TextBox 2"/>
          <p:cNvSpPr txBox="1"/>
          <p:nvPr/>
        </p:nvSpPr>
        <p:spPr>
          <a:xfrm>
            <a:off x="5887877" y="6104329"/>
            <a:ext cx="3148619" cy="276999"/>
          </a:xfrm>
          <a:prstGeom prst="rect">
            <a:avLst/>
          </a:prstGeom>
          <a:noFill/>
        </p:spPr>
        <p:txBody>
          <a:bodyPr wrap="none" rtlCol="0">
            <a:spAutoFit/>
          </a:bodyPr>
          <a:lstStyle/>
          <a:p>
            <a:r>
              <a:rPr lang="nl-NL" sz="1200" dirty="0" smtClean="0">
                <a:solidFill>
                  <a:schemeClr val="bg2">
                    <a:lumMod val="50000"/>
                  </a:schemeClr>
                </a:solidFill>
              </a:rPr>
              <a:t>Source</a:t>
            </a:r>
            <a:r>
              <a:rPr lang="nl-NL" sz="1200" dirty="0">
                <a:solidFill>
                  <a:schemeClr val="bg2">
                    <a:lumMod val="50000"/>
                  </a:schemeClr>
                </a:solidFill>
              </a:rPr>
              <a:t>: http://</a:t>
            </a:r>
            <a:r>
              <a:rPr lang="nl-NL" sz="1200" dirty="0" smtClean="0">
                <a:solidFill>
                  <a:schemeClr val="bg2">
                    <a:lumMod val="50000"/>
                  </a:schemeClr>
                </a:solidFill>
              </a:rPr>
              <a:t>websocket.org/quantum.html </a:t>
            </a:r>
            <a:endParaRPr lang="nl-NL" sz="1200" dirty="0">
              <a:solidFill>
                <a:schemeClr val="bg2">
                  <a:lumMod val="50000"/>
                </a:schemeClr>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284984"/>
            <a:ext cx="3998987" cy="2862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7477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err="1" smtClean="0"/>
              <a:t>WebSockets</a:t>
            </a:r>
            <a:r>
              <a:rPr lang="nl-NL" dirty="0" smtClean="0"/>
              <a:t> (</a:t>
            </a:r>
            <a:r>
              <a:rPr lang="nl-NL" dirty="0"/>
              <a:t>7</a:t>
            </a:r>
            <a:r>
              <a:rPr lang="nl-NL" dirty="0" smtClean="0"/>
              <a:t>/8)</a:t>
            </a:r>
            <a:endParaRPr lang="nl-NL" dirty="0"/>
          </a:p>
        </p:txBody>
      </p:sp>
      <p:sp>
        <p:nvSpPr>
          <p:cNvPr id="3" name="Content Placeholder 2"/>
          <p:cNvSpPr>
            <a:spLocks noGrp="1"/>
          </p:cNvSpPr>
          <p:nvPr>
            <p:ph idx="1"/>
          </p:nvPr>
        </p:nvSpPr>
        <p:spPr/>
        <p:txBody>
          <a:bodyPr/>
          <a:lstStyle/>
          <a:p>
            <a:r>
              <a:rPr lang="nl-NL" dirty="0" smtClean="0"/>
              <a:t>Communication </a:t>
            </a:r>
            <a:r>
              <a:rPr lang="nl-NL" dirty="0" err="1" smtClean="0"/>
              <a:t>with</a:t>
            </a:r>
            <a:r>
              <a:rPr lang="nl-NL" dirty="0" smtClean="0"/>
              <a:t> </a:t>
            </a:r>
            <a:r>
              <a:rPr lang="nl-NL" dirty="0" err="1" smtClean="0"/>
              <a:t>websockets</a:t>
            </a:r>
            <a:endParaRPr lang="nl-NL" dirty="0" smtClean="0"/>
          </a:p>
          <a:p>
            <a:endParaRPr lang="nl-NL" dirty="0"/>
          </a:p>
          <a:p>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82</a:t>
            </a:fld>
            <a:endParaRPr lang="nl-NL"/>
          </a:p>
        </p:txBody>
      </p:sp>
      <p:sp>
        <p:nvSpPr>
          <p:cNvPr id="6" name="Rounded Rectangle 5"/>
          <p:cNvSpPr/>
          <p:nvPr/>
        </p:nvSpPr>
        <p:spPr>
          <a:xfrm>
            <a:off x="1619672" y="2204864"/>
            <a:ext cx="1440160" cy="3024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2800" dirty="0" smtClean="0"/>
              <a:t>Client</a:t>
            </a:r>
            <a:endParaRPr lang="nl-NL" sz="2800" dirty="0"/>
          </a:p>
        </p:txBody>
      </p:sp>
      <p:sp>
        <p:nvSpPr>
          <p:cNvPr id="7" name="Rounded Rectangle 6"/>
          <p:cNvSpPr/>
          <p:nvPr/>
        </p:nvSpPr>
        <p:spPr>
          <a:xfrm>
            <a:off x="6156176" y="2204864"/>
            <a:ext cx="1440160" cy="3024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2800" dirty="0" smtClean="0"/>
              <a:t>Server</a:t>
            </a:r>
            <a:endParaRPr lang="nl-NL" sz="2800" dirty="0"/>
          </a:p>
        </p:txBody>
      </p:sp>
      <p:cxnSp>
        <p:nvCxnSpPr>
          <p:cNvPr id="10" name="Rechte verbindingslijn met pijl 6"/>
          <p:cNvCxnSpPr/>
          <p:nvPr/>
        </p:nvCxnSpPr>
        <p:spPr>
          <a:xfrm>
            <a:off x="3275856" y="2564904"/>
            <a:ext cx="26642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kstvak 9"/>
          <p:cNvSpPr txBox="1"/>
          <p:nvPr/>
        </p:nvSpPr>
        <p:spPr>
          <a:xfrm>
            <a:off x="3203848" y="2204864"/>
            <a:ext cx="1008112" cy="369332"/>
          </a:xfrm>
          <a:prstGeom prst="rect">
            <a:avLst/>
          </a:prstGeom>
          <a:noFill/>
        </p:spPr>
        <p:txBody>
          <a:bodyPr wrap="square" rtlCol="0">
            <a:spAutoFit/>
          </a:bodyPr>
          <a:lstStyle/>
          <a:p>
            <a:r>
              <a:rPr lang="nl-NL" dirty="0" err="1" smtClean="0">
                <a:solidFill>
                  <a:srgbClr val="005B99"/>
                </a:solidFill>
                <a:latin typeface="+mj-lt"/>
              </a:rPr>
              <a:t>Request</a:t>
            </a:r>
            <a:endParaRPr lang="nl-NL" dirty="0">
              <a:solidFill>
                <a:srgbClr val="005B99"/>
              </a:solidFill>
              <a:latin typeface="+mj-lt"/>
            </a:endParaRPr>
          </a:p>
        </p:txBody>
      </p:sp>
      <p:cxnSp>
        <p:nvCxnSpPr>
          <p:cNvPr id="14" name="Rechte verbindingslijn met pijl 6"/>
          <p:cNvCxnSpPr/>
          <p:nvPr/>
        </p:nvCxnSpPr>
        <p:spPr>
          <a:xfrm>
            <a:off x="3275856" y="3429000"/>
            <a:ext cx="26642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Tekstvak 9"/>
          <p:cNvSpPr txBox="1"/>
          <p:nvPr/>
        </p:nvSpPr>
        <p:spPr>
          <a:xfrm>
            <a:off x="3203848" y="3068960"/>
            <a:ext cx="1008112" cy="369332"/>
          </a:xfrm>
          <a:prstGeom prst="rect">
            <a:avLst/>
          </a:prstGeom>
          <a:noFill/>
        </p:spPr>
        <p:txBody>
          <a:bodyPr wrap="square" rtlCol="0">
            <a:spAutoFit/>
          </a:bodyPr>
          <a:lstStyle/>
          <a:p>
            <a:r>
              <a:rPr lang="nl-NL" dirty="0" err="1" smtClean="0">
                <a:solidFill>
                  <a:srgbClr val="005B99"/>
                </a:solidFill>
                <a:latin typeface="+mj-lt"/>
              </a:rPr>
              <a:t>Request</a:t>
            </a:r>
            <a:endParaRPr lang="nl-NL" dirty="0">
              <a:solidFill>
                <a:srgbClr val="005B99"/>
              </a:solidFill>
              <a:latin typeface="+mj-lt"/>
            </a:endParaRPr>
          </a:p>
        </p:txBody>
      </p:sp>
      <p:cxnSp>
        <p:nvCxnSpPr>
          <p:cNvPr id="16" name="Rechte verbindingslijn met pijl 6"/>
          <p:cNvCxnSpPr/>
          <p:nvPr/>
        </p:nvCxnSpPr>
        <p:spPr>
          <a:xfrm flipH="1">
            <a:off x="3277900" y="2996952"/>
            <a:ext cx="26642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kstvak 9"/>
          <p:cNvSpPr txBox="1"/>
          <p:nvPr/>
        </p:nvSpPr>
        <p:spPr>
          <a:xfrm>
            <a:off x="4932040" y="2636912"/>
            <a:ext cx="1154988" cy="369332"/>
          </a:xfrm>
          <a:prstGeom prst="rect">
            <a:avLst/>
          </a:prstGeom>
          <a:noFill/>
        </p:spPr>
        <p:txBody>
          <a:bodyPr wrap="square" rtlCol="0">
            <a:spAutoFit/>
          </a:bodyPr>
          <a:lstStyle/>
          <a:p>
            <a:r>
              <a:rPr lang="nl-NL" dirty="0" smtClean="0">
                <a:solidFill>
                  <a:srgbClr val="005B99"/>
                </a:solidFill>
                <a:latin typeface="+mj-lt"/>
              </a:rPr>
              <a:t>Response</a:t>
            </a:r>
            <a:endParaRPr lang="nl-NL" dirty="0">
              <a:solidFill>
                <a:srgbClr val="005B99"/>
              </a:solidFill>
              <a:latin typeface="+mj-lt"/>
            </a:endParaRPr>
          </a:p>
        </p:txBody>
      </p:sp>
      <p:cxnSp>
        <p:nvCxnSpPr>
          <p:cNvPr id="19" name="Rechte verbindingslijn met pijl 6"/>
          <p:cNvCxnSpPr/>
          <p:nvPr/>
        </p:nvCxnSpPr>
        <p:spPr>
          <a:xfrm>
            <a:off x="3275856" y="4283804"/>
            <a:ext cx="26642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ekstvak 9"/>
          <p:cNvSpPr txBox="1"/>
          <p:nvPr/>
        </p:nvSpPr>
        <p:spPr>
          <a:xfrm>
            <a:off x="3203848" y="3923764"/>
            <a:ext cx="1008112" cy="369332"/>
          </a:xfrm>
          <a:prstGeom prst="rect">
            <a:avLst/>
          </a:prstGeom>
          <a:noFill/>
        </p:spPr>
        <p:txBody>
          <a:bodyPr wrap="square" rtlCol="0">
            <a:spAutoFit/>
          </a:bodyPr>
          <a:lstStyle/>
          <a:p>
            <a:r>
              <a:rPr lang="nl-NL" dirty="0" err="1" smtClean="0">
                <a:solidFill>
                  <a:srgbClr val="005B99"/>
                </a:solidFill>
                <a:latin typeface="+mj-lt"/>
              </a:rPr>
              <a:t>Request</a:t>
            </a:r>
            <a:endParaRPr lang="nl-NL" dirty="0">
              <a:solidFill>
                <a:srgbClr val="005B99"/>
              </a:solidFill>
              <a:latin typeface="+mj-lt"/>
            </a:endParaRPr>
          </a:p>
        </p:txBody>
      </p:sp>
      <p:cxnSp>
        <p:nvCxnSpPr>
          <p:cNvPr id="21" name="Rechte verbindingslijn met pijl 6"/>
          <p:cNvCxnSpPr/>
          <p:nvPr/>
        </p:nvCxnSpPr>
        <p:spPr>
          <a:xfrm flipH="1">
            <a:off x="3277900" y="3851756"/>
            <a:ext cx="26642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Tekstvak 9"/>
          <p:cNvSpPr txBox="1"/>
          <p:nvPr/>
        </p:nvSpPr>
        <p:spPr>
          <a:xfrm>
            <a:off x="4932040" y="3491716"/>
            <a:ext cx="1154988" cy="369332"/>
          </a:xfrm>
          <a:prstGeom prst="rect">
            <a:avLst/>
          </a:prstGeom>
          <a:noFill/>
        </p:spPr>
        <p:txBody>
          <a:bodyPr wrap="square" rtlCol="0">
            <a:spAutoFit/>
          </a:bodyPr>
          <a:lstStyle/>
          <a:p>
            <a:r>
              <a:rPr lang="nl-NL" dirty="0" smtClean="0">
                <a:solidFill>
                  <a:srgbClr val="005B99"/>
                </a:solidFill>
                <a:latin typeface="+mj-lt"/>
              </a:rPr>
              <a:t>Response</a:t>
            </a:r>
            <a:endParaRPr lang="nl-NL" dirty="0">
              <a:solidFill>
                <a:srgbClr val="005B99"/>
              </a:solidFill>
              <a:latin typeface="+mj-lt"/>
            </a:endParaRPr>
          </a:p>
        </p:txBody>
      </p:sp>
      <p:cxnSp>
        <p:nvCxnSpPr>
          <p:cNvPr id="23" name="Rechte verbindingslijn met pijl 6"/>
          <p:cNvCxnSpPr/>
          <p:nvPr/>
        </p:nvCxnSpPr>
        <p:spPr>
          <a:xfrm flipH="1">
            <a:off x="3246016" y="4725144"/>
            <a:ext cx="266429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kstvak 9"/>
          <p:cNvSpPr txBox="1"/>
          <p:nvPr/>
        </p:nvSpPr>
        <p:spPr>
          <a:xfrm>
            <a:off x="4900156" y="4365104"/>
            <a:ext cx="1154988" cy="369332"/>
          </a:xfrm>
          <a:prstGeom prst="rect">
            <a:avLst/>
          </a:prstGeom>
          <a:noFill/>
        </p:spPr>
        <p:txBody>
          <a:bodyPr wrap="square" rtlCol="0">
            <a:spAutoFit/>
          </a:bodyPr>
          <a:lstStyle/>
          <a:p>
            <a:r>
              <a:rPr lang="nl-NL" dirty="0" smtClean="0">
                <a:solidFill>
                  <a:srgbClr val="005B99"/>
                </a:solidFill>
                <a:latin typeface="+mj-lt"/>
              </a:rPr>
              <a:t>Response</a:t>
            </a:r>
            <a:endParaRPr lang="nl-NL" dirty="0">
              <a:solidFill>
                <a:srgbClr val="005B99"/>
              </a:solidFill>
              <a:latin typeface="+mj-lt"/>
            </a:endParaRPr>
          </a:p>
        </p:txBody>
      </p:sp>
    </p:spTree>
    <p:extLst>
      <p:ext uri="{BB962C8B-B14F-4D97-AF65-F5344CB8AC3E}">
        <p14:creationId xmlns:p14="http://schemas.microsoft.com/office/powerpoint/2010/main" val="414789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err="1" smtClean="0"/>
              <a:t>WebSockets</a:t>
            </a:r>
            <a:r>
              <a:rPr lang="nl-NL" dirty="0" smtClean="0"/>
              <a:t> (</a:t>
            </a:r>
            <a:r>
              <a:rPr lang="nl-NL" dirty="0"/>
              <a:t>8</a:t>
            </a:r>
            <a:r>
              <a:rPr lang="nl-NL" dirty="0" smtClean="0"/>
              <a:t>/8)</a:t>
            </a:r>
            <a:endParaRPr lang="nl-NL" dirty="0"/>
          </a:p>
        </p:txBody>
      </p:sp>
      <p:sp>
        <p:nvSpPr>
          <p:cNvPr id="3" name="Content Placeholder 2"/>
          <p:cNvSpPr>
            <a:spLocks noGrp="1"/>
          </p:cNvSpPr>
          <p:nvPr>
            <p:ph idx="1"/>
          </p:nvPr>
        </p:nvSpPr>
        <p:spPr/>
        <p:txBody>
          <a:bodyPr/>
          <a:lstStyle/>
          <a:p>
            <a:r>
              <a:rPr lang="nl-NL" dirty="0" smtClean="0"/>
              <a:t>Using </a:t>
            </a:r>
            <a:r>
              <a:rPr lang="nl-NL" dirty="0" err="1" smtClean="0"/>
              <a:t>websockets</a:t>
            </a:r>
            <a:endParaRPr lang="nl-NL" dirty="0" smtClean="0"/>
          </a:p>
          <a:p>
            <a:endParaRPr lang="nl-NL" dirty="0"/>
          </a:p>
          <a:p>
            <a:endParaRPr lang="nl-NL" dirty="0" smtClean="0"/>
          </a:p>
          <a:p>
            <a:endParaRPr lang="nl-NL" dirty="0"/>
          </a:p>
          <a:p>
            <a:endParaRPr lang="nl-NL" dirty="0" smtClean="0"/>
          </a:p>
          <a:p>
            <a:endParaRPr lang="nl-NL" dirty="0"/>
          </a:p>
          <a:p>
            <a:pPr lvl="1"/>
            <a:endParaRPr lang="nl-NL" dirty="0" smtClean="0"/>
          </a:p>
          <a:p>
            <a:pPr lvl="1"/>
            <a:r>
              <a:rPr lang="nl-NL" dirty="0" smtClean="0"/>
              <a:t>A </a:t>
            </a:r>
            <a:r>
              <a:rPr lang="nl-NL" dirty="0" err="1" smtClean="0"/>
              <a:t>websocket</a:t>
            </a:r>
            <a:r>
              <a:rPr lang="nl-NL" dirty="0" smtClean="0"/>
              <a:t> server </a:t>
            </a:r>
            <a:r>
              <a:rPr lang="nl-NL" dirty="0" err="1" smtClean="0"/>
              <a:t>for</a:t>
            </a:r>
            <a:r>
              <a:rPr lang="nl-NL" dirty="0" smtClean="0"/>
              <a:t> </a:t>
            </a:r>
            <a:r>
              <a:rPr lang="nl-NL" dirty="0" err="1" smtClean="0"/>
              <a:t>testing</a:t>
            </a:r>
            <a:r>
              <a:rPr lang="nl-NL" dirty="0"/>
              <a:t> </a:t>
            </a:r>
            <a:r>
              <a:rPr lang="nl-NL" dirty="0" err="1" smtClean="0"/>
              <a:t>purposes</a:t>
            </a:r>
            <a:r>
              <a:rPr lang="nl-NL" dirty="0" smtClean="0"/>
              <a:t>:</a:t>
            </a:r>
          </a:p>
          <a:p>
            <a:pPr marL="457200" lvl="1" indent="0">
              <a:buNone/>
            </a:pPr>
            <a:r>
              <a:rPr lang="nl-NL" dirty="0"/>
              <a:t>	wss://echo.websocket.org</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83</a:t>
            </a:fld>
            <a:endParaRPr lang="nl-NL"/>
          </a:p>
        </p:txBody>
      </p:sp>
      <p:sp>
        <p:nvSpPr>
          <p:cNvPr id="6" name="Rectangle 18"/>
          <p:cNvSpPr/>
          <p:nvPr/>
        </p:nvSpPr>
        <p:spPr>
          <a:xfrm>
            <a:off x="598015" y="1412776"/>
            <a:ext cx="7632700" cy="302433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var</a:t>
            </a:r>
            <a:r>
              <a:rPr lang="en-US"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socket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new</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WebSocket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ws</a:t>
            </a:r>
            <a:r>
              <a:rPr lang="en-US"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socketserver</a:t>
            </a:r>
            <a:r>
              <a:rPr lang="en-US"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socket.addEventListener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'open'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socket.addEventListener</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'message'</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 {</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socket.addEventListener</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'close'</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 {</a:t>
            </a:r>
            <a:b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nl-NL"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http://files.softicons.com/download/system-icons/windows-8-metro-invert-icons-by-dakirby309/png/256x256/Web%20Browsers/Internet%20Explorer%201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5638" y="85012"/>
            <a:ext cx="668722" cy="6687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aux2.iconpedia.net/uploads/427985527807390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7596"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files.softicons.com/download/system-icons/xedia-icons-by-photoshopedia/png/256/Firefo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01570" y="5361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JP ten Berge\Downloads\Opera-icon-high-r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63396" y="44624"/>
            <a:ext cx="673100"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175326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smtClean="0"/>
              <a:t>Agenda</a:t>
            </a:r>
            <a:endParaRPr lang="nl-NL" dirty="0"/>
          </a:p>
        </p:txBody>
      </p:sp>
      <p:sp>
        <p:nvSpPr>
          <p:cNvPr id="7" name="Afgeronde rechthoek 21"/>
          <p:cNvSpPr/>
          <p:nvPr/>
        </p:nvSpPr>
        <p:spPr>
          <a:xfrm>
            <a:off x="5076056" y="3218625"/>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0" name="Afgeronde rechthoek 20"/>
          <p:cNvSpPr/>
          <p:nvPr/>
        </p:nvSpPr>
        <p:spPr>
          <a:xfrm>
            <a:off x="5076056" y="2779434"/>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playback</a:t>
            </a:r>
          </a:p>
          <a:p>
            <a:pPr lvl="2"/>
            <a:r>
              <a:rPr lang="nl-NL" dirty="0"/>
              <a:t>Audio playback</a:t>
            </a:r>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a:t> </a:t>
            </a:r>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84</a:t>
            </a:fld>
            <a:endParaRPr lang="nl-NL" dirty="0"/>
          </a:p>
        </p:txBody>
      </p:sp>
      <p:pic>
        <p:nvPicPr>
          <p:cNvPr id="9"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334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JS API: Web </a:t>
            </a:r>
            <a:r>
              <a:rPr lang="nl-NL" dirty="0" err="1" smtClean="0"/>
              <a:t>workers</a:t>
            </a:r>
            <a:r>
              <a:rPr lang="nl-NL" dirty="0" smtClean="0"/>
              <a:t> (1/3)</a:t>
            </a:r>
            <a:endParaRPr lang="nl-NL" dirty="0"/>
          </a:p>
        </p:txBody>
      </p:sp>
      <p:sp>
        <p:nvSpPr>
          <p:cNvPr id="3" name="Tijdelijke aanduiding voor inhoud 2"/>
          <p:cNvSpPr>
            <a:spLocks noGrp="1"/>
          </p:cNvSpPr>
          <p:nvPr>
            <p:ph idx="1"/>
          </p:nvPr>
        </p:nvSpPr>
        <p:spPr/>
        <p:txBody>
          <a:bodyPr/>
          <a:lstStyle/>
          <a:p>
            <a:r>
              <a:rPr lang="nl-NL" dirty="0" smtClean="0"/>
              <a:t>Support </a:t>
            </a:r>
            <a:r>
              <a:rPr lang="nl-NL" dirty="0" err="1" smtClean="0"/>
              <a:t>for</a:t>
            </a:r>
            <a:r>
              <a:rPr lang="nl-NL" dirty="0" smtClean="0"/>
              <a:t> </a:t>
            </a:r>
            <a:r>
              <a:rPr lang="nl-NL" dirty="0" err="1" smtClean="0"/>
              <a:t>performing</a:t>
            </a:r>
            <a:r>
              <a:rPr lang="nl-NL" dirty="0" smtClean="0"/>
              <a:t> </a:t>
            </a:r>
            <a:r>
              <a:rPr lang="nl-NL" dirty="0" err="1" smtClean="0"/>
              <a:t>work</a:t>
            </a:r>
            <a:r>
              <a:rPr lang="nl-NL" dirty="0" smtClean="0"/>
              <a:t> on the background</a:t>
            </a:r>
          </a:p>
          <a:p>
            <a:r>
              <a:rPr lang="nl-NL" dirty="0" err="1" smtClean="0"/>
              <a:t>Communicate</a:t>
            </a:r>
            <a:r>
              <a:rPr lang="nl-NL" dirty="0" smtClean="0"/>
              <a:t> </a:t>
            </a:r>
            <a:r>
              <a:rPr lang="nl-NL" dirty="0" err="1" smtClean="0"/>
              <a:t>through</a:t>
            </a:r>
            <a:r>
              <a:rPr lang="nl-NL" dirty="0" smtClean="0"/>
              <a:t> </a:t>
            </a:r>
            <a:r>
              <a:rPr lang="nl-NL" dirty="0" err="1" smtClean="0"/>
              <a:t>messages</a:t>
            </a:r>
            <a:endParaRPr lang="nl-NL" dirty="0" smtClean="0"/>
          </a:p>
          <a:p>
            <a:endParaRPr lang="nl-NL" dirty="0" smtClean="0"/>
          </a:p>
          <a:p>
            <a:r>
              <a:rPr lang="nl-NL" dirty="0" smtClean="0"/>
              <a:t>Limited features </a:t>
            </a:r>
            <a:r>
              <a:rPr lang="nl-NL" dirty="0" err="1" smtClean="0"/>
              <a:t>accessible</a:t>
            </a:r>
            <a:endParaRPr lang="nl-NL" dirty="0" smtClean="0"/>
          </a:p>
          <a:p>
            <a:pPr lvl="1"/>
            <a:r>
              <a:rPr lang="nl-NL" dirty="0" smtClean="0"/>
              <a:t>No DOM</a:t>
            </a:r>
          </a:p>
          <a:p>
            <a:pPr lvl="1"/>
            <a:r>
              <a:rPr lang="nl-NL" dirty="0" smtClean="0"/>
              <a:t>No </a:t>
            </a:r>
            <a:r>
              <a:rPr lang="nl-NL" dirty="0" err="1" smtClean="0"/>
              <a:t>window</a:t>
            </a:r>
            <a:r>
              <a:rPr lang="nl-NL" dirty="0" smtClean="0"/>
              <a:t> object</a:t>
            </a:r>
          </a:p>
          <a:p>
            <a:pPr lvl="1"/>
            <a:r>
              <a:rPr lang="nl-NL" dirty="0" smtClean="0"/>
              <a:t>No document object</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85</a:t>
            </a:fld>
            <a:endParaRPr lang="nl-NL"/>
          </a:p>
        </p:txBody>
      </p:sp>
    </p:spTree>
    <p:extLst>
      <p:ext uri="{BB962C8B-B14F-4D97-AF65-F5344CB8AC3E}">
        <p14:creationId xmlns:p14="http://schemas.microsoft.com/office/powerpoint/2010/main" val="33575674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Web </a:t>
            </a:r>
            <a:r>
              <a:rPr lang="nl-NL" dirty="0" err="1" smtClean="0"/>
              <a:t>workers</a:t>
            </a:r>
            <a:r>
              <a:rPr lang="nl-NL" dirty="0" smtClean="0"/>
              <a:t> (2/3)</a:t>
            </a:r>
            <a:endParaRPr lang="nl-NL" dirty="0"/>
          </a:p>
        </p:txBody>
      </p:sp>
      <p:sp>
        <p:nvSpPr>
          <p:cNvPr id="3" name="Content Placeholder 2"/>
          <p:cNvSpPr>
            <a:spLocks noGrp="1"/>
          </p:cNvSpPr>
          <p:nvPr>
            <p:ph idx="1"/>
          </p:nvPr>
        </p:nvSpPr>
        <p:spPr/>
        <p:txBody>
          <a:bodyPr/>
          <a:lstStyle/>
          <a:p>
            <a:r>
              <a:rPr lang="nl-NL" dirty="0" err="1" smtClean="0"/>
              <a:t>Spawning</a:t>
            </a:r>
            <a:r>
              <a:rPr lang="nl-NL" dirty="0" smtClean="0"/>
              <a:t> a new </a:t>
            </a:r>
            <a:r>
              <a:rPr lang="nl-NL" dirty="0" err="1" smtClean="0"/>
              <a:t>worker</a:t>
            </a:r>
            <a:endParaRPr lang="nl-NL" dirty="0" smtClean="0"/>
          </a:p>
          <a:p>
            <a:endParaRPr lang="nl-NL" dirty="0"/>
          </a:p>
          <a:p>
            <a:endParaRPr lang="nl-NL" dirty="0" smtClean="0"/>
          </a:p>
          <a:p>
            <a:endParaRPr lang="nl-NL" dirty="0" smtClean="0"/>
          </a:p>
          <a:p>
            <a:endParaRPr lang="nl-NL" dirty="0" smtClean="0"/>
          </a:p>
          <a:p>
            <a:endParaRPr lang="nl-NL" dirty="0" smtClean="0"/>
          </a:p>
          <a:p>
            <a:r>
              <a:rPr lang="nl-NL" dirty="0" smtClean="0"/>
              <a:t>The </a:t>
            </a:r>
            <a:r>
              <a:rPr lang="nl-NL" dirty="0" err="1" smtClean="0"/>
              <a:t>worker</a:t>
            </a:r>
            <a:r>
              <a:rPr lang="nl-NL" dirty="0"/>
              <a:t> </a:t>
            </a:r>
            <a:r>
              <a:rPr lang="nl-NL" dirty="0" err="1" smtClean="0"/>
              <a:t>itself</a:t>
            </a:r>
            <a:endParaRPr lang="nl-NL"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86</a:t>
            </a:fld>
            <a:endParaRPr lang="nl-NL"/>
          </a:p>
        </p:txBody>
      </p:sp>
      <p:sp>
        <p:nvSpPr>
          <p:cNvPr id="22" name="Rectangle 18"/>
          <p:cNvSpPr/>
          <p:nvPr/>
        </p:nvSpPr>
        <p:spPr>
          <a:xfrm>
            <a:off x="598015" y="1412776"/>
            <a:ext cx="7632700" cy="22322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FF"/>
                </a:solidFill>
                <a:latin typeface="Consolas"/>
                <a:ea typeface="Calibri"/>
                <a:cs typeface="Times New Roman"/>
              </a:rPr>
              <a:t>var</a:t>
            </a:r>
            <a:r>
              <a:rPr lang="en-US" dirty="0">
                <a:solidFill>
                  <a:srgbClr val="000000"/>
                </a:solidFill>
                <a:latin typeface="Consolas"/>
                <a:ea typeface="Calibri"/>
                <a:cs typeface="Times New Roman"/>
              </a:rPr>
              <a:t> worker = </a:t>
            </a:r>
            <a:r>
              <a:rPr lang="en-US" dirty="0">
                <a:solidFill>
                  <a:srgbClr val="0000FF"/>
                </a:solidFill>
                <a:latin typeface="Consolas"/>
                <a:ea typeface="Calibri"/>
                <a:cs typeface="Times New Roman"/>
              </a:rPr>
              <a:t>new</a:t>
            </a:r>
            <a:r>
              <a:rPr lang="en-US" dirty="0">
                <a:solidFill>
                  <a:srgbClr val="000000"/>
                </a:solidFill>
                <a:latin typeface="Consolas"/>
                <a:ea typeface="Calibri"/>
                <a:cs typeface="Times New Roman"/>
              </a:rPr>
              <a:t> Worker(</a:t>
            </a:r>
            <a:r>
              <a:rPr lang="en-US" dirty="0">
                <a:solidFill>
                  <a:srgbClr val="800000"/>
                </a:solidFill>
                <a:latin typeface="Consolas"/>
                <a:ea typeface="Calibri"/>
                <a:cs typeface="Times New Roman"/>
              </a:rPr>
              <a:t>'workerCode.js'</a:t>
            </a:r>
            <a:r>
              <a:rPr lang="en-US" dirty="0">
                <a:solidFill>
                  <a:srgbClr val="000000"/>
                </a:solidFill>
                <a:latin typeface="Consolas"/>
                <a:ea typeface="Calibri"/>
                <a:cs typeface="Times New Roman"/>
              </a:rPr>
              <a:t>);</a:t>
            </a:r>
            <a:endParaRPr lang="nl-NL" sz="2400" dirty="0">
              <a:solidFill>
                <a:srgbClr val="000000"/>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ea typeface="Calibri"/>
                <a:cs typeface="Times New Roman"/>
              </a:rPr>
              <a:t>worker.addEventListener</a:t>
            </a:r>
            <a:r>
              <a:rPr lang="en-US" dirty="0">
                <a:solidFill>
                  <a:srgbClr val="000000"/>
                </a:solidFill>
                <a:latin typeface="Consolas"/>
                <a:ea typeface="Calibri"/>
                <a:cs typeface="Times New Roman"/>
              </a:rPr>
              <a:t>(</a:t>
            </a:r>
            <a:r>
              <a:rPr lang="en-US" dirty="0">
                <a:solidFill>
                  <a:srgbClr val="800000"/>
                </a:solidFill>
                <a:latin typeface="Consolas"/>
                <a:ea typeface="Calibri"/>
                <a:cs typeface="Times New Roman"/>
              </a:rPr>
              <a:t>'message'</a:t>
            </a:r>
            <a:r>
              <a:rPr lang="en-US" dirty="0">
                <a:solidFill>
                  <a:srgbClr val="000000"/>
                </a:solidFill>
                <a:latin typeface="Consolas"/>
                <a:ea typeface="Calibri"/>
                <a:cs typeface="Times New Roman"/>
              </a:rPr>
              <a:t>, </a:t>
            </a:r>
            <a:r>
              <a:rPr lang="en-US" dirty="0" err="1" smtClean="0">
                <a:solidFill>
                  <a:srgbClr val="000000"/>
                </a:solidFill>
                <a:latin typeface="Consolas"/>
                <a:ea typeface="Calibri"/>
                <a:cs typeface="Times New Roman"/>
              </a:rPr>
              <a:t>messageHandler</a:t>
            </a:r>
            <a:r>
              <a:rPr lang="en-US" dirty="0" smtClean="0">
                <a:solidFill>
                  <a:srgbClr val="000000"/>
                </a:solidFill>
                <a:latin typeface="Consolas"/>
                <a:ea typeface="Calibri"/>
                <a:cs typeface="Times New Roman"/>
              </a:rPr>
              <a:t>, </a:t>
            </a:r>
            <a:r>
              <a:rPr lang="en-US" dirty="0">
                <a:solidFill>
                  <a:srgbClr val="0000FF"/>
                </a:solidFill>
                <a:latin typeface="Consolas"/>
                <a:ea typeface="Calibri"/>
                <a:cs typeface="Times New Roman"/>
              </a:rPr>
              <a:t>false</a:t>
            </a: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en-US" dirty="0" smtClean="0">
              <a:solidFill>
                <a:srgbClr val="0000FF"/>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messageHandler</a:t>
            </a:r>
            <a:r>
              <a:rPr lang="en-US" dirty="0">
                <a:solidFill>
                  <a:srgbClr val="000000"/>
                </a:solidFill>
                <a:latin typeface="Consolas"/>
              </a:rPr>
              <a:t>(e)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if</a:t>
            </a:r>
            <a:r>
              <a:rPr lang="en-US" dirty="0">
                <a:solidFill>
                  <a:srgbClr val="000000"/>
                </a:solidFill>
                <a:latin typeface="Consolas"/>
              </a:rPr>
              <a:t> (</a:t>
            </a:r>
            <a:r>
              <a:rPr lang="en-US" dirty="0" err="1">
                <a:solidFill>
                  <a:srgbClr val="000000"/>
                </a:solidFill>
                <a:latin typeface="Consolas"/>
              </a:rPr>
              <a:t>e.data</a:t>
            </a:r>
            <a:r>
              <a:rPr lang="en-US" dirty="0">
                <a:solidFill>
                  <a:srgbClr val="000000"/>
                </a:solidFill>
                <a:latin typeface="Consolas"/>
              </a:rPr>
              <a:t> == </a:t>
            </a:r>
            <a:r>
              <a:rPr lang="en-US" dirty="0" smtClean="0">
                <a:solidFill>
                  <a:srgbClr val="800000"/>
                </a:solidFill>
                <a:latin typeface="Consolas"/>
              </a:rPr>
              <a:t>"..."</a:t>
            </a:r>
            <a:r>
              <a:rPr lang="en-US" dirty="0" smtClean="0">
                <a:solidFill>
                  <a:srgbClr val="000000"/>
                </a:solidFill>
                <a:latin typeface="Consolas"/>
              </a:rPr>
              <a:t>)</a:t>
            </a:r>
            <a:r>
              <a:rPr lang="en-US" dirty="0">
                <a:solidFill>
                  <a:srgbClr val="000000"/>
                </a:solidFill>
                <a:latin typeface="Consolas"/>
              </a:rPr>
              <a:t> { </a:t>
            </a:r>
            <a:r>
              <a:rPr lang="nl-NL" dirty="0" smtClean="0">
                <a:solidFill>
                  <a:srgbClr val="000000"/>
                </a:solidFill>
                <a:latin typeface="Consolas"/>
              </a:rPr>
              <a:t>... </a:t>
            </a:r>
            <a:r>
              <a:rPr lang="nl-NL" dirty="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endParaRPr lang="nl-NL" dirty="0">
              <a:solidFill>
                <a:schemeClr val="tx1"/>
              </a:solidFill>
            </a:endParaRPr>
          </a:p>
        </p:txBody>
      </p:sp>
      <p:sp>
        <p:nvSpPr>
          <p:cNvPr id="27" name="Rectangle 18"/>
          <p:cNvSpPr/>
          <p:nvPr/>
        </p:nvSpPr>
        <p:spPr>
          <a:xfrm>
            <a:off x="598015" y="4869160"/>
            <a:ext cx="7632700" cy="144016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rPr>
              <a:t>self.addEventListener</a:t>
            </a:r>
            <a:r>
              <a:rPr lang="en-US" dirty="0">
                <a:solidFill>
                  <a:srgbClr val="000000"/>
                </a:solidFill>
                <a:latin typeface="Consolas"/>
              </a:rPr>
              <a:t>(</a:t>
            </a:r>
            <a:r>
              <a:rPr lang="en-US" dirty="0">
                <a:solidFill>
                  <a:srgbClr val="800000"/>
                </a:solidFill>
                <a:latin typeface="Consolas"/>
              </a:rPr>
              <a:t>'message'</a:t>
            </a:r>
            <a:r>
              <a:rPr lang="en-US" dirty="0">
                <a:solidFill>
                  <a:srgbClr val="000000"/>
                </a:solidFill>
                <a:latin typeface="Consolas"/>
              </a:rPr>
              <a:t>, </a:t>
            </a:r>
            <a:r>
              <a:rPr lang="en-US" dirty="0" err="1">
                <a:solidFill>
                  <a:srgbClr val="000000"/>
                </a:solidFill>
                <a:latin typeface="Consolas"/>
              </a:rPr>
              <a:t>messageHandler</a:t>
            </a:r>
            <a:r>
              <a:rPr lang="en-US" dirty="0">
                <a:solidFill>
                  <a:srgbClr val="000000"/>
                </a:solidFill>
                <a:latin typeface="Consolas"/>
              </a:rPr>
              <a:t>, </a:t>
            </a:r>
            <a:r>
              <a:rPr lang="en-US" dirty="0">
                <a:solidFill>
                  <a:srgbClr val="0000FF"/>
                </a:solidFill>
                <a:latin typeface="Consolas"/>
              </a:rPr>
              <a:t>false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a:rPr>
              <a:t>function</a:t>
            </a:r>
            <a:r>
              <a:rPr lang="en-US" dirty="0">
                <a:solidFill>
                  <a:srgbClr val="000000"/>
                </a:solidFill>
                <a:latin typeface="Consolas"/>
              </a:rPr>
              <a:t> </a:t>
            </a:r>
            <a:r>
              <a:rPr lang="en-US" dirty="0" err="1">
                <a:solidFill>
                  <a:srgbClr val="000000"/>
                </a:solidFill>
                <a:latin typeface="Consolas"/>
              </a:rPr>
              <a:t>messageHandler</a:t>
            </a:r>
            <a:r>
              <a:rPr lang="en-US" dirty="0">
                <a:solidFill>
                  <a:srgbClr val="000000"/>
                </a:solidFill>
                <a:latin typeface="Consolas"/>
              </a:rPr>
              <a:t>(e) </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a:solidFill>
                  <a:srgbClr val="0000FF"/>
                </a:solidFill>
                <a:latin typeface="Consolas"/>
              </a:rPr>
              <a:t>if</a:t>
            </a:r>
            <a:r>
              <a:rPr lang="en-US" dirty="0">
                <a:solidFill>
                  <a:srgbClr val="000000"/>
                </a:solidFill>
                <a:latin typeface="Consolas"/>
              </a:rPr>
              <a:t> (</a:t>
            </a:r>
            <a:r>
              <a:rPr lang="en-US" dirty="0" err="1">
                <a:solidFill>
                  <a:srgbClr val="000000"/>
                </a:solidFill>
                <a:latin typeface="Consolas"/>
              </a:rPr>
              <a:t>e.data</a:t>
            </a:r>
            <a:r>
              <a:rPr lang="en-US" dirty="0">
                <a:solidFill>
                  <a:srgbClr val="000000"/>
                </a:solidFill>
                <a:latin typeface="Consolas"/>
              </a:rPr>
              <a:t> == </a:t>
            </a:r>
            <a:r>
              <a:rPr lang="en-US" dirty="0">
                <a:solidFill>
                  <a:srgbClr val="800000"/>
                </a:solidFill>
                <a:latin typeface="Consolas"/>
              </a:rPr>
              <a:t>"start"</a:t>
            </a:r>
            <a:r>
              <a:rPr lang="en-US" dirty="0">
                <a:solidFill>
                  <a:srgbClr val="000000"/>
                </a:solidFill>
                <a:latin typeface="Consolas"/>
              </a:rPr>
              <a:t>) </a:t>
            </a:r>
            <a:r>
              <a:rPr lang="en-US" dirty="0" smtClean="0">
                <a:solidFill>
                  <a:srgbClr val="000000"/>
                </a:solidFill>
                <a:latin typeface="Consolas"/>
              </a:rPr>
              <a:t>{ </a:t>
            </a:r>
            <a:r>
              <a:rPr lang="nl-NL" dirty="0" smtClean="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endParaRPr lang="nl-NL" dirty="0">
              <a:solidFill>
                <a:schemeClr val="tx1"/>
              </a:solidFill>
            </a:endParaRPr>
          </a:p>
        </p:txBody>
      </p:sp>
      <p:sp>
        <p:nvSpPr>
          <p:cNvPr id="8" name="Rounded Rectangle 7"/>
          <p:cNvSpPr/>
          <p:nvPr/>
        </p:nvSpPr>
        <p:spPr>
          <a:xfrm>
            <a:off x="7596336" y="4653136"/>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9" name="Rounded Rectangle 8"/>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383536320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Web </a:t>
            </a:r>
            <a:r>
              <a:rPr lang="nl-NL" dirty="0" err="1" smtClean="0"/>
              <a:t>workers</a:t>
            </a:r>
            <a:r>
              <a:rPr lang="nl-NL" dirty="0" smtClean="0"/>
              <a:t> (3/3)</a:t>
            </a:r>
            <a:endParaRPr lang="nl-NL" dirty="0"/>
          </a:p>
        </p:txBody>
      </p:sp>
      <p:sp>
        <p:nvSpPr>
          <p:cNvPr id="3" name="Content Placeholder 2"/>
          <p:cNvSpPr>
            <a:spLocks noGrp="1"/>
          </p:cNvSpPr>
          <p:nvPr>
            <p:ph idx="1"/>
          </p:nvPr>
        </p:nvSpPr>
        <p:spPr/>
        <p:txBody>
          <a:bodyPr/>
          <a:lstStyle/>
          <a:p>
            <a:r>
              <a:rPr lang="nl-NL" dirty="0" err="1" smtClean="0"/>
              <a:t>Spawning</a:t>
            </a:r>
            <a:r>
              <a:rPr lang="nl-NL" dirty="0" smtClean="0"/>
              <a:t> a new </a:t>
            </a:r>
            <a:r>
              <a:rPr lang="nl-NL" dirty="0" err="1" smtClean="0"/>
              <a:t>worker</a:t>
            </a:r>
            <a:endParaRPr lang="nl-NL" dirty="0" smtClean="0"/>
          </a:p>
          <a:p>
            <a:endParaRPr lang="nl-NL" dirty="0"/>
          </a:p>
          <a:p>
            <a:endParaRPr lang="nl-NL" dirty="0" smtClean="0"/>
          </a:p>
          <a:p>
            <a:endParaRPr lang="nl-NL" dirty="0"/>
          </a:p>
          <a:p>
            <a:endParaRPr lang="nl-NL" dirty="0" smtClean="0"/>
          </a:p>
          <a:p>
            <a:endParaRPr lang="nl-NL" dirty="0" smtClean="0"/>
          </a:p>
          <a:p>
            <a:r>
              <a:rPr lang="nl-NL" dirty="0" smtClean="0"/>
              <a:t>The </a:t>
            </a:r>
            <a:r>
              <a:rPr lang="nl-NL" dirty="0" err="1" smtClean="0"/>
              <a:t>worker</a:t>
            </a:r>
            <a:r>
              <a:rPr lang="nl-NL" dirty="0" smtClean="0"/>
              <a:t> </a:t>
            </a:r>
            <a:r>
              <a:rPr lang="nl-NL" dirty="0" err="1" smtClean="0"/>
              <a:t>itself</a:t>
            </a:r>
            <a:endParaRPr lang="nl-NL" dirty="0" smtClean="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87</a:t>
            </a:fld>
            <a:endParaRPr lang="nl-NL"/>
          </a:p>
        </p:txBody>
      </p:sp>
      <p:sp>
        <p:nvSpPr>
          <p:cNvPr id="22" name="Rectangle 18"/>
          <p:cNvSpPr/>
          <p:nvPr/>
        </p:nvSpPr>
        <p:spPr>
          <a:xfrm>
            <a:off x="598015" y="1412776"/>
            <a:ext cx="7632700" cy="122413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FF"/>
                </a:solidFill>
                <a:latin typeface="Consolas"/>
                <a:ea typeface="Calibri"/>
                <a:cs typeface="Times New Roman"/>
              </a:rPr>
              <a:t>var</a:t>
            </a:r>
            <a:r>
              <a:rPr lang="en-US" dirty="0">
                <a:solidFill>
                  <a:srgbClr val="000000"/>
                </a:solidFill>
                <a:latin typeface="Consolas"/>
                <a:ea typeface="Calibri"/>
                <a:cs typeface="Times New Roman"/>
              </a:rPr>
              <a:t> worker = </a:t>
            </a:r>
            <a:r>
              <a:rPr lang="en-US" dirty="0">
                <a:solidFill>
                  <a:srgbClr val="0000FF"/>
                </a:solidFill>
                <a:latin typeface="Consolas"/>
                <a:ea typeface="Calibri"/>
                <a:cs typeface="Times New Roman"/>
              </a:rPr>
              <a:t>new</a:t>
            </a:r>
            <a:r>
              <a:rPr lang="en-US" dirty="0">
                <a:solidFill>
                  <a:srgbClr val="000000"/>
                </a:solidFill>
                <a:latin typeface="Consolas"/>
                <a:ea typeface="Calibri"/>
                <a:cs typeface="Times New Roman"/>
              </a:rPr>
              <a:t> Worker(</a:t>
            </a:r>
            <a:r>
              <a:rPr lang="en-US" dirty="0">
                <a:solidFill>
                  <a:srgbClr val="800000"/>
                </a:solidFill>
                <a:latin typeface="Consolas"/>
                <a:ea typeface="Calibri"/>
                <a:cs typeface="Times New Roman"/>
              </a:rPr>
              <a:t>'workerCode.js'</a:t>
            </a:r>
            <a:r>
              <a:rPr lang="en-US" dirty="0">
                <a:solidFill>
                  <a:srgbClr val="000000"/>
                </a:solidFill>
                <a:latin typeface="Consolas"/>
                <a:ea typeface="Calibri"/>
                <a:cs typeface="Times New Roman"/>
              </a:rPr>
              <a:t>);</a:t>
            </a:r>
            <a:endParaRPr lang="nl-NL" sz="2400" dirty="0">
              <a:solidFill>
                <a:srgbClr val="000000"/>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ea typeface="Calibri"/>
                <a:cs typeface="Times New Roman"/>
              </a:rPr>
              <a:t>worker.addEventListener</a:t>
            </a:r>
            <a:r>
              <a:rPr lang="en-US" dirty="0">
                <a:solidFill>
                  <a:srgbClr val="000000"/>
                </a:solidFill>
                <a:latin typeface="Consolas"/>
                <a:ea typeface="Calibri"/>
                <a:cs typeface="Times New Roman"/>
              </a:rPr>
              <a:t>(</a:t>
            </a:r>
            <a:r>
              <a:rPr lang="en-US" dirty="0">
                <a:solidFill>
                  <a:srgbClr val="800000"/>
                </a:solidFill>
                <a:latin typeface="Consolas"/>
                <a:ea typeface="Calibri"/>
                <a:cs typeface="Times New Roman"/>
              </a:rPr>
              <a:t>'message'</a:t>
            </a:r>
            <a:r>
              <a:rPr lang="en-US" dirty="0">
                <a:solidFill>
                  <a:srgbClr val="000000"/>
                </a:solidFill>
                <a:latin typeface="Consolas"/>
                <a:ea typeface="Calibri"/>
                <a:cs typeface="Times New Roman"/>
              </a:rPr>
              <a:t>, </a:t>
            </a:r>
            <a:r>
              <a:rPr lang="en-US" dirty="0" err="1" smtClean="0">
                <a:solidFill>
                  <a:srgbClr val="000000"/>
                </a:solidFill>
                <a:latin typeface="Consolas"/>
                <a:ea typeface="Calibri"/>
                <a:cs typeface="Times New Roman"/>
              </a:rPr>
              <a:t>messageHandler</a:t>
            </a:r>
            <a:r>
              <a:rPr lang="en-US" dirty="0" smtClean="0">
                <a:solidFill>
                  <a:srgbClr val="000000"/>
                </a:solidFill>
                <a:latin typeface="Consolas"/>
                <a:ea typeface="Calibri"/>
                <a:cs typeface="Times New Roman"/>
              </a:rPr>
              <a:t>, </a:t>
            </a:r>
            <a:r>
              <a:rPr lang="en-US" dirty="0">
                <a:solidFill>
                  <a:srgbClr val="0000FF"/>
                </a:solidFill>
                <a:latin typeface="Consolas"/>
                <a:ea typeface="Calibri"/>
                <a:cs typeface="Times New Roman"/>
              </a:rPr>
              <a:t>false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nl-NL" b="1" dirty="0" err="1">
                <a:solidFill>
                  <a:srgbClr val="000000"/>
                </a:solidFill>
                <a:latin typeface="Consolas"/>
                <a:ea typeface="Calibri"/>
                <a:cs typeface="Times New Roman"/>
              </a:rPr>
              <a:t>worker.postMessage</a:t>
            </a:r>
            <a:r>
              <a:rPr lang="nl-NL" b="1" dirty="0">
                <a:solidFill>
                  <a:srgbClr val="000000"/>
                </a:solidFill>
                <a:latin typeface="Consolas"/>
                <a:ea typeface="Calibri"/>
                <a:cs typeface="Times New Roman"/>
              </a:rPr>
              <a:t>(...);</a:t>
            </a:r>
            <a:endParaRPr lang="nl-NL" b="1" dirty="0" smtClean="0">
              <a:solidFill>
                <a:srgbClr val="000000"/>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dirty="0">
              <a:solidFill>
                <a:schemeClr val="tx1"/>
              </a:solidFill>
            </a:endParaRPr>
          </a:p>
        </p:txBody>
      </p:sp>
      <p:cxnSp>
        <p:nvCxnSpPr>
          <p:cNvPr id="23" name="Rechte verbindingslijn met pijl 6"/>
          <p:cNvCxnSpPr/>
          <p:nvPr/>
        </p:nvCxnSpPr>
        <p:spPr>
          <a:xfrm flipH="1" flipV="1">
            <a:off x="2699792" y="2577678"/>
            <a:ext cx="144016"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kstvak 9"/>
          <p:cNvSpPr txBox="1"/>
          <p:nvPr/>
        </p:nvSpPr>
        <p:spPr>
          <a:xfrm>
            <a:off x="2699792" y="2865710"/>
            <a:ext cx="2016224" cy="923330"/>
          </a:xfrm>
          <a:prstGeom prst="rect">
            <a:avLst/>
          </a:prstGeom>
          <a:noFill/>
        </p:spPr>
        <p:txBody>
          <a:bodyPr wrap="square" rtlCol="0">
            <a:spAutoFit/>
          </a:bodyPr>
          <a:lstStyle/>
          <a:p>
            <a:r>
              <a:rPr lang="nl-NL" dirty="0" err="1" smtClean="0">
                <a:solidFill>
                  <a:srgbClr val="005B99"/>
                </a:solidFill>
                <a:latin typeface="+mj-lt"/>
              </a:rPr>
              <a:t>Often</a:t>
            </a:r>
            <a:r>
              <a:rPr lang="nl-NL" dirty="0" smtClean="0">
                <a:solidFill>
                  <a:srgbClr val="005B99"/>
                </a:solidFill>
                <a:latin typeface="+mj-lt"/>
              </a:rPr>
              <a:t> </a:t>
            </a:r>
            <a:r>
              <a:rPr lang="nl-NL" dirty="0" err="1" smtClean="0">
                <a:solidFill>
                  <a:srgbClr val="005B99"/>
                </a:solidFill>
                <a:latin typeface="+mj-lt"/>
              </a:rPr>
              <a:t>used</a:t>
            </a:r>
            <a:r>
              <a:rPr lang="nl-NL" dirty="0" smtClean="0">
                <a:solidFill>
                  <a:srgbClr val="005B99"/>
                </a:solidFill>
                <a:latin typeface="+mj-lt"/>
              </a:rPr>
              <a:t> </a:t>
            </a:r>
            <a:r>
              <a:rPr lang="nl-NL" dirty="0" err="1" smtClean="0">
                <a:solidFill>
                  <a:srgbClr val="005B99"/>
                </a:solidFill>
                <a:latin typeface="+mj-lt"/>
              </a:rPr>
              <a:t>to</a:t>
            </a:r>
            <a:r>
              <a:rPr lang="nl-NL" dirty="0" smtClean="0">
                <a:solidFill>
                  <a:srgbClr val="005B99"/>
                </a:solidFill>
                <a:latin typeface="+mj-lt"/>
              </a:rPr>
              <a:t> </a:t>
            </a:r>
            <a:r>
              <a:rPr lang="nl-NL" dirty="0" err="1" smtClean="0">
                <a:solidFill>
                  <a:srgbClr val="005B99"/>
                </a:solidFill>
                <a:latin typeface="+mj-lt"/>
              </a:rPr>
              <a:t>tell</a:t>
            </a:r>
            <a:r>
              <a:rPr lang="nl-NL" dirty="0" smtClean="0">
                <a:solidFill>
                  <a:srgbClr val="005B99"/>
                </a:solidFill>
                <a:latin typeface="+mj-lt"/>
              </a:rPr>
              <a:t> the </a:t>
            </a:r>
            <a:r>
              <a:rPr lang="nl-NL" dirty="0" err="1" smtClean="0">
                <a:solidFill>
                  <a:srgbClr val="005B99"/>
                </a:solidFill>
                <a:latin typeface="+mj-lt"/>
              </a:rPr>
              <a:t>worker</a:t>
            </a:r>
            <a:r>
              <a:rPr lang="nl-NL" dirty="0" smtClean="0">
                <a:solidFill>
                  <a:srgbClr val="005B99"/>
                </a:solidFill>
                <a:latin typeface="+mj-lt"/>
              </a:rPr>
              <a:t> </a:t>
            </a:r>
            <a:r>
              <a:rPr lang="nl-NL" dirty="0" err="1" smtClean="0">
                <a:solidFill>
                  <a:srgbClr val="005B99"/>
                </a:solidFill>
                <a:latin typeface="+mj-lt"/>
              </a:rPr>
              <a:t>that</a:t>
            </a:r>
            <a:r>
              <a:rPr lang="nl-NL" dirty="0" smtClean="0">
                <a:solidFill>
                  <a:srgbClr val="005B99"/>
                </a:solidFill>
                <a:latin typeface="+mj-lt"/>
              </a:rPr>
              <a:t> he </a:t>
            </a:r>
            <a:r>
              <a:rPr lang="nl-NL" dirty="0" err="1" smtClean="0">
                <a:solidFill>
                  <a:srgbClr val="005B99"/>
                </a:solidFill>
                <a:latin typeface="+mj-lt"/>
              </a:rPr>
              <a:t>may</a:t>
            </a:r>
            <a:r>
              <a:rPr lang="nl-NL" dirty="0" smtClean="0">
                <a:solidFill>
                  <a:srgbClr val="005B99"/>
                </a:solidFill>
                <a:latin typeface="+mj-lt"/>
              </a:rPr>
              <a:t> start </a:t>
            </a:r>
            <a:r>
              <a:rPr lang="nl-NL" dirty="0" err="1" smtClean="0">
                <a:solidFill>
                  <a:srgbClr val="005B99"/>
                </a:solidFill>
                <a:latin typeface="+mj-lt"/>
              </a:rPr>
              <a:t>working</a:t>
            </a:r>
            <a:endParaRPr lang="nl-NL" dirty="0">
              <a:solidFill>
                <a:srgbClr val="005B99"/>
              </a:solidFill>
              <a:latin typeface="+mj-lt"/>
            </a:endParaRPr>
          </a:p>
        </p:txBody>
      </p:sp>
      <p:sp>
        <p:nvSpPr>
          <p:cNvPr id="30" name="Rectangle 18"/>
          <p:cNvSpPr/>
          <p:nvPr/>
        </p:nvSpPr>
        <p:spPr>
          <a:xfrm>
            <a:off x="598015" y="4869160"/>
            <a:ext cx="7632700" cy="7200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00"/>
                </a:solidFill>
                <a:latin typeface="Consolas"/>
              </a:rPr>
              <a:t>self.addEventListener</a:t>
            </a:r>
            <a:r>
              <a:rPr lang="en-US" dirty="0">
                <a:solidFill>
                  <a:srgbClr val="000000"/>
                </a:solidFill>
                <a:latin typeface="Consolas"/>
              </a:rPr>
              <a:t>(</a:t>
            </a:r>
            <a:r>
              <a:rPr lang="en-US" dirty="0">
                <a:solidFill>
                  <a:srgbClr val="800000"/>
                </a:solidFill>
                <a:latin typeface="Consolas"/>
              </a:rPr>
              <a:t>'message'</a:t>
            </a:r>
            <a:r>
              <a:rPr lang="en-US" dirty="0">
                <a:solidFill>
                  <a:srgbClr val="000000"/>
                </a:solidFill>
                <a:latin typeface="Consolas"/>
              </a:rPr>
              <a:t>, </a:t>
            </a:r>
            <a:r>
              <a:rPr lang="en-US" dirty="0" err="1">
                <a:solidFill>
                  <a:srgbClr val="000000"/>
                </a:solidFill>
                <a:latin typeface="Consolas"/>
              </a:rPr>
              <a:t>messageHandler</a:t>
            </a:r>
            <a:r>
              <a:rPr lang="en-US" dirty="0">
                <a:solidFill>
                  <a:srgbClr val="000000"/>
                </a:solidFill>
                <a:latin typeface="Consolas"/>
              </a:rPr>
              <a:t>, </a:t>
            </a:r>
            <a:r>
              <a:rPr lang="en-US" dirty="0">
                <a:solidFill>
                  <a:srgbClr val="0000FF"/>
                </a:solidFill>
                <a:latin typeface="Consolas"/>
              </a:rPr>
              <a:t>false</a:t>
            </a:r>
            <a:r>
              <a:rPr lang="en-US" dirty="0" smtClean="0">
                <a:solidFill>
                  <a:srgbClr val="000000"/>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b="1" dirty="0" err="1">
                <a:solidFill>
                  <a:srgbClr val="000000"/>
                </a:solidFill>
                <a:latin typeface="Consolas"/>
                <a:ea typeface="Calibri"/>
                <a:cs typeface="Times New Roman"/>
              </a:rPr>
              <a:t>self.postMessage</a:t>
            </a:r>
            <a:r>
              <a:rPr lang="nl-NL" b="1" dirty="0" smtClean="0">
                <a:solidFill>
                  <a:srgbClr val="000000"/>
                </a:solidFill>
                <a:latin typeface="Consolas"/>
                <a:ea typeface="Calibri"/>
                <a:cs typeface="Times New Roman"/>
              </a:rPr>
              <a:t>(...);</a:t>
            </a:r>
          </a:p>
        </p:txBody>
      </p:sp>
      <p:pic>
        <p:nvPicPr>
          <p:cNvPr id="16" name="Picture 2" descr="http://files.softicons.com/download/system-icons/windows-8-metro-invert-icons-by-dakirby309/png/256x256/Web%20Browsers/Internet%20Explorer%201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5638" y="85012"/>
            <a:ext cx="668722" cy="66872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aux2.iconpedia.net/uploads/427985527807390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7596"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http://files.softicons.com/download/system-icons/xedia-icons-by-photoshopedia/png/256/Firefo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01570" y="5361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JP ten Berge\Downloads\Opera-icon-high-r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63396" y="44624"/>
            <a:ext cx="673100" cy="731520"/>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7596336" y="4653136"/>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15" name="Rounded Rectangle 14"/>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197920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fgeronde rechthoek 15"/>
          <p:cNvSpPr/>
          <p:nvPr/>
        </p:nvSpPr>
        <p:spPr>
          <a:xfrm>
            <a:off x="5076056" y="3660227"/>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7" name="Afgeronde rechthoek 21"/>
          <p:cNvSpPr/>
          <p:nvPr/>
        </p:nvSpPr>
        <p:spPr>
          <a:xfrm>
            <a:off x="5076056" y="3218625"/>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playback</a:t>
            </a:r>
          </a:p>
          <a:p>
            <a:pPr lvl="2"/>
            <a:r>
              <a:rPr lang="nl-NL" dirty="0"/>
              <a:t>Audio playback</a:t>
            </a:r>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a:t> </a:t>
            </a:r>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88</a:t>
            </a:fld>
            <a:endParaRPr lang="nl-NL" dirty="0"/>
          </a:p>
        </p:txBody>
      </p:sp>
      <p:pic>
        <p:nvPicPr>
          <p:cNvPr id="9"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840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Web SQL</a:t>
            </a:r>
            <a:endParaRPr lang="nl-NL" dirty="0"/>
          </a:p>
        </p:txBody>
      </p:sp>
      <p:sp>
        <p:nvSpPr>
          <p:cNvPr id="3" name="Content Placeholder 2"/>
          <p:cNvSpPr>
            <a:spLocks noGrp="1"/>
          </p:cNvSpPr>
          <p:nvPr>
            <p:ph idx="1"/>
          </p:nvPr>
        </p:nvSpPr>
        <p:spPr/>
        <p:txBody>
          <a:bodyPr/>
          <a:lstStyle/>
          <a:p>
            <a:r>
              <a:rPr lang="nl-NL" dirty="0" smtClean="0"/>
              <a:t>Access </a:t>
            </a:r>
            <a:r>
              <a:rPr lang="nl-NL" dirty="0" err="1" smtClean="0"/>
              <a:t>to</a:t>
            </a:r>
            <a:r>
              <a:rPr lang="nl-NL" dirty="0" smtClean="0"/>
              <a:t> a </a:t>
            </a:r>
            <a:r>
              <a:rPr lang="nl-NL" dirty="0" err="1" smtClean="0"/>
              <a:t>client</a:t>
            </a:r>
            <a:r>
              <a:rPr lang="nl-NL" dirty="0" smtClean="0"/>
              <a:t>-side database</a:t>
            </a:r>
          </a:p>
          <a:p>
            <a:endParaRPr lang="nl-NL" dirty="0"/>
          </a:p>
          <a:p>
            <a:endParaRPr lang="nl-NL" dirty="0" smtClean="0"/>
          </a:p>
          <a:p>
            <a:endParaRPr lang="nl-NL" dirty="0" smtClean="0">
              <a:solidFill>
                <a:srgbClr val="FF0000"/>
              </a:solidFill>
            </a:endParaRPr>
          </a:p>
          <a:p>
            <a:endParaRPr lang="nl-NL" dirty="0">
              <a:solidFill>
                <a:srgbClr val="FF0000"/>
              </a:solidFill>
            </a:endParaRPr>
          </a:p>
          <a:p>
            <a:endParaRPr lang="nl-NL" dirty="0" smtClean="0">
              <a:solidFill>
                <a:srgbClr val="FF0000"/>
              </a:solidFill>
            </a:endParaRPr>
          </a:p>
          <a:p>
            <a:r>
              <a:rPr lang="nl-NL" dirty="0" err="1" smtClean="0">
                <a:solidFill>
                  <a:srgbClr val="FF0000"/>
                </a:solidFill>
              </a:rPr>
              <a:t>Discontinued</a:t>
            </a:r>
            <a:r>
              <a:rPr lang="nl-NL" dirty="0" smtClean="0">
                <a:solidFill>
                  <a:srgbClr val="FF0000"/>
                </a:solidFill>
              </a:rPr>
              <a:t>: Too </a:t>
            </a:r>
            <a:r>
              <a:rPr lang="nl-NL" dirty="0" err="1" smtClean="0">
                <a:solidFill>
                  <a:srgbClr val="FF0000"/>
                </a:solidFill>
              </a:rPr>
              <a:t>many</a:t>
            </a:r>
            <a:r>
              <a:rPr lang="nl-NL" dirty="0" smtClean="0">
                <a:solidFill>
                  <a:srgbClr val="FF0000"/>
                </a:solidFill>
              </a:rPr>
              <a:t> issues</a:t>
            </a:r>
          </a:p>
          <a:p>
            <a:pPr lvl="1"/>
            <a:r>
              <a:rPr lang="nl-NL" dirty="0" err="1" smtClean="0"/>
              <a:t>Indexed</a:t>
            </a:r>
            <a:r>
              <a:rPr lang="nl-NL" dirty="0" smtClean="0"/>
              <a:t> Database API as </a:t>
            </a:r>
            <a:r>
              <a:rPr lang="nl-NL" dirty="0" err="1" smtClean="0"/>
              <a:t>alternative</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89</a:t>
            </a:fld>
            <a:endParaRPr lang="nl-NL"/>
          </a:p>
        </p:txBody>
      </p:sp>
      <p:sp>
        <p:nvSpPr>
          <p:cNvPr id="7" name="Rectangle 18"/>
          <p:cNvSpPr/>
          <p:nvPr/>
        </p:nvSpPr>
        <p:spPr>
          <a:xfrm>
            <a:off x="598015" y="1412776"/>
            <a:ext cx="7632700" cy="18002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spcBef>
                <a:spcPts val="0"/>
              </a:spcBef>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var</a:t>
            </a:r>
            <a:r>
              <a:rPr lang="nl-NL" dirty="0">
                <a:solidFill>
                  <a:prstClr val="black"/>
                </a:solidFill>
                <a:latin typeface="Consolas"/>
              </a:rPr>
              <a:t> </a:t>
            </a:r>
            <a:r>
              <a:rPr lang="nl-NL" dirty="0" err="1">
                <a:solidFill>
                  <a:prstClr val="black"/>
                </a:solidFill>
                <a:latin typeface="Consolas"/>
              </a:rPr>
              <a:t>db</a:t>
            </a:r>
            <a:r>
              <a:rPr lang="nl-NL" dirty="0">
                <a:solidFill>
                  <a:prstClr val="black"/>
                </a:solidFill>
                <a:latin typeface="Consolas"/>
              </a:rPr>
              <a:t> = </a:t>
            </a:r>
            <a:r>
              <a:rPr lang="nl-NL" dirty="0" err="1">
                <a:solidFill>
                  <a:prstClr val="black"/>
                </a:solidFill>
                <a:latin typeface="Consolas"/>
              </a:rPr>
              <a:t>window.openDatabase</a:t>
            </a:r>
            <a:r>
              <a:rPr lang="nl-NL" dirty="0" smtClean="0">
                <a:solidFill>
                  <a:prstClr val="black"/>
                </a:solidFill>
                <a:latin typeface="Consolas"/>
              </a:rPr>
              <a:t>(</a:t>
            </a:r>
            <a:r>
              <a:rPr lang="nl-NL" dirty="0" smtClean="0">
                <a:solidFill>
                  <a:srgbClr val="800000"/>
                </a:solidFill>
                <a:latin typeface="Consolas"/>
              </a:rPr>
              <a:t>"Name"</a:t>
            </a:r>
            <a:r>
              <a:rPr lang="nl-NL" dirty="0" smtClean="0">
                <a:solidFill>
                  <a:prstClr val="black"/>
                </a:solidFill>
                <a:latin typeface="Consolas"/>
              </a:rPr>
              <a:t>, </a:t>
            </a:r>
            <a:r>
              <a:rPr lang="nl-NL" dirty="0" smtClean="0">
                <a:solidFill>
                  <a:srgbClr val="800000"/>
                </a:solidFill>
                <a:latin typeface="Consolas"/>
              </a:rPr>
              <a:t>"1.0</a:t>
            </a:r>
            <a:r>
              <a:rPr lang="nl-NL" dirty="0">
                <a:solidFill>
                  <a:srgbClr val="800000"/>
                </a:solidFill>
                <a:latin typeface="Consolas"/>
              </a:rPr>
              <a:t>"</a:t>
            </a:r>
            <a:r>
              <a:rPr lang="nl-NL" dirty="0">
                <a:solidFill>
                  <a:prstClr val="black"/>
                </a:solidFill>
                <a:latin typeface="Consolas"/>
              </a:rPr>
              <a:t>, </a:t>
            </a:r>
            <a:endParaRPr lang="nl-NL" dirty="0" smtClean="0">
              <a:solidFill>
                <a:prstClr val="black"/>
              </a:solidFill>
              <a:latin typeface="Consolas"/>
            </a:endParaRPr>
          </a:p>
          <a:p>
            <a:pPr marL="0" marR="0" lvl="0" indent="0" defTabSz="914400" eaLnBrk="1" fontAlgn="auto" latinLnBrk="0" hangingPunct="1">
              <a:spcBef>
                <a:spcPts val="0"/>
              </a:spcBef>
              <a:buClrTx/>
              <a:buSzTx/>
              <a:buNone/>
              <a:tabLst>
                <a:tab pos="381000" algn="l"/>
                <a:tab pos="762000" algn="l"/>
                <a:tab pos="1143000" algn="l"/>
                <a:tab pos="1524000" algn="l"/>
                <a:tab pos="1905000" algn="l"/>
                <a:tab pos="2286000" algn="l"/>
                <a:tab pos="2667000" algn="l"/>
              </a:tabLst>
              <a:defRPr/>
            </a:pPr>
            <a:r>
              <a:rPr lang="nl-NL" dirty="0">
                <a:solidFill>
                  <a:prstClr val="black"/>
                </a:solidFill>
                <a:latin typeface="Consolas"/>
              </a:rPr>
              <a:t>	</a:t>
            </a:r>
            <a:r>
              <a:rPr lang="nl-NL" dirty="0" smtClean="0">
                <a:solidFill>
                  <a:prstClr val="black"/>
                </a:solidFill>
                <a:latin typeface="Consolas"/>
              </a:rPr>
              <a:t>		          </a:t>
            </a:r>
            <a:r>
              <a:rPr lang="nl-NL" dirty="0" smtClean="0">
                <a:solidFill>
                  <a:srgbClr val="800000"/>
                </a:solidFill>
                <a:latin typeface="Consolas"/>
              </a:rPr>
              <a:t>"</a:t>
            </a:r>
            <a:r>
              <a:rPr lang="nl-NL" dirty="0" err="1" smtClean="0">
                <a:solidFill>
                  <a:srgbClr val="800000"/>
                </a:solidFill>
                <a:latin typeface="Consolas"/>
              </a:rPr>
              <a:t>Description</a:t>
            </a:r>
            <a:r>
              <a:rPr lang="nl-NL" dirty="0" smtClean="0">
                <a:solidFill>
                  <a:srgbClr val="800000"/>
                </a:solidFill>
                <a:latin typeface="Consolas"/>
              </a:rPr>
              <a:t>"</a:t>
            </a:r>
            <a:r>
              <a:rPr lang="nl-NL" dirty="0" smtClean="0">
                <a:solidFill>
                  <a:prstClr val="black"/>
                </a:solidFill>
                <a:latin typeface="Consolas"/>
              </a:rPr>
              <a:t>, 5 </a:t>
            </a:r>
            <a:r>
              <a:rPr lang="nl-NL" dirty="0">
                <a:solidFill>
                  <a:prstClr val="black"/>
                </a:solidFill>
                <a:latin typeface="Consolas"/>
              </a:rPr>
              <a:t>* 1024 * 1024); </a:t>
            </a:r>
            <a:r>
              <a:rPr lang="nl-NL" dirty="0" smtClean="0">
                <a:solidFill>
                  <a:srgbClr val="006400"/>
                </a:solidFill>
                <a:latin typeface="Consolas"/>
              </a:rPr>
              <a:t>// ~5MB</a:t>
            </a:r>
            <a:endParaRPr lang="nl-NL" dirty="0">
              <a:solidFill>
                <a:prstClr val="black"/>
              </a:solidFill>
              <a:latin typeface="Consolas"/>
            </a:endParaRPr>
          </a:p>
          <a:p>
            <a:pPr marL="0" marR="0" lvl="0" indent="0" defTabSz="914400" eaLnBrk="1" fontAlgn="auto" latinLnBrk="0" hangingPunct="1">
              <a:spcBef>
                <a:spcPts val="0"/>
              </a:spcBef>
              <a:buClrTx/>
              <a:buSzTx/>
              <a:buNone/>
              <a:tabLst>
                <a:tab pos="381000" algn="l"/>
                <a:tab pos="762000" algn="l"/>
                <a:tab pos="1143000" algn="l"/>
                <a:tab pos="1524000" algn="l"/>
                <a:tab pos="1905000" algn="l"/>
                <a:tab pos="2286000" algn="l"/>
                <a:tab pos="2667000" algn="l"/>
              </a:tabLst>
              <a:defRPr/>
            </a:pPr>
            <a:r>
              <a:rPr lang="nl-NL" dirty="0" err="1">
                <a:solidFill>
                  <a:prstClr val="black"/>
                </a:solidFill>
                <a:latin typeface="Consolas"/>
              </a:rPr>
              <a:t>db.transaction</a:t>
            </a:r>
            <a:r>
              <a:rPr lang="nl-NL" dirty="0">
                <a:solidFill>
                  <a:prstClr val="black"/>
                </a:solidFill>
                <a:latin typeface="Consolas"/>
              </a:rPr>
              <a:t>(</a:t>
            </a:r>
            <a:r>
              <a:rPr lang="nl-NL" dirty="0" err="1">
                <a:solidFill>
                  <a:srgbClr val="0000FF"/>
                </a:solidFill>
                <a:latin typeface="Consolas"/>
              </a:rPr>
              <a:t>function</a:t>
            </a:r>
            <a:r>
              <a:rPr lang="nl-NL" dirty="0">
                <a:solidFill>
                  <a:prstClr val="black"/>
                </a:solidFill>
                <a:latin typeface="Consolas"/>
              </a:rPr>
              <a:t> (</a:t>
            </a:r>
            <a:r>
              <a:rPr lang="nl-NL" dirty="0" err="1">
                <a:solidFill>
                  <a:prstClr val="black"/>
                </a:solidFill>
                <a:latin typeface="Consolas"/>
              </a:rPr>
              <a:t>tx</a:t>
            </a:r>
            <a:r>
              <a:rPr lang="nl-NL" dirty="0">
                <a:solidFill>
                  <a:prstClr val="black"/>
                </a:solidFill>
                <a:latin typeface="Consolas"/>
              </a:rPr>
              <a:t>) </a:t>
            </a:r>
            <a:r>
              <a:rPr lang="nl-NL" dirty="0" smtClean="0">
                <a:solidFill>
                  <a:prstClr val="black"/>
                </a:solidFill>
                <a:latin typeface="Consolas"/>
              </a:rPr>
              <a:t>{</a:t>
            </a:r>
          </a:p>
          <a:p>
            <a:pPr marL="0" marR="0" lvl="0" indent="0" defTabSz="914400" eaLnBrk="1" fontAlgn="auto" latinLnBrk="0" hangingPunct="1">
              <a:spcBef>
                <a:spcPts val="0"/>
              </a:spcBef>
              <a:buClrTx/>
              <a:buSzTx/>
              <a:buNone/>
              <a:tabLst>
                <a:tab pos="381000" algn="l"/>
                <a:tab pos="762000" algn="l"/>
                <a:tab pos="1143000" algn="l"/>
                <a:tab pos="1524000" algn="l"/>
                <a:tab pos="1905000" algn="l"/>
                <a:tab pos="2286000" algn="l"/>
                <a:tab pos="2667000" algn="l"/>
              </a:tabLst>
              <a:defRPr/>
            </a:pPr>
            <a:r>
              <a:rPr lang="en-US" dirty="0" smtClean="0">
                <a:solidFill>
                  <a:prstClr val="black"/>
                </a:solidFill>
                <a:latin typeface="Consolas"/>
              </a:rPr>
              <a:t>	</a:t>
            </a:r>
            <a:r>
              <a:rPr lang="en-US" dirty="0" err="1" smtClean="0">
                <a:solidFill>
                  <a:prstClr val="black"/>
                </a:solidFill>
                <a:latin typeface="Consolas"/>
              </a:rPr>
              <a:t>tx.executeSql</a:t>
            </a:r>
            <a:r>
              <a:rPr lang="en-US" dirty="0">
                <a:solidFill>
                  <a:prstClr val="black"/>
                </a:solidFill>
                <a:latin typeface="Consolas"/>
              </a:rPr>
              <a:t>(</a:t>
            </a:r>
            <a:r>
              <a:rPr lang="en-US" dirty="0">
                <a:solidFill>
                  <a:srgbClr val="800000"/>
                </a:solidFill>
                <a:latin typeface="Consolas"/>
              </a:rPr>
              <a:t>"SELECT * FROM test"</a:t>
            </a:r>
            <a:r>
              <a:rPr lang="en-US" dirty="0">
                <a:solidFill>
                  <a:prstClr val="black"/>
                </a:solidFill>
                <a:latin typeface="Consolas"/>
              </a:rPr>
              <a:t>, </a:t>
            </a:r>
            <a:r>
              <a:rPr lang="en-US" dirty="0" smtClean="0">
                <a:solidFill>
                  <a:prstClr val="black"/>
                </a:solidFill>
                <a:latin typeface="Consolas"/>
              </a:rPr>
              <a:t>[], </a:t>
            </a:r>
            <a:br>
              <a:rPr lang="en-US" dirty="0" smtClean="0">
                <a:solidFill>
                  <a:prstClr val="black"/>
                </a:solidFill>
                <a:latin typeface="Consolas"/>
              </a:rPr>
            </a:br>
            <a:r>
              <a:rPr lang="en-US" dirty="0" smtClean="0">
                <a:solidFill>
                  <a:prstClr val="black"/>
                </a:solidFill>
                <a:latin typeface="Consolas"/>
              </a:rPr>
              <a:t>	              </a:t>
            </a:r>
            <a:r>
              <a:rPr lang="en-US" dirty="0" err="1" smtClean="0">
                <a:solidFill>
                  <a:prstClr val="black"/>
                </a:solidFill>
                <a:latin typeface="Consolas"/>
              </a:rPr>
              <a:t>successCallback</a:t>
            </a:r>
            <a:r>
              <a:rPr lang="en-US" dirty="0">
                <a:solidFill>
                  <a:prstClr val="black"/>
                </a:solidFill>
                <a:latin typeface="Consolas"/>
              </a:rPr>
              <a:t>, </a:t>
            </a:r>
            <a:r>
              <a:rPr lang="en-US" dirty="0" err="1">
                <a:solidFill>
                  <a:prstClr val="black"/>
                </a:solidFill>
                <a:latin typeface="Consolas"/>
              </a:rPr>
              <a:t>errorCallback</a:t>
            </a:r>
            <a:r>
              <a:rPr lang="en-US" dirty="0" smtClean="0">
                <a:solidFill>
                  <a:prstClr val="black"/>
                </a:solidFill>
                <a:latin typeface="Consolas"/>
              </a:rPr>
              <a:t>);</a:t>
            </a:r>
          </a:p>
          <a:p>
            <a:pPr marL="0" marR="0" lvl="0" indent="0" defTabSz="914400" eaLnBrk="1" fontAlgn="auto" latinLnBrk="0" hangingPunct="1">
              <a:spcBef>
                <a:spcPts val="0"/>
              </a:spcBef>
              <a:buClrTx/>
              <a:buSzTx/>
              <a:buNone/>
              <a:tabLst>
                <a:tab pos="381000" algn="l"/>
                <a:tab pos="762000" algn="l"/>
                <a:tab pos="1143000" algn="l"/>
                <a:tab pos="1524000" algn="l"/>
                <a:tab pos="1905000" algn="l"/>
                <a:tab pos="2286000" algn="l"/>
                <a:tab pos="2667000" algn="l"/>
              </a:tabLst>
              <a:defRPr/>
            </a:pPr>
            <a:r>
              <a:rPr lang="nl-NL" dirty="0" smtClean="0">
                <a:solidFill>
                  <a:prstClr val="black"/>
                </a:solidFill>
                <a:latin typeface="Consolas"/>
              </a:rPr>
              <a:t>});</a:t>
            </a:r>
            <a:endParaRPr lang="nl-NL" dirty="0">
              <a:solidFill>
                <a:prstClr val="black"/>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dirty="0">
              <a:solidFill>
                <a:schemeClr val="tx1"/>
              </a:solidFill>
              <a:ea typeface="Calibri"/>
              <a:cs typeface="Times New Roman"/>
            </a:endParaRPr>
          </a:p>
        </p:txBody>
      </p:sp>
      <p:sp>
        <p:nvSpPr>
          <p:cNvPr id="8" name="Rounded Rectangle 7"/>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221076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fgeronde rechthoek 7"/>
          <p:cNvSpPr/>
          <p:nvPr/>
        </p:nvSpPr>
        <p:spPr>
          <a:xfrm>
            <a:off x="1368478" y="2256485"/>
            <a:ext cx="2555449" cy="29993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8" name="Afgeronde rechthoek 7"/>
          <p:cNvSpPr/>
          <p:nvPr/>
        </p:nvSpPr>
        <p:spPr>
          <a:xfrm>
            <a:off x="1368478" y="1894064"/>
            <a:ext cx="2555449" cy="299937"/>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9" name="Afgeronde rechthoek 3"/>
          <p:cNvSpPr/>
          <p:nvPr/>
        </p:nvSpPr>
        <p:spPr>
          <a:xfrm>
            <a:off x="899592" y="145963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a:t>
            </a:r>
            <a:r>
              <a:rPr lang="nl-NL" dirty="0" smtClean="0"/>
              <a:t> </a:t>
            </a:r>
            <a:r>
              <a:rPr lang="nl-NL" dirty="0" err="1" smtClean="0"/>
              <a:t>and</a:t>
            </a:r>
            <a:r>
              <a:rPr lang="nl-NL" dirty="0" smtClean="0"/>
              <a:t> audio playback</a:t>
            </a:r>
            <a:endParaRPr lang="nl-NL" dirty="0"/>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p>
          <a:p>
            <a:pPr lvl="1"/>
            <a:r>
              <a:rPr lang="nl-NL" dirty="0" err="1" smtClean="0"/>
              <a:t>Flexible</a:t>
            </a:r>
            <a:r>
              <a:rPr lang="nl-NL" dirty="0" smtClean="0"/>
              <a:t> </a:t>
            </a:r>
            <a:r>
              <a:rPr lang="nl-NL" dirty="0" err="1" smtClean="0"/>
              <a:t>boxes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smtClean="0"/>
              <a:t> </a:t>
            </a:r>
            <a:endParaRPr lang="nl-NL" dirty="0"/>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9</a:t>
            </a:fld>
            <a:endParaRPr lang="nl-NL" dirty="0"/>
          </a:p>
        </p:txBody>
      </p:sp>
      <p:pic>
        <p:nvPicPr>
          <p:cNvPr id="27"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398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fgeronde rechthoek 15"/>
          <p:cNvSpPr/>
          <p:nvPr/>
        </p:nvSpPr>
        <p:spPr>
          <a:xfrm>
            <a:off x="5076056" y="3660227"/>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1" name="Afgeronde rechthoek 17"/>
          <p:cNvSpPr/>
          <p:nvPr/>
        </p:nvSpPr>
        <p:spPr>
          <a:xfrm>
            <a:off x="5076056" y="4097099"/>
            <a:ext cx="331236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      HTML5</a:t>
            </a:r>
            <a:endParaRPr lang="nl-NL" dirty="0"/>
          </a:p>
          <a:p>
            <a:pPr lvl="1"/>
            <a:r>
              <a:rPr lang="nl-NL" dirty="0" err="1"/>
              <a:t>Improved</a:t>
            </a:r>
            <a:r>
              <a:rPr lang="nl-NL" dirty="0"/>
              <a:t> </a:t>
            </a:r>
            <a:r>
              <a:rPr lang="nl-NL" dirty="0" err="1"/>
              <a:t>semantics</a:t>
            </a:r>
            <a:endParaRPr lang="nl-NL" dirty="0"/>
          </a:p>
          <a:p>
            <a:pPr lvl="2"/>
            <a:r>
              <a:rPr lang="nl-NL" dirty="0" err="1"/>
              <a:t>Section</a:t>
            </a:r>
            <a:r>
              <a:rPr lang="nl-NL" dirty="0"/>
              <a:t> </a:t>
            </a:r>
            <a:r>
              <a:rPr lang="nl-NL" dirty="0" err="1" smtClean="0"/>
              <a:t>elements</a:t>
            </a:r>
            <a:endParaRPr lang="nl-NL" dirty="0"/>
          </a:p>
          <a:p>
            <a:pPr lvl="2"/>
            <a:r>
              <a:rPr lang="nl-NL" dirty="0" err="1" smtClean="0"/>
              <a:t>Other</a:t>
            </a:r>
            <a:r>
              <a:rPr lang="nl-NL" dirty="0" smtClean="0"/>
              <a:t> new </a:t>
            </a:r>
            <a:r>
              <a:rPr lang="nl-NL" dirty="0" err="1"/>
              <a:t>elements</a:t>
            </a:r>
            <a:endParaRPr lang="nl-NL" dirty="0"/>
          </a:p>
          <a:p>
            <a:pPr lvl="2"/>
            <a:r>
              <a:rPr lang="nl-NL" dirty="0"/>
              <a:t>Form input types</a:t>
            </a:r>
          </a:p>
          <a:p>
            <a:pPr lvl="1"/>
            <a:r>
              <a:rPr lang="nl-NL" dirty="0" err="1"/>
              <a:t>Added</a:t>
            </a:r>
            <a:r>
              <a:rPr lang="nl-NL" dirty="0"/>
              <a:t> support </a:t>
            </a:r>
            <a:r>
              <a:rPr lang="nl-NL" dirty="0" err="1"/>
              <a:t>for</a:t>
            </a:r>
            <a:r>
              <a:rPr lang="nl-NL" dirty="0"/>
              <a:t> </a:t>
            </a:r>
            <a:r>
              <a:rPr lang="nl-NL" dirty="0" err="1" smtClean="0"/>
              <a:t>embedded</a:t>
            </a:r>
            <a:r>
              <a:rPr lang="nl-NL" dirty="0" smtClean="0"/>
              <a:t> </a:t>
            </a:r>
            <a:r>
              <a:rPr lang="nl-NL" dirty="0"/>
              <a:t>content</a:t>
            </a:r>
          </a:p>
          <a:p>
            <a:pPr lvl="2"/>
            <a:r>
              <a:rPr lang="nl-NL" dirty="0"/>
              <a:t>Video playback</a:t>
            </a:r>
          </a:p>
          <a:p>
            <a:pPr lvl="2"/>
            <a:r>
              <a:rPr lang="nl-NL" dirty="0"/>
              <a:t>Audio playback</a:t>
            </a:r>
          </a:p>
          <a:p>
            <a:pPr lvl="2"/>
            <a:r>
              <a:rPr lang="nl-NL" dirty="0" smtClean="0"/>
              <a:t>Canvas</a:t>
            </a:r>
          </a:p>
          <a:p>
            <a:r>
              <a:rPr lang="nl-NL" dirty="0" smtClean="0"/>
              <a:t>CSS3</a:t>
            </a:r>
          </a:p>
          <a:p>
            <a:pPr lvl="1"/>
            <a:r>
              <a:rPr lang="nl-NL" dirty="0" err="1" smtClean="0"/>
              <a:t>Selectors</a:t>
            </a:r>
            <a:endParaRPr lang="nl-NL" dirty="0" smtClean="0"/>
          </a:p>
          <a:p>
            <a:pPr lvl="1"/>
            <a:r>
              <a:rPr lang="nl-NL" dirty="0" smtClean="0"/>
              <a:t>More styling options</a:t>
            </a:r>
            <a:endParaRPr lang="nl-NL" dirty="0"/>
          </a:p>
        </p:txBody>
      </p:sp>
      <p:sp>
        <p:nvSpPr>
          <p:cNvPr id="6" name="Content Placeholder 5"/>
          <p:cNvSpPr>
            <a:spLocks noGrp="1"/>
          </p:cNvSpPr>
          <p:nvPr>
            <p:ph sz="half" idx="2"/>
          </p:nvPr>
        </p:nvSpPr>
        <p:spPr>
          <a:xfrm>
            <a:off x="4648200" y="908720"/>
            <a:ext cx="4038600" cy="5328592"/>
          </a:xfrm>
        </p:spPr>
        <p:txBody>
          <a:bodyPr/>
          <a:lstStyle/>
          <a:p>
            <a:r>
              <a:rPr lang="nl-NL" dirty="0" err="1" smtClean="0"/>
              <a:t>JavaScript</a:t>
            </a:r>
            <a:r>
              <a:rPr lang="nl-NL" dirty="0" smtClean="0"/>
              <a:t> </a:t>
            </a:r>
            <a:r>
              <a:rPr lang="nl-NL" dirty="0" err="1" smtClean="0"/>
              <a:t>APIs</a:t>
            </a:r>
            <a:endParaRPr lang="nl-NL" dirty="0" smtClean="0"/>
          </a:p>
          <a:p>
            <a:pPr lvl="1"/>
            <a:r>
              <a:rPr lang="nl-NL" dirty="0" err="1" smtClean="0"/>
              <a:t>Selectors</a:t>
            </a:r>
            <a:endParaRPr lang="nl-NL" dirty="0" smtClean="0"/>
          </a:p>
          <a:p>
            <a:pPr lvl="1"/>
            <a:r>
              <a:rPr lang="nl-NL" dirty="0" smtClean="0"/>
              <a:t>Web storage</a:t>
            </a:r>
          </a:p>
          <a:p>
            <a:pPr lvl="1"/>
            <a:r>
              <a:rPr lang="nl-NL" dirty="0" err="1" smtClean="0"/>
              <a:t>Geolocation</a:t>
            </a:r>
            <a:endParaRPr lang="nl-NL" dirty="0" smtClean="0"/>
          </a:p>
          <a:p>
            <a:pPr lvl="1"/>
            <a:r>
              <a:rPr lang="nl-NL" dirty="0" smtClean="0"/>
              <a:t>Web sockets</a:t>
            </a:r>
          </a:p>
          <a:p>
            <a:pPr lvl="1"/>
            <a:r>
              <a:rPr lang="nl-NL" dirty="0" smtClean="0"/>
              <a:t>Web </a:t>
            </a:r>
            <a:r>
              <a:rPr lang="nl-NL" dirty="0" err="1" smtClean="0"/>
              <a:t>workers</a:t>
            </a:r>
            <a:endParaRPr lang="nl-NL" dirty="0" smtClean="0"/>
          </a:p>
          <a:p>
            <a:pPr lvl="1"/>
            <a:r>
              <a:rPr lang="nl-NL" dirty="0" smtClean="0"/>
              <a:t>Web SQL</a:t>
            </a:r>
          </a:p>
          <a:p>
            <a:pPr lvl="1"/>
            <a:r>
              <a:rPr lang="nl-NL" dirty="0" err="1" smtClean="0"/>
              <a:t>Indexed</a:t>
            </a:r>
            <a:r>
              <a:rPr lang="nl-NL" dirty="0" smtClean="0"/>
              <a:t> Database</a:t>
            </a:r>
          </a:p>
          <a:p>
            <a:pPr lvl="1"/>
            <a:r>
              <a:rPr lang="nl-NL" dirty="0" err="1" smtClean="0"/>
              <a:t>Drag</a:t>
            </a:r>
            <a:r>
              <a:rPr lang="nl-NL" dirty="0" smtClean="0"/>
              <a:t> </a:t>
            </a:r>
            <a:r>
              <a:rPr lang="nl-NL" dirty="0" err="1" smtClean="0"/>
              <a:t>and</a:t>
            </a:r>
            <a:r>
              <a:rPr lang="nl-NL" dirty="0" smtClean="0"/>
              <a:t> drop</a:t>
            </a:r>
          </a:p>
          <a:p>
            <a:pPr lvl="1"/>
            <a:r>
              <a:rPr lang="nl-NL" dirty="0" smtClean="0"/>
              <a:t>Offline </a:t>
            </a:r>
            <a:r>
              <a:rPr lang="nl-NL" dirty="0" err="1"/>
              <a:t>applications</a:t>
            </a:r>
            <a:endParaRPr lang="nl-NL" dirty="0"/>
          </a:p>
          <a:p>
            <a:r>
              <a:rPr lang="nl-NL" dirty="0"/>
              <a:t>More</a:t>
            </a:r>
          </a:p>
          <a:p>
            <a:pPr lvl="1"/>
            <a:r>
              <a:rPr lang="nl-NL" dirty="0"/>
              <a:t> </a:t>
            </a:r>
          </a:p>
        </p:txBody>
      </p:sp>
      <p:pic>
        <p:nvPicPr>
          <p:cNvPr id="23" name="Picture 9" descr="http://www.w3.org/html/logo/downloads/HTML5_Logo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850756"/>
            <a:ext cx="540895" cy="540895"/>
          </a:xfrm>
          <a:prstGeom prst="rect">
            <a:avLst/>
          </a:prstGeom>
          <a:noFill/>
          <a:extLst>
            <a:ext uri="{909E8E84-426E-40DD-AFC4-6F175D3DCCD1}">
              <a14:hiddenFill xmlns:a14="http://schemas.microsoft.com/office/drawing/2010/main">
                <a:solidFill>
                  <a:srgbClr val="FFFFFF"/>
                </a:solidFill>
              </a14:hiddenFill>
            </a:ext>
          </a:extLst>
        </p:spPr>
      </p:pic>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90</a:t>
            </a:fld>
            <a:endParaRPr lang="nl-NL" dirty="0"/>
          </a:p>
        </p:txBody>
      </p:sp>
      <p:pic>
        <p:nvPicPr>
          <p:cNvPr id="9" name="Picture 4" descr="https://github.com/Modernizr/Modernizr/blob/master/media/Modernizr%202%20Logo.png?raw=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5908320"/>
            <a:ext cx="2222917" cy="32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270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0"/>
                                        </p:tgtEl>
                                      </p:cBhvr>
                                    </p:animEffect>
                                    <p:set>
                                      <p:cBhvr>
                                        <p:cTn id="7" dur="1" fill="hold">
                                          <p:stCondLst>
                                            <p:cond delay="499"/>
                                          </p:stCondLst>
                                        </p:cTn>
                                        <p:tgtEl>
                                          <p:spTgt spid="3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JS API: </a:t>
            </a:r>
            <a:r>
              <a:rPr lang="nl-NL" dirty="0" err="1"/>
              <a:t>IndexedDB</a:t>
            </a:r>
            <a:r>
              <a:rPr lang="nl-NL" dirty="0"/>
              <a:t> </a:t>
            </a:r>
            <a:r>
              <a:rPr lang="nl-NL" dirty="0" smtClean="0"/>
              <a:t>(1/9)</a:t>
            </a:r>
            <a:endParaRPr lang="nl-NL" dirty="0"/>
          </a:p>
        </p:txBody>
      </p:sp>
      <p:sp>
        <p:nvSpPr>
          <p:cNvPr id="3" name="Content Placeholder 2"/>
          <p:cNvSpPr>
            <a:spLocks noGrp="1"/>
          </p:cNvSpPr>
          <p:nvPr>
            <p:ph idx="1"/>
          </p:nvPr>
        </p:nvSpPr>
        <p:spPr/>
        <p:txBody>
          <a:bodyPr/>
          <a:lstStyle/>
          <a:p>
            <a:r>
              <a:rPr lang="nl-NL" dirty="0" smtClean="0"/>
              <a:t>Second </a:t>
            </a:r>
            <a:r>
              <a:rPr lang="nl-NL" dirty="0" err="1" smtClean="0"/>
              <a:t>attempt</a:t>
            </a:r>
            <a:r>
              <a:rPr lang="nl-NL" dirty="0" smtClean="0"/>
              <a:t> at </a:t>
            </a:r>
            <a:r>
              <a:rPr lang="nl-NL" dirty="0" err="1" smtClean="0"/>
              <a:t>client</a:t>
            </a:r>
            <a:r>
              <a:rPr lang="nl-NL" dirty="0" smtClean="0"/>
              <a:t>-side database access</a:t>
            </a:r>
          </a:p>
          <a:p>
            <a:pPr lvl="1"/>
            <a:r>
              <a:rPr lang="en-US" dirty="0" smtClean="0"/>
              <a:t>Useful for storing larger and/or more complex data</a:t>
            </a:r>
          </a:p>
          <a:p>
            <a:pPr lvl="2"/>
            <a:r>
              <a:rPr lang="en-US" dirty="0" smtClean="0"/>
              <a:t>Webmail clients</a:t>
            </a:r>
          </a:p>
          <a:p>
            <a:pPr lvl="2"/>
            <a:r>
              <a:rPr lang="en-US" dirty="0" smtClean="0"/>
              <a:t>A list of journal entries</a:t>
            </a:r>
          </a:p>
          <a:p>
            <a:pPr lvl="1"/>
            <a:r>
              <a:rPr lang="en-US" b="1" dirty="0" smtClean="0"/>
              <a:t>No SQL</a:t>
            </a:r>
            <a:r>
              <a:rPr lang="en-US" dirty="0" smtClean="0"/>
              <a:t> this time</a:t>
            </a:r>
          </a:p>
          <a:p>
            <a:pPr lvl="1"/>
            <a:r>
              <a:rPr lang="en-US" dirty="0" smtClean="0"/>
              <a:t>Consists of two APIs</a:t>
            </a:r>
          </a:p>
          <a:p>
            <a:pPr lvl="2"/>
            <a:r>
              <a:rPr lang="en-US" dirty="0" smtClean="0"/>
              <a:t>Synchronous API (candidate for removal)</a:t>
            </a:r>
          </a:p>
          <a:p>
            <a:pPr lvl="2"/>
            <a:r>
              <a:rPr lang="en-US" dirty="0" smtClean="0"/>
              <a:t>Asynchronous API (discussed from this point on)</a:t>
            </a:r>
          </a:p>
          <a:p>
            <a:pPr lvl="1"/>
            <a:r>
              <a:rPr lang="en-US" dirty="0" smtClean="0"/>
              <a:t>All commands must be within a transaction</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91</a:t>
            </a:fld>
            <a:endParaRPr lang="nl-NL"/>
          </a:p>
        </p:txBody>
      </p:sp>
    </p:spTree>
    <p:extLst>
      <p:ext uri="{BB962C8B-B14F-4D97-AF65-F5344CB8AC3E}">
        <p14:creationId xmlns:p14="http://schemas.microsoft.com/office/powerpoint/2010/main" val="276509630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JS API: </a:t>
            </a:r>
            <a:r>
              <a:rPr lang="nl-NL" dirty="0" err="1"/>
              <a:t>IndexedDB</a:t>
            </a:r>
            <a:r>
              <a:rPr lang="nl-NL" dirty="0"/>
              <a:t> </a:t>
            </a:r>
            <a:r>
              <a:rPr lang="nl-NL" dirty="0" smtClean="0"/>
              <a:t>(2/9)</a:t>
            </a:r>
            <a:endParaRPr lang="nl-NL" dirty="0"/>
          </a:p>
        </p:txBody>
      </p:sp>
      <p:sp>
        <p:nvSpPr>
          <p:cNvPr id="3" name="Content Placeholder 2"/>
          <p:cNvSpPr>
            <a:spLocks noGrp="1"/>
          </p:cNvSpPr>
          <p:nvPr>
            <p:ph idx="1"/>
          </p:nvPr>
        </p:nvSpPr>
        <p:spPr/>
        <p:txBody>
          <a:bodyPr/>
          <a:lstStyle/>
          <a:p>
            <a:r>
              <a:rPr lang="en-US" dirty="0" smtClean="0"/>
              <a:t>Opening a database</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92</a:t>
            </a:fld>
            <a:endParaRPr lang="nl-NL"/>
          </a:p>
        </p:txBody>
      </p:sp>
      <p:sp>
        <p:nvSpPr>
          <p:cNvPr id="11" name="Rectangle 18"/>
          <p:cNvSpPr/>
          <p:nvPr/>
        </p:nvSpPr>
        <p:spPr>
          <a:xfrm>
            <a:off x="598015" y="1412776"/>
            <a:ext cx="7632700" cy="201622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0" fontAlgn="auto" latinLnBrk="0" hangingPunct="0">
              <a:lnSpc>
                <a:spcPct val="114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2</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request = </a:t>
            </a: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window.indexedDB.open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myDb</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request.addEventListener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A31515"/>
                </a:solidFill>
                <a:latin typeface="Consolas" panose="020B0609020204030204" pitchFamily="49" charset="0"/>
                <a:ea typeface="Times New Roman" panose="02020603050405020304" pitchFamily="18" charset="0"/>
                <a:cs typeface="Consolas" panose="020B0609020204030204" pitchFamily="49" charset="0"/>
              </a:rPr>
              <a:t>'success'</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function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e.target.result</a:t>
            </a: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sz="800" dirty="0" smtClean="0">
                <a:solidFill>
                  <a:schemeClr val="tx1"/>
                </a:solidFill>
              </a:rPr>
              <a:t> </a:t>
            </a:r>
            <a:br>
              <a:rPr lang="nl-NL" sz="800" dirty="0" smtClean="0">
                <a:solidFill>
                  <a:schemeClr val="tx1"/>
                </a:solidFill>
              </a:rPr>
            </a:br>
            <a:endParaRPr lang="nl-NL" sz="4000" dirty="0">
              <a:solidFill>
                <a:schemeClr val="tx1"/>
              </a:solidFill>
              <a:latin typeface="Arial" panose="020B0604020202020204" pitchFamily="34" charset="0"/>
            </a:endParaRPr>
          </a:p>
        </p:txBody>
      </p:sp>
      <p:sp>
        <p:nvSpPr>
          <p:cNvPr id="12" name="Rounded Rectangle 11"/>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4"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kumimoji="0" lang="nl-N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48467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JS API: </a:t>
            </a:r>
            <a:r>
              <a:rPr lang="nl-NL" dirty="0" err="1"/>
              <a:t>IndexedDB</a:t>
            </a:r>
            <a:r>
              <a:rPr lang="nl-NL" dirty="0"/>
              <a:t> </a:t>
            </a:r>
            <a:r>
              <a:rPr lang="nl-NL" dirty="0" smtClean="0"/>
              <a:t>(3/9)</a:t>
            </a:r>
            <a:endParaRPr lang="nl-NL" dirty="0"/>
          </a:p>
        </p:txBody>
      </p:sp>
      <p:sp>
        <p:nvSpPr>
          <p:cNvPr id="3" name="Content Placeholder 2"/>
          <p:cNvSpPr>
            <a:spLocks noGrp="1"/>
          </p:cNvSpPr>
          <p:nvPr>
            <p:ph idx="1"/>
          </p:nvPr>
        </p:nvSpPr>
        <p:spPr/>
        <p:txBody>
          <a:bodyPr/>
          <a:lstStyle/>
          <a:p>
            <a:r>
              <a:rPr lang="en-US" dirty="0" smtClean="0"/>
              <a:t>Creating </a:t>
            </a:r>
            <a:r>
              <a:rPr lang="en-US" b="1" dirty="0" smtClean="0"/>
              <a:t>object stores </a:t>
            </a:r>
            <a:r>
              <a:rPr lang="en-US" dirty="0" smtClean="0"/>
              <a:t>for storing data</a:t>
            </a:r>
          </a:p>
          <a:p>
            <a:pPr lvl="1"/>
            <a:r>
              <a:rPr lang="en-US" dirty="0" smtClean="0"/>
              <a:t>Newer versions trigger </a:t>
            </a:r>
            <a:r>
              <a:rPr lang="en-US" sz="2400" dirty="0" err="1" smtClean="0">
                <a:latin typeface="Consolas" panose="020B0609020204030204" pitchFamily="49" charset="0"/>
                <a:cs typeface="Consolas" panose="020B0609020204030204" pitchFamily="49" charset="0"/>
              </a:rPr>
              <a:t>upgradeneeded</a:t>
            </a:r>
            <a:r>
              <a:rPr lang="en-US" dirty="0" smtClean="0"/>
              <a:t> event</a:t>
            </a:r>
            <a:endParaRPr lang="nl-NL" dirty="0"/>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93</a:t>
            </a:fld>
            <a:endParaRPr lang="nl-NL"/>
          </a:p>
        </p:txBody>
      </p:sp>
      <p:sp>
        <p:nvSpPr>
          <p:cNvPr id="11" name="Rectangle 18"/>
          <p:cNvSpPr/>
          <p:nvPr/>
        </p:nvSpPr>
        <p:spPr>
          <a:xfrm>
            <a:off x="598015" y="1916832"/>
            <a:ext cx="7632700" cy="388843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2</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request =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window.indexedDB.open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myDb</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request.addEventListener</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a:solidFill>
                  <a:srgbClr val="A31515"/>
                </a:solidFill>
                <a:latin typeface="Consolas" panose="020B0609020204030204" pitchFamily="49" charset="0"/>
                <a:ea typeface="Times New Roman" panose="02020603050405020304" pitchFamily="18" charset="0"/>
                <a:cs typeface="Consolas" panose="020B0609020204030204" pitchFamily="49" charset="0"/>
              </a:rPr>
              <a:t>upgradeneeded</a:t>
            </a:r>
            <a:r>
              <a:rPr lang="en-US" b="1" dirty="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function</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 </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e.target.result</a:t>
            </a: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if</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objectStoreNames</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.contains</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myStore</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deleteObjectStore</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myStore</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createObjectStore</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myStore</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keyPath</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'timestamp</a:t>
            </a:r>
            <a:r>
              <a:rPr lang="nl-NL" dirty="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nl-NL"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
            </a:r>
            <a:br>
              <a:rPr lang="nl-NL"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b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sz="800" dirty="0" smtClean="0">
                <a:solidFill>
                  <a:schemeClr val="tx1"/>
                </a:solidFill>
              </a:rPr>
              <a:t>  </a:t>
            </a:r>
            <a:br>
              <a:rPr lang="nl-NL" sz="800" dirty="0" smtClean="0">
                <a:solidFill>
                  <a:schemeClr val="tx1"/>
                </a:solidFill>
              </a:rPr>
            </a:br>
            <a:endParaRPr lang="nl-NL" sz="4000" dirty="0">
              <a:solidFill>
                <a:schemeClr val="tx1"/>
              </a:solidFill>
              <a:latin typeface="Arial" panose="020B0604020202020204" pitchFamily="34" charset="0"/>
            </a:endParaRPr>
          </a:p>
        </p:txBody>
      </p:sp>
      <p:sp>
        <p:nvSpPr>
          <p:cNvPr id="12" name="Rounded Rectangle 11"/>
          <p:cNvSpPr/>
          <p:nvPr/>
        </p:nvSpPr>
        <p:spPr>
          <a:xfrm>
            <a:off x="7596336" y="1844824"/>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
        <p:nvSpPr>
          <p:cNvPr id="4"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defTabSz="914400" eaLnBrk="0" fontAlgn="auto" latinLnBrk="0" hangingPunct="0">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kumimoji="0" lang="nl-NL"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06319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JS API: </a:t>
            </a:r>
            <a:r>
              <a:rPr lang="nl-NL" dirty="0" err="1"/>
              <a:t>IndexedDB</a:t>
            </a:r>
            <a:r>
              <a:rPr lang="nl-NL" dirty="0"/>
              <a:t> </a:t>
            </a:r>
            <a:r>
              <a:rPr lang="nl-NL" dirty="0" smtClean="0"/>
              <a:t>(4/9)</a:t>
            </a:r>
            <a:endParaRPr lang="nl-NL" dirty="0"/>
          </a:p>
        </p:txBody>
      </p:sp>
      <p:sp>
        <p:nvSpPr>
          <p:cNvPr id="3" name="Content Placeholder 2"/>
          <p:cNvSpPr>
            <a:spLocks noGrp="1"/>
          </p:cNvSpPr>
          <p:nvPr>
            <p:ph idx="1"/>
          </p:nvPr>
        </p:nvSpPr>
        <p:spPr/>
        <p:txBody>
          <a:bodyPr/>
          <a:lstStyle/>
          <a:p>
            <a:r>
              <a:rPr lang="en-US" dirty="0" smtClean="0"/>
              <a:t>Persist data</a:t>
            </a:r>
          </a:p>
          <a:p>
            <a:pPr lvl="1"/>
            <a:r>
              <a:rPr lang="en-US" dirty="0" smtClean="0"/>
              <a:t>All commands are done using </a:t>
            </a:r>
            <a:r>
              <a:rPr lang="en-US" b="1" dirty="0" smtClean="0"/>
              <a:t>transactions</a:t>
            </a:r>
            <a:endParaRPr lang="en-US" dirty="0" smtClean="0"/>
          </a:p>
          <a:p>
            <a:pPr lvl="1"/>
            <a:r>
              <a:rPr lang="en-US" dirty="0" smtClean="0"/>
              <a:t>Complete objects can be persisted</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94</a:t>
            </a:fld>
            <a:endParaRPr lang="nl-NL"/>
          </a:p>
        </p:txBody>
      </p:sp>
      <p:sp>
        <p:nvSpPr>
          <p:cNvPr id="11" name="Rectangle 18"/>
          <p:cNvSpPr/>
          <p:nvPr/>
        </p:nvSpPr>
        <p:spPr>
          <a:xfrm>
            <a:off x="598015" y="2439919"/>
            <a:ext cx="7632700" cy="388944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2</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request =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window.indexedDB.open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myDb</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request.addEventListener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A31515"/>
                </a:solidFill>
                <a:latin typeface="Consolas" panose="020B0609020204030204" pitchFamily="49" charset="0"/>
                <a:ea typeface="Times New Roman" panose="02020603050405020304" pitchFamily="18" charset="0"/>
                <a:cs typeface="Consolas" panose="020B0609020204030204" pitchFamily="49" charset="0"/>
              </a:rPr>
              <a:t>'success'</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function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e.target.result</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lvl="0"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nl-NL"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trans</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db.transaction</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myStore</a:t>
            </a:r>
            <a:r>
              <a:rPr lang="en-US" b="1"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a:solidFill>
                  <a:srgbClr val="A31515"/>
                </a:solidFill>
                <a:latin typeface="Consolas" panose="020B0609020204030204" pitchFamily="49" charset="0"/>
                <a:ea typeface="Times New Roman" panose="02020603050405020304" pitchFamily="18" charset="0"/>
                <a:cs typeface="Consolas" panose="020B0609020204030204" pitchFamily="49" charset="0"/>
              </a:rPr>
              <a:t>readwrite</a:t>
            </a:r>
            <a:r>
              <a:rPr lang="en-US" b="1"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store = </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trans.objectStore</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myStore</a:t>
            </a:r>
            <a:r>
              <a:rPr lang="en-US" b="1"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addRequest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store.add</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myKey</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myValue</a:t>
            </a:r>
            <a:r>
              <a:rPr lang="en-US" b="1"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addRequest.addEventListener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A31515"/>
                </a:solidFill>
                <a:latin typeface="Consolas" panose="020B0609020204030204" pitchFamily="49" charset="0"/>
                <a:ea typeface="Times New Roman" panose="02020603050405020304" pitchFamily="18" charset="0"/>
                <a:cs typeface="Consolas" panose="020B0609020204030204" pitchFamily="49" charset="0"/>
              </a:rPr>
              <a:t>'success'</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function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sz="800" dirty="0" smtClean="0">
                <a:solidFill>
                  <a:schemeClr val="tx1"/>
                </a:solidFill>
              </a:rPr>
              <a:t> </a:t>
            </a:r>
            <a:endPar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sz="800" dirty="0" smtClean="0">
                <a:solidFill>
                  <a:schemeClr val="tx1"/>
                </a:solidFill>
              </a:rPr>
              <a:t/>
            </a:r>
            <a:br>
              <a:rPr lang="nl-NL" sz="800" dirty="0" smtClean="0">
                <a:solidFill>
                  <a:schemeClr val="tx1"/>
                </a:solidFill>
              </a:rPr>
            </a:br>
            <a:endParaRPr lang="nl-NL" sz="4000" dirty="0">
              <a:solidFill>
                <a:schemeClr val="tx1"/>
              </a:solidFill>
              <a:latin typeface="Arial" panose="020B0604020202020204" pitchFamily="34" charset="0"/>
            </a:endParaRPr>
          </a:p>
        </p:txBody>
      </p:sp>
      <p:sp>
        <p:nvSpPr>
          <p:cNvPr id="12" name="Rounded Rectangle 11"/>
          <p:cNvSpPr/>
          <p:nvPr/>
        </p:nvSpPr>
        <p:spPr>
          <a:xfrm>
            <a:off x="7596336" y="2276872"/>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21920341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JS API: </a:t>
            </a:r>
            <a:r>
              <a:rPr lang="nl-NL" dirty="0" err="1"/>
              <a:t>IndexedDB</a:t>
            </a:r>
            <a:r>
              <a:rPr lang="nl-NL" dirty="0"/>
              <a:t> </a:t>
            </a:r>
            <a:r>
              <a:rPr lang="nl-NL" dirty="0" smtClean="0"/>
              <a:t>(5/9)</a:t>
            </a:r>
            <a:endParaRPr lang="nl-NL" dirty="0"/>
          </a:p>
        </p:txBody>
      </p:sp>
      <p:sp>
        <p:nvSpPr>
          <p:cNvPr id="3" name="Content Placeholder 2"/>
          <p:cNvSpPr>
            <a:spLocks noGrp="1"/>
          </p:cNvSpPr>
          <p:nvPr>
            <p:ph idx="1"/>
          </p:nvPr>
        </p:nvSpPr>
        <p:spPr/>
        <p:txBody>
          <a:bodyPr/>
          <a:lstStyle/>
          <a:p>
            <a:r>
              <a:rPr lang="en-US" dirty="0" smtClean="0"/>
              <a:t>Update persisted data</a:t>
            </a:r>
          </a:p>
          <a:p>
            <a:pPr lvl="1"/>
            <a:r>
              <a:rPr lang="en-US" dirty="0" smtClean="0"/>
              <a:t>Depending on if the index exists, </a:t>
            </a:r>
            <a:r>
              <a:rPr lang="en-US" sz="2400" dirty="0" smtClean="0">
                <a:latin typeface="Consolas" panose="020B0609020204030204" pitchFamily="49" charset="0"/>
                <a:cs typeface="Consolas" panose="020B0609020204030204" pitchFamily="49" charset="0"/>
              </a:rPr>
              <a:t>put</a:t>
            </a:r>
            <a:r>
              <a:rPr lang="en-US" dirty="0" smtClean="0"/>
              <a:t> will update or insert the data</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95</a:t>
            </a:fld>
            <a:endParaRPr lang="nl-NL"/>
          </a:p>
        </p:txBody>
      </p:sp>
      <p:sp>
        <p:nvSpPr>
          <p:cNvPr id="11" name="Rectangle 18"/>
          <p:cNvSpPr/>
          <p:nvPr/>
        </p:nvSpPr>
        <p:spPr>
          <a:xfrm>
            <a:off x="598015" y="2439919"/>
            <a:ext cx="7632700" cy="388944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2</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request =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window.indexedDB.open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myDb</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request.addEventListener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A31515"/>
                </a:solidFill>
                <a:latin typeface="Consolas" panose="020B0609020204030204" pitchFamily="49" charset="0"/>
                <a:ea typeface="Times New Roman" panose="02020603050405020304" pitchFamily="18" charset="0"/>
                <a:cs typeface="Consolas" panose="020B0609020204030204" pitchFamily="49" charset="0"/>
              </a:rPr>
              <a:t>'success'</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function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lvl="0"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e.target.result</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lvl="0"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trans</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db.transaction</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myStore</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a:solidFill>
                  <a:srgbClr val="A31515"/>
                </a:solidFill>
                <a:latin typeface="Consolas" panose="020B0609020204030204" pitchFamily="49" charset="0"/>
                <a:ea typeface="Times New Roman" panose="02020603050405020304" pitchFamily="18" charset="0"/>
                <a:cs typeface="Consolas" panose="020B0609020204030204" pitchFamily="49" charset="0"/>
              </a:rPr>
              <a:t>readwrite</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store = </a:t>
            </a: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trans.objectStore</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myStore</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putRequest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store.put</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myKey</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myNewValue</a:t>
            </a:r>
            <a:r>
              <a:rPr lang="en-US" b="1"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putRequest.addEventListener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A31515"/>
                </a:solidFill>
                <a:latin typeface="Consolas" panose="020B0609020204030204" pitchFamily="49" charset="0"/>
                <a:ea typeface="Times New Roman" panose="02020603050405020304" pitchFamily="18" charset="0"/>
                <a:cs typeface="Consolas" panose="020B0609020204030204" pitchFamily="49" charset="0"/>
              </a:rPr>
              <a:t>'success'</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function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sz="800" dirty="0" smtClean="0">
                <a:solidFill>
                  <a:schemeClr val="tx1"/>
                </a:solidFill>
              </a:rPr>
              <a:t> </a:t>
            </a:r>
            <a:endPar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sz="800" dirty="0" smtClean="0">
                <a:solidFill>
                  <a:schemeClr val="tx1"/>
                </a:solidFill>
              </a:rPr>
              <a:t/>
            </a:r>
            <a:br>
              <a:rPr lang="nl-NL" sz="800" dirty="0" smtClean="0">
                <a:solidFill>
                  <a:schemeClr val="tx1"/>
                </a:solidFill>
              </a:rPr>
            </a:br>
            <a:endParaRPr lang="nl-NL" sz="4000" dirty="0">
              <a:solidFill>
                <a:schemeClr val="tx1"/>
              </a:solidFill>
              <a:latin typeface="Arial" panose="020B0604020202020204" pitchFamily="34" charset="0"/>
            </a:endParaRPr>
          </a:p>
        </p:txBody>
      </p:sp>
      <p:sp>
        <p:nvSpPr>
          <p:cNvPr id="12" name="Rounded Rectangle 11"/>
          <p:cNvSpPr/>
          <p:nvPr/>
        </p:nvSpPr>
        <p:spPr>
          <a:xfrm>
            <a:off x="7596336" y="2276872"/>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225839240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JS API: </a:t>
            </a:r>
            <a:r>
              <a:rPr lang="nl-NL" dirty="0" err="1"/>
              <a:t>IndexedDB</a:t>
            </a:r>
            <a:r>
              <a:rPr lang="nl-NL" dirty="0"/>
              <a:t> </a:t>
            </a:r>
            <a:r>
              <a:rPr lang="nl-NL" dirty="0" smtClean="0"/>
              <a:t>(6/9)</a:t>
            </a:r>
            <a:endParaRPr lang="nl-NL" dirty="0"/>
          </a:p>
        </p:txBody>
      </p:sp>
      <p:sp>
        <p:nvSpPr>
          <p:cNvPr id="3" name="Content Placeholder 2"/>
          <p:cNvSpPr>
            <a:spLocks noGrp="1"/>
          </p:cNvSpPr>
          <p:nvPr>
            <p:ph idx="1"/>
          </p:nvPr>
        </p:nvSpPr>
        <p:spPr/>
        <p:txBody>
          <a:bodyPr/>
          <a:lstStyle/>
          <a:p>
            <a:r>
              <a:rPr lang="en-US" dirty="0" smtClean="0"/>
              <a:t>Delete persisted data</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96</a:t>
            </a:fld>
            <a:endParaRPr lang="nl-NL"/>
          </a:p>
        </p:txBody>
      </p:sp>
      <p:sp>
        <p:nvSpPr>
          <p:cNvPr id="11" name="Rectangle 18"/>
          <p:cNvSpPr/>
          <p:nvPr/>
        </p:nvSpPr>
        <p:spPr>
          <a:xfrm>
            <a:off x="598015" y="1431807"/>
            <a:ext cx="7632700" cy="3869401"/>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2</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request =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window.indexedDB.open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myDb</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request.addEventListener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A31515"/>
                </a:solidFill>
                <a:latin typeface="Consolas" panose="020B0609020204030204" pitchFamily="49" charset="0"/>
                <a:ea typeface="Times New Roman" panose="02020603050405020304" pitchFamily="18" charset="0"/>
                <a:cs typeface="Consolas" panose="020B0609020204030204" pitchFamily="49" charset="0"/>
              </a:rPr>
              <a:t>'success'</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function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lvl="0"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e.target.result</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lvl="0"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trans</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db.transaction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myStore</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a:solidFill>
                  <a:srgbClr val="A31515"/>
                </a:solidFill>
                <a:latin typeface="Consolas" panose="020B0609020204030204" pitchFamily="49" charset="0"/>
                <a:ea typeface="Times New Roman" panose="02020603050405020304" pitchFamily="18" charset="0"/>
                <a:cs typeface="Consolas" panose="020B0609020204030204" pitchFamily="49" charset="0"/>
              </a:rPr>
              <a:t>readwrite</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store = </a:t>
            </a: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trans.objectStore</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myStore</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deleteRequest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store.delete</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(id</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deleteRequest.addEventListener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A31515"/>
                </a:solidFill>
                <a:latin typeface="Consolas" panose="020B0609020204030204" pitchFamily="49" charset="0"/>
                <a:ea typeface="Times New Roman" panose="02020603050405020304" pitchFamily="18" charset="0"/>
                <a:cs typeface="Consolas" panose="020B0609020204030204" pitchFamily="49" charset="0"/>
              </a:rPr>
              <a:t>'success'</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function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sz="800" dirty="0" smtClean="0">
                <a:solidFill>
                  <a:schemeClr val="tx1"/>
                </a:solidFill>
              </a:rPr>
              <a:t/>
            </a:r>
            <a:br>
              <a:rPr lang="nl-NL" sz="800" dirty="0" smtClean="0">
                <a:solidFill>
                  <a:schemeClr val="tx1"/>
                </a:solidFill>
              </a:rPr>
            </a:br>
            <a:endParaRPr lang="nl-NL" sz="4000" dirty="0">
              <a:solidFill>
                <a:schemeClr val="tx1"/>
              </a:solidFill>
              <a:latin typeface="Arial" panose="020B0604020202020204" pitchFamily="34" charset="0"/>
            </a:endParaRPr>
          </a:p>
        </p:txBody>
      </p:sp>
      <p:sp>
        <p:nvSpPr>
          <p:cNvPr id="12" name="Rounded Rectangle 11"/>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368955827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JS API: </a:t>
            </a:r>
            <a:r>
              <a:rPr lang="nl-NL" dirty="0" err="1"/>
              <a:t>IndexedDB</a:t>
            </a:r>
            <a:r>
              <a:rPr lang="nl-NL" dirty="0"/>
              <a:t> </a:t>
            </a:r>
            <a:r>
              <a:rPr lang="nl-NL" dirty="0" smtClean="0"/>
              <a:t>(7/9)</a:t>
            </a:r>
            <a:endParaRPr lang="nl-NL" dirty="0"/>
          </a:p>
        </p:txBody>
      </p:sp>
      <p:sp>
        <p:nvSpPr>
          <p:cNvPr id="3" name="Content Placeholder 2"/>
          <p:cNvSpPr>
            <a:spLocks noGrp="1"/>
          </p:cNvSpPr>
          <p:nvPr>
            <p:ph idx="1"/>
          </p:nvPr>
        </p:nvSpPr>
        <p:spPr/>
        <p:txBody>
          <a:bodyPr/>
          <a:lstStyle/>
          <a:p>
            <a:r>
              <a:rPr lang="en-US" dirty="0" smtClean="0"/>
              <a:t>Retrieve one item</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97</a:t>
            </a:fld>
            <a:endParaRPr lang="nl-NL"/>
          </a:p>
        </p:txBody>
      </p:sp>
      <p:sp>
        <p:nvSpPr>
          <p:cNvPr id="11" name="Rectangle 18"/>
          <p:cNvSpPr/>
          <p:nvPr/>
        </p:nvSpPr>
        <p:spPr>
          <a:xfrm>
            <a:off x="598015" y="1431807"/>
            <a:ext cx="7632700" cy="4805505"/>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2</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request =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window.indexedDB.open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myDb</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request.addEventListener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A31515"/>
                </a:solidFill>
                <a:latin typeface="Consolas" panose="020B0609020204030204" pitchFamily="49" charset="0"/>
                <a:ea typeface="Times New Roman" panose="02020603050405020304" pitchFamily="18" charset="0"/>
                <a:cs typeface="Consolas" panose="020B0609020204030204" pitchFamily="49" charset="0"/>
              </a:rPr>
              <a:t>'success'</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function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e.target.result</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trans = </a:t>
            </a: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db.transaction</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myStore</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readwrite</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store = </a:t>
            </a: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trans.objectStore</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myStore</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getRequest</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store.get</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(id);</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getRequest.addEventListener</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'success'</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function</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(e)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result = </a:t>
            </a: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e.target.result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if</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(!result) {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return</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endPar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console.log(</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result.myKey</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lvl="0"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sz="800" dirty="0" smtClean="0">
                <a:solidFill>
                  <a:schemeClr val="tx1"/>
                </a:solidFill>
              </a:rPr>
              <a:t/>
            </a:r>
            <a:br>
              <a:rPr lang="nl-NL" sz="800" dirty="0" smtClean="0">
                <a:solidFill>
                  <a:schemeClr val="tx1"/>
                </a:solidFill>
              </a:rPr>
            </a:br>
            <a:endParaRPr lang="nl-NL" sz="4000" dirty="0">
              <a:solidFill>
                <a:schemeClr val="tx1"/>
              </a:solidFill>
              <a:latin typeface="Arial" panose="020B0604020202020204" pitchFamily="34" charset="0"/>
            </a:endParaRPr>
          </a:p>
        </p:txBody>
      </p:sp>
      <p:sp>
        <p:nvSpPr>
          <p:cNvPr id="12" name="Rounded Rectangle 11"/>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40557451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err="1" smtClean="0"/>
              <a:t>IndexedDB</a:t>
            </a:r>
            <a:r>
              <a:rPr lang="nl-NL" dirty="0" smtClean="0"/>
              <a:t> (8/9)</a:t>
            </a:r>
            <a:endParaRPr lang="nl-NL" dirty="0"/>
          </a:p>
        </p:txBody>
      </p:sp>
      <p:sp>
        <p:nvSpPr>
          <p:cNvPr id="3" name="Content Placeholder 2"/>
          <p:cNvSpPr>
            <a:spLocks noGrp="1"/>
          </p:cNvSpPr>
          <p:nvPr>
            <p:ph idx="1"/>
          </p:nvPr>
        </p:nvSpPr>
        <p:spPr/>
        <p:txBody>
          <a:bodyPr/>
          <a:lstStyle/>
          <a:p>
            <a:r>
              <a:rPr lang="en-US" dirty="0" smtClean="0"/>
              <a:t>Query data</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98</a:t>
            </a:fld>
            <a:endParaRPr lang="nl-NL"/>
          </a:p>
        </p:txBody>
      </p:sp>
      <p:sp>
        <p:nvSpPr>
          <p:cNvPr id="11" name="Rectangle 18"/>
          <p:cNvSpPr/>
          <p:nvPr/>
        </p:nvSpPr>
        <p:spPr>
          <a:xfrm>
            <a:off x="598015" y="1431807"/>
            <a:ext cx="7632700" cy="479787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2</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request =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window.indexedDB.open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myDb</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request.addEventListener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A31515"/>
                </a:solidFill>
                <a:latin typeface="Consolas" panose="020B0609020204030204" pitchFamily="49" charset="0"/>
                <a:ea typeface="Times New Roman" panose="02020603050405020304" pitchFamily="18" charset="0"/>
                <a:cs typeface="Consolas" panose="020B0609020204030204" pitchFamily="49" charset="0"/>
              </a:rPr>
              <a:t>'success'</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function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e.target.result</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trans</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db.transaction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myStore</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readonly</a:t>
            </a:r>
            <a:r>
              <a:rPr lang="en-US" b="1"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store = </a:t>
            </a: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trans.objectStore</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myStore</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cursorRequest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store.openCursor</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cursorRequest.addEventListener</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a:solidFill>
                  <a:srgbClr val="A31515"/>
                </a:solidFill>
                <a:latin typeface="Consolas" panose="020B0609020204030204" pitchFamily="49" charset="0"/>
                <a:ea typeface="Times New Roman" panose="02020603050405020304" pitchFamily="18" charset="0"/>
                <a:cs typeface="Consolas" panose="020B0609020204030204" pitchFamily="49" charset="0"/>
              </a:rPr>
              <a:t>'success'</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function</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 </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result = </a:t>
            </a: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e.target.result</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if</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(!result) </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return</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console.log(</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result.value.myKey</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result.continue</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sz="800" dirty="0" smtClean="0">
                <a:solidFill>
                  <a:schemeClr val="tx1"/>
                </a:solidFill>
              </a:rPr>
              <a:t/>
            </a:r>
            <a:br>
              <a:rPr lang="nl-NL" sz="800" dirty="0" smtClean="0">
                <a:solidFill>
                  <a:schemeClr val="tx1"/>
                </a:solidFill>
              </a:rPr>
            </a:br>
            <a:endParaRPr lang="nl-NL" sz="4000" dirty="0">
              <a:solidFill>
                <a:schemeClr val="tx1"/>
              </a:solidFill>
              <a:latin typeface="Arial" panose="020B0604020202020204" pitchFamily="34" charset="0"/>
            </a:endParaRPr>
          </a:p>
        </p:txBody>
      </p:sp>
      <p:sp>
        <p:nvSpPr>
          <p:cNvPr id="12" name="Rounded Rectangle 11"/>
          <p:cNvSpPr/>
          <p:nvPr/>
        </p:nvSpPr>
        <p:spPr>
          <a:xfrm>
            <a:off x="7596336" y="12687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3101001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JS API: </a:t>
            </a:r>
            <a:r>
              <a:rPr lang="nl-NL" dirty="0" err="1" smtClean="0"/>
              <a:t>IndexedDB</a:t>
            </a:r>
            <a:r>
              <a:rPr lang="nl-NL" dirty="0" smtClean="0"/>
              <a:t> (9/9)</a:t>
            </a:r>
            <a:endParaRPr lang="nl-NL" dirty="0"/>
          </a:p>
        </p:txBody>
      </p:sp>
      <p:sp>
        <p:nvSpPr>
          <p:cNvPr id="3" name="Content Placeholder 2"/>
          <p:cNvSpPr>
            <a:spLocks noGrp="1"/>
          </p:cNvSpPr>
          <p:nvPr>
            <p:ph idx="1"/>
          </p:nvPr>
        </p:nvSpPr>
        <p:spPr/>
        <p:txBody>
          <a:bodyPr/>
          <a:lstStyle/>
          <a:p>
            <a:r>
              <a:rPr lang="en-US" dirty="0" smtClean="0"/>
              <a:t>Handle errors</a:t>
            </a:r>
          </a:p>
          <a:p>
            <a:pPr lvl="1"/>
            <a:r>
              <a:rPr lang="en-US" dirty="0" smtClean="0"/>
              <a:t>All requests expose an </a:t>
            </a:r>
            <a:r>
              <a:rPr lang="en-US" sz="2400" dirty="0" smtClean="0">
                <a:latin typeface="Consolas" panose="020B0609020204030204" pitchFamily="49" charset="0"/>
                <a:cs typeface="Consolas" panose="020B0609020204030204" pitchFamily="49" charset="0"/>
              </a:rPr>
              <a:t>error</a:t>
            </a:r>
            <a:r>
              <a:rPr lang="en-US" dirty="0" smtClean="0"/>
              <a:t> event</a:t>
            </a:r>
            <a:endParaRPr lang="en-US" dirty="0"/>
          </a:p>
          <a:p>
            <a:pPr lvl="1"/>
            <a:r>
              <a:rPr lang="en-US" dirty="0" smtClean="0"/>
              <a:t>Thanks to event bubbling, most errors can be handled through the </a:t>
            </a:r>
            <a:r>
              <a:rPr lang="en-US" sz="2400" dirty="0" err="1" smtClean="0">
                <a:latin typeface="Consolas" panose="020B0609020204030204" pitchFamily="49" charset="0"/>
                <a:cs typeface="Consolas" panose="020B0609020204030204" pitchFamily="49" charset="0"/>
              </a:rPr>
              <a:t>db</a:t>
            </a:r>
            <a:r>
              <a:rPr lang="en-US" dirty="0" smtClean="0"/>
              <a:t> object</a:t>
            </a:r>
          </a:p>
        </p:txBody>
      </p:sp>
      <p:sp>
        <p:nvSpPr>
          <p:cNvPr id="5" name="Slide Number Placeholder 4"/>
          <p:cNvSpPr>
            <a:spLocks noGrp="1"/>
          </p:cNvSpPr>
          <p:nvPr>
            <p:ph type="sldNum" sz="quarter" idx="11"/>
          </p:nvPr>
        </p:nvSpPr>
        <p:spPr/>
        <p:txBody>
          <a:bodyPr/>
          <a:lstStyle/>
          <a:p>
            <a:pPr>
              <a:defRPr/>
            </a:pPr>
            <a:fld id="{DF208558-473E-4437-9BF5-D795D7AD1F04}" type="slidenum">
              <a:rPr lang="nl-NL" smtClean="0"/>
              <a:pPr>
                <a:defRPr/>
              </a:pPr>
              <a:t>99</a:t>
            </a:fld>
            <a:endParaRPr lang="nl-NL"/>
          </a:p>
        </p:txBody>
      </p:sp>
      <p:pic>
        <p:nvPicPr>
          <p:cNvPr id="8" name="Picture 2" descr="http://files.softicons.com/download/system-icons/windows-8-metro-invert-icons-by-dakirby309/png/256x256/Web%20Browsers/Internet%20Explorer%201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85012"/>
            <a:ext cx="668722" cy="6687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aux2.iconpedia.net/uploads/427985527807390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8214" y="53613"/>
            <a:ext cx="736754" cy="7367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http://files.softicons.com/download/system-icons/xedia-icons-by-photoshopedia/png/256/Firefo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2188" y="53613"/>
            <a:ext cx="731520" cy="7315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8"/>
          <p:cNvSpPr/>
          <p:nvPr/>
        </p:nvSpPr>
        <p:spPr>
          <a:xfrm>
            <a:off x="598015" y="2871967"/>
            <a:ext cx="7632700" cy="388125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2</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dirty="0" err="1"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var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request =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window.indexedDB.open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myDb</a:t>
            </a:r>
            <a:r>
              <a:rPr lang="en-US"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dbversion</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request.addEventListener</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'error'</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function</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 {</a:t>
            </a: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console.error</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a:solidFill>
                  <a:srgbClr val="A31515"/>
                </a:solidFill>
                <a:latin typeface="Consolas" panose="020B0609020204030204" pitchFamily="49" charset="0"/>
                <a:ea typeface="Times New Roman" panose="02020603050405020304" pitchFamily="18" charset="0"/>
                <a:cs typeface="Consolas" panose="020B0609020204030204" pitchFamily="49" charset="0"/>
              </a:rPr>
              <a:t>IndexedDB</a:t>
            </a:r>
            <a:r>
              <a:rPr lang="en-US" b="1" dirty="0">
                <a:solidFill>
                  <a:srgbClr val="A31515"/>
                </a:solidFill>
                <a:latin typeface="Consolas" panose="020B0609020204030204" pitchFamily="49" charset="0"/>
                <a:ea typeface="Times New Roman" panose="02020603050405020304" pitchFamily="18" charset="0"/>
                <a:cs typeface="Consolas" panose="020B0609020204030204" pitchFamily="49" charset="0"/>
              </a:rPr>
              <a:t> </a:t>
            </a:r>
            <a:r>
              <a:rPr lang="en-US" b="1"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connection error</a:t>
            </a:r>
            <a:r>
              <a:rPr lang="en-US" b="1" dirty="0">
                <a:solidFill>
                  <a:srgbClr val="A31515"/>
                </a:solidFill>
                <a:latin typeface="Consolas" panose="020B0609020204030204" pitchFamily="49" charset="0"/>
                <a:ea typeface="Times New Roman" panose="02020603050405020304" pitchFamily="18" charset="0"/>
                <a:cs typeface="Consolas" panose="020B0609020204030204" pitchFamily="49" charset="0"/>
              </a:rPr>
              <a:t>: ' </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e.value</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request.addEventListener</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dirty="0">
                <a:solidFill>
                  <a:srgbClr val="A31515"/>
                </a:solidFill>
                <a:latin typeface="Consolas" panose="020B0609020204030204" pitchFamily="49" charset="0"/>
                <a:ea typeface="Times New Roman" panose="02020603050405020304" pitchFamily="18" charset="0"/>
                <a:cs typeface="Consolas" panose="020B0609020204030204" pitchFamily="49" charset="0"/>
              </a:rPr>
              <a:t>'success'</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function</a:t>
            </a:r>
            <a:r>
              <a:rPr 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 </a:t>
            </a:r>
            <a:r>
              <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db</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 </a:t>
            </a:r>
            <a:r>
              <a:rPr lang="nl-NL" dirty="0" err="1">
                <a:solidFill>
                  <a:srgbClr val="000000"/>
                </a:solidFill>
                <a:latin typeface="Consolas" panose="020B0609020204030204" pitchFamily="49" charset="0"/>
                <a:ea typeface="Times New Roman" panose="02020603050405020304" pitchFamily="18" charset="0"/>
                <a:cs typeface="Consolas" panose="020B0609020204030204" pitchFamily="49" charset="0"/>
              </a:rPr>
              <a:t>e.target.result</a:t>
            </a:r>
            <a:r>
              <a:rPr lang="nl-NL"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db.addEventListener</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a:solidFill>
                  <a:srgbClr val="A31515"/>
                </a:solidFill>
                <a:latin typeface="Consolas" panose="020B0609020204030204" pitchFamily="49" charset="0"/>
                <a:ea typeface="Times New Roman" panose="02020603050405020304" pitchFamily="18" charset="0"/>
                <a:cs typeface="Consolas" panose="020B0609020204030204" pitchFamily="49" charset="0"/>
              </a:rPr>
              <a:t>'error'</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a:solidFill>
                  <a:srgbClr val="0000FF"/>
                </a:solidFill>
                <a:latin typeface="Consolas" panose="020B0609020204030204" pitchFamily="49" charset="0"/>
                <a:ea typeface="Times New Roman" panose="02020603050405020304" pitchFamily="18" charset="0"/>
                <a:cs typeface="Consolas" panose="020B0609020204030204" pitchFamily="49" charset="0"/>
              </a:rPr>
              <a:t>function</a:t>
            </a:r>
            <a:r>
              <a:rPr lang="en-US" b="1"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(e) {</a:t>
            </a: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console.error</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b="1"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a:t>
            </a:r>
            <a:r>
              <a:rPr lang="en-US" b="1" dirty="0" err="1"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IndexedDB</a:t>
            </a:r>
            <a:r>
              <a:rPr lang="en-US" b="1" dirty="0" smtClean="0">
                <a:solidFill>
                  <a:srgbClr val="A31515"/>
                </a:solidFill>
                <a:latin typeface="Consolas" panose="020B0609020204030204" pitchFamily="49" charset="0"/>
                <a:ea typeface="Times New Roman" panose="02020603050405020304" pitchFamily="18" charset="0"/>
                <a:cs typeface="Consolas" panose="020B0609020204030204" pitchFamily="49" charset="0"/>
              </a:rPr>
              <a:t> error: ' </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b="1" dirty="0" err="1"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e.value</a:t>
            </a: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p>
          <a:p>
            <a:pPr eaLnBrk="0" fontAlgn="auto" hangingPunct="0">
              <a:lnSpc>
                <a:spcPct val="114000"/>
              </a:lnSpc>
              <a:spcBef>
                <a:spcPts val="0"/>
              </a:spcBef>
              <a:spcAft>
                <a:spcPts val="0"/>
              </a:spcAft>
              <a:tabLst>
                <a:tab pos="381000" algn="l"/>
                <a:tab pos="762000" algn="l"/>
                <a:tab pos="1143000" algn="l"/>
                <a:tab pos="1524000" algn="l"/>
                <a:tab pos="1905000" algn="l"/>
                <a:tab pos="2286000" algn="l"/>
                <a:tab pos="2667000" algn="l"/>
              </a:tabLst>
            </a:pPr>
            <a:r>
              <a:rPr lang="en-US" b="1"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br>
              <a:rPr lang="nl-NL"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br>
            <a:r>
              <a:rPr lang="nl-NL" sz="800" dirty="0" smtClean="0">
                <a:solidFill>
                  <a:schemeClr val="tx1"/>
                </a:solidFill>
              </a:rPr>
              <a:t/>
            </a:r>
            <a:br>
              <a:rPr lang="nl-NL" sz="800" dirty="0" smtClean="0">
                <a:solidFill>
                  <a:schemeClr val="tx1"/>
                </a:solidFill>
              </a:rPr>
            </a:br>
            <a:endParaRPr lang="nl-NL" sz="4000" dirty="0">
              <a:solidFill>
                <a:schemeClr val="tx1"/>
              </a:solidFill>
              <a:latin typeface="Arial" panose="020B0604020202020204" pitchFamily="34" charset="0"/>
            </a:endParaRPr>
          </a:p>
        </p:txBody>
      </p:sp>
      <p:sp>
        <p:nvSpPr>
          <p:cNvPr id="12" name="Rounded Rectangle 11"/>
          <p:cNvSpPr/>
          <p:nvPr/>
        </p:nvSpPr>
        <p:spPr>
          <a:xfrm>
            <a:off x="7596336" y="270892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133705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S">
  <a:themeElements>
    <a:clrScheme name="Nieuwe huisstijl Info Support 2011">
      <a:dk1>
        <a:srgbClr val="000000"/>
      </a:dk1>
      <a:lt1>
        <a:srgbClr val="FFFFFF"/>
      </a:lt1>
      <a:dk2>
        <a:srgbClr val="00539F"/>
      </a:dk2>
      <a:lt2>
        <a:srgbClr val="FFFFFF"/>
      </a:lt2>
      <a:accent1>
        <a:srgbClr val="0078C9"/>
      </a:accent1>
      <a:accent2>
        <a:srgbClr val="A80000"/>
      </a:accent2>
      <a:accent3>
        <a:srgbClr val="B3D9EE"/>
      </a:accent3>
      <a:accent4>
        <a:srgbClr val="B6B6B6"/>
      </a:accent4>
      <a:accent5>
        <a:srgbClr val="99FF33"/>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Omschrijving xmlns="f9a150b1-3ba2-4988-8a7d-e3cfa780e8d5">Info Support Powerpoint 2007 template - witte achtergrond</Omschrijving>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EE661F05C9A26C479912894FEB5EC1B1" ma:contentTypeVersion="1" ma:contentTypeDescription="Een nieuw document maken." ma:contentTypeScope="" ma:versionID="2a05dece8e3bd3c33f75976138b7081c">
  <xsd:schema xmlns:xsd="http://www.w3.org/2001/XMLSchema" xmlns:p="http://schemas.microsoft.com/office/2006/metadata/properties" xmlns:ns2="f9a150b1-3ba2-4988-8a7d-e3cfa780e8d5" targetNamespace="http://schemas.microsoft.com/office/2006/metadata/properties" ma:root="true" ma:fieldsID="c8938326b7293ea2ee7fa2cce6e49576" ns2:_="">
    <xsd:import namespace="f9a150b1-3ba2-4988-8a7d-e3cfa780e8d5"/>
    <xsd:element name="properties">
      <xsd:complexType>
        <xsd:sequence>
          <xsd:element name="documentManagement">
            <xsd:complexType>
              <xsd:all>
                <xsd:element ref="ns2:Omschrijving" minOccurs="0"/>
              </xsd:all>
            </xsd:complexType>
          </xsd:element>
        </xsd:sequence>
      </xsd:complexType>
    </xsd:element>
  </xsd:schema>
  <xsd:schema xmlns:xsd="http://www.w3.org/2001/XMLSchema" xmlns:dms="http://schemas.microsoft.com/office/2006/documentManagement/types" targetNamespace="f9a150b1-3ba2-4988-8a7d-e3cfa780e8d5" elementFormDefault="qualified">
    <xsd:import namespace="http://schemas.microsoft.com/office/2006/documentManagement/types"/>
    <xsd:element name="Omschrijving" ma:index="8" nillable="true" ma:displayName="Omschrijving" ma:internalName="Omschrijving">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A988EEA-97E6-4944-AFE5-3E58A9F7677C}">
  <ds:schemaRefs>
    <ds:schemaRef ds:uri="http://purl.org/dc/dcmitype/"/>
    <ds:schemaRef ds:uri="http://www.w3.org/XML/1998/namespace"/>
    <ds:schemaRef ds:uri="f9a150b1-3ba2-4988-8a7d-e3cfa780e8d5"/>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C7B310DF-605C-48D1-8C27-6CBCC2B3E03A}">
  <ds:schemaRefs>
    <ds:schemaRef ds:uri="http://schemas.microsoft.com/sharepoint/v3/contenttype/forms"/>
  </ds:schemaRefs>
</ds:datastoreItem>
</file>

<file path=customXml/itemProps3.xml><?xml version="1.0" encoding="utf-8"?>
<ds:datastoreItem xmlns:ds="http://schemas.openxmlformats.org/officeDocument/2006/customXml" ds:itemID="{BB307D93-2FFF-4F8B-9E81-F7ACFE01FC73}">
  <ds:schemaRefs>
    <ds:schemaRef ds:uri="http://schemas.microsoft.com/office/2006/metadata/longProperties"/>
  </ds:schemaRefs>
</ds:datastoreItem>
</file>

<file path=customXml/itemProps4.xml><?xml version="1.0" encoding="utf-8"?>
<ds:datastoreItem xmlns:ds="http://schemas.openxmlformats.org/officeDocument/2006/customXml" ds:itemID="{47D3FC6E-852F-457D-810F-BE827CBFC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a150b1-3ba2-4988-8a7d-e3cfa780e8d5"/>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IS</Template>
  <TotalTime>89343</TotalTime>
  <Words>7952</Words>
  <Application>Microsoft Office PowerPoint</Application>
  <PresentationFormat>On-screen Show (4:3)</PresentationFormat>
  <Paragraphs>1908</Paragraphs>
  <Slides>118</Slides>
  <Notes>101</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118</vt:i4>
      </vt:variant>
    </vt:vector>
  </HeadingPairs>
  <TitlesOfParts>
    <vt:vector size="124" baseType="lpstr">
      <vt:lpstr>Arial</vt:lpstr>
      <vt:lpstr>Calibri</vt:lpstr>
      <vt:lpstr>Consolas</vt:lpstr>
      <vt:lpstr>Times New Roman</vt:lpstr>
      <vt:lpstr>IS</vt:lpstr>
      <vt:lpstr>KC slides</vt:lpstr>
      <vt:lpstr>HTML5</vt:lpstr>
      <vt:lpstr>Agenda</vt:lpstr>
      <vt:lpstr>Modernizr</vt:lpstr>
      <vt:lpstr>Modernizr</vt:lpstr>
      <vt:lpstr>Modernizr</vt:lpstr>
      <vt:lpstr>Agenda</vt:lpstr>
      <vt:lpstr>HTML5: Improved semantics (1/7)</vt:lpstr>
      <vt:lpstr>HTML5: Improved semantics (2/7)</vt:lpstr>
      <vt:lpstr>Agenda</vt:lpstr>
      <vt:lpstr>HTML5: Improved semantics (3/7)</vt:lpstr>
      <vt:lpstr>HTML5: Improved semantics (4/7)</vt:lpstr>
      <vt:lpstr>Agenda</vt:lpstr>
      <vt:lpstr>HTML5: Improved semantics (5/7)</vt:lpstr>
      <vt:lpstr>HTML5: Improved semantics (6/7)</vt:lpstr>
      <vt:lpstr>HTML5: Improved semantics (6/7)</vt:lpstr>
      <vt:lpstr>HTML5: Improved semantics (7/7)</vt:lpstr>
      <vt:lpstr>Agenda</vt:lpstr>
      <vt:lpstr>HTML5: Embedded content (1/6)</vt:lpstr>
      <vt:lpstr>HTML5: Embedded content (2/6)</vt:lpstr>
      <vt:lpstr>HTML5: Embedded content (3/6)</vt:lpstr>
      <vt:lpstr>HTML5: Embedded content (4/6)</vt:lpstr>
      <vt:lpstr>HTML5: Embedded content (5/6)</vt:lpstr>
      <vt:lpstr>Agenda</vt:lpstr>
      <vt:lpstr>HTML5: Embedded content (6/6)</vt:lpstr>
      <vt:lpstr>Agenda</vt:lpstr>
      <vt:lpstr>CSS3: Vendor specific properties</vt:lpstr>
      <vt:lpstr>Agenda</vt:lpstr>
      <vt:lpstr>CSS3: Selectors (1/2)</vt:lpstr>
      <vt:lpstr>CSS3: Selectors (2/2)</vt:lpstr>
      <vt:lpstr>Agenda</vt:lpstr>
      <vt:lpstr>CSS3: Webfonts</vt:lpstr>
      <vt:lpstr>CSS3: Opacity</vt:lpstr>
      <vt:lpstr>CSS3: Rounded corners</vt:lpstr>
      <vt:lpstr>CSS3: Shadows</vt:lpstr>
      <vt:lpstr>CSS3: Gradients</vt:lpstr>
      <vt:lpstr>CSS3: Reflection</vt:lpstr>
      <vt:lpstr>CSS3: Transitions</vt:lpstr>
      <vt:lpstr>CSS3: Transforms (1/4)</vt:lpstr>
      <vt:lpstr>CSS3: Transforms (2/4)</vt:lpstr>
      <vt:lpstr>CSS3: Transforms (3/4)</vt:lpstr>
      <vt:lpstr>CSS3: Transforms (4/4)</vt:lpstr>
      <vt:lpstr>CSS3: Animations</vt:lpstr>
      <vt:lpstr>Agenda</vt:lpstr>
      <vt:lpstr>CSS3: Flexible boxes (1/17)</vt:lpstr>
      <vt:lpstr>CSS3: Flexible boxes (2/17)</vt:lpstr>
      <vt:lpstr>CSS3: Flexible boxes (3/17)</vt:lpstr>
      <vt:lpstr>CSS3: Flexible boxes (4/17)</vt:lpstr>
      <vt:lpstr>CSS3: Flexible boxes (5/17)</vt:lpstr>
      <vt:lpstr>CSS3: Flexible boxes (6/17)</vt:lpstr>
      <vt:lpstr>CSS3: Flexible boxes (7/17)</vt:lpstr>
      <vt:lpstr>CSS3: Flexible boxes (8/17)</vt:lpstr>
      <vt:lpstr>CSS3: Flexible boxes (9/17)</vt:lpstr>
      <vt:lpstr>CSS3: Flexible boxes (10/17)</vt:lpstr>
      <vt:lpstr>CSS3: Flexible boxes (11/17)</vt:lpstr>
      <vt:lpstr>CSS3: Flexible boxes (12/17)</vt:lpstr>
      <vt:lpstr>CSS3: Flexible boxes (13/17)</vt:lpstr>
      <vt:lpstr>CSS3: Flexible boxes (14/17)</vt:lpstr>
      <vt:lpstr>CSS3: Flexible boxes (15/17)</vt:lpstr>
      <vt:lpstr>CSS3: Flexible boxes (16/17)</vt:lpstr>
      <vt:lpstr>CSS3: Flexible boxes (17/17)</vt:lpstr>
      <vt:lpstr>Lab: Semantic elements</vt:lpstr>
      <vt:lpstr>Agenda</vt:lpstr>
      <vt:lpstr>JS API: Selectors</vt:lpstr>
      <vt:lpstr>Agenda</vt:lpstr>
      <vt:lpstr>JS API: Web Storage (1/3)</vt:lpstr>
      <vt:lpstr>JS API: Web Storage (2/3)</vt:lpstr>
      <vt:lpstr>JS API: Web Storage (3/3)</vt:lpstr>
      <vt:lpstr>Lab: Storing data</vt:lpstr>
      <vt:lpstr>Agenda</vt:lpstr>
      <vt:lpstr>JS API: Geolocation (1/5)</vt:lpstr>
      <vt:lpstr>JS API: Geolocation (2/5)</vt:lpstr>
      <vt:lpstr>JS API: Geolocation (3/5)</vt:lpstr>
      <vt:lpstr>JS API: Geolocation (4/5)</vt:lpstr>
      <vt:lpstr>JS API: Geolocation (5/5)</vt:lpstr>
      <vt:lpstr>Agenda</vt:lpstr>
      <vt:lpstr>JS API: WebSockets (1/8)</vt:lpstr>
      <vt:lpstr>JS API: WebSockets (2/8)</vt:lpstr>
      <vt:lpstr>JS API: WebSockets (3/8)</vt:lpstr>
      <vt:lpstr>JS API: WebSockets (4/8)</vt:lpstr>
      <vt:lpstr>JS API: WebSockets (5/8)</vt:lpstr>
      <vt:lpstr>JS API: WebSockets (6/8)</vt:lpstr>
      <vt:lpstr>JS API: WebSockets (7/8)</vt:lpstr>
      <vt:lpstr>JS API: WebSockets (8/8)</vt:lpstr>
      <vt:lpstr>Agenda</vt:lpstr>
      <vt:lpstr>JS API: Web workers (1/3)</vt:lpstr>
      <vt:lpstr>JS API: Web workers (2/3)</vt:lpstr>
      <vt:lpstr>JS API: Web workers (3/3)</vt:lpstr>
      <vt:lpstr>Agenda</vt:lpstr>
      <vt:lpstr>JS API: Web SQL</vt:lpstr>
      <vt:lpstr>Agenda</vt:lpstr>
      <vt:lpstr>JS API: IndexedDB (1/9)</vt:lpstr>
      <vt:lpstr>JS API: IndexedDB (2/9)</vt:lpstr>
      <vt:lpstr>JS API: IndexedDB (3/9)</vt:lpstr>
      <vt:lpstr>JS API: IndexedDB (4/9)</vt:lpstr>
      <vt:lpstr>JS API: IndexedDB (5/9)</vt:lpstr>
      <vt:lpstr>JS API: IndexedDB (6/9)</vt:lpstr>
      <vt:lpstr>JS API: IndexedDB (7/9)</vt:lpstr>
      <vt:lpstr>JS API: IndexedDB (8/9)</vt:lpstr>
      <vt:lpstr>JS API: IndexedDB (9/9)</vt:lpstr>
      <vt:lpstr>Agenda</vt:lpstr>
      <vt:lpstr>JS API: Drag and drop (1/2)</vt:lpstr>
      <vt:lpstr>JS API: Drag and drop (2/2)</vt:lpstr>
      <vt:lpstr>Agenda</vt:lpstr>
      <vt:lpstr>JS API: Offline apps (1/12)</vt:lpstr>
      <vt:lpstr>JS API: Offline apps (2/12)</vt:lpstr>
      <vt:lpstr>JS API: Offline apps (3/12)</vt:lpstr>
      <vt:lpstr>JS API: Offline apps (4/12)</vt:lpstr>
      <vt:lpstr>JS API: Offline apps (5/12)</vt:lpstr>
      <vt:lpstr>JS API: Offline apps (6/12)</vt:lpstr>
      <vt:lpstr>JS API: Offline apps (7/12)</vt:lpstr>
      <vt:lpstr>JS API: Offline apps (8/12)</vt:lpstr>
      <vt:lpstr>JS API: Offline apps (9/12)</vt:lpstr>
      <vt:lpstr>JS API: Offline apps (10/12)</vt:lpstr>
      <vt:lpstr>JS API: Offline apps (11/12)</vt:lpstr>
      <vt:lpstr>JS API: Offline apps (12/12)</vt:lpstr>
      <vt:lpstr>Questions</vt:lpstr>
      <vt:lpstr>Resources</vt:lpstr>
      <vt:lpstr>Agenda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&amp; JavaScript APIs</dc:title>
  <dc:subject>Subject Report</dc:subject>
  <dc:creator>JP ten Berge</dc:creator>
  <cp:lastModifiedBy>Jan Peter ten Berge</cp:lastModifiedBy>
  <cp:revision>619</cp:revision>
  <dcterms:created xsi:type="dcterms:W3CDTF">2012-03-05T15:47:35Z</dcterms:created>
  <dcterms:modified xsi:type="dcterms:W3CDTF">2013-05-29T12:31:32Z</dcterms:modified>
  <cp:contentStatus>Concept 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tatus">
    <vt:lpwstr>Definitief</vt:lpwstr>
  </property>
  <property fmtid="{D5CDD505-2E9C-101B-9397-08002B2CF9AE}" pid="3" name="Versie">
    <vt:lpwstr>1.0</vt:lpwstr>
  </property>
  <property fmtid="{D5CDD505-2E9C-101B-9397-08002B2CF9AE}" pid="4" name="FinalInPhase">
    <vt:lpwstr>Transition</vt:lpwstr>
  </property>
  <property fmtid="{D5CDD505-2E9C-101B-9397-08002B2CF9AE}" pid="5" name="ContentType">
    <vt:lpwstr>Document</vt:lpwstr>
  </property>
  <property fmtid="{D5CDD505-2E9C-101B-9397-08002B2CF9AE}" pid="6" name="ContentTypeId">
    <vt:lpwstr>0x010100EE661F05C9A26C479912894FEB5EC1B1</vt:lpwstr>
  </property>
  <property fmtid="{D5CDD505-2E9C-101B-9397-08002B2CF9AE}" pid="7" name="Pakket">
    <vt:lpwstr>Powerpoint</vt:lpwstr>
  </property>
  <property fmtid="{D5CDD505-2E9C-101B-9397-08002B2CF9AE}" pid="8" name="Omschrijving">
    <vt:lpwstr>Info Support Powerpoint 2007 template - witte achtergrond</vt:lpwstr>
  </property>
</Properties>
</file>