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handoutMasterIdLst>
    <p:handoutMasterId r:id="rId15"/>
  </p:handoutMasterIdLst>
  <p:sldIdLst>
    <p:sldId id="256" r:id="rId5"/>
    <p:sldId id="268" r:id="rId6"/>
    <p:sldId id="269" r:id="rId7"/>
    <p:sldId id="270" r:id="rId8"/>
    <p:sldId id="271" r:id="rId9"/>
    <p:sldId id="272" r:id="rId10"/>
    <p:sldId id="273" r:id="rId11"/>
    <p:sldId id="274" r:id="rId12"/>
    <p:sldId id="275" r:id="rId13"/>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85" d="100"/>
          <a:sy n="85" d="100"/>
        </p:scale>
        <p:origin x="590" y="58"/>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1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ED32F08-9749-4F62-92D2-6C50931D99AA}" type="datetime1">
              <a:rPr lang="es-ES" smtClean="0"/>
              <a:t>28/08/2024</a:t>
            </a:fld>
            <a:endParaRPr lang="es-ES"/>
          </a:p>
        </p:txBody>
      </p:sp>
      <p:sp>
        <p:nvSpPr>
          <p:cNvPr id="4" name="Marcador de pie de página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668C69-0C3E-40A2-B4A0-B2C8B71D8E3A}" type="slidenum">
              <a:rPr lang="es-ES" smtClean="0"/>
              <a:t>‹Nº›</a:t>
            </a:fld>
            <a:endParaRPr lang="es-ES"/>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ECC33FF-8FBA-4A60-BBD8-B5DE3DF83D8B}" type="datetime1">
              <a:rPr lang="es-ES" noProof="0" smtClean="0"/>
              <a:t>28/08/2024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E000EEB-8338-48D7-8EE8-EE0082EF7602}" type="slidenum">
              <a:rPr lang="es-ES" noProof="0" smtClean="0"/>
              <a:t>‹Nº›</a:t>
            </a:fld>
            <a:endParaRPr lang="es-ES" noProof="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1</a:t>
            </a:fld>
            <a:endParaRPr lang="es-ES"/>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2</a:t>
            </a:fld>
            <a:endParaRPr lang="es-ES"/>
          </a:p>
        </p:txBody>
      </p:sp>
    </p:spTree>
    <p:extLst>
      <p:ext uri="{BB962C8B-B14F-4D97-AF65-F5344CB8AC3E}">
        <p14:creationId xmlns:p14="http://schemas.microsoft.com/office/powerpoint/2010/main" val="224970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3</a:t>
            </a:fld>
            <a:endParaRPr lang="es-ES"/>
          </a:p>
        </p:txBody>
      </p:sp>
    </p:spTree>
    <p:extLst>
      <p:ext uri="{BB962C8B-B14F-4D97-AF65-F5344CB8AC3E}">
        <p14:creationId xmlns:p14="http://schemas.microsoft.com/office/powerpoint/2010/main" val="3870749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4</a:t>
            </a:fld>
            <a:endParaRPr lang="es-ES"/>
          </a:p>
        </p:txBody>
      </p:sp>
    </p:spTree>
    <p:extLst>
      <p:ext uri="{BB962C8B-B14F-4D97-AF65-F5344CB8AC3E}">
        <p14:creationId xmlns:p14="http://schemas.microsoft.com/office/powerpoint/2010/main" val="327012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5</a:t>
            </a:fld>
            <a:endParaRPr lang="es-ES"/>
          </a:p>
        </p:txBody>
      </p:sp>
    </p:spTree>
    <p:extLst>
      <p:ext uri="{BB962C8B-B14F-4D97-AF65-F5344CB8AC3E}">
        <p14:creationId xmlns:p14="http://schemas.microsoft.com/office/powerpoint/2010/main" val="1655336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6</a:t>
            </a:fld>
            <a:endParaRPr lang="es-ES"/>
          </a:p>
        </p:txBody>
      </p:sp>
    </p:spTree>
    <p:extLst>
      <p:ext uri="{BB962C8B-B14F-4D97-AF65-F5344CB8AC3E}">
        <p14:creationId xmlns:p14="http://schemas.microsoft.com/office/powerpoint/2010/main" val="3523457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7</a:t>
            </a:fld>
            <a:endParaRPr lang="es-ES"/>
          </a:p>
        </p:txBody>
      </p:sp>
    </p:spTree>
    <p:extLst>
      <p:ext uri="{BB962C8B-B14F-4D97-AF65-F5344CB8AC3E}">
        <p14:creationId xmlns:p14="http://schemas.microsoft.com/office/powerpoint/2010/main" val="3880568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8</a:t>
            </a:fld>
            <a:endParaRPr lang="es-ES"/>
          </a:p>
        </p:txBody>
      </p:sp>
    </p:spTree>
    <p:extLst>
      <p:ext uri="{BB962C8B-B14F-4D97-AF65-F5344CB8AC3E}">
        <p14:creationId xmlns:p14="http://schemas.microsoft.com/office/powerpoint/2010/main" val="3187230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9</a:t>
            </a:fld>
            <a:endParaRPr lang="es-ES"/>
          </a:p>
        </p:txBody>
      </p:sp>
    </p:spTree>
    <p:extLst>
      <p:ext uri="{BB962C8B-B14F-4D97-AF65-F5344CB8AC3E}">
        <p14:creationId xmlns:p14="http://schemas.microsoft.com/office/powerpoint/2010/main" val="2934690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447800"/>
            <a:ext cx="8825658" cy="3329581"/>
          </a:xfrm>
        </p:spPr>
        <p:txBody>
          <a:bodyPr rtlCol="0" anchor="b"/>
          <a:lstStyle>
            <a:lvl1pPr>
              <a:defRPr sz="7200"/>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p:txBody>
          <a:bodyPr rtlCol="0"/>
          <a:lstStyle/>
          <a:p>
            <a:pPr rtl="0"/>
            <a:fld id="{4AAD347D-5ACD-4C99-B74B-A9C85AD731AF}" type="datetimeFigureOut">
              <a:rPr lang="es-ES" noProof="0" smtClean="0"/>
              <a:t>28/08/2024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4509A250-FF31-4206-8172-F9D3106AACB1}" type="datetimeFigureOut">
              <a:rPr lang="es-ES" noProof="0" smtClean="0"/>
              <a:t>28/08/2024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8825659" cy="1981200"/>
          </a:xfrm>
        </p:spPr>
        <p:txBody>
          <a:bodyPr rtlCol="0"/>
          <a:lstStyle>
            <a:lvl1pPr>
              <a:defRPr sz="4800"/>
            </a:lvl1pPr>
          </a:lstStyle>
          <a:p>
            <a:pPr rtl="0"/>
            <a:r>
              <a:rPr lang="es-ES" noProof="0"/>
              <a:t>Haga clic para modificar el estilo de título del patrón</a:t>
            </a:r>
          </a:p>
        </p:txBody>
      </p:sp>
      <p:sp>
        <p:nvSpPr>
          <p:cNvPr id="8" name="Marcador de texto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509A250-FF31-4206-8172-F9D3106AACB1}" type="datetimeFigureOut">
              <a:rPr lang="es-ES" noProof="0" smtClean="0"/>
              <a:t>28/08/2024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574801" y="1447800"/>
            <a:ext cx="7999315" cy="2323374"/>
          </a:xfrm>
        </p:spPr>
        <p:txBody>
          <a:bodyPr rtlCol="0"/>
          <a:lstStyle>
            <a:lvl1pPr>
              <a:defRPr sz="4800"/>
            </a:lvl1pPr>
          </a:lstStyle>
          <a:p>
            <a:pPr rtl="0"/>
            <a:r>
              <a:rPr lang="es-ES" noProof="0"/>
              <a:t>Haga clic para modificar el estilo de título del patrón</a:t>
            </a:r>
          </a:p>
        </p:txBody>
      </p:sp>
      <p:sp>
        <p:nvSpPr>
          <p:cNvPr id="14" name="Marcador de texto 3"/>
          <p:cNvSpPr>
            <a:spLocks noGrp="1"/>
          </p:cNvSpPr>
          <p:nvPr>
            <p:ph type="body" sz="half" idx="13"/>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0" name="Marcador de texto 3"/>
          <p:cNvSpPr>
            <a:spLocks noGrp="1"/>
          </p:cNvSpPr>
          <p:nvPr>
            <p:ph type="body" sz="half" idx="2"/>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509A250-FF31-4206-8172-F9D3106AACB1}" type="datetimeFigureOut">
              <a:rPr lang="es-ES" noProof="0" smtClean="0"/>
              <a:t>28/08/2024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
        <p:nvSpPr>
          <p:cNvPr id="9" name="Cuadro de texto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es-ES" noProof="0"/>
              <a:t>“</a:t>
            </a:r>
          </a:p>
        </p:txBody>
      </p:sp>
      <p:sp>
        <p:nvSpPr>
          <p:cNvPr id="13" name="Cuadro de texto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es-ES"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54954" y="3124201"/>
            <a:ext cx="8825660" cy="1653180"/>
          </a:xfrm>
        </p:spPr>
        <p:txBody>
          <a:bodyPr rtlCol="0" anchor="b"/>
          <a:lstStyle>
            <a:lvl1pPr algn="l">
              <a:defRPr sz="4000" b="0"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509A250-FF31-4206-8172-F9D3106AACB1}" type="datetimeFigureOut">
              <a:rPr lang="es-ES" noProof="0" smtClean="0"/>
              <a:t>28/08/2024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sz="4200"/>
            </a:lvl1pPr>
          </a:lstStyle>
          <a:p>
            <a:pPr rtl="0"/>
            <a:r>
              <a:rPr lang="es-ES" noProof="0"/>
              <a:t>Haga clic para modificar el estilo de título del patrón</a:t>
            </a:r>
          </a:p>
        </p:txBody>
      </p:sp>
      <p:sp>
        <p:nvSpPr>
          <p:cNvPr id="3" name="Marcador de texto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6" name="Marcador de texto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texto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9" name="Marcador de texto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4" name="Marcador de texto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texto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cxnSp>
        <p:nvCxnSpPr>
          <p:cNvPr id="17" name="Conector recto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fecha 3"/>
          <p:cNvSpPr>
            <a:spLocks noGrp="1"/>
          </p:cNvSpPr>
          <p:nvPr>
            <p:ph type="dt" sz="half" idx="10"/>
          </p:nvPr>
        </p:nvSpPr>
        <p:spPr/>
        <p:txBody>
          <a:bodyPr rtlCol="0"/>
          <a:lstStyle/>
          <a:p>
            <a:pPr rtl="0"/>
            <a:fld id="{4509A250-FF31-4206-8172-F9D3106AACB1}" type="datetimeFigureOut">
              <a:rPr lang="es-ES" noProof="0" smtClean="0"/>
              <a:t>28/08/2024</a:t>
            </a:fld>
            <a:endParaRPr lang="es-ES" noProof="0"/>
          </a:p>
        </p:txBody>
      </p:sp>
      <p:sp>
        <p:nvSpPr>
          <p:cNvPr id="4"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sz="4200"/>
            </a:lvl1pPr>
          </a:lstStyle>
          <a:p>
            <a:pPr rtl="0"/>
            <a:r>
              <a:rPr lang="es-ES" noProof="0"/>
              <a:t>Haga clic para modificar el estilo de título del patrón</a:t>
            </a:r>
          </a:p>
        </p:txBody>
      </p:sp>
      <p:sp>
        <p:nvSpPr>
          <p:cNvPr id="3" name="Marcador de texto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9" name="Marcador de posición de imagen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2" name="Marcador de texto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texto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30" name="Marcador de posición de imagen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3" name="Marcador de texto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4" name="Marcador de texto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31" name="Marcador de posición de imagen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4" name="Marcador de texto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cxnSp>
        <p:nvCxnSpPr>
          <p:cNvPr id="17" name="Conector recto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fecha 3"/>
          <p:cNvSpPr>
            <a:spLocks noGrp="1"/>
          </p:cNvSpPr>
          <p:nvPr>
            <p:ph type="dt" sz="half" idx="10"/>
          </p:nvPr>
        </p:nvSpPr>
        <p:spPr/>
        <p:txBody>
          <a:bodyPr rtlCol="0"/>
          <a:lstStyle/>
          <a:p>
            <a:pPr rtl="0"/>
            <a:fld id="{4509A250-FF31-4206-8172-F9D3106AACB1}" type="datetimeFigureOut">
              <a:rPr lang="es-ES" noProof="0" smtClean="0"/>
              <a:t>28/08/2024</a:t>
            </a:fld>
            <a:endParaRPr lang="es-ES" noProof="0"/>
          </a:p>
        </p:txBody>
      </p:sp>
      <p:sp>
        <p:nvSpPr>
          <p:cNvPr id="4"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nchor="t" anchorCtr="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4509A250-FF31-4206-8172-F9D3106AACB1}" type="datetimeFigureOut">
              <a:rPr lang="es-ES" noProof="0" smtClean="0"/>
              <a:t>28/08/2024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04212" y="430213"/>
            <a:ext cx="1752601" cy="5826125"/>
          </a:xfrm>
        </p:spPr>
        <p:txBody>
          <a:bodyPr vert="eaVert" rtlCol="0" anchor="b" anchorCtr="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652463" y="887414"/>
            <a:ext cx="7423149" cy="5368924"/>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4509A250-FF31-4206-8172-F9D3106AACB1}" type="datetimeFigureOut">
              <a:rPr lang="es-ES" noProof="0" smtClean="0"/>
              <a:t>28/08/2024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4509A250-FF31-4206-8172-F9D3106AACB1}" type="datetimeFigureOut">
              <a:rPr lang="es-ES" noProof="0" smtClean="0"/>
              <a:t>28/08/2024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54956" y="2861733"/>
            <a:ext cx="8825657" cy="1915647"/>
          </a:xfrm>
        </p:spPr>
        <p:txBody>
          <a:bodyPr rtlCol="0" anchor="b"/>
          <a:lstStyle>
            <a:lvl1pPr algn="l">
              <a:defRPr sz="4000" b="0"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509A250-FF31-4206-8172-F9D3106AACB1}" type="datetimeFigureOut">
              <a:rPr lang="es-ES" noProof="0" smtClean="0"/>
              <a:t>28/08/2024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4509A250-FF31-4206-8172-F9D3106AACB1}" type="datetimeFigureOut">
              <a:rPr lang="es-ES" noProof="0" smtClean="0"/>
              <a:t>28/08/2024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texto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4509A250-FF31-4206-8172-F9D3106AACB1}" type="datetimeFigureOut">
              <a:rPr lang="es-ES" noProof="0" smtClean="0"/>
              <a:t>28/08/2024</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7" name="Marcador de fecha 2"/>
          <p:cNvSpPr>
            <a:spLocks noGrp="1"/>
          </p:cNvSpPr>
          <p:nvPr>
            <p:ph type="dt" sz="half" idx="10"/>
          </p:nvPr>
        </p:nvSpPr>
        <p:spPr/>
        <p:txBody>
          <a:bodyPr rtlCol="0"/>
          <a:lstStyle/>
          <a:p>
            <a:pPr rtl="0"/>
            <a:fld id="{4509A250-FF31-4206-8172-F9D3106AACB1}" type="datetimeFigureOut">
              <a:rPr lang="es-ES" noProof="0" smtClean="0"/>
              <a:t>28/08/2024</a:t>
            </a:fld>
            <a:endParaRPr lang="es-ES" noProof="0"/>
          </a:p>
        </p:txBody>
      </p:sp>
      <p:sp>
        <p:nvSpPr>
          <p:cNvPr id="5" name="Marcador de pie de página 3"/>
          <p:cNvSpPr>
            <a:spLocks noGrp="1"/>
          </p:cNvSpPr>
          <p:nvPr>
            <p:ph type="ftr" sz="quarter" idx="11"/>
          </p:nvPr>
        </p:nvSpPr>
        <p:spPr/>
        <p:txBody>
          <a:bodyPr rtlCol="0"/>
          <a:lstStyle/>
          <a:p>
            <a:pPr rtl="0"/>
            <a:endParaRPr lang="es-ES" noProof="0"/>
          </a:p>
        </p:txBody>
      </p:sp>
      <p:sp>
        <p:nvSpPr>
          <p:cNvPr id="6" name="Marcador de posición de número de diapositiva 4"/>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Marcador de fecha 1"/>
          <p:cNvSpPr>
            <a:spLocks noGrp="1"/>
          </p:cNvSpPr>
          <p:nvPr>
            <p:ph type="dt" sz="half" idx="10"/>
          </p:nvPr>
        </p:nvSpPr>
        <p:spPr/>
        <p:txBody>
          <a:bodyPr rtlCol="0"/>
          <a:lstStyle/>
          <a:p>
            <a:pPr rtl="0"/>
            <a:fld id="{4509A250-FF31-4206-8172-F9D3106AACB1}" type="datetimeFigureOut">
              <a:rPr lang="es-ES" noProof="0" smtClean="0"/>
              <a:t>28/08/2024</a:t>
            </a:fld>
            <a:endParaRPr lang="es-ES" noProof="0"/>
          </a:p>
        </p:txBody>
      </p:sp>
      <p:sp>
        <p:nvSpPr>
          <p:cNvPr id="5" name="Marcador de pie de página 2"/>
          <p:cNvSpPr>
            <a:spLocks noGrp="1"/>
          </p:cNvSpPr>
          <p:nvPr>
            <p:ph type="ftr" sz="quarter" idx="11"/>
          </p:nvPr>
        </p:nvSpPr>
        <p:spPr/>
        <p:txBody>
          <a:bodyPr rtlCol="0"/>
          <a:lstStyle/>
          <a:p>
            <a:pPr rtl="0"/>
            <a:endParaRPr lang="es-ES" noProof="0"/>
          </a:p>
        </p:txBody>
      </p:sp>
      <p:sp>
        <p:nvSpPr>
          <p:cNvPr id="6" name="Marcador de número de diapositiva 3"/>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3401064" cy="1447800"/>
          </a:xfrm>
        </p:spPr>
        <p:txBody>
          <a:bodyPr rtlCol="0" anchor="b"/>
          <a:lstStyle>
            <a:lvl1pPr algn="l">
              <a:defRPr sz="2400" b="0"/>
            </a:lvl1pPr>
          </a:lstStyle>
          <a:p>
            <a:pPr rtl="0"/>
            <a:r>
              <a:rPr lang="es-ES" noProof="0"/>
              <a:t>Haga clic para modificar el estilo de título del patrón</a:t>
            </a:r>
          </a:p>
        </p:txBody>
      </p:sp>
      <p:sp>
        <p:nvSpPr>
          <p:cNvPr id="3" name="Marcador de contenido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7" name="Marcador de fecha 4"/>
          <p:cNvSpPr>
            <a:spLocks noGrp="1"/>
          </p:cNvSpPr>
          <p:nvPr>
            <p:ph type="dt" sz="half" idx="10"/>
          </p:nvPr>
        </p:nvSpPr>
        <p:spPr/>
        <p:txBody>
          <a:bodyPr rtlCol="0"/>
          <a:lstStyle/>
          <a:p>
            <a:pPr rtl="0"/>
            <a:fld id="{4509A250-FF31-4206-8172-F9D3106AACB1}" type="datetimeFigureOut">
              <a:rPr lang="es-ES" noProof="0" smtClean="0"/>
              <a:t>28/08/2024</a:t>
            </a:fld>
            <a:endParaRPr lang="es-ES" noProof="0"/>
          </a:p>
        </p:txBody>
      </p:sp>
      <p:sp>
        <p:nvSpPr>
          <p:cNvPr id="5" name="Marcador de pie de página 5"/>
          <p:cNvSpPr>
            <a:spLocks noGrp="1"/>
          </p:cNvSpPr>
          <p:nvPr>
            <p:ph type="ftr" sz="quarter" idx="11"/>
          </p:nvPr>
        </p:nvSpPr>
        <p:spPr/>
        <p:txBody>
          <a:bodyPr rtlCol="0"/>
          <a:lstStyle/>
          <a:p>
            <a:pPr rtl="0"/>
            <a:endParaRPr lang="es-ES" noProof="0"/>
          </a:p>
        </p:txBody>
      </p:sp>
      <p:sp>
        <p:nvSpPr>
          <p:cNvPr id="6"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4509A250-FF31-4206-8172-F9D3106AACB1}" type="datetimeFigureOut">
              <a:rPr lang="es-ES" noProof="0" smtClean="0"/>
              <a:t>28/08/2024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Imagen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Elipse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n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Imagen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ángulo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Marcador de título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4509A250-FF31-4206-8172-F9D3106AACB1}" type="datetimeFigureOut">
              <a:rPr lang="es-ES" noProof="0" smtClean="0"/>
              <a:t>28/08/2024</a:t>
            </a:fld>
            <a:endParaRPr lang="es-ES" noProof="0"/>
          </a:p>
        </p:txBody>
      </p:sp>
      <p:sp>
        <p:nvSpPr>
          <p:cNvPr id="5" name="Marcador de pie de página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es-ES" noProof="0"/>
          </a:p>
        </p:txBody>
      </p:sp>
      <p:sp>
        <p:nvSpPr>
          <p:cNvPr id="6" name="Marcador de número de diapositiva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es-ES" noProof="0" smtClean="0"/>
              <a:t>‹Nº›</a:t>
            </a:fld>
            <a:endParaRPr lang="es-ES"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 name="Imagen 4" descr="tela metálica">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2094406" y="-136990"/>
            <a:ext cx="7826207" cy="1119781"/>
          </a:xfrm>
        </p:spPr>
        <p:txBody>
          <a:bodyPr rtlCol="0">
            <a:normAutofit/>
          </a:bodyPr>
          <a:lstStyle/>
          <a:p>
            <a:pPr rtl="0"/>
            <a:r>
              <a:rPr lang="es-ES" sz="4800" b="1" dirty="0" err="1">
                <a:solidFill>
                  <a:schemeClr val="bg1"/>
                </a:solidFill>
              </a:rPr>
              <a:t>Estandar</a:t>
            </a:r>
            <a:r>
              <a:rPr lang="es-ES" sz="4800" b="1" dirty="0">
                <a:solidFill>
                  <a:schemeClr val="bg1"/>
                </a:solidFill>
              </a:rPr>
              <a:t> Uptime Institute</a:t>
            </a:r>
          </a:p>
        </p:txBody>
      </p:sp>
      <p:sp>
        <p:nvSpPr>
          <p:cNvPr id="3" name="Subtítulo 2">
            <a:extLst>
              <a:ext uri="{FF2B5EF4-FFF2-40B4-BE49-F238E27FC236}">
                <a16:creationId xmlns:a16="http://schemas.microsoft.com/office/drawing/2014/main" id="{B4CA222A-88BC-48F4-9AE8-2115B7D1E6DC}"/>
              </a:ext>
            </a:extLst>
          </p:cNvPr>
          <p:cNvSpPr>
            <a:spLocks noGrp="1"/>
          </p:cNvSpPr>
          <p:nvPr>
            <p:ph type="subTitle" idx="1"/>
          </p:nvPr>
        </p:nvSpPr>
        <p:spPr>
          <a:xfrm>
            <a:off x="0" y="1280000"/>
            <a:ext cx="5593976" cy="5192518"/>
          </a:xfrm>
        </p:spPr>
        <p:txBody>
          <a:bodyPr rtlCol="0">
            <a:noAutofit/>
          </a:bodyPr>
          <a:lstStyle/>
          <a:p>
            <a:pPr rtl="0"/>
            <a:r>
              <a:rPr lang="es-ES" sz="1400" kern="0" dirty="0">
                <a:solidFill>
                  <a:schemeClr val="tx1"/>
                </a:solidFill>
                <a:latin typeface="Times New Roman" panose="02020603050405020304" pitchFamily="18" charset="0"/>
              </a:rPr>
              <a:t>Es un sistema de clasificación de los data centers. En la literatura de Datacenters y Colocation vemos que manera recurrente apelamos al Uptime Institute y algunos ya asociamos que se trata de una entidad independiente certificadora de los Centros de datos y de su potencial rendimiento.</a:t>
            </a:r>
          </a:p>
          <a:p>
            <a:pPr rtl="0"/>
            <a:r>
              <a:rPr lang="es-ES" sz="1400" kern="0" dirty="0">
                <a:solidFill>
                  <a:schemeClr val="tx1"/>
                </a:solidFill>
                <a:latin typeface="Times New Roman" panose="02020603050405020304" pitchFamily="18" charset="0"/>
              </a:rPr>
              <a:t>Es un conjunto de criterios globalmente reconocidos que establece las mejores prácticas para el diseño, construcción y operación de centros de datos. Este estándar clasifica los centros de datos en diferentes niveles o "tiers", que indican la capacidad del centro de datos para mantener su disponibilidad y operación continua bajo diversas circunstancias.</a:t>
            </a:r>
          </a:p>
          <a:p>
            <a:pPr rtl="0"/>
            <a:r>
              <a:rPr lang="es-GT" sz="1400" kern="0" dirty="0">
                <a:solidFill>
                  <a:schemeClr val="tx1"/>
                </a:solidFill>
                <a:effectLst/>
                <a:latin typeface="Times New Roman" panose="02020603050405020304" pitchFamily="18" charset="0"/>
                <a:ea typeface="Times New Roman" panose="02020603050405020304" pitchFamily="18" charset="0"/>
              </a:rPr>
              <a:t>es una empresa estadounidense, fundada en el año de 1993 por Kenneth G. Brill y con sede en la ciudad de Seattle. Se trata de un consorcio de empresas dedicadas a maximizar la eficiencia y el tiempo de actividad de los data centers y empresas de TI (Tecnología de la Información).</a:t>
            </a:r>
            <a:br>
              <a:rPr lang="es-GT" sz="1400" kern="0" dirty="0">
                <a:solidFill>
                  <a:schemeClr val="tx1"/>
                </a:solidFill>
                <a:effectLst/>
                <a:latin typeface="Times New Roman" panose="02020603050405020304" pitchFamily="18" charset="0"/>
                <a:ea typeface="Times New Roman" panose="02020603050405020304" pitchFamily="18" charset="0"/>
              </a:rPr>
            </a:br>
            <a:r>
              <a:rPr lang="es-GT" sz="1400" kern="0" dirty="0">
                <a:solidFill>
                  <a:schemeClr val="tx1"/>
                </a:solidFill>
                <a:effectLst/>
                <a:latin typeface="Times New Roman" panose="02020603050405020304" pitchFamily="18" charset="0"/>
                <a:ea typeface="Times New Roman" panose="02020603050405020304" pitchFamily="18" charset="0"/>
              </a:rPr>
              <a:t>Las empresas miembros aprenden unas de otras en reuniones patrocinadas y otros mecanismos de socialización.</a:t>
            </a:r>
            <a:br>
              <a:rPr lang="es-GT" sz="1400" kern="0" dirty="0">
                <a:solidFill>
                  <a:schemeClr val="tx1"/>
                </a:solidFill>
                <a:effectLst/>
                <a:latin typeface="Times New Roman" panose="02020603050405020304" pitchFamily="18" charset="0"/>
                <a:ea typeface="Times New Roman" panose="02020603050405020304" pitchFamily="18" charset="0"/>
              </a:rPr>
            </a:br>
            <a:endParaRPr lang="es-ES" sz="1400" b="1" dirty="0">
              <a:solidFill>
                <a:schemeClr val="tx1"/>
              </a:solidFill>
            </a:endParaRPr>
          </a:p>
        </p:txBody>
      </p:sp>
      <p:sp>
        <p:nvSpPr>
          <p:cNvPr id="20" name="Rectángulo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ubtítulo 2">
            <a:extLst>
              <a:ext uri="{FF2B5EF4-FFF2-40B4-BE49-F238E27FC236}">
                <a16:creationId xmlns:a16="http://schemas.microsoft.com/office/drawing/2014/main" id="{4FAECFE2-82FE-C9DC-4F91-74055EC22E9E}"/>
              </a:ext>
            </a:extLst>
          </p:cNvPr>
          <p:cNvSpPr txBox="1">
            <a:spLocks/>
          </p:cNvSpPr>
          <p:nvPr/>
        </p:nvSpPr>
        <p:spPr>
          <a:xfrm>
            <a:off x="5593976" y="1280000"/>
            <a:ext cx="6417964" cy="5425600"/>
          </a:xfrm>
          <a:prstGeom prst="rect">
            <a:avLst/>
          </a:prstGeom>
        </p:spPr>
        <p:txBody>
          <a:bodyPr vert="horz" lIns="91440" tIns="45720" rIns="91440" bIns="45720" rtlCol="0" anchor="t">
            <a:normAutofit fontScale="625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r>
              <a:rPr lang="es-ES" sz="1800" kern="0" dirty="0">
                <a:solidFill>
                  <a:schemeClr val="tx1"/>
                </a:solidFill>
                <a:latin typeface="Times New Roman" panose="02020603050405020304" pitchFamily="18" charset="0"/>
              </a:rPr>
              <a:t>La certificación de Nivel se refiere solo a la topología física de la infraestructura de los centros de datos que afecta directamente el funcionamiento de la sala de cómputo. Las certificaciones se otorgan en cuatro niveles:</a:t>
            </a:r>
          </a:p>
          <a:p>
            <a:r>
              <a:rPr lang="es-ES" sz="1800" kern="0" dirty="0">
                <a:solidFill>
                  <a:schemeClr val="tx1"/>
                </a:solidFill>
                <a:latin typeface="Times New Roman" panose="02020603050405020304" pitchFamily="18" charset="0"/>
              </a:rPr>
              <a:t>Nivel I – Infraestructura básica del sitio (no redundante)</a:t>
            </a:r>
          </a:p>
          <a:p>
            <a:r>
              <a:rPr lang="es-ES" sz="1800" kern="0" dirty="0">
                <a:solidFill>
                  <a:schemeClr val="tx1"/>
                </a:solidFill>
                <a:latin typeface="Times New Roman" panose="02020603050405020304" pitchFamily="18" charset="0"/>
              </a:rPr>
              <a:t>Nivel II – Infraestructura del sitio de componentes de capacidad redundante (redundante)</a:t>
            </a:r>
          </a:p>
          <a:p>
            <a:r>
              <a:rPr lang="es-ES" sz="1800" kern="0" dirty="0">
                <a:solidFill>
                  <a:schemeClr val="tx1"/>
                </a:solidFill>
                <a:latin typeface="Times New Roman" panose="02020603050405020304" pitchFamily="18" charset="0"/>
              </a:rPr>
              <a:t>Nivel III – Infraestructura de sitio concurrentemente mantenible</a:t>
            </a:r>
          </a:p>
          <a:p>
            <a:r>
              <a:rPr lang="es-ES" sz="1800" kern="0" dirty="0">
                <a:solidFill>
                  <a:schemeClr val="tx1"/>
                </a:solidFill>
                <a:latin typeface="Times New Roman" panose="02020603050405020304" pitchFamily="18" charset="0"/>
              </a:rPr>
              <a:t>Nivel IV – Infraestructura del sitio tolerante a fallas</a:t>
            </a:r>
          </a:p>
          <a:p>
            <a:r>
              <a:rPr lang="es-ES" sz="1800" kern="0" dirty="0">
                <a:solidFill>
                  <a:schemeClr val="tx1"/>
                </a:solidFill>
                <a:latin typeface="Times New Roman" panose="02020603050405020304" pitchFamily="18" charset="0"/>
              </a:rPr>
              <a:t>Otros estándares de diseño han sido creados por varios grupos industriales a lo largo de los años. Todas estas otras especificaciones comparten el rasgo común de que son </a:t>
            </a:r>
            <a:r>
              <a:rPr lang="es-ES" sz="1800" kern="0" dirty="0" err="1">
                <a:solidFill>
                  <a:schemeClr val="tx1"/>
                </a:solidFill>
                <a:latin typeface="Times New Roman" panose="02020603050405020304" pitchFamily="18" charset="0"/>
              </a:rPr>
              <a:t>autocertificadas</a:t>
            </a:r>
            <a:r>
              <a:rPr lang="es-ES" sz="1800" kern="0" dirty="0">
                <a:solidFill>
                  <a:schemeClr val="tx1"/>
                </a:solidFill>
                <a:latin typeface="Times New Roman" panose="02020603050405020304" pitchFamily="18" charset="0"/>
              </a:rPr>
              <a:t> y el autor de la especificación no se involucra con la certificación / garantía del cumplimiento estándar.</a:t>
            </a:r>
          </a:p>
          <a:p>
            <a:r>
              <a:rPr lang="es-ES" sz="1800" kern="0" dirty="0">
                <a:solidFill>
                  <a:schemeClr val="tx1"/>
                </a:solidFill>
                <a:latin typeface="Times New Roman" panose="02020603050405020304" pitchFamily="18" charset="0"/>
              </a:rPr>
              <a:t>1.	</a:t>
            </a:r>
            <a:r>
              <a:rPr lang="es-ES" sz="1800" kern="0" dirty="0" err="1">
                <a:solidFill>
                  <a:schemeClr val="tx1"/>
                </a:solidFill>
                <a:latin typeface="Times New Roman" panose="02020603050405020304" pitchFamily="18" charset="0"/>
              </a:rPr>
              <a:t>Tier</a:t>
            </a:r>
            <a:r>
              <a:rPr lang="es-ES" sz="1800" kern="0" dirty="0">
                <a:solidFill>
                  <a:schemeClr val="tx1"/>
                </a:solidFill>
                <a:latin typeface="Times New Roman" panose="02020603050405020304" pitchFamily="18" charset="0"/>
              </a:rPr>
              <a:t> I: Centro de datos básico sin redundancia. Ofrece una disponibilidad del 99.671%, lo que equivale a un máximo de 28.8 horas de inactividad por año.</a:t>
            </a:r>
          </a:p>
          <a:p>
            <a:r>
              <a:rPr lang="es-ES" sz="1800" kern="0" dirty="0">
                <a:solidFill>
                  <a:schemeClr val="tx1"/>
                </a:solidFill>
                <a:latin typeface="Times New Roman" panose="02020603050405020304" pitchFamily="18" charset="0"/>
              </a:rPr>
              <a:t>2.	</a:t>
            </a:r>
            <a:r>
              <a:rPr lang="es-ES" sz="1800" kern="0" dirty="0" err="1">
                <a:solidFill>
                  <a:schemeClr val="tx1"/>
                </a:solidFill>
                <a:latin typeface="Times New Roman" panose="02020603050405020304" pitchFamily="18" charset="0"/>
              </a:rPr>
              <a:t>Tier</a:t>
            </a:r>
            <a:r>
              <a:rPr lang="es-ES" sz="1800" kern="0" dirty="0">
                <a:solidFill>
                  <a:schemeClr val="tx1"/>
                </a:solidFill>
                <a:latin typeface="Times New Roman" panose="02020603050405020304" pitchFamily="18" charset="0"/>
              </a:rPr>
              <a:t> II: Centro de datos con componentes redundantes, lo que permite una mayor capacidad de recuperación. Tiene una disponibilidad del 99.741%, con un máximo de 22 horas de inactividad anual.</a:t>
            </a:r>
          </a:p>
          <a:p>
            <a:r>
              <a:rPr lang="es-ES" sz="1800" kern="0" dirty="0">
                <a:solidFill>
                  <a:schemeClr val="tx1"/>
                </a:solidFill>
                <a:latin typeface="Times New Roman" panose="02020603050405020304" pitchFamily="18" charset="0"/>
              </a:rPr>
              <a:t>3.	</a:t>
            </a:r>
            <a:r>
              <a:rPr lang="es-ES" sz="1800" kern="0" dirty="0" err="1">
                <a:solidFill>
                  <a:schemeClr val="tx1"/>
                </a:solidFill>
                <a:latin typeface="Times New Roman" panose="02020603050405020304" pitchFamily="18" charset="0"/>
              </a:rPr>
              <a:t>Tier</a:t>
            </a:r>
            <a:r>
              <a:rPr lang="es-ES" sz="1800" kern="0" dirty="0">
                <a:solidFill>
                  <a:schemeClr val="tx1"/>
                </a:solidFill>
                <a:latin typeface="Times New Roman" panose="02020603050405020304" pitchFamily="18" charset="0"/>
              </a:rPr>
              <a:t> III: Centro de datos con mantenimiento concurrente, que permite realizar trabajos de mantenimiento en los sistemas principales sin interrumpir el servicio. Su disponibilidad es del 99.982%, con un máximo de 1.6 horas de inactividad al año.</a:t>
            </a:r>
          </a:p>
          <a:p>
            <a:r>
              <a:rPr lang="es-ES" sz="1800" kern="0" dirty="0">
                <a:solidFill>
                  <a:schemeClr val="tx1"/>
                </a:solidFill>
                <a:latin typeface="Times New Roman" panose="02020603050405020304" pitchFamily="18" charset="0"/>
              </a:rPr>
              <a:t>4.	</a:t>
            </a:r>
            <a:r>
              <a:rPr lang="es-ES" sz="1800" kern="0" dirty="0" err="1">
                <a:solidFill>
                  <a:schemeClr val="tx1"/>
                </a:solidFill>
                <a:latin typeface="Times New Roman" panose="02020603050405020304" pitchFamily="18" charset="0"/>
              </a:rPr>
              <a:t>Tier</a:t>
            </a:r>
            <a:r>
              <a:rPr lang="es-ES" sz="1800" kern="0" dirty="0">
                <a:solidFill>
                  <a:schemeClr val="tx1"/>
                </a:solidFill>
                <a:latin typeface="Times New Roman" panose="02020603050405020304" pitchFamily="18" charset="0"/>
              </a:rPr>
              <a:t> IV: Centro de datos tolerante a fallos, con capacidad para operar durante cualquier fallo de componentes o interrupción de suministro eléctrico. Ofrece la mayor disponibilidad, del 99.995%, con un máximo de 0.4 horas de inactividad anual.</a:t>
            </a:r>
          </a:p>
          <a:p>
            <a:br>
              <a:rPr lang="es-GT" sz="1800" kern="0" dirty="0">
                <a:latin typeface="Times New Roman" panose="02020603050405020304" pitchFamily="18" charset="0"/>
                <a:ea typeface="Times New Roman" panose="02020603050405020304" pitchFamily="18" charset="0"/>
              </a:rPr>
            </a:br>
            <a:endParaRPr lang="es-ES" b="1" dirty="0">
              <a:solidFill>
                <a:schemeClr val="bg1"/>
              </a:solidFill>
            </a:endParaRPr>
          </a:p>
        </p:txBody>
      </p:sp>
    </p:spTree>
    <p:extLst>
      <p:ext uri="{BB962C8B-B14F-4D97-AF65-F5344CB8AC3E}">
        <p14:creationId xmlns:p14="http://schemas.microsoft.com/office/powerpoint/2010/main" val="19300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49" name="Imagen 48">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Imagen 50">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Elipse 52">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Imagen 54">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Imagen 56">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ángulo 58">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uadroTexto 8">
            <a:extLst>
              <a:ext uri="{FF2B5EF4-FFF2-40B4-BE49-F238E27FC236}">
                <a16:creationId xmlns:a16="http://schemas.microsoft.com/office/drawing/2014/main" id="{686E8BFB-1120-3490-6F09-021821B4AEE8}"/>
              </a:ext>
            </a:extLst>
          </p:cNvPr>
          <p:cNvSpPr txBox="1"/>
          <p:nvPr/>
        </p:nvSpPr>
        <p:spPr>
          <a:xfrm>
            <a:off x="251253" y="101501"/>
            <a:ext cx="11564229" cy="6278642"/>
          </a:xfrm>
          <a:prstGeom prst="rect">
            <a:avLst/>
          </a:prstGeom>
          <a:noFill/>
        </p:spPr>
        <p:txBody>
          <a:bodyPr wrap="square" rtlCol="0">
            <a:spAutoFit/>
          </a:bodyPr>
          <a:lstStyle/>
          <a:p>
            <a:r>
              <a:rPr lang="es-GT" sz="1600" b="1" dirty="0">
                <a:effectLst/>
                <a:latin typeface="Times New Roman" panose="02020603050405020304" pitchFamily="18" charset="0"/>
                <a:ea typeface="Times New Roman" panose="02020603050405020304" pitchFamily="18" charset="0"/>
              </a:rPr>
              <a:t>Ventajas</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Claridad y Estandarización</a:t>
            </a:r>
            <a:r>
              <a:rPr lang="es-GT" sz="1600" dirty="0">
                <a:effectLst/>
                <a:latin typeface="Times New Roman" panose="02020603050405020304" pitchFamily="18" charset="0"/>
                <a:ea typeface="Times New Roman" panose="02020603050405020304" pitchFamily="18" charset="0"/>
              </a:rPr>
              <a:t>: Proporciona una clasificación reconocida internacionalmente que permite comparar centros de datos en función de su capacidad de disponibilidad y resiliencia. Esto facilita la toma de decisiones al seleccionar un proveedor o diseñar un nuevo centro de datos.</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Mejora de la Fiabilidad</a:t>
            </a:r>
            <a:r>
              <a:rPr lang="es-GT" sz="1600" dirty="0">
                <a:effectLst/>
                <a:latin typeface="Times New Roman" panose="02020603050405020304" pitchFamily="18" charset="0"/>
                <a:ea typeface="Times New Roman" panose="02020603050405020304" pitchFamily="18" charset="0"/>
              </a:rPr>
              <a:t>: La implementación de los niveles de </a:t>
            </a:r>
            <a:r>
              <a:rPr lang="es-GT" sz="1600" dirty="0" err="1">
                <a:effectLst/>
                <a:latin typeface="Times New Roman" panose="02020603050405020304" pitchFamily="18" charset="0"/>
                <a:ea typeface="Times New Roman" panose="02020603050405020304" pitchFamily="18" charset="0"/>
              </a:rPr>
              <a:t>tier</a:t>
            </a:r>
            <a:r>
              <a:rPr lang="es-GT" sz="1600" dirty="0">
                <a:effectLst/>
                <a:latin typeface="Times New Roman" panose="02020603050405020304" pitchFamily="18" charset="0"/>
                <a:ea typeface="Times New Roman" panose="02020603050405020304" pitchFamily="18" charset="0"/>
              </a:rPr>
              <a:t> ayuda a garantizar que los centros de datos cumplan con los requisitos de disponibilidad, minimizando el tiempo de inactividad y las interrupciones en los servicios críticos.</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Flexibilidad en el Diseño</a:t>
            </a:r>
            <a:r>
              <a:rPr lang="es-GT" sz="1600" dirty="0">
                <a:effectLst/>
                <a:latin typeface="Times New Roman" panose="02020603050405020304" pitchFamily="18" charset="0"/>
                <a:ea typeface="Times New Roman" panose="02020603050405020304" pitchFamily="18" charset="0"/>
              </a:rPr>
              <a:t>: </a:t>
            </a:r>
            <a:r>
              <a:rPr lang="es-GT" sz="1600" dirty="0" err="1">
                <a:effectLst/>
                <a:latin typeface="Times New Roman" panose="02020603050405020304" pitchFamily="18" charset="0"/>
                <a:ea typeface="Times New Roman" panose="02020603050405020304" pitchFamily="18" charset="0"/>
              </a:rPr>
              <a:t>Uptime</a:t>
            </a:r>
            <a:r>
              <a:rPr lang="es-GT" sz="1600" dirty="0">
                <a:effectLst/>
                <a:latin typeface="Times New Roman" panose="02020603050405020304" pitchFamily="18" charset="0"/>
                <a:ea typeface="Times New Roman" panose="02020603050405020304" pitchFamily="18" charset="0"/>
              </a:rPr>
              <a:t> </a:t>
            </a:r>
            <a:r>
              <a:rPr lang="es-GT" sz="1600" dirty="0" err="1">
                <a:effectLst/>
                <a:latin typeface="Times New Roman" panose="02020603050405020304" pitchFamily="18" charset="0"/>
                <a:ea typeface="Times New Roman" panose="02020603050405020304" pitchFamily="18" charset="0"/>
              </a:rPr>
              <a:t>Institute</a:t>
            </a:r>
            <a:r>
              <a:rPr lang="es-GT" sz="1600" dirty="0">
                <a:effectLst/>
                <a:latin typeface="Times New Roman" panose="02020603050405020304" pitchFamily="18" charset="0"/>
                <a:ea typeface="Times New Roman" panose="02020603050405020304" pitchFamily="18" charset="0"/>
              </a:rPr>
              <a:t> ofrece cuatro niveles de clasificación, lo que permite a las organizaciones seleccionar el nivel que mejor se adapte a sus necesidades operativas y presupuesto.</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Reconocimiento Internacional</a:t>
            </a:r>
            <a:r>
              <a:rPr lang="es-GT" sz="1600" dirty="0">
                <a:effectLst/>
                <a:latin typeface="Times New Roman" panose="02020603050405020304" pitchFamily="18" charset="0"/>
                <a:ea typeface="Times New Roman" panose="02020603050405020304" pitchFamily="18" charset="0"/>
              </a:rPr>
              <a:t>: Obtener una certificación de </a:t>
            </a:r>
            <a:r>
              <a:rPr lang="es-GT" sz="1600" dirty="0" err="1">
                <a:effectLst/>
                <a:latin typeface="Times New Roman" panose="02020603050405020304" pitchFamily="18" charset="0"/>
                <a:ea typeface="Times New Roman" panose="02020603050405020304" pitchFamily="18" charset="0"/>
              </a:rPr>
              <a:t>Uptime</a:t>
            </a:r>
            <a:r>
              <a:rPr lang="es-GT" sz="1600" dirty="0">
                <a:effectLst/>
                <a:latin typeface="Times New Roman" panose="02020603050405020304" pitchFamily="18" charset="0"/>
                <a:ea typeface="Times New Roman" panose="02020603050405020304" pitchFamily="18" charset="0"/>
              </a:rPr>
              <a:t> </a:t>
            </a:r>
            <a:r>
              <a:rPr lang="es-GT" sz="1600" dirty="0" err="1">
                <a:effectLst/>
                <a:latin typeface="Times New Roman" panose="02020603050405020304" pitchFamily="18" charset="0"/>
                <a:ea typeface="Times New Roman" panose="02020603050405020304" pitchFamily="18" charset="0"/>
              </a:rPr>
              <a:t>Institute</a:t>
            </a:r>
            <a:r>
              <a:rPr lang="es-GT" sz="1600" dirty="0">
                <a:effectLst/>
                <a:latin typeface="Times New Roman" panose="02020603050405020304" pitchFamily="18" charset="0"/>
                <a:ea typeface="Times New Roman" panose="02020603050405020304" pitchFamily="18" charset="0"/>
              </a:rPr>
              <a:t> puede mejorar la reputación de un centro de datos, atrayendo clientes que buscan alta disponibilidad y confiabilidad.</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Optimización de Costos</a:t>
            </a:r>
            <a:r>
              <a:rPr lang="es-GT" sz="1600" dirty="0">
                <a:effectLst/>
                <a:latin typeface="Times New Roman" panose="02020603050405020304" pitchFamily="18" charset="0"/>
                <a:ea typeface="Times New Roman" panose="02020603050405020304" pitchFamily="18" charset="0"/>
              </a:rPr>
              <a:t>: Ayuda a las organizaciones a invertir de manera inteligente en infraestructura, asegurándose de que el nivel de disponibilidad ofrecido esté alineado con sus necesidades operativas.</a:t>
            </a:r>
          </a:p>
          <a:p>
            <a:endParaRPr lang="es-GT" sz="1600" b="1" dirty="0">
              <a:latin typeface="Times New Roman" panose="02020603050405020304" pitchFamily="18" charset="0"/>
              <a:ea typeface="Times New Roman" panose="02020603050405020304" pitchFamily="18" charset="0"/>
            </a:endParaRPr>
          </a:p>
          <a:p>
            <a:r>
              <a:rPr lang="es-GT" sz="1600" b="1" dirty="0">
                <a:effectLst/>
                <a:latin typeface="Times New Roman" panose="02020603050405020304" pitchFamily="18" charset="0"/>
                <a:ea typeface="Times New Roman" panose="02020603050405020304" pitchFamily="18" charset="0"/>
              </a:rPr>
              <a:t>Desventajas</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Costo Elevado</a:t>
            </a:r>
            <a:r>
              <a:rPr lang="es-GT" sz="1600" dirty="0">
                <a:effectLst/>
                <a:latin typeface="Times New Roman" panose="02020603050405020304" pitchFamily="18" charset="0"/>
                <a:ea typeface="Times New Roman" panose="02020603050405020304" pitchFamily="18" charset="0"/>
              </a:rPr>
              <a:t>: Los centros de datos diseñados para cumplir con los niveles más altos (</a:t>
            </a:r>
            <a:r>
              <a:rPr lang="es-GT" sz="1600" dirty="0" err="1">
                <a:effectLst/>
                <a:latin typeface="Times New Roman" panose="02020603050405020304" pitchFamily="18" charset="0"/>
                <a:ea typeface="Times New Roman" panose="02020603050405020304" pitchFamily="18" charset="0"/>
              </a:rPr>
              <a:t>Tier</a:t>
            </a:r>
            <a:r>
              <a:rPr lang="es-GT" sz="1600" dirty="0">
                <a:effectLst/>
                <a:latin typeface="Times New Roman" panose="02020603050405020304" pitchFamily="18" charset="0"/>
                <a:ea typeface="Times New Roman" panose="02020603050405020304" pitchFamily="18" charset="0"/>
              </a:rPr>
              <a:t> III y IV) pueden ser muy costosos de construir y mantener debido a la redundancia y la sofisticación de los sistemas requeridos.</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Complejidad</a:t>
            </a:r>
            <a:r>
              <a:rPr lang="es-GT" sz="1600" dirty="0">
                <a:effectLst/>
                <a:latin typeface="Times New Roman" panose="02020603050405020304" pitchFamily="18" charset="0"/>
                <a:ea typeface="Times New Roman" panose="02020603050405020304" pitchFamily="18" charset="0"/>
              </a:rPr>
              <a:t>: Cumplir con los requisitos de los niveles más altos implica una planificación y gestión complejas, lo que puede aumentar los costos operativos y requerir personal altamente capacitado.</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Rigidez</a:t>
            </a:r>
            <a:r>
              <a:rPr lang="es-GT" sz="1600" dirty="0">
                <a:effectLst/>
                <a:latin typeface="Times New Roman" panose="02020603050405020304" pitchFamily="18" charset="0"/>
                <a:ea typeface="Times New Roman" panose="02020603050405020304" pitchFamily="18" charset="0"/>
              </a:rPr>
              <a:t>: El estándar </a:t>
            </a:r>
            <a:r>
              <a:rPr lang="es-GT" sz="1600" dirty="0" err="1">
                <a:effectLst/>
                <a:latin typeface="Times New Roman" panose="02020603050405020304" pitchFamily="18" charset="0"/>
                <a:ea typeface="Times New Roman" panose="02020603050405020304" pitchFamily="18" charset="0"/>
              </a:rPr>
              <a:t>Uptime</a:t>
            </a:r>
            <a:r>
              <a:rPr lang="es-GT" sz="1600" dirty="0">
                <a:effectLst/>
                <a:latin typeface="Times New Roman" panose="02020603050405020304" pitchFamily="18" charset="0"/>
                <a:ea typeface="Times New Roman" panose="02020603050405020304" pitchFamily="18" charset="0"/>
              </a:rPr>
              <a:t> </a:t>
            </a:r>
            <a:r>
              <a:rPr lang="es-GT" sz="1600" dirty="0" err="1">
                <a:effectLst/>
                <a:latin typeface="Times New Roman" panose="02020603050405020304" pitchFamily="18" charset="0"/>
                <a:ea typeface="Times New Roman" panose="02020603050405020304" pitchFamily="18" charset="0"/>
              </a:rPr>
              <a:t>Institute</a:t>
            </a:r>
            <a:r>
              <a:rPr lang="es-GT" sz="1600" dirty="0">
                <a:effectLst/>
                <a:latin typeface="Times New Roman" panose="02020603050405020304" pitchFamily="18" charset="0"/>
                <a:ea typeface="Times New Roman" panose="02020603050405020304" pitchFamily="18" charset="0"/>
              </a:rPr>
              <a:t> se centra principalmente en la disponibilidad y resiliencia, y puede no ser completamente adaptable a todas las situaciones o necesidades específicas, como la eficiencia energética o la sostenibilidad.</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Enfoque Limitado</a:t>
            </a:r>
            <a:r>
              <a:rPr lang="es-GT" sz="1600" dirty="0">
                <a:effectLst/>
                <a:latin typeface="Times New Roman" panose="02020603050405020304" pitchFamily="18" charset="0"/>
                <a:ea typeface="Times New Roman" panose="02020603050405020304" pitchFamily="18" charset="0"/>
              </a:rPr>
              <a:t>: Aunque garantiza la disponibilidad, el estándar no aborda otros aspectos importantes de los centros de datos, como la seguridad de la información o la eficiencia energética, lo que podría requerir la adopción de estándares adicionales.</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Requiere Actualización</a:t>
            </a:r>
            <a:r>
              <a:rPr lang="es-GT" sz="1600" dirty="0">
                <a:effectLst/>
                <a:latin typeface="Times New Roman" panose="02020603050405020304" pitchFamily="18" charset="0"/>
                <a:ea typeface="Times New Roman" panose="02020603050405020304" pitchFamily="18" charset="0"/>
              </a:rPr>
              <a:t>: La rápida evolución tecnológica puede dejar obsoletos algunos aspectos del estándar, lo que obliga a las organizaciones a mantenerse al día con las nuevas versiones o complementarlo con otros enfoques o estándares.</a:t>
            </a:r>
          </a:p>
          <a:p>
            <a:endParaRPr lang="es-GT" dirty="0"/>
          </a:p>
        </p:txBody>
      </p:sp>
    </p:spTree>
    <p:extLst>
      <p:ext uri="{BB962C8B-B14F-4D97-AF65-F5344CB8AC3E}">
        <p14:creationId xmlns:p14="http://schemas.microsoft.com/office/powerpoint/2010/main" val="55508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la metálica">
            <a:extLst>
              <a:ext uri="{FF2B5EF4-FFF2-40B4-BE49-F238E27FC236}">
                <a16:creationId xmlns:a16="http://schemas.microsoft.com/office/drawing/2014/main" id="{A4511EBC-2F3C-446D-867B-7DC328517A44}"/>
              </a:ext>
            </a:extLst>
          </p:cNvPr>
          <p:cNvPicPr>
            <a:picLocks noChangeAspect="1"/>
          </p:cNvPicPr>
          <p:nvPr/>
        </p:nvPicPr>
        <p:blipFill rotWithShape="1">
          <a:blip r:embed="rId3">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1789606" y="45799"/>
            <a:ext cx="7826207" cy="679366"/>
          </a:xfrm>
        </p:spPr>
        <p:txBody>
          <a:bodyPr rtlCol="0">
            <a:normAutofit fontScale="90000"/>
          </a:bodyPr>
          <a:lstStyle/>
          <a:p>
            <a:pPr algn="ctr">
              <a:lnSpc>
                <a:spcPct val="107000"/>
              </a:lnSpc>
              <a:spcAft>
                <a:spcPts val="800"/>
              </a:spcAft>
            </a:pPr>
            <a:r>
              <a:rPr lang="es-GT" sz="48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Estandar</a:t>
            </a:r>
            <a:r>
              <a:rPr lang="es-GT" sz="4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GT" sz="48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Bicsi</a:t>
            </a:r>
            <a:endParaRPr lang="es-GT" sz="4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EA689D61-0CD8-51EB-4A4E-7C299A3886D3}"/>
              </a:ext>
            </a:extLst>
          </p:cNvPr>
          <p:cNvSpPr txBox="1"/>
          <p:nvPr/>
        </p:nvSpPr>
        <p:spPr>
          <a:xfrm>
            <a:off x="89648" y="564777"/>
            <a:ext cx="11718700" cy="5970865"/>
          </a:xfrm>
          <a:prstGeom prst="rect">
            <a:avLst/>
          </a:prstGeom>
          <a:noFill/>
        </p:spPr>
        <p:txBody>
          <a:bodyPr wrap="square" rtlCol="0">
            <a:spAutoFit/>
          </a:bodyPr>
          <a:lstStyle/>
          <a:p>
            <a:r>
              <a:rPr lang="es-GT" sz="1400" b="0" dirty="0">
                <a:effectLst/>
                <a:latin typeface="Times New Roman" panose="02020603050405020304" pitchFamily="18" charset="0"/>
                <a:ea typeface="Times New Roman" panose="02020603050405020304" pitchFamily="18" charset="0"/>
              </a:rPr>
              <a:t>BICSI (</a:t>
            </a:r>
            <a:r>
              <a:rPr lang="es-GT" sz="1400" b="0" dirty="0" err="1">
                <a:effectLst/>
                <a:latin typeface="Times New Roman" panose="02020603050405020304" pitchFamily="18" charset="0"/>
                <a:ea typeface="Times New Roman" panose="02020603050405020304" pitchFamily="18" charset="0"/>
              </a:rPr>
              <a:t>Building</a:t>
            </a:r>
            <a:r>
              <a:rPr lang="es-GT" sz="1400" b="0" dirty="0">
                <a:effectLst/>
                <a:latin typeface="Times New Roman" panose="02020603050405020304" pitchFamily="18" charset="0"/>
                <a:ea typeface="Times New Roman" panose="02020603050405020304" pitchFamily="18" charset="0"/>
              </a:rPr>
              <a:t> </a:t>
            </a:r>
            <a:r>
              <a:rPr lang="es-GT" sz="1400" b="0" dirty="0" err="1">
                <a:effectLst/>
                <a:latin typeface="Times New Roman" panose="02020603050405020304" pitchFamily="18" charset="0"/>
                <a:ea typeface="Times New Roman" panose="02020603050405020304" pitchFamily="18" charset="0"/>
              </a:rPr>
              <a:t>Industry</a:t>
            </a:r>
            <a:r>
              <a:rPr lang="es-GT" sz="1400" b="0" dirty="0">
                <a:effectLst/>
                <a:latin typeface="Times New Roman" panose="02020603050405020304" pitchFamily="18" charset="0"/>
                <a:ea typeface="Times New Roman" panose="02020603050405020304" pitchFamily="18" charset="0"/>
              </a:rPr>
              <a:t> </a:t>
            </a:r>
            <a:r>
              <a:rPr lang="es-GT" sz="1400" b="0" dirty="0" err="1">
                <a:effectLst/>
                <a:latin typeface="Times New Roman" panose="02020603050405020304" pitchFamily="18" charset="0"/>
                <a:ea typeface="Times New Roman" panose="02020603050405020304" pitchFamily="18" charset="0"/>
              </a:rPr>
              <a:t>Consulting</a:t>
            </a:r>
            <a:r>
              <a:rPr lang="es-GT" sz="1400" b="0" dirty="0">
                <a:effectLst/>
                <a:latin typeface="Times New Roman" panose="02020603050405020304" pitchFamily="18" charset="0"/>
                <a:ea typeface="Times New Roman" panose="02020603050405020304" pitchFamily="18" charset="0"/>
              </a:rPr>
              <a:t> </a:t>
            </a:r>
            <a:r>
              <a:rPr lang="es-GT" sz="1400" b="0" dirty="0" err="1">
                <a:effectLst/>
                <a:latin typeface="Times New Roman" panose="02020603050405020304" pitchFamily="18" charset="0"/>
                <a:ea typeface="Times New Roman" panose="02020603050405020304" pitchFamily="18" charset="0"/>
              </a:rPr>
              <a:t>Service</a:t>
            </a:r>
            <a:r>
              <a:rPr lang="es-GT" sz="1400" b="0" dirty="0">
                <a:effectLst/>
                <a:latin typeface="Times New Roman" panose="02020603050405020304" pitchFamily="18" charset="0"/>
                <a:ea typeface="Times New Roman" panose="02020603050405020304" pitchFamily="18" charset="0"/>
              </a:rPr>
              <a:t> International)</a:t>
            </a:r>
            <a:r>
              <a:rPr lang="es-GT" sz="1400" b="1" dirty="0">
                <a:effectLst/>
                <a:latin typeface="Times New Roman" panose="02020603050405020304" pitchFamily="18" charset="0"/>
                <a:ea typeface="Times New Roman" panose="02020603050405020304" pitchFamily="18" charset="0"/>
              </a:rPr>
              <a:t> es</a:t>
            </a:r>
            <a:r>
              <a:rPr lang="es-GT" sz="1400" dirty="0">
                <a:effectLst/>
                <a:latin typeface="Times New Roman" panose="02020603050405020304" pitchFamily="18" charset="0"/>
                <a:ea typeface="Times New Roman" panose="02020603050405020304" pitchFamily="18" charset="0"/>
              </a:rPr>
              <a:t> una organización profesional que se originó en 1974 en Tampa, Florida, como una iniciativa para estandarizar y profesionalizar el diseño, instalación, y mantenimiento de sistemas de telecomunicaciones. Originalmente, BICSI se enfocaba en el diseño de sistemas de cableado estructurado dentro de edificios, pero con el tiempo, la organización expandió su enfoque para abarcar una amplia gama de áreas relacionadas con las tecnologías de la información y las comunicaciones (TIC).</a:t>
            </a:r>
          </a:p>
          <a:p>
            <a:r>
              <a:rPr lang="es-GT" sz="1400" b="0" dirty="0">
                <a:effectLst/>
                <a:latin typeface="Times New Roman" panose="02020603050405020304" pitchFamily="18" charset="0"/>
                <a:ea typeface="Times New Roman" panose="02020603050405020304" pitchFamily="18" charset="0"/>
              </a:rPr>
              <a:t>Años 70</a:t>
            </a:r>
            <a:r>
              <a:rPr lang="es-GT" sz="1400" b="1" dirty="0">
                <a:effectLst/>
                <a:latin typeface="Times New Roman" panose="02020603050405020304" pitchFamily="18" charset="0"/>
                <a:ea typeface="Times New Roman" panose="02020603050405020304" pitchFamily="18" charset="0"/>
              </a:rPr>
              <a:t>:</a:t>
            </a:r>
            <a:r>
              <a:rPr lang="es-GT" sz="1400" dirty="0">
                <a:effectLst/>
                <a:latin typeface="Times New Roman" panose="02020603050405020304" pitchFamily="18" charset="0"/>
                <a:ea typeface="Times New Roman" panose="02020603050405020304" pitchFamily="18" charset="0"/>
              </a:rPr>
              <a:t> BICSI comenzó como una pequeña comunidad de consultores y diseñadores interesados en establecer estándares para el cableado estructurado en edificios comerciales. </a:t>
            </a:r>
          </a:p>
          <a:p>
            <a:r>
              <a:rPr lang="es-GT" sz="1400" b="0" dirty="0">
                <a:effectLst/>
                <a:latin typeface="Times New Roman" panose="02020603050405020304" pitchFamily="18" charset="0"/>
                <a:ea typeface="Times New Roman" panose="02020603050405020304" pitchFamily="18" charset="0"/>
              </a:rPr>
              <a:t>Décadas de los 80 y 90:</a:t>
            </a:r>
            <a:r>
              <a:rPr lang="es-GT" sz="1400" dirty="0">
                <a:effectLst/>
                <a:latin typeface="Times New Roman" panose="02020603050405020304" pitchFamily="18" charset="0"/>
                <a:ea typeface="Times New Roman" panose="02020603050405020304" pitchFamily="18" charset="0"/>
              </a:rPr>
              <a:t> Durante estas décadas, BICSI creció significativamente, impulsado por el rápido desarrollo de las tecnologías de la información. </a:t>
            </a:r>
          </a:p>
          <a:p>
            <a:r>
              <a:rPr lang="es-GT" sz="1400" b="0" dirty="0">
                <a:effectLst/>
                <a:latin typeface="Times New Roman" panose="02020603050405020304" pitchFamily="18" charset="0"/>
                <a:ea typeface="Times New Roman" panose="02020603050405020304" pitchFamily="18" charset="0"/>
              </a:rPr>
              <a:t>Años 2000 en adelante</a:t>
            </a:r>
            <a:r>
              <a:rPr lang="es-GT" sz="1400" dirty="0">
                <a:effectLst/>
                <a:latin typeface="Times New Roman" panose="02020603050405020304" pitchFamily="18" charset="0"/>
                <a:ea typeface="Times New Roman" panose="02020603050405020304" pitchFamily="18" charset="0"/>
              </a:rPr>
              <a:t>: Con la explosión del internet y la transformación digital de las empresas, BICSI adaptó sus estándares para cubrir nuevas tecnologías como centros de datos, redes basadas en IP, y soluciones de energía. </a:t>
            </a:r>
          </a:p>
          <a:p>
            <a:r>
              <a:rPr lang="es-GT" sz="1400" b="1" dirty="0">
                <a:effectLst/>
                <a:latin typeface="Times New Roman" panose="02020603050405020304" pitchFamily="18" charset="0"/>
                <a:ea typeface="Times New Roman" panose="02020603050405020304" pitchFamily="18" charset="0"/>
              </a:rPr>
              <a:t>Evolución de los Estándares BICSI</a:t>
            </a:r>
          </a:p>
          <a:p>
            <a:r>
              <a:rPr lang="es-GT" sz="1400" b="0" dirty="0">
                <a:effectLst/>
                <a:latin typeface="Times New Roman" panose="02020603050405020304" pitchFamily="18" charset="0"/>
                <a:ea typeface="Times New Roman" panose="02020603050405020304" pitchFamily="18" charset="0"/>
              </a:rPr>
              <a:t>Desde la creación del primer estándar</a:t>
            </a:r>
            <a:r>
              <a:rPr lang="es-GT" sz="1400" dirty="0">
                <a:effectLst/>
                <a:latin typeface="Times New Roman" panose="02020603050405020304" pitchFamily="18" charset="0"/>
                <a:ea typeface="Times New Roman" panose="02020603050405020304" pitchFamily="18" charset="0"/>
              </a:rPr>
              <a:t>: BICSI ha desarrollado una serie de estándares que abordan casi todos los aspectos de la infraestructura tecnológica moderna. Estos estándares no solo han evolucionado para adaptarse a nuevas tecnologías, sino que también han sido revisados para cumplir con los cambios en las normativas internacionales.</a:t>
            </a:r>
          </a:p>
          <a:p>
            <a:r>
              <a:rPr lang="es-GT" sz="1400" b="1" dirty="0">
                <a:effectLst/>
                <a:latin typeface="Times New Roman" panose="02020603050405020304" pitchFamily="18" charset="0"/>
                <a:ea typeface="Times New Roman" panose="02020603050405020304" pitchFamily="18" charset="0"/>
              </a:rPr>
              <a:t>Principales Estándares BICSI</a:t>
            </a:r>
          </a:p>
          <a:p>
            <a:pPr marL="342900" lvl="0" indent="-342900">
              <a:tabLst>
                <a:tab pos="457200" algn="l"/>
              </a:tabLst>
            </a:pPr>
            <a:r>
              <a:rPr lang="es-GT" sz="1400" b="1" dirty="0">
                <a:effectLst/>
                <a:latin typeface="Times New Roman" panose="02020603050405020304" pitchFamily="18" charset="0"/>
                <a:ea typeface="Times New Roman" panose="02020603050405020304" pitchFamily="18" charset="0"/>
              </a:rPr>
              <a:t>BICSI 002</a:t>
            </a:r>
            <a:r>
              <a:rPr lang="es-GT" sz="1400" dirty="0">
                <a:effectLst/>
                <a:latin typeface="Times New Roman" panose="02020603050405020304" pitchFamily="18" charset="0"/>
                <a:ea typeface="Times New Roman" panose="02020603050405020304" pitchFamily="18" charset="0"/>
              </a:rPr>
              <a:t>: Este estándar proporciona pautas para el diseño e instalación de centros de datos, abarcando aspectos como la planificación de la infraestructura, la eficiencia energética, la redundancia, y la seguridad.</a:t>
            </a:r>
          </a:p>
          <a:p>
            <a:pPr marL="342900" lvl="0" indent="-342900">
              <a:tabLst>
                <a:tab pos="457200" algn="l"/>
              </a:tabLst>
            </a:pPr>
            <a:r>
              <a:rPr lang="es-GT" sz="1400" b="1" dirty="0">
                <a:effectLst/>
                <a:latin typeface="Times New Roman" panose="02020603050405020304" pitchFamily="18" charset="0"/>
                <a:ea typeface="Times New Roman" panose="02020603050405020304" pitchFamily="18" charset="0"/>
              </a:rPr>
              <a:t>BICSI 005</a:t>
            </a:r>
            <a:r>
              <a:rPr lang="es-GT" sz="1400" dirty="0">
                <a:effectLst/>
                <a:latin typeface="Times New Roman" panose="02020603050405020304" pitchFamily="18" charset="0"/>
                <a:ea typeface="Times New Roman" panose="02020603050405020304" pitchFamily="18" charset="0"/>
              </a:rPr>
              <a:t>: Enfocado en las instalaciones de red basadas en Internet </a:t>
            </a:r>
            <a:r>
              <a:rPr lang="es-GT" sz="1400" dirty="0" err="1">
                <a:effectLst/>
                <a:latin typeface="Times New Roman" panose="02020603050405020304" pitchFamily="18" charset="0"/>
                <a:ea typeface="Times New Roman" panose="02020603050405020304" pitchFamily="18" charset="0"/>
              </a:rPr>
              <a:t>Protocol</a:t>
            </a:r>
            <a:r>
              <a:rPr lang="es-GT" sz="1400" dirty="0">
                <a:effectLst/>
                <a:latin typeface="Times New Roman" panose="02020603050405020304" pitchFamily="18" charset="0"/>
                <a:ea typeface="Times New Roman" panose="02020603050405020304" pitchFamily="18" charset="0"/>
              </a:rPr>
              <a:t> (IP) para la integración de sistemas inteligentes en edificios, como HVAC, control de acceso y sistemas de seguridad.</a:t>
            </a:r>
          </a:p>
          <a:p>
            <a:pPr marL="342900" lvl="0" indent="-342900">
              <a:tabLst>
                <a:tab pos="457200" algn="l"/>
              </a:tabLst>
            </a:pPr>
            <a:r>
              <a:rPr lang="es-GT" sz="1400" b="1" dirty="0">
                <a:effectLst/>
                <a:latin typeface="Times New Roman" panose="02020603050405020304" pitchFamily="18" charset="0"/>
                <a:ea typeface="Times New Roman" panose="02020603050405020304" pitchFamily="18" charset="0"/>
              </a:rPr>
              <a:t>BICSI 006</a:t>
            </a:r>
            <a:r>
              <a:rPr lang="es-GT" sz="1400" dirty="0">
                <a:effectLst/>
                <a:latin typeface="Times New Roman" panose="02020603050405020304" pitchFamily="18" charset="0"/>
                <a:ea typeface="Times New Roman" panose="02020603050405020304" pitchFamily="18" charset="0"/>
              </a:rPr>
              <a:t>: Se centra en la gestión de energía y la eficiencia energética en instalaciones de TI y telecomunicaciones.</a:t>
            </a:r>
          </a:p>
          <a:p>
            <a:pPr marL="342900" lvl="0" indent="-342900">
              <a:tabLst>
                <a:tab pos="457200" algn="l"/>
              </a:tabLst>
            </a:pPr>
            <a:r>
              <a:rPr lang="es-GT" sz="1400" b="1" dirty="0">
                <a:effectLst/>
                <a:latin typeface="Times New Roman" panose="02020603050405020304" pitchFamily="18" charset="0"/>
                <a:ea typeface="Times New Roman" panose="02020603050405020304" pitchFamily="18" charset="0"/>
              </a:rPr>
              <a:t>BICSI 008</a:t>
            </a:r>
            <a:r>
              <a:rPr lang="es-GT" sz="1400" dirty="0">
                <a:effectLst/>
                <a:latin typeface="Times New Roman" panose="02020603050405020304" pitchFamily="18" charset="0"/>
                <a:ea typeface="Times New Roman" panose="02020603050405020304" pitchFamily="18" charset="0"/>
              </a:rPr>
              <a:t>: Proporciona directrices para el diseño y la implementación de redes de telecomunicaciones en campus y edificios.</a:t>
            </a:r>
          </a:p>
          <a:p>
            <a:r>
              <a:rPr lang="es-GT" sz="1400" b="1" dirty="0">
                <a:effectLst/>
                <a:latin typeface="Times New Roman" panose="02020603050405020304" pitchFamily="18" charset="0"/>
                <a:ea typeface="Times New Roman" panose="02020603050405020304" pitchFamily="18" charset="0"/>
              </a:rPr>
              <a:t>Importancia de los Estándares BICSI</a:t>
            </a:r>
          </a:p>
          <a:p>
            <a:r>
              <a:rPr lang="es-GT" sz="1400" b="0" dirty="0">
                <a:effectLst/>
                <a:latin typeface="Times New Roman" panose="02020603050405020304" pitchFamily="18" charset="0"/>
                <a:ea typeface="Times New Roman" panose="02020603050405020304" pitchFamily="18" charset="0"/>
              </a:rPr>
              <a:t>Garantía de calidad</a:t>
            </a:r>
            <a:r>
              <a:rPr lang="es-GT" sz="1400" dirty="0">
                <a:effectLst/>
                <a:latin typeface="Times New Roman" panose="02020603050405020304" pitchFamily="18" charset="0"/>
                <a:ea typeface="Times New Roman" panose="02020603050405020304" pitchFamily="18" charset="0"/>
              </a:rPr>
              <a:t>: Los estándares BICSI aseguran que las instalaciones cumplan con los requisitos de rendimiento y seguridad necesarios para soportar las operaciones de TI.</a:t>
            </a:r>
            <a:br>
              <a:rPr lang="es-GT" sz="1400" dirty="0">
                <a:effectLst/>
                <a:latin typeface="Times New Roman" panose="02020603050405020304" pitchFamily="18" charset="0"/>
                <a:ea typeface="Times New Roman" panose="02020603050405020304" pitchFamily="18" charset="0"/>
              </a:rPr>
            </a:br>
            <a:r>
              <a:rPr lang="es-GT" sz="1400" b="0" dirty="0">
                <a:effectLst/>
                <a:latin typeface="Times New Roman" panose="02020603050405020304" pitchFamily="18" charset="0"/>
                <a:ea typeface="Times New Roman" panose="02020603050405020304" pitchFamily="18" charset="0"/>
              </a:rPr>
              <a:t>Eficiencia y compatibilidad</a:t>
            </a:r>
            <a:r>
              <a:rPr lang="es-GT" sz="1400" dirty="0">
                <a:effectLst/>
                <a:latin typeface="Times New Roman" panose="02020603050405020304" pitchFamily="18" charset="0"/>
                <a:ea typeface="Times New Roman" panose="02020603050405020304" pitchFamily="18" charset="0"/>
              </a:rPr>
              <a:t>: Facilitan la integración de diferentes sistemas tecnológicos, mejorando la interoperabilidad y la eficiencia en la gestión de recursos.</a:t>
            </a:r>
            <a:br>
              <a:rPr lang="es-GT" sz="1400" dirty="0">
                <a:effectLst/>
                <a:latin typeface="Times New Roman" panose="02020603050405020304" pitchFamily="18" charset="0"/>
                <a:ea typeface="Times New Roman" panose="02020603050405020304" pitchFamily="18" charset="0"/>
              </a:rPr>
            </a:br>
            <a:r>
              <a:rPr lang="es-GT" sz="1400" b="0" dirty="0">
                <a:effectLst/>
                <a:latin typeface="Times New Roman" panose="02020603050405020304" pitchFamily="18" charset="0"/>
                <a:ea typeface="Times New Roman" panose="02020603050405020304" pitchFamily="18" charset="0"/>
              </a:rPr>
              <a:t>Actualización continua</a:t>
            </a:r>
            <a:r>
              <a:rPr lang="es-GT" sz="1400" dirty="0">
                <a:effectLst/>
                <a:latin typeface="Times New Roman" panose="02020603050405020304" pitchFamily="18" charset="0"/>
                <a:ea typeface="Times New Roman" panose="02020603050405020304" pitchFamily="18" charset="0"/>
              </a:rPr>
              <a:t>: BICSI revisa y actualiza regularmente sus estándares para reflejar las últimas innovaciones y cambios en la industria, manteniendo a las organizaciones alineadas con las mejores prácticas.</a:t>
            </a:r>
          </a:p>
          <a:p>
            <a:endParaRPr lang="es-GT"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8449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86E8BFB-1120-3490-6F09-021821B4AEE8}"/>
              </a:ext>
            </a:extLst>
          </p:cNvPr>
          <p:cNvSpPr txBox="1"/>
          <p:nvPr/>
        </p:nvSpPr>
        <p:spPr>
          <a:xfrm>
            <a:off x="251253" y="101501"/>
            <a:ext cx="11564229" cy="6740307"/>
          </a:xfrm>
          <a:prstGeom prst="rect">
            <a:avLst/>
          </a:prstGeom>
          <a:noFill/>
        </p:spPr>
        <p:txBody>
          <a:bodyPr wrap="square" rtlCol="0">
            <a:spAutoFit/>
          </a:bodyPr>
          <a:lstStyle/>
          <a:p>
            <a:r>
              <a:rPr lang="es-GT" sz="1600" b="1" dirty="0">
                <a:effectLst/>
                <a:latin typeface="Times New Roman" panose="02020603050405020304" pitchFamily="18" charset="0"/>
                <a:ea typeface="Times New Roman" panose="02020603050405020304" pitchFamily="18" charset="0"/>
              </a:rPr>
              <a:t>Ventajas</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Estandarización y Consistencia</a:t>
            </a:r>
            <a:r>
              <a:rPr lang="es-GT" sz="1600" dirty="0">
                <a:effectLst/>
                <a:latin typeface="Times New Roman" panose="02020603050405020304" pitchFamily="18" charset="0"/>
                <a:ea typeface="Times New Roman" panose="02020603050405020304" pitchFamily="18" charset="0"/>
              </a:rPr>
              <a:t>: Los estándares BICSI aseguran que los sistemas de telecomunicaciones y tecnologías de la información se diseñen e instalen de manera uniforme, lo que facilita la interoperabilidad y reduce los errores de instalación.</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Calidad y Fiabilidad</a:t>
            </a:r>
            <a:r>
              <a:rPr lang="es-GT" sz="1600" dirty="0">
                <a:effectLst/>
                <a:latin typeface="Times New Roman" panose="02020603050405020304" pitchFamily="18" charset="0"/>
                <a:ea typeface="Times New Roman" panose="02020603050405020304" pitchFamily="18" charset="0"/>
              </a:rPr>
              <a:t>: Al seguir los estándares BICSI, se garantiza que las infraestructuras tecnológicas cumplan con altos niveles de calidad y rendimiento, lo que reduce el riesgo de fallos y mejora la fiabilidad de los sistemas.</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Seguridad</a:t>
            </a:r>
            <a:r>
              <a:rPr lang="es-GT" sz="1600" dirty="0">
                <a:effectLst/>
                <a:latin typeface="Times New Roman" panose="02020603050405020304" pitchFamily="18" charset="0"/>
                <a:ea typeface="Times New Roman" panose="02020603050405020304" pitchFamily="18" charset="0"/>
              </a:rPr>
              <a:t>: Los estándares incluyen directrices para la instalación segura de sistemas tecnológicos, lo que minimiza los riesgos de seguridad tanto para el personal como para los equipos.</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Reconocimiento Internacional</a:t>
            </a:r>
            <a:r>
              <a:rPr lang="es-GT" sz="1600" dirty="0">
                <a:effectLst/>
                <a:latin typeface="Times New Roman" panose="02020603050405020304" pitchFamily="18" charset="0"/>
                <a:ea typeface="Times New Roman" panose="02020603050405020304" pitchFamily="18" charset="0"/>
              </a:rPr>
              <a:t>: Las certificaciones y estándares BICSI son reconocidos a nivel mundial, lo que permite a los profesionales y empresas trabajar en proyectos internacionales con credibilidad y confianza.</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Actualización Continua</a:t>
            </a:r>
            <a:r>
              <a:rPr lang="es-GT" sz="1600" dirty="0">
                <a:effectLst/>
                <a:latin typeface="Times New Roman" panose="02020603050405020304" pitchFamily="18" charset="0"/>
                <a:ea typeface="Times New Roman" panose="02020603050405020304" pitchFamily="18" charset="0"/>
              </a:rPr>
              <a:t>: BICSI revisa y actualiza regularmente sus estándares para adaptarse a las nuevas tecnologías y prácticas emergentes, lo que asegura que las infraestructuras estén alineadas con las últimas innovaciones.</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Formación y Certificación Profesional</a:t>
            </a:r>
            <a:r>
              <a:rPr lang="es-GT" sz="1600" dirty="0">
                <a:effectLst/>
                <a:latin typeface="Times New Roman" panose="02020603050405020304" pitchFamily="18" charset="0"/>
                <a:ea typeface="Times New Roman" panose="02020603050405020304" pitchFamily="18" charset="0"/>
              </a:rPr>
              <a:t>: Los programas de certificación BICSI proporcionan a los profesionales las habilidades necesarias para sobresalir en la industria, mejorando sus oportunidades laborales y su capacidad para gestionar proyectos complejos.</a:t>
            </a:r>
          </a:p>
          <a:p>
            <a:r>
              <a:rPr lang="es-GT" sz="1600" b="1" dirty="0">
                <a:effectLst/>
                <a:latin typeface="Times New Roman" panose="02020603050405020304" pitchFamily="18" charset="0"/>
                <a:ea typeface="Times New Roman" panose="02020603050405020304" pitchFamily="18" charset="0"/>
              </a:rPr>
              <a:t>Desventajas </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Costo de Implementación</a:t>
            </a:r>
            <a:r>
              <a:rPr lang="es-GT" sz="1600" dirty="0">
                <a:effectLst/>
                <a:latin typeface="Times New Roman" panose="02020603050405020304" pitchFamily="18" charset="0"/>
                <a:ea typeface="Times New Roman" panose="02020603050405020304" pitchFamily="18" charset="0"/>
              </a:rPr>
              <a:t>: Seguir los estándares BICSI puede requerir una inversión significativa en términos de tiempo, recursos y dinero, especialmente para pequeñas empresas o proyectos con presupuestos limitados.</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Complejidad</a:t>
            </a:r>
            <a:r>
              <a:rPr lang="es-GT" sz="1600" dirty="0">
                <a:effectLst/>
                <a:latin typeface="Times New Roman" panose="02020603050405020304" pitchFamily="18" charset="0"/>
                <a:ea typeface="Times New Roman" panose="02020603050405020304" pitchFamily="18" charset="0"/>
              </a:rPr>
              <a:t>: La implementación de los estándares puede ser compleja, requiriendo personal altamente capacitado y especializado, lo que puede ser un desafío para algunas organizaciones.</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Rigidez</a:t>
            </a:r>
            <a:r>
              <a:rPr lang="es-GT" sz="1600" dirty="0">
                <a:effectLst/>
                <a:latin typeface="Times New Roman" panose="02020603050405020304" pitchFamily="18" charset="0"/>
                <a:ea typeface="Times New Roman" panose="02020603050405020304" pitchFamily="18" charset="0"/>
              </a:rPr>
              <a:t>: Aunque los estándares BICSI son detallados y completos, pueden ser percibidos como rígidos en algunos contextos, limitando la flexibilidad para adaptar soluciones personalizadas o innovadoras en ciertos proyectos.</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Requerimientos de Certificación</a:t>
            </a:r>
            <a:r>
              <a:rPr lang="es-GT" sz="1600" dirty="0">
                <a:effectLst/>
                <a:latin typeface="Times New Roman" panose="02020603050405020304" pitchFamily="18" charset="0"/>
                <a:ea typeface="Times New Roman" panose="02020603050405020304" pitchFamily="18" charset="0"/>
              </a:rPr>
              <a:t>: Obtener certificaciones BICSI puede ser costoso y requiere una dedicación significativa en términos de formación continua, lo que puede ser una barrera para algunos profesionales.</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Dependencia de Actualizaciones</a:t>
            </a:r>
            <a:r>
              <a:rPr lang="es-GT" sz="1600" dirty="0">
                <a:effectLst/>
                <a:latin typeface="Times New Roman" panose="02020603050405020304" pitchFamily="18" charset="0"/>
                <a:ea typeface="Times New Roman" panose="02020603050405020304" pitchFamily="18" charset="0"/>
              </a:rPr>
              <a:t>: Si bien la actualización continua es una ventaja, también puede ser una desventaja si las organizaciones no pueden adaptarse rápidamente a los nuevos estándares, lo que podría dejarlas desfasadas en términos de tecnología y mejores prácticas.</a:t>
            </a:r>
          </a:p>
          <a:p>
            <a:pPr marL="342900" lvl="0" indent="-342900">
              <a:buFont typeface="+mj-lt"/>
              <a:buAutoNum type="arabicPeriod"/>
              <a:tabLst>
                <a:tab pos="457200" algn="l"/>
              </a:tabLst>
            </a:pPr>
            <a:r>
              <a:rPr lang="es-GT" sz="1600" b="0" dirty="0">
                <a:effectLst/>
                <a:latin typeface="Times New Roman" panose="02020603050405020304" pitchFamily="18" charset="0"/>
                <a:ea typeface="Times New Roman" panose="02020603050405020304" pitchFamily="18" charset="0"/>
              </a:rPr>
              <a:t>Diferencias Regionales</a:t>
            </a:r>
            <a:r>
              <a:rPr lang="es-GT" sz="1600" dirty="0">
                <a:effectLst/>
                <a:latin typeface="Times New Roman" panose="02020603050405020304" pitchFamily="18" charset="0"/>
                <a:ea typeface="Times New Roman" panose="02020603050405020304" pitchFamily="18" charset="0"/>
              </a:rPr>
              <a:t>: Aunque los estándares BICSI son reconocidos internacionalmente, en algunas regiones o países puede haber requisitos normativos locales que difieran, lo que puede generar desafíos en la aplicación directa de los estándares BICSI.</a:t>
            </a:r>
          </a:p>
        </p:txBody>
      </p:sp>
    </p:spTree>
    <p:extLst>
      <p:ext uri="{BB962C8B-B14F-4D97-AF65-F5344CB8AC3E}">
        <p14:creationId xmlns:p14="http://schemas.microsoft.com/office/powerpoint/2010/main" val="297077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tela metálica">
            <a:extLst>
              <a:ext uri="{FF2B5EF4-FFF2-40B4-BE49-F238E27FC236}">
                <a16:creationId xmlns:a16="http://schemas.microsoft.com/office/drawing/2014/main" id="{A4511EBC-2F3C-446D-867B-7DC328517A44}"/>
              </a:ext>
            </a:extLst>
          </p:cNvPr>
          <p:cNvPicPr>
            <a:picLocks noChangeAspect="1"/>
          </p:cNvPicPr>
          <p:nvPr/>
        </p:nvPicPr>
        <p:blipFill rotWithShape="1">
          <a:blip r:embed="rId3">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1789606" y="45799"/>
            <a:ext cx="7826207" cy="679366"/>
          </a:xfrm>
        </p:spPr>
        <p:txBody>
          <a:bodyPr rtlCol="0">
            <a:normAutofit fontScale="90000"/>
          </a:bodyPr>
          <a:lstStyle/>
          <a:p>
            <a:pPr algn="ctr">
              <a:lnSpc>
                <a:spcPct val="107000"/>
              </a:lnSpc>
              <a:spcAft>
                <a:spcPts val="800"/>
              </a:spcAft>
            </a:pPr>
            <a:r>
              <a:rPr lang="es-GT" sz="48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Estandar</a:t>
            </a:r>
            <a:r>
              <a:rPr lang="es-GT" sz="4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GT" sz="48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Tia</a:t>
            </a:r>
            <a:r>
              <a:rPr lang="es-GT" sz="4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942</a:t>
            </a:r>
            <a:endParaRPr lang="es-GT" sz="4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EA689D61-0CD8-51EB-4A4E-7C299A3886D3}"/>
              </a:ext>
            </a:extLst>
          </p:cNvPr>
          <p:cNvSpPr txBox="1"/>
          <p:nvPr/>
        </p:nvSpPr>
        <p:spPr>
          <a:xfrm>
            <a:off x="89648" y="564777"/>
            <a:ext cx="11718700" cy="6124754"/>
          </a:xfrm>
          <a:prstGeom prst="rect">
            <a:avLst/>
          </a:prstGeom>
          <a:noFill/>
        </p:spPr>
        <p:txBody>
          <a:bodyPr wrap="square" rtlCol="0">
            <a:spAutoFit/>
          </a:bodyPr>
          <a:lstStyle/>
          <a:p>
            <a:r>
              <a:rPr lang="es-ES" sz="1400" b="0" dirty="0">
                <a:effectLst/>
                <a:latin typeface="Times New Roman" panose="02020603050405020304" pitchFamily="18" charset="0"/>
                <a:ea typeface="Times New Roman" panose="02020603050405020304" pitchFamily="18" charset="0"/>
              </a:rPr>
              <a:t>Concebido como una guía para los diseñadores e instaladores de centros de datos (Data Centers), el estándar TIA942 (2005) proporciona una serie de recomendaciones y directrices (</a:t>
            </a:r>
            <a:r>
              <a:rPr lang="es-ES" sz="1400" b="0" dirty="0" err="1">
                <a:effectLst/>
                <a:latin typeface="Times New Roman" panose="02020603050405020304" pitchFamily="18" charset="0"/>
                <a:ea typeface="Times New Roman" panose="02020603050405020304" pitchFamily="18" charset="0"/>
              </a:rPr>
              <a:t>guidelines</a:t>
            </a:r>
            <a:r>
              <a:rPr lang="es-ES" sz="1400" b="0" dirty="0">
                <a:effectLst/>
                <a:latin typeface="Times New Roman" panose="02020603050405020304" pitchFamily="18" charset="0"/>
                <a:ea typeface="Times New Roman" panose="02020603050405020304" pitchFamily="18" charset="0"/>
              </a:rPr>
              <a:t>) para la instalación de sus infraestructuras.</a:t>
            </a:r>
          </a:p>
          <a:p>
            <a:r>
              <a:rPr lang="es-ES" sz="1400" b="0" dirty="0">
                <a:effectLst/>
                <a:latin typeface="Times New Roman" panose="02020603050405020304" pitchFamily="18" charset="0"/>
                <a:ea typeface="Times New Roman" panose="02020603050405020304" pitchFamily="18" charset="0"/>
              </a:rPr>
              <a:t>Aprobado en 2005 por ANSI-TIA (American </a:t>
            </a:r>
            <a:r>
              <a:rPr lang="es-ES" sz="1400" b="0" dirty="0" err="1">
                <a:effectLst/>
                <a:latin typeface="Times New Roman" panose="02020603050405020304" pitchFamily="18" charset="0"/>
                <a:ea typeface="Times New Roman" panose="02020603050405020304" pitchFamily="18" charset="0"/>
              </a:rPr>
              <a:t>National</a:t>
            </a:r>
            <a:r>
              <a:rPr lang="es-ES" sz="1400" b="0" dirty="0">
                <a:effectLst/>
                <a:latin typeface="Times New Roman" panose="02020603050405020304" pitchFamily="18" charset="0"/>
                <a:ea typeface="Times New Roman" panose="02020603050405020304" pitchFamily="18" charset="0"/>
              </a:rPr>
              <a:t> </a:t>
            </a:r>
            <a:r>
              <a:rPr lang="es-ES" sz="1400" b="0" dirty="0" err="1">
                <a:effectLst/>
                <a:latin typeface="Times New Roman" panose="02020603050405020304" pitchFamily="18" charset="0"/>
                <a:ea typeface="Times New Roman" panose="02020603050405020304" pitchFamily="18" charset="0"/>
              </a:rPr>
              <a:t>Standards</a:t>
            </a:r>
            <a:r>
              <a:rPr lang="es-ES" sz="1400" b="0" dirty="0">
                <a:effectLst/>
                <a:latin typeface="Times New Roman" panose="02020603050405020304" pitchFamily="18" charset="0"/>
                <a:ea typeface="Times New Roman" panose="02020603050405020304" pitchFamily="18" charset="0"/>
              </a:rPr>
              <a:t> Institute – </a:t>
            </a:r>
            <a:r>
              <a:rPr lang="es-ES" sz="1400" b="0" dirty="0" err="1">
                <a:effectLst/>
                <a:latin typeface="Times New Roman" panose="02020603050405020304" pitchFamily="18" charset="0"/>
                <a:ea typeface="Times New Roman" panose="02020603050405020304" pitchFamily="18" charset="0"/>
              </a:rPr>
              <a:t>Telecomunications</a:t>
            </a:r>
            <a:r>
              <a:rPr lang="es-ES" sz="1400" b="0" dirty="0">
                <a:effectLst/>
                <a:latin typeface="Times New Roman" panose="02020603050405020304" pitchFamily="18" charset="0"/>
                <a:ea typeface="Times New Roman" panose="02020603050405020304" pitchFamily="18" charset="0"/>
              </a:rPr>
              <a:t> </a:t>
            </a:r>
            <a:r>
              <a:rPr lang="es-ES" sz="1400" b="0" dirty="0" err="1">
                <a:effectLst/>
                <a:latin typeface="Times New Roman" panose="02020603050405020304" pitchFamily="18" charset="0"/>
                <a:ea typeface="Times New Roman" panose="02020603050405020304" pitchFamily="18" charset="0"/>
              </a:rPr>
              <a:t>Industry</a:t>
            </a:r>
            <a:r>
              <a:rPr lang="es-ES" sz="1400" b="0" dirty="0">
                <a:effectLst/>
                <a:latin typeface="Times New Roman" panose="02020603050405020304" pitchFamily="18" charset="0"/>
                <a:ea typeface="Times New Roman" panose="02020603050405020304" pitchFamily="18" charset="0"/>
              </a:rPr>
              <a:t> </a:t>
            </a:r>
            <a:r>
              <a:rPr lang="es-ES" sz="1400" b="0" dirty="0" err="1">
                <a:effectLst/>
                <a:latin typeface="Times New Roman" panose="02020603050405020304" pitchFamily="18" charset="0"/>
                <a:ea typeface="Times New Roman" panose="02020603050405020304" pitchFamily="18" charset="0"/>
              </a:rPr>
              <a:t>Association</a:t>
            </a:r>
            <a:r>
              <a:rPr lang="es-ES" sz="1400" b="0" dirty="0">
                <a:effectLst/>
                <a:latin typeface="Times New Roman" panose="02020603050405020304" pitchFamily="18" charset="0"/>
                <a:ea typeface="Times New Roman" panose="02020603050405020304" pitchFamily="18" charset="0"/>
              </a:rPr>
              <a:t>), clasifica a este tipo de centros en varios grupos, llamados TIER (anexo G), indicando así su nivel de fiabilidad en función del nivel de disponibilidad.</a:t>
            </a:r>
          </a:p>
          <a:p>
            <a:r>
              <a:rPr lang="es-ES" sz="1400" b="0" dirty="0">
                <a:effectLst/>
                <a:latin typeface="Times New Roman" panose="02020603050405020304" pitchFamily="18" charset="0"/>
                <a:ea typeface="Times New Roman" panose="02020603050405020304" pitchFamily="18" charset="0"/>
              </a:rPr>
              <a:t>Al diseñar los centros de datos conforme a la norma, se obtienen ventajas fundamentales, como son:</a:t>
            </a:r>
          </a:p>
          <a:p>
            <a:r>
              <a:rPr lang="es-ES" sz="1400" b="0" dirty="0">
                <a:effectLst/>
                <a:latin typeface="Times New Roman" panose="02020603050405020304" pitchFamily="18" charset="0"/>
                <a:ea typeface="Times New Roman" panose="02020603050405020304" pitchFamily="18" charset="0"/>
              </a:rPr>
              <a:t>•	Nomenclatura estándar.</a:t>
            </a:r>
          </a:p>
          <a:p>
            <a:r>
              <a:rPr lang="es-ES" sz="1400" b="0" dirty="0">
                <a:effectLst/>
                <a:latin typeface="Times New Roman" panose="02020603050405020304" pitchFamily="18" charset="0"/>
                <a:ea typeface="Times New Roman" panose="02020603050405020304" pitchFamily="18" charset="0"/>
              </a:rPr>
              <a:t>•	Funcionamiento a prueba de fallos.</a:t>
            </a:r>
          </a:p>
          <a:p>
            <a:r>
              <a:rPr lang="es-ES" sz="1400" b="0" dirty="0">
                <a:effectLst/>
                <a:latin typeface="Times New Roman" panose="02020603050405020304" pitchFamily="18" charset="0"/>
                <a:ea typeface="Times New Roman" panose="02020603050405020304" pitchFamily="18" charset="0"/>
              </a:rPr>
              <a:t>•	Aumento de la protección frente a agentes externos.</a:t>
            </a:r>
          </a:p>
          <a:p>
            <a:r>
              <a:rPr lang="es-ES" sz="1400" b="0" dirty="0">
                <a:effectLst/>
                <a:latin typeface="Times New Roman" panose="02020603050405020304" pitchFamily="18" charset="0"/>
                <a:ea typeface="Times New Roman" panose="02020603050405020304" pitchFamily="18" charset="0"/>
              </a:rPr>
              <a:t>•	Fiabilidad a largo plazo, mayores capacidades de expansión y escalabilidad.</a:t>
            </a:r>
          </a:p>
          <a:p>
            <a:endParaRPr lang="es-ES" sz="1400" b="0" dirty="0">
              <a:effectLst/>
              <a:latin typeface="Times New Roman" panose="02020603050405020304" pitchFamily="18" charset="0"/>
              <a:ea typeface="Times New Roman" panose="02020603050405020304" pitchFamily="18" charset="0"/>
            </a:endParaRPr>
          </a:p>
          <a:p>
            <a:r>
              <a:rPr lang="es-ES" sz="1400" b="0" dirty="0">
                <a:effectLst/>
                <a:latin typeface="Times New Roman" panose="02020603050405020304" pitchFamily="18" charset="0"/>
                <a:ea typeface="Times New Roman" panose="02020603050405020304" pitchFamily="18" charset="0"/>
              </a:rPr>
              <a:t>De acuerdo con el estándar TIA-942, la infraestructura de soporte de un Data Center estará compuesta por cuatro subsistemas:</a:t>
            </a:r>
          </a:p>
          <a:p>
            <a:r>
              <a:rPr lang="es-ES" sz="1400" b="0" dirty="0">
                <a:effectLst/>
                <a:latin typeface="Times New Roman" panose="02020603050405020304" pitchFamily="18" charset="0"/>
                <a:ea typeface="Times New Roman" panose="02020603050405020304" pitchFamily="18" charset="0"/>
              </a:rPr>
              <a:t>•	Telecomunicaciones: Cableado de armarios y horizontal, accesos redundantes, cuarto de entrada, área de distribución, </a:t>
            </a:r>
            <a:r>
              <a:rPr lang="es-ES" sz="1400" b="0" dirty="0" err="1">
                <a:effectLst/>
                <a:latin typeface="Times New Roman" panose="02020603050405020304" pitchFamily="18" charset="0"/>
                <a:ea typeface="Times New Roman" panose="02020603050405020304" pitchFamily="18" charset="0"/>
              </a:rPr>
              <a:t>backbone</a:t>
            </a:r>
            <a:r>
              <a:rPr lang="es-ES" sz="1400" b="0" dirty="0">
                <a:effectLst/>
                <a:latin typeface="Times New Roman" panose="02020603050405020304" pitchFamily="18" charset="0"/>
                <a:ea typeface="Times New Roman" panose="02020603050405020304" pitchFamily="18" charset="0"/>
              </a:rPr>
              <a:t>, elementos activos y alimentación redundantes, </a:t>
            </a:r>
            <a:r>
              <a:rPr lang="es-ES" sz="1400" b="0" dirty="0" err="1">
                <a:effectLst/>
                <a:latin typeface="Times New Roman" panose="02020603050405020304" pitchFamily="18" charset="0"/>
                <a:ea typeface="Times New Roman" panose="02020603050405020304" pitchFamily="18" charset="0"/>
              </a:rPr>
              <a:t>patch</a:t>
            </a:r>
            <a:r>
              <a:rPr lang="es-ES" sz="1400" b="0" dirty="0">
                <a:effectLst/>
                <a:latin typeface="Times New Roman" panose="02020603050405020304" pitchFamily="18" charset="0"/>
                <a:ea typeface="Times New Roman" panose="02020603050405020304" pitchFamily="18" charset="0"/>
              </a:rPr>
              <a:t> </a:t>
            </a:r>
            <a:r>
              <a:rPr lang="es-ES" sz="1400" b="0" dirty="0" err="1">
                <a:effectLst/>
                <a:latin typeface="Times New Roman" panose="02020603050405020304" pitchFamily="18" charset="0"/>
                <a:ea typeface="Times New Roman" panose="02020603050405020304" pitchFamily="18" charset="0"/>
              </a:rPr>
              <a:t>panels</a:t>
            </a:r>
            <a:r>
              <a:rPr lang="es-ES" sz="1400" b="0" dirty="0">
                <a:effectLst/>
                <a:latin typeface="Times New Roman" panose="02020603050405020304" pitchFamily="18" charset="0"/>
                <a:ea typeface="Times New Roman" panose="02020603050405020304" pitchFamily="18" charset="0"/>
              </a:rPr>
              <a:t> y latiguillos, documentación.</a:t>
            </a:r>
          </a:p>
          <a:p>
            <a:r>
              <a:rPr lang="es-ES" sz="1400" b="0" dirty="0">
                <a:effectLst/>
                <a:latin typeface="Times New Roman" panose="02020603050405020304" pitchFamily="18" charset="0"/>
                <a:ea typeface="Times New Roman" panose="02020603050405020304" pitchFamily="18" charset="0"/>
              </a:rPr>
              <a:t>•	Arquitectura: Selección de ubicación, tipo de construcción, protección ignífuga y requerimientos NFPA 75(Sistemas de protección contra el fuego para información), barreras de vapor, techos y pisos, áreas de oficina, salas de UPS y baterías, sala de generador, control de acceso, CCTV, NOC (Network </a:t>
            </a:r>
            <a:r>
              <a:rPr lang="es-ES" sz="1400" b="0" dirty="0" err="1">
                <a:effectLst/>
                <a:latin typeface="Times New Roman" panose="02020603050405020304" pitchFamily="18" charset="0"/>
                <a:ea typeface="Times New Roman" panose="02020603050405020304" pitchFamily="18" charset="0"/>
              </a:rPr>
              <a:t>Operations</a:t>
            </a:r>
            <a:r>
              <a:rPr lang="es-ES" sz="1400" b="0" dirty="0">
                <a:effectLst/>
                <a:latin typeface="Times New Roman" panose="02020603050405020304" pitchFamily="18" charset="0"/>
                <a:ea typeface="Times New Roman" panose="02020603050405020304" pitchFamily="18" charset="0"/>
              </a:rPr>
              <a:t> Center – Centro operativo).</a:t>
            </a:r>
          </a:p>
          <a:p>
            <a:r>
              <a:rPr lang="es-ES" sz="1400" b="0" dirty="0">
                <a:effectLst/>
                <a:latin typeface="Times New Roman" panose="02020603050405020304" pitchFamily="18" charset="0"/>
                <a:ea typeface="Times New Roman" panose="02020603050405020304" pitchFamily="18" charset="0"/>
              </a:rPr>
              <a:t>•	Sistema eléctrico: Número de accesos, puntos de fallo, cargas críticas, redundancia de UPS y topología de UPS, puesta a tierra, EPO (</a:t>
            </a:r>
            <a:r>
              <a:rPr lang="es-ES" sz="1400" b="0" dirty="0" err="1">
                <a:effectLst/>
                <a:latin typeface="Times New Roman" panose="02020603050405020304" pitchFamily="18" charset="0"/>
                <a:ea typeface="Times New Roman" panose="02020603050405020304" pitchFamily="18" charset="0"/>
              </a:rPr>
              <a:t>Emergency</a:t>
            </a:r>
            <a:r>
              <a:rPr lang="es-ES" sz="1400" b="0" dirty="0">
                <a:effectLst/>
                <a:latin typeface="Times New Roman" panose="02020603050405020304" pitchFamily="18" charset="0"/>
                <a:ea typeface="Times New Roman" panose="02020603050405020304" pitchFamily="18" charset="0"/>
              </a:rPr>
              <a:t> </a:t>
            </a:r>
            <a:r>
              <a:rPr lang="es-ES" sz="1400" b="0" dirty="0" err="1">
                <a:effectLst/>
                <a:latin typeface="Times New Roman" panose="02020603050405020304" pitchFamily="18" charset="0"/>
                <a:ea typeface="Times New Roman" panose="02020603050405020304" pitchFamily="18" charset="0"/>
              </a:rPr>
              <a:t>Power</a:t>
            </a:r>
            <a:r>
              <a:rPr lang="es-ES" sz="1400" b="0" dirty="0">
                <a:effectLst/>
                <a:latin typeface="Times New Roman" panose="02020603050405020304" pitchFamily="18" charset="0"/>
                <a:ea typeface="Times New Roman" panose="02020603050405020304" pitchFamily="18" charset="0"/>
              </a:rPr>
              <a:t> Off- sistemas de corte de emergencia) baterías, monitorización, generadores, sistemas de transferencia.</a:t>
            </a:r>
          </a:p>
          <a:p>
            <a:r>
              <a:rPr lang="es-ES" sz="1400" b="0" dirty="0">
                <a:effectLst/>
                <a:latin typeface="Times New Roman" panose="02020603050405020304" pitchFamily="18" charset="0"/>
                <a:ea typeface="Times New Roman" panose="02020603050405020304" pitchFamily="18" charset="0"/>
              </a:rPr>
              <a:t>•	Sistema mecánico: Climatización, presión positiva, tuberías y drenajes, </a:t>
            </a:r>
            <a:r>
              <a:rPr lang="es-ES" sz="1400" b="0" dirty="0" err="1">
                <a:effectLst/>
                <a:latin typeface="Times New Roman" panose="02020603050405020304" pitchFamily="18" charset="0"/>
                <a:ea typeface="Times New Roman" panose="02020603050405020304" pitchFamily="18" charset="0"/>
              </a:rPr>
              <a:t>CRACs</a:t>
            </a:r>
            <a:r>
              <a:rPr lang="es-ES" sz="1400" b="0" dirty="0">
                <a:effectLst/>
                <a:latin typeface="Times New Roman" panose="02020603050405020304" pitchFamily="18" charset="0"/>
                <a:ea typeface="Times New Roman" panose="02020603050405020304" pitchFamily="18" charset="0"/>
              </a:rPr>
              <a:t> y condensadores, control de HVAC (High </a:t>
            </a:r>
            <a:r>
              <a:rPr lang="es-ES" sz="1400" b="0" dirty="0" err="1">
                <a:effectLst/>
                <a:latin typeface="Times New Roman" panose="02020603050405020304" pitchFamily="18" charset="0"/>
                <a:ea typeface="Times New Roman" panose="02020603050405020304" pitchFamily="18" charset="0"/>
              </a:rPr>
              <a:t>Ventilating</a:t>
            </a:r>
            <a:r>
              <a:rPr lang="es-ES" sz="1400" b="0" dirty="0">
                <a:effectLst/>
                <a:latin typeface="Times New Roman" panose="02020603050405020304" pitchFamily="18" charset="0"/>
                <a:ea typeface="Times New Roman" panose="02020603050405020304" pitchFamily="18" charset="0"/>
              </a:rPr>
              <a:t> Air </a:t>
            </a:r>
            <a:r>
              <a:rPr lang="es-ES" sz="1400" b="0" dirty="0" err="1">
                <a:effectLst/>
                <a:latin typeface="Times New Roman" panose="02020603050405020304" pitchFamily="18" charset="0"/>
                <a:ea typeface="Times New Roman" panose="02020603050405020304" pitchFamily="18" charset="0"/>
              </a:rPr>
              <a:t>Conditionning</a:t>
            </a:r>
            <a:r>
              <a:rPr lang="es-ES" sz="1400" b="0" dirty="0">
                <a:effectLst/>
                <a:latin typeface="Times New Roman" panose="02020603050405020304" pitchFamily="18" charset="0"/>
                <a:ea typeface="Times New Roman" panose="02020603050405020304" pitchFamily="18" charset="0"/>
              </a:rPr>
              <a:t>), detección de incendios y </a:t>
            </a:r>
            <a:r>
              <a:rPr lang="es-ES" sz="1400" b="0" dirty="0" err="1">
                <a:effectLst/>
                <a:latin typeface="Times New Roman" panose="02020603050405020304" pitchFamily="18" charset="0"/>
                <a:ea typeface="Times New Roman" panose="02020603050405020304" pitchFamily="18" charset="0"/>
              </a:rPr>
              <a:t>sprinklers</a:t>
            </a:r>
            <a:r>
              <a:rPr lang="es-ES" sz="1400" b="0" dirty="0">
                <a:effectLst/>
                <a:latin typeface="Times New Roman" panose="02020603050405020304" pitchFamily="18" charset="0"/>
                <a:ea typeface="Times New Roman" panose="02020603050405020304" pitchFamily="18" charset="0"/>
              </a:rPr>
              <a:t>, extinción por agente limpio (NFPA 2001), detección por aspiración (ASD), detección de líquidos.</a:t>
            </a:r>
          </a:p>
          <a:p>
            <a:r>
              <a:rPr lang="es-ES" sz="1400" dirty="0">
                <a:effectLst/>
                <a:latin typeface="Times New Roman" panose="02020603050405020304" pitchFamily="18" charset="0"/>
                <a:ea typeface="Times New Roman" panose="02020603050405020304" pitchFamily="18" charset="0"/>
              </a:rPr>
              <a:t>Asimismo, y siguiendo las indicaciones del estándar, un CPD deberá incluir varias áreas funcionales:</a:t>
            </a:r>
          </a:p>
          <a:p>
            <a:r>
              <a:rPr lang="es-ES" sz="1400" dirty="0">
                <a:effectLst/>
                <a:latin typeface="Times New Roman" panose="02020603050405020304" pitchFamily="18" charset="0"/>
                <a:ea typeface="Times New Roman" panose="02020603050405020304" pitchFamily="18" charset="0"/>
              </a:rPr>
              <a:t>•	Una o varias entradas al centro.</a:t>
            </a:r>
          </a:p>
          <a:p>
            <a:r>
              <a:rPr lang="es-ES" sz="1400" dirty="0">
                <a:effectLst/>
                <a:latin typeface="Times New Roman" panose="02020603050405020304" pitchFamily="18" charset="0"/>
                <a:ea typeface="Times New Roman" panose="02020603050405020304" pitchFamily="18" charset="0"/>
              </a:rPr>
              <a:t>•	Área de distribución principal.</a:t>
            </a:r>
          </a:p>
          <a:p>
            <a:r>
              <a:rPr lang="es-ES" sz="1400" dirty="0">
                <a:effectLst/>
                <a:latin typeface="Times New Roman" panose="02020603050405020304" pitchFamily="18" charset="0"/>
                <a:ea typeface="Times New Roman" panose="02020603050405020304" pitchFamily="18" charset="0"/>
              </a:rPr>
              <a:t>•	Una o varias áreas de distribución principal.</a:t>
            </a:r>
          </a:p>
          <a:p>
            <a:r>
              <a:rPr lang="es-ES" sz="1400" dirty="0">
                <a:effectLst/>
                <a:latin typeface="Times New Roman" panose="02020603050405020304" pitchFamily="18" charset="0"/>
                <a:ea typeface="Times New Roman" panose="02020603050405020304" pitchFamily="18" charset="0"/>
              </a:rPr>
              <a:t>•	Áreas de distribución horizontal</a:t>
            </a:r>
          </a:p>
          <a:p>
            <a:r>
              <a:rPr lang="es-ES" sz="1400" dirty="0">
                <a:effectLst/>
                <a:latin typeface="Times New Roman" panose="02020603050405020304" pitchFamily="18" charset="0"/>
                <a:ea typeface="Times New Roman" panose="02020603050405020304" pitchFamily="18" charset="0"/>
              </a:rPr>
              <a:t>•	Área de equipo de distribución.</a:t>
            </a:r>
          </a:p>
          <a:p>
            <a:r>
              <a:rPr lang="es-ES" sz="1400" dirty="0">
                <a:effectLst/>
                <a:latin typeface="Times New Roman" panose="02020603050405020304" pitchFamily="18" charset="0"/>
                <a:ea typeface="Times New Roman" panose="02020603050405020304" pitchFamily="18" charset="0"/>
              </a:rPr>
              <a:t>•	Zona de distribución.</a:t>
            </a:r>
          </a:p>
          <a:p>
            <a:r>
              <a:rPr lang="es-ES" sz="1400" dirty="0">
                <a:effectLst/>
                <a:latin typeface="Times New Roman" panose="02020603050405020304" pitchFamily="18" charset="0"/>
                <a:ea typeface="Times New Roman" panose="02020603050405020304" pitchFamily="18" charset="0"/>
              </a:rPr>
              <a:t>•	Cableado horizontal y </a:t>
            </a:r>
            <a:r>
              <a:rPr lang="es-ES" sz="1400" dirty="0" err="1">
                <a:effectLst/>
                <a:latin typeface="Times New Roman" panose="02020603050405020304" pitchFamily="18" charset="0"/>
                <a:ea typeface="Times New Roman" panose="02020603050405020304" pitchFamily="18" charset="0"/>
              </a:rPr>
              <a:t>backbone</a:t>
            </a:r>
            <a:endParaRPr lang="es-E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4275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187FD70-123E-62CF-A573-12775597FC3B}"/>
              </a:ext>
            </a:extLst>
          </p:cNvPr>
          <p:cNvPicPr>
            <a:picLocks noChangeAspect="1"/>
          </p:cNvPicPr>
          <p:nvPr/>
        </p:nvPicPr>
        <p:blipFill>
          <a:blip r:embed="rId3"/>
          <a:stretch>
            <a:fillRect/>
          </a:stretch>
        </p:blipFill>
        <p:spPr>
          <a:xfrm>
            <a:off x="121403" y="143435"/>
            <a:ext cx="5903550" cy="3903961"/>
          </a:xfrm>
          <a:prstGeom prst="rect">
            <a:avLst/>
          </a:prstGeom>
        </p:spPr>
      </p:pic>
      <p:pic>
        <p:nvPicPr>
          <p:cNvPr id="5" name="Imagen 4">
            <a:extLst>
              <a:ext uri="{FF2B5EF4-FFF2-40B4-BE49-F238E27FC236}">
                <a16:creationId xmlns:a16="http://schemas.microsoft.com/office/drawing/2014/main" id="{35CA98EB-67ED-3776-8812-2A3825A2F9B2}"/>
              </a:ext>
            </a:extLst>
          </p:cNvPr>
          <p:cNvPicPr>
            <a:picLocks noChangeAspect="1"/>
          </p:cNvPicPr>
          <p:nvPr/>
        </p:nvPicPr>
        <p:blipFill>
          <a:blip r:embed="rId4"/>
          <a:stretch>
            <a:fillRect/>
          </a:stretch>
        </p:blipFill>
        <p:spPr>
          <a:xfrm>
            <a:off x="6096000" y="2227560"/>
            <a:ext cx="6044277" cy="4545106"/>
          </a:xfrm>
          <a:prstGeom prst="rect">
            <a:avLst/>
          </a:prstGeom>
        </p:spPr>
      </p:pic>
    </p:spTree>
    <p:extLst>
      <p:ext uri="{BB962C8B-B14F-4D97-AF65-F5344CB8AC3E}">
        <p14:creationId xmlns:p14="http://schemas.microsoft.com/office/powerpoint/2010/main" val="43013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46CE870-06A5-7228-EF7F-8320DEA6319C}"/>
              </a:ext>
            </a:extLst>
          </p:cNvPr>
          <p:cNvPicPr>
            <a:picLocks noChangeAspect="1"/>
          </p:cNvPicPr>
          <p:nvPr/>
        </p:nvPicPr>
        <p:blipFill>
          <a:blip r:embed="rId3"/>
          <a:stretch>
            <a:fillRect/>
          </a:stretch>
        </p:blipFill>
        <p:spPr>
          <a:xfrm>
            <a:off x="91674" y="71118"/>
            <a:ext cx="5816989" cy="3765776"/>
          </a:xfrm>
          <a:prstGeom prst="rect">
            <a:avLst/>
          </a:prstGeom>
        </p:spPr>
      </p:pic>
      <p:pic>
        <p:nvPicPr>
          <p:cNvPr id="7" name="Imagen 6">
            <a:extLst>
              <a:ext uri="{FF2B5EF4-FFF2-40B4-BE49-F238E27FC236}">
                <a16:creationId xmlns:a16="http://schemas.microsoft.com/office/drawing/2014/main" id="{2F9F7511-E353-9651-CA48-4BE93FBBF936}"/>
              </a:ext>
            </a:extLst>
          </p:cNvPr>
          <p:cNvPicPr>
            <a:picLocks noChangeAspect="1"/>
          </p:cNvPicPr>
          <p:nvPr/>
        </p:nvPicPr>
        <p:blipFill>
          <a:blip r:embed="rId4"/>
          <a:stretch>
            <a:fillRect/>
          </a:stretch>
        </p:blipFill>
        <p:spPr>
          <a:xfrm>
            <a:off x="4780486" y="4105946"/>
            <a:ext cx="7220958" cy="2429214"/>
          </a:xfrm>
          <a:prstGeom prst="rect">
            <a:avLst/>
          </a:prstGeom>
        </p:spPr>
      </p:pic>
    </p:spTree>
    <p:extLst>
      <p:ext uri="{BB962C8B-B14F-4D97-AF65-F5344CB8AC3E}">
        <p14:creationId xmlns:p14="http://schemas.microsoft.com/office/powerpoint/2010/main" val="293190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86E8BFB-1120-3490-6F09-021821B4AEE8}"/>
              </a:ext>
            </a:extLst>
          </p:cNvPr>
          <p:cNvSpPr txBox="1"/>
          <p:nvPr/>
        </p:nvSpPr>
        <p:spPr>
          <a:xfrm>
            <a:off x="421582" y="1043731"/>
            <a:ext cx="11564229" cy="4770537"/>
          </a:xfrm>
          <a:prstGeom prst="rect">
            <a:avLst/>
          </a:prstGeom>
          <a:noFill/>
        </p:spPr>
        <p:txBody>
          <a:bodyPr wrap="square" rtlCol="0">
            <a:spAutoFit/>
          </a:bodyPr>
          <a:lstStyle/>
          <a:p>
            <a:r>
              <a:rPr lang="es-ES" sz="1600" dirty="0">
                <a:effectLst/>
                <a:latin typeface="Times New Roman" panose="02020603050405020304" pitchFamily="18" charset="0"/>
                <a:ea typeface="Times New Roman" panose="02020603050405020304" pitchFamily="18" charset="0"/>
              </a:rPr>
              <a:t>Novedades introducidas por la Norma 942A</a:t>
            </a:r>
          </a:p>
          <a:p>
            <a:r>
              <a:rPr lang="es-ES" sz="1600" dirty="0">
                <a:effectLst/>
                <a:latin typeface="Times New Roman" panose="02020603050405020304" pitchFamily="18" charset="0"/>
                <a:ea typeface="Times New Roman" panose="02020603050405020304" pitchFamily="18" charset="0"/>
              </a:rPr>
              <a:t>Resumimos en este apartado las modificaciones introducidas, en el campo del cableado, tanto en fibra como en cobre, por el estándar TIA 942 (A), de aplicación en Data Centers.</a:t>
            </a:r>
          </a:p>
          <a:p>
            <a:r>
              <a:rPr lang="es-ES" sz="1600" dirty="0">
                <a:effectLst/>
                <a:latin typeface="Times New Roman" panose="02020603050405020304" pitchFamily="18" charset="0"/>
                <a:ea typeface="Times New Roman" panose="02020603050405020304" pitchFamily="18" charset="0"/>
              </a:rPr>
              <a:t>Si bien se trata de una normativa de origen USA, el estándar ANSI/TIA-942, editado en 2005, y con revisiones cada 5 años, puede ser considerado como “un sistema genérico de cableado para los Data Centers y su ámbito de influencia” (Página IX de las normativa). En su reciente actualización (2013), incorpora las siguientes novedades:</a:t>
            </a:r>
          </a:p>
          <a:p>
            <a:r>
              <a:rPr lang="es-ES" sz="1600" dirty="0">
                <a:effectLst/>
                <a:latin typeface="Times New Roman" panose="02020603050405020304" pitchFamily="18" charset="0"/>
                <a:ea typeface="Times New Roman" panose="02020603050405020304" pitchFamily="18" charset="0"/>
              </a:rPr>
              <a:t>•	La utilización en los DC de fibras multimodo queda reservada a los tipos OM3 y OM4 (50/125), y equipos con emisores LASER 850 nm. Quedando prohibida la utilización de fibras de los tipos OM1 y OM2 anteriormente empleados.</a:t>
            </a:r>
          </a:p>
          <a:p>
            <a:r>
              <a:rPr lang="es-ES" sz="1600" dirty="0">
                <a:effectLst/>
                <a:latin typeface="Times New Roman" panose="02020603050405020304" pitchFamily="18" charset="0"/>
                <a:ea typeface="Times New Roman" panose="02020603050405020304" pitchFamily="18" charset="0"/>
              </a:rPr>
              <a:t>•	Para los cableados de cobre, se recomienda el empleo de Cat6 (mínimo) y Cat6A apantallados. En este campo se coincide con ISO/IEC 24764, que reconoce únicamente enlaces Clase EA (Cat 6ªA)</a:t>
            </a:r>
          </a:p>
          <a:p>
            <a:r>
              <a:rPr lang="es-ES" sz="1600" dirty="0">
                <a:effectLst/>
                <a:latin typeface="Times New Roman" panose="02020603050405020304" pitchFamily="18" charset="0"/>
                <a:ea typeface="Times New Roman" panose="02020603050405020304" pitchFamily="18" charset="0"/>
              </a:rPr>
              <a:t>•	Queda suprimida la limitación de 100 m. de longitud en cableados horizontales, para la fibra óptica, quedando la definición </a:t>
            </a:r>
            <a:r>
              <a:rPr lang="es-ES" sz="1600" dirty="0" err="1">
                <a:effectLst/>
                <a:latin typeface="Times New Roman" panose="02020603050405020304" pitchFamily="18" charset="0"/>
                <a:ea typeface="Times New Roman" panose="02020603050405020304" pitchFamily="18" charset="0"/>
              </a:rPr>
              <a:t>deeste</a:t>
            </a:r>
            <a:r>
              <a:rPr lang="es-ES" sz="1600" dirty="0">
                <a:effectLst/>
                <a:latin typeface="Times New Roman" panose="02020603050405020304" pitchFamily="18" charset="0"/>
                <a:ea typeface="Times New Roman" panose="02020603050405020304" pitchFamily="18" charset="0"/>
              </a:rPr>
              <a:t> concepto a la responsabilidad del fabricante.</a:t>
            </a:r>
          </a:p>
          <a:p>
            <a:r>
              <a:rPr lang="es-ES" sz="1600" dirty="0">
                <a:effectLst/>
                <a:latin typeface="Times New Roman" panose="02020603050405020304" pitchFamily="18" charset="0"/>
                <a:ea typeface="Times New Roman" panose="02020603050405020304" pitchFamily="18" charset="0"/>
              </a:rPr>
              <a:t>•	Conectores ópticos: queda reducida la selección a los tipos LC Dúplex, para cables dúplex, y MPO para más de 12 fibras</a:t>
            </a:r>
          </a:p>
          <a:p>
            <a:r>
              <a:rPr lang="es-ES" sz="1600" dirty="0">
                <a:effectLst/>
                <a:latin typeface="Times New Roman" panose="02020603050405020304" pitchFamily="18" charset="0"/>
                <a:ea typeface="Times New Roman" panose="02020603050405020304" pitchFamily="18" charset="0"/>
              </a:rPr>
              <a:t>•	Se recomienda el uso de arquitecturas centralizadas y jerárquicas, por ser más flexible que los enlaces directos.</a:t>
            </a:r>
          </a:p>
          <a:p>
            <a:r>
              <a:rPr lang="es-ES" sz="1600" dirty="0">
                <a:effectLst/>
                <a:latin typeface="Times New Roman" panose="02020603050405020304" pitchFamily="18" charset="0"/>
                <a:ea typeface="Times New Roman" panose="02020603050405020304" pitchFamily="18" charset="0"/>
              </a:rPr>
              <a:t>•	Queda reestructurada la organización de los entornos DC, incluyendo tres tipos de áreas: MDA </a:t>
            </a:r>
            <a:r>
              <a:rPr lang="es-ES" sz="1600" dirty="0" err="1">
                <a:effectLst/>
                <a:latin typeface="Times New Roman" panose="02020603050405020304" pitchFamily="18" charset="0"/>
                <a:ea typeface="Times New Roman" panose="02020603050405020304" pitchFamily="18" charset="0"/>
              </a:rPr>
              <a:t>Main</a:t>
            </a:r>
            <a:r>
              <a:rPr lang="es-ES" sz="1600" dirty="0">
                <a:effectLst/>
                <a:latin typeface="Times New Roman" panose="02020603050405020304" pitchFamily="18" charset="0"/>
                <a:ea typeface="Times New Roman" panose="02020603050405020304" pitchFamily="18" charset="0"/>
              </a:rPr>
              <a:t> </a:t>
            </a:r>
            <a:r>
              <a:rPr lang="es-ES" sz="1600" dirty="0" err="1">
                <a:effectLst/>
                <a:latin typeface="Times New Roman" panose="02020603050405020304" pitchFamily="18" charset="0"/>
                <a:ea typeface="Times New Roman" panose="02020603050405020304" pitchFamily="18" charset="0"/>
              </a:rPr>
              <a:t>Distribution</a:t>
            </a:r>
            <a:r>
              <a:rPr lang="es-ES" sz="1600" dirty="0">
                <a:effectLst/>
                <a:latin typeface="Times New Roman" panose="02020603050405020304" pitchFamily="18" charset="0"/>
                <a:ea typeface="Times New Roman" panose="02020603050405020304" pitchFamily="18" charset="0"/>
              </a:rPr>
              <a:t> </a:t>
            </a:r>
            <a:r>
              <a:rPr lang="es-ES" sz="1600" dirty="0" err="1">
                <a:effectLst/>
                <a:latin typeface="Times New Roman" panose="02020603050405020304" pitchFamily="18" charset="0"/>
                <a:ea typeface="Times New Roman" panose="02020603050405020304" pitchFamily="18" charset="0"/>
              </a:rPr>
              <a:t>Area</a:t>
            </a:r>
            <a:r>
              <a:rPr lang="es-ES" sz="1600" dirty="0">
                <a:effectLst/>
                <a:latin typeface="Times New Roman" panose="02020603050405020304" pitchFamily="18" charset="0"/>
                <a:ea typeface="Times New Roman" panose="02020603050405020304" pitchFamily="18" charset="0"/>
              </a:rPr>
              <a:t>), IDA (</a:t>
            </a:r>
            <a:r>
              <a:rPr lang="es-ES" sz="1600" dirty="0" err="1">
                <a:effectLst/>
                <a:latin typeface="Times New Roman" panose="02020603050405020304" pitchFamily="18" charset="0"/>
                <a:ea typeface="Times New Roman" panose="02020603050405020304" pitchFamily="18" charset="0"/>
              </a:rPr>
              <a:t>Intermediate</a:t>
            </a:r>
            <a:r>
              <a:rPr lang="es-ES" sz="1600" dirty="0">
                <a:effectLst/>
                <a:latin typeface="Times New Roman" panose="02020603050405020304" pitchFamily="18" charset="0"/>
                <a:ea typeface="Times New Roman" panose="02020603050405020304" pitchFamily="18" charset="0"/>
              </a:rPr>
              <a:t> </a:t>
            </a:r>
            <a:r>
              <a:rPr lang="es-ES" sz="1600" dirty="0" err="1">
                <a:effectLst/>
                <a:latin typeface="Times New Roman" panose="02020603050405020304" pitchFamily="18" charset="0"/>
                <a:ea typeface="Times New Roman" panose="02020603050405020304" pitchFamily="18" charset="0"/>
              </a:rPr>
              <a:t>Distribution</a:t>
            </a:r>
            <a:r>
              <a:rPr lang="es-ES" sz="1600" dirty="0">
                <a:effectLst/>
                <a:latin typeface="Times New Roman" panose="02020603050405020304" pitchFamily="18" charset="0"/>
                <a:ea typeface="Times New Roman" panose="02020603050405020304" pitchFamily="18" charset="0"/>
              </a:rPr>
              <a:t> </a:t>
            </a:r>
            <a:r>
              <a:rPr lang="es-ES" sz="1600" dirty="0" err="1">
                <a:effectLst/>
                <a:latin typeface="Times New Roman" panose="02020603050405020304" pitchFamily="18" charset="0"/>
                <a:ea typeface="Times New Roman" panose="02020603050405020304" pitchFamily="18" charset="0"/>
              </a:rPr>
              <a:t>Area</a:t>
            </a:r>
            <a:r>
              <a:rPr lang="es-ES" sz="1600" dirty="0">
                <a:effectLst/>
                <a:latin typeface="Times New Roman" panose="02020603050405020304" pitchFamily="18" charset="0"/>
                <a:ea typeface="Times New Roman" panose="02020603050405020304" pitchFamily="18" charset="0"/>
              </a:rPr>
              <a:t>, HDA (Horizontal </a:t>
            </a:r>
            <a:r>
              <a:rPr lang="es-ES" sz="1600" dirty="0" err="1">
                <a:effectLst/>
                <a:latin typeface="Times New Roman" panose="02020603050405020304" pitchFamily="18" charset="0"/>
                <a:ea typeface="Times New Roman" panose="02020603050405020304" pitchFamily="18" charset="0"/>
              </a:rPr>
              <a:t>distribution</a:t>
            </a:r>
            <a:r>
              <a:rPr lang="es-ES" sz="1600" dirty="0">
                <a:effectLst/>
                <a:latin typeface="Times New Roman" panose="02020603050405020304" pitchFamily="18" charset="0"/>
                <a:ea typeface="Times New Roman" panose="02020603050405020304" pitchFamily="18" charset="0"/>
              </a:rPr>
              <a:t> </a:t>
            </a:r>
            <a:r>
              <a:rPr lang="es-ES" sz="1600" dirty="0" err="1">
                <a:effectLst/>
                <a:latin typeface="Times New Roman" panose="02020603050405020304" pitchFamily="18" charset="0"/>
                <a:ea typeface="Times New Roman" panose="02020603050405020304" pitchFamily="18" charset="0"/>
              </a:rPr>
              <a:t>Area</a:t>
            </a:r>
            <a:r>
              <a:rPr lang="es-ES" sz="1600" dirty="0">
                <a:effectLst/>
                <a:latin typeface="Times New Roman" panose="02020603050405020304" pitchFamily="18" charset="0"/>
                <a:ea typeface="Times New Roman" panose="02020603050405020304" pitchFamily="18" charset="0"/>
              </a:rPr>
              <a:t>) y ZDA (</a:t>
            </a:r>
            <a:r>
              <a:rPr lang="es-ES" sz="1600" dirty="0" err="1">
                <a:effectLst/>
                <a:latin typeface="Times New Roman" panose="02020603050405020304" pitchFamily="18" charset="0"/>
                <a:ea typeface="Times New Roman" panose="02020603050405020304" pitchFamily="18" charset="0"/>
              </a:rPr>
              <a:t>Optional</a:t>
            </a:r>
            <a:r>
              <a:rPr lang="es-ES" sz="1600" dirty="0">
                <a:effectLst/>
                <a:latin typeface="Times New Roman" panose="02020603050405020304" pitchFamily="18" charset="0"/>
                <a:ea typeface="Times New Roman" panose="02020603050405020304" pitchFamily="18" charset="0"/>
              </a:rPr>
              <a:t> </a:t>
            </a:r>
            <a:r>
              <a:rPr lang="es-ES" sz="1600" dirty="0" err="1">
                <a:effectLst/>
                <a:latin typeface="Times New Roman" panose="02020603050405020304" pitchFamily="18" charset="0"/>
                <a:ea typeface="Times New Roman" panose="02020603050405020304" pitchFamily="18" charset="0"/>
              </a:rPr>
              <a:t>Zone</a:t>
            </a:r>
            <a:r>
              <a:rPr lang="es-ES" sz="1600" dirty="0">
                <a:effectLst/>
                <a:latin typeface="Times New Roman" panose="02020603050405020304" pitchFamily="18" charset="0"/>
                <a:ea typeface="Times New Roman" panose="02020603050405020304" pitchFamily="18" charset="0"/>
              </a:rPr>
              <a:t> </a:t>
            </a:r>
            <a:r>
              <a:rPr lang="es-ES" sz="1600" dirty="0" err="1">
                <a:effectLst/>
                <a:latin typeface="Times New Roman" panose="02020603050405020304" pitchFamily="18" charset="0"/>
                <a:ea typeface="Times New Roman" panose="02020603050405020304" pitchFamily="18" charset="0"/>
              </a:rPr>
              <a:t>Distribution</a:t>
            </a:r>
            <a:r>
              <a:rPr lang="es-ES" sz="1600" dirty="0">
                <a:effectLst/>
                <a:latin typeface="Times New Roman" panose="02020603050405020304" pitchFamily="18" charset="0"/>
                <a:ea typeface="Times New Roman" panose="02020603050405020304" pitchFamily="18" charset="0"/>
              </a:rPr>
              <a:t> </a:t>
            </a:r>
            <a:r>
              <a:rPr lang="es-ES" sz="1600" dirty="0" err="1">
                <a:effectLst/>
                <a:latin typeface="Times New Roman" panose="02020603050405020304" pitchFamily="18" charset="0"/>
                <a:ea typeface="Times New Roman" panose="02020603050405020304" pitchFamily="18" charset="0"/>
              </a:rPr>
              <a:t>Area</a:t>
            </a:r>
            <a:r>
              <a:rPr lang="es-ES" sz="1600" dirty="0">
                <a:effectLst/>
                <a:latin typeface="Times New Roman" panose="02020603050405020304" pitchFamily="18" charset="0"/>
                <a:ea typeface="Times New Roman" panose="02020603050405020304" pitchFamily="18" charset="0"/>
              </a:rPr>
              <a:t>); algunas de las cuales pueden precisar de cableados supletorios. Con ello, instalaciones amplias pueden precisar de varias ubicaciones y varios </a:t>
            </a:r>
            <a:r>
              <a:rPr lang="es-ES" sz="1600" dirty="0" err="1">
                <a:effectLst/>
                <a:latin typeface="Times New Roman" panose="02020603050405020304" pitchFamily="18" charset="0"/>
                <a:ea typeface="Times New Roman" panose="02020603050405020304" pitchFamily="18" charset="0"/>
              </a:rPr>
              <a:t>IDAs</a:t>
            </a:r>
            <a:r>
              <a:rPr lang="es-ES" sz="1600" dirty="0">
                <a:effectLst/>
                <a:latin typeface="Times New Roman" panose="02020603050405020304" pitchFamily="18" charset="0"/>
                <a:ea typeface="Times New Roman" panose="02020603050405020304" pitchFamily="18" charset="0"/>
              </a:rPr>
              <a:t>, con cableados redundantes.</a:t>
            </a:r>
          </a:p>
          <a:p>
            <a:endParaRPr lang="es-GT"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63801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686E8BFB-1120-3490-6F09-021821B4AEE8}"/>
              </a:ext>
            </a:extLst>
          </p:cNvPr>
          <p:cNvSpPr txBox="1"/>
          <p:nvPr/>
        </p:nvSpPr>
        <p:spPr>
          <a:xfrm>
            <a:off x="251253" y="101501"/>
            <a:ext cx="11564229" cy="6494085"/>
          </a:xfrm>
          <a:prstGeom prst="rect">
            <a:avLst/>
          </a:prstGeom>
          <a:noFill/>
        </p:spPr>
        <p:txBody>
          <a:bodyPr wrap="square" rtlCol="0">
            <a:spAutoFit/>
          </a:bodyPr>
          <a:lstStyle/>
          <a:p>
            <a:r>
              <a:rPr lang="es-ES" sz="1600" dirty="0">
                <a:effectLst/>
                <a:latin typeface="Times New Roman" panose="02020603050405020304" pitchFamily="18" charset="0"/>
                <a:ea typeface="Times New Roman" panose="02020603050405020304" pitchFamily="18" charset="0"/>
              </a:rPr>
              <a:t>Ventajas:</a:t>
            </a:r>
          </a:p>
          <a:p>
            <a:r>
              <a:rPr lang="es-ES" sz="1600" dirty="0">
                <a:effectLst/>
                <a:latin typeface="Times New Roman" panose="02020603050405020304" pitchFamily="18" charset="0"/>
                <a:ea typeface="Times New Roman" panose="02020603050405020304" pitchFamily="18" charset="0"/>
              </a:rPr>
              <a:t>1.	Estandarización y consistencia: Proporciona un marco estandarizado para el diseño y operación de centros de datos, lo que garantiza que todos los aspectos críticos sean considerados de manera consistente.</a:t>
            </a:r>
          </a:p>
          <a:p>
            <a:r>
              <a:rPr lang="es-ES" sz="1600" dirty="0">
                <a:effectLst/>
                <a:latin typeface="Times New Roman" panose="02020603050405020304" pitchFamily="18" charset="0"/>
                <a:ea typeface="Times New Roman" panose="02020603050405020304" pitchFamily="18" charset="0"/>
              </a:rPr>
              <a:t>2.	Mejora la fiabilidad: La clasificación por niveles (tiers) ayuda a las organizaciones a determinar el nivel de redundancia y disponibilidad necesario, lo que mejora la fiabilidad del centro de datos y reduce el riesgo de interrupciones.</a:t>
            </a:r>
          </a:p>
          <a:p>
            <a:r>
              <a:rPr lang="es-ES" sz="1600" dirty="0">
                <a:effectLst/>
                <a:latin typeface="Times New Roman" panose="02020603050405020304" pitchFamily="18" charset="0"/>
                <a:ea typeface="Times New Roman" panose="02020603050405020304" pitchFamily="18" charset="0"/>
              </a:rPr>
              <a:t>3.	Escalabilidad: El estándar permite a las organizaciones diseñar centros de datos que puedan escalar de acuerdo con sus necesidades futuras, asegurando que las infraestructuras puedan adaptarse al crecimiento del negocio.</a:t>
            </a:r>
          </a:p>
          <a:p>
            <a:r>
              <a:rPr lang="es-ES" sz="1600" dirty="0">
                <a:effectLst/>
                <a:latin typeface="Times New Roman" panose="02020603050405020304" pitchFamily="18" charset="0"/>
                <a:ea typeface="Times New Roman" panose="02020603050405020304" pitchFamily="18" charset="0"/>
              </a:rPr>
              <a:t>4.	Mejora la seguridad: Al incluir pautas para la seguridad física y la gestión del cableado, el TIA-942 ayuda a proteger los datos y equipos del centro de datos contra amenazas físicas y de infraestructura.</a:t>
            </a:r>
          </a:p>
          <a:p>
            <a:r>
              <a:rPr lang="es-ES" sz="1600" dirty="0">
                <a:effectLst/>
                <a:latin typeface="Times New Roman" panose="02020603050405020304" pitchFamily="18" charset="0"/>
                <a:ea typeface="Times New Roman" panose="02020603050405020304" pitchFamily="18" charset="0"/>
              </a:rPr>
              <a:t>5.	Optimización de costos: Aunque implementar altos niveles de redundancia puede ser costoso, el estándar permite a las organizaciones seleccionar el nivel adecuado de infraestructura en función de sus necesidades y presupuesto, optimizando los costos a largo plazo.</a:t>
            </a:r>
          </a:p>
          <a:p>
            <a:r>
              <a:rPr lang="es-ES" sz="1600" dirty="0">
                <a:effectLst/>
                <a:latin typeface="Times New Roman" panose="02020603050405020304" pitchFamily="18" charset="0"/>
                <a:ea typeface="Times New Roman" panose="02020603050405020304" pitchFamily="18" charset="0"/>
              </a:rPr>
              <a:t>6.	Facilidad de certificación: El cumplimiento con el TIA-942 facilita la obtención de certificaciones que validan la calidad y fiabilidad del centro de datos, lo que puede ser un factor clave en la competitividad del negocio.</a:t>
            </a:r>
          </a:p>
          <a:p>
            <a:r>
              <a:rPr lang="es-ES" sz="1600" dirty="0">
                <a:effectLst/>
                <a:latin typeface="Times New Roman" panose="02020603050405020304" pitchFamily="18" charset="0"/>
                <a:ea typeface="Times New Roman" panose="02020603050405020304" pitchFamily="18" charset="0"/>
              </a:rPr>
              <a:t>Desventajas:</a:t>
            </a:r>
          </a:p>
          <a:p>
            <a:r>
              <a:rPr lang="es-ES" sz="1600" dirty="0">
                <a:effectLst/>
                <a:latin typeface="Times New Roman" panose="02020603050405020304" pitchFamily="18" charset="0"/>
                <a:ea typeface="Times New Roman" panose="02020603050405020304" pitchFamily="18" charset="0"/>
              </a:rPr>
              <a:t>1.	Costo de implementación: Los centros de datos que buscan cumplir con los niveles más altos (</a:t>
            </a:r>
            <a:r>
              <a:rPr lang="es-ES" sz="1600" dirty="0" err="1">
                <a:effectLst/>
                <a:latin typeface="Times New Roman" panose="02020603050405020304" pitchFamily="18" charset="0"/>
                <a:ea typeface="Times New Roman" panose="02020603050405020304" pitchFamily="18" charset="0"/>
              </a:rPr>
              <a:t>Tier</a:t>
            </a:r>
            <a:r>
              <a:rPr lang="es-ES" sz="1600" dirty="0">
                <a:effectLst/>
                <a:latin typeface="Times New Roman" panose="02020603050405020304" pitchFamily="18" charset="0"/>
                <a:ea typeface="Times New Roman" panose="02020603050405020304" pitchFamily="18" charset="0"/>
              </a:rPr>
              <a:t> III y IV) pueden enfrentar costos significativos en infraestructura, energía y refrigeración, lo que puede ser prohibitivo para pequeñas y medianas empresas.</a:t>
            </a:r>
          </a:p>
          <a:p>
            <a:r>
              <a:rPr lang="es-ES" sz="1600" dirty="0">
                <a:effectLst/>
                <a:latin typeface="Times New Roman" panose="02020603050405020304" pitchFamily="18" charset="0"/>
                <a:ea typeface="Times New Roman" panose="02020603050405020304" pitchFamily="18" charset="0"/>
              </a:rPr>
              <a:t>2.	Complejidad en el diseño: El cumplimiento con el estándar puede requerir un diseño de infraestructura más complejo, lo que puede aumentar el tiempo y los recursos necesarios para la planificación y construcción del centro de datos.</a:t>
            </a:r>
          </a:p>
          <a:p>
            <a:r>
              <a:rPr lang="es-ES" sz="1600" dirty="0">
                <a:effectLst/>
                <a:latin typeface="Times New Roman" panose="02020603050405020304" pitchFamily="18" charset="0"/>
                <a:ea typeface="Times New Roman" panose="02020603050405020304" pitchFamily="18" charset="0"/>
              </a:rPr>
              <a:t>3.	Rigidez: Aunque el TIA-942 proporciona una guía clara, su rigidez puede limitar la flexibilidad en el diseño de centros de datos que tienen necesidades únicas o específicas que no se ajustan perfectamente a las recomendaciones del estándar.</a:t>
            </a:r>
          </a:p>
          <a:p>
            <a:r>
              <a:rPr lang="es-ES" sz="1600" dirty="0">
                <a:effectLst/>
                <a:latin typeface="Times New Roman" panose="02020603050405020304" pitchFamily="18" charset="0"/>
                <a:ea typeface="Times New Roman" panose="02020603050405020304" pitchFamily="18" charset="0"/>
              </a:rPr>
              <a:t>4.	Actualización continua: La tecnología y las mejores prácticas para centros de datos evolucionan rápidamente, lo que puede hacer que algunas partes del estándar queden obsoletas, requiriendo actualizaciones constantes para mantenerse al día.</a:t>
            </a:r>
          </a:p>
          <a:p>
            <a:r>
              <a:rPr lang="es-ES" sz="1600" dirty="0">
                <a:effectLst/>
                <a:latin typeface="Times New Roman" panose="02020603050405020304" pitchFamily="18" charset="0"/>
                <a:ea typeface="Times New Roman" panose="02020603050405020304" pitchFamily="18" charset="0"/>
              </a:rPr>
              <a:t>5.	Enfoque en infraestructura: El TIA-942 se centra en gran medida en la infraestructura física y de telecomunicaciones, pero puede no abordar de manera exhaustiva otros aspectos cruciales como la gestión de software o las operaciones del día a día en un entorno de centro de datos.</a:t>
            </a:r>
          </a:p>
          <a:p>
            <a:endParaRPr lang="es-GT"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17589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Office_50521677_TF78884036_Win32" id="{F1E076FC-6030-4509-B277-491A790BB673}" vid="{D93CB026-5A42-48B9-A074-7DDFFFA1BB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16958A-754B-4396-9457-FD7A427A3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digital</Template>
  <TotalTime>36</TotalTime>
  <Words>2954</Words>
  <Application>Microsoft Office PowerPoint</Application>
  <PresentationFormat>Panorámica</PresentationFormat>
  <Paragraphs>109</Paragraphs>
  <Slides>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Calibri</vt:lpstr>
      <vt:lpstr>Century Gothic</vt:lpstr>
      <vt:lpstr>Times New Roman</vt:lpstr>
      <vt:lpstr>Wingdings 3</vt:lpstr>
      <vt:lpstr>Ion</vt:lpstr>
      <vt:lpstr>Estandar Uptime Institute</vt:lpstr>
      <vt:lpstr>Presentación de PowerPoint</vt:lpstr>
      <vt:lpstr>Estandar Bicsi</vt:lpstr>
      <vt:lpstr>Presentación de PowerPoint</vt:lpstr>
      <vt:lpstr>Estandar Tia 942</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Estandar Uptime Institute</dc:title>
  <dc:creator>Jonathan Herrera</dc:creator>
  <cp:lastModifiedBy>Jonathan Herrera</cp:lastModifiedBy>
  <cp:revision>1</cp:revision>
  <dcterms:created xsi:type="dcterms:W3CDTF">2024-08-28T21:02:17Z</dcterms:created>
  <dcterms:modified xsi:type="dcterms:W3CDTF">2024-08-28T21:39:05Z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