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59" r:id="rId7"/>
    <p:sldId id="274" r:id="rId8"/>
    <p:sldId id="268" r:id="rId9"/>
    <p:sldId id="269" r:id="rId10"/>
    <p:sldId id="270" r:id="rId11"/>
    <p:sldId id="26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1700212" y="2235200"/>
            <a:ext cx="8791575" cy="2387600"/>
          </a:xfrm>
        </p:spPr>
        <p:txBody>
          <a:bodyPr>
            <a:normAutofit fontScale="90000"/>
          </a:bodyPr>
          <a:lstStyle/>
          <a:p>
            <a:pPr algn="ctr"/>
            <a:r>
              <a:rPr lang="es-ES" b="0" i="0" dirty="0">
                <a:effectLst/>
                <a:latin typeface="LatoWeb"/>
              </a:rPr>
              <a:t>Funcionalidad y aplicación de Cada uno de los niveles del Modelo OSI y TCP/IP</a:t>
            </a:r>
            <a:endParaRPr lang="es-GT" dirty="0"/>
          </a:p>
        </p:txBody>
      </p:sp>
    </p:spTree>
    <p:extLst>
      <p:ext uri="{BB962C8B-B14F-4D97-AF65-F5344CB8AC3E}">
        <p14:creationId xmlns:p14="http://schemas.microsoft.com/office/powerpoint/2010/main" val="48870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4">
            <a:extLst>
              <a:ext uri="{FF2B5EF4-FFF2-40B4-BE49-F238E27FC236}">
                <a16:creationId xmlns:a16="http://schemas.microsoft.com/office/drawing/2014/main" id="{CCBC1005-CA79-0781-BC14-DE1390414D9E}"/>
              </a:ext>
            </a:extLst>
          </p:cNvPr>
          <p:cNvSpPr txBox="1">
            <a:spLocks/>
          </p:cNvSpPr>
          <p:nvPr/>
        </p:nvSpPr>
        <p:spPr>
          <a:xfrm>
            <a:off x="589546" y="95667"/>
            <a:ext cx="11037771" cy="6545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s-GT" sz="4100" b="1" dirty="0">
                <a:effectLst/>
                <a:latin typeface="Times New Roman" panose="02020603050405020304" pitchFamily="18" charset="0"/>
                <a:ea typeface="Times New Roman" panose="02020603050405020304" pitchFamily="18" charset="0"/>
              </a:rPr>
              <a:t>Diferencias entre el modelo TCP/IP y OSI</a:t>
            </a:r>
            <a:endParaRPr lang="es-GT" sz="4100" dirty="0">
              <a:effectLst/>
              <a:latin typeface="Times New Roman" panose="02020603050405020304" pitchFamily="18" charset="0"/>
              <a:ea typeface="Times New Roman" panose="02020603050405020304" pitchFamily="18" charset="0"/>
            </a:endParaRPr>
          </a:p>
          <a:p>
            <a:r>
              <a:rPr lang="es-GT" sz="1800" dirty="0">
                <a:effectLst/>
                <a:latin typeface="Times New Roman" panose="02020603050405020304" pitchFamily="18" charset="0"/>
                <a:ea typeface="Times New Roman" panose="02020603050405020304" pitchFamily="18" charset="0"/>
              </a:rPr>
              <a:t>La mayor diferencia entre los dos modelos es que el modelo OSI segmenta múltiples funciones que el modelo TCP/IP agrupa en capas únicas. Esto es cierto tanto para las capas de acceso a la aplicación como a la red del modelo TCP/IP, que contienen múltiples capas descritas dentro del modelo OSI.</a:t>
            </a:r>
          </a:p>
          <a:p>
            <a:r>
              <a:rPr lang="es-GT" sz="1800" dirty="0">
                <a:effectLst/>
                <a:latin typeface="Times New Roman" panose="02020603050405020304" pitchFamily="18" charset="0"/>
                <a:ea typeface="Times New Roman" panose="02020603050405020304" pitchFamily="18" charset="0"/>
              </a:rPr>
              <a:t>Esta es una diferencia significativa porque puede hacer que sea más difícil solucionar problemas o mejorar el rendimiento cuando utiliza el modelo TCP/IP. Con el modelo OSI, por ejemplo, puede enfocarse específicamente en la capa de aplicación, la capa de presentación o la capa de sesión para averiguar por qué los datos no salen de la manera que espera.</a:t>
            </a:r>
          </a:p>
          <a:p>
            <a:r>
              <a:rPr lang="es-GT" sz="1800" dirty="0">
                <a:effectLst/>
                <a:latin typeface="Times New Roman" panose="02020603050405020304" pitchFamily="18" charset="0"/>
                <a:ea typeface="Times New Roman" panose="02020603050405020304" pitchFamily="18" charset="0"/>
              </a:rPr>
              <a:t>La mayor diferencia entre los dos modelos es que se incluyen múltiples funciones en la capa de aplicación del modelo TCP/IP que están segmentadas en el modelo OSI.</a:t>
            </a:r>
          </a:p>
          <a:p>
            <a:r>
              <a:rPr lang="es-GT" sz="1800" dirty="0">
                <a:effectLst/>
                <a:latin typeface="Times New Roman" panose="02020603050405020304" pitchFamily="18" charset="0"/>
                <a:ea typeface="Times New Roman" panose="02020603050405020304" pitchFamily="18" charset="0"/>
              </a:rPr>
              <a:t>Las mayores diferencias son en cómo se etiquetan las capas. El modelo OSI divide las partes de la red en más segmentos que el modelo TCP/IP.</a:t>
            </a:r>
          </a:p>
          <a:p>
            <a:r>
              <a:rPr lang="es-GT" sz="1800" dirty="0">
                <a:effectLst/>
                <a:latin typeface="Times New Roman" panose="02020603050405020304" pitchFamily="18" charset="0"/>
                <a:ea typeface="Times New Roman" panose="02020603050405020304" pitchFamily="18" charset="0"/>
              </a:rPr>
              <a:t>Tanto los modelos TCP/IP como OSI proporcionan formas lógicas de establecer redes, así como el procesamiento de información mediante un sistema en capas. En ambos sistemas, cada capa tiene una función específica. Esto hace que sea más fácil identificar dónde están ocurriendo los problemas en caso de una </a:t>
            </a:r>
            <a:r>
              <a:rPr lang="es-GT" sz="1800">
                <a:effectLst/>
                <a:latin typeface="Times New Roman" panose="02020603050405020304" pitchFamily="18" charset="0"/>
                <a:ea typeface="Times New Roman" panose="02020603050405020304" pitchFamily="18" charset="0"/>
              </a:rPr>
              <a:t>falla.</a:t>
            </a:r>
            <a:endParaRPr lang="es-G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372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503471" y="124008"/>
            <a:ext cx="11185057" cy="405381"/>
          </a:xfrm>
        </p:spPr>
        <p:txBody>
          <a:bodyPr>
            <a:normAutofit/>
          </a:bodyPr>
          <a:lstStyle/>
          <a:p>
            <a:pPr algn="ctr"/>
            <a:r>
              <a:rPr lang="es-GT" sz="1800" b="1" dirty="0">
                <a:effectLst/>
                <a:latin typeface="Times New Roman" panose="02020603050405020304" pitchFamily="18" charset="0"/>
                <a:ea typeface="Times New Roman" panose="02020603050405020304" pitchFamily="18" charset="0"/>
              </a:rPr>
              <a:t>Ejemplo: Mensaje de WhatsApp</a:t>
            </a:r>
            <a:r>
              <a:rPr lang="es-GT" sz="1800" b="1" dirty="0">
                <a:latin typeface="Times New Roman" panose="02020603050405020304" pitchFamily="18" charset="0"/>
                <a:ea typeface="Times New Roman" panose="02020603050405020304" pitchFamily="18" charset="0"/>
              </a:rPr>
              <a:t> - </a:t>
            </a:r>
            <a:r>
              <a:rPr lang="es-GT" sz="1800" b="1" dirty="0">
                <a:effectLst/>
                <a:latin typeface="Times New Roman" panose="02020603050405020304" pitchFamily="18" charset="0"/>
                <a:ea typeface="Times New Roman" panose="02020603050405020304" pitchFamily="18" charset="0"/>
              </a:rPr>
              <a:t>Por las Capas del Modelo OSI </a:t>
            </a:r>
            <a:endParaRPr lang="es-GT" sz="1800" dirty="0">
              <a:effectLst/>
              <a:latin typeface="Times New Roman" panose="02020603050405020304" pitchFamily="18" charset="0"/>
              <a:ea typeface="Times New Roman" panose="02020603050405020304" pitchFamily="18" charset="0"/>
            </a:endParaRPr>
          </a:p>
        </p:txBody>
      </p:sp>
      <p:sp>
        <p:nvSpPr>
          <p:cNvPr id="7" name="Marcador de contenido 4">
            <a:extLst>
              <a:ext uri="{FF2B5EF4-FFF2-40B4-BE49-F238E27FC236}">
                <a16:creationId xmlns:a16="http://schemas.microsoft.com/office/drawing/2014/main" id="{F036703A-949F-9366-D251-56889F7C72BA}"/>
              </a:ext>
            </a:extLst>
          </p:cNvPr>
          <p:cNvSpPr txBox="1">
            <a:spLocks/>
          </p:cNvSpPr>
          <p:nvPr/>
        </p:nvSpPr>
        <p:spPr>
          <a:xfrm>
            <a:off x="251734" y="529388"/>
            <a:ext cx="11688530" cy="62046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200"/>
              </a:spcBef>
              <a:buNone/>
            </a:pPr>
            <a:r>
              <a:rPr lang="es-GT" sz="1400" b="1" dirty="0">
                <a:effectLst/>
                <a:latin typeface="Times New Roman" panose="02020603050405020304" pitchFamily="18" charset="0"/>
                <a:ea typeface="Times New Roman" panose="02020603050405020304" pitchFamily="18" charset="0"/>
                <a:cs typeface="Times New Roman" panose="02020603050405020304" pitchFamily="18" charset="0"/>
              </a:rPr>
              <a:t>Proceso de Envío</a:t>
            </a:r>
            <a:endParaRPr lang="es-GT" sz="1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buNone/>
              <a:tabLst>
                <a:tab pos="457200" algn="l"/>
              </a:tabLst>
            </a:pPr>
            <a:r>
              <a:rPr lang="es-GT" sz="1400" b="1" dirty="0">
                <a:effectLst/>
                <a:latin typeface="Times New Roman" panose="02020603050405020304" pitchFamily="18" charset="0"/>
                <a:ea typeface="Times New Roman" panose="02020603050405020304" pitchFamily="18" charset="0"/>
              </a:rPr>
              <a:t>7. Capa de Aplicación</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El usuario escribe un mensaje en la aplicación de WhatsApp. La aplicación genera los datos del mensaje en un formato que puede ser comprendido por la capa de presentación.</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6. </a:t>
            </a:r>
            <a:r>
              <a:rPr lang="es-GT" sz="1400" b="1" dirty="0">
                <a:effectLst/>
                <a:latin typeface="Times New Roman" panose="02020603050405020304" pitchFamily="18" charset="0"/>
                <a:ea typeface="Times New Roman" panose="02020603050405020304" pitchFamily="18" charset="0"/>
              </a:rPr>
              <a:t>Capa de Presentación</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Los datos del mensaje se traducen a un formato estándar, se comprimen si es necesario y se encriptan para la seguridad. Esto asegura que los datos se transmitan correctamente y se mantengan confidenciales.</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5. </a:t>
            </a:r>
            <a:r>
              <a:rPr lang="es-GT" sz="1400" b="1" dirty="0">
                <a:effectLst/>
                <a:latin typeface="Times New Roman" panose="02020603050405020304" pitchFamily="18" charset="0"/>
                <a:ea typeface="Times New Roman" panose="02020603050405020304" pitchFamily="18" charset="0"/>
              </a:rPr>
              <a:t>Capa de Sesión</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La capa de sesión establece, mantiene y termina la sesión de comunicación entre el dispositivo del usuario y el servidor de WhatsApp. También gestiona el control de diálogo y la sincronización de datos.</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4. </a:t>
            </a:r>
            <a:r>
              <a:rPr lang="es-GT" sz="1400" b="1" dirty="0">
                <a:effectLst/>
                <a:latin typeface="Times New Roman" panose="02020603050405020304" pitchFamily="18" charset="0"/>
                <a:ea typeface="Times New Roman" panose="02020603050405020304" pitchFamily="18" charset="0"/>
              </a:rPr>
              <a:t>Capa de Transporte</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La capa de transporte (utilizando TCP en este caso) segmenta los datos del mensaje en segmentos más pequeños. Añade información de control para asegurar la entrega correcta y reensamblaje de los datos en el destino. TCP también gestiona el control de flujo y la recuperación de errores.</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3. </a:t>
            </a:r>
            <a:r>
              <a:rPr lang="es-GT" sz="1400" b="1" dirty="0">
                <a:effectLst/>
                <a:latin typeface="Times New Roman" panose="02020603050405020304" pitchFamily="18" charset="0"/>
                <a:ea typeface="Times New Roman" panose="02020603050405020304" pitchFamily="18" charset="0"/>
              </a:rPr>
              <a:t>Capa de Red</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Los segmentos de la capa de transporte se encapsulan en paquetes IP. La capa de red gestiona el direccionamiento IP y el enrutamiento de los paquetes a través de la red para llegar al servidor de WhatsApp.</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2. </a:t>
            </a:r>
            <a:r>
              <a:rPr lang="es-GT" sz="1400" b="1" dirty="0">
                <a:effectLst/>
                <a:latin typeface="Times New Roman" panose="02020603050405020304" pitchFamily="18" charset="0"/>
                <a:ea typeface="Times New Roman" panose="02020603050405020304" pitchFamily="18" charset="0"/>
              </a:rPr>
              <a:t>Capa de Enlace de Datos</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Los paquetes IP se encapsulan en tramas. La capa de enlace de datos gestiona la transmisión de tramas entre dos nodos conectados directamente (como entre el dispositivo del usuario y el </a:t>
            </a:r>
            <a:r>
              <a:rPr lang="es-GT" sz="1400" dirty="0" err="1">
                <a:effectLst/>
                <a:latin typeface="Times New Roman" panose="02020603050405020304" pitchFamily="18" charset="0"/>
                <a:ea typeface="Times New Roman" panose="02020603050405020304" pitchFamily="18" charset="0"/>
              </a:rPr>
              <a:t>router</a:t>
            </a:r>
            <a:r>
              <a:rPr lang="es-GT" sz="1400" dirty="0">
                <a:effectLst/>
                <a:latin typeface="Times New Roman" panose="02020603050405020304" pitchFamily="18" charset="0"/>
                <a:ea typeface="Times New Roman" panose="02020603050405020304" pitchFamily="18" charset="0"/>
              </a:rPr>
              <a:t> </a:t>
            </a:r>
            <a:r>
              <a:rPr lang="es-GT" sz="1400" dirty="0" err="1">
                <a:effectLst/>
                <a:latin typeface="Times New Roman" panose="02020603050405020304" pitchFamily="18" charset="0"/>
                <a:ea typeface="Times New Roman" panose="02020603050405020304" pitchFamily="18" charset="0"/>
              </a:rPr>
              <a:t>Wi</a:t>
            </a:r>
            <a:r>
              <a:rPr lang="es-GT" sz="1400" dirty="0">
                <a:effectLst/>
                <a:latin typeface="Times New Roman" panose="02020603050405020304" pitchFamily="18" charset="0"/>
                <a:ea typeface="Times New Roman" panose="02020603050405020304" pitchFamily="18" charset="0"/>
              </a:rPr>
              <a:t>-Fi). También maneja la detección y corrección de errores en la capa de enlace.</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1. </a:t>
            </a:r>
            <a:r>
              <a:rPr lang="es-GT" sz="1400" b="1" dirty="0">
                <a:effectLst/>
                <a:latin typeface="Times New Roman" panose="02020603050405020304" pitchFamily="18" charset="0"/>
                <a:ea typeface="Times New Roman" panose="02020603050405020304" pitchFamily="18" charset="0"/>
              </a:rPr>
              <a:t>Capa Física </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Las tramas se convierten en señales eléctricas, ópticas o de radio que se transmiten a través del medio físico (como cables, fibra óptica o señales inalámbricas) hacia el </a:t>
            </a:r>
            <a:r>
              <a:rPr lang="es-GT" sz="1400" dirty="0" err="1">
                <a:effectLst/>
                <a:latin typeface="Times New Roman" panose="02020603050405020304" pitchFamily="18" charset="0"/>
                <a:ea typeface="Times New Roman" panose="02020603050405020304" pitchFamily="18" charset="0"/>
              </a:rPr>
              <a:t>router</a:t>
            </a:r>
            <a:r>
              <a:rPr lang="es-GT" sz="1400" dirty="0">
                <a:effectLst/>
                <a:latin typeface="Times New Roman" panose="02020603050405020304" pitchFamily="18" charset="0"/>
                <a:ea typeface="Times New Roman" panose="02020603050405020304" pitchFamily="18" charset="0"/>
              </a:rPr>
              <a:t> y más allá a través de la red hasta llegar al servidor de WhatsApp.</a:t>
            </a:r>
          </a:p>
        </p:txBody>
      </p:sp>
    </p:spTree>
    <p:extLst>
      <p:ext uri="{BB962C8B-B14F-4D97-AF65-F5344CB8AC3E}">
        <p14:creationId xmlns:p14="http://schemas.microsoft.com/office/powerpoint/2010/main" val="134450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503471" y="124008"/>
            <a:ext cx="11185057" cy="405381"/>
          </a:xfrm>
        </p:spPr>
        <p:txBody>
          <a:bodyPr>
            <a:normAutofit/>
          </a:bodyPr>
          <a:lstStyle/>
          <a:p>
            <a:pPr algn="ctr"/>
            <a:r>
              <a:rPr lang="es-GT" sz="1800" b="1" dirty="0">
                <a:effectLst/>
                <a:latin typeface="Times New Roman" panose="02020603050405020304" pitchFamily="18" charset="0"/>
                <a:ea typeface="Times New Roman" panose="02020603050405020304" pitchFamily="18" charset="0"/>
              </a:rPr>
              <a:t>Ejemplo: Mensaje de WhatsApp</a:t>
            </a:r>
            <a:r>
              <a:rPr lang="es-GT" sz="1800" b="1" dirty="0">
                <a:latin typeface="Times New Roman" panose="02020603050405020304" pitchFamily="18" charset="0"/>
                <a:ea typeface="Times New Roman" panose="02020603050405020304" pitchFamily="18" charset="0"/>
              </a:rPr>
              <a:t> - </a:t>
            </a:r>
            <a:r>
              <a:rPr lang="es-GT" sz="1800" b="1" dirty="0">
                <a:effectLst/>
                <a:latin typeface="Times New Roman" panose="02020603050405020304" pitchFamily="18" charset="0"/>
                <a:ea typeface="Times New Roman" panose="02020603050405020304" pitchFamily="18" charset="0"/>
              </a:rPr>
              <a:t>Por las Capas del Modelo OSI </a:t>
            </a:r>
            <a:endParaRPr lang="es-GT" sz="1800" dirty="0">
              <a:effectLst/>
              <a:latin typeface="Times New Roman" panose="02020603050405020304" pitchFamily="18" charset="0"/>
              <a:ea typeface="Times New Roman" panose="02020603050405020304" pitchFamily="18" charset="0"/>
            </a:endParaRPr>
          </a:p>
        </p:txBody>
      </p:sp>
      <p:sp>
        <p:nvSpPr>
          <p:cNvPr id="8" name="Marcador de contenido 4">
            <a:extLst>
              <a:ext uri="{FF2B5EF4-FFF2-40B4-BE49-F238E27FC236}">
                <a16:creationId xmlns:a16="http://schemas.microsoft.com/office/drawing/2014/main" id="{CCBC1005-CA79-0781-BC14-DE1390414D9E}"/>
              </a:ext>
            </a:extLst>
          </p:cNvPr>
          <p:cNvSpPr txBox="1">
            <a:spLocks/>
          </p:cNvSpPr>
          <p:nvPr/>
        </p:nvSpPr>
        <p:spPr>
          <a:xfrm>
            <a:off x="503471" y="529389"/>
            <a:ext cx="11269578" cy="60382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200"/>
              </a:spcBef>
              <a:buNone/>
            </a:pPr>
            <a:r>
              <a:rPr lang="es-GT" sz="1800" b="1" dirty="0">
                <a:effectLst/>
                <a:latin typeface="Times New Roman" panose="02020603050405020304" pitchFamily="18" charset="0"/>
                <a:ea typeface="Times New Roman" panose="02020603050405020304" pitchFamily="18" charset="0"/>
                <a:cs typeface="Times New Roman" panose="02020603050405020304" pitchFamily="18" charset="0"/>
              </a:rPr>
              <a:t>Proceso de Recepción</a:t>
            </a:r>
            <a:endParaRPr lang="es-GT"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s-GT" sz="1800" dirty="0">
                <a:effectLst/>
                <a:latin typeface="Times New Roman" panose="02020603050405020304" pitchFamily="18" charset="0"/>
                <a:ea typeface="Times New Roman" panose="02020603050405020304" pitchFamily="18" charset="0"/>
              </a:rPr>
              <a:t>El servidor de WhatsApp y el dispositivo del destinatario procesan la información en orden inverso a medida que el mensaje se recibe:</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1. </a:t>
            </a:r>
            <a:r>
              <a:rPr lang="es-GT" sz="1800" b="1" dirty="0">
                <a:effectLst/>
                <a:latin typeface="Times New Roman" panose="02020603050405020304" pitchFamily="18" charset="0"/>
                <a:ea typeface="Times New Roman" panose="02020603050405020304" pitchFamily="18" charset="0"/>
              </a:rPr>
              <a:t>Capa Física</a:t>
            </a:r>
            <a:br>
              <a:rPr lang="es-GT" sz="1800" b="1" dirty="0">
                <a:effectLst/>
                <a:latin typeface="Times New Roman" panose="02020603050405020304" pitchFamily="18" charset="0"/>
                <a:ea typeface="Times New Roman" panose="02020603050405020304" pitchFamily="18" charset="0"/>
              </a:rPr>
            </a:br>
            <a:r>
              <a:rPr lang="es-GT" sz="1800" b="0" dirty="0">
                <a:effectLst/>
                <a:latin typeface="Times New Roman" panose="02020603050405020304" pitchFamily="18" charset="0"/>
                <a:ea typeface="Times New Roman" panose="02020603050405020304" pitchFamily="18" charset="0"/>
              </a:rPr>
              <a:t>El </a:t>
            </a:r>
            <a:r>
              <a:rPr lang="es-GT" sz="1800" dirty="0">
                <a:effectLst/>
                <a:latin typeface="Times New Roman" panose="02020603050405020304" pitchFamily="18" charset="0"/>
                <a:ea typeface="Times New Roman" panose="02020603050405020304" pitchFamily="18" charset="0"/>
              </a:rPr>
              <a:t>dispositivo del destinatario recibe las señales eléctricas, ópticas o de radio y las convierte en tramas de la capa de enlace de datos.</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2. </a:t>
            </a:r>
            <a:r>
              <a:rPr lang="es-GT" sz="1800" b="1" dirty="0">
                <a:effectLst/>
                <a:latin typeface="Times New Roman" panose="02020603050405020304" pitchFamily="18" charset="0"/>
                <a:ea typeface="Times New Roman" panose="02020603050405020304" pitchFamily="18" charset="0"/>
              </a:rPr>
              <a:t>Capa de Enlace de Datos</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enlace de datos reensambla las tramas en paquetes IP y corrige cualquier error detectado durante la transmisión.</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3. </a:t>
            </a:r>
            <a:r>
              <a:rPr lang="es-GT" sz="1800" b="1" dirty="0">
                <a:effectLst/>
                <a:latin typeface="Times New Roman" panose="02020603050405020304" pitchFamily="18" charset="0"/>
                <a:ea typeface="Times New Roman" panose="02020603050405020304" pitchFamily="18" charset="0"/>
              </a:rPr>
              <a:t>Capa de Red</a:t>
            </a:r>
            <a:r>
              <a:rPr lang="es-GT" sz="1800" dirty="0">
                <a:effectLst/>
                <a:latin typeface="Times New Roman" panose="02020603050405020304" pitchFamily="18" charset="0"/>
                <a:ea typeface="Times New Roman" panose="02020603050405020304" pitchFamily="18" charset="0"/>
              </a:rPr>
              <a:t> </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red procesa los paquetes IP y determina si necesitan ser enrutados a otro nodo o si deben ser entregados al dispositivo del destinatario.</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4. </a:t>
            </a:r>
            <a:r>
              <a:rPr lang="es-GT" sz="1800" b="1" dirty="0">
                <a:effectLst/>
                <a:latin typeface="Times New Roman" panose="02020603050405020304" pitchFamily="18" charset="0"/>
                <a:ea typeface="Times New Roman" panose="02020603050405020304" pitchFamily="18" charset="0"/>
              </a:rPr>
              <a:t>Capa de Transporte</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transporte reensambla los segmentos en el mensaje original, gestiona el control de flujo y asegura que todos los segmentos se han recibido correctamente.</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5. </a:t>
            </a:r>
            <a:r>
              <a:rPr lang="es-GT" sz="1800" b="1" dirty="0">
                <a:effectLst/>
                <a:latin typeface="Times New Roman" panose="02020603050405020304" pitchFamily="18" charset="0"/>
                <a:ea typeface="Times New Roman" panose="02020603050405020304" pitchFamily="18" charset="0"/>
              </a:rPr>
              <a:t>Capa de Sesión</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sesión mantiene la sesión de comunicación entre el servidor de WhatsApp y el dispositivo del destinatario.</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6. </a:t>
            </a:r>
            <a:r>
              <a:rPr lang="es-GT" sz="1800" b="1" dirty="0">
                <a:effectLst/>
                <a:latin typeface="Times New Roman" panose="02020603050405020304" pitchFamily="18" charset="0"/>
                <a:ea typeface="Times New Roman" panose="02020603050405020304" pitchFamily="18" charset="0"/>
              </a:rPr>
              <a:t>Capa de Presentación</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presentación desencripta y descomprime los datos del mensaje, y los convierte a un formato comprensible por la aplicación de WhatsApp.</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7. </a:t>
            </a:r>
            <a:r>
              <a:rPr lang="es-GT" sz="1800" b="1" dirty="0">
                <a:effectLst/>
                <a:latin typeface="Times New Roman" panose="02020603050405020304" pitchFamily="18" charset="0"/>
                <a:ea typeface="Times New Roman" panose="02020603050405020304" pitchFamily="18" charset="0"/>
              </a:rPr>
              <a:t>Capa de Aplicación</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aplicación de WhatsApp del destinatario recibe los datos del mensaje, lo presenta en la interfaz de usuario, y el destinatario puede leer el mensaje.</a:t>
            </a:r>
          </a:p>
          <a:p>
            <a:pPr marL="0" lvl="0" indent="0">
              <a:buNone/>
              <a:tabLst>
                <a:tab pos="457200" algn="l"/>
              </a:tabLst>
            </a:pPr>
            <a:endParaRPr lang="es-G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214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503471" y="124008"/>
            <a:ext cx="11185057" cy="405381"/>
          </a:xfrm>
        </p:spPr>
        <p:txBody>
          <a:bodyPr>
            <a:normAutofit/>
          </a:bodyPr>
          <a:lstStyle/>
          <a:p>
            <a:pPr algn="ctr"/>
            <a:r>
              <a:rPr lang="es-GT" sz="1800" b="1" dirty="0">
                <a:effectLst/>
                <a:latin typeface="Times New Roman" panose="02020603050405020304" pitchFamily="18" charset="0"/>
                <a:ea typeface="Times New Roman" panose="02020603050405020304" pitchFamily="18" charset="0"/>
              </a:rPr>
              <a:t>Ejemplo: Mensaje de WhatsApp</a:t>
            </a:r>
            <a:r>
              <a:rPr lang="es-GT" sz="1800" b="1" dirty="0">
                <a:latin typeface="Times New Roman" panose="02020603050405020304" pitchFamily="18" charset="0"/>
                <a:ea typeface="Times New Roman" panose="02020603050405020304" pitchFamily="18" charset="0"/>
              </a:rPr>
              <a:t> - </a:t>
            </a:r>
            <a:r>
              <a:rPr lang="es-GT" sz="1800" b="1" dirty="0">
                <a:effectLst/>
                <a:latin typeface="Times New Roman" panose="02020603050405020304" pitchFamily="18" charset="0"/>
                <a:ea typeface="Times New Roman" panose="02020603050405020304" pitchFamily="18" charset="0"/>
              </a:rPr>
              <a:t>Por las Capas del Modelo TCP/IP</a:t>
            </a:r>
            <a:endParaRPr lang="es-GT" sz="1800" dirty="0">
              <a:effectLst/>
              <a:latin typeface="Times New Roman" panose="02020603050405020304" pitchFamily="18" charset="0"/>
              <a:ea typeface="Times New Roman" panose="02020603050405020304" pitchFamily="18" charset="0"/>
            </a:endParaRPr>
          </a:p>
        </p:txBody>
      </p:sp>
      <p:sp>
        <p:nvSpPr>
          <p:cNvPr id="7" name="Marcador de contenido 4">
            <a:extLst>
              <a:ext uri="{FF2B5EF4-FFF2-40B4-BE49-F238E27FC236}">
                <a16:creationId xmlns:a16="http://schemas.microsoft.com/office/drawing/2014/main" id="{F036703A-949F-9366-D251-56889F7C72BA}"/>
              </a:ext>
            </a:extLst>
          </p:cNvPr>
          <p:cNvSpPr txBox="1">
            <a:spLocks/>
          </p:cNvSpPr>
          <p:nvPr/>
        </p:nvSpPr>
        <p:spPr>
          <a:xfrm>
            <a:off x="291714" y="529389"/>
            <a:ext cx="5928611" cy="61264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200"/>
              </a:spcBef>
              <a:buNone/>
            </a:pPr>
            <a:r>
              <a:rPr lang="es-GT" sz="1400" b="1" dirty="0">
                <a:effectLst/>
                <a:latin typeface="Times New Roman" panose="02020603050405020304" pitchFamily="18" charset="0"/>
                <a:ea typeface="Times New Roman" panose="02020603050405020304" pitchFamily="18" charset="0"/>
                <a:cs typeface="Times New Roman" panose="02020603050405020304" pitchFamily="18" charset="0"/>
              </a:rPr>
              <a:t>Proceso de Envío</a:t>
            </a:r>
            <a:endParaRPr lang="es-GT" sz="14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spcBef>
                <a:spcPts val="200"/>
              </a:spcBef>
              <a:buNone/>
            </a:pPr>
            <a:r>
              <a:rPr lang="es-GT" sz="1400" b="1" dirty="0">
                <a:effectLst/>
                <a:latin typeface="Times New Roman" panose="02020603050405020304" pitchFamily="18" charset="0"/>
                <a:ea typeface="Times New Roman" panose="02020603050405020304" pitchFamily="18" charset="0"/>
              </a:rPr>
              <a:t>4. Capa de Aplicación</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El usuario escribe un mensaje en la aplicación de WhatsApp. La aplicación genera los datos del mensaje en un formato comprensible por los protocolos de aplicación (por ejemplo, HTTPS para la seguridad y HTTP/2 para la eficiencia).</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3. </a:t>
            </a:r>
            <a:r>
              <a:rPr lang="es-GT" sz="1400" b="1" dirty="0">
                <a:effectLst/>
                <a:latin typeface="Times New Roman" panose="02020603050405020304" pitchFamily="18" charset="0"/>
                <a:ea typeface="Times New Roman" panose="02020603050405020304" pitchFamily="18" charset="0"/>
              </a:rPr>
              <a:t>Capa de Transporte </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La capa de transporte (utilizando TCP en este caso) segmenta los datos del mensaje en segmentos más pequeños. Añade encabezados que contienen información de control para asegurar la entrega correcta y reensamblaje de los datos en el destino. TCP también gestiona el control de flujo y la recuperación de errores.</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2. </a:t>
            </a:r>
            <a:r>
              <a:rPr lang="es-GT" sz="1400" b="1" dirty="0">
                <a:effectLst/>
                <a:latin typeface="Times New Roman" panose="02020603050405020304" pitchFamily="18" charset="0"/>
                <a:ea typeface="Times New Roman" panose="02020603050405020304" pitchFamily="18" charset="0"/>
              </a:rPr>
              <a:t>Capa de Internet </a:t>
            </a:r>
            <a:br>
              <a:rPr lang="es-GT" sz="1400" b="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Los segmentos de la capa de transporte se encapsulan en paquetes IP. La capa de Internet gestiona el direccionamiento IP y el enrutamiento de los paquetes a través de la red para llegar al servidor de WhatsApp.</a:t>
            </a:r>
            <a:br>
              <a:rPr lang="es-GT" sz="1400"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1. </a:t>
            </a:r>
            <a:r>
              <a:rPr lang="es-GT" sz="1400" b="1" dirty="0">
                <a:effectLst/>
                <a:latin typeface="Times New Roman" panose="02020603050405020304" pitchFamily="18" charset="0"/>
                <a:ea typeface="Times New Roman" panose="02020603050405020304" pitchFamily="18" charset="0"/>
              </a:rPr>
              <a:t>Capa de Acceso a la Red </a:t>
            </a:r>
            <a:br>
              <a:rPr lang="es-GT" sz="1400" b="1" dirty="0">
                <a:effectLst/>
                <a:latin typeface="Times New Roman" panose="02020603050405020304" pitchFamily="18" charset="0"/>
                <a:ea typeface="Times New Roman" panose="02020603050405020304" pitchFamily="18" charset="0"/>
              </a:rPr>
            </a:br>
            <a:r>
              <a:rPr lang="es-GT" sz="1400" dirty="0">
                <a:effectLst/>
                <a:latin typeface="Times New Roman" panose="02020603050405020304" pitchFamily="18" charset="0"/>
                <a:ea typeface="Times New Roman" panose="02020603050405020304" pitchFamily="18" charset="0"/>
              </a:rPr>
              <a:t>Los paquetes IP se encapsulan en tramas que se transmiten a través del medio físico (como cables, fibra óptica o señales inalámbricas). La capa de acceso a la red incluye las funciones de las capas física y de enlace de datos del modelo OSI, manejando la transmisión de bits a través del medio físico y el control del acceso al medio compartido.</a:t>
            </a:r>
          </a:p>
          <a:p>
            <a:pPr marL="0" indent="0" algn="ctr">
              <a:spcBef>
                <a:spcPts val="200"/>
              </a:spcBef>
              <a:buNone/>
            </a:pPr>
            <a:endParaRPr lang="es-GT" sz="1200" dirty="0">
              <a:effectLst/>
              <a:latin typeface="Times New Roman" panose="02020603050405020304" pitchFamily="18" charset="0"/>
              <a:ea typeface="Times New Roman" panose="02020603050405020304" pitchFamily="18" charset="0"/>
            </a:endParaRPr>
          </a:p>
        </p:txBody>
      </p:sp>
      <p:sp>
        <p:nvSpPr>
          <p:cNvPr id="8" name="Marcador de contenido 4">
            <a:extLst>
              <a:ext uri="{FF2B5EF4-FFF2-40B4-BE49-F238E27FC236}">
                <a16:creationId xmlns:a16="http://schemas.microsoft.com/office/drawing/2014/main" id="{CCBC1005-CA79-0781-BC14-DE1390414D9E}"/>
              </a:ext>
            </a:extLst>
          </p:cNvPr>
          <p:cNvSpPr txBox="1">
            <a:spLocks/>
          </p:cNvSpPr>
          <p:nvPr/>
        </p:nvSpPr>
        <p:spPr>
          <a:xfrm>
            <a:off x="6220325" y="529390"/>
            <a:ext cx="5809649" cy="60382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200"/>
              </a:spcBef>
              <a:buNone/>
            </a:pPr>
            <a:r>
              <a:rPr lang="es-GT" sz="1800" b="1" dirty="0">
                <a:effectLst/>
                <a:latin typeface="Times New Roman" panose="02020603050405020304" pitchFamily="18" charset="0"/>
                <a:ea typeface="Times New Roman" panose="02020603050405020304" pitchFamily="18" charset="0"/>
                <a:cs typeface="Times New Roman" panose="02020603050405020304" pitchFamily="18" charset="0"/>
              </a:rPr>
              <a:t>Proceso de Recepción</a:t>
            </a:r>
          </a:p>
          <a:p>
            <a:pPr marL="0" indent="0">
              <a:spcBef>
                <a:spcPts val="200"/>
              </a:spcBef>
              <a:buNone/>
            </a:pPr>
            <a:r>
              <a:rPr lang="es-GT" sz="1800" dirty="0">
                <a:effectLst/>
                <a:latin typeface="Times New Roman" panose="02020603050405020304" pitchFamily="18" charset="0"/>
                <a:ea typeface="Times New Roman" panose="02020603050405020304" pitchFamily="18" charset="0"/>
              </a:rPr>
              <a:t>El servidor de WhatsApp y el dispositivo del destinatario procesan la información en orden inverso a medida que el mensaje se recibe:</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1. </a:t>
            </a:r>
            <a:r>
              <a:rPr lang="es-GT" sz="1800" b="1" dirty="0">
                <a:effectLst/>
                <a:latin typeface="Times New Roman" panose="02020603050405020304" pitchFamily="18" charset="0"/>
                <a:ea typeface="Times New Roman" panose="02020603050405020304" pitchFamily="18" charset="0"/>
              </a:rPr>
              <a:t>Capa de Acceso a la Red</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El dispositivo del destinatario recibe las señales eléctricas, ópticas o de radio y las convierte en tramas. La capa de acceso a la red reensambla las tramas en paquetes IP y corrige cualquier error detectado durante la transmisión.</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2. </a:t>
            </a:r>
            <a:r>
              <a:rPr lang="es-GT" sz="1800" b="1" dirty="0">
                <a:effectLst/>
                <a:latin typeface="Times New Roman" panose="02020603050405020304" pitchFamily="18" charset="0"/>
                <a:ea typeface="Times New Roman" panose="02020603050405020304" pitchFamily="18" charset="0"/>
              </a:rPr>
              <a:t>Capa de Internet</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Internet procesa los paquetes IP y determina si necesitan ser enrutados a otro nodo o si deben ser entregados al dispositivo del destinatario.</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3. </a:t>
            </a:r>
            <a:r>
              <a:rPr lang="es-GT" sz="1800" b="1" dirty="0">
                <a:effectLst/>
                <a:latin typeface="Times New Roman" panose="02020603050405020304" pitchFamily="18" charset="0"/>
                <a:ea typeface="Times New Roman" panose="02020603050405020304" pitchFamily="18" charset="0"/>
              </a:rPr>
              <a:t>Capa de Transporte</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capa de transporte reensambla los segmentos en el mensaje original, gestiona el control de flujo y asegura que todos los segmentos se han recibido correctamente.</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4. </a:t>
            </a:r>
            <a:r>
              <a:rPr lang="es-GT" sz="1800" b="1" dirty="0">
                <a:effectLst/>
                <a:latin typeface="Times New Roman" panose="02020603050405020304" pitchFamily="18" charset="0"/>
                <a:ea typeface="Times New Roman" panose="02020603050405020304" pitchFamily="18" charset="0"/>
              </a:rPr>
              <a:t>Capa de Aplicación</a:t>
            </a:r>
            <a:br>
              <a:rPr lang="es-GT" sz="1800" b="1"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La aplicación de WhatsApp del destinatario recibe los datos del mensaje, los presenta en la interfaz de usuario y el destinatario puede leer el mensaje.</a:t>
            </a:r>
          </a:p>
          <a:p>
            <a:pPr marL="0" lvl="0" indent="0">
              <a:buNone/>
              <a:tabLst>
                <a:tab pos="457200" algn="l"/>
              </a:tabLst>
            </a:pPr>
            <a:endParaRPr lang="es-G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885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4">
            <a:extLst>
              <a:ext uri="{FF2B5EF4-FFF2-40B4-BE49-F238E27FC236}">
                <a16:creationId xmlns:a16="http://schemas.microsoft.com/office/drawing/2014/main" id="{F036703A-949F-9366-D251-56889F7C72BA}"/>
              </a:ext>
            </a:extLst>
          </p:cNvPr>
          <p:cNvSpPr txBox="1">
            <a:spLocks/>
          </p:cNvSpPr>
          <p:nvPr/>
        </p:nvSpPr>
        <p:spPr>
          <a:xfrm>
            <a:off x="291714" y="173255"/>
            <a:ext cx="11710989" cy="64826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s-GT" sz="1600" b="1" dirty="0">
                <a:effectLst/>
                <a:latin typeface="Times New Roman" panose="02020603050405020304" pitchFamily="18" charset="0"/>
                <a:ea typeface="Times New Roman" panose="02020603050405020304" pitchFamily="18" charset="0"/>
              </a:rPr>
              <a:t>Conclusiones: </a:t>
            </a:r>
            <a:endParaRPr lang="es-GT" sz="1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s-GT" sz="1600" b="0" dirty="0">
                <a:effectLst/>
                <a:latin typeface="Times New Roman" panose="02020603050405020304" pitchFamily="18" charset="0"/>
                <a:ea typeface="Times New Roman" panose="02020603050405020304" pitchFamily="18" charset="0"/>
              </a:rPr>
              <a:t>Modelo OSI</a:t>
            </a:r>
            <a:r>
              <a:rPr lang="es-GT" sz="1600" dirty="0">
                <a:effectLst/>
                <a:latin typeface="Times New Roman" panose="02020603050405020304" pitchFamily="18" charset="0"/>
                <a:ea typeface="Times New Roman" panose="02020603050405020304" pitchFamily="18" charset="0"/>
              </a:rPr>
              <a:t>: Comprende siete capas (Física, Enlace de Datos, Red, Transporte, Sesión, Presentación y Aplicación), cada una con responsabilidades específicas que van desde la transmisión física de bits hasta la interacción con aplicaciones de usuario final.</a:t>
            </a:r>
            <a:br>
              <a:rPr lang="es-GT" sz="1600" dirty="0">
                <a:effectLst/>
                <a:latin typeface="Times New Roman" panose="02020603050405020304" pitchFamily="18" charset="0"/>
                <a:ea typeface="Times New Roman" panose="02020603050405020304" pitchFamily="18" charset="0"/>
              </a:rPr>
            </a:br>
            <a:r>
              <a:rPr lang="es-GT" sz="1600" b="0" dirty="0">
                <a:effectLst/>
                <a:latin typeface="Times New Roman" panose="02020603050405020304" pitchFamily="18" charset="0"/>
                <a:ea typeface="Times New Roman" panose="02020603050405020304" pitchFamily="18" charset="0"/>
              </a:rPr>
              <a:t>Modelo TCP/IP</a:t>
            </a:r>
            <a:r>
              <a:rPr lang="es-GT" sz="1600" dirty="0">
                <a:effectLst/>
                <a:latin typeface="Times New Roman" panose="02020603050405020304" pitchFamily="18" charset="0"/>
                <a:ea typeface="Times New Roman" panose="02020603050405020304" pitchFamily="18" charset="0"/>
              </a:rPr>
              <a:t>: Tiene cuatro capas (Acceso a la Red, Internet, Transporte y Aplicación), que agrupan funciones similares a las del modelo OSI, pero de manera más simplificada.</a:t>
            </a:r>
          </a:p>
          <a:p>
            <a:pPr marL="342900" lvl="0" indent="-342900">
              <a:buFont typeface="+mj-lt"/>
              <a:buAutoNum type="arabicPeriod"/>
            </a:pPr>
            <a:r>
              <a:rPr lang="es-GT" sz="1600" dirty="0">
                <a:effectLst/>
                <a:latin typeface="Times New Roman" panose="02020603050405020304" pitchFamily="18" charset="0"/>
                <a:ea typeface="Times New Roman" panose="02020603050405020304" pitchFamily="18" charset="0"/>
              </a:rPr>
              <a:t>En ambos modelos, los datos se encapsulan a medida que pasan por cada capa del remitente y se </a:t>
            </a:r>
            <a:r>
              <a:rPr lang="es-GT" sz="1600" dirty="0" err="1">
                <a:effectLst/>
                <a:latin typeface="Times New Roman" panose="02020603050405020304" pitchFamily="18" charset="0"/>
                <a:ea typeface="Times New Roman" panose="02020603050405020304" pitchFamily="18" charset="0"/>
              </a:rPr>
              <a:t>desencapsulan</a:t>
            </a:r>
            <a:r>
              <a:rPr lang="es-GT" sz="1600" dirty="0">
                <a:effectLst/>
                <a:latin typeface="Times New Roman" panose="02020603050405020304" pitchFamily="18" charset="0"/>
                <a:ea typeface="Times New Roman" panose="02020603050405020304" pitchFamily="18" charset="0"/>
              </a:rPr>
              <a:t> en el destinatario.</a:t>
            </a:r>
            <a:br>
              <a:rPr lang="es-GT" sz="1600" dirty="0">
                <a:effectLst/>
                <a:latin typeface="Times New Roman" panose="02020603050405020304" pitchFamily="18" charset="0"/>
                <a:ea typeface="Times New Roman" panose="02020603050405020304" pitchFamily="18" charset="0"/>
              </a:rPr>
            </a:br>
            <a:r>
              <a:rPr lang="es-GT" sz="1600" dirty="0">
                <a:effectLst/>
                <a:latin typeface="Times New Roman" panose="02020603050405020304" pitchFamily="18" charset="0"/>
                <a:ea typeface="Times New Roman" panose="02020603050405020304" pitchFamily="18" charset="0"/>
              </a:rPr>
              <a:t>Este proceso asegura que la información se transmita de manera eficiente y segura desde el origen hasta el destino, independientemente del tipo de red subyacente.</a:t>
            </a:r>
          </a:p>
          <a:p>
            <a:pPr marL="342900" lvl="0" indent="-342900">
              <a:buFont typeface="+mj-lt"/>
              <a:buAutoNum type="arabicPeriod"/>
            </a:pPr>
            <a:r>
              <a:rPr lang="es-GT" sz="1600" dirty="0">
                <a:effectLst/>
                <a:latin typeface="Times New Roman" panose="02020603050405020304" pitchFamily="18" charset="0"/>
                <a:ea typeface="Times New Roman" panose="02020603050405020304" pitchFamily="18" charset="0"/>
              </a:rPr>
              <a:t>La división en capas permite una estructura modular, donde cada capa puede desarrollarse y mejorarse independientemente.</a:t>
            </a:r>
            <a:br>
              <a:rPr lang="es-GT" sz="1600" dirty="0">
                <a:effectLst/>
                <a:latin typeface="Times New Roman" panose="02020603050405020304" pitchFamily="18" charset="0"/>
                <a:ea typeface="Times New Roman" panose="02020603050405020304" pitchFamily="18" charset="0"/>
              </a:rPr>
            </a:br>
            <a:r>
              <a:rPr lang="es-GT" sz="1600" dirty="0">
                <a:effectLst/>
                <a:latin typeface="Times New Roman" panose="02020603050405020304" pitchFamily="18" charset="0"/>
                <a:ea typeface="Times New Roman" panose="02020603050405020304" pitchFamily="18" charset="0"/>
              </a:rPr>
              <a:t>Esto facilita la actualización y expansión de tecnologías de red, así como la adaptación a nuevas aplicaciones y servicios.</a:t>
            </a:r>
          </a:p>
          <a:p>
            <a:pPr marL="342900" lvl="0" indent="-342900">
              <a:buFont typeface="+mj-lt"/>
              <a:buAutoNum type="arabicPeriod"/>
            </a:pPr>
            <a:r>
              <a:rPr lang="es-GT" sz="1600" dirty="0">
                <a:effectLst/>
                <a:latin typeface="Times New Roman" panose="02020603050405020304" pitchFamily="18" charset="0"/>
                <a:ea typeface="Times New Roman" panose="02020603050405020304" pitchFamily="18" charset="0"/>
              </a:rPr>
              <a:t>Al entender las funciones específicas de cada capa, los ingenieros de redes pueden diagnosticar y solucionar problemas de manera más eficiente.</a:t>
            </a:r>
            <a:br>
              <a:rPr lang="es-GT" sz="1600" dirty="0">
                <a:effectLst/>
                <a:latin typeface="Times New Roman" panose="02020603050405020304" pitchFamily="18" charset="0"/>
                <a:ea typeface="Times New Roman" panose="02020603050405020304" pitchFamily="18" charset="0"/>
              </a:rPr>
            </a:br>
            <a:r>
              <a:rPr lang="es-GT" sz="1600" dirty="0">
                <a:effectLst/>
                <a:latin typeface="Times New Roman" panose="02020603050405020304" pitchFamily="18" charset="0"/>
                <a:ea typeface="Times New Roman" panose="02020603050405020304" pitchFamily="18" charset="0"/>
              </a:rPr>
              <a:t>Esto es crucial para mantener la fiabilidad y el rendimiento de las redes modernas, donde se manejan grandes volúmenes de datos y se requiere alta disponibilidad.</a:t>
            </a:r>
          </a:p>
          <a:p>
            <a:pPr marL="342900" lvl="0" indent="-342900">
              <a:buFont typeface="+mj-lt"/>
              <a:buAutoNum type="arabicPeriod"/>
            </a:pPr>
            <a:r>
              <a:rPr lang="es-GT" sz="1600" dirty="0">
                <a:effectLst/>
                <a:latin typeface="Times New Roman" panose="02020603050405020304" pitchFamily="18" charset="0"/>
                <a:ea typeface="Times New Roman" panose="02020603050405020304" pitchFamily="18" charset="0"/>
              </a:rPr>
              <a:t>La separación de funciones también permite la implementación de medidas de seguridad específicas en cada capa, como el cifrado en la capa de presentación y los controles de fiabilidad en la capa de transporte.</a:t>
            </a:r>
            <a:br>
              <a:rPr lang="es-GT" sz="1600" dirty="0">
                <a:effectLst/>
                <a:latin typeface="Times New Roman" panose="02020603050405020304" pitchFamily="18" charset="0"/>
                <a:ea typeface="Times New Roman" panose="02020603050405020304" pitchFamily="18" charset="0"/>
              </a:rPr>
            </a:br>
            <a:r>
              <a:rPr lang="es-GT" sz="1600" dirty="0">
                <a:effectLst/>
                <a:latin typeface="Times New Roman" panose="02020603050405020304" pitchFamily="18" charset="0"/>
                <a:ea typeface="Times New Roman" panose="02020603050405020304" pitchFamily="18" charset="0"/>
              </a:rPr>
              <a:t>Esto asegura que los datos sean transmitidos de manera segura y lleguen intactos a su destino, protegiendo la integridad y la privacidad de la información.</a:t>
            </a:r>
          </a:p>
          <a:p>
            <a:pPr marL="0" indent="0" algn="ctr">
              <a:spcBef>
                <a:spcPts val="200"/>
              </a:spcBef>
              <a:buNone/>
            </a:pPr>
            <a:endParaRPr lang="es-GT"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600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37A4FB0-5CD2-4FF0-FBF7-08935376FCCA}"/>
              </a:ext>
            </a:extLst>
          </p:cNvPr>
          <p:cNvSpPr>
            <a:spLocks noGrp="1"/>
          </p:cNvSpPr>
          <p:nvPr>
            <p:ph type="title"/>
          </p:nvPr>
        </p:nvSpPr>
        <p:spPr>
          <a:xfrm>
            <a:off x="1143001" y="965028"/>
            <a:ext cx="9905998" cy="1478570"/>
          </a:xfrm>
        </p:spPr>
        <p:txBody>
          <a:bodyPr>
            <a:normAutofit fontScale="90000"/>
          </a:bodyPr>
          <a:lstStyle/>
          <a:p>
            <a:pPr>
              <a:spcBef>
                <a:spcPts val="1200"/>
              </a:spcBef>
            </a:pPr>
            <a:r>
              <a:rPr lang="es-GT" sz="2000" b="1" kern="0" dirty="0">
                <a:effectLst/>
                <a:latin typeface="Times New Roman" panose="02020603050405020304" pitchFamily="18" charset="0"/>
                <a:ea typeface="Times New Roman" panose="02020603050405020304" pitchFamily="18" charset="0"/>
                <a:cs typeface="Times New Roman" panose="02020603050405020304" pitchFamily="18" charset="0"/>
              </a:rPr>
              <a:t>Modelo OSI</a:t>
            </a:r>
            <a:br>
              <a:rPr lang="es-GT" sz="2000" b="1" kern="0" dirty="0">
                <a:effectLst/>
                <a:latin typeface="Calibri Light" panose="020F0302020204030204" pitchFamily="34" charset="0"/>
                <a:ea typeface="Times New Roman" panose="02020603050405020304" pitchFamily="18" charset="0"/>
                <a:cs typeface="Times New Roman" panose="02020603050405020304" pitchFamily="18" charset="0"/>
              </a:rPr>
            </a:br>
            <a:r>
              <a:rPr lang="es-GT" sz="2000" dirty="0">
                <a:effectLst/>
                <a:latin typeface="Times New Roman" panose="02020603050405020304" pitchFamily="18" charset="0"/>
                <a:ea typeface="Times New Roman" panose="02020603050405020304" pitchFamily="18" charset="0"/>
              </a:rPr>
              <a:t>El modelo Open </a:t>
            </a:r>
            <a:r>
              <a:rPr lang="es-GT" sz="2000" dirty="0" err="1">
                <a:effectLst/>
                <a:latin typeface="Times New Roman" panose="02020603050405020304" pitchFamily="18" charset="0"/>
                <a:ea typeface="Times New Roman" panose="02020603050405020304" pitchFamily="18" charset="0"/>
              </a:rPr>
              <a:t>Systems</a:t>
            </a:r>
            <a:r>
              <a:rPr lang="es-GT" sz="2000" dirty="0">
                <a:effectLst/>
                <a:latin typeface="Times New Roman" panose="02020603050405020304" pitchFamily="18" charset="0"/>
                <a:ea typeface="Times New Roman" panose="02020603050405020304" pitchFamily="18" charset="0"/>
              </a:rPr>
              <a:t> </a:t>
            </a:r>
            <a:r>
              <a:rPr lang="es-GT" sz="2000" dirty="0" err="1">
                <a:effectLst/>
                <a:latin typeface="Times New Roman" panose="02020603050405020304" pitchFamily="18" charset="0"/>
                <a:ea typeface="Times New Roman" panose="02020603050405020304" pitchFamily="18" charset="0"/>
              </a:rPr>
              <a:t>Interconnection</a:t>
            </a:r>
            <a:r>
              <a:rPr lang="es-GT" sz="2000" dirty="0">
                <a:effectLst/>
                <a:latin typeface="Times New Roman" panose="02020603050405020304" pitchFamily="18" charset="0"/>
                <a:ea typeface="Times New Roman" panose="02020603050405020304" pitchFamily="18" charset="0"/>
              </a:rPr>
              <a:t> (OSI) es un modelo conceptual creado por la Organización Internacional para la Estandarización, el cual permite que diversos sistemas de comunicación se conecten usando protocolos estándar. En otras palabras, el OSI proporciona un estándar para que distintos sistemas de equipos puedan comunicarse entre sí. </a:t>
            </a:r>
            <a:br>
              <a:rPr lang="es-GT" sz="2000" dirty="0">
                <a:effectLst/>
                <a:latin typeface="Times New Roman" panose="02020603050405020304" pitchFamily="18" charset="0"/>
                <a:ea typeface="Times New Roman" panose="02020603050405020304" pitchFamily="18" charset="0"/>
              </a:rPr>
            </a:br>
            <a:r>
              <a:rPr lang="es-GT" sz="2000" dirty="0">
                <a:effectLst/>
                <a:latin typeface="Times New Roman" panose="02020603050405020304" pitchFamily="18" charset="0"/>
                <a:ea typeface="Times New Roman" panose="02020603050405020304" pitchFamily="18" charset="0"/>
              </a:rPr>
              <a:t>Las siete capas de abstracción del modelo OSI pueden definirse de la siguiente manera, en orden descendente:</a:t>
            </a:r>
            <a:br>
              <a:rPr lang="es-GT" sz="1800" dirty="0">
                <a:effectLst/>
                <a:latin typeface="Times New Roman" panose="02020603050405020304" pitchFamily="18" charset="0"/>
                <a:ea typeface="Times New Roman" panose="02020603050405020304" pitchFamily="18" charset="0"/>
              </a:rPr>
            </a:br>
            <a:endParaRPr lang="es-GT" dirty="0"/>
          </a:p>
        </p:txBody>
      </p:sp>
      <p:sp>
        <p:nvSpPr>
          <p:cNvPr id="3" name="Subtítulo 2">
            <a:extLst>
              <a:ext uri="{FF2B5EF4-FFF2-40B4-BE49-F238E27FC236}">
                <a16:creationId xmlns:a16="http://schemas.microsoft.com/office/drawing/2014/main" id="{0E1F2D85-8193-D43B-8075-5E869C8772CB}"/>
              </a:ext>
            </a:extLst>
          </p:cNvPr>
          <p:cNvSpPr>
            <a:spLocks noGrp="1"/>
          </p:cNvSpPr>
          <p:nvPr>
            <p:ph sz="half" idx="1"/>
          </p:nvPr>
        </p:nvSpPr>
        <p:spPr>
          <a:xfrm>
            <a:off x="708273" y="2990056"/>
            <a:ext cx="4878389" cy="3541714"/>
          </a:xfrm>
        </p:spPr>
        <p:txBody>
          <a:bodyPr>
            <a:normAutofit fontScale="92500" lnSpcReduction="20000"/>
          </a:bodyPr>
          <a:lstStyle/>
          <a:p>
            <a:pPr marL="342900" lvl="0" indent="-342900">
              <a:buFont typeface="+mj-lt"/>
              <a:buAutoNum type="arabicPeriod" startAt="7"/>
            </a:pPr>
            <a:r>
              <a:rPr lang="es-GT" sz="1800" b="1" dirty="0">
                <a:effectLst/>
                <a:latin typeface="Times New Roman" panose="02020603050405020304" pitchFamily="18" charset="0"/>
                <a:ea typeface="Times New Roman" panose="02020603050405020304" pitchFamily="18" charset="0"/>
              </a:rPr>
              <a:t>Capa de Aplicación</a:t>
            </a:r>
            <a:endParaRPr lang="es-GT" sz="1800" dirty="0">
              <a:effectLst/>
              <a:latin typeface="Times New Roman" panose="02020603050405020304" pitchFamily="18" charset="0"/>
              <a:ea typeface="Times New Roman" panose="02020603050405020304" pitchFamily="18" charset="0"/>
            </a:endParaRPr>
          </a:p>
          <a:p>
            <a:pPr marL="0" indent="0">
              <a:buNone/>
            </a:pPr>
            <a:r>
              <a:rPr lang="es-GT" sz="1800" kern="0" dirty="0">
                <a:effectLst/>
                <a:latin typeface="Times New Roman" panose="02020603050405020304" pitchFamily="18" charset="0"/>
                <a:ea typeface="Times New Roman" panose="02020603050405020304" pitchFamily="18" charset="0"/>
              </a:rPr>
              <a:t>Esta es la única capa que interactúa directamente con los datos del usuario. Las aplicaciones de software, como navegadores web y clientes de correo electrónico, dependen de la capa de aplicación para iniciar comunicaciones. Sin embargo, debe quedar claro que las aplicaciones de software cliente no forman parte de la capa de aplicación; más bien, la capa de aplicación es responsable de los protocolos y la manipulación de datos de los que depende el software para presentar datos significativos al usuario.</a:t>
            </a:r>
            <a:endParaRPr lang="es-GT" dirty="0"/>
          </a:p>
        </p:txBody>
      </p:sp>
      <p:sp>
        <p:nvSpPr>
          <p:cNvPr id="6" name="Marcador de contenido 5">
            <a:extLst>
              <a:ext uri="{FF2B5EF4-FFF2-40B4-BE49-F238E27FC236}">
                <a16:creationId xmlns:a16="http://schemas.microsoft.com/office/drawing/2014/main" id="{20211243-51AD-36C3-723E-22A7B4BA00AD}"/>
              </a:ext>
            </a:extLst>
          </p:cNvPr>
          <p:cNvSpPr>
            <a:spLocks noGrp="1"/>
          </p:cNvSpPr>
          <p:nvPr>
            <p:ph sz="half" idx="2"/>
          </p:nvPr>
        </p:nvSpPr>
        <p:spPr>
          <a:xfrm>
            <a:off x="6172200" y="4760911"/>
            <a:ext cx="4875211" cy="1478571"/>
          </a:xfrm>
        </p:spPr>
        <p:txBody>
          <a:bodyPr>
            <a:normAutofit fontScale="92500" lnSpcReduction="20000"/>
          </a:bodyPr>
          <a:lstStyle/>
          <a:p>
            <a:pPr marL="0" indent="0">
              <a:buNone/>
            </a:pPr>
            <a:r>
              <a:rPr lang="es-GT" sz="1800" b="1" kern="0" dirty="0">
                <a:effectLst/>
                <a:latin typeface="Times New Roman" panose="02020603050405020304" pitchFamily="18" charset="0"/>
                <a:ea typeface="Times New Roman" panose="02020603050405020304" pitchFamily="18" charset="0"/>
              </a:rPr>
              <a:t>Proceso:</a:t>
            </a:r>
            <a:r>
              <a:rPr lang="es-GT" sz="1800" kern="0" dirty="0">
                <a:effectLst/>
                <a:latin typeface="Times New Roman" panose="02020603050405020304" pitchFamily="18" charset="0"/>
                <a:ea typeface="Times New Roman" panose="02020603050405020304" pitchFamily="18" charset="0"/>
              </a:rPr>
              <a:t> Interactúa directamente con software de aplicación, como navegadores web y programas de correo electrónico.</a:t>
            </a:r>
            <a:br>
              <a:rPr lang="es-GT" sz="1800" kern="0" dirty="0">
                <a:effectLst/>
                <a:latin typeface="Times New Roman" panose="02020603050405020304" pitchFamily="18" charset="0"/>
                <a:ea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rPr>
              <a:t>Función:</a:t>
            </a:r>
            <a:r>
              <a:rPr lang="es-GT" sz="1800" kern="0" dirty="0">
                <a:effectLst/>
                <a:latin typeface="Times New Roman" panose="02020603050405020304" pitchFamily="18" charset="0"/>
                <a:ea typeface="Times New Roman" panose="02020603050405020304" pitchFamily="18" charset="0"/>
              </a:rPr>
              <a:t> Proporciona servicios de red a las aplicaciones del usuario.</a:t>
            </a:r>
            <a:endParaRPr lang="es-GT" dirty="0"/>
          </a:p>
        </p:txBody>
      </p:sp>
      <p:pic>
        <p:nvPicPr>
          <p:cNvPr id="12" name="Imagen 11">
            <a:extLst>
              <a:ext uri="{FF2B5EF4-FFF2-40B4-BE49-F238E27FC236}">
                <a16:creationId xmlns:a16="http://schemas.microsoft.com/office/drawing/2014/main" id="{C566F6FE-FCA3-4937-D777-5A911925C113}"/>
              </a:ext>
            </a:extLst>
          </p:cNvPr>
          <p:cNvPicPr>
            <a:picLocks noChangeAspect="1"/>
          </p:cNvPicPr>
          <p:nvPr/>
        </p:nvPicPr>
        <p:blipFill>
          <a:blip r:embed="rId2"/>
          <a:stretch>
            <a:fillRect/>
          </a:stretch>
        </p:blipFill>
        <p:spPr>
          <a:xfrm>
            <a:off x="5969284" y="2990056"/>
            <a:ext cx="5612130" cy="1556385"/>
          </a:xfrm>
          <a:prstGeom prst="rect">
            <a:avLst/>
          </a:prstGeom>
        </p:spPr>
      </p:pic>
    </p:spTree>
    <p:extLst>
      <p:ext uri="{BB962C8B-B14F-4D97-AF65-F5344CB8AC3E}">
        <p14:creationId xmlns:p14="http://schemas.microsoft.com/office/powerpoint/2010/main" val="403357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11C8815-BD72-7926-1A26-3414AF430BE7}"/>
              </a:ext>
            </a:extLst>
          </p:cNvPr>
          <p:cNvSpPr>
            <a:spLocks noGrp="1"/>
          </p:cNvSpPr>
          <p:nvPr>
            <p:ph sz="half" idx="1"/>
          </p:nvPr>
        </p:nvSpPr>
        <p:spPr>
          <a:xfrm>
            <a:off x="269508" y="202130"/>
            <a:ext cx="5750292" cy="3917484"/>
          </a:xfrm>
        </p:spPr>
        <p:txBody>
          <a:bodyPr>
            <a:noAutofit/>
          </a:bodyPr>
          <a:lstStyle/>
          <a:p>
            <a:pPr marL="342900" lvl="0" indent="-342900">
              <a:buFont typeface="+mj-lt"/>
              <a:buAutoNum type="arabicPeriod" startAt="6"/>
            </a:pPr>
            <a:r>
              <a:rPr lang="es-GT" sz="1200" b="1" dirty="0">
                <a:effectLst/>
                <a:latin typeface="Times New Roman" panose="02020603050405020304" pitchFamily="18" charset="0"/>
                <a:ea typeface="Times New Roman" panose="02020603050405020304" pitchFamily="18" charset="0"/>
              </a:rPr>
              <a:t>Capa de Presentación </a:t>
            </a:r>
            <a:endParaRPr lang="es-GT" sz="1200" dirty="0">
              <a:effectLst/>
              <a:latin typeface="Times New Roman" panose="02020603050405020304" pitchFamily="18" charset="0"/>
              <a:ea typeface="Times New Roman" panose="02020603050405020304" pitchFamily="18" charset="0"/>
            </a:endParaRPr>
          </a:p>
          <a:p>
            <a:pPr marL="0" indent="0">
              <a:buNone/>
            </a:pPr>
            <a:r>
              <a:rPr lang="es-GT" sz="1200" kern="0" dirty="0">
                <a:effectLst/>
                <a:latin typeface="Times New Roman" panose="02020603050405020304" pitchFamily="18" charset="0"/>
                <a:ea typeface="Times New Roman" panose="02020603050405020304" pitchFamily="18" charset="0"/>
              </a:rPr>
              <a:t>Esta capa es principalmente responsable de preparar los datos para que los pueda usar la capa de aplicación; en otras palabras, la capa 6 hace que los datos se preparen para su consumo por las aplicaciones. La capa de presentación es responsable de la traducción, el cifrado y la compresión de los datos.</a:t>
            </a:r>
            <a:br>
              <a:rPr lang="es-GT" sz="1200" kern="0" dirty="0">
                <a:effectLst/>
                <a:latin typeface="Times New Roman" panose="02020603050405020304" pitchFamily="18" charset="0"/>
                <a:ea typeface="Times New Roman" panose="02020603050405020304" pitchFamily="18" charset="0"/>
              </a:rPr>
            </a:br>
            <a:r>
              <a:rPr lang="es-GT" sz="1200" kern="0" dirty="0">
                <a:effectLst/>
                <a:latin typeface="Times New Roman" panose="02020603050405020304" pitchFamily="18" charset="0"/>
                <a:ea typeface="Times New Roman" panose="02020603050405020304" pitchFamily="18" charset="0"/>
              </a:rPr>
              <a:t>Dos dispositivos de comunicación que se conectan entre sí podrían estar usando distintos métodos de codificación, por lo que la capa 6 es la responsable de traducir los datos entrantes en una sintaxis que la capa de aplicación del dispositivo receptor pueda comprender.</a:t>
            </a:r>
            <a:br>
              <a:rPr lang="es-GT" sz="1200" kern="0" dirty="0">
                <a:effectLst/>
                <a:latin typeface="Times New Roman" panose="02020603050405020304" pitchFamily="18" charset="0"/>
                <a:ea typeface="Times New Roman" panose="02020603050405020304" pitchFamily="18" charset="0"/>
              </a:rPr>
            </a:br>
            <a:r>
              <a:rPr lang="es-GT" sz="1200" kern="0" dirty="0">
                <a:effectLst/>
                <a:latin typeface="Times New Roman" panose="02020603050405020304" pitchFamily="18" charset="0"/>
                <a:ea typeface="Times New Roman" panose="02020603050405020304" pitchFamily="18" charset="0"/>
              </a:rPr>
              <a:t>Si los dispositivos se comunican a través de una conexión cifrada, la capa 6 es responsable de añadir el cifrado en el extremo del emisor, así como de decodificar el cifrado en el extremo del receptor, para poder presentar a la capa de aplicación datos descifrados y legibles.</a:t>
            </a:r>
            <a:br>
              <a:rPr lang="es-GT" sz="1200" kern="0" dirty="0">
                <a:effectLst/>
                <a:latin typeface="Times New Roman" panose="02020603050405020304" pitchFamily="18" charset="0"/>
                <a:ea typeface="Times New Roman" panose="02020603050405020304" pitchFamily="18" charset="0"/>
              </a:rPr>
            </a:br>
            <a:r>
              <a:rPr lang="es-GT" sz="1200" kern="0" dirty="0">
                <a:effectLst/>
                <a:latin typeface="Times New Roman" panose="02020603050405020304" pitchFamily="18" charset="0"/>
                <a:ea typeface="Times New Roman" panose="02020603050405020304" pitchFamily="18" charset="0"/>
              </a:rPr>
              <a:t>Después, la capa de presentación es también la encargada de comprimir los datos que recibe de la capa de aplicación antes de ser enviados a la capa 5. Esto ayuda a mejorar la velocidad y la eficiencia de la comunicación mediante la minimización de la cantidad de datos que serán transferidos.</a:t>
            </a:r>
            <a:endParaRPr lang="es-GT" sz="1200" dirty="0"/>
          </a:p>
        </p:txBody>
      </p:sp>
      <p:sp>
        <p:nvSpPr>
          <p:cNvPr id="6" name="Marcador de contenido 5">
            <a:extLst>
              <a:ext uri="{FF2B5EF4-FFF2-40B4-BE49-F238E27FC236}">
                <a16:creationId xmlns:a16="http://schemas.microsoft.com/office/drawing/2014/main" id="{D7929053-893F-A67A-60F1-E0557BD13DA6}"/>
              </a:ext>
            </a:extLst>
          </p:cNvPr>
          <p:cNvSpPr>
            <a:spLocks noGrp="1"/>
          </p:cNvSpPr>
          <p:nvPr>
            <p:ph sz="half" idx="2"/>
          </p:nvPr>
        </p:nvSpPr>
        <p:spPr>
          <a:xfrm>
            <a:off x="6287703" y="202129"/>
            <a:ext cx="4875211" cy="3917483"/>
          </a:xfrm>
        </p:spPr>
        <p:txBody>
          <a:bodyPr>
            <a:normAutofit fontScale="70000" lnSpcReduction="20000"/>
          </a:bodyPr>
          <a:lstStyle/>
          <a:p>
            <a:pPr marL="342900" lvl="0" indent="-342900">
              <a:buFont typeface="+mj-lt"/>
              <a:buAutoNum type="arabicPeriod" startAt="5"/>
            </a:pPr>
            <a:r>
              <a:rPr lang="es-GT" sz="1900" b="1" dirty="0">
                <a:effectLst/>
                <a:latin typeface="Times New Roman" panose="02020603050405020304" pitchFamily="18" charset="0"/>
                <a:ea typeface="Times New Roman" panose="02020603050405020304" pitchFamily="18" charset="0"/>
              </a:rPr>
              <a:t>Capa de Sesión</a:t>
            </a:r>
            <a:endParaRPr lang="es-GT" sz="1900" dirty="0">
              <a:effectLst/>
              <a:latin typeface="Times New Roman" panose="02020603050405020304" pitchFamily="18" charset="0"/>
              <a:ea typeface="Times New Roman" panose="02020603050405020304" pitchFamily="18" charset="0"/>
            </a:endParaRPr>
          </a:p>
          <a:p>
            <a:pPr marL="0" indent="0">
              <a:buNone/>
            </a:pPr>
            <a:r>
              <a:rPr lang="es-GT" sz="1900" dirty="0">
                <a:effectLst/>
                <a:latin typeface="Times New Roman" panose="02020603050405020304" pitchFamily="18" charset="0"/>
                <a:ea typeface="Times New Roman" panose="02020603050405020304" pitchFamily="18" charset="0"/>
              </a:rPr>
              <a:t>La capa de sesión es la responsable de la apertura y cierre de comunicaciones entre dos dispositivos. Ese tiempo que transcurre entre la apertura de la comunicación y el cierre de esta se conoce como sesión. La capa de sesión garantiza que la sesión permanezca abierta el tiempo suficiente como para transferir todos los datos que se están intercambiando; tras esto, cerrará sin demora la sesión para evitar desperdicio de recursos.</a:t>
            </a:r>
            <a:br>
              <a:rPr lang="es-GT" sz="1900" dirty="0">
                <a:effectLst/>
                <a:latin typeface="Times New Roman" panose="02020603050405020304" pitchFamily="18" charset="0"/>
                <a:ea typeface="Times New Roman" panose="02020603050405020304" pitchFamily="18" charset="0"/>
              </a:rPr>
            </a:br>
            <a:r>
              <a:rPr lang="es-GT" sz="1900" dirty="0">
                <a:effectLst/>
                <a:latin typeface="Times New Roman" panose="02020603050405020304" pitchFamily="18" charset="0"/>
                <a:ea typeface="Times New Roman" panose="02020603050405020304" pitchFamily="18" charset="0"/>
              </a:rPr>
              <a:t>La capa de sesión también sincroniza la transferencia de datos utilizando puntos de control. Por ejemplo, si un archivo de 100 megabytes está transfiriéndose, la capa de sesión podría fijar un punto de control cada 5 megabytes. En caso de desconexión o caída tras haberse transferido, por ejemplo, 52 megabytes, la sesión podría reiniciarse a partir del último punto de control, con lo cual solo quedarían unos 50 megabytes pendientes de transmisión. Sin esos puntos de control, la transferencia en su totalidad tendría que reiniciarse desde cero.</a:t>
            </a:r>
          </a:p>
          <a:p>
            <a:endParaRPr lang="es-GT" dirty="0"/>
          </a:p>
        </p:txBody>
      </p:sp>
      <p:sp>
        <p:nvSpPr>
          <p:cNvPr id="7" name="Marcador de contenido 4">
            <a:extLst>
              <a:ext uri="{FF2B5EF4-FFF2-40B4-BE49-F238E27FC236}">
                <a16:creationId xmlns:a16="http://schemas.microsoft.com/office/drawing/2014/main" id="{1EE1E135-D291-45B9-42FE-8CFA4D001E88}"/>
              </a:ext>
            </a:extLst>
          </p:cNvPr>
          <p:cNvSpPr txBox="1">
            <a:spLocks/>
          </p:cNvSpPr>
          <p:nvPr/>
        </p:nvSpPr>
        <p:spPr>
          <a:xfrm>
            <a:off x="421908" y="5611528"/>
            <a:ext cx="5597892" cy="1044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800" b="1" kern="0" dirty="0">
                <a:effectLst/>
                <a:latin typeface="Times New Roman" panose="02020603050405020304" pitchFamily="18" charset="0"/>
                <a:ea typeface="Times New Roman" panose="02020603050405020304" pitchFamily="18" charset="0"/>
              </a:rPr>
              <a:t>Proceso:</a:t>
            </a:r>
            <a:r>
              <a:rPr lang="es-GT" sz="1800" kern="0" dirty="0">
                <a:effectLst/>
                <a:latin typeface="Times New Roman" panose="02020603050405020304" pitchFamily="18" charset="0"/>
                <a:ea typeface="Times New Roman" panose="02020603050405020304" pitchFamily="18" charset="0"/>
              </a:rPr>
              <a:t> Convierte datos entre formatos de red y formatos de aplicación, y maneja la encriptación y compresión.</a:t>
            </a:r>
            <a:br>
              <a:rPr lang="es-GT" sz="1800" kern="0" dirty="0">
                <a:effectLst/>
                <a:latin typeface="Times New Roman" panose="02020603050405020304" pitchFamily="18" charset="0"/>
                <a:ea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rPr>
              <a:t>Función:</a:t>
            </a:r>
            <a:r>
              <a:rPr lang="es-GT" sz="1800" kern="0" dirty="0">
                <a:effectLst/>
                <a:latin typeface="Times New Roman" panose="02020603050405020304" pitchFamily="18" charset="0"/>
                <a:ea typeface="Times New Roman" panose="02020603050405020304" pitchFamily="18" charset="0"/>
              </a:rPr>
              <a:t> Traduce, encripta y comprime datos.</a:t>
            </a:r>
            <a:endParaRPr lang="es-GT" sz="1800" dirty="0"/>
          </a:p>
        </p:txBody>
      </p:sp>
      <p:pic>
        <p:nvPicPr>
          <p:cNvPr id="8" name="Imagen 7">
            <a:extLst>
              <a:ext uri="{FF2B5EF4-FFF2-40B4-BE49-F238E27FC236}">
                <a16:creationId xmlns:a16="http://schemas.microsoft.com/office/drawing/2014/main" id="{5D368116-6D8C-A818-6391-A9875E81B6F7}"/>
              </a:ext>
            </a:extLst>
          </p:cNvPr>
          <p:cNvPicPr>
            <a:picLocks noChangeAspect="1"/>
          </p:cNvPicPr>
          <p:nvPr/>
        </p:nvPicPr>
        <p:blipFill>
          <a:blip r:embed="rId2"/>
          <a:stretch>
            <a:fillRect/>
          </a:stretch>
        </p:blipFill>
        <p:spPr>
          <a:xfrm>
            <a:off x="917308" y="4153485"/>
            <a:ext cx="4068578" cy="1458043"/>
          </a:xfrm>
          <a:prstGeom prst="rect">
            <a:avLst/>
          </a:prstGeom>
        </p:spPr>
      </p:pic>
      <p:pic>
        <p:nvPicPr>
          <p:cNvPr id="9" name="Imagen 8">
            <a:extLst>
              <a:ext uri="{FF2B5EF4-FFF2-40B4-BE49-F238E27FC236}">
                <a16:creationId xmlns:a16="http://schemas.microsoft.com/office/drawing/2014/main" id="{5D9BF256-7458-3A62-1A85-7B5F022930DC}"/>
              </a:ext>
            </a:extLst>
          </p:cNvPr>
          <p:cNvPicPr>
            <a:picLocks noChangeAspect="1"/>
          </p:cNvPicPr>
          <p:nvPr/>
        </p:nvPicPr>
        <p:blipFill>
          <a:blip r:embed="rId3"/>
          <a:stretch>
            <a:fillRect/>
          </a:stretch>
        </p:blipFill>
        <p:spPr>
          <a:xfrm>
            <a:off x="7206116" y="3860549"/>
            <a:ext cx="2120900" cy="1466215"/>
          </a:xfrm>
          <a:prstGeom prst="rect">
            <a:avLst/>
          </a:prstGeom>
        </p:spPr>
      </p:pic>
      <p:sp>
        <p:nvSpPr>
          <p:cNvPr id="10" name="Marcador de contenido 4">
            <a:extLst>
              <a:ext uri="{FF2B5EF4-FFF2-40B4-BE49-F238E27FC236}">
                <a16:creationId xmlns:a16="http://schemas.microsoft.com/office/drawing/2014/main" id="{804E6752-6A88-8860-DFB3-BA2A6ABE57C1}"/>
              </a:ext>
            </a:extLst>
          </p:cNvPr>
          <p:cNvSpPr txBox="1">
            <a:spLocks/>
          </p:cNvSpPr>
          <p:nvPr/>
        </p:nvSpPr>
        <p:spPr>
          <a:xfrm>
            <a:off x="6019800" y="5326764"/>
            <a:ext cx="5597892" cy="13291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800" b="1" dirty="0">
                <a:effectLst/>
                <a:latin typeface="Times New Roman" panose="02020603050405020304" pitchFamily="18" charset="0"/>
                <a:ea typeface="Times New Roman" panose="02020603050405020304" pitchFamily="18" charset="0"/>
              </a:rPr>
              <a:t>Proceso:</a:t>
            </a:r>
            <a:r>
              <a:rPr lang="es-GT" sz="1800" dirty="0">
                <a:effectLst/>
                <a:latin typeface="Times New Roman" panose="02020603050405020304" pitchFamily="18" charset="0"/>
                <a:ea typeface="Times New Roman" panose="02020603050405020304" pitchFamily="18" charset="0"/>
              </a:rPr>
              <a:t> Establece, mantiene y termina sesiones de comunicación, y sincroniza el intercambio de datos.</a:t>
            </a:r>
            <a:br>
              <a:rPr lang="es-GT" sz="1800" dirty="0">
                <a:effectLst/>
                <a:latin typeface="Times New Roman" panose="02020603050405020304" pitchFamily="18" charset="0"/>
                <a:ea typeface="Times New Roman" panose="02020603050405020304" pitchFamily="18" charset="0"/>
              </a:rPr>
            </a:br>
            <a:r>
              <a:rPr lang="es-GT" sz="1800" b="1" dirty="0">
                <a:effectLst/>
                <a:latin typeface="Times New Roman" panose="02020603050405020304" pitchFamily="18" charset="0"/>
                <a:ea typeface="Times New Roman" panose="02020603050405020304" pitchFamily="18" charset="0"/>
              </a:rPr>
              <a:t>Función:</a:t>
            </a:r>
            <a:r>
              <a:rPr lang="es-GT" sz="1800" dirty="0">
                <a:effectLst/>
                <a:latin typeface="Times New Roman" panose="02020603050405020304" pitchFamily="18" charset="0"/>
                <a:ea typeface="Times New Roman" panose="02020603050405020304" pitchFamily="18" charset="0"/>
              </a:rPr>
              <a:t> Administra y controla las conexiones entre sistemas</a:t>
            </a:r>
          </a:p>
        </p:txBody>
      </p:sp>
    </p:spTree>
    <p:extLst>
      <p:ext uri="{BB962C8B-B14F-4D97-AF65-F5344CB8AC3E}">
        <p14:creationId xmlns:p14="http://schemas.microsoft.com/office/powerpoint/2010/main" val="293322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11C8815-BD72-7926-1A26-3414AF430BE7}"/>
              </a:ext>
            </a:extLst>
          </p:cNvPr>
          <p:cNvSpPr>
            <a:spLocks noGrp="1"/>
          </p:cNvSpPr>
          <p:nvPr>
            <p:ph sz="half" idx="1"/>
          </p:nvPr>
        </p:nvSpPr>
        <p:spPr>
          <a:xfrm>
            <a:off x="269508" y="202130"/>
            <a:ext cx="5750292" cy="3917484"/>
          </a:xfrm>
        </p:spPr>
        <p:txBody>
          <a:bodyPr>
            <a:noAutofit/>
          </a:bodyPr>
          <a:lstStyle/>
          <a:p>
            <a:pPr marL="342900" lvl="0" indent="-342900">
              <a:buFont typeface="+mj-lt"/>
              <a:buAutoNum type="arabicPeriod" startAt="4"/>
            </a:pPr>
            <a:r>
              <a:rPr lang="es-GT" sz="1400" b="1" dirty="0">
                <a:effectLst/>
                <a:latin typeface="Times New Roman" panose="02020603050405020304" pitchFamily="18" charset="0"/>
                <a:ea typeface="Times New Roman" panose="02020603050405020304" pitchFamily="18" charset="0"/>
              </a:rPr>
              <a:t>Capa de Transporte</a:t>
            </a:r>
            <a:endParaRPr lang="es-GT" sz="1400" dirty="0">
              <a:effectLst/>
              <a:latin typeface="Times New Roman" panose="02020603050405020304" pitchFamily="18" charset="0"/>
              <a:ea typeface="Times New Roman" panose="02020603050405020304" pitchFamily="18" charset="0"/>
            </a:endParaRPr>
          </a:p>
          <a:p>
            <a:pPr marL="0" indent="0">
              <a:buNone/>
            </a:pPr>
            <a:r>
              <a:rPr lang="es-GT" sz="1400" kern="0" dirty="0">
                <a:effectLst/>
                <a:latin typeface="Times New Roman" panose="02020603050405020304" pitchFamily="18" charset="0"/>
                <a:ea typeface="Times New Roman" panose="02020603050405020304" pitchFamily="18" charset="0"/>
              </a:rPr>
              <a:t>Es la responsable de las comunicaciones de extremo a extremo entre dos dispositivos. Esto implica, antes de proceder a ejecutar el envío a la capa 3, tomar datos de la capa de sesión y fragmentarlos seguidamente en trozos más pequeños llamados segmentos. La capa de transporte del dispositivo receptor es la responsable luego de rearmar tales segmentos y construir con ellos datos que la capa de sesión pueda consumir.</a:t>
            </a:r>
            <a:br>
              <a:rPr lang="es-GT" sz="1400" kern="0" dirty="0">
                <a:effectLst/>
                <a:latin typeface="Times New Roman" panose="02020603050405020304" pitchFamily="18" charset="0"/>
                <a:ea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rPr>
              <a:t>La capa de transporte también es responsable del control de flujo y el control de errores. El control de flujo determina una velocidad óptima de transmisión para garantizar que un emisor con una conexión rápida no abrume a un receptor con una conexión lenta. La capa de transporte realiza un control de errores en el extremo receptor al garantizar que los datos recibidos estén completos y solicitar una retransmisión si no lo están.</a:t>
            </a:r>
            <a:endParaRPr lang="es-GT" sz="1400" dirty="0"/>
          </a:p>
        </p:txBody>
      </p:sp>
      <p:sp>
        <p:nvSpPr>
          <p:cNvPr id="6" name="Marcador de contenido 5">
            <a:extLst>
              <a:ext uri="{FF2B5EF4-FFF2-40B4-BE49-F238E27FC236}">
                <a16:creationId xmlns:a16="http://schemas.microsoft.com/office/drawing/2014/main" id="{D7929053-893F-A67A-60F1-E0557BD13DA6}"/>
              </a:ext>
            </a:extLst>
          </p:cNvPr>
          <p:cNvSpPr>
            <a:spLocks noGrp="1"/>
          </p:cNvSpPr>
          <p:nvPr>
            <p:ph sz="half" idx="2"/>
          </p:nvPr>
        </p:nvSpPr>
        <p:spPr>
          <a:xfrm>
            <a:off x="6287703" y="202129"/>
            <a:ext cx="4875211" cy="3917483"/>
          </a:xfrm>
        </p:spPr>
        <p:txBody>
          <a:bodyPr>
            <a:normAutofit/>
          </a:bodyPr>
          <a:lstStyle/>
          <a:p>
            <a:pPr marL="342900" lvl="0" indent="-342900">
              <a:buFont typeface="+mj-lt"/>
              <a:buAutoNum type="arabicPeriod" startAt="3"/>
            </a:pPr>
            <a:r>
              <a:rPr lang="es-GT" sz="1700" b="1" dirty="0">
                <a:effectLst/>
                <a:latin typeface="Times New Roman" panose="02020603050405020304" pitchFamily="18" charset="0"/>
                <a:ea typeface="Times New Roman" panose="02020603050405020304" pitchFamily="18" charset="0"/>
              </a:rPr>
              <a:t>Capa de Red</a:t>
            </a:r>
            <a:endParaRPr lang="es-GT" sz="1700" dirty="0">
              <a:effectLst/>
              <a:latin typeface="Times New Roman" panose="02020603050405020304" pitchFamily="18" charset="0"/>
              <a:ea typeface="Times New Roman" panose="02020603050405020304" pitchFamily="18" charset="0"/>
            </a:endParaRPr>
          </a:p>
          <a:p>
            <a:pPr marL="0" indent="0">
              <a:buNone/>
            </a:pPr>
            <a:r>
              <a:rPr lang="es-GT" sz="1700" dirty="0">
                <a:effectLst/>
                <a:latin typeface="Times New Roman" panose="02020603050405020304" pitchFamily="18" charset="0"/>
                <a:ea typeface="Times New Roman" panose="02020603050405020304" pitchFamily="18" charset="0"/>
              </a:rPr>
              <a:t>Es responsable de facilitar la transferencia de datos entre dos redes diferentes. Si los dispositivos que se comunican se encuentran en la misma red, entonces la capa de red no es necesaria. Esta capa divide los segmentos de la capa de transporte en unidades más pequeñas, llamadas paquetes, en el dispositivo del emisor, y vuelve a juntar estos paquetes en el dispositivo del receptor. La capa de red también busca la mejor ruta física para que los datos lleguen a su destino; esto se conoce como enrutamiento.</a:t>
            </a:r>
          </a:p>
          <a:p>
            <a:pPr marL="0" indent="0">
              <a:buNone/>
            </a:pPr>
            <a:endParaRPr lang="es-GT" dirty="0"/>
          </a:p>
        </p:txBody>
      </p:sp>
      <p:sp>
        <p:nvSpPr>
          <p:cNvPr id="7" name="Marcador de contenido 4">
            <a:extLst>
              <a:ext uri="{FF2B5EF4-FFF2-40B4-BE49-F238E27FC236}">
                <a16:creationId xmlns:a16="http://schemas.microsoft.com/office/drawing/2014/main" id="{1EE1E135-D291-45B9-42FE-8CFA4D001E88}"/>
              </a:ext>
            </a:extLst>
          </p:cNvPr>
          <p:cNvSpPr txBox="1">
            <a:spLocks/>
          </p:cNvSpPr>
          <p:nvPr/>
        </p:nvSpPr>
        <p:spPr>
          <a:xfrm>
            <a:off x="421908" y="5611528"/>
            <a:ext cx="5597892" cy="10443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800" b="1" kern="0" dirty="0">
                <a:effectLst/>
                <a:latin typeface="Times New Roman" panose="02020603050405020304" pitchFamily="18" charset="0"/>
                <a:ea typeface="Times New Roman" panose="02020603050405020304" pitchFamily="18" charset="0"/>
              </a:rPr>
              <a:t>Proceso:</a:t>
            </a:r>
            <a:r>
              <a:rPr lang="es-GT" sz="1800" kern="0" dirty="0">
                <a:effectLst/>
                <a:latin typeface="Times New Roman" panose="02020603050405020304" pitchFamily="18" charset="0"/>
                <a:ea typeface="Times New Roman" panose="02020603050405020304" pitchFamily="18" charset="0"/>
              </a:rPr>
              <a:t> Segmenta datos en segmentos, maneja la confiabilidad y control de flujo, y reensambla segmentos en el destino.</a:t>
            </a:r>
            <a:br>
              <a:rPr lang="es-GT" sz="1800" kern="0" dirty="0">
                <a:effectLst/>
                <a:latin typeface="Times New Roman" panose="02020603050405020304" pitchFamily="18" charset="0"/>
                <a:ea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rPr>
              <a:t>Función:</a:t>
            </a:r>
            <a:r>
              <a:rPr lang="es-GT" sz="1800" kern="0" dirty="0">
                <a:effectLst/>
                <a:latin typeface="Times New Roman" panose="02020603050405020304" pitchFamily="18" charset="0"/>
                <a:ea typeface="Times New Roman" panose="02020603050405020304" pitchFamily="18" charset="0"/>
              </a:rPr>
              <a:t> Asegura la transferencia fiable de datos entre sistemas finales.</a:t>
            </a:r>
            <a:endParaRPr lang="es-GT" sz="1800" dirty="0"/>
          </a:p>
        </p:txBody>
      </p:sp>
      <p:sp>
        <p:nvSpPr>
          <p:cNvPr id="10" name="Marcador de contenido 4">
            <a:extLst>
              <a:ext uri="{FF2B5EF4-FFF2-40B4-BE49-F238E27FC236}">
                <a16:creationId xmlns:a16="http://schemas.microsoft.com/office/drawing/2014/main" id="{804E6752-6A88-8860-DFB3-BA2A6ABE57C1}"/>
              </a:ext>
            </a:extLst>
          </p:cNvPr>
          <p:cNvSpPr txBox="1">
            <a:spLocks/>
          </p:cNvSpPr>
          <p:nvPr/>
        </p:nvSpPr>
        <p:spPr>
          <a:xfrm>
            <a:off x="6019800" y="5326764"/>
            <a:ext cx="5597892" cy="13291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600" b="1" dirty="0">
                <a:effectLst/>
                <a:latin typeface="Times New Roman" panose="02020603050405020304" pitchFamily="18" charset="0"/>
                <a:ea typeface="Times New Roman" panose="02020603050405020304" pitchFamily="18" charset="0"/>
              </a:rPr>
              <a:t>Proceso:</a:t>
            </a:r>
            <a:r>
              <a:rPr lang="es-GT" sz="1600" dirty="0">
                <a:effectLst/>
                <a:latin typeface="Times New Roman" panose="02020603050405020304" pitchFamily="18" charset="0"/>
                <a:ea typeface="Times New Roman" panose="02020603050405020304" pitchFamily="18" charset="0"/>
              </a:rPr>
              <a:t> Encapsula datos en paquetes, determina la ruta más eficiente para los datos, y maneja el direccionamiento IP.</a:t>
            </a:r>
            <a:br>
              <a:rPr lang="es-GT" sz="1600" dirty="0">
                <a:effectLst/>
                <a:latin typeface="Times New Roman" panose="02020603050405020304" pitchFamily="18" charset="0"/>
                <a:ea typeface="Times New Roman" panose="02020603050405020304" pitchFamily="18" charset="0"/>
              </a:rPr>
            </a:br>
            <a:r>
              <a:rPr lang="es-GT" sz="1600" b="1" dirty="0">
                <a:effectLst/>
                <a:latin typeface="Times New Roman" panose="02020603050405020304" pitchFamily="18" charset="0"/>
                <a:ea typeface="Times New Roman" panose="02020603050405020304" pitchFamily="18" charset="0"/>
              </a:rPr>
              <a:t>Función:</a:t>
            </a:r>
            <a:r>
              <a:rPr lang="es-GT" sz="1600" dirty="0">
                <a:effectLst/>
                <a:latin typeface="Times New Roman" panose="02020603050405020304" pitchFamily="18" charset="0"/>
                <a:ea typeface="Times New Roman" panose="02020603050405020304" pitchFamily="18" charset="0"/>
              </a:rPr>
              <a:t> Gestiona la direccionamiento y enrutamiento de paquetes a través de redes múltiples.</a:t>
            </a:r>
          </a:p>
        </p:txBody>
      </p:sp>
      <p:pic>
        <p:nvPicPr>
          <p:cNvPr id="2" name="Imagen 1">
            <a:extLst>
              <a:ext uri="{FF2B5EF4-FFF2-40B4-BE49-F238E27FC236}">
                <a16:creationId xmlns:a16="http://schemas.microsoft.com/office/drawing/2014/main" id="{071CCA3F-7DA9-136F-7079-2710EDD11D4E}"/>
              </a:ext>
            </a:extLst>
          </p:cNvPr>
          <p:cNvPicPr>
            <a:picLocks noChangeAspect="1"/>
          </p:cNvPicPr>
          <p:nvPr/>
        </p:nvPicPr>
        <p:blipFill>
          <a:blip r:embed="rId2"/>
          <a:stretch>
            <a:fillRect/>
          </a:stretch>
        </p:blipFill>
        <p:spPr>
          <a:xfrm>
            <a:off x="815240" y="3836101"/>
            <a:ext cx="4324350" cy="1515110"/>
          </a:xfrm>
          <a:prstGeom prst="rect">
            <a:avLst/>
          </a:prstGeom>
        </p:spPr>
      </p:pic>
      <p:pic>
        <p:nvPicPr>
          <p:cNvPr id="3" name="Imagen 2">
            <a:extLst>
              <a:ext uri="{FF2B5EF4-FFF2-40B4-BE49-F238E27FC236}">
                <a16:creationId xmlns:a16="http://schemas.microsoft.com/office/drawing/2014/main" id="{B4C8ADC9-762A-7385-F6C9-F75FB88D7D4C}"/>
              </a:ext>
            </a:extLst>
          </p:cNvPr>
          <p:cNvPicPr>
            <a:picLocks noChangeAspect="1"/>
          </p:cNvPicPr>
          <p:nvPr/>
        </p:nvPicPr>
        <p:blipFill>
          <a:blip r:embed="rId3"/>
          <a:stretch>
            <a:fillRect/>
          </a:stretch>
        </p:blipFill>
        <p:spPr>
          <a:xfrm>
            <a:off x="6684244" y="3923731"/>
            <a:ext cx="3867150" cy="1339850"/>
          </a:xfrm>
          <a:prstGeom prst="rect">
            <a:avLst/>
          </a:prstGeom>
        </p:spPr>
      </p:pic>
    </p:spTree>
    <p:extLst>
      <p:ext uri="{BB962C8B-B14F-4D97-AF65-F5344CB8AC3E}">
        <p14:creationId xmlns:p14="http://schemas.microsoft.com/office/powerpoint/2010/main" val="40057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11C8815-BD72-7926-1A26-3414AF430BE7}"/>
              </a:ext>
            </a:extLst>
          </p:cNvPr>
          <p:cNvSpPr>
            <a:spLocks noGrp="1"/>
          </p:cNvSpPr>
          <p:nvPr>
            <p:ph sz="half" idx="1"/>
          </p:nvPr>
        </p:nvSpPr>
        <p:spPr>
          <a:xfrm>
            <a:off x="269508" y="202130"/>
            <a:ext cx="5750292" cy="3917484"/>
          </a:xfrm>
        </p:spPr>
        <p:txBody>
          <a:bodyPr>
            <a:noAutofit/>
          </a:bodyPr>
          <a:lstStyle/>
          <a:p>
            <a:pPr marL="342900" lvl="0" indent="-342900">
              <a:buFont typeface="+mj-lt"/>
              <a:buAutoNum type="arabicPeriod" startAt="2"/>
            </a:pPr>
            <a:r>
              <a:rPr lang="es-GT" sz="1800" b="1" dirty="0">
                <a:effectLst/>
                <a:latin typeface="Times New Roman" panose="02020603050405020304" pitchFamily="18" charset="0"/>
                <a:ea typeface="Times New Roman" panose="02020603050405020304" pitchFamily="18" charset="0"/>
              </a:rPr>
              <a:t>Capa de Enlace de Datos</a:t>
            </a:r>
            <a:endParaRPr lang="es-GT" sz="1800" b="1" dirty="0">
              <a:latin typeface="Times New Roman" panose="02020603050405020304" pitchFamily="18" charset="0"/>
              <a:ea typeface="Times New Roman" panose="02020603050405020304" pitchFamily="18" charset="0"/>
            </a:endParaRPr>
          </a:p>
          <a:p>
            <a:pPr marL="0" lvl="0" indent="0">
              <a:buNone/>
            </a:pPr>
            <a:r>
              <a:rPr lang="es-GT" sz="1800" kern="0" dirty="0">
                <a:effectLst/>
                <a:latin typeface="Times New Roman" panose="02020603050405020304" pitchFamily="18" charset="0"/>
                <a:ea typeface="Times New Roman" panose="02020603050405020304" pitchFamily="18" charset="0"/>
              </a:rPr>
              <a:t>La capa de enlace de datos es muy similar a la capa de red, excepto que la capa de enlace de datos facilita la transferencia de datos entre dos dispositivos dentro la </a:t>
            </a:r>
            <a:r>
              <a:rPr lang="es-GT" sz="1800" i="1" kern="0" dirty="0">
                <a:effectLst/>
                <a:latin typeface="Times New Roman" panose="02020603050405020304" pitchFamily="18" charset="0"/>
                <a:ea typeface="Times New Roman" panose="02020603050405020304" pitchFamily="18" charset="0"/>
              </a:rPr>
              <a:t>misma</a:t>
            </a:r>
            <a:r>
              <a:rPr lang="es-GT" sz="1800" kern="0" dirty="0">
                <a:effectLst/>
                <a:latin typeface="Times New Roman" panose="02020603050405020304" pitchFamily="18" charset="0"/>
                <a:ea typeface="Times New Roman" panose="02020603050405020304" pitchFamily="18" charset="0"/>
              </a:rPr>
              <a:t> red. La capa de enlace de datos toma los paquetes de la capa de red y los divide en partes más pequeñas que se denominan tramas. Al igual que la capa de red, esta capa también es responsable del control de flujo y el control de errores en las comunicaciones dentro de la red (la capa de transporte solo realiza tareas de control de flujo y de control de errores para las comunicaciones dentro de la red).</a:t>
            </a:r>
            <a:endParaRPr lang="es-GT" sz="1800" dirty="0"/>
          </a:p>
        </p:txBody>
      </p:sp>
      <p:sp>
        <p:nvSpPr>
          <p:cNvPr id="6" name="Marcador de contenido 5">
            <a:extLst>
              <a:ext uri="{FF2B5EF4-FFF2-40B4-BE49-F238E27FC236}">
                <a16:creationId xmlns:a16="http://schemas.microsoft.com/office/drawing/2014/main" id="{D7929053-893F-A67A-60F1-E0557BD13DA6}"/>
              </a:ext>
            </a:extLst>
          </p:cNvPr>
          <p:cNvSpPr>
            <a:spLocks noGrp="1"/>
          </p:cNvSpPr>
          <p:nvPr>
            <p:ph sz="half" idx="2"/>
          </p:nvPr>
        </p:nvSpPr>
        <p:spPr>
          <a:xfrm>
            <a:off x="6287703" y="202129"/>
            <a:ext cx="4875211" cy="3917483"/>
          </a:xfrm>
        </p:spPr>
        <p:txBody>
          <a:bodyPr>
            <a:normAutofit/>
          </a:bodyPr>
          <a:lstStyle/>
          <a:p>
            <a:pPr marL="342900" lvl="0" indent="-342900">
              <a:buFont typeface="+mj-lt"/>
              <a:buAutoNum type="arabicPeriod"/>
              <a:tabLst>
                <a:tab pos="457200" algn="l"/>
              </a:tabLst>
            </a:pPr>
            <a:r>
              <a:rPr lang="es-GT" sz="1800" b="1" dirty="0">
                <a:effectLst/>
                <a:latin typeface="Times New Roman" panose="02020603050405020304" pitchFamily="18" charset="0"/>
                <a:ea typeface="Times New Roman" panose="02020603050405020304" pitchFamily="18" charset="0"/>
                <a:cs typeface="Times New Roman" panose="02020603050405020304" pitchFamily="18" charset="0"/>
              </a:rPr>
              <a:t>Capa Física </a:t>
            </a:r>
            <a:endParaRPr lang="es-GT"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s-GT" sz="1800" kern="0" dirty="0">
                <a:effectLst/>
                <a:latin typeface="Times New Roman" panose="02020603050405020304" pitchFamily="18" charset="0"/>
                <a:ea typeface="Times New Roman" panose="02020603050405020304" pitchFamily="18" charset="0"/>
              </a:rPr>
              <a:t>Esta capa incluye el equipo físico implicado en la transferencia de datos, tal como los cables y los conmutadores de red. Esta también es la capa donde los datos se convierten en una secuencia de bits, es decir, una cadena de unos y ceros. La capa física de ambos dispositivos también debe estar de acuerdo en cuanto a una convención de señal para que los 1 puedan distinguirse de los 0 en ambos dispositivos.</a:t>
            </a:r>
            <a:endParaRPr lang="es-GT" dirty="0"/>
          </a:p>
        </p:txBody>
      </p:sp>
      <p:sp>
        <p:nvSpPr>
          <p:cNvPr id="7" name="Marcador de contenido 4">
            <a:extLst>
              <a:ext uri="{FF2B5EF4-FFF2-40B4-BE49-F238E27FC236}">
                <a16:creationId xmlns:a16="http://schemas.microsoft.com/office/drawing/2014/main" id="{1EE1E135-D291-45B9-42FE-8CFA4D001E88}"/>
              </a:ext>
            </a:extLst>
          </p:cNvPr>
          <p:cNvSpPr txBox="1">
            <a:spLocks/>
          </p:cNvSpPr>
          <p:nvPr/>
        </p:nvSpPr>
        <p:spPr>
          <a:xfrm>
            <a:off x="421908" y="5611528"/>
            <a:ext cx="5597892" cy="10443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800" b="1" kern="0" dirty="0">
                <a:effectLst/>
                <a:latin typeface="Times New Roman" panose="02020603050405020304" pitchFamily="18" charset="0"/>
                <a:ea typeface="Times New Roman" panose="02020603050405020304" pitchFamily="18" charset="0"/>
              </a:rPr>
              <a:t>Proceso:</a:t>
            </a:r>
            <a:r>
              <a:rPr lang="es-GT" sz="1800" kern="0" dirty="0">
                <a:effectLst/>
                <a:latin typeface="Times New Roman" panose="02020603050405020304" pitchFamily="18" charset="0"/>
                <a:ea typeface="Times New Roman" panose="02020603050405020304" pitchFamily="18" charset="0"/>
              </a:rPr>
              <a:t> Encapsula datos en tramas, maneja errores de transmisión, y controla el acceso al medio compartido.</a:t>
            </a:r>
            <a:br>
              <a:rPr lang="es-GT" sz="1800" kern="0" dirty="0">
                <a:effectLst/>
                <a:latin typeface="Times New Roman" panose="02020603050405020304" pitchFamily="18" charset="0"/>
                <a:ea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rPr>
              <a:t>Función:</a:t>
            </a:r>
            <a:r>
              <a:rPr lang="es-GT" sz="1800" kern="0" dirty="0">
                <a:effectLst/>
                <a:latin typeface="Times New Roman" panose="02020603050405020304" pitchFamily="18" charset="0"/>
                <a:ea typeface="Times New Roman" panose="02020603050405020304" pitchFamily="18" charset="0"/>
              </a:rPr>
              <a:t> Establece y mantiene enlaces de comunicación fiables entre dispositivos en la misma red.</a:t>
            </a:r>
            <a:endParaRPr lang="es-GT" sz="1800" dirty="0"/>
          </a:p>
        </p:txBody>
      </p:sp>
      <p:sp>
        <p:nvSpPr>
          <p:cNvPr id="10" name="Marcador de contenido 4">
            <a:extLst>
              <a:ext uri="{FF2B5EF4-FFF2-40B4-BE49-F238E27FC236}">
                <a16:creationId xmlns:a16="http://schemas.microsoft.com/office/drawing/2014/main" id="{804E6752-6A88-8860-DFB3-BA2A6ABE57C1}"/>
              </a:ext>
            </a:extLst>
          </p:cNvPr>
          <p:cNvSpPr txBox="1">
            <a:spLocks/>
          </p:cNvSpPr>
          <p:nvPr/>
        </p:nvSpPr>
        <p:spPr>
          <a:xfrm>
            <a:off x="6019800" y="5326764"/>
            <a:ext cx="5597892" cy="13291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GT" sz="1800" b="1" kern="0" dirty="0">
                <a:effectLst/>
                <a:latin typeface="Times New Roman" panose="02020603050405020304" pitchFamily="18" charset="0"/>
                <a:ea typeface="Times New Roman" panose="02020603050405020304" pitchFamily="18" charset="0"/>
              </a:rPr>
              <a:t>Proceso:</a:t>
            </a:r>
            <a:r>
              <a:rPr lang="es-GT" sz="1800" kern="0" dirty="0">
                <a:effectLst/>
                <a:latin typeface="Times New Roman" panose="02020603050405020304" pitchFamily="18" charset="0"/>
                <a:ea typeface="Times New Roman" panose="02020603050405020304" pitchFamily="18" charset="0"/>
              </a:rPr>
              <a:t> Convierte datos binarios en señales eléctricas, ópticas o de radio y viceversa.</a:t>
            </a:r>
            <a:br>
              <a:rPr lang="es-GT" sz="1800" kern="0" dirty="0">
                <a:effectLst/>
                <a:latin typeface="Times New Roman" panose="02020603050405020304" pitchFamily="18" charset="0"/>
                <a:ea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rPr>
              <a:t>Función:</a:t>
            </a:r>
            <a:r>
              <a:rPr lang="es-GT" sz="1800" kern="0" dirty="0">
                <a:effectLst/>
                <a:latin typeface="Times New Roman" panose="02020603050405020304" pitchFamily="18" charset="0"/>
                <a:ea typeface="Times New Roman" panose="02020603050405020304" pitchFamily="18" charset="0"/>
              </a:rPr>
              <a:t> Transmite bits individuales a través de un medio físico, como cables o señales inalámbricas.</a:t>
            </a:r>
            <a:endParaRPr lang="es-GT" sz="1800" dirty="0">
              <a:effectLst/>
              <a:latin typeface="Times New Roman" panose="02020603050405020304" pitchFamily="18" charset="0"/>
              <a:ea typeface="Times New Roman" panose="02020603050405020304" pitchFamily="18" charset="0"/>
            </a:endParaRPr>
          </a:p>
        </p:txBody>
      </p:sp>
      <p:pic>
        <p:nvPicPr>
          <p:cNvPr id="2" name="Imagen 1">
            <a:extLst>
              <a:ext uri="{FF2B5EF4-FFF2-40B4-BE49-F238E27FC236}">
                <a16:creationId xmlns:a16="http://schemas.microsoft.com/office/drawing/2014/main" id="{A0B94EA9-A808-CA75-0999-5987788961E5}"/>
              </a:ext>
            </a:extLst>
          </p:cNvPr>
          <p:cNvPicPr>
            <a:picLocks noChangeAspect="1"/>
          </p:cNvPicPr>
          <p:nvPr/>
        </p:nvPicPr>
        <p:blipFill>
          <a:blip r:embed="rId2"/>
          <a:stretch>
            <a:fillRect/>
          </a:stretch>
        </p:blipFill>
        <p:spPr>
          <a:xfrm>
            <a:off x="823729" y="4119612"/>
            <a:ext cx="4641850" cy="1457960"/>
          </a:xfrm>
          <a:prstGeom prst="rect">
            <a:avLst/>
          </a:prstGeom>
        </p:spPr>
      </p:pic>
      <p:pic>
        <p:nvPicPr>
          <p:cNvPr id="3" name="Imagen 2">
            <a:extLst>
              <a:ext uri="{FF2B5EF4-FFF2-40B4-BE49-F238E27FC236}">
                <a16:creationId xmlns:a16="http://schemas.microsoft.com/office/drawing/2014/main" id="{E25F596B-C016-E43B-6E7F-E7D9FF2B52C2}"/>
              </a:ext>
            </a:extLst>
          </p:cNvPr>
          <p:cNvPicPr>
            <a:picLocks noChangeAspect="1"/>
          </p:cNvPicPr>
          <p:nvPr/>
        </p:nvPicPr>
        <p:blipFill>
          <a:blip r:embed="rId3"/>
          <a:stretch>
            <a:fillRect/>
          </a:stretch>
        </p:blipFill>
        <p:spPr>
          <a:xfrm>
            <a:off x="6183546" y="3666640"/>
            <a:ext cx="4919980" cy="1565275"/>
          </a:xfrm>
          <a:prstGeom prst="rect">
            <a:avLst/>
          </a:prstGeom>
        </p:spPr>
      </p:pic>
    </p:spTree>
    <p:extLst>
      <p:ext uri="{BB962C8B-B14F-4D97-AF65-F5344CB8AC3E}">
        <p14:creationId xmlns:p14="http://schemas.microsoft.com/office/powerpoint/2010/main" val="249862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1700212" y="217588"/>
            <a:ext cx="8791575" cy="477837"/>
          </a:xfrm>
        </p:spPr>
        <p:txBody>
          <a:bodyPr/>
          <a:lstStyle/>
          <a:p>
            <a:r>
              <a:rPr lang="es-GT" sz="1800" b="1" kern="0" dirty="0">
                <a:effectLst/>
                <a:latin typeface="Times New Roman" panose="02020603050405020304" pitchFamily="18" charset="0"/>
                <a:ea typeface="Times New Roman" panose="02020603050405020304" pitchFamily="18" charset="0"/>
              </a:rPr>
              <a:t>PROTOCOLOS DE CADA CAPA ILUSTRADAS EN LA SIGUIENTE IMAGEN:</a:t>
            </a:r>
            <a:endParaRPr lang="es-GT" dirty="0"/>
          </a:p>
        </p:txBody>
      </p:sp>
      <p:pic>
        <p:nvPicPr>
          <p:cNvPr id="4" name="Imagen 3">
            <a:extLst>
              <a:ext uri="{FF2B5EF4-FFF2-40B4-BE49-F238E27FC236}">
                <a16:creationId xmlns:a16="http://schemas.microsoft.com/office/drawing/2014/main" id="{8CF890C9-6D43-9BCE-4FAB-DCFE1F25AD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300" y="695425"/>
            <a:ext cx="5612130" cy="5706745"/>
          </a:xfrm>
          <a:prstGeom prst="rect">
            <a:avLst/>
          </a:prstGeom>
          <a:noFill/>
          <a:ln>
            <a:noFill/>
          </a:ln>
        </p:spPr>
      </p:pic>
    </p:spTree>
    <p:extLst>
      <p:ext uri="{BB962C8B-B14F-4D97-AF65-F5344CB8AC3E}">
        <p14:creationId xmlns:p14="http://schemas.microsoft.com/office/powerpoint/2010/main" val="269787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503471" y="124008"/>
            <a:ext cx="11185057" cy="2311181"/>
          </a:xfrm>
        </p:spPr>
        <p:txBody>
          <a:bodyPr>
            <a:normAutofit fontScale="90000"/>
          </a:bodyPr>
          <a:lstStyle/>
          <a:p>
            <a:r>
              <a:rPr lang="es-GT" sz="1800" b="1" dirty="0">
                <a:effectLst/>
                <a:latin typeface="Times New Roman" panose="02020603050405020304" pitchFamily="18" charset="0"/>
                <a:ea typeface="Times New Roman" panose="02020603050405020304" pitchFamily="18" charset="0"/>
              </a:rPr>
              <a:t>Modelo TCP/IP</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El modelo TCP/IP es actualmente el estándar de facto para la comunicación de redes de computadoras en el mundo. El modelo TCP/IP estandariza la comunicación de los dispositivos en una red determinando principalmente reglas, comportamiento y seguridad.</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El modelo TCP/IP fue desarrollado en el año 1970 por el departamento de defensa de los Estados Unidos y con el pasar del tiempo TCP/IP se convirtió en el principal estándar de todo el internet.</a:t>
            </a:r>
            <a:br>
              <a:rPr lang="es-GT" sz="1800" dirty="0">
                <a:effectLst/>
                <a:latin typeface="Times New Roman" panose="02020603050405020304" pitchFamily="18" charset="0"/>
                <a:ea typeface="Times New Roman" panose="02020603050405020304" pitchFamily="18" charset="0"/>
              </a:rPr>
            </a:br>
            <a:r>
              <a:rPr lang="es-GT" sz="1800" dirty="0">
                <a:effectLst/>
                <a:latin typeface="Times New Roman" panose="02020603050405020304" pitchFamily="18" charset="0"/>
                <a:ea typeface="Times New Roman" panose="02020603050405020304" pitchFamily="18" charset="0"/>
              </a:rPr>
              <a:t>Hay cuatro capas en el modelo TCP/IP: acceso a la red, Internet, transporte y aplicación. Conjuntamente, estas capas son un conjunto de protocolos. El modelo TCP/IP pasa los datos por estas capas en un orden concreto cuando un usuario envía información y después en el orden inverso cuando se reciben los datos.</a:t>
            </a:r>
          </a:p>
        </p:txBody>
      </p:sp>
      <p:sp>
        <p:nvSpPr>
          <p:cNvPr id="7" name="Marcador de contenido 4">
            <a:extLst>
              <a:ext uri="{FF2B5EF4-FFF2-40B4-BE49-F238E27FC236}">
                <a16:creationId xmlns:a16="http://schemas.microsoft.com/office/drawing/2014/main" id="{F036703A-949F-9366-D251-56889F7C72BA}"/>
              </a:ext>
            </a:extLst>
          </p:cNvPr>
          <p:cNvSpPr txBox="1">
            <a:spLocks/>
          </p:cNvSpPr>
          <p:nvPr/>
        </p:nvSpPr>
        <p:spPr>
          <a:xfrm>
            <a:off x="291714" y="2435191"/>
            <a:ext cx="5928611" cy="42206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lvl="0" indent="-342900">
              <a:buFont typeface="+mj-lt"/>
              <a:buAutoNum type="arabicPeriod"/>
              <a:tabLst>
                <a:tab pos="457200" algn="l"/>
              </a:tabLst>
            </a:pPr>
            <a:r>
              <a:rPr lang="es-GT" sz="1700" b="1" dirty="0">
                <a:effectLst/>
                <a:latin typeface="Times New Roman" panose="02020603050405020304" pitchFamily="18" charset="0"/>
                <a:ea typeface="Times New Roman" panose="02020603050405020304" pitchFamily="18" charset="0"/>
              </a:rPr>
              <a:t>Capa de Acceso a la Red</a:t>
            </a:r>
            <a:endParaRPr lang="es-GT" sz="1700" dirty="0">
              <a:effectLst/>
              <a:latin typeface="Times New Roman" panose="02020603050405020304" pitchFamily="18" charset="0"/>
              <a:ea typeface="Times New Roman" panose="02020603050405020304" pitchFamily="18" charset="0"/>
            </a:endParaRPr>
          </a:p>
          <a:p>
            <a:pPr marL="0" indent="0">
              <a:buNone/>
            </a:pPr>
            <a:r>
              <a:rPr lang="es-GT" sz="1700" dirty="0">
                <a:effectLst/>
                <a:latin typeface="Times New Roman" panose="02020603050405020304" pitchFamily="18" charset="0"/>
                <a:ea typeface="Times New Roman" panose="02020603050405020304" pitchFamily="18" charset="0"/>
              </a:rPr>
              <a:t>La capa de acceso a la red, también conocida como la capa de enlace a los datos, gestiona la infraestructura física que permite a los ordenadores comunicarse entre sí por Internet. Esto abarca, entre otros elementos, cables Ethernet, redes inalámbricas, tarjetas de interfaz de red y controladores de dispositivos en el ordenador.</a:t>
            </a:r>
            <a:br>
              <a:rPr lang="es-GT" sz="1700" dirty="0">
                <a:effectLst/>
                <a:latin typeface="Times New Roman" panose="02020603050405020304" pitchFamily="18" charset="0"/>
                <a:ea typeface="Times New Roman" panose="02020603050405020304" pitchFamily="18" charset="0"/>
              </a:rPr>
            </a:br>
            <a:r>
              <a:rPr lang="es-GT" sz="1700" dirty="0">
                <a:effectLst/>
                <a:latin typeface="Times New Roman" panose="02020603050405020304" pitchFamily="18" charset="0"/>
                <a:ea typeface="Times New Roman" panose="02020603050405020304" pitchFamily="18" charset="0"/>
              </a:rPr>
              <a:t>La capa de acceso a la red también incluye la infraestructura técnica, como el código que convierte datos digitales en señales transmisibles, que hacen posible una conexión.</a:t>
            </a:r>
            <a:br>
              <a:rPr lang="es-GT" sz="1700" dirty="0">
                <a:effectLst/>
                <a:latin typeface="Times New Roman" panose="02020603050405020304" pitchFamily="18" charset="0"/>
                <a:ea typeface="Times New Roman" panose="02020603050405020304" pitchFamily="18" charset="0"/>
              </a:rPr>
            </a:br>
            <a:r>
              <a:rPr lang="es-GT" sz="1700" b="1" dirty="0">
                <a:effectLst/>
                <a:latin typeface="Times New Roman" panose="02020603050405020304" pitchFamily="18" charset="0"/>
                <a:ea typeface="Times New Roman" panose="02020603050405020304" pitchFamily="18" charset="0"/>
              </a:rPr>
              <a:t>Proceso:</a:t>
            </a:r>
            <a:r>
              <a:rPr lang="es-GT" sz="1700" dirty="0">
                <a:effectLst/>
                <a:latin typeface="Times New Roman" panose="02020603050405020304" pitchFamily="18" charset="0"/>
                <a:ea typeface="Times New Roman" panose="02020603050405020304" pitchFamily="18" charset="0"/>
              </a:rPr>
              <a:t> Incluye las funciones de la capa física y de enlace de datos del modelo OSI.</a:t>
            </a:r>
            <a:br>
              <a:rPr lang="es-GT" sz="1700" dirty="0">
                <a:effectLst/>
                <a:latin typeface="Times New Roman" panose="02020603050405020304" pitchFamily="18" charset="0"/>
                <a:ea typeface="Times New Roman" panose="02020603050405020304" pitchFamily="18" charset="0"/>
              </a:rPr>
            </a:br>
            <a:r>
              <a:rPr lang="es-GT" sz="1700" b="1" dirty="0">
                <a:effectLst/>
                <a:latin typeface="Times New Roman" panose="02020603050405020304" pitchFamily="18" charset="0"/>
                <a:ea typeface="Times New Roman" panose="02020603050405020304" pitchFamily="18" charset="0"/>
              </a:rPr>
              <a:t>Función:</a:t>
            </a:r>
            <a:r>
              <a:rPr lang="es-GT" sz="1700" dirty="0">
                <a:effectLst/>
                <a:latin typeface="Times New Roman" panose="02020603050405020304" pitchFamily="18" charset="0"/>
                <a:ea typeface="Times New Roman" panose="02020603050405020304" pitchFamily="18" charset="0"/>
              </a:rPr>
              <a:t> Maneja la transmisión de datos entre el dispositivo y la red física.</a:t>
            </a:r>
          </a:p>
          <a:p>
            <a:pPr marL="0" indent="0" algn="ctr">
              <a:spcBef>
                <a:spcPts val="200"/>
              </a:spcBef>
              <a:buNone/>
            </a:pPr>
            <a:endParaRPr lang="es-GT" sz="1200" dirty="0">
              <a:effectLst/>
              <a:latin typeface="Times New Roman" panose="02020603050405020304" pitchFamily="18" charset="0"/>
              <a:ea typeface="Times New Roman" panose="02020603050405020304" pitchFamily="18" charset="0"/>
            </a:endParaRPr>
          </a:p>
        </p:txBody>
      </p:sp>
      <p:sp>
        <p:nvSpPr>
          <p:cNvPr id="8" name="Marcador de contenido 4">
            <a:extLst>
              <a:ext uri="{FF2B5EF4-FFF2-40B4-BE49-F238E27FC236}">
                <a16:creationId xmlns:a16="http://schemas.microsoft.com/office/drawing/2014/main" id="{CCBC1005-CA79-0781-BC14-DE1390414D9E}"/>
              </a:ext>
            </a:extLst>
          </p:cNvPr>
          <p:cNvSpPr txBox="1">
            <a:spLocks/>
          </p:cNvSpPr>
          <p:nvPr/>
        </p:nvSpPr>
        <p:spPr>
          <a:xfrm>
            <a:off x="6220325" y="2435190"/>
            <a:ext cx="5809649" cy="41324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buNone/>
              <a:tabLst>
                <a:tab pos="457200" algn="l"/>
              </a:tabLst>
            </a:pPr>
            <a:r>
              <a:rPr lang="es-GT" sz="1800" b="1" dirty="0">
                <a:effectLst/>
                <a:latin typeface="Times New Roman" panose="02020603050405020304" pitchFamily="18" charset="0"/>
                <a:ea typeface="Times New Roman" panose="02020603050405020304" pitchFamily="18" charset="0"/>
              </a:rPr>
              <a:t>2. Capa de Internet </a:t>
            </a:r>
            <a:endParaRPr lang="es-GT" sz="1800" dirty="0">
              <a:effectLst/>
              <a:latin typeface="Times New Roman" panose="02020603050405020304" pitchFamily="18" charset="0"/>
              <a:ea typeface="Times New Roman" panose="02020603050405020304" pitchFamily="18" charset="0"/>
            </a:endParaRPr>
          </a:p>
          <a:p>
            <a:pPr marL="0" indent="0">
              <a:buNone/>
            </a:pPr>
            <a:r>
              <a:rPr lang="es-GT" sz="1800" dirty="0">
                <a:effectLst/>
                <a:latin typeface="Times New Roman" panose="02020603050405020304" pitchFamily="18" charset="0"/>
                <a:ea typeface="Times New Roman" panose="02020603050405020304" pitchFamily="18" charset="0"/>
              </a:rPr>
              <a:t>La capa de Internet, también llamada la capa de red, controla el flujo y el enrutamiento de tráfico para garantizar que los datos se envían de forma rápida y correcta. Esta capa también es responsable de volver a juntar el paquete de datos en el destino. Si hay mucho tráfico en Internet, esta capa puede tardar un poco más en enviar un archivo, pero es menos probable que el archivo se dañe.</a:t>
            </a:r>
          </a:p>
          <a:p>
            <a:pPr marL="0" indent="0">
              <a:buNone/>
            </a:pPr>
            <a:r>
              <a:rPr lang="es-GT" sz="1800" b="1" dirty="0">
                <a:effectLst/>
                <a:latin typeface="Times New Roman" panose="02020603050405020304" pitchFamily="18" charset="0"/>
                <a:ea typeface="Times New Roman" panose="02020603050405020304" pitchFamily="18" charset="0"/>
              </a:rPr>
              <a:t>Proceso:</a:t>
            </a:r>
            <a:r>
              <a:rPr lang="es-GT" sz="1800" dirty="0">
                <a:effectLst/>
                <a:latin typeface="Times New Roman" panose="02020603050405020304" pitchFamily="18" charset="0"/>
                <a:ea typeface="Times New Roman" panose="02020603050405020304" pitchFamily="18" charset="0"/>
              </a:rPr>
              <a:t> Encapsula datos en paquetes IP, maneja el direccionamiento IP y determina rutas para los datos.</a:t>
            </a:r>
            <a:br>
              <a:rPr lang="es-GT" sz="1800" dirty="0">
                <a:effectLst/>
                <a:latin typeface="Times New Roman" panose="02020603050405020304" pitchFamily="18" charset="0"/>
                <a:ea typeface="Times New Roman" panose="02020603050405020304" pitchFamily="18" charset="0"/>
              </a:rPr>
            </a:br>
            <a:r>
              <a:rPr lang="es-GT" sz="1800" b="1" dirty="0">
                <a:effectLst/>
                <a:latin typeface="Times New Roman" panose="02020603050405020304" pitchFamily="18" charset="0"/>
                <a:ea typeface="Times New Roman" panose="02020603050405020304" pitchFamily="18" charset="0"/>
              </a:rPr>
              <a:t>Función:</a:t>
            </a:r>
            <a:r>
              <a:rPr lang="es-GT" sz="1800" dirty="0">
                <a:effectLst/>
                <a:latin typeface="Times New Roman" panose="02020603050405020304" pitchFamily="18" charset="0"/>
                <a:ea typeface="Times New Roman" panose="02020603050405020304" pitchFamily="18" charset="0"/>
              </a:rPr>
              <a:t> Gestiona el direccionamiento y enrutamiento de paquetes entre dispositivos en redes diferentes.</a:t>
            </a:r>
          </a:p>
          <a:p>
            <a:pPr marL="0" lvl="0" indent="0">
              <a:buNone/>
              <a:tabLst>
                <a:tab pos="457200" algn="l"/>
              </a:tabLst>
            </a:pPr>
            <a:endParaRPr lang="es-G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577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11C8815-BD72-7926-1A26-3414AF430BE7}"/>
              </a:ext>
            </a:extLst>
          </p:cNvPr>
          <p:cNvSpPr>
            <a:spLocks noGrp="1"/>
          </p:cNvSpPr>
          <p:nvPr>
            <p:ph sz="half" idx="1"/>
          </p:nvPr>
        </p:nvSpPr>
        <p:spPr>
          <a:xfrm>
            <a:off x="269508" y="202129"/>
            <a:ext cx="5750292" cy="6453737"/>
          </a:xfrm>
        </p:spPr>
        <p:txBody>
          <a:bodyPr>
            <a:noAutofit/>
          </a:bodyPr>
          <a:lstStyle/>
          <a:p>
            <a:pPr marL="0" lvl="0" indent="0">
              <a:buNone/>
              <a:tabLst>
                <a:tab pos="457200" algn="l"/>
              </a:tabLst>
            </a:pPr>
            <a:r>
              <a:rPr lang="es-GT" sz="2000" b="1" dirty="0">
                <a:effectLst/>
                <a:latin typeface="Times New Roman" panose="02020603050405020304" pitchFamily="18" charset="0"/>
                <a:ea typeface="Times New Roman" panose="02020603050405020304" pitchFamily="18" charset="0"/>
              </a:rPr>
              <a:t>3. Capa de Transporte</a:t>
            </a:r>
            <a:endParaRPr lang="es-GT" sz="2000" dirty="0">
              <a:effectLst/>
              <a:latin typeface="Times New Roman" panose="02020603050405020304" pitchFamily="18" charset="0"/>
              <a:ea typeface="Times New Roman" panose="02020603050405020304" pitchFamily="18" charset="0"/>
            </a:endParaRPr>
          </a:p>
          <a:p>
            <a:pPr marL="0" indent="0">
              <a:buNone/>
            </a:pPr>
            <a:r>
              <a:rPr lang="es-GT" sz="2000" dirty="0">
                <a:effectLst/>
                <a:latin typeface="Times New Roman" panose="02020603050405020304" pitchFamily="18" charset="0"/>
                <a:ea typeface="Times New Roman" panose="02020603050405020304" pitchFamily="18" charset="0"/>
              </a:rPr>
              <a:t>La capa de transporte es la que proporciona una conexión de datos fiable entre dos dispositivos de comunicación. Es como enviar un paquete asegurado: la capa de transporte divide los datos en paquetes, confirma los paquetes que ha recibido del remitente y se asegura de que el destinatario confirme los paquetes recibidos por su parte.</a:t>
            </a:r>
          </a:p>
          <a:p>
            <a:pPr marL="0" indent="0">
              <a:buNone/>
            </a:pPr>
            <a:r>
              <a:rPr lang="es-GT" sz="2000" b="1" dirty="0">
                <a:effectLst/>
                <a:latin typeface="Times New Roman" panose="02020603050405020304" pitchFamily="18" charset="0"/>
                <a:ea typeface="Times New Roman" panose="02020603050405020304" pitchFamily="18" charset="0"/>
              </a:rPr>
              <a:t>Proceso:</a:t>
            </a:r>
            <a:r>
              <a:rPr lang="es-GT" sz="2000" dirty="0">
                <a:effectLst/>
                <a:latin typeface="Times New Roman" panose="02020603050405020304" pitchFamily="18" charset="0"/>
                <a:ea typeface="Times New Roman" panose="02020603050405020304" pitchFamily="18" charset="0"/>
              </a:rPr>
              <a:t> Incluye protocolos como TCP (para transmisión fiable) y UDP (para transmisión rápida y no fiable), segmenta datos en segmentos, y maneja la confiabilidad y control de flujo.</a:t>
            </a:r>
            <a:br>
              <a:rPr lang="es-GT" sz="2000" dirty="0">
                <a:effectLst/>
                <a:latin typeface="Times New Roman" panose="02020603050405020304" pitchFamily="18" charset="0"/>
                <a:ea typeface="Times New Roman" panose="02020603050405020304" pitchFamily="18" charset="0"/>
              </a:rPr>
            </a:br>
            <a:r>
              <a:rPr lang="es-GT" sz="2000" b="1" dirty="0">
                <a:effectLst/>
                <a:latin typeface="Times New Roman" panose="02020603050405020304" pitchFamily="18" charset="0"/>
                <a:ea typeface="Times New Roman" panose="02020603050405020304" pitchFamily="18" charset="0"/>
              </a:rPr>
              <a:t>Función:</a:t>
            </a:r>
            <a:r>
              <a:rPr lang="es-GT" sz="2000" dirty="0">
                <a:effectLst/>
                <a:latin typeface="Times New Roman" panose="02020603050405020304" pitchFamily="18" charset="0"/>
                <a:ea typeface="Times New Roman" panose="02020603050405020304" pitchFamily="18" charset="0"/>
              </a:rPr>
              <a:t> Proporciona transferencia de datos fiable entre sistemas finales.</a:t>
            </a:r>
          </a:p>
        </p:txBody>
      </p:sp>
      <p:sp>
        <p:nvSpPr>
          <p:cNvPr id="6" name="Marcador de contenido 5">
            <a:extLst>
              <a:ext uri="{FF2B5EF4-FFF2-40B4-BE49-F238E27FC236}">
                <a16:creationId xmlns:a16="http://schemas.microsoft.com/office/drawing/2014/main" id="{D7929053-893F-A67A-60F1-E0557BD13DA6}"/>
              </a:ext>
            </a:extLst>
          </p:cNvPr>
          <p:cNvSpPr>
            <a:spLocks noGrp="1"/>
          </p:cNvSpPr>
          <p:nvPr>
            <p:ph sz="half" idx="2"/>
          </p:nvPr>
        </p:nvSpPr>
        <p:spPr>
          <a:xfrm>
            <a:off x="6287703" y="202129"/>
            <a:ext cx="5634789" cy="6453737"/>
          </a:xfrm>
        </p:spPr>
        <p:txBody>
          <a:bodyPr>
            <a:normAutofit/>
          </a:bodyPr>
          <a:lstStyle/>
          <a:p>
            <a:pPr marL="0" lvl="0" indent="0">
              <a:buNone/>
              <a:tabLst>
                <a:tab pos="457200" algn="l"/>
              </a:tabLst>
            </a:pPr>
            <a:r>
              <a:rPr lang="es-GT" sz="2000" b="1" dirty="0">
                <a:effectLst/>
                <a:latin typeface="Times New Roman" panose="02020603050405020304" pitchFamily="18" charset="0"/>
                <a:ea typeface="Times New Roman" panose="02020603050405020304" pitchFamily="18" charset="0"/>
              </a:rPr>
              <a:t>4. Capa de Aplicación</a:t>
            </a:r>
            <a:endParaRPr lang="es-GT" sz="2000" dirty="0">
              <a:effectLst/>
              <a:latin typeface="Times New Roman" panose="02020603050405020304" pitchFamily="18" charset="0"/>
              <a:ea typeface="Times New Roman" panose="02020603050405020304" pitchFamily="18" charset="0"/>
            </a:endParaRPr>
          </a:p>
          <a:p>
            <a:r>
              <a:rPr lang="es-GT" sz="2000" dirty="0">
                <a:effectLst/>
                <a:latin typeface="Times New Roman" panose="02020603050405020304" pitchFamily="18" charset="0"/>
                <a:ea typeface="Times New Roman" panose="02020603050405020304" pitchFamily="18" charset="0"/>
              </a:rPr>
              <a:t>La capa de aplicaciones es el grupo de aplicaciones que permite al usuario acceder a la red. Para la mayoría de nosotros, esto significa el correo electrónico, las aplicaciones de mensajería y los programas de almacenamiento en la nube. Esto es lo que el usuario final ve y con lo que interactúa al recibir y enviar datos.</a:t>
            </a:r>
          </a:p>
          <a:p>
            <a:r>
              <a:rPr lang="es-GT" sz="2000" b="1" dirty="0">
                <a:effectLst/>
                <a:latin typeface="Times New Roman" panose="02020603050405020304" pitchFamily="18" charset="0"/>
                <a:ea typeface="Times New Roman" panose="02020603050405020304" pitchFamily="18" charset="0"/>
              </a:rPr>
              <a:t>Proceso:</a:t>
            </a:r>
            <a:r>
              <a:rPr lang="es-GT" sz="2000" dirty="0">
                <a:effectLst/>
                <a:latin typeface="Times New Roman" panose="02020603050405020304" pitchFamily="18" charset="0"/>
                <a:ea typeface="Times New Roman" panose="02020603050405020304" pitchFamily="18" charset="0"/>
              </a:rPr>
              <a:t> Incluye una variedad de protocolos de aplicación como HTTP, FTP, SMTP, y DNS, interactúa directamente con software de aplicación, y maneja la presentación, encriptación y compresión de datos.</a:t>
            </a:r>
            <a:br>
              <a:rPr lang="es-GT" sz="2000" dirty="0">
                <a:effectLst/>
                <a:latin typeface="Times New Roman" panose="02020603050405020304" pitchFamily="18" charset="0"/>
                <a:ea typeface="Times New Roman" panose="02020603050405020304" pitchFamily="18" charset="0"/>
              </a:rPr>
            </a:br>
            <a:r>
              <a:rPr lang="es-GT" sz="2000" b="1" dirty="0">
                <a:effectLst/>
                <a:latin typeface="Times New Roman" panose="02020603050405020304" pitchFamily="18" charset="0"/>
                <a:ea typeface="Times New Roman" panose="02020603050405020304" pitchFamily="18" charset="0"/>
              </a:rPr>
              <a:t>Función:</a:t>
            </a:r>
            <a:r>
              <a:rPr lang="es-GT" sz="2000" dirty="0">
                <a:effectLst/>
                <a:latin typeface="Times New Roman" panose="02020603050405020304" pitchFamily="18" charset="0"/>
                <a:ea typeface="Times New Roman" panose="02020603050405020304" pitchFamily="18" charset="0"/>
              </a:rPr>
              <a:t> Proporciona servicios de red a las aplicaciones del usuario.</a:t>
            </a:r>
          </a:p>
          <a:p>
            <a:pPr marL="0" lvl="0" indent="0">
              <a:buNone/>
              <a:tabLst>
                <a:tab pos="457200" algn="l"/>
              </a:tabLst>
            </a:pPr>
            <a:endParaRPr lang="es-GT" dirty="0"/>
          </a:p>
        </p:txBody>
      </p:sp>
    </p:spTree>
    <p:extLst>
      <p:ext uri="{BB962C8B-B14F-4D97-AF65-F5344CB8AC3E}">
        <p14:creationId xmlns:p14="http://schemas.microsoft.com/office/powerpoint/2010/main" val="140374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FBF99-CAF3-1407-2755-59F71DE18092}"/>
              </a:ext>
            </a:extLst>
          </p:cNvPr>
          <p:cNvSpPr>
            <a:spLocks noGrp="1"/>
          </p:cNvSpPr>
          <p:nvPr>
            <p:ph type="ctrTitle"/>
          </p:nvPr>
        </p:nvSpPr>
        <p:spPr>
          <a:xfrm>
            <a:off x="1700212" y="217588"/>
            <a:ext cx="8791575" cy="477837"/>
          </a:xfrm>
        </p:spPr>
        <p:txBody>
          <a:bodyPr>
            <a:normAutofit fontScale="90000"/>
          </a:bodyPr>
          <a:lstStyle/>
          <a:p>
            <a:r>
              <a:rPr lang="es-GT" sz="1800" b="1" dirty="0">
                <a:effectLst/>
                <a:latin typeface="Times New Roman" panose="02020603050405020304" pitchFamily="18" charset="0"/>
                <a:ea typeface="Times New Roman" panose="02020603050405020304" pitchFamily="18" charset="0"/>
              </a:rPr>
              <a:t>PROTOCOLOS PRINCIPALES DE CADA CAPA ILUSTRADAS EN LA SIGUIENTE IMAGEN:</a:t>
            </a:r>
            <a:endParaRPr lang="es-GT" sz="1800" dirty="0">
              <a:effectLst/>
              <a:latin typeface="Times New Roman" panose="02020603050405020304" pitchFamily="18" charset="0"/>
              <a:ea typeface="Times New Roman" panose="02020603050405020304" pitchFamily="18" charset="0"/>
            </a:endParaRPr>
          </a:p>
        </p:txBody>
      </p:sp>
      <p:pic>
        <p:nvPicPr>
          <p:cNvPr id="3" name="Imagen 2">
            <a:extLst>
              <a:ext uri="{FF2B5EF4-FFF2-40B4-BE49-F238E27FC236}">
                <a16:creationId xmlns:a16="http://schemas.microsoft.com/office/drawing/2014/main" id="{2EF568B9-A2EC-15DE-48CC-969A12A74A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140" y="886761"/>
            <a:ext cx="5947343" cy="5381332"/>
          </a:xfrm>
          <a:prstGeom prst="rect">
            <a:avLst/>
          </a:prstGeom>
          <a:noFill/>
          <a:ln>
            <a:noFill/>
          </a:ln>
        </p:spPr>
      </p:pic>
    </p:spTree>
    <p:extLst>
      <p:ext uri="{BB962C8B-B14F-4D97-AF65-F5344CB8AC3E}">
        <p14:creationId xmlns:p14="http://schemas.microsoft.com/office/powerpoint/2010/main" val="1300717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TM04033919[[fn=Circuito]]</Template>
  <TotalTime>351</TotalTime>
  <Words>3516</Words>
  <Application>Microsoft Office PowerPoint</Application>
  <PresentationFormat>Panorámica</PresentationFormat>
  <Paragraphs>60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 Light</vt:lpstr>
      <vt:lpstr>LatoWeb</vt:lpstr>
      <vt:lpstr>Times New Roman</vt:lpstr>
      <vt:lpstr>Tw Cen MT</vt:lpstr>
      <vt:lpstr>Circuito</vt:lpstr>
      <vt:lpstr>Funcionalidad y aplicación de Cada uno de los niveles del Modelo OSI y TCP/IP</vt:lpstr>
      <vt:lpstr>Modelo OSI El modelo Open Systems Interconnection (OSI) es un modelo conceptual creado por la Organización Internacional para la Estandarización, el cual permite que diversos sistemas de comunicación se conecten usando protocolos estándar. En otras palabras, el OSI proporciona un estándar para que distintos sistemas de equipos puedan comunicarse entre sí.  Las siete capas de abstracción del modelo OSI pueden definirse de la siguiente manera, en orden descendente: </vt:lpstr>
      <vt:lpstr>Presentación de PowerPoint</vt:lpstr>
      <vt:lpstr>Presentación de PowerPoint</vt:lpstr>
      <vt:lpstr>Presentación de PowerPoint</vt:lpstr>
      <vt:lpstr>PROTOCOLOS DE CADA CAPA ILUSTRADAS EN LA SIGUIENTE IMAGEN:</vt:lpstr>
      <vt:lpstr>Modelo TCP/IP El modelo TCP/IP es actualmente el estándar de facto para la comunicación de redes de computadoras en el mundo. El modelo TCP/IP estandariza la comunicación de los dispositivos en una red determinando principalmente reglas, comportamiento y seguridad. El modelo TCP/IP fue desarrollado en el año 1970 por el departamento de defensa de los Estados Unidos y con el pasar del tiempo TCP/IP se convirtió en el principal estándar de todo el internet. Hay cuatro capas en el modelo TCP/IP: acceso a la red, Internet, transporte y aplicación. Conjuntamente, estas capas son un conjunto de protocolos. El modelo TCP/IP pasa los datos por estas capas en un orden concreto cuando un usuario envía información y después en el orden inverso cuando se reciben los datos.</vt:lpstr>
      <vt:lpstr>Presentación de PowerPoint</vt:lpstr>
      <vt:lpstr>PROTOCOLOS PRINCIPALES DE CADA CAPA ILUSTRADAS EN LA SIGUIENTE IMAGEN:</vt:lpstr>
      <vt:lpstr>Presentación de PowerPoint</vt:lpstr>
      <vt:lpstr>Ejemplo: Mensaje de WhatsApp - Por las Capas del Modelo OSI </vt:lpstr>
      <vt:lpstr>Ejemplo: Mensaje de WhatsApp - Por las Capas del Modelo OSI </vt:lpstr>
      <vt:lpstr>Ejemplo: Mensaje de WhatsApp - Por las Capas del Modelo TCP/IP</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Funcionalidad y aplicación de Cada uno de los niveles del Modelo OSI y TCP/IP</dc:title>
  <dc:creator>Jonathan Herrera</dc:creator>
  <cp:lastModifiedBy>Jonathan Herrera</cp:lastModifiedBy>
  <cp:revision>2</cp:revision>
  <dcterms:created xsi:type="dcterms:W3CDTF">2024-08-07T17:25:24Z</dcterms:created>
  <dcterms:modified xsi:type="dcterms:W3CDTF">2024-08-07T23:17:09Z</dcterms:modified>
</cp:coreProperties>
</file>