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edhat.com/es/solutions/public-sector" TargetMode="External"/><Relationship Id="rId2" Type="http://schemas.openxmlformats.org/officeDocument/2006/relationships/hyperlink" Target="https://www.redhat.com/es/solutions/healthcare" TargetMode="External"/><Relationship Id="rId1" Type="http://schemas.openxmlformats.org/officeDocument/2006/relationships/slideLayout" Target="../slideLayouts/slideLayout1.xml"/><Relationship Id="rId4" Type="http://schemas.openxmlformats.org/officeDocument/2006/relationships/hyperlink" Target="https://www.redhat.com/es/technologies/industries/financia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redhat.com/es/topics/cloud-native-apps/what-is-an-application-architecture" TargetMode="External"/><Relationship Id="rId2" Type="http://schemas.openxmlformats.org/officeDocument/2006/relationships/hyperlink" Target="https://www.redhat.com/es/topics/data-storage/why-choose-red-hat-storag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redhat.com/en/resources/maximize-business-continuity-datasheet" TargetMode="External"/><Relationship Id="rId2" Type="http://schemas.openxmlformats.org/officeDocument/2006/relationships/hyperlink" Target="https://www.redhat.com/es/topics/automation" TargetMode="External"/><Relationship Id="rId1" Type="http://schemas.openxmlformats.org/officeDocument/2006/relationships/slideLayout" Target="../slideLayouts/slideLayout1.xml"/><Relationship Id="rId4" Type="http://schemas.openxmlformats.org/officeDocument/2006/relationships/hyperlink" Target="https://www.redhat.com/en/store/high-availability-add"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redhat.com/es/technologies/linux-platforms/enterprise-linux/sql-server" TargetMode="External"/><Relationship Id="rId3" Type="http://schemas.openxmlformats.org/officeDocument/2006/relationships/hyperlink" Target="https://www.redhat.com/es/topics/data-services/what-is-data-management" TargetMode="External"/><Relationship Id="rId7" Type="http://schemas.openxmlformats.org/officeDocument/2006/relationships/hyperlink" Target="https://www.redhat.com/en/store/high-availability-add" TargetMode="External"/><Relationship Id="rId2" Type="http://schemas.openxmlformats.org/officeDocument/2006/relationships/hyperlink" Target="https://www.redhat.com/es/engage/operating-system-matters-s-202203180234" TargetMode="External"/><Relationship Id="rId1" Type="http://schemas.openxmlformats.org/officeDocument/2006/relationships/slideLayout" Target="../slideLayouts/slideLayout1.xml"/><Relationship Id="rId6" Type="http://schemas.openxmlformats.org/officeDocument/2006/relationships/hyperlink" Target="https://www.redhat.com/es/technologies/linux-platforms/enterprise-linux" TargetMode="External"/><Relationship Id="rId5" Type="http://schemas.openxmlformats.org/officeDocument/2006/relationships/hyperlink" Target="https://www.redhat.com/es/topics/management/what-is-an-soe" TargetMode="External"/><Relationship Id="rId4" Type="http://schemas.openxmlformats.org/officeDocument/2006/relationships/hyperlink" Target="https://www.redhat.com/es/topics/cloud-native-apps" TargetMode="External"/><Relationship Id="rId9" Type="http://schemas.openxmlformats.org/officeDocument/2006/relationships/hyperlink" Target="https://www.redhat.com/es/technologies/linux-platforms/enterprise-linux/sap"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15B634-6003-1DB4-3D99-E941F2FFDE7C}"/>
              </a:ext>
            </a:extLst>
          </p:cNvPr>
          <p:cNvSpPr>
            <a:spLocks noGrp="1"/>
          </p:cNvSpPr>
          <p:nvPr>
            <p:ph type="ctrTitle"/>
          </p:nvPr>
        </p:nvSpPr>
        <p:spPr>
          <a:xfrm>
            <a:off x="2279837" y="744072"/>
            <a:ext cx="5080186" cy="717176"/>
          </a:xfrm>
        </p:spPr>
        <p:txBody>
          <a:bodyPr>
            <a:normAutofit fontScale="90000"/>
          </a:bodyPr>
          <a:lstStyle/>
          <a:p>
            <a:r>
              <a:rPr lang="es-GT" sz="3200" b="1" kern="100" dirty="0">
                <a:effectLst/>
                <a:latin typeface="Times New Roman" panose="02020603050405020304" pitchFamily="18" charset="0"/>
                <a:ea typeface="Calibri" panose="020F0502020204030204" pitchFamily="34" charset="0"/>
                <a:cs typeface="Times New Roman" panose="02020603050405020304" pitchFamily="18" charset="0"/>
              </a:rPr>
              <a:t>Alta Disponibilidad</a:t>
            </a:r>
            <a:br>
              <a:rPr lang="es-GT"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GT" dirty="0"/>
          </a:p>
        </p:txBody>
      </p:sp>
      <p:sp>
        <p:nvSpPr>
          <p:cNvPr id="4" name="CuadroTexto 3">
            <a:extLst>
              <a:ext uri="{FF2B5EF4-FFF2-40B4-BE49-F238E27FC236}">
                <a16:creationId xmlns:a16="http://schemas.microsoft.com/office/drawing/2014/main" id="{ED6A2CBD-CCE5-4633-B0DB-DBDE55745134}"/>
              </a:ext>
            </a:extLst>
          </p:cNvPr>
          <p:cNvSpPr txBox="1"/>
          <p:nvPr/>
        </p:nvSpPr>
        <p:spPr>
          <a:xfrm>
            <a:off x="1940953" y="910557"/>
            <a:ext cx="10017965" cy="5738238"/>
          </a:xfrm>
          <a:prstGeom prst="rect">
            <a:avLst/>
          </a:prstGeom>
          <a:noFill/>
        </p:spPr>
        <p:txBody>
          <a:bodyPr wrap="square" rtlCol="0">
            <a:spAutoFit/>
          </a:bodyPr>
          <a:lstStyle/>
          <a:p>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La alta disponibilidad es la capacidad que tiene un sistema de TI para ser accesible y confiable casi todo el tiempo, lo cual elimina o disminuye el tiempo de inactividad. Combina dos conceptos para determinar si un sistema cumple con su nivel de rendimiento operativo: el primero tiene que ver con la accesibilidad o la disponibilidad prácticamente permanentes de un servicio o servidor sin tiempo de inactividad; y el segundo se refiere a su funcionamiento según las expectativas razonables y durante un período establecido. No se trata solo de cumplir con el tiempo de actividad indicado en el acuerdo de nivel del servicio (SLA) o con las expectativas establecidas entre el proveedor y el cliente, sino que implica que el sistema sea resistente, confiable y eficaz.</a:t>
            </a:r>
          </a:p>
          <a:p>
            <a:endParaRPr lang="es-GT" kern="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s-GT" sz="1800" b="1" kern="0" dirty="0">
                <a:effectLst/>
                <a:latin typeface="Times New Roman" panose="02020603050405020304" pitchFamily="18" charset="0"/>
                <a:ea typeface="Times New Roman" panose="02020603050405020304" pitchFamily="18" charset="0"/>
                <a:cs typeface="Times New Roman" panose="02020603050405020304" pitchFamily="18" charset="0"/>
              </a:rPr>
              <a:t>La importancia de la alta disponibilidad</a:t>
            </a:r>
            <a:endParaRPr lang="es-G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La adopción de los servicios en línea y las cargas de trabajo híbridas genera la necesidad de que las infraestructuras gestionen el aumento de las cargas en los sistemas mientras mantienen los estándares operativos. No es suficiente con que las infraestructuras, comúnmente conocidas como sistemas de alta disponibilidad, "funcionen mejor", sino que deben generar resultados definidos y cuantificables para lograr la alta disponibilidad.</a:t>
            </a:r>
            <a:endParaRPr lang="es-G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Uno de los objetivos de estas soluciones o servicios es ofrecer un tiempo de actividad del 99,999 %, es decir, que el sistema funcione correctamente el 99,999 % del tiempo. Por lo general, solo los sectores más importantes, como la </a:t>
            </a:r>
            <a:r>
              <a:rPr lang="es-GT" sz="1800"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salud</a:t>
            </a: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 el </a:t>
            </a:r>
            <a:r>
              <a:rPr lang="es-GT" sz="1800"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Gobierno</a:t>
            </a: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 y los </a:t>
            </a:r>
            <a:r>
              <a:rPr lang="es-GT" sz="1800"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servicios financieros</a:t>
            </a: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 requieren este nivel de disponibilidad por razones de cumplimiento normativo o de competencia. </a:t>
            </a:r>
            <a:endParaRPr lang="es-GT" dirty="0"/>
          </a:p>
        </p:txBody>
      </p:sp>
    </p:spTree>
    <p:extLst>
      <p:ext uri="{BB962C8B-B14F-4D97-AF65-F5344CB8AC3E}">
        <p14:creationId xmlns:p14="http://schemas.microsoft.com/office/powerpoint/2010/main" val="401814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D6A2CBD-CCE5-4633-B0DB-DBDE55745134}"/>
              </a:ext>
            </a:extLst>
          </p:cNvPr>
          <p:cNvSpPr txBox="1"/>
          <p:nvPr/>
        </p:nvSpPr>
        <p:spPr>
          <a:xfrm>
            <a:off x="2321859" y="143435"/>
            <a:ext cx="9708776" cy="6843092"/>
          </a:xfrm>
          <a:prstGeom prst="rect">
            <a:avLst/>
          </a:prstGeom>
          <a:noFill/>
        </p:spPr>
        <p:txBody>
          <a:bodyPr wrap="square" rtlCol="0">
            <a:spAutoFit/>
          </a:bodyPr>
          <a:lstStyle/>
          <a:p>
            <a:pPr>
              <a:lnSpc>
                <a:spcPct val="107000"/>
              </a:lnSpc>
              <a:spcAft>
                <a:spcPts val="800"/>
              </a:spcAft>
            </a:pPr>
            <a:r>
              <a:rPr lang="es-GT" sz="1400" b="1" kern="0" dirty="0">
                <a:effectLst/>
                <a:latin typeface="Times New Roman" panose="02020603050405020304" pitchFamily="18" charset="0"/>
                <a:ea typeface="Times New Roman" panose="02020603050405020304" pitchFamily="18" charset="0"/>
                <a:cs typeface="Times New Roman" panose="02020603050405020304" pitchFamily="18" charset="0"/>
              </a:rPr>
              <a:t>El funcionamiento de la alta disponibilidad</a:t>
            </a:r>
            <a:endParaRPr lang="es-GT"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GT" sz="1400" kern="0" dirty="0">
                <a:effectLst/>
                <a:latin typeface="Times New Roman" panose="02020603050405020304" pitchFamily="18" charset="0"/>
                <a:ea typeface="Times New Roman" panose="02020603050405020304" pitchFamily="18" charset="0"/>
                <a:cs typeface="Times New Roman" panose="02020603050405020304" pitchFamily="18" charset="0"/>
              </a:rPr>
              <a:t>La infraestructura de alta disponibilidad depende de la detección y eliminación de los puntos únicos de fallas que podrían aumentar el tiempo de inactividad de los sistemas e impedir que las empresas alcancen sus objetivos de rendimiento. Los puntos únicos de fallas son aspectos de la infraestructura que podrían desconectar todo el sistema, y puede haber muchos de ellos en los sistemas complejos.</a:t>
            </a:r>
            <a:br>
              <a:rPr lang="es-GT" sz="1400" kern="100" dirty="0">
                <a:latin typeface="Calibri" panose="020F0502020204030204" pitchFamily="34" charset="0"/>
                <a:ea typeface="Calibri" panose="020F0502020204030204" pitchFamily="34" charset="0"/>
                <a:cs typeface="Times New Roman" panose="02020603050405020304" pitchFamily="18" charset="0"/>
              </a:rPr>
            </a:br>
            <a:r>
              <a:rPr lang="es-GT" sz="1400" kern="0" dirty="0">
                <a:effectLst/>
                <a:latin typeface="Times New Roman" panose="02020603050405020304" pitchFamily="18" charset="0"/>
                <a:ea typeface="Times New Roman" panose="02020603050405020304" pitchFamily="18" charset="0"/>
                <a:cs typeface="Times New Roman" panose="02020603050405020304" pitchFamily="18" charset="0"/>
              </a:rPr>
              <a:t>La primera medida que pueden tomar las empresas para lograr la alta disponibilidad es determinar los resultados específicos más importantes que esperan para sus servicios esenciales, los requisitos de cumplimiento normativo y de las cargas de trabajo, los parámetros de rendimiento, las aplicaciones fundamentales y las prioridades operativas:</a:t>
            </a:r>
            <a:endParaRPr lang="es-GT"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GT" sz="1400" kern="0" dirty="0">
                <a:effectLst/>
                <a:latin typeface="Times New Roman" panose="02020603050405020304" pitchFamily="18" charset="0"/>
                <a:ea typeface="Times New Roman" panose="02020603050405020304" pitchFamily="18" charset="0"/>
                <a:cs typeface="Times New Roman" panose="02020603050405020304" pitchFamily="18" charset="0"/>
              </a:rPr>
              <a:t>¿Cuáles son sus requisitos en cuanto al tiempo de actividad, ya sea para el cumplimiento normativo o para la experiencia del usuario?</a:t>
            </a:r>
            <a:br>
              <a:rPr lang="es-GT" sz="1400" kern="100" dirty="0">
                <a:latin typeface="Calibri" panose="020F0502020204030204" pitchFamily="34" charset="0"/>
                <a:ea typeface="Calibri" panose="020F0502020204030204" pitchFamily="34" charset="0"/>
                <a:cs typeface="Times New Roman" panose="02020603050405020304" pitchFamily="18" charset="0"/>
              </a:rPr>
            </a:br>
            <a:r>
              <a:rPr lang="es-GT" sz="1400" kern="0" dirty="0">
                <a:effectLst/>
                <a:latin typeface="Times New Roman" panose="02020603050405020304" pitchFamily="18" charset="0"/>
                <a:ea typeface="Times New Roman" panose="02020603050405020304" pitchFamily="18" charset="0"/>
                <a:cs typeface="Times New Roman" panose="02020603050405020304" pitchFamily="18" charset="0"/>
              </a:rPr>
              <a:t>¿Qué tan distribuido está su entorno? ¿Cuáles son los puntos de fallas más importantes?</a:t>
            </a:r>
            <a:br>
              <a:rPr lang="es-GT" sz="1400" kern="100" dirty="0">
                <a:latin typeface="Calibri" panose="020F0502020204030204" pitchFamily="34" charset="0"/>
                <a:ea typeface="Calibri" panose="020F0502020204030204" pitchFamily="34" charset="0"/>
                <a:cs typeface="Times New Roman" panose="02020603050405020304" pitchFamily="18" charset="0"/>
              </a:rPr>
            </a:br>
            <a:r>
              <a:rPr lang="es-GT" sz="1400" kern="0" dirty="0">
                <a:effectLst/>
                <a:latin typeface="Times New Roman" panose="02020603050405020304" pitchFamily="18" charset="0"/>
                <a:ea typeface="Times New Roman" panose="02020603050405020304" pitchFamily="18" charset="0"/>
                <a:cs typeface="Times New Roman" panose="02020603050405020304" pitchFamily="18" charset="0"/>
              </a:rPr>
              <a:t>¿Cuáles son los requisitos de rendimiento para la aplicación? ¿Cuáles son los riesgos que corre el rendimiento de las aplicaciones? (Por ejemplo, el tráfico de usuarios o la carga de escritura).</a:t>
            </a:r>
            <a:br>
              <a:rPr lang="es-GT" sz="1400" kern="100" dirty="0">
                <a:latin typeface="Calibri" panose="020F0502020204030204" pitchFamily="34" charset="0"/>
                <a:ea typeface="Calibri" panose="020F0502020204030204" pitchFamily="34" charset="0"/>
                <a:cs typeface="Times New Roman" panose="02020603050405020304" pitchFamily="18" charset="0"/>
              </a:rPr>
            </a:br>
            <a:r>
              <a:rPr lang="es-GT" sz="1400" kern="0" dirty="0">
                <a:effectLst/>
                <a:latin typeface="Times New Roman" panose="02020603050405020304" pitchFamily="18" charset="0"/>
                <a:ea typeface="Times New Roman" panose="02020603050405020304" pitchFamily="18" charset="0"/>
                <a:cs typeface="Times New Roman" panose="02020603050405020304" pitchFamily="18" charset="0"/>
              </a:rPr>
              <a:t>¿Qué tipo de </a:t>
            </a:r>
            <a:r>
              <a:rPr lang="es-GT" sz="1400"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almacenamiento</a:t>
            </a:r>
            <a:r>
              <a:rPr lang="es-GT" sz="1400" kern="0" dirty="0">
                <a:effectLst/>
                <a:latin typeface="Times New Roman" panose="02020603050405020304" pitchFamily="18" charset="0"/>
                <a:ea typeface="Times New Roman" panose="02020603050405020304" pitchFamily="18" charset="0"/>
                <a:cs typeface="Times New Roman" panose="02020603050405020304" pitchFamily="18" charset="0"/>
              </a:rPr>
              <a:t> utiliza?</a:t>
            </a:r>
            <a:br>
              <a:rPr lang="es-GT" sz="1400" kern="100" dirty="0">
                <a:latin typeface="Calibri" panose="020F0502020204030204" pitchFamily="34" charset="0"/>
                <a:ea typeface="Calibri" panose="020F0502020204030204" pitchFamily="34" charset="0"/>
                <a:cs typeface="Times New Roman" panose="02020603050405020304" pitchFamily="18" charset="0"/>
              </a:rPr>
            </a:br>
            <a:r>
              <a:rPr lang="es-GT" sz="1400" kern="0" dirty="0">
                <a:effectLst/>
                <a:latin typeface="Times New Roman" panose="02020603050405020304" pitchFamily="18" charset="0"/>
                <a:ea typeface="Times New Roman" panose="02020603050405020304" pitchFamily="18" charset="0"/>
                <a:cs typeface="Times New Roman" panose="02020603050405020304" pitchFamily="18" charset="0"/>
              </a:rPr>
              <a:t>¿Cuáles son los requisitos respecto a la pérdida de datos o el acceso a ellos?</a:t>
            </a:r>
            <a:br>
              <a:rPr lang="es-GT" sz="1400" kern="100" dirty="0">
                <a:latin typeface="Calibri" panose="020F0502020204030204" pitchFamily="34" charset="0"/>
                <a:ea typeface="Calibri" panose="020F0502020204030204" pitchFamily="34" charset="0"/>
                <a:cs typeface="Times New Roman" panose="02020603050405020304" pitchFamily="18" charset="0"/>
              </a:rPr>
            </a:br>
            <a:r>
              <a:rPr lang="es-GT" sz="1400" kern="0" dirty="0">
                <a:effectLst/>
                <a:latin typeface="Times New Roman" panose="02020603050405020304" pitchFamily="18" charset="0"/>
                <a:ea typeface="Times New Roman" panose="02020603050405020304" pitchFamily="18" charset="0"/>
                <a:cs typeface="Times New Roman" panose="02020603050405020304" pitchFamily="18" charset="0"/>
              </a:rPr>
              <a:t>Teniendo en cuenta los recursos informáticos actuales, ¿cuáles son los acuerdos de nivel de servicio (SLA) que se pueden cumplir en caso de que se produzca una interrupción del servicio? ¿Cuáles son los períodos de mantenimiento programados en la actualidad? ¿De qué manera afectarán el tiempo de actividad?</a:t>
            </a:r>
            <a:br>
              <a:rPr lang="es-GT" sz="1400" kern="100" dirty="0">
                <a:latin typeface="Calibri" panose="020F0502020204030204" pitchFamily="34" charset="0"/>
                <a:ea typeface="Calibri" panose="020F0502020204030204" pitchFamily="34" charset="0"/>
                <a:cs typeface="Times New Roman" panose="02020603050405020304" pitchFamily="18" charset="0"/>
              </a:rPr>
            </a:br>
            <a:r>
              <a:rPr lang="es-GT" sz="1400" kern="0" dirty="0">
                <a:effectLst/>
                <a:latin typeface="Times New Roman" panose="02020603050405020304" pitchFamily="18" charset="0"/>
                <a:ea typeface="Times New Roman" panose="02020603050405020304" pitchFamily="18" charset="0"/>
                <a:cs typeface="Times New Roman" panose="02020603050405020304" pitchFamily="18" charset="0"/>
              </a:rPr>
              <a:t>¿Tiene planes para los diferentes casos de recuperación ante desastres o los cambios en las operaciones de la empresa?</a:t>
            </a:r>
            <a:br>
              <a:rPr lang="es-GT" sz="1400" kern="100" dirty="0">
                <a:latin typeface="Calibri" panose="020F0502020204030204" pitchFamily="34" charset="0"/>
                <a:ea typeface="Calibri" panose="020F0502020204030204" pitchFamily="34" charset="0"/>
                <a:cs typeface="Times New Roman" panose="02020603050405020304" pitchFamily="18" charset="0"/>
              </a:rPr>
            </a:br>
            <a:r>
              <a:rPr lang="es-GT" sz="1400" kern="0" dirty="0">
                <a:effectLst/>
                <a:latin typeface="Times New Roman" panose="02020603050405020304" pitchFamily="18" charset="0"/>
                <a:ea typeface="Times New Roman" panose="02020603050405020304" pitchFamily="18" charset="0"/>
                <a:cs typeface="Times New Roman" panose="02020603050405020304" pitchFamily="18" charset="0"/>
              </a:rPr>
              <a:t>Los equipos de TI utilizan varios indicadores comunes para determinar si la arquitectura de los entornos de alta disponibilidad cumple con sus objetivos. Es posible que algunos sean más útiles que otros para su </a:t>
            </a:r>
            <a:r>
              <a:rPr lang="es-GT" sz="1400"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arquitectura</a:t>
            </a:r>
            <a:r>
              <a:rPr lang="es-GT" sz="1400" kern="0" dirty="0">
                <a:effectLst/>
                <a:latin typeface="Times New Roman" panose="02020603050405020304" pitchFamily="18" charset="0"/>
                <a:ea typeface="Times New Roman" panose="02020603050405020304" pitchFamily="18" charset="0"/>
                <a:cs typeface="Times New Roman" panose="02020603050405020304" pitchFamily="18" charset="0"/>
              </a:rPr>
              <a:t>, pero vale la pena evaluarlos a todos para establecer las expectativas de referencia en cuanto al rendimiento:</a:t>
            </a:r>
            <a:endParaRPr lang="es-GT"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GT" sz="1400" kern="0" dirty="0">
                <a:effectLst/>
                <a:latin typeface="Times New Roman" panose="02020603050405020304" pitchFamily="18" charset="0"/>
                <a:ea typeface="Times New Roman" panose="02020603050405020304" pitchFamily="18" charset="0"/>
                <a:cs typeface="Times New Roman" panose="02020603050405020304" pitchFamily="18" charset="0"/>
              </a:rPr>
              <a:t>Tiempo medio entre fallas (MTBF): determina el tiempo de funcionamiento del entorno entre una falla y otra del sistema.</a:t>
            </a:r>
            <a:br>
              <a:rPr lang="es-GT" sz="1400" kern="100" dirty="0">
                <a:latin typeface="Calibri" panose="020F0502020204030204" pitchFamily="34" charset="0"/>
                <a:ea typeface="Calibri" panose="020F0502020204030204" pitchFamily="34" charset="0"/>
                <a:cs typeface="Times New Roman" panose="02020603050405020304" pitchFamily="18" charset="0"/>
              </a:rPr>
            </a:br>
            <a:r>
              <a:rPr lang="es-GT" sz="1400" kern="100" dirty="0">
                <a:latin typeface="Calibri" panose="020F0502020204030204" pitchFamily="34" charset="0"/>
                <a:ea typeface="Calibri" panose="020F0502020204030204" pitchFamily="34" charset="0"/>
                <a:cs typeface="Times New Roman" panose="02020603050405020304" pitchFamily="18" charset="0"/>
              </a:rPr>
              <a:t>T</a:t>
            </a:r>
            <a:r>
              <a:rPr lang="es-GT" sz="1400" kern="0" dirty="0">
                <a:effectLst/>
                <a:latin typeface="Times New Roman" panose="02020603050405020304" pitchFamily="18" charset="0"/>
                <a:ea typeface="Times New Roman" panose="02020603050405020304" pitchFamily="18" charset="0"/>
                <a:cs typeface="Times New Roman" panose="02020603050405020304" pitchFamily="18" charset="0"/>
              </a:rPr>
              <a:t>iempo medio de inactividad: determina el tiempo de inactividad del sistema, en minutos, antes de que se recupere o sustituya.</a:t>
            </a:r>
            <a:br>
              <a:rPr lang="es-GT" sz="1400" kern="100" dirty="0">
                <a:latin typeface="Calibri" panose="020F0502020204030204" pitchFamily="34" charset="0"/>
                <a:ea typeface="Calibri" panose="020F0502020204030204" pitchFamily="34" charset="0"/>
                <a:cs typeface="Times New Roman" panose="02020603050405020304" pitchFamily="18" charset="0"/>
              </a:rPr>
            </a:br>
            <a:r>
              <a:rPr lang="es-GT" sz="1400" kern="0" dirty="0">
                <a:effectLst/>
                <a:latin typeface="Times New Roman" panose="02020603050405020304" pitchFamily="18" charset="0"/>
                <a:ea typeface="Times New Roman" panose="02020603050405020304" pitchFamily="18" charset="0"/>
                <a:cs typeface="Times New Roman" panose="02020603050405020304" pitchFamily="18" charset="0"/>
              </a:rPr>
              <a:t>Objetivo de tiempo de recuperación (RTO): determina el tiempo total que toma completar una reparación y volver a conectar el sistema.</a:t>
            </a:r>
            <a:br>
              <a:rPr lang="es-GT" sz="1400" kern="100" dirty="0">
                <a:latin typeface="Calibri" panose="020F0502020204030204" pitchFamily="34" charset="0"/>
                <a:ea typeface="Calibri" panose="020F0502020204030204" pitchFamily="34" charset="0"/>
                <a:cs typeface="Times New Roman" panose="02020603050405020304" pitchFamily="18" charset="0"/>
              </a:rPr>
            </a:br>
            <a:r>
              <a:rPr lang="es-GT" sz="1400" kern="0" dirty="0">
                <a:effectLst/>
                <a:latin typeface="Times New Roman" panose="02020603050405020304" pitchFamily="18" charset="0"/>
                <a:ea typeface="Times New Roman" panose="02020603050405020304" pitchFamily="18" charset="0"/>
                <a:cs typeface="Times New Roman" panose="02020603050405020304" pitchFamily="18" charset="0"/>
              </a:rPr>
              <a:t>Objetivo de punto de recuperación (RPO): determina el período en el que se deben poder recuperar los datos. Es el período en que se pierden los datos. Por ejemplo, si un sistema depende de la recuperación de otro cuyos </a:t>
            </a:r>
            <a:r>
              <a:rPr lang="es-GT"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backups</a:t>
            </a:r>
            <a:r>
              <a:rPr lang="es-GT" sz="1400" kern="0" dirty="0">
                <a:effectLst/>
                <a:latin typeface="Times New Roman" panose="02020603050405020304" pitchFamily="18" charset="0"/>
                <a:ea typeface="Times New Roman" panose="02020603050405020304" pitchFamily="18" charset="0"/>
                <a:cs typeface="Times New Roman" panose="02020603050405020304" pitchFamily="18" charset="0"/>
              </a:rPr>
              <a:t> se ejecutan una vez al día, podría haber una pérdida de datos de hasta 24 horas. Por el contrario, si cuenta con el almacenamiento replicado o compartido, la pérdida puede ser de tan solo unos minutos o menos.</a:t>
            </a:r>
            <a:endParaRPr lang="es-GT"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704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D6A2CBD-CCE5-4633-B0DB-DBDE55745134}"/>
              </a:ext>
            </a:extLst>
          </p:cNvPr>
          <p:cNvSpPr txBox="1"/>
          <p:nvPr/>
        </p:nvSpPr>
        <p:spPr>
          <a:xfrm>
            <a:off x="2321859" y="143435"/>
            <a:ext cx="9708776" cy="6046142"/>
          </a:xfrm>
          <a:prstGeom prst="rect">
            <a:avLst/>
          </a:prstGeom>
          <a:noFill/>
        </p:spPr>
        <p:txBody>
          <a:bodyPr wrap="square" rtlCol="0">
            <a:spAutoFit/>
          </a:bodyPr>
          <a:lstStyle/>
          <a:p>
            <a:pPr>
              <a:lnSpc>
                <a:spcPct val="107000"/>
              </a:lnSpc>
              <a:spcAft>
                <a:spcPts val="800"/>
              </a:spcAft>
            </a:pPr>
            <a:r>
              <a:rPr lang="es-GT" sz="1800" b="1" kern="0" dirty="0">
                <a:effectLst/>
                <a:latin typeface="Times New Roman" panose="02020603050405020304" pitchFamily="18" charset="0"/>
                <a:ea typeface="Times New Roman" panose="02020603050405020304" pitchFamily="18" charset="0"/>
                <a:cs typeface="Times New Roman" panose="02020603050405020304" pitchFamily="18" charset="0"/>
              </a:rPr>
              <a:t>La alta disponibilidad y la recuperación ante desastres</a:t>
            </a:r>
            <a:endParaRPr lang="es-G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La arquitectura de alta disponibilidad incorpora los principios de cada aspecto del plan de continuidad, como la supervisión y la </a:t>
            </a:r>
            <a:r>
              <a:rPr lang="es-GT" sz="1800"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automatización</a:t>
            </a: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s-GT" kern="0" dirty="0">
                <a:latin typeface="Times New Roman" panose="02020603050405020304" pitchFamily="18" charset="0"/>
                <a:ea typeface="Times New Roman" panose="02020603050405020304" pitchFamily="18" charset="0"/>
                <a:cs typeface="Times New Roman" panose="02020603050405020304" pitchFamily="18" charset="0"/>
              </a:rPr>
            </a:b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El plan de recuperación ante desastres o de continuidad permite abordar cada tipo de falla:</a:t>
            </a:r>
            <a:br>
              <a:rPr lang="es-GT" kern="100" dirty="0">
                <a:latin typeface="Calibri" panose="020F0502020204030204" pitchFamily="34" charset="0"/>
                <a:ea typeface="Calibri" panose="020F0502020204030204" pitchFamily="34" charset="0"/>
                <a:cs typeface="Times New Roman" panose="02020603050405020304" pitchFamily="18" charset="0"/>
              </a:rPr>
            </a:b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Previsión de fallas específicas: los arquitectos de TI se aseguran de que los sistemas sean redundantes y cuenten con </a:t>
            </a:r>
            <a:r>
              <a:rPr lang="es-GT"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backups</a:t>
            </a: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 en caso de que se produzcan fallas. </a:t>
            </a:r>
            <a:br>
              <a:rPr lang="es-GT" kern="100" dirty="0">
                <a:latin typeface="Calibri" panose="020F0502020204030204" pitchFamily="34" charset="0"/>
                <a:ea typeface="Calibri" panose="020F0502020204030204" pitchFamily="34" charset="0"/>
                <a:cs typeface="Times New Roman" panose="02020603050405020304" pitchFamily="18" charset="0"/>
              </a:rPr>
            </a:b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Gestión preventiva del rendimiento: la tolerancia a los errores puede ocuparse de las interrupciones, pero no necesariamente del deterioro del rendimiento. </a:t>
            </a:r>
            <a:b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Gestión de las fallas generalizadas: si bien son poco frecuentes, como la desconexión de un proveedor de nube o un desastre natural en el centro de datos, requieren un enfoque más integral que las fallas en el hardware o el software. </a:t>
            </a:r>
            <a:r>
              <a:rPr lang="es-GT" kern="0"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3" tooltip="recursos | Maximize business continuity - HTML"/>
              </a:rPr>
              <a:t>Aumente la continuidad empresarial</a:t>
            </a:r>
            <a:br>
              <a:rPr lang="es-GT" u="none" strike="noStrike" kern="100" dirty="0">
                <a:solidFill>
                  <a:srgbClr val="0563C1"/>
                </a:solidFill>
                <a:latin typeface="Calibri" panose="020F0502020204030204" pitchFamily="34" charset="0"/>
                <a:ea typeface="Calibri" panose="020F0502020204030204" pitchFamily="34" charset="0"/>
                <a:cs typeface="Times New Roman" panose="02020603050405020304" pitchFamily="18" charset="0"/>
              </a:rPr>
            </a:br>
            <a:r>
              <a:rPr lang="es-GT" sz="1800" b="1" kern="0" dirty="0">
                <a:effectLst/>
                <a:latin typeface="Times New Roman" panose="02020603050405020304" pitchFamily="18" charset="0"/>
                <a:ea typeface="Times New Roman" panose="02020603050405020304" pitchFamily="18" charset="0"/>
                <a:cs typeface="Times New Roman" panose="02020603050405020304" pitchFamily="18" charset="0"/>
              </a:rPr>
              <a:t>Los clústeres de alta disponibilidad</a:t>
            </a:r>
            <a:br>
              <a:rPr lang="es-GT" b="1" kern="100" dirty="0">
                <a:latin typeface="Calibri" panose="020F0502020204030204" pitchFamily="34" charset="0"/>
                <a:ea typeface="Calibri" panose="020F0502020204030204" pitchFamily="34" charset="0"/>
                <a:cs typeface="Times New Roman" panose="02020603050405020304" pitchFamily="18" charset="0"/>
              </a:rPr>
            </a:b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Las arquitecturas de alta disponibilidad ejecutan clústeres activos de conmutación por error, por lo que la conmutación y la redundancia están integradas, y, con suerte, no habrá tiempos de </a:t>
            </a:r>
            <a:r>
              <a:rPr lang="es-GT"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inactividad.Dentro</a:t>
            </a: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 del clúster, se supervisa la disponibilidad de los nodos y el rendimiento general de las aplicaciones, los servicios y la red. Además de ofrecer estas características generales, también se pueden diseñar los clústeres de alta disponibilidad para tareas más específicas en función de las prioridades y las actividades de la infraestructura de TI. Por ejemplo, </a:t>
            </a:r>
            <a:r>
              <a:rPr lang="es-GT" sz="1800"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Red </a:t>
            </a:r>
            <a:r>
              <a:rPr lang="es-GT" sz="1800" u="none" strike="noStrike" kern="0" dirty="0" err="1">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Hat</a:t>
            </a:r>
            <a:r>
              <a:rPr lang="es-GT" sz="1800"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 Enterprise Linux High </a:t>
            </a:r>
            <a:r>
              <a:rPr lang="es-GT" sz="1800" u="none" strike="noStrike" kern="0" dirty="0" err="1">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Availability</a:t>
            </a:r>
            <a:r>
              <a:rPr lang="es-GT" sz="1800"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 </a:t>
            </a:r>
            <a:r>
              <a:rPr lang="es-GT" sz="1800" u="none" strike="noStrike" kern="0" dirty="0" err="1">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Add-On</a:t>
            </a: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 tiene cuatro configuraciones predeterminadas:</a:t>
            </a:r>
            <a:br>
              <a:rPr lang="es-GT" kern="100" dirty="0">
                <a:latin typeface="Calibri" panose="020F0502020204030204" pitchFamily="34" charset="0"/>
                <a:ea typeface="Calibri" panose="020F0502020204030204" pitchFamily="34" charset="0"/>
                <a:cs typeface="Times New Roman" panose="02020603050405020304" pitchFamily="18" charset="0"/>
              </a:rPr>
            </a:br>
            <a:endParaRPr lang="es-GT"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14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D6A2CBD-CCE5-4633-B0DB-DBDE55745134}"/>
              </a:ext>
            </a:extLst>
          </p:cNvPr>
          <p:cNvSpPr txBox="1"/>
          <p:nvPr/>
        </p:nvSpPr>
        <p:spPr>
          <a:xfrm>
            <a:off x="2321859" y="143435"/>
            <a:ext cx="9708776" cy="5703100"/>
          </a:xfrm>
          <a:prstGeom prst="rect">
            <a:avLst/>
          </a:prstGeom>
          <a:noFill/>
        </p:spPr>
        <p:txBody>
          <a:bodyPr wrap="square" rtlCol="0">
            <a:spAutoFit/>
          </a:bodyPr>
          <a:lstStyle/>
          <a:p>
            <a:pPr>
              <a:lnSpc>
                <a:spcPct val="107000"/>
              </a:lnSpc>
              <a:spcAft>
                <a:spcPts val="800"/>
              </a:spcAft>
            </a:pP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Alta disponibilidad: se centra en el tiempo de actividad y la disponibilidad.</a:t>
            </a:r>
            <a:br>
              <a:rPr lang="es-GT" kern="100" dirty="0">
                <a:latin typeface="Calibri" panose="020F0502020204030204" pitchFamily="34" charset="0"/>
                <a:ea typeface="Calibri" panose="020F0502020204030204" pitchFamily="34" charset="0"/>
                <a:cs typeface="Times New Roman" panose="02020603050405020304" pitchFamily="18" charset="0"/>
              </a:rPr>
            </a:b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Alto rendimiento: se centra en las operaciones simultáneas de alta velocidad.</a:t>
            </a:r>
            <a:br>
              <a:rPr lang="es-GT" kern="100" dirty="0">
                <a:latin typeface="Calibri" panose="020F0502020204030204" pitchFamily="34" charset="0"/>
                <a:ea typeface="Calibri" panose="020F0502020204030204" pitchFamily="34" charset="0"/>
                <a:cs typeface="Times New Roman" panose="02020603050405020304" pitchFamily="18" charset="0"/>
              </a:rPr>
            </a:b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Equilibrio de carga: se centra en la capacidad de ajuste rentable.</a:t>
            </a:r>
            <a:br>
              <a:rPr lang="es-GT" kern="100" dirty="0">
                <a:latin typeface="Calibri" panose="020F0502020204030204" pitchFamily="34" charset="0"/>
                <a:ea typeface="Calibri" panose="020F0502020204030204" pitchFamily="34" charset="0"/>
                <a:cs typeface="Times New Roman" panose="02020603050405020304" pitchFamily="18" charset="0"/>
              </a:rPr>
            </a:b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Almacenamiento: se centra en la gestión flexible de los datos.</a:t>
            </a:r>
            <a:br>
              <a:rPr lang="es-GT" kern="100" dirty="0">
                <a:latin typeface="Calibri" panose="020F0502020204030204" pitchFamily="34" charset="0"/>
                <a:ea typeface="Calibri" panose="020F0502020204030204" pitchFamily="34" charset="0"/>
                <a:cs typeface="Times New Roman" panose="02020603050405020304" pitchFamily="18" charset="0"/>
              </a:rPr>
            </a:b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En los entornos reales, los sistemas de alta disponibilidad podrían incorporar características de esos elementos.</a:t>
            </a:r>
            <a:r>
              <a:rPr lang="es-G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GT" sz="1800"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tooltip="Página de destino de oferta única: Why the operating system matters"/>
              </a:rPr>
              <a:t>El sistema operativo puede marcar la diferencia</a:t>
            </a:r>
            <a:endParaRPr lang="es-GT" sz="1800"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s-GT"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Red </a:t>
            </a:r>
            <a:r>
              <a:rPr lang="es-GT"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Hat</a:t>
            </a:r>
            <a:r>
              <a:rPr lang="es-GT"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y la alta disponibilidad</a:t>
            </a:r>
            <a:endParaRPr lang="es-G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La alta disponibilidad abarca toda la infraestructura y debe contemplar la </a:t>
            </a:r>
            <a:r>
              <a:rPr lang="es-GT" sz="1800"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gestión de los datos y el almacenamiento</a:t>
            </a: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 en entornos distintos, tanto físicos como en la </a:t>
            </a:r>
            <a:r>
              <a:rPr lang="es-GT" sz="1800"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nube</a:t>
            </a: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 así como las diferentes ubicaciones de los servicios y las aplicaciones. Por eso es tan útil contar con una plataforma común y un </a:t>
            </a:r>
            <a:r>
              <a:rPr lang="es-GT" sz="1800"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entorno operativo estándar</a:t>
            </a: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 crean uniformidad independientemente del entorno de implementación.</a:t>
            </a:r>
            <a:endParaRPr lang="es-G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GT" sz="1800"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Red </a:t>
            </a:r>
            <a:r>
              <a:rPr lang="es-GT" sz="1800" u="none" strike="noStrike" kern="0" dirty="0" err="1">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Hat</a:t>
            </a:r>
            <a:r>
              <a:rPr lang="es-GT" sz="1800"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 Enterprise Linux</a:t>
            </a: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 tiene funciones y servicios adicionales que pueden incluirse mediante paquetes de complementos. </a:t>
            </a:r>
            <a:r>
              <a:rPr lang="es-GT" sz="1800"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Red </a:t>
            </a:r>
            <a:r>
              <a:rPr lang="es-GT" sz="1800" u="none" strike="noStrike" kern="0" dirty="0" err="1">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Hat</a:t>
            </a:r>
            <a:r>
              <a:rPr lang="es-GT" sz="1800"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 Enterprise Linux High </a:t>
            </a:r>
            <a:r>
              <a:rPr lang="es-GT" sz="1800" u="none" strike="noStrike" kern="0" dirty="0" err="1">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Availability</a:t>
            </a:r>
            <a:r>
              <a:rPr lang="es-GT" sz="1800"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 </a:t>
            </a:r>
            <a:r>
              <a:rPr lang="es-GT" sz="1800" u="none" strike="noStrike" kern="0" dirty="0" err="1">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Add-On</a:t>
            </a: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 se ocupa de los aspectos de la red, la agrupación en clústeres y el almacenamiento.</a:t>
            </a:r>
            <a:endParaRPr lang="es-GT"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s-GT" sz="1800" kern="0" dirty="0">
                <a:effectLst/>
                <a:latin typeface="Times New Roman" panose="02020603050405020304" pitchFamily="18" charset="0"/>
                <a:ea typeface="Times New Roman" panose="02020603050405020304" pitchFamily="18" charset="0"/>
              </a:rPr>
              <a:t>Las implementaciones de Red </a:t>
            </a:r>
            <a:r>
              <a:rPr lang="es-GT" sz="1800" kern="0" dirty="0" err="1">
                <a:effectLst/>
                <a:latin typeface="Times New Roman" panose="02020603050405020304" pitchFamily="18" charset="0"/>
                <a:ea typeface="Times New Roman" panose="02020603050405020304" pitchFamily="18" charset="0"/>
              </a:rPr>
              <a:t>Hat</a:t>
            </a:r>
            <a:r>
              <a:rPr lang="es-GT" sz="1800" kern="0" dirty="0">
                <a:effectLst/>
                <a:latin typeface="Times New Roman" panose="02020603050405020304" pitchFamily="18" charset="0"/>
                <a:ea typeface="Times New Roman" panose="02020603050405020304" pitchFamily="18" charset="0"/>
              </a:rPr>
              <a:t> Enterprise Linux para </a:t>
            </a:r>
            <a:r>
              <a:rPr lang="es-GT" sz="1800" u="none" strike="noStrike" kern="0" dirty="0">
                <a:solidFill>
                  <a:srgbClr val="0563C1"/>
                </a:solidFill>
                <a:effectLst/>
                <a:latin typeface="Times New Roman" panose="02020603050405020304" pitchFamily="18" charset="0"/>
                <a:ea typeface="Times New Roman" panose="02020603050405020304" pitchFamily="18" charset="0"/>
                <a:hlinkClick r:id="rId8"/>
              </a:rPr>
              <a:t>Microsoft SQL Server</a:t>
            </a:r>
            <a:r>
              <a:rPr lang="es-GT" sz="1800" kern="0" dirty="0">
                <a:effectLst/>
                <a:latin typeface="Times New Roman" panose="02020603050405020304" pitchFamily="18" charset="0"/>
                <a:ea typeface="Times New Roman" panose="02020603050405020304" pitchFamily="18" charset="0"/>
              </a:rPr>
              <a:t> y </a:t>
            </a:r>
            <a:r>
              <a:rPr lang="es-GT" sz="1800" u="none" strike="noStrike" kern="0" dirty="0">
                <a:solidFill>
                  <a:srgbClr val="0563C1"/>
                </a:solidFill>
                <a:effectLst/>
                <a:latin typeface="Times New Roman" panose="02020603050405020304" pitchFamily="18" charset="0"/>
                <a:ea typeface="Times New Roman" panose="02020603050405020304" pitchFamily="18" charset="0"/>
                <a:hlinkClick r:id="rId9"/>
              </a:rPr>
              <a:t>SAP </a:t>
            </a:r>
            <a:r>
              <a:rPr lang="es-GT" sz="1800" kern="0" dirty="0">
                <a:effectLst/>
                <a:latin typeface="Times New Roman" panose="02020603050405020304" pitchFamily="18" charset="0"/>
                <a:ea typeface="Times New Roman" panose="02020603050405020304" pitchFamily="18" charset="0"/>
              </a:rPr>
              <a:t>también incluyen Red </a:t>
            </a:r>
            <a:r>
              <a:rPr lang="es-GT" sz="1800" kern="0" dirty="0" err="1">
                <a:effectLst/>
                <a:latin typeface="Times New Roman" panose="02020603050405020304" pitchFamily="18" charset="0"/>
                <a:ea typeface="Times New Roman" panose="02020603050405020304" pitchFamily="18" charset="0"/>
              </a:rPr>
              <a:t>Hat</a:t>
            </a:r>
            <a:r>
              <a:rPr lang="es-GT" sz="1800" kern="0" dirty="0">
                <a:effectLst/>
                <a:latin typeface="Times New Roman" panose="02020603050405020304" pitchFamily="18" charset="0"/>
                <a:ea typeface="Times New Roman" panose="02020603050405020304" pitchFamily="18" charset="0"/>
              </a:rPr>
              <a:t> Enterprise Linux High </a:t>
            </a:r>
            <a:r>
              <a:rPr lang="es-GT" sz="1800" kern="0" dirty="0" err="1">
                <a:effectLst/>
                <a:latin typeface="Times New Roman" panose="02020603050405020304" pitchFamily="18" charset="0"/>
                <a:ea typeface="Times New Roman" panose="02020603050405020304" pitchFamily="18" charset="0"/>
              </a:rPr>
              <a:t>Availability</a:t>
            </a:r>
            <a:r>
              <a:rPr lang="es-GT" sz="1800" kern="0" dirty="0">
                <a:effectLst/>
                <a:latin typeface="Times New Roman" panose="02020603050405020304" pitchFamily="18" charset="0"/>
                <a:ea typeface="Times New Roman" panose="02020603050405020304" pitchFamily="18" charset="0"/>
              </a:rPr>
              <a:t> </a:t>
            </a:r>
            <a:r>
              <a:rPr lang="es-GT" sz="1800" kern="0" dirty="0" err="1">
                <a:effectLst/>
                <a:latin typeface="Times New Roman" panose="02020603050405020304" pitchFamily="18" charset="0"/>
                <a:ea typeface="Times New Roman" panose="02020603050405020304" pitchFamily="18" charset="0"/>
              </a:rPr>
              <a:t>Add-On</a:t>
            </a:r>
            <a:r>
              <a:rPr lang="es-GT" sz="1800" kern="0" dirty="0">
                <a:effectLst/>
                <a:latin typeface="Times New Roman" panose="02020603050405020304" pitchFamily="18" charset="0"/>
                <a:ea typeface="Times New Roman" panose="02020603050405020304" pitchFamily="18" charset="0"/>
              </a:rPr>
              <a:t>, dado que la alta disponibilidad está muy relacionada con la </a:t>
            </a:r>
            <a:r>
              <a:rPr lang="es-GT" sz="1800" u="none" strike="noStrike" kern="0" dirty="0">
                <a:solidFill>
                  <a:srgbClr val="0563C1"/>
                </a:solidFill>
                <a:effectLst/>
                <a:latin typeface="Times New Roman" panose="02020603050405020304" pitchFamily="18" charset="0"/>
                <a:ea typeface="Times New Roman" panose="02020603050405020304" pitchFamily="18" charset="0"/>
                <a:hlinkClick r:id="rId3"/>
              </a:rPr>
              <a:t>gestión de los datos</a:t>
            </a:r>
            <a:endParaRPr lang="es-G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GT"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9082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15B634-6003-1DB4-3D99-E941F2FFDE7C}"/>
              </a:ext>
            </a:extLst>
          </p:cNvPr>
          <p:cNvSpPr>
            <a:spLocks noGrp="1"/>
          </p:cNvSpPr>
          <p:nvPr>
            <p:ph type="ctrTitle"/>
          </p:nvPr>
        </p:nvSpPr>
        <p:spPr>
          <a:xfrm>
            <a:off x="2279837" y="744072"/>
            <a:ext cx="5080186" cy="717176"/>
          </a:xfrm>
        </p:spPr>
        <p:txBody>
          <a:bodyPr>
            <a:normAutofit fontScale="90000"/>
          </a:bodyPr>
          <a:lstStyle/>
          <a:p>
            <a:r>
              <a:rPr lang="es-GT" sz="3600" b="1" kern="100" dirty="0">
                <a:effectLst/>
                <a:latin typeface="Times New Roman" panose="02020603050405020304" pitchFamily="18" charset="0"/>
                <a:ea typeface="Calibri" panose="020F0502020204030204" pitchFamily="34" charset="0"/>
                <a:cs typeface="Times New Roman" panose="02020603050405020304" pitchFamily="18" charset="0"/>
              </a:rPr>
              <a:t>Misión Crítica</a:t>
            </a:r>
            <a:br>
              <a:rPr lang="es-GT" sz="1800" kern="100" dirty="0">
                <a:effectLst/>
                <a:latin typeface="Calibri" panose="020F0502020204030204" pitchFamily="34" charset="0"/>
                <a:ea typeface="Calibri" panose="020F0502020204030204" pitchFamily="34" charset="0"/>
                <a:cs typeface="Times New Roman" panose="02020603050405020304" pitchFamily="18" charset="0"/>
              </a:rPr>
            </a:br>
            <a:br>
              <a:rPr lang="es-GT"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GT" dirty="0"/>
          </a:p>
        </p:txBody>
      </p:sp>
      <p:sp>
        <p:nvSpPr>
          <p:cNvPr id="4" name="CuadroTexto 3">
            <a:extLst>
              <a:ext uri="{FF2B5EF4-FFF2-40B4-BE49-F238E27FC236}">
                <a16:creationId xmlns:a16="http://schemas.microsoft.com/office/drawing/2014/main" id="{ED6A2CBD-CCE5-4633-B0DB-DBDE55745134}"/>
              </a:ext>
            </a:extLst>
          </p:cNvPr>
          <p:cNvSpPr txBox="1"/>
          <p:nvPr/>
        </p:nvSpPr>
        <p:spPr>
          <a:xfrm>
            <a:off x="1931988" y="559881"/>
            <a:ext cx="10017965" cy="3634072"/>
          </a:xfrm>
          <a:prstGeom prst="rect">
            <a:avLst/>
          </a:prstGeom>
          <a:noFill/>
        </p:spPr>
        <p:txBody>
          <a:bodyPr wrap="square" rtlCol="0">
            <a:spAutoFit/>
          </a:bodyPr>
          <a:lstStyle/>
          <a:p>
            <a:pPr>
              <a:lnSpc>
                <a:spcPct val="107000"/>
              </a:lnSpc>
              <a:spcAft>
                <a:spcPts val="800"/>
              </a:spcAft>
            </a:pPr>
            <a:r>
              <a:rPr lang="es-GT" sz="1800" kern="100" dirty="0">
                <a:effectLst/>
                <a:latin typeface="Times New Roman" panose="02020603050405020304" pitchFamily="18" charset="0"/>
                <a:ea typeface="Calibri" panose="020F0502020204030204" pitchFamily="34" charset="0"/>
                <a:cs typeface="Times New Roman" panose="02020603050405020304" pitchFamily="18" charset="0"/>
              </a:rPr>
              <a:t>Los Sistemas de Misión Crítica son las aplicaciones que son esenciales para el funcionamiento de una actividad en una empresa, organización o gobierno. Si estas soluciones se dañan o fallan, pueden provocar el colapso de todos los procesos y operaciones que dependen de esta.</a:t>
            </a:r>
            <a:r>
              <a:rPr lang="es-GT" sz="1800" b="0" kern="0" dirty="0">
                <a:effectLst/>
                <a:latin typeface="Times New Roman" panose="02020603050405020304" pitchFamily="18" charset="0"/>
                <a:ea typeface="Calibri" panose="020F0502020204030204" pitchFamily="34" charset="0"/>
                <a:cs typeface="Times New Roman" panose="02020603050405020304" pitchFamily="18" charset="0"/>
              </a:rPr>
              <a:t> </a:t>
            </a:r>
            <a:br>
              <a:rPr lang="es-GT" kern="100" dirty="0">
                <a:latin typeface="Calibri" panose="020F0502020204030204" pitchFamily="34" charset="0"/>
                <a:ea typeface="Calibri" panose="020F0502020204030204" pitchFamily="34" charset="0"/>
                <a:cs typeface="Times New Roman" panose="02020603050405020304" pitchFamily="18" charset="0"/>
              </a:rPr>
            </a:br>
            <a:r>
              <a:rPr lang="es-GT"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Ejemplos de Sistemas de Misión Crítica</a:t>
            </a:r>
            <a:br>
              <a:rPr lang="es-GT" b="1" kern="100" dirty="0">
                <a:latin typeface="Calibri" panose="020F0502020204030204" pitchFamily="34" charset="0"/>
                <a:ea typeface="Calibri" panose="020F0502020204030204" pitchFamily="34" charset="0"/>
                <a:cs typeface="Times New Roman" panose="02020603050405020304" pitchFamily="18" charset="0"/>
              </a:rPr>
            </a:b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Sistemas de Misión</a:t>
            </a:r>
            <a:b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Son las soluciones que fueron concebidas para cumplir con un propósito en la organización. Si algo falla, ese objetivo se deja de cumplir.</a:t>
            </a:r>
            <a:b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Sistemas de Negocio</a:t>
            </a:r>
            <a:b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Son las soluciones que, si fallan, inciden directamente en la economía de la organización que usa ese sistema.</a:t>
            </a:r>
            <a:b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Sistemas de la Gente</a:t>
            </a:r>
            <a:b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Son las soluciones que, en el caso de fallar, pueden poner en riesgo la vida o la salud de las personas.</a:t>
            </a:r>
            <a:endParaRPr lang="es-GT"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50FD995B-874B-D4EF-F29A-4C6548E8A7D8}"/>
              </a:ext>
            </a:extLst>
          </p:cNvPr>
          <p:cNvPicPr>
            <a:picLocks noChangeAspect="1"/>
          </p:cNvPicPr>
          <p:nvPr/>
        </p:nvPicPr>
        <p:blipFill>
          <a:blip r:embed="rId2"/>
          <a:stretch>
            <a:fillRect/>
          </a:stretch>
        </p:blipFill>
        <p:spPr>
          <a:xfrm>
            <a:off x="4579115" y="4281860"/>
            <a:ext cx="3446145" cy="2346325"/>
          </a:xfrm>
          <a:prstGeom prst="rect">
            <a:avLst/>
          </a:prstGeom>
        </p:spPr>
      </p:pic>
    </p:spTree>
    <p:extLst>
      <p:ext uri="{BB962C8B-B14F-4D97-AF65-F5344CB8AC3E}">
        <p14:creationId xmlns:p14="http://schemas.microsoft.com/office/powerpoint/2010/main" val="403472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D6A2CBD-CCE5-4633-B0DB-DBDE55745134}"/>
              </a:ext>
            </a:extLst>
          </p:cNvPr>
          <p:cNvSpPr txBox="1"/>
          <p:nvPr/>
        </p:nvSpPr>
        <p:spPr>
          <a:xfrm>
            <a:off x="4240305" y="134471"/>
            <a:ext cx="6777317" cy="2193421"/>
          </a:xfrm>
          <a:prstGeom prst="rect">
            <a:avLst/>
          </a:prstGeom>
          <a:noFill/>
        </p:spPr>
        <p:txBody>
          <a:bodyPr wrap="square" rtlCol="0">
            <a:spAutoFit/>
          </a:bodyPr>
          <a:lstStyle/>
          <a:p>
            <a:pPr>
              <a:lnSpc>
                <a:spcPct val="107000"/>
              </a:lnSpc>
              <a:spcAft>
                <a:spcPts val="800"/>
              </a:spcAft>
            </a:pPr>
            <a:r>
              <a:rPr lang="es-GT" sz="1800" b="1" kern="0" dirty="0">
                <a:effectLst/>
                <a:latin typeface="Times New Roman" panose="02020603050405020304" pitchFamily="18" charset="0"/>
                <a:ea typeface="Times New Roman" panose="02020603050405020304" pitchFamily="18" charset="0"/>
                <a:cs typeface="Times New Roman" panose="02020603050405020304" pitchFamily="18" charset="0"/>
              </a:rPr>
              <a:t>¿Por qué fracasan los Sistemas de Misión Crítica?</a:t>
            </a:r>
            <a:br>
              <a:rPr lang="es-GT" b="1" kern="100" dirty="0">
                <a:latin typeface="Calibri" panose="020F0502020204030204" pitchFamily="34" charset="0"/>
                <a:ea typeface="Calibri" panose="020F0502020204030204" pitchFamily="34" charset="0"/>
                <a:cs typeface="Times New Roman" panose="02020603050405020304" pitchFamily="18" charset="0"/>
              </a:rPr>
            </a:b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Por pretender resolver todos los problemas y funcionalidades en una primera etapa.</a:t>
            </a:r>
            <a:br>
              <a:rPr lang="es-GT" kern="100" dirty="0">
                <a:latin typeface="Calibri" panose="020F0502020204030204" pitchFamily="34" charset="0"/>
                <a:ea typeface="Calibri" panose="020F0502020204030204" pitchFamily="34" charset="0"/>
                <a:cs typeface="Times New Roman" panose="02020603050405020304" pitchFamily="18" charset="0"/>
              </a:rPr>
            </a:b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Por enfocarse solo en las necesidades técnicas y no en las necesidades del usuario.</a:t>
            </a:r>
            <a:br>
              <a:rPr lang="es-GT" kern="100" dirty="0">
                <a:latin typeface="Calibri" panose="020F0502020204030204" pitchFamily="34" charset="0"/>
                <a:ea typeface="Calibri" panose="020F0502020204030204" pitchFamily="34" charset="0"/>
                <a:cs typeface="Times New Roman" panose="02020603050405020304" pitchFamily="18" charset="0"/>
              </a:rPr>
            </a:b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Por restarle importancia al Modelado de Datos y a la </a:t>
            </a:r>
            <a:r>
              <a:rPr lang="es-GT"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Observabilidad</a:t>
            </a:r>
            <a:r>
              <a:rPr lang="es-GT"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G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GT"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a:extLst>
              <a:ext uri="{FF2B5EF4-FFF2-40B4-BE49-F238E27FC236}">
                <a16:creationId xmlns:a16="http://schemas.microsoft.com/office/drawing/2014/main" id="{DE183894-4243-D15B-953E-5A9A6D03AE7A}"/>
              </a:ext>
            </a:extLst>
          </p:cNvPr>
          <p:cNvPicPr>
            <a:picLocks noChangeAspect="1"/>
          </p:cNvPicPr>
          <p:nvPr/>
        </p:nvPicPr>
        <p:blipFill>
          <a:blip r:embed="rId2"/>
          <a:stretch>
            <a:fillRect/>
          </a:stretch>
        </p:blipFill>
        <p:spPr>
          <a:xfrm>
            <a:off x="1068140" y="40987"/>
            <a:ext cx="2950229" cy="2043159"/>
          </a:xfrm>
          <a:prstGeom prst="rect">
            <a:avLst/>
          </a:prstGeom>
        </p:spPr>
      </p:pic>
      <p:pic>
        <p:nvPicPr>
          <p:cNvPr id="3" name="Imagen 2">
            <a:extLst>
              <a:ext uri="{FF2B5EF4-FFF2-40B4-BE49-F238E27FC236}">
                <a16:creationId xmlns:a16="http://schemas.microsoft.com/office/drawing/2014/main" id="{F6D396F2-06A6-E245-5C6A-141D57323667}"/>
              </a:ext>
            </a:extLst>
          </p:cNvPr>
          <p:cNvPicPr>
            <a:picLocks noChangeAspect="1"/>
          </p:cNvPicPr>
          <p:nvPr/>
        </p:nvPicPr>
        <p:blipFill>
          <a:blip r:embed="rId3"/>
          <a:stretch>
            <a:fillRect/>
          </a:stretch>
        </p:blipFill>
        <p:spPr>
          <a:xfrm>
            <a:off x="1068140" y="2418303"/>
            <a:ext cx="2950229" cy="2021393"/>
          </a:xfrm>
          <a:prstGeom prst="rect">
            <a:avLst/>
          </a:prstGeom>
        </p:spPr>
      </p:pic>
      <p:pic>
        <p:nvPicPr>
          <p:cNvPr id="5" name="Imagen 4">
            <a:extLst>
              <a:ext uri="{FF2B5EF4-FFF2-40B4-BE49-F238E27FC236}">
                <a16:creationId xmlns:a16="http://schemas.microsoft.com/office/drawing/2014/main" id="{3D173FA3-C374-A95D-71AB-B011F0B72478}"/>
              </a:ext>
            </a:extLst>
          </p:cNvPr>
          <p:cNvPicPr>
            <a:picLocks noChangeAspect="1"/>
          </p:cNvPicPr>
          <p:nvPr/>
        </p:nvPicPr>
        <p:blipFill>
          <a:blip r:embed="rId4"/>
          <a:stretch>
            <a:fillRect/>
          </a:stretch>
        </p:blipFill>
        <p:spPr>
          <a:xfrm>
            <a:off x="1016533" y="4773853"/>
            <a:ext cx="3001836" cy="2021393"/>
          </a:xfrm>
          <a:prstGeom prst="rect">
            <a:avLst/>
          </a:prstGeom>
        </p:spPr>
      </p:pic>
      <p:sp>
        <p:nvSpPr>
          <p:cNvPr id="6" name="CuadroTexto 5">
            <a:extLst>
              <a:ext uri="{FF2B5EF4-FFF2-40B4-BE49-F238E27FC236}">
                <a16:creationId xmlns:a16="http://schemas.microsoft.com/office/drawing/2014/main" id="{FC0451F1-25AB-4B3A-E055-1289D328EE40}"/>
              </a:ext>
            </a:extLst>
          </p:cNvPr>
          <p:cNvSpPr txBox="1"/>
          <p:nvPr/>
        </p:nvSpPr>
        <p:spPr>
          <a:xfrm>
            <a:off x="4240304" y="2327892"/>
            <a:ext cx="6777317" cy="2522998"/>
          </a:xfrm>
          <a:prstGeom prst="rect">
            <a:avLst/>
          </a:prstGeom>
          <a:noFill/>
        </p:spPr>
        <p:txBody>
          <a:bodyPr wrap="square" rtlCol="0">
            <a:spAutoFit/>
          </a:bodyPr>
          <a:lstStyle/>
          <a:p>
            <a:pPr>
              <a:lnSpc>
                <a:spcPct val="107000"/>
              </a:lnSpc>
              <a:spcAft>
                <a:spcPts val="800"/>
              </a:spcAft>
            </a:pPr>
            <a:r>
              <a:rPr lang="es-GT" sz="1600" b="1" kern="0" dirty="0">
                <a:effectLst/>
                <a:latin typeface="Times New Roman" panose="02020603050405020304" pitchFamily="18" charset="0"/>
                <a:ea typeface="Times New Roman" panose="02020603050405020304" pitchFamily="18" charset="0"/>
                <a:cs typeface="Times New Roman" panose="02020603050405020304" pitchFamily="18" charset="0"/>
              </a:rPr>
              <a:t>¿Cuál es la fórmula para construir eficazmente un Sistema de Misión Crítica?</a:t>
            </a:r>
            <a:br>
              <a:rPr lang="es-GT" sz="1600" b="1" kern="100" dirty="0">
                <a:latin typeface="Calibri" panose="020F0502020204030204" pitchFamily="34" charset="0"/>
                <a:ea typeface="Calibri" panose="020F0502020204030204" pitchFamily="34" charset="0"/>
                <a:cs typeface="Times New Roman" panose="02020603050405020304" pitchFamily="18" charset="0"/>
              </a:rPr>
            </a:br>
            <a: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t>Modelado de Datos: Son la base para que ese desarrollo pueda hacerse de forma rápida y evolutiva.</a:t>
            </a:r>
            <a:b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t>Integración</a:t>
            </a:r>
            <a:r>
              <a:rPr lang="es-GT" sz="16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t>La solución debe poder integrarse con el resto del ecosistema: </a:t>
            </a:r>
            <a:r>
              <a:rPr lang="es-GT"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APIs</a:t>
            </a:r>
            <a: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t>, datos y más.</a:t>
            </a:r>
            <a:b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GT"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Multi-experiencia</a:t>
            </a:r>
            <a:r>
              <a:rPr lang="es-GT" sz="16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t>La clave es centrarse en los problemas que deben resolverles a los usuarios y en la experiencia que tendrán cuando usen la solución.</a:t>
            </a:r>
            <a:endParaRPr lang="es-GT"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GT"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8914C186-F87C-E8F7-694F-4DDBC2AFA3A5}"/>
              </a:ext>
            </a:extLst>
          </p:cNvPr>
          <p:cNvSpPr txBox="1"/>
          <p:nvPr/>
        </p:nvSpPr>
        <p:spPr>
          <a:xfrm>
            <a:off x="4240303" y="4850890"/>
            <a:ext cx="6777317" cy="2098651"/>
          </a:xfrm>
          <a:prstGeom prst="rect">
            <a:avLst/>
          </a:prstGeom>
          <a:noFill/>
        </p:spPr>
        <p:txBody>
          <a:bodyPr wrap="square" rtlCol="0">
            <a:spAutoFit/>
          </a:bodyPr>
          <a:lstStyle/>
          <a:p>
            <a:pPr>
              <a:lnSpc>
                <a:spcPct val="107000"/>
              </a:lnSpc>
              <a:spcAft>
                <a:spcPts val="800"/>
              </a:spcAft>
            </a:pPr>
            <a:r>
              <a:rPr lang="es-GT" sz="1600" b="1" kern="0" dirty="0">
                <a:effectLst/>
                <a:latin typeface="Times New Roman" panose="02020603050405020304" pitchFamily="18" charset="0"/>
                <a:ea typeface="Times New Roman" panose="02020603050405020304" pitchFamily="18" charset="0"/>
                <a:cs typeface="Times New Roman" panose="02020603050405020304" pitchFamily="18" charset="0"/>
              </a:rPr>
              <a:t>¿Cuáles son los pasos para desarrollar un Sistema de Misión Crítica?</a:t>
            </a:r>
            <a:endParaRPr lang="es-GT"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t>Lo primero es crear un equipo de trabajo y delegar roles y responsabilidades. Lo siguiente es comprender cuáles son las historias, necesidades y problemas que deben resolverles a los usuarios que usarán el sistema. El Modelado de datos y Procesos, constituyen los otros puntos relevantes que deben considerarse para iniciar con buen pie la construcción de un Sistema de Misión Crítica.</a:t>
            </a:r>
            <a:endParaRPr lang="es-GT"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GT"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1232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C0451F1-25AB-4B3A-E055-1289D328EE40}"/>
              </a:ext>
            </a:extLst>
          </p:cNvPr>
          <p:cNvSpPr txBox="1"/>
          <p:nvPr/>
        </p:nvSpPr>
        <p:spPr>
          <a:xfrm>
            <a:off x="4969492" y="570809"/>
            <a:ext cx="6777317" cy="6036717"/>
          </a:xfrm>
          <a:prstGeom prst="rect">
            <a:avLst/>
          </a:prstGeom>
          <a:noFill/>
        </p:spPr>
        <p:txBody>
          <a:bodyPr wrap="square" rtlCol="0">
            <a:spAutoFit/>
          </a:bodyPr>
          <a:lstStyle/>
          <a:p>
            <a:pPr>
              <a:lnSpc>
                <a:spcPct val="107000"/>
              </a:lnSpc>
              <a:spcAft>
                <a:spcPts val="800"/>
              </a:spcAft>
            </a:pPr>
            <a:r>
              <a:rPr lang="es-GT" sz="1600" b="1" kern="0" dirty="0">
                <a:effectLst/>
                <a:latin typeface="Times New Roman" panose="02020603050405020304" pitchFamily="18" charset="0"/>
                <a:ea typeface="Times New Roman" panose="02020603050405020304" pitchFamily="18" charset="0"/>
                <a:cs typeface="Times New Roman" panose="02020603050405020304" pitchFamily="18" charset="0"/>
              </a:rPr>
              <a:t>Claves para escoger una plataforma de desarrollo de Sistemas de Misión Crítica</a:t>
            </a:r>
            <a:endParaRPr lang="es-GT"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t>Adaptabilidad a lo impredecible</a:t>
            </a:r>
            <a:b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t>Para eso se requiere de una herramienta ágil, que permita entregar y desarrollar software velozmente.</a:t>
            </a:r>
            <a:endParaRPr lang="es-GT"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t>Flexibilidad</a:t>
            </a:r>
            <a:b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t>Debe poder adaptarse a nuevas situaciones e integrarse con otras tecnologías y sistemas.</a:t>
            </a:r>
            <a:endParaRPr lang="es-GT"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t>Metodología incremental</a:t>
            </a:r>
            <a:b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t>Debe permitir hacer </a:t>
            </a:r>
            <a:r>
              <a:rPr lang="es-GT"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testing</a:t>
            </a:r>
            <a: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t> continuo.</a:t>
            </a:r>
            <a:endParaRPr lang="es-GT"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t>Diseño</a:t>
            </a:r>
            <a:b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t>Debe brindar una buena experiencia visual, donde fluyan las interacciones entre el mundo real y la tecnología.</a:t>
            </a:r>
            <a:endParaRPr lang="es-GT"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t>Bajo costo</a:t>
            </a:r>
            <a:b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t>Para que los proyectos sean viables, debe permitir desarrollar software a un costo razonable.</a:t>
            </a:r>
            <a:endParaRPr lang="es-GT"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t>Fácil de aprender</a:t>
            </a:r>
            <a:b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GT" sz="1600" kern="0" dirty="0">
                <a:effectLst/>
                <a:latin typeface="Times New Roman" panose="02020603050405020304" pitchFamily="18" charset="0"/>
                <a:ea typeface="Times New Roman" panose="02020603050405020304" pitchFamily="18" charset="0"/>
                <a:cs typeface="Times New Roman" panose="02020603050405020304" pitchFamily="18" charset="0"/>
              </a:rPr>
              <a:t>La curva de aprendizaje debe ser mínima, así los desarrolladores podrán invertir tiempo en lo que realmente importa: aportar valor y calidad al negocio.</a:t>
            </a:r>
            <a:endParaRPr lang="es-GT"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GT"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C4D1B9A4-CD54-F38F-D841-E8E251F61DFE}"/>
              </a:ext>
            </a:extLst>
          </p:cNvPr>
          <p:cNvPicPr>
            <a:picLocks noChangeAspect="1"/>
          </p:cNvPicPr>
          <p:nvPr/>
        </p:nvPicPr>
        <p:blipFill>
          <a:blip r:embed="rId2"/>
          <a:stretch>
            <a:fillRect/>
          </a:stretch>
        </p:blipFill>
        <p:spPr>
          <a:xfrm>
            <a:off x="367552" y="1809961"/>
            <a:ext cx="4341963" cy="2892612"/>
          </a:xfrm>
          <a:prstGeom prst="rect">
            <a:avLst/>
          </a:prstGeom>
        </p:spPr>
      </p:pic>
    </p:spTree>
    <p:extLst>
      <p:ext uri="{BB962C8B-B14F-4D97-AF65-F5344CB8AC3E}">
        <p14:creationId xmlns:p14="http://schemas.microsoft.com/office/powerpoint/2010/main" val="2203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C0451F1-25AB-4B3A-E055-1289D328EE40}"/>
              </a:ext>
            </a:extLst>
          </p:cNvPr>
          <p:cNvSpPr txBox="1"/>
          <p:nvPr/>
        </p:nvSpPr>
        <p:spPr>
          <a:xfrm>
            <a:off x="2306975" y="122573"/>
            <a:ext cx="9696766" cy="5641737"/>
          </a:xfrm>
          <a:prstGeom prst="rect">
            <a:avLst/>
          </a:prstGeom>
          <a:noFill/>
        </p:spPr>
        <p:txBody>
          <a:bodyPr wrap="square" rtlCol="0">
            <a:spAutoFit/>
          </a:bodyPr>
          <a:lstStyle/>
          <a:p>
            <a:pPr>
              <a:lnSpc>
                <a:spcPct val="107000"/>
              </a:lnSpc>
              <a:spcAft>
                <a:spcPts val="800"/>
              </a:spcAft>
            </a:pPr>
            <a:r>
              <a:rPr lang="es-GT" sz="1800" b="1" kern="100" dirty="0">
                <a:effectLst/>
                <a:latin typeface="Times New Roman" panose="02020603050405020304" pitchFamily="18" charset="0"/>
                <a:ea typeface="Calibri" panose="020F0502020204030204" pitchFamily="34" charset="0"/>
                <a:cs typeface="Times New Roman" panose="02020603050405020304" pitchFamily="18" charset="0"/>
              </a:rPr>
              <a:t>Redundancia N, N+1, 2N, 2(N+1)</a:t>
            </a:r>
            <a:endParaRPr lang="es-G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GT" sz="1800" b="0" kern="100" dirty="0">
                <a:effectLst/>
                <a:latin typeface="Calibri" panose="020F0502020204030204" pitchFamily="34" charset="0"/>
                <a:ea typeface="Calibri" panose="020F0502020204030204" pitchFamily="34" charset="0"/>
                <a:cs typeface="Times New Roman" panose="02020603050405020304" pitchFamily="18" charset="0"/>
              </a:rPr>
              <a:t>N</a:t>
            </a:r>
            <a:r>
              <a:rPr lang="es-GT" sz="1800" kern="100" dirty="0">
                <a:effectLst/>
                <a:latin typeface="Times New Roman" panose="02020603050405020304" pitchFamily="18" charset="0"/>
                <a:ea typeface="Calibri" panose="020F0502020204030204" pitchFamily="34" charset="0"/>
                <a:cs typeface="Times New Roman" panose="02020603050405020304" pitchFamily="18" charset="0"/>
              </a:rPr>
              <a:t>: Es la cantidad necesaria de un componente o sistema para cumplir con los requisitos operativos. Por ejemplo, si se necesitan tres servidores para manejar la carga de trabajo, N sería 3.</a:t>
            </a:r>
            <a:endParaRPr lang="es-G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GT" sz="1800" b="0" kern="100" dirty="0">
                <a:effectLst/>
                <a:latin typeface="Calibri" panose="020F0502020204030204" pitchFamily="34" charset="0"/>
                <a:ea typeface="Calibri" panose="020F0502020204030204" pitchFamily="34" charset="0"/>
                <a:cs typeface="Times New Roman" panose="02020603050405020304" pitchFamily="18" charset="0"/>
              </a:rPr>
              <a:t>N+1</a:t>
            </a:r>
            <a:r>
              <a:rPr lang="es-GT" sz="1800" kern="100" dirty="0">
                <a:effectLst/>
                <a:latin typeface="Times New Roman" panose="02020603050405020304" pitchFamily="18" charset="0"/>
                <a:ea typeface="Calibri" panose="020F0502020204030204" pitchFamily="34" charset="0"/>
                <a:cs typeface="Times New Roman" panose="02020603050405020304" pitchFamily="18" charset="0"/>
              </a:rPr>
              <a:t>: Se refiere a la provisión de un componente adicional al número necesario para garantizar la operación en caso de fallo de uno de ellos. En el ejemplo anterior, N+1 sería 4 servidores.</a:t>
            </a:r>
            <a:endParaRPr lang="es-G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GT" sz="1800" b="0" kern="100" dirty="0">
                <a:effectLst/>
                <a:latin typeface="Calibri" panose="020F0502020204030204" pitchFamily="34" charset="0"/>
                <a:ea typeface="Calibri" panose="020F0502020204030204" pitchFamily="34" charset="0"/>
                <a:cs typeface="Times New Roman" panose="02020603050405020304" pitchFamily="18" charset="0"/>
              </a:rPr>
              <a:t>2N</a:t>
            </a:r>
            <a:r>
              <a:rPr lang="es-GT" sz="1800" kern="100" dirty="0">
                <a:effectLst/>
                <a:latin typeface="Times New Roman" panose="02020603050405020304" pitchFamily="18" charset="0"/>
                <a:ea typeface="Calibri" panose="020F0502020204030204" pitchFamily="34" charset="0"/>
                <a:cs typeface="Times New Roman" panose="02020603050405020304" pitchFamily="18" charset="0"/>
              </a:rPr>
              <a:t>: Implica la duplicación completa de todos los componentes o sistemas necesarios, creando un sistema completamente redundante.</a:t>
            </a:r>
            <a:endParaRPr lang="es-G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GT" sz="1800" b="0" kern="100" dirty="0">
                <a:effectLst/>
                <a:latin typeface="Calibri" panose="020F0502020204030204" pitchFamily="34" charset="0"/>
                <a:ea typeface="Calibri" panose="020F0502020204030204" pitchFamily="34" charset="0"/>
                <a:cs typeface="Times New Roman" panose="02020603050405020304" pitchFamily="18" charset="0"/>
              </a:rPr>
              <a:t>2(N+1)</a:t>
            </a:r>
            <a:r>
              <a:rPr lang="es-GT" sz="1800" kern="100" dirty="0">
                <a:effectLst/>
                <a:latin typeface="Times New Roman" panose="02020603050405020304" pitchFamily="18" charset="0"/>
                <a:ea typeface="Calibri" panose="020F0502020204030204" pitchFamily="34" charset="0"/>
                <a:cs typeface="Times New Roman" panose="02020603050405020304" pitchFamily="18" charset="0"/>
              </a:rPr>
              <a:t>: Se refiere a la duplicación del esquema N+1, proporcionando un nivel de redundancia extremadamente alto, donde cada componente principal y de respaldo tiene su duplicado.</a:t>
            </a:r>
          </a:p>
          <a:p>
            <a:pPr>
              <a:lnSpc>
                <a:spcPct val="107000"/>
              </a:lnSpc>
              <a:spcAft>
                <a:spcPts val="800"/>
              </a:spcAft>
            </a:pPr>
            <a:endParaRPr lang="es-GT"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s-GT" sz="1800" b="1" kern="100" dirty="0">
                <a:effectLst/>
                <a:latin typeface="Times New Roman" panose="02020603050405020304" pitchFamily="18" charset="0"/>
                <a:ea typeface="Calibri" panose="020F0502020204030204" pitchFamily="34" charset="0"/>
                <a:cs typeface="Times New Roman" panose="02020603050405020304" pitchFamily="18" charset="0"/>
              </a:rPr>
              <a:t>PUE (</a:t>
            </a:r>
            <a:r>
              <a:rPr lang="es-GT" sz="1800" b="1" kern="100" dirty="0" err="1">
                <a:effectLst/>
                <a:latin typeface="Times New Roman" panose="02020603050405020304" pitchFamily="18" charset="0"/>
                <a:ea typeface="Calibri" panose="020F0502020204030204" pitchFamily="34" charset="0"/>
                <a:cs typeface="Times New Roman" panose="02020603050405020304" pitchFamily="18" charset="0"/>
              </a:rPr>
              <a:t>Power</a:t>
            </a:r>
            <a:r>
              <a:rPr lang="es-GT"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s-GT" sz="1800" b="1" kern="100" dirty="0" err="1">
                <a:effectLst/>
                <a:latin typeface="Times New Roman" panose="02020603050405020304" pitchFamily="18" charset="0"/>
                <a:ea typeface="Calibri" panose="020F0502020204030204" pitchFamily="34" charset="0"/>
                <a:cs typeface="Times New Roman" panose="02020603050405020304" pitchFamily="18" charset="0"/>
              </a:rPr>
              <a:t>Usage</a:t>
            </a:r>
            <a:r>
              <a:rPr lang="es-GT"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s-GT" sz="1800" b="1" kern="100" dirty="0" err="1">
                <a:effectLst/>
                <a:latin typeface="Times New Roman" panose="02020603050405020304" pitchFamily="18" charset="0"/>
                <a:ea typeface="Calibri" panose="020F0502020204030204" pitchFamily="34" charset="0"/>
                <a:cs typeface="Times New Roman" panose="02020603050405020304" pitchFamily="18" charset="0"/>
              </a:rPr>
              <a:t>Effectiveness</a:t>
            </a:r>
            <a:r>
              <a:rPr lang="es-GT"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s-G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GT" sz="1800" kern="100" dirty="0">
                <a:effectLst/>
                <a:latin typeface="Times New Roman" panose="02020603050405020304" pitchFamily="18" charset="0"/>
                <a:ea typeface="Calibri" panose="020F0502020204030204" pitchFamily="34" charset="0"/>
                <a:cs typeface="Times New Roman" panose="02020603050405020304" pitchFamily="18" charset="0"/>
              </a:rPr>
              <a:t>El PUE es una métrica utilizada para determinar la eficiencia energética de un centro de datos. Se calcula dividiendo la cantidad total de energía consumida por el centro de datos entre la energía utilizada únicamente por los equipos de TI. Un PUE ideal es 1.0, lo que significa que toda la energía se utiliza para la carga de TI, sin desperdicio en sistemas auxiliares como la refrigeración o la iluminación.</a:t>
            </a:r>
            <a:endParaRPr lang="es-G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GT"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433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C0451F1-25AB-4B3A-E055-1289D328EE40}"/>
              </a:ext>
            </a:extLst>
          </p:cNvPr>
          <p:cNvSpPr txBox="1"/>
          <p:nvPr/>
        </p:nvSpPr>
        <p:spPr>
          <a:xfrm>
            <a:off x="2235257" y="920431"/>
            <a:ext cx="9696766" cy="4741234"/>
          </a:xfrm>
          <a:prstGeom prst="rect">
            <a:avLst/>
          </a:prstGeom>
          <a:noFill/>
        </p:spPr>
        <p:txBody>
          <a:bodyPr wrap="square" rtlCol="0">
            <a:spAutoFit/>
          </a:bodyPr>
          <a:lstStyle/>
          <a:p>
            <a:pPr>
              <a:lnSpc>
                <a:spcPct val="107000"/>
              </a:lnSpc>
              <a:spcAft>
                <a:spcPts val="800"/>
              </a:spcAft>
            </a:pPr>
            <a:r>
              <a:rPr lang="es-GT" sz="1800" b="1" kern="100" dirty="0">
                <a:effectLst/>
                <a:latin typeface="Times New Roman" panose="02020603050405020304" pitchFamily="18" charset="0"/>
                <a:ea typeface="Calibri" panose="020F0502020204030204" pitchFamily="34" charset="0"/>
                <a:cs typeface="Times New Roman" panose="02020603050405020304" pitchFamily="18" charset="0"/>
              </a:rPr>
              <a:t>BMS (</a:t>
            </a:r>
            <a:r>
              <a:rPr lang="es-GT" sz="1800" b="1" kern="100" dirty="0" err="1">
                <a:effectLst/>
                <a:latin typeface="Times New Roman" panose="02020603050405020304" pitchFamily="18" charset="0"/>
                <a:ea typeface="Calibri" panose="020F0502020204030204" pitchFamily="34" charset="0"/>
                <a:cs typeface="Times New Roman" panose="02020603050405020304" pitchFamily="18" charset="0"/>
              </a:rPr>
              <a:t>Building</a:t>
            </a:r>
            <a:r>
              <a:rPr lang="es-GT" sz="1800" b="1" kern="100" dirty="0">
                <a:effectLst/>
                <a:latin typeface="Times New Roman" panose="02020603050405020304" pitchFamily="18" charset="0"/>
                <a:ea typeface="Calibri" panose="020F0502020204030204" pitchFamily="34" charset="0"/>
                <a:cs typeface="Times New Roman" panose="02020603050405020304" pitchFamily="18" charset="0"/>
              </a:rPr>
              <a:t> Management </a:t>
            </a:r>
            <a:r>
              <a:rPr lang="es-GT" sz="1800" b="1" kern="100" dirty="0" err="1">
                <a:effectLst/>
                <a:latin typeface="Times New Roman" panose="02020603050405020304" pitchFamily="18" charset="0"/>
                <a:ea typeface="Calibri" panose="020F0502020204030204" pitchFamily="34" charset="0"/>
                <a:cs typeface="Times New Roman" panose="02020603050405020304" pitchFamily="18" charset="0"/>
              </a:rPr>
              <a:t>System</a:t>
            </a:r>
            <a:r>
              <a:rPr lang="es-GT"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s-G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GT" sz="1800" kern="100" dirty="0">
                <a:effectLst/>
                <a:latin typeface="Times New Roman" panose="02020603050405020304" pitchFamily="18" charset="0"/>
                <a:ea typeface="Calibri" panose="020F0502020204030204" pitchFamily="34" charset="0"/>
                <a:cs typeface="Times New Roman" panose="02020603050405020304" pitchFamily="18" charset="0"/>
              </a:rPr>
              <a:t>El BMS es un sistema de gestión de edificios que controla y monitorea la infraestructura del centro de datos, incluyendo la iluminación, la climatización (HVAC), la energía y los sistemas de seguridad. El BMS es crucial para asegurar que las condiciones operativas del centro de datos se mantengan dentro de los parámetros establecidos para evitar fallos y asegurar la eficiencia operativa.</a:t>
            </a:r>
            <a:endParaRPr lang="es-G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DCIM (Data Center Infrastructure Management)</a:t>
            </a:r>
            <a:endParaRPr lang="es-G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GT" sz="1800" kern="100" dirty="0">
                <a:effectLst/>
                <a:latin typeface="Times New Roman" panose="02020603050405020304" pitchFamily="18" charset="0"/>
                <a:ea typeface="Calibri" panose="020F0502020204030204" pitchFamily="34" charset="0"/>
                <a:cs typeface="Times New Roman" panose="02020603050405020304" pitchFamily="18" charset="0"/>
              </a:rPr>
              <a:t>El DCIM es una solución de software que permite a los administradores de centros de datos monitorizar, medir y gestionar la utilización de los recursos del centro de datos y el consumo de energía. Ayuda a optimizar la disposición de los equipos, la distribución de energía, y la gestión térmica, lo que contribuye a mejorar la eficiencia y reducir los costes operativos.</a:t>
            </a:r>
            <a:endParaRPr lang="es-G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GT" sz="1800" kern="100" dirty="0">
                <a:effectLst/>
                <a:latin typeface="Times New Roman" panose="02020603050405020304" pitchFamily="18" charset="0"/>
                <a:ea typeface="Calibri" panose="020F0502020204030204" pitchFamily="34" charset="0"/>
                <a:cs typeface="Times New Roman" panose="02020603050405020304" pitchFamily="18" charset="0"/>
              </a:rPr>
              <a:t>Estos conceptos son esenciales para garantizar que un centro de datos funcione de manera eficiente, segura y con el mínimo tiempo de inactividad, cumpliendo con los requisitos operativos de las organizaciones que dependen de ellos.</a:t>
            </a:r>
            <a:endParaRPr lang="es-G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GT"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6511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15</TotalTime>
  <Words>2216</Words>
  <Application>Microsoft Office PowerPoint</Application>
  <PresentationFormat>Panorámica</PresentationFormat>
  <Paragraphs>43</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Times New Roman</vt:lpstr>
      <vt:lpstr>Tw Cen MT</vt:lpstr>
      <vt:lpstr>Circuito</vt:lpstr>
      <vt:lpstr>Alta Disponibilidad </vt:lpstr>
      <vt:lpstr>Presentación de PowerPoint</vt:lpstr>
      <vt:lpstr>Presentación de PowerPoint</vt:lpstr>
      <vt:lpstr>Presentación de PowerPoint</vt:lpstr>
      <vt:lpstr>Misión Crítica  </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Alta Disponibilidad </dc:title>
  <dc:creator>Jonathan Herrera</dc:creator>
  <cp:lastModifiedBy>Jonathan Herrera</cp:lastModifiedBy>
  <cp:revision>1</cp:revision>
  <dcterms:created xsi:type="dcterms:W3CDTF">2024-09-03T21:30:53Z</dcterms:created>
  <dcterms:modified xsi:type="dcterms:W3CDTF">2024-09-03T21:46:18Z</dcterms:modified>
</cp:coreProperties>
</file>