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obster"/>
      <p:regular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obster-regular.fntdata"/><Relationship Id="rId21" Type="http://schemas.openxmlformats.org/officeDocument/2006/relationships/slide" Target="slides/slide15.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9683f754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9683f754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9683f754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9683f754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683f754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683f754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683f754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683f754f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9683f754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9683f754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9683f75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9683f75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9683f754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9683f75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683f754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683f754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683f754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683f754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683f754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683f754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683f754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683f754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683f754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683f754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683f754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683f754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683f754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683f754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9683f754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9683f754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Interrobang</a:t>
            </a:r>
            <a:endParaRPr/>
          </a:p>
        </p:txBody>
      </p:sp>
      <p:sp>
        <p:nvSpPr>
          <p:cNvPr id="112" name="Google Shape;112;p25"/>
          <p:cNvSpPr txBox="1"/>
          <p:nvPr>
            <p:ph idx="1" type="subTitle"/>
          </p:nvPr>
        </p:nvSpPr>
        <p:spPr>
          <a:xfrm>
            <a:off x="2137250" y="2774164"/>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Merci Magallanes</a:t>
            </a:r>
            <a:endParaRPr/>
          </a:p>
          <a:p>
            <a:pPr indent="0" lvl="0" marL="0" rtl="0" algn="ctr">
              <a:spcBef>
                <a:spcPts val="0"/>
              </a:spcBef>
              <a:spcAft>
                <a:spcPts val="0"/>
              </a:spcAft>
              <a:buClr>
                <a:srgbClr val="000000"/>
              </a:buClr>
              <a:buSzPts val="1100"/>
              <a:buFont typeface="Arial"/>
              <a:buNone/>
            </a:pPr>
            <a:r>
              <a:rPr lang="en"/>
              <a:t>Joey Martinez</a:t>
            </a:r>
            <a:endParaRPr/>
          </a:p>
          <a:p>
            <a:pPr indent="0" lvl="0" marL="0" rtl="0" algn="ctr">
              <a:spcBef>
                <a:spcPts val="0"/>
              </a:spcBef>
              <a:spcAft>
                <a:spcPts val="0"/>
              </a:spcAft>
              <a:buNone/>
            </a:pPr>
            <a:r>
              <a:rPr lang="en"/>
              <a:t>John Hardy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Platform Functionality</a:t>
            </a:r>
            <a:endParaRPr/>
          </a:p>
        </p:txBody>
      </p:sp>
      <p:sp>
        <p:nvSpPr>
          <p:cNvPr id="171" name="Google Shape;171;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player sticks to the platform as it moves</a:t>
            </a:r>
            <a:endParaRPr/>
          </a:p>
        </p:txBody>
      </p:sp>
      <p:pic>
        <p:nvPicPr>
          <p:cNvPr id="172" name="Google Shape;172;p34"/>
          <p:cNvPicPr preferRelativeResize="0"/>
          <p:nvPr/>
        </p:nvPicPr>
        <p:blipFill>
          <a:blip r:embed="rId3">
            <a:alphaModFix/>
          </a:blip>
          <a:stretch>
            <a:fillRect/>
          </a:stretch>
        </p:blipFill>
        <p:spPr>
          <a:xfrm>
            <a:off x="5314375" y="2108925"/>
            <a:ext cx="3072030" cy="1617525"/>
          </a:xfrm>
          <a:prstGeom prst="rect">
            <a:avLst/>
          </a:prstGeom>
          <a:noFill/>
          <a:ln>
            <a:noFill/>
          </a:ln>
        </p:spPr>
      </p:pic>
      <p:pic>
        <p:nvPicPr>
          <p:cNvPr id="173" name="Google Shape;173;p34"/>
          <p:cNvPicPr preferRelativeResize="0"/>
          <p:nvPr/>
        </p:nvPicPr>
        <p:blipFill>
          <a:blip r:embed="rId4">
            <a:alphaModFix/>
          </a:blip>
          <a:stretch>
            <a:fillRect/>
          </a:stretch>
        </p:blipFill>
        <p:spPr>
          <a:xfrm>
            <a:off x="818857" y="2108925"/>
            <a:ext cx="2999318" cy="161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Looping Hallways Functionality</a:t>
            </a:r>
            <a:endParaRPr/>
          </a:p>
        </p:txBody>
      </p:sp>
      <p:sp>
        <p:nvSpPr>
          <p:cNvPr id="179" name="Google Shape;179;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the player passes a certain point in the final hallway, they are teleported back to the hallway that they started in</a:t>
            </a:r>
            <a:endParaRPr/>
          </a:p>
        </p:txBody>
      </p:sp>
      <p:pic>
        <p:nvPicPr>
          <p:cNvPr id="180" name="Google Shape;180;p35"/>
          <p:cNvPicPr preferRelativeResize="0"/>
          <p:nvPr/>
        </p:nvPicPr>
        <p:blipFill>
          <a:blip r:embed="rId3">
            <a:alphaModFix/>
          </a:blip>
          <a:stretch>
            <a:fillRect/>
          </a:stretch>
        </p:blipFill>
        <p:spPr>
          <a:xfrm>
            <a:off x="4680875" y="2519175"/>
            <a:ext cx="4151424" cy="1861500"/>
          </a:xfrm>
          <a:prstGeom prst="rect">
            <a:avLst/>
          </a:prstGeom>
          <a:noFill/>
          <a:ln>
            <a:noFill/>
          </a:ln>
        </p:spPr>
      </p:pic>
      <p:pic>
        <p:nvPicPr>
          <p:cNvPr id="181" name="Google Shape;181;p35"/>
          <p:cNvPicPr preferRelativeResize="0"/>
          <p:nvPr/>
        </p:nvPicPr>
        <p:blipFill>
          <a:blip r:embed="rId4">
            <a:alphaModFix/>
          </a:blip>
          <a:stretch>
            <a:fillRect/>
          </a:stretch>
        </p:blipFill>
        <p:spPr>
          <a:xfrm>
            <a:off x="311700" y="2504230"/>
            <a:ext cx="3916900" cy="18913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187" name="Google Shape;187;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 functionality of player manipulation</a:t>
            </a:r>
            <a:endParaRPr/>
          </a:p>
          <a:p>
            <a:pPr indent="-342900" lvl="0" marL="457200" rtl="0" algn="l">
              <a:spcBef>
                <a:spcPts val="0"/>
              </a:spcBef>
              <a:spcAft>
                <a:spcPts val="0"/>
              </a:spcAft>
              <a:buSzPts val="1800"/>
              <a:buChar char="●"/>
            </a:pPr>
            <a:r>
              <a:rPr lang="en"/>
              <a:t>Player interaction with the level</a:t>
            </a:r>
            <a:endParaRPr/>
          </a:p>
          <a:p>
            <a:pPr indent="-342900" lvl="0" marL="457200" rtl="0" algn="l">
              <a:spcBef>
                <a:spcPts val="0"/>
              </a:spcBef>
              <a:spcAft>
                <a:spcPts val="0"/>
              </a:spcAft>
              <a:buSzPts val="1800"/>
              <a:buChar char="●"/>
            </a:pPr>
            <a:r>
              <a:rPr lang="en"/>
              <a:t>Understanding and completing each challenge in the levels</a:t>
            </a:r>
            <a:endParaRPr/>
          </a:p>
          <a:p>
            <a:pPr indent="-342900" lvl="0" marL="457200" rtl="0" algn="l">
              <a:spcBef>
                <a:spcPts val="0"/>
              </a:spcBef>
              <a:spcAft>
                <a:spcPts val="0"/>
              </a:spcAft>
              <a:buSzPts val="1800"/>
              <a:buChar char="●"/>
            </a:pPr>
            <a:r>
              <a:rPr lang="en"/>
              <a:t>Finding the fastest path to reach the end</a:t>
            </a:r>
            <a:endParaRPr/>
          </a:p>
          <a:p>
            <a:pPr indent="-342900" lvl="0" marL="457200" rtl="0" algn="l">
              <a:spcBef>
                <a:spcPts val="0"/>
              </a:spcBef>
              <a:spcAft>
                <a:spcPts val="0"/>
              </a:spcAft>
              <a:buSzPts val="1800"/>
              <a:buChar char="●"/>
            </a:pPr>
            <a:r>
              <a:rPr lang="en"/>
              <a:t>Fire up the game and see for yourselves!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Challenges</a:t>
            </a:r>
            <a:endParaRPr/>
          </a:p>
        </p:txBody>
      </p:sp>
      <p:sp>
        <p:nvSpPr>
          <p:cNvPr id="193" name="Google Shape;193;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greatest challenge we faced was </a:t>
            </a:r>
            <a:r>
              <a:rPr i="1" lang="en"/>
              <a:t>source control</a:t>
            </a:r>
            <a:r>
              <a:rPr lang="en"/>
              <a:t>. Our group wasted a lot of time just making sure that everyone had the same versions of the game. Merge conflicts also cause many problems for us.</a:t>
            </a:r>
            <a:endParaRPr/>
          </a:p>
          <a:p>
            <a:pPr indent="-342900" lvl="0" marL="457200" rtl="0" algn="l">
              <a:spcBef>
                <a:spcPts val="0"/>
              </a:spcBef>
              <a:spcAft>
                <a:spcPts val="0"/>
              </a:spcAft>
              <a:buSzPts val="1800"/>
              <a:buChar char="●"/>
            </a:pPr>
            <a:r>
              <a:rPr lang="en"/>
              <a:t>Finding the inspiration to make original and interesting challenges for each level was difficult, especially since each level needed to get progressively harder.</a:t>
            </a:r>
            <a:endParaRPr/>
          </a:p>
          <a:p>
            <a:pPr indent="-342900" lvl="0" marL="457200" rtl="0" algn="l">
              <a:spcBef>
                <a:spcPts val="0"/>
              </a:spcBef>
              <a:spcAft>
                <a:spcPts val="0"/>
              </a:spcAft>
              <a:buSzPts val="1800"/>
              <a:buChar char="●"/>
            </a:pPr>
            <a:r>
              <a:rPr lang="en"/>
              <a:t>Creating interesting visuals has also been a challenge since none of us have a lot of experience with making textures or meshes.</a:t>
            </a:r>
            <a:endParaRPr/>
          </a:p>
          <a:p>
            <a:pPr indent="-342900" lvl="0" marL="457200" rtl="0" algn="l">
              <a:spcBef>
                <a:spcPts val="0"/>
              </a:spcBef>
              <a:spcAft>
                <a:spcPts val="0"/>
              </a:spcAft>
              <a:buSzPts val="1800"/>
              <a:buChar char="●"/>
            </a:pPr>
            <a:r>
              <a:rPr lang="en"/>
              <a:t>Writing the code that controls the flow of the game has also been a challenge.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Update</a:t>
            </a:r>
            <a:endParaRPr/>
          </a:p>
        </p:txBody>
      </p:sp>
      <p:sp>
        <p:nvSpPr>
          <p:cNvPr id="199" name="Google Shape;199;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Minimal Viable Product for our game is officially done.</a:t>
            </a:r>
            <a:endParaRPr/>
          </a:p>
          <a:p>
            <a:pPr indent="-342900" lvl="0" marL="457200" rtl="0" algn="l">
              <a:spcBef>
                <a:spcPts val="0"/>
              </a:spcBef>
              <a:spcAft>
                <a:spcPts val="0"/>
              </a:spcAft>
              <a:buSzPts val="1800"/>
              <a:buChar char="●"/>
            </a:pPr>
            <a:r>
              <a:rPr lang="en"/>
              <a:t>The rest of the time developing Interrobang will not be spent create big new features, but rather fixing bugs and polishing the game.</a:t>
            </a:r>
            <a:endParaRPr/>
          </a:p>
          <a:p>
            <a:pPr indent="-342900" lvl="0" marL="457200" rtl="0" algn="l">
              <a:spcBef>
                <a:spcPts val="0"/>
              </a:spcBef>
              <a:spcAft>
                <a:spcPts val="0"/>
              </a:spcAft>
              <a:buSzPts val="1800"/>
              <a:buChar char="●"/>
            </a:pPr>
            <a:r>
              <a:rPr lang="en"/>
              <a:t>We have had to downsize or remove some of the original plans that we had for the game in order to finish on schedule.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0" y="605250"/>
            <a:ext cx="9144000" cy="39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0"/>
              <a:t>THANK YOU!</a:t>
            </a:r>
            <a:endParaRPr sz="15000"/>
          </a:p>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18" name="Google Shape;118;p26"/>
          <p:cNvSpPr txBox="1"/>
          <p:nvPr>
            <p:ph idx="1" type="body"/>
          </p:nvPr>
        </p:nvSpPr>
        <p:spPr>
          <a:xfrm>
            <a:off x="311700" y="1152425"/>
            <a:ext cx="8340900" cy="3516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666666"/>
              </a:buClr>
              <a:buSzPts val="1800"/>
              <a:buChar char="●"/>
            </a:pPr>
            <a:r>
              <a:rPr lang="en">
                <a:solidFill>
                  <a:srgbClr val="666666"/>
                </a:solidFill>
              </a:rPr>
              <a:t>Players are confronted with three basic levels, which demonstrate the core mechanics of the game</a:t>
            </a:r>
            <a:endParaRPr>
              <a:solidFill>
                <a:srgbClr val="666666"/>
              </a:solidFill>
            </a:endParaRPr>
          </a:p>
          <a:p>
            <a:pPr indent="-342900" lvl="0" marL="457200" rtl="0" algn="l">
              <a:lnSpc>
                <a:spcPct val="200000"/>
              </a:lnSpc>
              <a:spcBef>
                <a:spcPts val="0"/>
              </a:spcBef>
              <a:spcAft>
                <a:spcPts val="0"/>
              </a:spcAft>
              <a:buClr>
                <a:srgbClr val="666666"/>
              </a:buClr>
              <a:buSzPts val="1800"/>
              <a:buChar char="●"/>
            </a:pPr>
            <a:r>
              <a:rPr lang="en">
                <a:solidFill>
                  <a:srgbClr val="666666"/>
                </a:solidFill>
              </a:rPr>
              <a:t>Players control character with w,a,s,d, jump with </a:t>
            </a:r>
            <a:r>
              <a:rPr lang="en">
                <a:solidFill>
                  <a:srgbClr val="666666"/>
                </a:solidFill>
              </a:rPr>
              <a:t>spacebar</a:t>
            </a:r>
            <a:r>
              <a:rPr lang="en">
                <a:solidFill>
                  <a:srgbClr val="666666"/>
                </a:solidFill>
              </a:rPr>
              <a:t>, and sprint by holding shift</a:t>
            </a:r>
            <a:endParaRPr>
              <a:solidFill>
                <a:srgbClr val="666666"/>
              </a:solidFill>
            </a:endParaRPr>
          </a:p>
          <a:p>
            <a:pPr indent="-342900" lvl="0" marL="457200" rtl="0" algn="l">
              <a:lnSpc>
                <a:spcPct val="200000"/>
              </a:lnSpc>
              <a:spcBef>
                <a:spcPts val="0"/>
              </a:spcBef>
              <a:spcAft>
                <a:spcPts val="0"/>
              </a:spcAft>
              <a:buClr>
                <a:srgbClr val="666666"/>
              </a:buClr>
              <a:buSzPts val="1800"/>
              <a:buChar char="●"/>
            </a:pPr>
            <a:r>
              <a:rPr lang="en">
                <a:solidFill>
                  <a:srgbClr val="666666"/>
                </a:solidFill>
              </a:rPr>
              <a:t>Players can die by touching spikes, teleporting them back to the beginning of each level</a:t>
            </a:r>
            <a:endParaRPr>
              <a:solidFill>
                <a:srgbClr val="666666"/>
              </a:solidFill>
            </a:endParaRPr>
          </a:p>
          <a:p>
            <a:pPr indent="-342900" lvl="0" marL="457200" rtl="0" algn="l">
              <a:lnSpc>
                <a:spcPct val="200000"/>
              </a:lnSpc>
              <a:spcBef>
                <a:spcPts val="0"/>
              </a:spcBef>
              <a:spcAft>
                <a:spcPts val="0"/>
              </a:spcAft>
              <a:buClr>
                <a:srgbClr val="666666"/>
              </a:buClr>
              <a:buSzPts val="1800"/>
              <a:buChar char="●"/>
            </a:pPr>
            <a:r>
              <a:rPr lang="en">
                <a:solidFill>
                  <a:srgbClr val="666666"/>
                </a:solidFill>
              </a:rPr>
              <a:t>Players can activate buttons that have various effects within each level</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124" name="Google Shape;124;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Learn valuable skills in game design and programming for video games</a:t>
            </a:r>
            <a:endParaRPr/>
          </a:p>
          <a:p>
            <a:pPr indent="-342900" lvl="0" marL="457200" rtl="0" algn="l">
              <a:lnSpc>
                <a:spcPct val="200000"/>
              </a:lnSpc>
              <a:spcBef>
                <a:spcPts val="0"/>
              </a:spcBef>
              <a:spcAft>
                <a:spcPts val="0"/>
              </a:spcAft>
              <a:buSzPts val="1800"/>
              <a:buChar char="●"/>
            </a:pPr>
            <a:r>
              <a:rPr lang="en"/>
              <a:t>Make a game that every member of the group was interested in, in the hopes that it would have a broader appeal to a wider audience</a:t>
            </a:r>
            <a:endParaRPr/>
          </a:p>
          <a:p>
            <a:pPr indent="-342900" lvl="0" marL="457200" rtl="0" algn="l">
              <a:lnSpc>
                <a:spcPct val="200000"/>
              </a:lnSpc>
              <a:spcBef>
                <a:spcPts val="0"/>
              </a:spcBef>
              <a:spcAft>
                <a:spcPts val="0"/>
              </a:spcAft>
              <a:buSzPts val="1800"/>
              <a:buChar char="●"/>
            </a:pPr>
            <a:r>
              <a:rPr lang="en"/>
              <a:t>Create and finish a game idea that is both feasible, but engaging</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a:t>
            </a:r>
            <a:endParaRPr/>
          </a:p>
        </p:txBody>
      </p:sp>
      <p:sp>
        <p:nvSpPr>
          <p:cNvPr id="130" name="Google Shape;130;p28"/>
          <p:cNvSpPr txBox="1"/>
          <p:nvPr>
            <p:ph idx="1" type="body"/>
          </p:nvPr>
        </p:nvSpPr>
        <p:spPr>
          <a:xfrm>
            <a:off x="400700" y="1152425"/>
            <a:ext cx="7943700" cy="3436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666666"/>
              </a:buClr>
              <a:buSzPts val="1400"/>
              <a:buAutoNum type="arabicPeriod"/>
            </a:pPr>
            <a:r>
              <a:rPr lang="en" sz="1400">
                <a:solidFill>
                  <a:srgbClr val="666666"/>
                </a:solidFill>
              </a:rPr>
              <a:t>We will be utilizing concepts learned in Interaction Design, Programming Languages, and game design </a:t>
            </a:r>
            <a:endParaRPr sz="1400">
              <a:solidFill>
                <a:srgbClr val="666666"/>
              </a:solidFill>
            </a:endParaRPr>
          </a:p>
          <a:p>
            <a:pPr indent="-317500" lvl="0" marL="457200" rtl="0" algn="l">
              <a:lnSpc>
                <a:spcPct val="100000"/>
              </a:lnSpc>
              <a:spcBef>
                <a:spcPts val="0"/>
              </a:spcBef>
              <a:spcAft>
                <a:spcPts val="0"/>
              </a:spcAft>
              <a:buClr>
                <a:srgbClr val="666666"/>
              </a:buClr>
              <a:buSzPts val="1400"/>
              <a:buAutoNum type="arabicPeriod"/>
            </a:pPr>
            <a:r>
              <a:rPr lang="en" sz="1400">
                <a:solidFill>
                  <a:srgbClr val="666666"/>
                </a:solidFill>
              </a:rPr>
              <a:t>It will allow all group members to practice working within a group, and sticking to a schedule to collaboratively finish a full project</a:t>
            </a:r>
            <a:endParaRPr sz="1400">
              <a:solidFill>
                <a:srgbClr val="666666"/>
              </a:solidFill>
            </a:endParaRPr>
          </a:p>
          <a:p>
            <a:pPr indent="0" lvl="0" marL="457200" rtl="0" algn="l">
              <a:lnSpc>
                <a:spcPct val="100000"/>
              </a:lnSpc>
              <a:spcBef>
                <a:spcPts val="0"/>
              </a:spcBef>
              <a:spcAft>
                <a:spcPts val="0"/>
              </a:spcAft>
              <a:buNone/>
            </a:pPr>
            <a:r>
              <a:t/>
            </a:r>
            <a:endParaRPr sz="1400">
              <a:solidFill>
                <a:srgbClr val="666666"/>
              </a:solidFill>
            </a:endParaRPr>
          </a:p>
          <a:p>
            <a:pPr indent="-317500" lvl="0" marL="457200" rtl="0" algn="l">
              <a:lnSpc>
                <a:spcPct val="100000"/>
              </a:lnSpc>
              <a:spcBef>
                <a:spcPts val="0"/>
              </a:spcBef>
              <a:spcAft>
                <a:spcPts val="0"/>
              </a:spcAft>
              <a:buClr>
                <a:srgbClr val="666666"/>
              </a:buClr>
              <a:buSzPts val="1400"/>
              <a:buAutoNum type="arabicPeriod"/>
            </a:pPr>
            <a:r>
              <a:rPr lang="en" sz="1400">
                <a:solidFill>
                  <a:srgbClr val="666666"/>
                </a:solidFill>
              </a:rPr>
              <a:t>Some in the group will learn how to write code in C# for the first time. We will also implement our own user interface from scratch thus expanding on concepts we have learned.</a:t>
            </a:r>
            <a:endParaRPr sz="1400">
              <a:solidFill>
                <a:srgbClr val="666666"/>
              </a:solidFill>
            </a:endParaRPr>
          </a:p>
          <a:p>
            <a:pPr indent="0" lvl="0" marL="457200" rtl="0" algn="l">
              <a:lnSpc>
                <a:spcPct val="100000"/>
              </a:lnSpc>
              <a:spcBef>
                <a:spcPts val="0"/>
              </a:spcBef>
              <a:spcAft>
                <a:spcPts val="0"/>
              </a:spcAft>
              <a:buNone/>
            </a:pPr>
            <a:r>
              <a:t/>
            </a:r>
            <a:endParaRPr sz="1400">
              <a:solidFill>
                <a:srgbClr val="666666"/>
              </a:solidFill>
            </a:endParaRPr>
          </a:p>
          <a:p>
            <a:pPr indent="-317500" lvl="0" marL="457200" rtl="0" algn="l">
              <a:lnSpc>
                <a:spcPct val="100000"/>
              </a:lnSpc>
              <a:spcBef>
                <a:spcPts val="0"/>
              </a:spcBef>
              <a:spcAft>
                <a:spcPts val="0"/>
              </a:spcAft>
              <a:buClr>
                <a:srgbClr val="666666"/>
              </a:buClr>
              <a:buSzPts val="1400"/>
              <a:buAutoNum type="arabicPeriod"/>
            </a:pPr>
            <a:r>
              <a:rPr lang="en" sz="1400">
                <a:solidFill>
                  <a:srgbClr val="666666"/>
                </a:solidFill>
              </a:rPr>
              <a:t>If we feel that our project is moving along too easily, we could scale up the game by adding more content. We feel that the ideas we have already should be enough to keep us quite busy.</a:t>
            </a:r>
            <a:endParaRPr sz="1400">
              <a:solidFill>
                <a:srgbClr val="666666"/>
              </a:solidFill>
            </a:endParaRPr>
          </a:p>
          <a:p>
            <a:pPr indent="0" lvl="0" marL="457200" rtl="0" algn="l">
              <a:lnSpc>
                <a:spcPct val="100000"/>
              </a:lnSpc>
              <a:spcBef>
                <a:spcPts val="0"/>
              </a:spcBef>
              <a:spcAft>
                <a:spcPts val="0"/>
              </a:spcAft>
              <a:buNone/>
            </a:pPr>
            <a:r>
              <a:t/>
            </a:r>
            <a:endParaRPr sz="1400">
              <a:solidFill>
                <a:srgbClr val="666666"/>
              </a:solidFill>
            </a:endParaRPr>
          </a:p>
          <a:p>
            <a:pPr indent="-317500" lvl="0" marL="457200" rtl="0" algn="l">
              <a:lnSpc>
                <a:spcPct val="200000"/>
              </a:lnSpc>
              <a:spcBef>
                <a:spcPts val="0"/>
              </a:spcBef>
              <a:spcAft>
                <a:spcPts val="0"/>
              </a:spcAft>
              <a:buClr>
                <a:srgbClr val="666666"/>
              </a:buClr>
              <a:buSzPts val="1400"/>
              <a:buAutoNum type="arabicPeriod"/>
            </a:pPr>
            <a:r>
              <a:rPr lang="en" sz="1400">
                <a:solidFill>
                  <a:srgbClr val="666666"/>
                </a:solidFill>
              </a:rPr>
              <a:t> The scalability of the project allows it to fit within the time constraints of the semester.</a:t>
            </a:r>
            <a:endParaRPr sz="1400">
              <a:solidFill>
                <a:srgbClr val="666666"/>
              </a:solidFill>
            </a:endParaRPr>
          </a:p>
          <a:p>
            <a:pPr indent="-317500" lvl="0" marL="457200" rtl="0" algn="l">
              <a:lnSpc>
                <a:spcPct val="200000"/>
              </a:lnSpc>
              <a:spcBef>
                <a:spcPts val="0"/>
              </a:spcBef>
              <a:spcAft>
                <a:spcPts val="0"/>
              </a:spcAft>
              <a:buClr>
                <a:srgbClr val="666666"/>
              </a:buClr>
              <a:buSzPts val="1400"/>
              <a:buAutoNum type="arabicPeriod"/>
            </a:pPr>
            <a:r>
              <a:rPr lang="en" sz="1400">
                <a:solidFill>
                  <a:srgbClr val="666666"/>
                </a:solidFill>
              </a:rPr>
              <a:t>We will have access to Unity and 3D modeling software for free through LMU.</a:t>
            </a:r>
            <a:endParaRPr sz="1400">
              <a:solidFill>
                <a:srgbClr val="666666"/>
              </a:solidFill>
            </a:endParaRPr>
          </a:p>
        </p:txBody>
      </p:sp>
      <p:sp>
        <p:nvSpPr>
          <p:cNvPr id="131" name="Google Shape;131;p28"/>
          <p:cNvSpPr txBox="1"/>
          <p:nvPr/>
        </p:nvSpPr>
        <p:spPr>
          <a:xfrm>
            <a:off x="8890125" y="4932000"/>
            <a:ext cx="3624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obster"/>
                <a:ea typeface="Lobster"/>
                <a:cs typeface="Lobster"/>
                <a:sym typeface="Lobster"/>
              </a:rPr>
              <a:t>fart</a:t>
            </a:r>
            <a:endParaRPr sz="600">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37" name="Google Shape;137;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Players often enter the game and are introduced to the first level as a sort of tutorial for how the game handles and how the controls feel</a:t>
            </a:r>
            <a:endParaRPr/>
          </a:p>
          <a:p>
            <a:pPr indent="-342900" lvl="0" marL="457200" rtl="0" algn="l">
              <a:spcBef>
                <a:spcPts val="0"/>
              </a:spcBef>
              <a:spcAft>
                <a:spcPts val="0"/>
              </a:spcAft>
              <a:buSzPts val="1800"/>
              <a:buChar char="●"/>
            </a:pPr>
            <a:r>
              <a:rPr lang="en"/>
              <a:t>From this point the second level is used to increase the difficulty, and introduce spikes that can kill the player. In this case, most players encounter death for the first time, and the consequences that follow</a:t>
            </a:r>
            <a:endParaRPr/>
          </a:p>
          <a:p>
            <a:pPr indent="-342900" lvl="0" marL="457200" rtl="0" algn="l">
              <a:spcBef>
                <a:spcPts val="0"/>
              </a:spcBef>
              <a:spcAft>
                <a:spcPts val="0"/>
              </a:spcAft>
              <a:buSzPts val="1800"/>
              <a:buChar char="●"/>
            </a:pPr>
            <a:r>
              <a:rPr lang="en"/>
              <a:t>The third level is introduced, that amps up the difficulty further, and makes for a formidable end to the MVP, allowing the player to utilize everything they have learned thus far in the game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143" name="Google Shape;143;p30"/>
          <p:cNvSpPr txBox="1"/>
          <p:nvPr>
            <p:ph idx="1" type="body"/>
          </p:nvPr>
        </p:nvSpPr>
        <p:spPr>
          <a:xfrm>
            <a:off x="311700" y="1266325"/>
            <a:ext cx="3423000" cy="3302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Character offers input </a:t>
            </a:r>
            <a:r>
              <a:rPr lang="en"/>
              <a:t>f</a:t>
            </a:r>
            <a:r>
              <a:rPr lang="en"/>
              <a:t>rom mouse and keyboard to navigate and play the game</a:t>
            </a:r>
            <a:endParaRPr/>
          </a:p>
          <a:p>
            <a:pPr indent="-342900" lvl="0" marL="457200" rtl="0" algn="l">
              <a:lnSpc>
                <a:spcPct val="100000"/>
              </a:lnSpc>
              <a:spcBef>
                <a:spcPts val="0"/>
              </a:spcBef>
              <a:spcAft>
                <a:spcPts val="0"/>
              </a:spcAft>
              <a:buSzPts val="1800"/>
              <a:buChar char="●"/>
            </a:pPr>
            <a:r>
              <a:rPr lang="en"/>
              <a:t>In response, the game offers various feedback to the players actions</a:t>
            </a:r>
            <a:endParaRPr/>
          </a:p>
          <a:p>
            <a:pPr indent="-342900" lvl="0" marL="457200" rtl="0" algn="l">
              <a:lnSpc>
                <a:spcPct val="100000"/>
              </a:lnSpc>
              <a:spcBef>
                <a:spcPts val="0"/>
              </a:spcBef>
              <a:spcAft>
                <a:spcPts val="0"/>
              </a:spcAft>
              <a:buSzPts val="1800"/>
              <a:buChar char="●"/>
            </a:pPr>
            <a:r>
              <a:rPr lang="en"/>
              <a:t>The player then responds, and the cycle continues</a:t>
            </a:r>
            <a:endParaRPr/>
          </a:p>
        </p:txBody>
      </p:sp>
      <p:pic>
        <p:nvPicPr>
          <p:cNvPr id="144" name="Google Shape;144;p30"/>
          <p:cNvPicPr preferRelativeResize="0"/>
          <p:nvPr/>
        </p:nvPicPr>
        <p:blipFill>
          <a:blip r:embed="rId3">
            <a:alphaModFix/>
          </a:blip>
          <a:stretch>
            <a:fillRect/>
          </a:stretch>
        </p:blipFill>
        <p:spPr>
          <a:xfrm>
            <a:off x="3734824" y="1266325"/>
            <a:ext cx="4833872" cy="330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150" name="Google Shape;15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Spikes Functionality</a:t>
            </a:r>
            <a:endParaRPr/>
          </a:p>
        </p:txBody>
      </p:sp>
      <p:sp>
        <p:nvSpPr>
          <p:cNvPr id="156" name="Google Shape;156;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the player touches the spikes, they “die”</a:t>
            </a:r>
            <a:endParaRPr/>
          </a:p>
        </p:txBody>
      </p:sp>
      <p:pic>
        <p:nvPicPr>
          <p:cNvPr id="157" name="Google Shape;157;p32"/>
          <p:cNvPicPr preferRelativeResize="0"/>
          <p:nvPr/>
        </p:nvPicPr>
        <p:blipFill>
          <a:blip r:embed="rId3">
            <a:alphaModFix/>
          </a:blip>
          <a:stretch>
            <a:fillRect/>
          </a:stretch>
        </p:blipFill>
        <p:spPr>
          <a:xfrm>
            <a:off x="2094713" y="1792350"/>
            <a:ext cx="4954576" cy="307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Functionality</a:t>
            </a:r>
            <a:endParaRPr/>
          </a:p>
        </p:txBody>
      </p:sp>
      <p:sp>
        <p:nvSpPr>
          <p:cNvPr id="163" name="Google Shape;163;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player opens the door by pressing the button</a:t>
            </a:r>
            <a:endParaRPr/>
          </a:p>
        </p:txBody>
      </p:sp>
      <p:pic>
        <p:nvPicPr>
          <p:cNvPr id="164" name="Google Shape;164;p33"/>
          <p:cNvPicPr preferRelativeResize="0"/>
          <p:nvPr/>
        </p:nvPicPr>
        <p:blipFill>
          <a:blip r:embed="rId3">
            <a:alphaModFix/>
          </a:blip>
          <a:stretch>
            <a:fillRect/>
          </a:stretch>
        </p:blipFill>
        <p:spPr>
          <a:xfrm>
            <a:off x="5266252" y="1881600"/>
            <a:ext cx="3351849" cy="1851450"/>
          </a:xfrm>
          <a:prstGeom prst="rect">
            <a:avLst/>
          </a:prstGeom>
          <a:noFill/>
          <a:ln>
            <a:noFill/>
          </a:ln>
        </p:spPr>
      </p:pic>
      <p:pic>
        <p:nvPicPr>
          <p:cNvPr id="165" name="Google Shape;165;p33"/>
          <p:cNvPicPr preferRelativeResize="0"/>
          <p:nvPr/>
        </p:nvPicPr>
        <p:blipFill>
          <a:blip r:embed="rId4">
            <a:alphaModFix/>
          </a:blip>
          <a:stretch>
            <a:fillRect/>
          </a:stretch>
        </p:blipFill>
        <p:spPr>
          <a:xfrm>
            <a:off x="568500" y="1881600"/>
            <a:ext cx="3293509" cy="188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