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71" r:id="rId7"/>
    <p:sldId id="262" r:id="rId8"/>
    <p:sldId id="274" r:id="rId9"/>
    <p:sldId id="263" r:id="rId10"/>
    <p:sldId id="276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5AAE-746B-6C4B-BD4E-0C139C931B19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B28-C34A-E64E-A9DA-10CDE3E25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0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38F75-F7D5-40C0-8F10-1733DE55F78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F1CFB-CE98-4E9E-B868-426B6BA055E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D966-010F-BD4D-9147-2786DED2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F8637-9462-5E42-8587-68445756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FCB6E-EFF6-E344-A41A-3A35EAE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8E4-5945-164F-A7F6-6CDF012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1711-C664-DD47-92A8-432F409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7BD9-84C8-804E-9EF6-6DB7E6F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1F103-2A74-304A-B862-B0FF6E6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600F-85DD-4F48-BC92-763F28E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425E-BE08-8342-97C2-0E7A864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9385-A49F-6A45-9C08-2B7C427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BCC59-AB7C-C04A-BD2A-04CC392E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D6F87-7D88-8B43-A66C-EC5F7B16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FE18-7535-B14C-805E-5408289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BD336-C1E4-4F45-AEE7-D34C99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18A9-243F-4447-B2DE-0B3C54A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72C2-3416-4941-8CFB-28AEA0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9F0-1DA2-F94E-8C9A-B884B99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B3BC-4F75-ED42-A3DC-C6376FF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B620-DBC3-FB46-865B-8AD656D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5A7D-B67B-554F-9F8E-51BD6A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E598-4E86-CD4F-A728-AD3A33D3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7211-E9C1-D248-85DE-ECAC350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D988-5B62-674B-AE49-1D98084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D1F3-8419-DC48-BA00-8077492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3C99-1CA8-5149-854E-2AD1ED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3A60-D65F-8443-97CD-B80D341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1EA0-F344-1F43-A4FB-2CEF6F7B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4E0BF-3D74-B547-BB07-C57831E9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3679-2647-C245-8C4C-6994D3C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3AD6D-9DED-534D-9D12-1B6D9A3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2D77-A329-7242-B0FC-A669320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B507-AEE5-3B41-B647-E52474A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51C3B-3461-3846-8AA7-D4A66186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14542-0414-5B4B-92AF-BB796568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4E4AC-CBB2-914E-8940-A9D4F804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594C-AA4D-5C46-BF6E-1F7165DF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209FB-7D63-F046-9501-567273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AE4B7-483E-A740-8A5F-DBFDCF4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7239DA-BA39-9048-A353-BC88CAF7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5D0F-479C-B848-AA8A-15D09C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EC1C-FE52-B54C-ACE8-51720642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4F322-24F3-E946-A36B-970A368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2AB9-3028-FD49-A1A5-2A5CAF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B8D40-44C4-1A49-8596-268A12A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E816-3005-9045-B218-44A612E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767D0-32EA-3F44-B5B2-4700EB1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6FF4-FA52-C24E-BCB9-DC9D3A0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C809-BAE2-284D-A8FE-915DE9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4A60-F906-0A4C-BD87-F44A6AF2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4A1D1-190B-544E-B1FD-0B330EB9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54DB7-E12C-AE42-A77A-08036243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2C5E0-C4BE-BD4C-875B-EB4BCF72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23DD-04F9-6147-8248-0AEB2DD3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25DBD-9472-C544-9186-0BA2986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289E2-BA11-6245-9A1A-CA4E1E92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9B9A2-A5C1-DD44-82AB-A5DB94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8754-3F60-1D4C-B404-08A92FB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988C-0162-E643-9E84-E8E8E46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9B2AF-48CE-3B45-B674-99CC72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1D412-A27F-C647-81E8-3DA91824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78B8-E580-F749-8B3F-E7F39791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D7EB-D6F0-A647-B8A4-DE9809283E97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9A85-1A88-3C4A-A10A-AE7B03A09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FC9D-2E94-8243-91BB-13EC5C44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2FE5-E83C-3B44-AE26-6CDCAD018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分支预测实验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C0523-7753-6446-89AD-04E20B54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6B8F8A-F011-B84C-AAF9-8E70306F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上表前三列是</a:t>
            </a:r>
            <a:r>
              <a:rPr kumimoji="1" lang="ja-JP" altLang="en-US" dirty="0">
                <a:ea typeface="+mj-ea"/>
              </a:rPr>
              <a:t>输</a:t>
            </a:r>
            <a:r>
              <a:rPr kumimoji="1" lang="ja-JP" altLang="en-US" dirty="0"/>
              <a:t>入</a:t>
            </a:r>
            <a:r>
              <a:rPr kumimoji="1" lang="zh-CN" altLang="en-US" dirty="0"/>
              <a:t>，</a:t>
            </a:r>
            <a:r>
              <a:rPr kumimoji="1" lang="ja-JP" altLang="en-US" dirty="0"/>
              <a:t>其余是输出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BTB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BTB</a:t>
            </a:r>
            <a:r>
              <a:rPr kumimoji="1" lang="ja-JP" altLang="en-US" dirty="0"/>
              <a:t>的</a:t>
            </a:r>
            <a:r>
              <a:rPr kumimoji="1" lang="en-US" altLang="ja-JP" dirty="0"/>
              <a:t>buffer</a:t>
            </a:r>
            <a:r>
              <a:rPr kumimoji="1" lang="ja-JP" altLang="en-US" dirty="0"/>
              <a:t>是否命中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BHT</a:t>
            </a:r>
            <a:r>
              <a:rPr kumimoji="1" lang="ja-JP" altLang="en-US" dirty="0"/>
              <a:t>表示当前指令地址对应</a:t>
            </a:r>
            <a:r>
              <a:rPr kumimoji="1" lang="en-US" altLang="ja-JP" dirty="0"/>
              <a:t>BHT</a:t>
            </a:r>
            <a:r>
              <a:rPr kumimoji="1" lang="ja-JP" altLang="en-US" dirty="0"/>
              <a:t>中的状态是否是</a:t>
            </a:r>
            <a:r>
              <a:rPr kumimoji="1" lang="en-US" altLang="ja-JP" dirty="0"/>
              <a:t>predict taken</a:t>
            </a:r>
            <a:r>
              <a:rPr kumimoji="1" lang="ja-JP" altLang="en-US" dirty="0"/>
              <a:t>状态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 dirty="0"/>
              <a:t>表示当前分支指令是否真正跳转</a:t>
            </a:r>
            <a:r>
              <a:rPr kumimoji="1" lang="zh-CN" altLang="en-US" dirty="0"/>
              <a:t>。</a:t>
            </a:r>
            <a:r>
              <a:rPr kumimoji="1" lang="ja-JP" altLang="en-US" dirty="0"/>
              <a:t>其中</a:t>
            </a:r>
            <a:r>
              <a:rPr kumimoji="1" lang="en-US" altLang="ja-JP" dirty="0"/>
              <a:t>BTB</a:t>
            </a:r>
            <a:r>
              <a:rPr kumimoji="1" lang="ja-JP" altLang="en-US" dirty="0"/>
              <a:t>和</a:t>
            </a:r>
            <a:r>
              <a:rPr kumimoji="1" lang="en-US" altLang="ja-JP" dirty="0"/>
              <a:t>BHT</a:t>
            </a:r>
            <a:r>
              <a:rPr kumimoji="1" lang="ja-JP" altLang="en-US" dirty="0"/>
              <a:t>是否命中信号在</a:t>
            </a:r>
            <a:r>
              <a:rPr kumimoji="1" lang="en-US" altLang="ja-JP" dirty="0"/>
              <a:t>IF</a:t>
            </a:r>
            <a:r>
              <a:rPr kumimoji="1" lang="ja-JP" altLang="en-US" dirty="0"/>
              <a:t>阶段产生</a:t>
            </a:r>
            <a:r>
              <a:rPr kumimoji="1" lang="zh-CN" altLang="en-US" dirty="0"/>
              <a:t>，</a:t>
            </a:r>
            <a:r>
              <a:rPr kumimoji="1" lang="ja-JP" altLang="en-US" dirty="0">
                <a:solidFill>
                  <a:srgbClr val="FF0000"/>
                </a:solidFill>
              </a:rPr>
              <a:t>随流水线段寄存器传递到</a:t>
            </a:r>
            <a:r>
              <a:rPr kumimoji="1" lang="en-US" altLang="ja-JP" dirty="0">
                <a:solidFill>
                  <a:srgbClr val="FF0000"/>
                </a:solidFill>
              </a:rPr>
              <a:t>EX</a:t>
            </a:r>
            <a:r>
              <a:rPr kumimoji="1" lang="ja-JP" altLang="en-US" dirty="0">
                <a:solidFill>
                  <a:srgbClr val="FF0000"/>
                </a:solidFill>
              </a:rPr>
              <a:t>阶段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 dirty="0"/>
              <a:t>信号在</a:t>
            </a:r>
            <a:r>
              <a:rPr kumimoji="1" lang="en-US" altLang="ja-JP" dirty="0"/>
              <a:t>EX</a:t>
            </a:r>
            <a:r>
              <a:rPr kumimoji="1" lang="ja-JP" altLang="en-US" dirty="0"/>
              <a:t>阶段产生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NPC_PRED</a:t>
            </a:r>
            <a:r>
              <a:rPr kumimoji="1" lang="ja-JP" altLang="en-US" dirty="0"/>
              <a:t>表示预测下一条指令地址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BUF</a:t>
            </a:r>
            <a:r>
              <a:rPr kumimoji="1" lang="ja-JP" altLang="en-US" dirty="0"/>
              <a:t>表示从</a:t>
            </a:r>
            <a:r>
              <a:rPr kumimoji="1" lang="en-US" altLang="ja-JP" dirty="0"/>
              <a:t>BTB</a:t>
            </a:r>
            <a:r>
              <a:rPr kumimoji="1" lang="ja-JP" altLang="en-US" dirty="0"/>
              <a:t>中取出的地址</a:t>
            </a:r>
            <a:r>
              <a:rPr kumimoji="1" lang="zh-CN" altLang="en-US" dirty="0"/>
              <a:t>；</a:t>
            </a:r>
            <a:r>
              <a:rPr kumimoji="1" lang="en-US" altLang="zh-CN" dirty="0"/>
              <a:t>flush</a:t>
            </a:r>
            <a:r>
              <a:rPr kumimoji="1" lang="ja-JP" altLang="en-US" dirty="0"/>
              <a:t>表示刷新流水线</a:t>
            </a:r>
            <a:r>
              <a:rPr kumimoji="1" lang="zh-CN" altLang="en-US" dirty="0"/>
              <a:t>；</a:t>
            </a:r>
            <a:r>
              <a:rPr kumimoji="1" lang="en-US" altLang="zh-CN" dirty="0"/>
              <a:t>NPC_REAL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EX</a:t>
            </a:r>
            <a:r>
              <a:rPr kumimoji="1" lang="ja-JP" altLang="en-US" dirty="0"/>
              <a:t>阶段正确判断出的</a:t>
            </a:r>
            <a:r>
              <a:rPr kumimoji="1" lang="en-US" altLang="ja-JP" dirty="0"/>
              <a:t>NPC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BHT</a:t>
            </a:r>
            <a:r>
              <a:rPr kumimoji="1" lang="ja-JP" altLang="en-US" dirty="0"/>
              <a:t>根据状态机更新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BTB</a:t>
            </a:r>
            <a:r>
              <a:rPr kumimoji="1" lang="ja-JP" altLang="en-US" dirty="0"/>
              <a:t>在</a:t>
            </a:r>
            <a:r>
              <a:rPr kumimoji="1" lang="en-US" altLang="ja-JP" dirty="0"/>
              <a:t>cache</a:t>
            </a:r>
            <a:r>
              <a:rPr kumimoji="1" lang="ja-JP" altLang="en-US" dirty="0"/>
              <a:t>冲突时更新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动态分支预测根据</a:t>
            </a:r>
            <a:r>
              <a:rPr kumimoji="1" lang="en-US" altLang="ja-JP" dirty="0"/>
              <a:t>BHT</a:t>
            </a:r>
            <a:r>
              <a:rPr kumimoji="1" lang="ja-JP" altLang="en-US" dirty="0"/>
              <a:t>的是否命中来确定</a:t>
            </a:r>
            <a:r>
              <a:rPr kumimoji="1" lang="zh-CN" altLang="en-US" dirty="0"/>
              <a:t>（</a:t>
            </a:r>
            <a:r>
              <a:rPr kumimoji="1" lang="ja-JP" altLang="en-US" dirty="0"/>
              <a:t>因为更精确</a:t>
            </a:r>
            <a:r>
              <a:rPr kumimoji="1" lang="zh-CN" altLang="en-US" dirty="0"/>
              <a:t>）；</a:t>
            </a:r>
            <a:r>
              <a:rPr kumimoji="1" lang="ja-JP" altLang="en-US" dirty="0"/>
              <a:t>但是如果</a:t>
            </a:r>
            <a:r>
              <a:rPr kumimoji="1" lang="en-US" altLang="ja-JP" dirty="0"/>
              <a:t>BTB</a:t>
            </a:r>
            <a:r>
              <a:rPr kumimoji="1" lang="ja-JP" altLang="en-US" dirty="0"/>
              <a:t>没命中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BHT</a:t>
            </a:r>
            <a:r>
              <a:rPr kumimoji="1" lang="ja-JP" altLang="en-US" dirty="0"/>
              <a:t>命中</a:t>
            </a:r>
            <a:r>
              <a:rPr kumimoji="1" lang="zh-CN" altLang="en-US" dirty="0"/>
              <a:t>，</a:t>
            </a:r>
            <a:r>
              <a:rPr kumimoji="1" lang="ja-JP" altLang="en-US" dirty="0"/>
              <a:t>那么</a:t>
            </a:r>
            <a:r>
              <a:rPr kumimoji="1" lang="en-US" altLang="ja-JP" dirty="0"/>
              <a:t>NPC_PRED</a:t>
            </a:r>
            <a:r>
              <a:rPr kumimoji="1" lang="ja-JP" altLang="en-US" dirty="0"/>
              <a:t>选择</a:t>
            </a:r>
            <a:r>
              <a:rPr kumimoji="1" lang="en-US" altLang="ja-JP" dirty="0"/>
              <a:t>PC_IF+4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8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检查、报告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通过</a:t>
            </a:r>
            <a:r>
              <a:rPr kumimoji="1" lang="en-US" altLang="zh-CN" sz="2800" dirty="0" err="1"/>
              <a:t>QuickSort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MatMul</a:t>
            </a:r>
            <a:r>
              <a:rPr kumimoji="1" lang="zh-CN" altLang="en-US" sz="2800" dirty="0"/>
              <a:t>测试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分析分支收益和分支代价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统计未使用分支预测和使用分支预测的总周期数及差值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统计分支指令数目</a:t>
            </a:r>
            <a:r>
              <a:rPr kumimoji="1" lang="zh-CN" altLang="en-US" sz="2800" dirty="0">
                <a:latin typeface="+mn-ea"/>
              </a:rPr>
              <a:t>、</a:t>
            </a:r>
            <a:r>
              <a:rPr kumimoji="1" lang="ja-JP" altLang="en-US" sz="2800" dirty="0"/>
              <a:t>动态</a:t>
            </a:r>
            <a:r>
              <a:rPr kumimoji="1" lang="zh-CN" altLang="en-US" sz="2800" dirty="0">
                <a:latin typeface="+mn-ea"/>
              </a:rPr>
              <a:t>分支预测正确</a:t>
            </a:r>
            <a:r>
              <a:rPr kumimoji="1" lang="ja-JP" altLang="en-US" sz="2800" dirty="0">
                <a:latin typeface="+mn-ea"/>
              </a:rPr>
              <a:t>次数</a:t>
            </a:r>
            <a:r>
              <a:rPr kumimoji="1" lang="zh-CN" altLang="en-US" sz="2800" dirty="0">
                <a:latin typeface="+mn-ea"/>
              </a:rPr>
              <a:t>和</a:t>
            </a:r>
            <a:r>
              <a:rPr kumimoji="1" lang="ja-JP" altLang="en-US" sz="2800" dirty="0">
                <a:latin typeface="+mn-ea"/>
              </a:rPr>
              <a:t>错误次数</a:t>
            </a:r>
            <a:endParaRPr kumimoji="1" lang="en-US" altLang="zh-CN" sz="2800" dirty="0">
              <a:latin typeface="+mn-ea"/>
            </a:endParaRPr>
          </a:p>
          <a:p>
            <a:pPr lvl="1"/>
            <a:r>
              <a:rPr kumimoji="1" lang="zh-CN" altLang="en-US" sz="2800" dirty="0"/>
              <a:t>对比不同策略并分析以上几点的关系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en-US" altLang="zh-CN" dirty="0"/>
          </a:p>
          <a:p>
            <a:r>
              <a:rPr kumimoji="1" lang="en-US" altLang="zh-CN" dirty="0"/>
              <a:t>BTB</a:t>
            </a:r>
          </a:p>
          <a:p>
            <a:r>
              <a:rPr kumimoji="1" lang="en-US" altLang="zh-CN" dirty="0"/>
              <a:t>BHT(2 bit)</a:t>
            </a:r>
          </a:p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首先实现</a:t>
            </a:r>
            <a:r>
              <a:rPr kumimoji="1" lang="en-US" altLang="zh-CN" dirty="0"/>
              <a:t>BTB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BTB</a:t>
            </a:r>
            <a:r>
              <a:rPr kumimoji="1" lang="zh-CN" altLang="en-US" dirty="0"/>
              <a:t>的基础上添加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BHT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为了降低实验难度，非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指令就不考虑了，</a:t>
            </a:r>
            <a:r>
              <a:rPr kumimoji="1" lang="en-US" altLang="zh-CN" dirty="0" err="1"/>
              <a:t>eg:jal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8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 Light" pitchFamily="34" charset="0"/>
              </a:rPr>
              <a:t>Branch Target Buffer </a:t>
            </a:r>
            <a:r>
              <a:rPr lang="zh-CN" altLang="en-US" b="1" dirty="0">
                <a:latin typeface="Calibri Light" pitchFamily="34" charset="0"/>
              </a:rPr>
              <a:t>（</a:t>
            </a:r>
            <a:r>
              <a:rPr kumimoji="1" lang="en-US" altLang="zh-CN" dirty="0"/>
              <a:t>BTB</a:t>
            </a:r>
            <a:r>
              <a:rPr kumimoji="1" lang="zh-CN" altLang="en-US" dirty="0"/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C7046-6BD1-1B42-A90F-3A51D2CC557A}"/>
              </a:ext>
            </a:extLst>
          </p:cNvPr>
          <p:cNvGrpSpPr>
            <a:grpSpLocks/>
          </p:cNvGrpSpPr>
          <p:nvPr/>
        </p:nvGrpSpPr>
        <p:grpSpPr bwMode="auto">
          <a:xfrm>
            <a:off x="1807982" y="1365621"/>
            <a:ext cx="8089900" cy="4137025"/>
            <a:chOff x="523" y="1405"/>
            <a:chExt cx="5096" cy="26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0F8296-3AEF-9647-BF26-23CCC31E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405"/>
              <a:ext cx="3311" cy="1370"/>
              <a:chOff x="1740" y="1405"/>
              <a:chExt cx="3311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1BDE3A93-D88F-9D48-B70B-E8B90C642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623"/>
                <a:ext cx="3311" cy="1151"/>
                <a:chOff x="1740" y="1623"/>
                <a:chExt cx="3311" cy="1151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2D7E5F53-8485-6548-B611-55B420ED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2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360260D0-277B-D84E-85F5-5CC6A3686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62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FF0F12E4-9D31-E94C-AED2-64F6AFC0A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62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10DBD7A5-8646-B24B-B1EB-BF27934A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815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ECD89A25-84B6-6C40-B3E6-3399BAAB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815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052614E-5131-0F49-8438-9B9EFF50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815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E5E6022E-A5C8-BD48-95D6-51DF8C4A0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07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0A5B4CF8-05D7-B646-9256-B88E79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007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B1FF165D-2046-3B49-95C9-59B5C0B36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007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1ED29D3F-3D00-4740-8B28-023CF8A13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99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4ABF716-6CCC-584D-B1A6-A80CB909C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199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8B5C59AA-D9AE-044F-8993-62E63BC0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99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AFD53B31-234B-E048-9329-95D1F5891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91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dirty="0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4D665AF-EB58-2045-AFA9-ACE4F8624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391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7F4BCA3C-CB2B-4547-A22A-8D2B7B35A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391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00256B4B-20C5-1A47-B95A-EECABE3A1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58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9EA91ABD-3B86-104B-A5EF-160E56E0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58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82CBA154-10AE-F24D-B9F8-1D757509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58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72A169D5-D5A5-384E-BF1A-1127AA89F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1405"/>
                <a:ext cx="815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62343F90-6C70-DF45-B695-7C2A2492F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" y="1405"/>
                <a:ext cx="1000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F5040A7C-BA85-314D-B2D4-F78D27B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08"/>
              <a:ext cx="383" cy="383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F9FB168-5235-7E4C-97A6-4F34A595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68"/>
              <a:ext cx="0" cy="23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4712228A-2102-E044-A002-827E5997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1" y="2010"/>
              <a:ext cx="1285" cy="4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PC of instruction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FETCH</a:t>
              </a:r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id="{CEA63034-53B5-324C-B38F-C229DEDF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1616"/>
              <a:ext cx="287" cy="1199"/>
            </a:xfrm>
            <a:prstGeom prst="rightBrace">
              <a:avLst>
                <a:gd name="adj1" fmla="val 34814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EA9A1353-B0A2-F34C-9419-B82D3699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2816"/>
              <a:ext cx="1007" cy="383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4 h 432"/>
                <a:gd name="T4" fmla="*/ 954 w 1008"/>
                <a:gd name="T5" fmla="*/ 4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1BBC9CC9-6998-054E-A954-8C0DAC86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768"/>
              <a:ext cx="0" cy="28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66076B60-EC99-354B-9C1A-83DE3FC6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3050"/>
              <a:ext cx="1227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Extra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prediction state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bits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B5AC6F34-4CE6-F14D-9296-A69DD129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00"/>
              <a:ext cx="3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DC5A69C4-9B34-B144-996A-48979228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160"/>
              <a:ext cx="1391" cy="7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Yes: instruction is branch and use predicted PC as next PC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7DF04790-8F8F-414A-80A0-5CECD958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434"/>
              <a:ext cx="2071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No: branch not 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predicted, proceed normally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 (Next PC = PC+4)</a:t>
              </a:r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EDE022D-B383-6248-9CB6-641779EA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3348"/>
              <a:ext cx="0" cy="30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3757D09-B9B2-2D4D-AC04-867217B5002A}"/>
              </a:ext>
            </a:extLst>
          </p:cNvPr>
          <p:cNvSpPr/>
          <p:nvPr/>
        </p:nvSpPr>
        <p:spPr>
          <a:xfrm>
            <a:off x="1127569" y="5926807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latin typeface="AdvOTab62ddd1"/>
              </a:rPr>
              <a:t>The memory contains a bit that says whether the branch was </a:t>
            </a:r>
            <a:r>
              <a:rPr lang="en-GB" altLang="zh-CN" sz="2400" dirty="0">
                <a:solidFill>
                  <a:srgbClr val="FF0000"/>
                </a:solidFill>
                <a:latin typeface="AdvOTab62ddd1"/>
              </a:rPr>
              <a:t>recently taken or not</a:t>
            </a:r>
            <a:r>
              <a:rPr lang="en-GB" altLang="zh-CN" sz="2400" dirty="0">
                <a:latin typeface="AdvOTab62ddd1"/>
              </a:rPr>
              <a:t>. 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2529BC65-B188-2344-B122-D5FF648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3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995"/>
            <a:ext cx="10515600" cy="1325563"/>
          </a:xfrm>
        </p:spPr>
        <p:txBody>
          <a:bodyPr/>
          <a:lstStyle/>
          <a:p>
            <a:r>
              <a:rPr lang="en-US" dirty="0"/>
              <a:t>Example using 1-bit branch history table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04912" y="1663701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2209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>
                <a:solidFill>
                  <a:schemeClr val="bg1"/>
                </a:solidFill>
              </a:rPr>
              <a:t>0</a:t>
            </a:r>
            <a:endParaRPr lang="en-US" altLang="zh-TW" sz="1600" baseline="-25000">
              <a:solidFill>
                <a:schemeClr val="bg1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79564" y="38703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79564" y="46656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5224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132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800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743200" y="3870325"/>
            <a:ext cx="381000" cy="762000"/>
            <a:chOff x="768" y="2438"/>
            <a:chExt cx="240" cy="48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5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52800" y="3870325"/>
            <a:ext cx="381000" cy="762000"/>
            <a:chOff x="1152" y="2438"/>
            <a:chExt cx="240" cy="4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3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3409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741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351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4019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962400" y="3886200"/>
            <a:ext cx="381000" cy="762000"/>
            <a:chOff x="1536" y="2448"/>
            <a:chExt cx="240" cy="4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1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572000" y="3886200"/>
            <a:ext cx="381000" cy="762000"/>
            <a:chOff x="1920" y="2448"/>
            <a:chExt cx="240" cy="480"/>
          </a:xfrm>
        </p:grpSpPr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9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6948488" y="1224549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erdana" pitchFamily="34" charset="0"/>
              </a:rPr>
              <a:t>bne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</a:rPr>
              <a:t>    r1, r10, L1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4876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181600" y="3886201"/>
            <a:ext cx="381000" cy="746125"/>
            <a:chOff x="2304" y="2448"/>
            <a:chExt cx="240" cy="470"/>
          </a:xfrm>
        </p:grpSpPr>
        <p:sp>
          <p:nvSpPr>
            <p:cNvPr id="20536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2133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4572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3" name="Text Box 67"/>
          <p:cNvSpPr txBox="1">
            <a:spLocks noChangeArrowheads="1"/>
          </p:cNvSpPr>
          <p:nvPr/>
        </p:nvSpPr>
        <p:spPr bwMode="auto">
          <a:xfrm>
            <a:off x="5570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791200" y="3886200"/>
            <a:ext cx="381000" cy="762000"/>
            <a:chOff x="768" y="2438"/>
            <a:chExt cx="240" cy="480"/>
          </a:xfrm>
        </p:grpSpPr>
        <p:sp>
          <p:nvSpPr>
            <p:cNvPr id="275525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5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27" name="Text Box 71"/>
          <p:cNvSpPr txBox="1">
            <a:spLocks noChangeArrowheads="1"/>
          </p:cNvSpPr>
          <p:nvPr/>
        </p:nvSpPr>
        <p:spPr bwMode="auto">
          <a:xfrm>
            <a:off x="5181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8" name="Text Box 72"/>
          <p:cNvSpPr txBox="1">
            <a:spLocks noChangeArrowheads="1"/>
          </p:cNvSpPr>
          <p:nvPr/>
        </p:nvSpPr>
        <p:spPr bwMode="auto">
          <a:xfrm>
            <a:off x="6180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29" name="Text Box 73"/>
          <p:cNvSpPr txBox="1">
            <a:spLocks noChangeArrowheads="1"/>
          </p:cNvSpPr>
          <p:nvPr/>
        </p:nvSpPr>
        <p:spPr bwMode="auto">
          <a:xfrm>
            <a:off x="5848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400800" y="3870325"/>
            <a:ext cx="381000" cy="762000"/>
            <a:chOff x="1152" y="2438"/>
            <a:chExt cx="240" cy="480"/>
          </a:xfrm>
        </p:grpSpPr>
        <p:sp>
          <p:nvSpPr>
            <p:cNvPr id="275531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3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33" name="Text Box 77"/>
          <p:cNvSpPr txBox="1">
            <a:spLocks noChangeArrowheads="1"/>
          </p:cNvSpPr>
          <p:nvPr/>
        </p:nvSpPr>
        <p:spPr bwMode="auto">
          <a:xfrm>
            <a:off x="6457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534" name="Text Box 78"/>
          <p:cNvSpPr txBox="1">
            <a:spLocks noChangeArrowheads="1"/>
          </p:cNvSpPr>
          <p:nvPr/>
        </p:nvSpPr>
        <p:spPr bwMode="auto">
          <a:xfrm>
            <a:off x="6789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7399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7067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010400" y="3886200"/>
            <a:ext cx="381000" cy="762000"/>
            <a:chOff x="1536" y="2448"/>
            <a:chExt cx="240" cy="480"/>
          </a:xfrm>
        </p:grpSpPr>
        <p:sp>
          <p:nvSpPr>
            <p:cNvPr id="275538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7620000" y="3886200"/>
            <a:ext cx="381000" cy="762000"/>
            <a:chOff x="1920" y="2448"/>
            <a:chExt cx="240" cy="480"/>
          </a:xfrm>
        </p:grpSpPr>
        <p:sp>
          <p:nvSpPr>
            <p:cNvPr id="275541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29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7924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8229600" y="3886201"/>
            <a:ext cx="381000" cy="746125"/>
            <a:chOff x="2304" y="2448"/>
            <a:chExt cx="240" cy="470"/>
          </a:xfrm>
        </p:grpSpPr>
        <p:sp>
          <p:nvSpPr>
            <p:cNvPr id="20526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46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7620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48" name="Text Box 92"/>
          <p:cNvSpPr txBox="1">
            <a:spLocks noChangeArrowheads="1"/>
          </p:cNvSpPr>
          <p:nvPr/>
        </p:nvSpPr>
        <p:spPr bwMode="auto">
          <a:xfrm>
            <a:off x="8618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8839200" y="3886200"/>
            <a:ext cx="381000" cy="762000"/>
            <a:chOff x="768" y="2438"/>
            <a:chExt cx="240" cy="480"/>
          </a:xfrm>
        </p:grpSpPr>
        <p:sp>
          <p:nvSpPr>
            <p:cNvPr id="275550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0525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52" name="Text Box 96"/>
          <p:cNvSpPr txBox="1">
            <a:spLocks noChangeArrowheads="1"/>
          </p:cNvSpPr>
          <p:nvPr/>
        </p:nvSpPr>
        <p:spPr bwMode="auto">
          <a:xfrm>
            <a:off x="8229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53" name="Text Box 97"/>
          <p:cNvSpPr txBox="1">
            <a:spLocks noChangeArrowheads="1"/>
          </p:cNvSpPr>
          <p:nvPr/>
        </p:nvSpPr>
        <p:spPr bwMode="auto">
          <a:xfrm>
            <a:off x="8839200" y="5771366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dirty="0"/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242883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/>
      <p:bldP spid="275472" grpId="0"/>
      <p:bldP spid="275473" grpId="0"/>
      <p:bldP spid="275476" grpId="0"/>
      <p:bldP spid="275478" grpId="0"/>
      <p:bldP spid="275480" grpId="0"/>
      <p:bldP spid="275481" grpId="0"/>
      <p:bldP spid="275487" grpId="0"/>
      <p:bldP spid="275503" grpId="0"/>
      <p:bldP spid="275504" grpId="0"/>
      <p:bldP spid="275523" grpId="0"/>
      <p:bldP spid="275527" grpId="0"/>
      <p:bldP spid="275528" grpId="0"/>
      <p:bldP spid="275529" grpId="0"/>
      <p:bldP spid="275533" grpId="0"/>
      <p:bldP spid="275534" grpId="0"/>
      <p:bldP spid="275535" grpId="0"/>
      <p:bldP spid="275536" grpId="0"/>
      <p:bldP spid="275543" grpId="0"/>
      <p:bldP spid="275547" grpId="0"/>
      <p:bldP spid="275548" grpId="0"/>
      <p:bldP spid="275552" grpId="0"/>
      <p:bldP spid="275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579EA9B-E2C3-F24E-9A7B-EF3E84C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51446"/>
            <a:ext cx="7391400" cy="4660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C0785-DF6C-1343-82B9-58D9A1A2C242}"/>
              </a:ext>
            </a:extLst>
          </p:cNvPr>
          <p:cNvSpPr/>
          <p:nvPr/>
        </p:nvSpPr>
        <p:spPr>
          <a:xfrm>
            <a:off x="4456253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22FB4-247D-7847-9B17-2B9A52BA76F6}"/>
              </a:ext>
            </a:extLst>
          </p:cNvPr>
          <p:cNvSpPr/>
          <p:nvPr/>
        </p:nvSpPr>
        <p:spPr>
          <a:xfrm>
            <a:off x="8567196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39F82-885E-E84C-BA95-C4E95AD25245}"/>
              </a:ext>
            </a:extLst>
          </p:cNvPr>
          <p:cNvSpPr/>
          <p:nvPr/>
        </p:nvSpPr>
        <p:spPr>
          <a:xfrm>
            <a:off x="4051139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25795-66FB-A645-AD4E-406C00CD0029}"/>
              </a:ext>
            </a:extLst>
          </p:cNvPr>
          <p:cNvSpPr/>
          <p:nvPr/>
        </p:nvSpPr>
        <p:spPr>
          <a:xfrm>
            <a:off x="8196805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636275-D6A6-C64B-B43A-61AE08A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6" y="1271496"/>
            <a:ext cx="10515600" cy="9799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* </a:t>
            </a:r>
            <a:r>
              <a:rPr kumimoji="1" lang="en-US" altLang="zh-CN" dirty="0"/>
              <a:t>BHT</a:t>
            </a:r>
            <a:r>
              <a:rPr kumimoji="1" lang="ja-JP" altLang="en-US" dirty="0"/>
              <a:t>是一个</a:t>
            </a:r>
            <a:r>
              <a:rPr kumimoji="1" lang="en-US" altLang="ja-JP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ja-JP" altLang="en-US" dirty="0"/>
              <a:t>的</a:t>
            </a:r>
            <a:r>
              <a:rPr kumimoji="1" lang="en-US" altLang="ja-JP" dirty="0"/>
              <a:t>cache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BHT</a:t>
            </a:r>
            <a:r>
              <a:rPr kumimoji="1" lang="ja-JP" altLang="en-US" dirty="0"/>
              <a:t>的行数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ja-JP" altLang="en-US" dirty="0"/>
              <a:t>表示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cache</a:t>
            </a:r>
            <a:r>
              <a:rPr kumimoji="1" lang="ja-JP" altLang="en-US" dirty="0"/>
              <a:t>可以采用直接</a:t>
            </a:r>
            <a:r>
              <a:rPr kumimoji="1" lang="zh-CN" altLang="en-US" dirty="0"/>
              <a:t>相连</a:t>
            </a:r>
            <a:r>
              <a:rPr kumimoji="1" lang="ja-JP" altLang="en-US" dirty="0"/>
              <a:t>方式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7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997" y="76200"/>
            <a:ext cx="92800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using 2-bit</a:t>
            </a:r>
            <a:r>
              <a:rPr lang="zh-CN" altLang="en-US" dirty="0"/>
              <a:t> </a:t>
            </a:r>
            <a:r>
              <a:rPr lang="en-US" altLang="zh-CN" dirty="0"/>
              <a:t>branch history table </a:t>
            </a:r>
            <a:endParaRPr lang="en-US" dirty="0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897856" y="1420544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743200" y="4022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dirty="0">
                <a:solidFill>
                  <a:schemeClr val="bg1"/>
                </a:solidFill>
              </a:rPr>
              <a:t>01</a:t>
            </a:r>
            <a:endParaRPr lang="en-US" altLang="zh-TW" sz="1600" baseline="-25000" dirty="0">
              <a:solidFill>
                <a:schemeClr val="bg1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112964" y="40227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112964" y="48180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30448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3654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333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4022725"/>
            <a:ext cx="381000" cy="762000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r>
                <a:rPr lang="en-US" altLang="zh-CN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200" y="4022725"/>
            <a:ext cx="381000" cy="762000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11</a:t>
              </a:r>
              <a:endParaRPr lang="en-US" altLang="zh-TW" sz="1600" baseline="-25000" dirty="0"/>
            </a:p>
          </p:txBody>
        </p:sp>
        <p:sp>
          <p:nvSpPr>
            <p:cNvPr id="23615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3943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264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873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552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95800" y="4038600"/>
            <a:ext cx="381000" cy="762000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05400" y="4038600"/>
            <a:ext cx="381000" cy="762000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1" name="Text Box 26"/>
          <p:cNvSpPr txBox="1">
            <a:spLocks noChangeArrowheads="1"/>
          </p:cNvSpPr>
          <p:nvPr/>
        </p:nvSpPr>
        <p:spPr bwMode="auto">
          <a:xfrm>
            <a:off x="6819526" y="1069112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addi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Verdana" pitchFamily="34" charset="0"/>
              </a:rPr>
              <a:t>bne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</a:rPr>
              <a:t>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410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4038601"/>
            <a:ext cx="381000" cy="746125"/>
            <a:chOff x="2304" y="2448"/>
            <a:chExt cx="240" cy="470"/>
          </a:xfrm>
        </p:grpSpPr>
        <p:sp>
          <p:nvSpPr>
            <p:cNvPr id="23608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10</a:t>
              </a:r>
              <a:endParaRPr lang="en-US" altLang="zh-TW" sz="1600" baseline="-25000" dirty="0"/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2667000" y="35194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5105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6092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324600" y="4038600"/>
            <a:ext cx="381000" cy="762000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7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5772150" y="365760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  <a:endParaRPr lang="en-US" sz="200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02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381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934200" y="4022725"/>
            <a:ext cx="381000" cy="762000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6991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7312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921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7600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543800" y="4038600"/>
            <a:ext cx="381000" cy="762000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153400" y="4038600"/>
            <a:ext cx="381000" cy="762000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8458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763000" y="4038601"/>
            <a:ext cx="381000" cy="746125"/>
            <a:chOff x="2304" y="2448"/>
            <a:chExt cx="240" cy="470"/>
          </a:xfrm>
        </p:grpSpPr>
        <p:sp>
          <p:nvSpPr>
            <p:cNvPr id="23598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8153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9140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9372600" y="4038600"/>
            <a:ext cx="381000" cy="762000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8820150" y="36766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7620001" y="5791201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/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33269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23733"/>
              </p:ext>
            </p:extLst>
          </p:nvPr>
        </p:nvGraphicFramePr>
        <p:xfrm>
          <a:off x="590309" y="1365813"/>
          <a:ext cx="9884777" cy="4911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4066328914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93253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830769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6267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8692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621</Words>
  <Application>Microsoft Office PowerPoint</Application>
  <PresentationFormat>宽屏</PresentationFormat>
  <Paragraphs>178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AdvOTab62ddd1</vt:lpstr>
      <vt:lpstr>Courier</vt:lpstr>
      <vt:lpstr>游ゴシック</vt:lpstr>
      <vt:lpstr>等线</vt:lpstr>
      <vt:lpstr>等线 Light</vt:lpstr>
      <vt:lpstr>Arial</vt:lpstr>
      <vt:lpstr>Arial Narrow</vt:lpstr>
      <vt:lpstr>Calibri Light</vt:lpstr>
      <vt:lpstr>Comic Sans MS</vt:lpstr>
      <vt:lpstr>Times New Roman</vt:lpstr>
      <vt:lpstr>Verdana</vt:lpstr>
      <vt:lpstr>Wingdings</vt:lpstr>
      <vt:lpstr>Office 主题​​</vt:lpstr>
      <vt:lpstr>分支预测实验</vt:lpstr>
      <vt:lpstr>主要内容</vt:lpstr>
      <vt:lpstr>实验内容</vt:lpstr>
      <vt:lpstr>Branch Target Buffer （BTB）</vt:lpstr>
      <vt:lpstr>PowerPoint 演示文稿</vt:lpstr>
      <vt:lpstr>Example using 1-bit branch history table </vt:lpstr>
      <vt:lpstr>Branch History Table (BHT)</vt:lpstr>
      <vt:lpstr>Example using 2-bit branch history table </vt:lpstr>
      <vt:lpstr>Branch History Table (BHT)</vt:lpstr>
      <vt:lpstr>Branch History Table (BHT)</vt:lpstr>
      <vt:lpstr>检查、实验报告要求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分支预测实验</dc:title>
  <dc:creator>qi hao</dc:creator>
  <cp:lastModifiedBy>超然网络服务店</cp:lastModifiedBy>
  <cp:revision>194</cp:revision>
  <dcterms:created xsi:type="dcterms:W3CDTF">2019-04-27T12:06:54Z</dcterms:created>
  <dcterms:modified xsi:type="dcterms:W3CDTF">2020-05-13T12:44:45Z</dcterms:modified>
</cp:coreProperties>
</file>