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09" r:id="rId9"/>
    <p:sldId id="313" r:id="rId10"/>
    <p:sldId id="316" r:id="rId11"/>
    <p:sldId id="317" r:id="rId12"/>
    <p:sldId id="318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E"/>
    <a:srgbClr val="E6AB02"/>
    <a:srgbClr val="E7298A"/>
    <a:srgbClr val="1B769F"/>
    <a:srgbClr val="D95F02"/>
    <a:srgbClr val="7570B3"/>
    <a:srgbClr val="592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k12/productivity-101/home.htm#what-is-productivity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ikiwand.com/en/Financial_and_social_rankings_of_sovereign_states_in_Europ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Deloitte: Investment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John hios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growth dropped after 2008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productivity is not ranking high compared to other countries (2020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Compared to France and Germany (countries similar in size of population and economy) productivity is notably lower in key industrial sectors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Infrastructure and Dwelling investments seem to have the largest impact in the UK GDP per hour worked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Intellectual property products in the UK is lagging compared to Germany &amp; France and accounts to a small portion of its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Education investments are notably low compared to most higher productivity economies </a:t>
            </a:r>
            <a:r>
              <a:rPr lang="en-GB"/>
              <a:t>in Europe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 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(OECD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Prediction of Productivity Based on Investment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The Business Questions</a:t>
            </a:r>
          </a:p>
          <a:p>
            <a:pPr marL="0" indent="0">
              <a:buNone/>
            </a:pPr>
            <a:r>
              <a:rPr lang="en-GB" dirty="0"/>
              <a:t>How can we improve productivity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mental health, education, and research and development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relationship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predict productivity based on investment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Gross Domestic Product (GDP) per hour worked is one of the most widely used measures of productivity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How is Productivity linked to Investment?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F7F13-DCCF-7567-0F2D-33A30AD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31" y="4297771"/>
            <a:ext cx="3677163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52E65-A692-F743-2509-C13CC4083EC7}"/>
              </a:ext>
            </a:extLst>
          </p:cNvPr>
          <p:cNvSpPr txBox="1"/>
          <p:nvPr/>
        </p:nvSpPr>
        <p:spPr>
          <a:xfrm>
            <a:off x="7622875" y="6112649"/>
            <a:ext cx="4569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https://www.bls.gov/k12/productivity-101/home.htm#what-is-productivity/home</a:t>
            </a:r>
            <a:endParaRPr lang="en-GB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1CD7D-0777-B4FE-A5A1-4D7387A48EB6}"/>
              </a:ext>
            </a:extLst>
          </p:cNvPr>
          <p:cNvSpPr txBox="1">
            <a:spLocks/>
          </p:cNvSpPr>
          <p:nvPr/>
        </p:nvSpPr>
        <p:spPr>
          <a:xfrm>
            <a:off x="1508902" y="4589259"/>
            <a:ext cx="5629307" cy="2025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When productivity fails to grow significantly, it limits potential gains in wages, corporate profits, and living standards. 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Investment in an economy is equal to the level of savings because investment has to be financed from savings.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Low savings rates can lead to lower investment rates and lower growth rates for labour productivity and real wages. 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</a:t>
            </a:r>
            <a:r>
              <a:rPr lang="en-GB" dirty="0" err="1"/>
              <a:t>eg</a:t>
            </a:r>
            <a:r>
              <a:rPr lang="en-GB" dirty="0"/>
              <a:t> 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business intelligence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7" y="2980807"/>
            <a:ext cx="5341935" cy="32992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93" y="2981398"/>
            <a:ext cx="5456832" cy="3367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5E2D6-71C2-4105-CC0F-6692F2EEDD5A}"/>
              </a:ext>
            </a:extLst>
          </p:cNvPr>
          <p:cNvGrpSpPr/>
          <p:nvPr/>
        </p:nvGrpSpPr>
        <p:grpSpPr>
          <a:xfrm>
            <a:off x="3834142" y="3368618"/>
            <a:ext cx="229858" cy="2590796"/>
            <a:chOff x="3834142" y="3368618"/>
            <a:chExt cx="229858" cy="25907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130BE-FD21-F032-8856-B781D03B1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142" y="3368618"/>
              <a:ext cx="4612" cy="259079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185560-46FD-50F1-2655-273103F8DF45}"/>
                </a:ext>
              </a:extLst>
            </p:cNvPr>
            <p:cNvCxnSpPr/>
            <p:nvPr/>
          </p:nvCxnSpPr>
          <p:spPr>
            <a:xfrm>
              <a:off x="3838754" y="3368618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0EF7F-A863-3438-0A42-B551AFD79D98}"/>
                </a:ext>
              </a:extLst>
            </p:cNvPr>
            <p:cNvCxnSpPr/>
            <p:nvPr/>
          </p:nvCxnSpPr>
          <p:spPr>
            <a:xfrm>
              <a:off x="3834142" y="5959414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9C8C1F-7D55-F81B-9472-B9CB7A2076FB}"/>
              </a:ext>
            </a:extLst>
          </p:cNvPr>
          <p:cNvSpPr txBox="1"/>
          <p:nvPr/>
        </p:nvSpPr>
        <p:spPr>
          <a:xfrm>
            <a:off x="541324" y="2017562"/>
            <a:ext cx="4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growth dropped after 2008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14D0D-8CB1-9FEF-C320-83BE9C1F185F}"/>
              </a:ext>
            </a:extLst>
          </p:cNvPr>
          <p:cNvSpPr txBox="1"/>
          <p:nvPr/>
        </p:nvSpPr>
        <p:spPr>
          <a:xfrm>
            <a:off x="6908727" y="1925229"/>
            <a:ext cx="481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Overall, the UK is not ranking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among G-7 countries is somewhere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7A246-663C-147C-7761-2E561EC1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46" y="209712"/>
            <a:ext cx="3658781" cy="2076358"/>
          </a:xfrm>
          <a:prstGeom prst="rect">
            <a:avLst/>
          </a:prstGeo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EF92F899-25B3-92B0-D504-1E7BE36A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7" y="108665"/>
            <a:ext cx="3013039" cy="2357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E0E4EA-384D-1769-C4C6-8CDF32DC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67" y="44680"/>
            <a:ext cx="4120152" cy="2542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00FE5-31F3-A80C-C416-BED0562C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351" y="2825848"/>
            <a:ext cx="5735036" cy="3539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63B51-FF13-4DC1-DECC-2A130889DA48}"/>
              </a:ext>
            </a:extLst>
          </p:cNvPr>
          <p:cNvSpPr txBox="1"/>
          <p:nvPr/>
        </p:nvSpPr>
        <p:spPr>
          <a:xfrm>
            <a:off x="93254" y="2494075"/>
            <a:ext cx="334774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6"/>
              </a:rPr>
              <a:t>https://www.wikiwand.com/en/Financial_and_social_rankings_of_sovereign_states_in_Europe</a:t>
            </a:r>
            <a:endParaRPr lang="en-GB" sz="6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31" y="2825848"/>
            <a:ext cx="5735034" cy="35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7570B3"/>
                </a:solidFill>
              </a:rPr>
              <a:t>Intellectual Property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D95F02"/>
                </a:solidFill>
              </a:rPr>
              <a:t>Dwellings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1B769F"/>
                </a:solidFill>
              </a:rPr>
              <a:t>Cultivated biological resources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E7298A"/>
                </a:solidFill>
              </a:rPr>
              <a:t>Infrastructures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E6AB02"/>
                </a:solidFill>
              </a:rPr>
              <a:t>Transportation equipment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66A61E"/>
                </a:solidFill>
              </a:rPr>
              <a:t>Information and Communication Tech ($billion)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Education data were too scarce to use for modelling</a:t>
            </a: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1AAF-F7FB-9E28-CA64-5369C200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1"/>
          <a:stretch/>
        </p:blipFill>
        <p:spPr>
          <a:xfrm>
            <a:off x="6965742" y="2071107"/>
            <a:ext cx="4773677" cy="3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609178" y="1994253"/>
            <a:ext cx="8985013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Linear Regression model:</a:t>
            </a:r>
          </a:p>
          <a:p>
            <a:r>
              <a:rPr lang="en-GB" dirty="0"/>
              <a:t>(</a:t>
            </a:r>
            <a:r>
              <a:rPr lang="en-GB" sz="1600" dirty="0"/>
              <a:t>GDP per hour worked $) = 26.96 </a:t>
            </a:r>
          </a:p>
          <a:p>
            <a:r>
              <a:rPr lang="en-GB" sz="1600" dirty="0"/>
              <a:t>			+ 0.1682</a:t>
            </a:r>
            <a:r>
              <a:rPr lang="en-GB" sz="1600" baseline="-25000" dirty="0"/>
              <a:t>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(Infrastructures $billion)</a:t>
            </a:r>
          </a:p>
          <a:p>
            <a:r>
              <a:rPr lang="en-GB" sz="1600" dirty="0"/>
              <a:t>			+ 0.1717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(Intellectual Property $billion)  </a:t>
            </a:r>
          </a:p>
          <a:p>
            <a:r>
              <a:rPr lang="en-GB" sz="1600" dirty="0"/>
              <a:t>			+ 0.2123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(Dwellings $billion)</a:t>
            </a:r>
          </a:p>
          <a:p>
            <a:r>
              <a:rPr lang="en-GB" sz="1600" dirty="0"/>
              <a:t>			-  0.01543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</a:t>
            </a:r>
            <a:r>
              <a:rPr lang="en-GB" sz="1600" dirty="0">
                <a:sym typeface="Symbol" panose="05050102010706020507" pitchFamily="18" charset="2"/>
              </a:rPr>
              <a:t> </a:t>
            </a:r>
            <a:r>
              <a:rPr lang="en-GB" sz="1600" dirty="0"/>
              <a:t>$billion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Cultivated bio resources $billion)</a:t>
            </a:r>
          </a:p>
          <a:p>
            <a:r>
              <a:rPr lang="en-GB" sz="1600" dirty="0"/>
              <a:t>			-  0.001436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 $billion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Dwellings $billion)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20F59-B5D6-8707-1057-8B980304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" y="3854242"/>
            <a:ext cx="4104070" cy="2532797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AF3C782-4C22-E29B-70F2-8628002C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06996"/>
              </p:ext>
            </p:extLst>
          </p:nvPr>
        </p:nvGraphicFramePr>
        <p:xfrm>
          <a:off x="10594191" y="1971255"/>
          <a:ext cx="12671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25">
                  <a:extLst>
                    <a:ext uri="{9D8B030D-6E8A-4147-A177-3AD203B41FA5}">
                      <a16:colId xmlns:a16="http://schemas.microsoft.com/office/drawing/2014/main" val="3734979491"/>
                    </a:ext>
                  </a:extLst>
                </a:gridCol>
              </a:tblGrid>
              <a:tr h="443168">
                <a:tc>
                  <a:txBody>
                    <a:bodyPr/>
                    <a:lstStyle/>
                    <a:p>
                      <a:r>
                        <a:rPr lang="en-GB" sz="1200" dirty="0"/>
                        <a:t>variance explained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855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32.85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12195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17.27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8396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34.42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3534"/>
                  </a:ext>
                </a:extLst>
              </a:tr>
              <a:tr h="174428">
                <a:tc>
                  <a:txBody>
                    <a:bodyPr/>
                    <a:lstStyle/>
                    <a:p>
                      <a:r>
                        <a:rPr lang="en-GB" sz="1200" dirty="0"/>
                        <a:t>   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03113"/>
                  </a:ext>
                </a:extLst>
              </a:tr>
              <a:tr h="247470">
                <a:tc>
                  <a:txBody>
                    <a:bodyPr/>
                    <a:lstStyle/>
                    <a:p>
                      <a:r>
                        <a:rPr lang="en-GB" sz="1200" dirty="0"/>
                        <a:t>15.01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09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2E437-1D04-1125-C362-E306B2E9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7880"/>
              </p:ext>
            </p:extLst>
          </p:nvPr>
        </p:nvGraphicFramePr>
        <p:xfrm>
          <a:off x="4680309" y="5322491"/>
          <a:ext cx="22773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7">
                  <a:extLst>
                    <a:ext uri="{9D8B030D-6E8A-4147-A177-3AD203B41FA5}">
                      <a16:colId xmlns:a16="http://schemas.microsoft.com/office/drawing/2014/main" val="644099366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1716684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67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374</TotalTime>
  <Words>732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Deloitte: Investment Project</vt:lpstr>
      <vt:lpstr>Contents</vt:lpstr>
      <vt:lpstr>Introduction</vt:lpstr>
      <vt:lpstr>What is Productivity?  </vt:lpstr>
      <vt:lpstr>Challenges</vt:lpstr>
      <vt:lpstr>UK Productivity (OECD data) </vt:lpstr>
      <vt:lpstr>PowerPoint Presentation</vt:lpstr>
      <vt:lpstr>Prediction of Productivity Based on Investment</vt:lpstr>
      <vt:lpstr>Prediction of Productivity Based on Investment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27</cp:revision>
  <dcterms:created xsi:type="dcterms:W3CDTF">2022-06-08T00:29:03Z</dcterms:created>
  <dcterms:modified xsi:type="dcterms:W3CDTF">2022-06-08T08:24:21Z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