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7" r:id="rId7"/>
    <p:sldId id="308" r:id="rId8"/>
    <p:sldId id="312" r:id="rId9"/>
    <p:sldId id="309" r:id="rId10"/>
    <p:sldId id="313" r:id="rId11"/>
    <p:sldId id="316" r:id="rId12"/>
    <p:sldId id="317" r:id="rId13"/>
    <p:sldId id="315" r:id="rId14"/>
    <p:sldId id="303" r:id="rId15"/>
    <p:sldId id="304" r:id="rId16"/>
    <p:sldId id="300" r:id="rId17"/>
    <p:sldId id="302" r:id="rId18"/>
    <p:sldId id="305" r:id="rId19"/>
    <p:sldId id="306" r:id="rId20"/>
    <p:sldId id="310" r:id="rId21"/>
    <p:sldId id="3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ikiwand.com/en/Financial_and_social_rankings_of_sovereign_states_in_Europe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Deloitte: Investment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John hios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8E863-286D-83E8-12BC-0C903FE2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Skills gap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3EF00D1B-C1F3-ECB1-57BA-3B94807C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3353998"/>
            <a:ext cx="3312784" cy="2045643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3B86C97C-A72A-2336-64AB-8DA8AAA1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74" y="3353998"/>
            <a:ext cx="3312785" cy="2045644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65DB08F-FF93-C820-BA1B-3DCBD6E2D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3353998"/>
            <a:ext cx="3312784" cy="204564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0BCF9-BD67-2695-93A0-B5F996D08B01}"/>
              </a:ext>
            </a:extLst>
          </p:cNvPr>
          <p:cNvSpPr txBox="1"/>
          <p:nvPr/>
        </p:nvSpPr>
        <p:spPr>
          <a:xfrm>
            <a:off x="1397023" y="5606296"/>
            <a:ext cx="9875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Calibri" panose="020F0502020204030204" pitchFamily="34" charset="0"/>
              </a:rPr>
              <a:t>There is a gap in skills with 2 out of 5 workers in the UK not being a good match for the job they do.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Calibri" panose="020F0502020204030204" pitchFamily="34" charset="0"/>
              </a:rPr>
              <a:t>In most cases the workforce is under-qualified.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58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B756-FBB9-754C-5BC4-4C98BF5E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3790-4139-BA9C-35A7-B33AC4F6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3DF3B-0307-3C8C-49E9-B3B6F3C8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96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DE26D44-54B8-DE73-ADCC-19B33B6AB60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128F3-AFD6-FE78-9D6A-79CFDBD1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9C31A-95BE-D4A5-147C-7B747B857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86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1AAE99-1E4F-7B5B-43AC-F97000D8C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7341"/>
              </p:ext>
            </p:extLst>
          </p:nvPr>
        </p:nvGraphicFramePr>
        <p:xfrm>
          <a:off x="1651000" y="763627"/>
          <a:ext cx="81280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1455083176"/>
                    </a:ext>
                  </a:extLst>
                </a:gridCol>
                <a:gridCol w="6521450">
                  <a:extLst>
                    <a:ext uri="{9D8B030D-6E8A-4147-A177-3AD203B41FA5}">
                      <a16:colId xmlns:a16="http://schemas.microsoft.com/office/drawing/2014/main" val="68440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Economic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Agriculture, forestry and fishing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2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Industry (except construction)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96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6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Wholesale and retail trade, transport, accommodation and food service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5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Information and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6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Financial and insurance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5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Professional, scientific and technical activities; administrative and support service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Public administration, defence, education, human health and social work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5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R-U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Arts, entertainment and recreation; other service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74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33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5C17-7C3E-0B60-9B81-721B8360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5986-16A7-9C06-5966-6F27F3035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07722-EE1B-F484-A409-55CF38D619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6DBCB-008A-8342-89FC-6DF552C0F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D418B-A237-FF9C-3643-5167BD2190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4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51A1-A24C-402F-088B-26CA440F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97EA-7255-3E7A-16A1-D8E1B8A1D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CA206-3EC5-E3EB-6D06-A76B430B3B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35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787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Acquisition of mental health info to answer the business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Explore alternative clustering methods for grouping data ( for instance, ANN, distribution-based / density-based methods)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Detailed literature survey on predicting productivity using investment data with a view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Identify commonly used modelling approaches (Linear regression, time-series models, ANN etc)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Best modelling practices</a:t>
            </a:r>
          </a:p>
        </p:txBody>
      </p:sp>
    </p:spTree>
    <p:extLst>
      <p:ext uri="{BB962C8B-B14F-4D97-AF65-F5344CB8AC3E}">
        <p14:creationId xmlns:p14="http://schemas.microsoft.com/office/powerpoint/2010/main" val="132491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4B8B-8628-50DF-A773-32AA13B1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FA83-296A-FB99-9135-0472D8D1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Intro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What is Productivity?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Business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Future Work</a:t>
            </a:r>
          </a:p>
        </p:txBody>
      </p:sp>
    </p:spTree>
    <p:extLst>
      <p:ext uri="{BB962C8B-B14F-4D97-AF65-F5344CB8AC3E}">
        <p14:creationId xmlns:p14="http://schemas.microsoft.com/office/powerpoint/2010/main" val="5699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The Business Problem</a:t>
            </a:r>
          </a:p>
          <a:p>
            <a:pPr marL="0" indent="0">
              <a:buNone/>
            </a:pPr>
            <a:r>
              <a:rPr lang="en-GB" b="1" dirty="0"/>
              <a:t>Productivity</a:t>
            </a:r>
            <a:r>
              <a:rPr lang="en-GB" dirty="0"/>
              <a:t> is key to the development of local businesses and the wider economy. Over the past decade, productivity has slowed down globally with the UK lagging behind some other developed economies. </a:t>
            </a:r>
          </a:p>
        </p:txBody>
      </p:sp>
    </p:spTree>
    <p:extLst>
      <p:ext uri="{BB962C8B-B14F-4D97-AF65-F5344CB8AC3E}">
        <p14:creationId xmlns:p14="http://schemas.microsoft.com/office/powerpoint/2010/main" val="39434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Productivity?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It is the ratio between the output volume and the volume of inputs. 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Productivity measures how efficiently production inputs, such as labour and capital, are being used in an economy to produce a given level of output.</a:t>
            </a:r>
          </a:p>
        </p:txBody>
      </p:sp>
    </p:spTree>
    <p:extLst>
      <p:ext uri="{BB962C8B-B14F-4D97-AF65-F5344CB8AC3E}">
        <p14:creationId xmlns:p14="http://schemas.microsoft.com/office/powerpoint/2010/main" val="149592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can we improve productivity within Scotland and the UK overall?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Does government spending on factors such as mental health, education, and research and development affect productivity in the UK?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Is there a relationship between government investment and productivity?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Can you predict productivity based on investment</a:t>
            </a:r>
          </a:p>
        </p:txBody>
      </p:sp>
    </p:spTree>
    <p:extLst>
      <p:ext uri="{BB962C8B-B14F-4D97-AF65-F5344CB8AC3E}">
        <p14:creationId xmlns:p14="http://schemas.microsoft.com/office/powerpoint/2010/main" val="65410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Wealth of data coming from different sources (OECD, ONS) and having different formats (.csv, .</a:t>
            </a:r>
            <a:r>
              <a:rPr lang="en-GB" dirty="0" err="1"/>
              <a:t>xls</a:t>
            </a:r>
            <a:r>
              <a:rPr lang="en-GB" dirty="0"/>
              <a:t>, .xlsx)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required cleaning and narrowing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Scarcity of mental health information for the UK and other countries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Topic </a:t>
            </a:r>
            <a:r>
              <a:rPr lang="en-GB" dirty="0" err="1"/>
              <a:t>outwith</a:t>
            </a:r>
            <a:r>
              <a:rPr lang="en-GB" dirty="0"/>
              <a:t> my comfort zone (no background in finance/investment sector)</a:t>
            </a:r>
          </a:p>
        </p:txBody>
      </p:sp>
    </p:spTree>
    <p:extLst>
      <p:ext uri="{BB962C8B-B14F-4D97-AF65-F5344CB8AC3E}">
        <p14:creationId xmlns:p14="http://schemas.microsoft.com/office/powerpoint/2010/main" val="413347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E863-286D-83E8-12BC-0C903FE2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productivity (OECD data)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B1701-668D-58CC-AA11-CABD5CD1B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</a:rPr>
              <a:t>UK productivity growth dropped after 2008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B48BD-0509-E461-BF16-6CD68CF2B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</a:rPr>
              <a:t> not ranking high (2020 data)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</a:rPr>
              <a:t> it's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rankING</a:t>
            </a:r>
            <a:r>
              <a:rPr lang="en-GB" sz="1800" dirty="0">
                <a:effectLst/>
                <a:latin typeface="Calibri" panose="020F0502020204030204" pitchFamily="34" charset="0"/>
              </a:rPr>
              <a:t> In the middle of G-7 Countries (2020 data)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019940-B9E8-C37B-3FE4-A68F568126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16688" y="2980808"/>
            <a:ext cx="4638675" cy="2864884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77BBBA9-0D2A-489D-C981-811593AFC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6963" y="2981398"/>
            <a:ext cx="4640262" cy="28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67A246-663C-147C-7761-2E561EC1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741" y="89642"/>
            <a:ext cx="3658781" cy="2076358"/>
          </a:xfrm>
          <a:prstGeom prst="rect">
            <a:avLst/>
          </a:prstGeom>
        </p:spPr>
      </p:pic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EF92F899-25B3-92B0-D504-1E7BE36A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8" y="210261"/>
            <a:ext cx="2499348" cy="1955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E0E4EA-384D-1769-C4C6-8CDF32DC1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397" y="89642"/>
            <a:ext cx="3836104" cy="2367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00FE5-31F3-A80C-C416-BED0562C9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65" y="2825848"/>
            <a:ext cx="5528205" cy="3411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663B51-FF13-4DC1-DECC-2A130889DA48}"/>
              </a:ext>
            </a:extLst>
          </p:cNvPr>
          <p:cNvSpPr txBox="1"/>
          <p:nvPr/>
        </p:nvSpPr>
        <p:spPr>
          <a:xfrm>
            <a:off x="93254" y="2272400"/>
            <a:ext cx="334774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dirty="0">
                <a:hlinkClick r:id="rId6"/>
              </a:rPr>
              <a:t>https://www.wikiwand.com/en/Financial_and_social_rankings_of_sovereign_states_in_Europe</a:t>
            </a:r>
            <a:endParaRPr lang="en-GB" sz="600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40B82ECA-69A4-0CB0-6313-FAD2A78CC5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19A7B-4707-B2E4-3B79-C6A3D5BA9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1" y="2825848"/>
            <a:ext cx="5735034" cy="353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2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8AC-1E6F-C1D3-E1AF-D65EF914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Productivity based on Investment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2D7CD-DE6E-CDFA-491E-AA0FF9688048}"/>
              </a:ext>
            </a:extLst>
          </p:cNvPr>
          <p:cNvSpPr txBox="1"/>
          <p:nvPr/>
        </p:nvSpPr>
        <p:spPr>
          <a:xfrm>
            <a:off x="1097280" y="4454829"/>
            <a:ext cx="10457180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/>
              <a:t>Linear Regression model:</a:t>
            </a:r>
          </a:p>
          <a:p>
            <a:r>
              <a:rPr lang="en-GB" dirty="0"/>
              <a:t>(</a:t>
            </a:r>
            <a:r>
              <a:rPr lang="en-GB" sz="1600" dirty="0"/>
              <a:t>GDP per hour worked $) = 26.96 </a:t>
            </a:r>
          </a:p>
          <a:p>
            <a:r>
              <a:rPr lang="en-GB" sz="1600" dirty="0"/>
              <a:t>			+ 0.1682</a:t>
            </a:r>
            <a:r>
              <a:rPr lang="en-GB" sz="1600" baseline="-25000" dirty="0"/>
              <a:t> </a:t>
            </a:r>
            <a:r>
              <a:rPr lang="en-GB" sz="1600" dirty="0">
                <a:sym typeface="Symbol" panose="05050102010706020507" pitchFamily="18" charset="2"/>
              </a:rPr>
              <a:t> </a:t>
            </a:r>
            <a:r>
              <a:rPr lang="en-GB" sz="1600" dirty="0"/>
              <a:t>(Infrastructures $billion)</a:t>
            </a:r>
          </a:p>
          <a:p>
            <a:r>
              <a:rPr lang="en-GB" sz="1600" dirty="0"/>
              <a:t>			+ 0.17174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(Intellectual Property $billion)  </a:t>
            </a:r>
          </a:p>
          <a:p>
            <a:r>
              <a:rPr lang="en-GB" sz="1600" dirty="0"/>
              <a:t>			+ 0.2123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(Dwellings $billion)+</a:t>
            </a:r>
          </a:p>
          <a:p>
            <a:r>
              <a:rPr lang="en-GB" sz="1600" dirty="0"/>
              <a:t>			-  0.01543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(Infrastructures</a:t>
            </a:r>
            <a:r>
              <a:rPr lang="en-GB" sz="1600" dirty="0">
                <a:sym typeface="Symbol" panose="05050102010706020507" pitchFamily="18" charset="2"/>
              </a:rPr>
              <a:t> </a:t>
            </a:r>
            <a:r>
              <a:rPr lang="en-GB" sz="1600" dirty="0"/>
              <a:t>$billion </a:t>
            </a:r>
            <a:r>
              <a:rPr lang="en-GB" sz="1600" dirty="0">
                <a:sym typeface="Symbol" panose="05050102010706020507" pitchFamily="18" charset="2"/>
              </a:rPr>
              <a:t> </a:t>
            </a:r>
            <a:r>
              <a:rPr lang="en-GB" sz="1600" dirty="0"/>
              <a:t>Cultivated biological resources $billion)</a:t>
            </a:r>
          </a:p>
          <a:p>
            <a:r>
              <a:rPr lang="en-GB" sz="1600" dirty="0"/>
              <a:t>			-  0.001436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(Infrastructures $billion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Dwellings $billion)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3B8575-F29F-3B50-72B5-949FA7B34D1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from years 1995-2020 were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Factors used to predict productivity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Intellectual Property $billion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Dwellings $billion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Cultivated biological resources $billion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7E46E-00B6-6F8D-B753-AD394D1C12D7}"/>
              </a:ext>
            </a:extLst>
          </p:cNvPr>
          <p:cNvSpPr txBox="1">
            <a:spLocks/>
          </p:cNvSpPr>
          <p:nvPr/>
        </p:nvSpPr>
        <p:spPr>
          <a:xfrm>
            <a:off x="5161280" y="2996848"/>
            <a:ext cx="4922520" cy="169164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Infrastructures $billion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Transportation equipment $billion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Information and Communication Tech $billion</a:t>
            </a:r>
          </a:p>
        </p:txBody>
      </p:sp>
    </p:spTree>
    <p:extLst>
      <p:ext uri="{BB962C8B-B14F-4D97-AF65-F5344CB8AC3E}">
        <p14:creationId xmlns:p14="http://schemas.microsoft.com/office/powerpoint/2010/main" val="11141190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{A90D41FD-67D6-4A96-B697-F170C2E816CA}tf22712842_win32</Template>
  <TotalTime>284</TotalTime>
  <Words>702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Wingdings</vt:lpstr>
      <vt:lpstr>1_RetrospectVTI</vt:lpstr>
      <vt:lpstr>Deloitte: Investment Project</vt:lpstr>
      <vt:lpstr>Contents</vt:lpstr>
      <vt:lpstr>Introduction</vt:lpstr>
      <vt:lpstr>What is Productivity?  </vt:lpstr>
      <vt:lpstr>Business Questions</vt:lpstr>
      <vt:lpstr>Challenges</vt:lpstr>
      <vt:lpstr>UK productivity (OECD data) </vt:lpstr>
      <vt:lpstr>PowerPoint Presentation</vt:lpstr>
      <vt:lpstr>Prediction of Productivity based on Investment</vt:lpstr>
      <vt:lpstr>Skills gap </vt:lpstr>
      <vt:lpstr>PowerPoint Presentation</vt:lpstr>
      <vt:lpstr>PowerPoint Presentation</vt:lpstr>
      <vt:lpstr>Title Lorem Ipsum </vt:lpstr>
      <vt:lpstr>PowerPoint Presentation</vt:lpstr>
      <vt:lpstr>PowerPoint Presentation</vt:lpstr>
      <vt:lpstr>PowerPoint Presentation</vt:lpstr>
      <vt:lpstr>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john hios</dc:creator>
  <cp:lastModifiedBy>john hios</cp:lastModifiedBy>
  <cp:revision>12</cp:revision>
  <dcterms:created xsi:type="dcterms:W3CDTF">2022-06-08T00:29:03Z</dcterms:created>
  <dcterms:modified xsi:type="dcterms:W3CDTF">2022-06-08T05:14:37Z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