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7" r:id="rId7"/>
    <p:sldId id="308" r:id="rId8"/>
    <p:sldId id="309" r:id="rId9"/>
    <p:sldId id="313" r:id="rId10"/>
    <p:sldId id="321" r:id="rId11"/>
    <p:sldId id="316" r:id="rId12"/>
    <p:sldId id="317" r:id="rId13"/>
    <p:sldId id="318" r:id="rId14"/>
    <p:sldId id="310" r:id="rId15"/>
    <p:sldId id="322" r:id="rId16"/>
    <p:sldId id="31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70B3"/>
    <a:srgbClr val="33A02C"/>
    <a:srgbClr val="66A61E"/>
    <a:srgbClr val="E7298A"/>
    <a:srgbClr val="D95F02"/>
    <a:srgbClr val="E6AB02"/>
    <a:srgbClr val="1B769F"/>
    <a:srgbClr val="592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s.gov/k12/productivity-101/home.htm#what-is-productivity/hom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hyperlink" Target="https://www.wikiwand.com/en/Financial_and_social_rankings_of_sovereign_states_in_Europ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Productivity &amp; Investment in the UK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John hios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08/06/2022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E8AC-1E6F-C1D3-E1AF-D65EF914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Prediction of Productivity Based on Investment (cont’d)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E2D7CD-DE6E-CDFA-491E-AA0FF9688048}"/>
              </a:ext>
            </a:extLst>
          </p:cNvPr>
          <p:cNvSpPr txBox="1"/>
          <p:nvPr/>
        </p:nvSpPr>
        <p:spPr>
          <a:xfrm>
            <a:off x="1097280" y="2392253"/>
            <a:ext cx="898501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GB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6AF3C782-4C22-E29B-70F2-8628002C9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03519"/>
              </p:ext>
            </p:extLst>
          </p:nvPr>
        </p:nvGraphicFramePr>
        <p:xfrm>
          <a:off x="1671499" y="2207549"/>
          <a:ext cx="9157059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1500">
                  <a:extLst>
                    <a:ext uri="{9D8B030D-6E8A-4147-A177-3AD203B41FA5}">
                      <a16:colId xmlns:a16="http://schemas.microsoft.com/office/drawing/2014/main" val="2429990377"/>
                    </a:ext>
                  </a:extLst>
                </a:gridCol>
                <a:gridCol w="2575559">
                  <a:extLst>
                    <a:ext uri="{9D8B030D-6E8A-4147-A177-3AD203B41FA5}">
                      <a16:colId xmlns:a16="http://schemas.microsoft.com/office/drawing/2014/main" val="3734979491"/>
                    </a:ext>
                  </a:extLst>
                </a:gridCol>
              </a:tblGrid>
              <a:tr h="521357">
                <a:tc rowSpan="5">
                  <a:txBody>
                    <a:bodyPr/>
                    <a:lstStyle/>
                    <a:p>
                      <a:r>
                        <a:rPr lang="en-GB" sz="1800" dirty="0"/>
                        <a:t>Linear Regression model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Variance explained (%)</a:t>
                      </a:r>
                    </a:p>
                    <a:p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84855"/>
                  </a:ext>
                </a:extLst>
              </a:tr>
              <a:tr h="312814">
                <a:tc vMerge="1"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33.92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812195"/>
                  </a:ext>
                </a:extLst>
              </a:tr>
              <a:tr h="312814">
                <a:tc vMerge="1"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18.23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198396"/>
                  </a:ext>
                </a:extLst>
              </a:tr>
              <a:tr h="312814">
                <a:tc vMerge="1"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473534"/>
                  </a:ext>
                </a:extLst>
              </a:tr>
              <a:tr h="312814">
                <a:tc vMerge="1"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12.85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70956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AD32E437-1D04-1125-C362-E306B2E9E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623503"/>
              </p:ext>
            </p:extLst>
          </p:nvPr>
        </p:nvGraphicFramePr>
        <p:xfrm>
          <a:off x="4680309" y="5322491"/>
          <a:ext cx="227737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687">
                  <a:extLst>
                    <a:ext uri="{9D8B030D-6E8A-4147-A177-3AD203B41FA5}">
                      <a16:colId xmlns:a16="http://schemas.microsoft.com/office/drawing/2014/main" val="644099366"/>
                    </a:ext>
                  </a:extLst>
                </a:gridCol>
                <a:gridCol w="1138687">
                  <a:extLst>
                    <a:ext uri="{9D8B030D-6E8A-4147-A177-3AD203B41FA5}">
                      <a16:colId xmlns:a16="http://schemas.microsoft.com/office/drawing/2014/main" val="2001716684"/>
                    </a:ext>
                  </a:extLst>
                </a:gridCol>
              </a:tblGrid>
              <a:tr h="236490">
                <a:tc>
                  <a:txBody>
                    <a:bodyPr/>
                    <a:lstStyle/>
                    <a:p>
                      <a:r>
                        <a:rPr lang="en-GB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</a:t>
                      </a:r>
                      <a:r>
                        <a:rPr lang="en-GB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030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0.593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37109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A1BBC8A-38BA-9276-395B-243809267300}"/>
              </a:ext>
            </a:extLst>
          </p:cNvPr>
          <p:cNvSpPr txBox="1"/>
          <p:nvPr/>
        </p:nvSpPr>
        <p:spPr>
          <a:xfrm>
            <a:off x="1818999" y="2508804"/>
            <a:ext cx="7886700" cy="166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dirty="0">
                <a:solidFill>
                  <a:schemeClr val="bg1"/>
                </a:solidFill>
              </a:rPr>
              <a:t>(GDP per hour worked $) = 31.08 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chemeClr val="bg1"/>
                </a:solidFill>
              </a:rPr>
              <a:t>		+ 0.1261</a:t>
            </a:r>
            <a:r>
              <a:rPr lang="en-GB" sz="1400" baseline="-25000" dirty="0">
                <a:solidFill>
                  <a:schemeClr val="bg1"/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  <a:sym typeface="Symbol" panose="05050102010706020507" pitchFamily="18" charset="2"/>
              </a:rPr>
              <a:t> </a:t>
            </a:r>
            <a:r>
              <a:rPr lang="en-GB" sz="1400" dirty="0">
                <a:solidFill>
                  <a:schemeClr val="bg1"/>
                </a:solidFill>
              </a:rPr>
              <a:t>(Infrastructures $billion)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chemeClr val="bg1"/>
                </a:solidFill>
              </a:rPr>
              <a:t>		+ 0.0498</a:t>
            </a:r>
            <a:r>
              <a:rPr lang="en-GB" sz="1400" dirty="0">
                <a:solidFill>
                  <a:schemeClr val="bg1"/>
                </a:solidFill>
                <a:sym typeface="Symbol" panose="05050102010706020507" pitchFamily="18" charset="2"/>
              </a:rPr>
              <a:t>  </a:t>
            </a:r>
            <a:r>
              <a:rPr lang="en-GB" sz="1400" dirty="0">
                <a:solidFill>
                  <a:schemeClr val="bg1"/>
                </a:solidFill>
              </a:rPr>
              <a:t>(Intellectual Property $billion)  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chemeClr val="bg1"/>
                </a:solidFill>
              </a:rPr>
              <a:t>		+ 0.2404</a:t>
            </a:r>
            <a:r>
              <a:rPr lang="en-GB" sz="1400" dirty="0">
                <a:solidFill>
                  <a:schemeClr val="bg1"/>
                </a:solidFill>
                <a:sym typeface="Symbol" panose="05050102010706020507" pitchFamily="18" charset="2"/>
              </a:rPr>
              <a:t>  </a:t>
            </a:r>
            <a:r>
              <a:rPr lang="en-GB" sz="1400" dirty="0">
                <a:solidFill>
                  <a:schemeClr val="bg1"/>
                </a:solidFill>
              </a:rPr>
              <a:t>(Dwellings $billion)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chemeClr val="bg1"/>
                </a:solidFill>
              </a:rPr>
              <a:t>		-  0.001338</a:t>
            </a:r>
            <a:r>
              <a:rPr lang="en-GB" sz="1400" dirty="0">
                <a:solidFill>
                  <a:schemeClr val="bg1"/>
                </a:solidFill>
                <a:sym typeface="Symbol" panose="05050102010706020507" pitchFamily="18" charset="2"/>
              </a:rPr>
              <a:t>  </a:t>
            </a:r>
            <a:r>
              <a:rPr lang="en-GB" sz="1400" dirty="0">
                <a:solidFill>
                  <a:schemeClr val="bg1"/>
                </a:solidFill>
              </a:rPr>
              <a:t>(Infrastructures $billion</a:t>
            </a:r>
            <a:r>
              <a:rPr lang="en-GB" sz="1400" dirty="0">
                <a:solidFill>
                  <a:schemeClr val="bg1"/>
                </a:solidFill>
                <a:sym typeface="Symbol" panose="05050102010706020507" pitchFamily="18" charset="2"/>
              </a:rPr>
              <a:t>  </a:t>
            </a:r>
            <a:r>
              <a:rPr lang="en-GB" sz="1400" dirty="0">
                <a:solidFill>
                  <a:schemeClr val="bg1"/>
                </a:solidFill>
              </a:rPr>
              <a:t>Dwellings $billion)</a:t>
            </a:r>
          </a:p>
        </p:txBody>
      </p:sp>
    </p:spTree>
    <p:extLst>
      <p:ext uri="{BB962C8B-B14F-4D97-AF65-F5344CB8AC3E}">
        <p14:creationId xmlns:p14="http://schemas.microsoft.com/office/powerpoint/2010/main" val="234136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09B2-9332-DFE8-F39B-CC925D5AB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6276"/>
            <a:ext cx="10058400" cy="1450757"/>
          </a:xfrm>
        </p:spPr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F0330-6F36-1ACD-FAC1-6E6AFAF82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UK productivity growth dropped after 2008 (onset of great recession) and since then it is not ranking high compared to other countries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Compared to France and Germany (countries similar in size of population and economy) productivity is notably lower in key economic activities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Infrastructure and Dwelling investments seem to have the largest impact in the UK GDP per hour worked (approx. 34% and 35% respectively)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Investments in Intellectual property products in the UK is lagging compared to Germany &amp; France and accounts to a small portion of the UK productivity (approx. 18%)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The UK Education investments are notably low compared to most higher productivity economies in Europe – scarcity of data didn’t allow for including this factor in the productivity prediction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Lack of adequate Mental Health data did not allow for any assessments of its impact in productivity</a:t>
            </a:r>
          </a:p>
        </p:txBody>
      </p:sp>
    </p:spTree>
    <p:extLst>
      <p:ext uri="{BB962C8B-B14F-4D97-AF65-F5344CB8AC3E}">
        <p14:creationId xmlns:p14="http://schemas.microsoft.com/office/powerpoint/2010/main" val="1235787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09B2-9332-DFE8-F39B-CC925D5AB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6276"/>
            <a:ext cx="10058400" cy="1450757"/>
          </a:xfrm>
        </p:spPr>
        <p:txBody>
          <a:bodyPr/>
          <a:lstStyle/>
          <a:p>
            <a:r>
              <a:rPr lang="en-GB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F0330-6F36-1ACD-FAC1-6E6AFAF82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Investments in Education and key economic activities are vital to increasing productivity in the UK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A detailed study of the French and German economy may identify areas of improvement in the UK  </a:t>
            </a:r>
          </a:p>
        </p:txBody>
      </p:sp>
    </p:spTree>
    <p:extLst>
      <p:ext uri="{BB962C8B-B14F-4D97-AF65-F5344CB8AC3E}">
        <p14:creationId xmlns:p14="http://schemas.microsoft.com/office/powerpoint/2010/main" val="1324060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09B2-9332-DFE8-F39B-CC925D5A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F0330-6F36-1ACD-FAC1-6E6AFAF82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Acquisition of mental health info to answer the business question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Explore alternative clustering methods for grouping data (for instance, ANN, distribution-based / density-based methods)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Detailed literature survey on predicting productivity using investment data with a view to: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Identify commonly used modelling approaches (Linear regression, time-series models, ANN etc)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Best modelling practices</a:t>
            </a:r>
          </a:p>
        </p:txBody>
      </p:sp>
    </p:spTree>
    <p:extLst>
      <p:ext uri="{BB962C8B-B14F-4D97-AF65-F5344CB8AC3E}">
        <p14:creationId xmlns:p14="http://schemas.microsoft.com/office/powerpoint/2010/main" val="1324919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14B8B-8628-50DF-A773-32AA13B1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3FA83-296A-FB99-9135-0472D8D15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What is Productivity?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Challenges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UK Productivity (OECD data)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Prediction of Productivity Based on Investment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Conclusions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Future Work</a:t>
            </a:r>
          </a:p>
        </p:txBody>
      </p:sp>
    </p:spTree>
    <p:extLst>
      <p:ext uri="{BB962C8B-B14F-4D97-AF65-F5344CB8AC3E}">
        <p14:creationId xmlns:p14="http://schemas.microsoft.com/office/powerpoint/2010/main" val="5699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963B9-E391-1D19-A06E-3E3F54FE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DA5A7-14EF-38EA-B63B-98E34E882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u="sng" dirty="0"/>
              <a:t>The Business Problem</a:t>
            </a:r>
          </a:p>
          <a:p>
            <a:pPr marL="0" indent="0">
              <a:buNone/>
            </a:pPr>
            <a:r>
              <a:rPr lang="en-GB" b="1" dirty="0"/>
              <a:t>Productivity</a:t>
            </a:r>
            <a:r>
              <a:rPr lang="en-GB" dirty="0"/>
              <a:t> is key to the development of local businesses and the wider economy. Over the past decade, productivity has slowed down globally with the UK lagging behind some other developed economies.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u="sng" dirty="0"/>
              <a:t>The Business Questions</a:t>
            </a:r>
          </a:p>
          <a:p>
            <a:pPr marL="0" indent="0">
              <a:buNone/>
            </a:pPr>
            <a:r>
              <a:rPr lang="en-GB" dirty="0"/>
              <a:t>How can we </a:t>
            </a:r>
            <a:r>
              <a:rPr lang="en-GB" b="1" dirty="0"/>
              <a:t>improve productivity</a:t>
            </a:r>
            <a:r>
              <a:rPr lang="en-GB" dirty="0"/>
              <a:t> within Scotland and the UK overall?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Does government spending on factors such as </a:t>
            </a:r>
            <a:r>
              <a:rPr lang="en-GB" b="1" dirty="0"/>
              <a:t>mental health</a:t>
            </a:r>
            <a:r>
              <a:rPr lang="en-GB" dirty="0"/>
              <a:t>, </a:t>
            </a:r>
            <a:r>
              <a:rPr lang="en-GB" b="1" dirty="0"/>
              <a:t>education</a:t>
            </a:r>
            <a:r>
              <a:rPr lang="en-GB" dirty="0"/>
              <a:t>, and </a:t>
            </a:r>
            <a:r>
              <a:rPr lang="en-GB" b="1" dirty="0"/>
              <a:t>research and development</a:t>
            </a:r>
            <a:r>
              <a:rPr lang="en-GB" dirty="0"/>
              <a:t> affect productivity in the UK?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 Is there a </a:t>
            </a:r>
            <a:r>
              <a:rPr lang="en-GB" b="1" dirty="0"/>
              <a:t>relationship</a:t>
            </a:r>
            <a:r>
              <a:rPr lang="en-GB" dirty="0"/>
              <a:t> between government investment and productivity?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 Can you </a:t>
            </a:r>
            <a:r>
              <a:rPr lang="en-GB" b="1" dirty="0"/>
              <a:t>predict </a:t>
            </a:r>
            <a:r>
              <a:rPr lang="en-GB" dirty="0"/>
              <a:t>productivity based on investment?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3488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963B9-E391-1D19-A06E-3E3F54FE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What is Productivity?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DA5A7-14EF-38EA-B63B-98E34E882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1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900" dirty="0"/>
              <a:t> It is the ratio between the output volume and the volume of inputs. </a:t>
            </a:r>
          </a:p>
          <a:p>
            <a:pPr marL="91440" lvl="1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900" dirty="0"/>
              <a:t> Productivity measures how efficiently production inputs, such as labour and capital, are being used in an economy to produce a given level of output.</a:t>
            </a:r>
          </a:p>
          <a:p>
            <a:pPr marL="91440" lvl="1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900" dirty="0"/>
              <a:t> Gross Domestic Product (GDP) per hour worked is one of the most widely used measures of productivity</a:t>
            </a:r>
          </a:p>
          <a:p>
            <a:pPr marL="91440" lvl="1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900" dirty="0"/>
              <a:t> How is Productivity linked to Investment?</a:t>
            </a:r>
          </a:p>
          <a:p>
            <a:pPr marL="0" lvl="1" indent="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None/>
            </a:pPr>
            <a:endParaRPr lang="en-GB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4F7F13-DCCF-7567-0F2D-33A30AD50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331" y="4297771"/>
            <a:ext cx="3677163" cy="16575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A52E65-A692-F743-2509-C13CC4083EC7}"/>
              </a:ext>
            </a:extLst>
          </p:cNvPr>
          <p:cNvSpPr txBox="1"/>
          <p:nvPr/>
        </p:nvSpPr>
        <p:spPr>
          <a:xfrm>
            <a:off x="7622875" y="6112649"/>
            <a:ext cx="45691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hlinkClick r:id="rId3"/>
              </a:rPr>
              <a:t>https://www.bls.gov/k12/productivity-101/home.htm#what-is-productivity/home</a:t>
            </a:r>
            <a:endParaRPr lang="en-GB" sz="1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B1CD7D-0777-B4FE-A5A1-4D7387A48EB6}"/>
              </a:ext>
            </a:extLst>
          </p:cNvPr>
          <p:cNvSpPr txBox="1">
            <a:spLocks/>
          </p:cNvSpPr>
          <p:nvPr/>
        </p:nvSpPr>
        <p:spPr>
          <a:xfrm>
            <a:off x="1508902" y="4623763"/>
            <a:ext cx="5629307" cy="176961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1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400" dirty="0"/>
              <a:t> When productivity fails to grow significantly, it limits potential gains in wages, corporate profits, and living standards.  </a:t>
            </a:r>
          </a:p>
          <a:p>
            <a:pPr marL="91440" lvl="1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400" dirty="0"/>
              <a:t> Investment in an economy is equal to the level of savings because investment has to be financed from savings.</a:t>
            </a:r>
          </a:p>
          <a:p>
            <a:pPr marL="91440" lvl="1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400" dirty="0"/>
              <a:t> Low savings rates can lead to lower investment rates and lower growth rates for labour productivity and real wages. </a:t>
            </a:r>
          </a:p>
        </p:txBody>
      </p:sp>
    </p:spTree>
    <p:extLst>
      <p:ext uri="{BB962C8B-B14F-4D97-AF65-F5344CB8AC3E}">
        <p14:creationId xmlns:p14="http://schemas.microsoft.com/office/powerpoint/2010/main" val="149592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963B9-E391-1D19-A06E-3E3F54FE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DA5A7-14EF-38EA-B63B-98E34E882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Wealth of data coming from different sources (</a:t>
            </a:r>
            <a:r>
              <a:rPr lang="en-GB" dirty="0" err="1"/>
              <a:t>eg</a:t>
            </a:r>
            <a:r>
              <a:rPr lang="en-GB" dirty="0"/>
              <a:t> OECD, ONS) and having different formats (.csv, .</a:t>
            </a:r>
            <a:r>
              <a:rPr lang="en-GB" dirty="0" err="1"/>
              <a:t>xls</a:t>
            </a:r>
            <a:r>
              <a:rPr lang="en-GB" dirty="0"/>
              <a:t>, .xlsx)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Data required cleaning and narrowing down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Scarcity of mental health information for the UK and other countries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Lack of business intelligence (no background in finance/investment sector)</a:t>
            </a:r>
          </a:p>
        </p:txBody>
      </p:sp>
    </p:spTree>
    <p:extLst>
      <p:ext uri="{BB962C8B-B14F-4D97-AF65-F5344CB8AC3E}">
        <p14:creationId xmlns:p14="http://schemas.microsoft.com/office/powerpoint/2010/main" val="4133477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8E863-286D-83E8-12BC-0C903FE2C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UK Productivity (OECD data) 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A019940-B9E8-C37B-3FE4-A68F5681260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16687" y="2980807"/>
            <a:ext cx="5341935" cy="3299223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77BBBA9-0D2A-489D-C981-811593AFC1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80393" y="2981398"/>
            <a:ext cx="5456832" cy="336764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0D5E2D6-71C2-4105-CC0F-6692F2EEDD5A}"/>
              </a:ext>
            </a:extLst>
          </p:cNvPr>
          <p:cNvGrpSpPr/>
          <p:nvPr/>
        </p:nvGrpSpPr>
        <p:grpSpPr>
          <a:xfrm>
            <a:off x="3834142" y="3368618"/>
            <a:ext cx="229858" cy="2590796"/>
            <a:chOff x="3834142" y="3368618"/>
            <a:chExt cx="229858" cy="259079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64130BE-FD21-F032-8856-B781D03B12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4142" y="3368618"/>
              <a:ext cx="4612" cy="259079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E185560-46FD-50F1-2655-273103F8DF45}"/>
                </a:ext>
              </a:extLst>
            </p:cNvPr>
            <p:cNvCxnSpPr/>
            <p:nvPr/>
          </p:nvCxnSpPr>
          <p:spPr>
            <a:xfrm>
              <a:off x="3838754" y="3368618"/>
              <a:ext cx="225246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940EF7F-A863-3438-0A42-B551AFD79D98}"/>
                </a:ext>
              </a:extLst>
            </p:cNvPr>
            <p:cNvCxnSpPr/>
            <p:nvPr/>
          </p:nvCxnSpPr>
          <p:spPr>
            <a:xfrm>
              <a:off x="3834142" y="5959414"/>
              <a:ext cx="225246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59C8C1F-7D55-F81B-9472-B9CB7A2076FB}"/>
              </a:ext>
            </a:extLst>
          </p:cNvPr>
          <p:cNvSpPr txBox="1"/>
          <p:nvPr/>
        </p:nvSpPr>
        <p:spPr>
          <a:xfrm>
            <a:off x="615952" y="1925229"/>
            <a:ext cx="4814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UK productivity growth dropped after 2008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UK productivity among G-7 countries is somewhere in the middle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E14D0D-8CB1-9FEF-C320-83BE9C1F185F}"/>
              </a:ext>
            </a:extLst>
          </p:cNvPr>
          <p:cNvSpPr txBox="1"/>
          <p:nvPr/>
        </p:nvSpPr>
        <p:spPr>
          <a:xfrm>
            <a:off x="6454777" y="1925229"/>
            <a:ext cx="5070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Overall, the UK productivity is not ranking high</a:t>
            </a:r>
          </a:p>
        </p:txBody>
      </p:sp>
    </p:spTree>
    <p:extLst>
      <p:ext uri="{BB962C8B-B14F-4D97-AF65-F5344CB8AC3E}">
        <p14:creationId xmlns:p14="http://schemas.microsoft.com/office/powerpoint/2010/main" val="41087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9">
            <a:extLst>
              <a:ext uri="{FF2B5EF4-FFF2-40B4-BE49-F238E27FC236}">
                <a16:creationId xmlns:a16="http://schemas.microsoft.com/office/drawing/2014/main" id="{D9053730-81CE-686C-648F-5F9DFBD5E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59" y="147022"/>
            <a:ext cx="4542191" cy="35542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C074C4-470E-D157-6555-A4918CDD5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250" y="147022"/>
            <a:ext cx="6413835" cy="39582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8DAF3C-41F9-E4CA-04B2-2AEA24874A72}"/>
              </a:ext>
            </a:extLst>
          </p:cNvPr>
          <p:cNvSpPr txBox="1"/>
          <p:nvPr/>
        </p:nvSpPr>
        <p:spPr>
          <a:xfrm>
            <a:off x="83340" y="3708185"/>
            <a:ext cx="54299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hlinkClick r:id="rId4"/>
              </a:rPr>
              <a:t>https://www.wikiwand.com/en/Financial_and_social_rankings_of_sovereign_states_in_Europe</a:t>
            </a:r>
            <a:endParaRPr lang="en-GB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5C7312-A871-4E01-F7C2-42EC5E2641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1725" y="3831296"/>
            <a:ext cx="4460623" cy="253140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CA8C05D-508C-A3AF-E32F-49DAC0C7F4EA}"/>
              </a:ext>
            </a:extLst>
          </p:cNvPr>
          <p:cNvSpPr txBox="1">
            <a:spLocks/>
          </p:cNvSpPr>
          <p:nvPr/>
        </p:nvSpPr>
        <p:spPr>
          <a:xfrm>
            <a:off x="210784" y="4325471"/>
            <a:ext cx="5561366" cy="154305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 The UK is comparable to the economy of France and Germany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The UK is lagging behind France and Germany in productivity of key economic activities</a:t>
            </a:r>
          </a:p>
        </p:txBody>
      </p:sp>
    </p:spTree>
    <p:extLst>
      <p:ext uri="{BB962C8B-B14F-4D97-AF65-F5344CB8AC3E}">
        <p14:creationId xmlns:p14="http://schemas.microsoft.com/office/powerpoint/2010/main" val="161973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>
            <a:extLst>
              <a:ext uri="{FF2B5EF4-FFF2-40B4-BE49-F238E27FC236}">
                <a16:creationId xmlns:a16="http://schemas.microsoft.com/office/drawing/2014/main" id="{40B82ECA-69A4-0CB0-6313-FAD2A78CC5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619A7B-4707-B2E4-3B79-C6A3D5BA98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024"/>
          <a:stretch/>
        </p:blipFill>
        <p:spPr>
          <a:xfrm>
            <a:off x="88096" y="91298"/>
            <a:ext cx="5622317" cy="38996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FF516D-47F1-C499-33CC-9473C85CA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998" y="91298"/>
            <a:ext cx="6318923" cy="389967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A2A152-87E5-FFC3-CE8E-48DBB1665689}"/>
              </a:ext>
            </a:extLst>
          </p:cNvPr>
          <p:cNvSpPr txBox="1">
            <a:spLocks/>
          </p:cNvSpPr>
          <p:nvPr/>
        </p:nvSpPr>
        <p:spPr>
          <a:xfrm>
            <a:off x="382765" y="4082866"/>
            <a:ext cx="5327648" cy="228342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sz="1400" dirty="0"/>
              <a:t> 20 European countries are compared in terms of productivity and investment in education and key assets such 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400" dirty="0"/>
              <a:t>Intellectual property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400" dirty="0"/>
              <a:t>Dwellings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400" dirty="0"/>
              <a:t>Cultivated biological resources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400" dirty="0"/>
              <a:t>Infrastructures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400" dirty="0"/>
              <a:t>Transportation equipment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400" dirty="0"/>
              <a:t>Information and Communication Tech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7A08B36-81C5-B5BC-20C8-DCBF82BF1061}"/>
              </a:ext>
            </a:extLst>
          </p:cNvPr>
          <p:cNvSpPr txBox="1">
            <a:spLocks/>
          </p:cNvSpPr>
          <p:nvPr/>
        </p:nvSpPr>
        <p:spPr>
          <a:xfrm>
            <a:off x="6162444" y="4082866"/>
            <a:ext cx="5422831" cy="228342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sz="1400" dirty="0"/>
              <a:t> The data cluster in 4 groups: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400" b="1" dirty="0">
                <a:solidFill>
                  <a:srgbClr val="33A02C"/>
                </a:solidFill>
              </a:rPr>
              <a:t>Cluster #1:</a:t>
            </a:r>
            <a:r>
              <a:rPr lang="en-GB" sz="1400" dirty="0"/>
              <a:t> Higher productivity economies of smaller EU countries and Scandinavia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400" b="1" dirty="0">
                <a:solidFill>
                  <a:srgbClr val="D95F02"/>
                </a:solidFill>
              </a:rPr>
              <a:t>Cluster #2:</a:t>
            </a:r>
            <a:r>
              <a:rPr lang="en-GB" sz="1400" dirty="0"/>
              <a:t> Mid-range to low productivity EU economies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400" b="1" dirty="0">
                <a:solidFill>
                  <a:srgbClr val="7570B3"/>
                </a:solidFill>
              </a:rPr>
              <a:t>Cluster #3:</a:t>
            </a:r>
            <a:r>
              <a:rPr lang="en-GB" sz="1400" dirty="0">
                <a:solidFill>
                  <a:srgbClr val="7570B3"/>
                </a:solidFill>
              </a:rPr>
              <a:t> </a:t>
            </a:r>
            <a:r>
              <a:rPr lang="en-GB" sz="1400" dirty="0"/>
              <a:t>Italy, Spain and the UK (mid-range productivity)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400" b="1" dirty="0">
                <a:solidFill>
                  <a:srgbClr val="E7298A"/>
                </a:solidFill>
              </a:rPr>
              <a:t>Cluster #4:</a:t>
            </a:r>
            <a:r>
              <a:rPr lang="en-GB" sz="1400" dirty="0"/>
              <a:t> France and Germany (advanced productivity)</a:t>
            </a:r>
          </a:p>
        </p:txBody>
      </p:sp>
    </p:spTree>
    <p:extLst>
      <p:ext uri="{BB962C8B-B14F-4D97-AF65-F5344CB8AC3E}">
        <p14:creationId xmlns:p14="http://schemas.microsoft.com/office/powerpoint/2010/main" val="3383321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E8AC-1E6F-C1D3-E1AF-D65EF914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Prediction of Productivity Based on Investment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3B8575-F29F-3B50-72B5-949FA7B34D1D}"/>
              </a:ext>
            </a:extLst>
          </p:cNvPr>
          <p:cNvSpPr txBox="1">
            <a:spLocks/>
          </p:cNvSpPr>
          <p:nvPr/>
        </p:nvSpPr>
        <p:spPr>
          <a:xfrm>
            <a:off x="1097281" y="2108201"/>
            <a:ext cx="6217920" cy="408556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Data from years 1995-2020 were used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Factors used to predict productivity: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GB" sz="1400" b="1" dirty="0">
                <a:solidFill>
                  <a:srgbClr val="7570B3"/>
                </a:solidFill>
              </a:rPr>
              <a:t>Intellectual Property</a:t>
            </a:r>
            <a:r>
              <a:rPr lang="en-GB" sz="1400" dirty="0">
                <a:solidFill>
                  <a:srgbClr val="7570B3"/>
                </a:solidFill>
              </a:rPr>
              <a:t> </a:t>
            </a:r>
            <a:r>
              <a:rPr lang="en-GB" sz="1400" dirty="0"/>
              <a:t>(R&amp;D, software &amp; databases, literary and artistic originals, etc)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GB" sz="1400" b="1" dirty="0">
                <a:solidFill>
                  <a:srgbClr val="D95F02"/>
                </a:solidFill>
              </a:rPr>
              <a:t>Dwellings</a:t>
            </a:r>
            <a:r>
              <a:rPr lang="en-GB" sz="1400" dirty="0"/>
              <a:t> (excluding land)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GB" sz="1400" b="1" dirty="0">
                <a:solidFill>
                  <a:srgbClr val="33A02C"/>
                </a:solidFill>
              </a:rPr>
              <a:t>Cultivated biological resources </a:t>
            </a:r>
            <a:r>
              <a:rPr lang="en-GB" sz="1400" dirty="0"/>
              <a:t>(managed forests, livestock raised for milk production, etc.)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GB" sz="1400" b="1" dirty="0">
                <a:solidFill>
                  <a:srgbClr val="E7298A"/>
                </a:solidFill>
              </a:rPr>
              <a:t>Infrastructures</a:t>
            </a:r>
            <a:r>
              <a:rPr lang="en-GB" sz="1400" dirty="0"/>
              <a:t> (roads, bridges, airfields, dams, etc.)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GB" sz="1400" b="1" dirty="0">
                <a:solidFill>
                  <a:srgbClr val="E6AB02"/>
                </a:solidFill>
              </a:rPr>
              <a:t>Transportation equipment</a:t>
            </a:r>
            <a:r>
              <a:rPr lang="en-GB" sz="1400" dirty="0"/>
              <a:t> (ships, trains, aircraft, etc.)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GB" sz="1400" b="1" dirty="0">
                <a:solidFill>
                  <a:srgbClr val="66A61E"/>
                </a:solidFill>
              </a:rPr>
              <a:t>Information and Communication Tech </a:t>
            </a:r>
            <a:r>
              <a:rPr lang="en-GB" sz="1400" dirty="0"/>
              <a:t>(software, hardware, databases, telecoms equipment, etc.)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Education and mental health not included in model due to data scarcity</a:t>
            </a:r>
          </a:p>
          <a:p>
            <a:pPr marL="201168" lvl="1" indent="0">
              <a:buNone/>
            </a:pPr>
            <a:endParaRPr lang="en-GB" sz="1800" dirty="0">
              <a:solidFill>
                <a:srgbClr val="66A61E"/>
              </a:solidFill>
            </a:endParaRPr>
          </a:p>
          <a:p>
            <a:pPr marL="201168" lvl="1" indent="0">
              <a:buNone/>
            </a:pPr>
            <a:endParaRPr lang="en-GB" sz="1800" dirty="0">
              <a:solidFill>
                <a:srgbClr val="66A61E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1800" dirty="0">
              <a:solidFill>
                <a:srgbClr val="66A61E"/>
              </a:solidFill>
            </a:endParaRPr>
          </a:p>
          <a:p>
            <a:pPr marL="201168" lvl="1" indent="0">
              <a:buNone/>
            </a:pPr>
            <a:endParaRPr lang="en-GB" sz="1800" dirty="0">
              <a:solidFill>
                <a:srgbClr val="66A61E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1800" dirty="0"/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01AAF-F7FB-9E28-CA64-5369C20085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31"/>
          <a:stretch/>
        </p:blipFill>
        <p:spPr>
          <a:xfrm>
            <a:off x="7315201" y="2328282"/>
            <a:ext cx="4773677" cy="379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1902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{A90D41FD-67D6-4A96-B697-F170C2E816CA}tf22712842_win32</Template>
  <TotalTime>794</TotalTime>
  <Words>969</Words>
  <Application>Microsoft Office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Bookman Old Style</vt:lpstr>
      <vt:lpstr>Calibri</vt:lpstr>
      <vt:lpstr>Franklin Gothic Book</vt:lpstr>
      <vt:lpstr>Wingdings</vt:lpstr>
      <vt:lpstr>1_RetrospectVTI</vt:lpstr>
      <vt:lpstr>Productivity &amp; Investment in the UK</vt:lpstr>
      <vt:lpstr>Contents</vt:lpstr>
      <vt:lpstr>Introduction</vt:lpstr>
      <vt:lpstr>What is Productivity?  </vt:lpstr>
      <vt:lpstr>Challenges</vt:lpstr>
      <vt:lpstr>UK Productivity (OECD data) </vt:lpstr>
      <vt:lpstr>PowerPoint Presentation</vt:lpstr>
      <vt:lpstr>PowerPoint Presentation</vt:lpstr>
      <vt:lpstr>Prediction of Productivity Based on Investment</vt:lpstr>
      <vt:lpstr>Prediction of Productivity Based on Investment (cont’d)</vt:lpstr>
      <vt:lpstr>Conclusions</vt:lpstr>
      <vt:lpstr>Recommendations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john hios</dc:creator>
  <cp:lastModifiedBy>john hios</cp:lastModifiedBy>
  <cp:revision>51</cp:revision>
  <dcterms:created xsi:type="dcterms:W3CDTF">2022-06-08T00:29:03Z</dcterms:created>
  <dcterms:modified xsi:type="dcterms:W3CDTF">2022-06-14T13:45:18Z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