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07" r:id="rId7"/>
    <p:sldId id="308" r:id="rId8"/>
    <p:sldId id="309" r:id="rId9"/>
    <p:sldId id="313" r:id="rId10"/>
    <p:sldId id="316" r:id="rId11"/>
    <p:sldId id="317" r:id="rId12"/>
    <p:sldId id="318" r:id="rId13"/>
    <p:sldId id="310" r:id="rId14"/>
    <p:sldId id="31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61E"/>
    <a:srgbClr val="E6AB02"/>
    <a:srgbClr val="E7298A"/>
    <a:srgbClr val="1B769F"/>
    <a:srgbClr val="D95F02"/>
    <a:srgbClr val="7570B3"/>
    <a:srgbClr val="592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k12/productivity-101/home.htm#what-is-productivity/hom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wikiwand.com/en/Financial_and_social_rankings_of_sovereign_states_in_Europe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Deloitte: Investment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John hios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08/06/2022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46276"/>
            <a:ext cx="10058400" cy="1450757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growth dropped after 2008 (onset of great recession) and since then it is not ranking high compared to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Compared to France and Germany (countries similar in size of population and economy) productivity is notably lower in key industrial sectors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Infrastructure and Dwelling investments seem to have the largest impact in the UK GDP per hour worked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Investments in Intellectual property products in the UK is lagging compared to Germany &amp; France and accounts to a small portion of the UK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The UK Education investments are notably low compared to most higher productivity economies in Europe – scarcity of data didn’t allow for including this factor in the productivity prediction model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adequate mental health data did not allow for any assessments of its impact in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 detailed study of the French and German economy should be undertaken to identify areas of improvement in the UK  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78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09B2-9332-DFE8-F39B-CC925D5A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F0330-6F36-1ACD-FAC1-6E6AFAF82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Acquisition of mental health info to answer the business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Explore alternative clustering methods for grouping data ( for instance, ANN, distribution-based / density-based methods)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Detailed literature survey on predicting productivity using investment data with a view 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Identify commonly used modelling approaches (Linear regression, time-series models, ANN etc)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Best modelling practices</a:t>
            </a:r>
          </a:p>
        </p:txBody>
      </p:sp>
    </p:spTree>
    <p:extLst>
      <p:ext uri="{BB962C8B-B14F-4D97-AF65-F5344CB8AC3E}">
        <p14:creationId xmlns:p14="http://schemas.microsoft.com/office/powerpoint/2010/main" val="132491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4B8B-8628-50DF-A773-32AA13B1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FA83-296A-FB99-9135-0472D8D1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What is Productivity?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Challenges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UK Productivity (OECD data)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Prediction of Productivity Based on Investment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Conclusions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Future Work</a:t>
            </a:r>
          </a:p>
        </p:txBody>
      </p:sp>
    </p:spTree>
    <p:extLst>
      <p:ext uri="{BB962C8B-B14F-4D97-AF65-F5344CB8AC3E}">
        <p14:creationId xmlns:p14="http://schemas.microsoft.com/office/powerpoint/2010/main" val="5699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u="sng" dirty="0"/>
              <a:t>The Business Problem</a:t>
            </a:r>
          </a:p>
          <a:p>
            <a:pPr marL="0" indent="0">
              <a:buNone/>
            </a:pPr>
            <a:r>
              <a:rPr lang="en-GB" b="1" dirty="0"/>
              <a:t>Productivity</a:t>
            </a:r>
            <a:r>
              <a:rPr lang="en-GB" dirty="0"/>
              <a:t> is key to the development of local businesses and the wider economy. Over the past decade, productivity has slowed down globally with the UK lagging behind some other developed economies.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u="sng" dirty="0"/>
              <a:t>The Business Questions</a:t>
            </a:r>
          </a:p>
          <a:p>
            <a:pPr marL="0" indent="0">
              <a:buNone/>
            </a:pPr>
            <a:r>
              <a:rPr lang="en-GB" dirty="0"/>
              <a:t>How can we improve productivity within Scotland and the UK overall?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Does government spending on factors such as </a:t>
            </a:r>
            <a:r>
              <a:rPr lang="en-GB" b="1" dirty="0"/>
              <a:t>mental health</a:t>
            </a:r>
            <a:r>
              <a:rPr lang="en-GB" dirty="0"/>
              <a:t>, </a:t>
            </a:r>
            <a:r>
              <a:rPr lang="en-GB" b="1" dirty="0"/>
              <a:t>education</a:t>
            </a:r>
            <a:r>
              <a:rPr lang="en-GB" dirty="0"/>
              <a:t>, and </a:t>
            </a:r>
            <a:r>
              <a:rPr lang="en-GB" b="1" dirty="0"/>
              <a:t>research and development</a:t>
            </a:r>
            <a:r>
              <a:rPr lang="en-GB" dirty="0"/>
              <a:t> affect productivity in the UK?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Is there a relationship between government investment and productivity?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/>
              <a:t> Can you predict productivity based </a:t>
            </a:r>
            <a:r>
              <a:rPr lang="en-GB"/>
              <a:t>on investment?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3488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Productivity?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It is the ratio between the output volume and the volume of inputs.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Productivity measures how efficiently production inputs, such as labour and capital, are being used in an economy to produce a given level of output.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Gross Domestic Product (GDP) per hour worked is one of the most widely used measures of productivity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900" dirty="0"/>
              <a:t> How is Productivity linked to Investment?</a:t>
            </a:r>
          </a:p>
          <a:p>
            <a:pPr marL="0" lvl="1" indent="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None/>
            </a:pPr>
            <a:endParaRPr lang="en-GB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F7F13-DCCF-7567-0F2D-33A30AD50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3331" y="4297771"/>
            <a:ext cx="3677163" cy="1657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52E65-A692-F743-2509-C13CC4083EC7}"/>
              </a:ext>
            </a:extLst>
          </p:cNvPr>
          <p:cNvSpPr txBox="1"/>
          <p:nvPr/>
        </p:nvSpPr>
        <p:spPr>
          <a:xfrm>
            <a:off x="7622875" y="6112649"/>
            <a:ext cx="45691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hlinkClick r:id="rId3"/>
              </a:rPr>
              <a:t>https://www.bls.gov/k12/productivity-101/home.htm#what-is-productivity/home</a:t>
            </a:r>
            <a:endParaRPr lang="en-GB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1CD7D-0777-B4FE-A5A1-4D7387A48EB6}"/>
              </a:ext>
            </a:extLst>
          </p:cNvPr>
          <p:cNvSpPr txBox="1">
            <a:spLocks/>
          </p:cNvSpPr>
          <p:nvPr/>
        </p:nvSpPr>
        <p:spPr>
          <a:xfrm>
            <a:off x="1508902" y="4589259"/>
            <a:ext cx="5629307" cy="20252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When productivity fails to grow significantly, it limits potential gains in wages, corporate profits, and living standards.  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Investment in an economy is equal to the level of savings because investment has to be financed from savings.</a:t>
            </a:r>
          </a:p>
          <a:p>
            <a:pPr marL="91440" lvl="1" indent="-91440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GB" sz="1400" dirty="0"/>
              <a:t> Low savings rates can lead to lower investment rates and lower growth rates for labour productivity and real wages. </a:t>
            </a:r>
          </a:p>
        </p:txBody>
      </p:sp>
    </p:spTree>
    <p:extLst>
      <p:ext uri="{BB962C8B-B14F-4D97-AF65-F5344CB8AC3E}">
        <p14:creationId xmlns:p14="http://schemas.microsoft.com/office/powerpoint/2010/main" val="1495924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63B9-E391-1D19-A06E-3E3F54FE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DA5A7-14EF-38EA-B63B-98E34E882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Wealth of data coming from different sources (</a:t>
            </a:r>
            <a:r>
              <a:rPr lang="en-GB" dirty="0" err="1"/>
              <a:t>eg</a:t>
            </a:r>
            <a:r>
              <a:rPr lang="en-GB" dirty="0"/>
              <a:t> OECD, ONS) and having different formats (.csv, .</a:t>
            </a:r>
            <a:r>
              <a:rPr lang="en-GB" dirty="0" err="1"/>
              <a:t>xls</a:t>
            </a:r>
            <a:r>
              <a:rPr lang="en-GB" dirty="0"/>
              <a:t>, .xlsx)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required cleaning and narrowing down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Scarcity of mental health information for the UK and other countries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Lack of business intelligence (no background in finance/investment sector)</a:t>
            </a:r>
          </a:p>
        </p:txBody>
      </p:sp>
    </p:spTree>
    <p:extLst>
      <p:ext uri="{BB962C8B-B14F-4D97-AF65-F5344CB8AC3E}">
        <p14:creationId xmlns:p14="http://schemas.microsoft.com/office/powerpoint/2010/main" val="413347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E863-286D-83E8-12BC-0C903FE2C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UK Productivity (OECD data) 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A019940-B9E8-C37B-3FE4-A68F56812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16687" y="2980807"/>
            <a:ext cx="5341935" cy="3299223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77BBBA9-0D2A-489D-C981-811593AFC1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80393" y="2981398"/>
            <a:ext cx="5456832" cy="33676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5E2D6-71C2-4105-CC0F-6692F2EEDD5A}"/>
              </a:ext>
            </a:extLst>
          </p:cNvPr>
          <p:cNvGrpSpPr/>
          <p:nvPr/>
        </p:nvGrpSpPr>
        <p:grpSpPr>
          <a:xfrm>
            <a:off x="3834142" y="3368618"/>
            <a:ext cx="229858" cy="2590796"/>
            <a:chOff x="3834142" y="3368618"/>
            <a:chExt cx="229858" cy="259079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64130BE-FD21-F032-8856-B781D03B12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142" y="3368618"/>
              <a:ext cx="4612" cy="2590796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185560-46FD-50F1-2655-273103F8DF45}"/>
                </a:ext>
              </a:extLst>
            </p:cNvPr>
            <p:cNvCxnSpPr/>
            <p:nvPr/>
          </p:nvCxnSpPr>
          <p:spPr>
            <a:xfrm>
              <a:off x="3838754" y="3368618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940EF7F-A863-3438-0A42-B551AFD79D98}"/>
                </a:ext>
              </a:extLst>
            </p:cNvPr>
            <p:cNvCxnSpPr/>
            <p:nvPr/>
          </p:nvCxnSpPr>
          <p:spPr>
            <a:xfrm>
              <a:off x="3834142" y="5959414"/>
              <a:ext cx="225246" cy="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9C8C1F-7D55-F81B-9472-B9CB7A2076FB}"/>
              </a:ext>
            </a:extLst>
          </p:cNvPr>
          <p:cNvSpPr txBox="1"/>
          <p:nvPr/>
        </p:nvSpPr>
        <p:spPr>
          <a:xfrm>
            <a:off x="541324" y="2017562"/>
            <a:ext cx="4814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growth dropped after 2008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14D0D-8CB1-9FEF-C320-83BE9C1F185F}"/>
              </a:ext>
            </a:extLst>
          </p:cNvPr>
          <p:cNvSpPr txBox="1"/>
          <p:nvPr/>
        </p:nvSpPr>
        <p:spPr>
          <a:xfrm>
            <a:off x="6908727" y="1925229"/>
            <a:ext cx="48141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Overall, the UK is not ranking high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UK productivity among G-7 countries is somewhere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1087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67A246-663C-147C-7761-2E561EC12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4046" y="209712"/>
            <a:ext cx="3658781" cy="2076358"/>
          </a:xfrm>
          <a:prstGeom prst="rect">
            <a:avLst/>
          </a:prstGeom>
        </p:spPr>
      </p:pic>
      <p:pic>
        <p:nvPicPr>
          <p:cNvPr id="3" name="Content Placeholder 9">
            <a:extLst>
              <a:ext uri="{FF2B5EF4-FFF2-40B4-BE49-F238E27FC236}">
                <a16:creationId xmlns:a16="http://schemas.microsoft.com/office/drawing/2014/main" id="{EF92F899-25B3-92B0-D504-1E7BE36A7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7" y="108665"/>
            <a:ext cx="3013039" cy="23577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E0E4EA-384D-1769-C4C6-8CDF32DC1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467" y="44680"/>
            <a:ext cx="4120152" cy="25427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B00FE5-31F3-A80C-C416-BED0562C9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1351" y="2825848"/>
            <a:ext cx="5735036" cy="3539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663B51-FF13-4DC1-DECC-2A130889DA48}"/>
              </a:ext>
            </a:extLst>
          </p:cNvPr>
          <p:cNvSpPr txBox="1"/>
          <p:nvPr/>
        </p:nvSpPr>
        <p:spPr>
          <a:xfrm>
            <a:off x="93254" y="2494075"/>
            <a:ext cx="334774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" dirty="0">
                <a:hlinkClick r:id="rId6"/>
              </a:rPr>
              <a:t>https://www.wikiwand.com/en/Financial_and_social_rankings_of_sovereign_states_in_Europe</a:t>
            </a:r>
            <a:endParaRPr lang="en-GB" sz="600" dirty="0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40B82ECA-69A4-0CB0-6313-FAD2A78CC5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619A7B-4707-B2E4-3B79-C6A3D5BA98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631" y="2825848"/>
            <a:ext cx="5735034" cy="353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21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3B8575-F29F-3B50-72B5-949FA7B34D1D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Data from years 1995-2020 were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Factors used to predict productivity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7570B3"/>
                </a:solidFill>
              </a:rPr>
              <a:t>Intellectual Property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D95F02"/>
                </a:solidFill>
              </a:rPr>
              <a:t>Dwellings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1B769F"/>
                </a:solidFill>
              </a:rPr>
              <a:t>Cultivated biological resources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E7298A"/>
                </a:solidFill>
              </a:rPr>
              <a:t>Infrastructures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E6AB02"/>
                </a:solidFill>
              </a:rPr>
              <a:t>Transportation equipment ($billion)</a:t>
            </a:r>
          </a:p>
          <a:p>
            <a:pPr lvl="4">
              <a:buFont typeface="Wingdings" panose="05000000000000000000" pitchFamily="2" charset="2"/>
              <a:buChar char="§"/>
            </a:pPr>
            <a:r>
              <a:rPr lang="en-GB" sz="1600" dirty="0">
                <a:solidFill>
                  <a:srgbClr val="66A61E"/>
                </a:solidFill>
              </a:rPr>
              <a:t>Information and Communication Tech ($billion)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Education data were too scarce to use for modelling</a:t>
            </a: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>
              <a:solidFill>
                <a:srgbClr val="66A61E"/>
              </a:solidFill>
            </a:endParaRPr>
          </a:p>
          <a:p>
            <a:pPr marL="201168" lvl="1" indent="0">
              <a:buNone/>
            </a:pPr>
            <a:endParaRPr lang="en-GB" sz="1800" dirty="0">
              <a:solidFill>
                <a:srgbClr val="66A61E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endParaRPr lang="en-GB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01AAF-F7FB-9E28-CA64-5369C20085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431"/>
          <a:stretch/>
        </p:blipFill>
        <p:spPr>
          <a:xfrm>
            <a:off x="6965742" y="2071107"/>
            <a:ext cx="4773677" cy="379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119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E8AC-1E6F-C1D3-E1AF-D65EF914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Productivity Based on Investment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E2D7CD-DE6E-CDFA-491E-AA0FF9688048}"/>
              </a:ext>
            </a:extLst>
          </p:cNvPr>
          <p:cNvSpPr txBox="1"/>
          <p:nvPr/>
        </p:nvSpPr>
        <p:spPr>
          <a:xfrm>
            <a:off x="1609178" y="1994253"/>
            <a:ext cx="8985013" cy="1785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dirty="0"/>
              <a:t>Linear Regression model:</a:t>
            </a:r>
          </a:p>
          <a:p>
            <a:r>
              <a:rPr lang="en-GB" dirty="0"/>
              <a:t>(</a:t>
            </a:r>
            <a:r>
              <a:rPr lang="en-GB" sz="1600" dirty="0"/>
              <a:t>GDP per hour worked $) = 26.96 </a:t>
            </a:r>
          </a:p>
          <a:p>
            <a:r>
              <a:rPr lang="en-GB" sz="1600" dirty="0"/>
              <a:t>			+ 0.1682</a:t>
            </a:r>
            <a:r>
              <a:rPr lang="en-GB" sz="1600" baseline="-25000" dirty="0"/>
              <a:t>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(Infrastructures $billion)</a:t>
            </a:r>
          </a:p>
          <a:p>
            <a:r>
              <a:rPr lang="en-GB" sz="1600" dirty="0"/>
              <a:t>			+ 0.1717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(Intellectual Property $billion)  </a:t>
            </a:r>
          </a:p>
          <a:p>
            <a:r>
              <a:rPr lang="en-GB" sz="1600" dirty="0"/>
              <a:t>			+ 0.2123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(Dwellings $billion)</a:t>
            </a:r>
          </a:p>
          <a:p>
            <a:r>
              <a:rPr lang="en-GB" sz="1600" dirty="0"/>
              <a:t>			-  0.01543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</a:t>
            </a:r>
            <a:r>
              <a:rPr lang="en-GB" sz="1600" dirty="0">
                <a:sym typeface="Symbol" panose="05050102010706020507" pitchFamily="18" charset="2"/>
              </a:rPr>
              <a:t> </a:t>
            </a:r>
            <a:r>
              <a:rPr lang="en-GB" sz="1600" dirty="0"/>
              <a:t>$billion </a:t>
            </a:r>
            <a:r>
              <a:rPr lang="en-GB" sz="1600" dirty="0">
                <a:sym typeface="Symbol" panose="05050102010706020507" pitchFamily="18" charset="2"/>
              </a:rPr>
              <a:t> </a:t>
            </a:r>
            <a:r>
              <a:rPr lang="en-GB" sz="1600" dirty="0"/>
              <a:t>Cultivated bio resources $billion)</a:t>
            </a:r>
          </a:p>
          <a:p>
            <a:r>
              <a:rPr lang="en-GB" sz="1600" dirty="0"/>
              <a:t>			-  0.001436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(Infrastructures $billion</a:t>
            </a:r>
            <a:r>
              <a:rPr lang="en-GB" sz="1600" dirty="0">
                <a:sym typeface="Symbol" panose="05050102010706020507" pitchFamily="18" charset="2"/>
              </a:rPr>
              <a:t>  </a:t>
            </a:r>
            <a:r>
              <a:rPr lang="en-GB" sz="1600" dirty="0"/>
              <a:t>Dwellings $billion)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20F59-B5D6-8707-1057-8B980304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96" y="3854242"/>
            <a:ext cx="4104070" cy="2532797"/>
          </a:xfrm>
          <a:prstGeom prst="rect">
            <a:avLst/>
          </a:prstGeom>
        </p:spPr>
      </p:pic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6AF3C782-4C22-E29B-70F2-8628002C9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06996"/>
              </p:ext>
            </p:extLst>
          </p:nvPr>
        </p:nvGraphicFramePr>
        <p:xfrm>
          <a:off x="10594191" y="1971255"/>
          <a:ext cx="126712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25">
                  <a:extLst>
                    <a:ext uri="{9D8B030D-6E8A-4147-A177-3AD203B41FA5}">
                      <a16:colId xmlns:a16="http://schemas.microsoft.com/office/drawing/2014/main" val="3734979491"/>
                    </a:ext>
                  </a:extLst>
                </a:gridCol>
              </a:tblGrid>
              <a:tr h="443168">
                <a:tc>
                  <a:txBody>
                    <a:bodyPr/>
                    <a:lstStyle/>
                    <a:p>
                      <a:r>
                        <a:rPr lang="en-GB" sz="1200" dirty="0"/>
                        <a:t>variance explained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84855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32.85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812195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17.27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198396"/>
                  </a:ext>
                </a:extLst>
              </a:tr>
              <a:tr h="247116">
                <a:tc>
                  <a:txBody>
                    <a:bodyPr/>
                    <a:lstStyle/>
                    <a:p>
                      <a:r>
                        <a:rPr lang="en-GB" sz="1200" dirty="0"/>
                        <a:t>34.42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473534"/>
                  </a:ext>
                </a:extLst>
              </a:tr>
              <a:tr h="174428">
                <a:tc>
                  <a:txBody>
                    <a:bodyPr/>
                    <a:lstStyle/>
                    <a:p>
                      <a:r>
                        <a:rPr lang="en-GB" sz="1200" dirty="0"/>
                        <a:t>   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503113"/>
                  </a:ext>
                </a:extLst>
              </a:tr>
              <a:tr h="247470">
                <a:tc>
                  <a:txBody>
                    <a:bodyPr/>
                    <a:lstStyle/>
                    <a:p>
                      <a:r>
                        <a:rPr lang="en-GB" sz="1200" dirty="0"/>
                        <a:t>15.01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095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AD32E437-1D04-1125-C362-E306B2E9E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387880"/>
              </p:ext>
            </p:extLst>
          </p:nvPr>
        </p:nvGraphicFramePr>
        <p:xfrm>
          <a:off x="4680309" y="5322491"/>
          <a:ext cx="2277374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8687">
                  <a:extLst>
                    <a:ext uri="{9D8B030D-6E8A-4147-A177-3AD203B41FA5}">
                      <a16:colId xmlns:a16="http://schemas.microsoft.com/office/drawing/2014/main" val="644099366"/>
                    </a:ext>
                  </a:extLst>
                </a:gridCol>
                <a:gridCol w="1138687">
                  <a:extLst>
                    <a:ext uri="{9D8B030D-6E8A-4147-A177-3AD203B41FA5}">
                      <a16:colId xmlns:a16="http://schemas.microsoft.com/office/drawing/2014/main" val="2001716684"/>
                    </a:ext>
                  </a:extLst>
                </a:gridCol>
              </a:tblGrid>
              <a:tr h="236490">
                <a:tc>
                  <a:txBody>
                    <a:bodyPr/>
                    <a:lstStyle/>
                    <a:p>
                      <a:r>
                        <a:rPr lang="en-GB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03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0.559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0.994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3671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{A90D41FD-67D6-4A96-B697-F170C2E816CA}tf22712842_win32</Template>
  <TotalTime>412</TotalTime>
  <Words>791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Bookman Old Style</vt:lpstr>
      <vt:lpstr>Calibri</vt:lpstr>
      <vt:lpstr>Franklin Gothic Book</vt:lpstr>
      <vt:lpstr>Wingdings</vt:lpstr>
      <vt:lpstr>1_RetrospectVTI</vt:lpstr>
      <vt:lpstr>Deloitte: Investment Project</vt:lpstr>
      <vt:lpstr>Contents</vt:lpstr>
      <vt:lpstr>Introduction</vt:lpstr>
      <vt:lpstr>What is Productivity?  </vt:lpstr>
      <vt:lpstr>Challenges</vt:lpstr>
      <vt:lpstr>UK Productivity (OECD data) </vt:lpstr>
      <vt:lpstr>PowerPoint Presentation</vt:lpstr>
      <vt:lpstr>Prediction of Productivity Based on Investment</vt:lpstr>
      <vt:lpstr>Prediction of Productivity Based on Investment</vt:lpstr>
      <vt:lpstr>Conclusions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john hios</dc:creator>
  <cp:lastModifiedBy>john hios</cp:lastModifiedBy>
  <cp:revision>33</cp:revision>
  <dcterms:created xsi:type="dcterms:W3CDTF">2022-06-08T00:29:03Z</dcterms:created>
  <dcterms:modified xsi:type="dcterms:W3CDTF">2022-06-08T09:35:35Z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