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71" r:id="rId4"/>
    <p:sldId id="272" r:id="rId5"/>
    <p:sldId id="273" r:id="rId6"/>
    <p:sldId id="274" r:id="rId7"/>
    <p:sldId id="269" r:id="rId8"/>
    <p:sldId id="270" r:id="rId9"/>
    <p:sldId id="275" r:id="rId10"/>
    <p:sldId id="276" r:id="rId11"/>
    <p:sldId id="277" r:id="rId12"/>
    <p:sldId id="278" r:id="rId13"/>
    <p:sldId id="279" r:id="rId14"/>
    <p:sldId id="286" r:id="rId15"/>
    <p:sldId id="264" r:id="rId16"/>
    <p:sldId id="281" r:id="rId17"/>
    <p:sldId id="287" r:id="rId18"/>
    <p:sldId id="265" r:id="rId19"/>
    <p:sldId id="280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06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28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80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32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68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86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76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86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81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66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9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8B755-A9D7-4566-A929-5155B5C45EF0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35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>
            <a:extLst>
              <a:ext uri="{FF2B5EF4-FFF2-40B4-BE49-F238E27FC236}">
                <a16:creationId xmlns:a16="http://schemas.microsoft.com/office/drawing/2014/main" id="{60081ED4-18C5-4DB5-89F2-B0471D1D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98621A89-B185-4E4C-A2D1-DD5F9987D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6751" y="1341439"/>
            <a:ext cx="8192278" cy="1150937"/>
          </a:xfrm>
        </p:spPr>
        <p:txBody>
          <a:bodyPr vert="horz" lIns="0" tIns="45720" rIns="0" bIns="45720" rtlCol="0" anchor="ctr">
            <a:normAutofit/>
          </a:bodyPr>
          <a:lstStyle/>
          <a:p>
            <a:pPr algn="ctr" eaLnBrk="1" hangingPunct="1"/>
            <a:r>
              <a:rPr lang="zh-TW" altLang="en-US" sz="36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聲音檔，影像檔，和 </a:t>
            </a:r>
            <a:r>
              <a:rPr lang="en-US" altLang="zh-TW" sz="36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Video </a:t>
            </a:r>
            <a:r>
              <a:rPr lang="zh-TW" altLang="en-US" sz="36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檔的讀與寫 </a:t>
            </a:r>
            <a:r>
              <a:rPr lang="en-US" altLang="zh-TW" sz="36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(by Python)</a:t>
            </a:r>
          </a:p>
        </p:txBody>
      </p:sp>
      <p:sp>
        <p:nvSpPr>
          <p:cNvPr id="3076" name="Text Box 7">
            <a:extLst>
              <a:ext uri="{FF2B5EF4-FFF2-40B4-BE49-F238E27FC236}">
                <a16:creationId xmlns:a16="http://schemas.microsoft.com/office/drawing/2014/main" id="{67D19ACF-C2C6-470F-BADD-BE5D131A3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1" y="2852739"/>
            <a:ext cx="4968875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作者： 蔡昌廷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丁建均老師編修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國立台灣大學電信工程學研究所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B9CB2D0-0ABB-4769-A87E-BB0053CE7913}"/>
              </a:ext>
            </a:extLst>
          </p:cNvPr>
          <p:cNvSpPr txBox="1">
            <a:spLocks/>
          </p:cNvSpPr>
          <p:nvPr/>
        </p:nvSpPr>
        <p:spPr>
          <a:xfrm>
            <a:off x="904672" y="389106"/>
            <a:ext cx="10087583" cy="519614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1-E.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錄音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3069D8-784B-4574-B8B3-C040EF3D1D89}"/>
              </a:ext>
            </a:extLst>
          </p:cNvPr>
          <p:cNvSpPr/>
          <p:nvPr/>
        </p:nvSpPr>
        <p:spPr>
          <a:xfrm>
            <a:off x="1038234" y="1224037"/>
            <a:ext cx="6769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要先</a:t>
            </a:r>
            <a:r>
              <a:rPr lang="en-US" altLang="zh-TW" sz="2400" dirty="0">
                <a:cs typeface="Times New Roman" panose="02020603050405020304" pitchFamily="18" charset="0"/>
              </a:rPr>
              <a:t>import </a:t>
            </a:r>
            <a:r>
              <a:rPr lang="zh-TW" altLang="en-US" sz="2400" dirty="0">
                <a:cs typeface="Times New Roman" panose="02020603050405020304" pitchFamily="18" charset="0"/>
              </a:rPr>
              <a:t>相關模組 </a:t>
            </a:r>
            <a:r>
              <a:rPr lang="en-US" altLang="zh-TW" sz="2400" dirty="0">
                <a:cs typeface="Times New Roman" panose="02020603050405020304" pitchFamily="18" charset="0"/>
              </a:rPr>
              <a:t>:   </a:t>
            </a:r>
            <a:r>
              <a:rPr lang="en-US" altLang="zh-TW" sz="2400" dirty="0"/>
              <a:t>import </a:t>
            </a:r>
            <a:r>
              <a:rPr lang="en-US" altLang="zh-TW" sz="2400" dirty="0" err="1"/>
              <a:t>pyaudio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7ABF23-CFD9-4404-BF15-FC6EDBDCA570}"/>
              </a:ext>
            </a:extLst>
          </p:cNvPr>
          <p:cNvSpPr/>
          <p:nvPr/>
        </p:nvSpPr>
        <p:spPr>
          <a:xfrm>
            <a:off x="1038233" y="1829481"/>
            <a:ext cx="6769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範例程式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7A3BD2-1EE1-43C0-B24E-98DADD89E3BF}"/>
              </a:ext>
            </a:extLst>
          </p:cNvPr>
          <p:cNvSpPr/>
          <p:nvPr/>
        </p:nvSpPr>
        <p:spPr>
          <a:xfrm>
            <a:off x="1038234" y="2496949"/>
            <a:ext cx="81057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import </a:t>
            </a:r>
            <a:r>
              <a:rPr lang="en-US" altLang="zh-TW" sz="2400" dirty="0" err="1"/>
              <a:t>pyaudio</a:t>
            </a:r>
            <a:endParaRPr lang="en-US" altLang="zh-TW" sz="2400" dirty="0"/>
          </a:p>
          <a:p>
            <a:r>
              <a:rPr lang="en-US" altLang="zh-TW" sz="2400" dirty="0"/>
              <a:t>pa=</a:t>
            </a:r>
            <a:r>
              <a:rPr lang="en-US" altLang="zh-TW" sz="2400" dirty="0" err="1"/>
              <a:t>pyaudio.PyAudio</a:t>
            </a:r>
            <a:r>
              <a:rPr lang="en-US" altLang="zh-TW" sz="2400" dirty="0"/>
              <a:t>()</a:t>
            </a:r>
          </a:p>
          <a:p>
            <a:r>
              <a:rPr lang="en-US" altLang="zh-TW" sz="2400" dirty="0"/>
              <a:t>fs = 44100</a:t>
            </a:r>
          </a:p>
          <a:p>
            <a:r>
              <a:rPr lang="en-US" altLang="zh-TW" sz="2400" dirty="0"/>
              <a:t>chunk = 1024</a:t>
            </a:r>
          </a:p>
          <a:p>
            <a:r>
              <a:rPr lang="en-US" altLang="zh-TW" sz="2400" dirty="0"/>
              <a:t>stream = </a:t>
            </a:r>
            <a:r>
              <a:rPr lang="en-US" altLang="zh-TW" sz="2400" dirty="0" err="1"/>
              <a:t>pa.open</a:t>
            </a:r>
            <a:r>
              <a:rPr lang="en-US" altLang="zh-TW" sz="2400" dirty="0"/>
              <a:t>(format=pyaudio.paInt16, channels=1, rate=fs, input=True, </a:t>
            </a:r>
            <a:r>
              <a:rPr lang="en-US" altLang="zh-TW" sz="2400" dirty="0" err="1"/>
              <a:t>frames_per_buffer</a:t>
            </a:r>
            <a:r>
              <a:rPr lang="en-US" altLang="zh-TW" sz="2400" dirty="0"/>
              <a:t>=chunk)</a:t>
            </a:r>
          </a:p>
          <a:p>
            <a:endParaRPr lang="en-US" altLang="zh-TW" sz="2400" dirty="0"/>
          </a:p>
          <a:p>
            <a:r>
              <a:rPr lang="en-US" altLang="zh-TW" sz="2400" dirty="0"/>
              <a:t>vocal=[]</a:t>
            </a:r>
          </a:p>
          <a:p>
            <a:r>
              <a:rPr lang="en-US" altLang="zh-TW" sz="2400" dirty="0"/>
              <a:t>count=0</a:t>
            </a:r>
            <a:endParaRPr lang="zh-TW" altLang="en-US" sz="2400" dirty="0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0243D4F-4AE6-4FED-8BFC-B4ACF977A4F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7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388D923-BB03-4ED5-8E17-210FDEA8ED55}"/>
              </a:ext>
            </a:extLst>
          </p:cNvPr>
          <p:cNvSpPr/>
          <p:nvPr/>
        </p:nvSpPr>
        <p:spPr>
          <a:xfrm>
            <a:off x="1717270" y="707490"/>
            <a:ext cx="92182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while count&lt;200: #</a:t>
            </a:r>
            <a:r>
              <a:rPr lang="zh-TW" altLang="en-US" sz="2400" dirty="0"/>
              <a:t>控制錄音時間</a:t>
            </a:r>
          </a:p>
          <a:p>
            <a:r>
              <a:rPr lang="en-US" altLang="zh-TW" sz="2400" dirty="0"/>
              <a:t>   audio = </a:t>
            </a:r>
            <a:r>
              <a:rPr lang="en-US" altLang="zh-TW" sz="2400" dirty="0" err="1"/>
              <a:t>stream.read</a:t>
            </a:r>
            <a:r>
              <a:rPr lang="en-US" altLang="zh-TW" sz="2400" dirty="0"/>
              <a:t>(chunk)   #</a:t>
            </a:r>
            <a:r>
              <a:rPr lang="zh-TW" altLang="en-US" sz="2400" dirty="0"/>
              <a:t>一次性錄音取樣位元組大小</a:t>
            </a:r>
          </a:p>
          <a:p>
            <a:r>
              <a:rPr lang="en-US" altLang="zh-TW" sz="2400" dirty="0"/>
              <a:t>   </a:t>
            </a:r>
            <a:r>
              <a:rPr lang="en-US" altLang="zh-TW" sz="2400" dirty="0" err="1"/>
              <a:t>vocal.append</a:t>
            </a:r>
            <a:r>
              <a:rPr lang="en-US" altLang="zh-TW" sz="2400" dirty="0"/>
              <a:t>(audio)</a:t>
            </a:r>
          </a:p>
          <a:p>
            <a:r>
              <a:rPr lang="en-US" altLang="zh-TW" sz="2400" dirty="0"/>
              <a:t>   count +=1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save_wave_file</a:t>
            </a:r>
            <a:r>
              <a:rPr lang="en-US" altLang="zh-TW" sz="2400" dirty="0"/>
              <a:t>('</a:t>
            </a:r>
            <a:r>
              <a:rPr lang="en-US" altLang="zh-TW" sz="2400" dirty="0" err="1"/>
              <a:t>testrecord.wav',vocal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err="1"/>
              <a:t>stream.close</a:t>
            </a:r>
            <a:r>
              <a:rPr lang="en-US" altLang="zh-TW" sz="2400" dirty="0"/>
              <a:t>()</a:t>
            </a:r>
          </a:p>
          <a:p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591294-2803-433E-9F17-1E1F6A7A4F25}"/>
              </a:ext>
            </a:extLst>
          </p:cNvPr>
          <p:cNvSpPr/>
          <p:nvPr/>
        </p:nvSpPr>
        <p:spPr>
          <a:xfrm>
            <a:off x="1717270" y="3944087"/>
            <a:ext cx="8769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參考 https://codertw.com/%E7%A8%8B%E5%BC%8F%E8%AA%9E%E8%A8%80/491427/</a:t>
            </a: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DD156076-588D-48D9-BC7B-AFF210D4D2A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0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7C09517-E9A4-4722-84DE-861FABF06B52}"/>
              </a:ext>
            </a:extLst>
          </p:cNvPr>
          <p:cNvSpPr/>
          <p:nvPr/>
        </p:nvSpPr>
        <p:spPr>
          <a:xfrm>
            <a:off x="1063301" y="1457773"/>
            <a:ext cx="50326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可以先安裝幾個模組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endParaRPr lang="en-US" altLang="zh-TW" sz="2400" dirty="0">
              <a:cs typeface="Times New Roman" panose="02020603050405020304" pitchFamily="18" charset="0"/>
            </a:endParaRPr>
          </a:p>
          <a:p>
            <a:pPr algn="ju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pip install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pip install matplotlib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0E4CF0-A9BB-4953-A704-00D92BA3E190}"/>
              </a:ext>
            </a:extLst>
          </p:cNvPr>
          <p:cNvSpPr/>
          <p:nvPr/>
        </p:nvSpPr>
        <p:spPr>
          <a:xfrm>
            <a:off x="1063301" y="3198167"/>
            <a:ext cx="10571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後面將說明使用 </a:t>
            </a:r>
            <a:r>
              <a:rPr lang="en-US" altLang="zh-TW" sz="2400" dirty="0">
                <a:cs typeface="Times New Roman" panose="02020603050405020304" pitchFamily="18" charset="0"/>
              </a:rPr>
              <a:t>Python </a:t>
            </a:r>
            <a:r>
              <a:rPr lang="zh-TW" altLang="en-US" sz="2400" dirty="0">
                <a:cs typeface="Times New Roman" panose="02020603050405020304" pitchFamily="18" charset="0"/>
              </a:rPr>
              <a:t>讀圖，畫圖，製作圖檔的方法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D911DA99-C880-46EE-B2F5-D8776A8D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11240446" cy="5847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3200" b="1" dirty="0">
                <a:solidFill>
                  <a:srgbClr val="3333FF"/>
                </a:solidFill>
                <a:sym typeface="Symbol" panose="05050102010706020507" pitchFamily="18" charset="2"/>
              </a:rPr>
              <a:t>二</a:t>
            </a:r>
            <a:r>
              <a:rPr lang="en-US" altLang="zh-TW" sz="3200" b="1" dirty="0">
                <a:solidFill>
                  <a:srgbClr val="3333FF"/>
                </a:solidFill>
                <a:sym typeface="Symbol" panose="05050102010706020507" pitchFamily="18" charset="2"/>
              </a:rPr>
              <a:t>.  </a:t>
            </a:r>
            <a:r>
              <a:rPr lang="zh-TW" altLang="en-US" sz="3200" b="1" dirty="0">
                <a:solidFill>
                  <a:srgbClr val="3333FF"/>
                </a:solidFill>
                <a:sym typeface="Symbol" panose="05050102010706020507" pitchFamily="18" charset="2"/>
              </a:rPr>
              <a:t>影像檔的讀寫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DED5F46-B5C2-4DE6-94E3-B8776C52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8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279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II-A  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讀取影像檔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38200" y="1168411"/>
            <a:ext cx="108700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dirty="0"/>
              <a:t>    import cv2</a:t>
            </a:r>
          </a:p>
          <a:p>
            <a:pPr>
              <a:spcBef>
                <a:spcPts val="600"/>
              </a:spcBef>
            </a:pPr>
            <a:r>
              <a:rPr lang="en-US" altLang="zh-TW" sz="2400" dirty="0">
                <a:solidFill>
                  <a:srgbClr val="0000FF"/>
                </a:solidFill>
              </a:rPr>
              <a:t>    image = cv2.imread('D:/Pic/peppers.bmp’)</a:t>
            </a:r>
          </a:p>
          <a:p>
            <a:pPr>
              <a:spcBef>
                <a:spcPts val="600"/>
              </a:spcBef>
            </a:pPr>
            <a:r>
              <a:rPr lang="zh-TW" altLang="en-US" sz="2400" dirty="0"/>
              <a:t>或</a:t>
            </a:r>
            <a:endParaRPr lang="en-US" altLang="zh-TW" sz="2400" dirty="0"/>
          </a:p>
          <a:p>
            <a:pPr>
              <a:spcBef>
                <a:spcPts val="600"/>
              </a:spcBef>
            </a:pPr>
            <a:r>
              <a:rPr lang="en-US" altLang="zh-TW" sz="2400" dirty="0"/>
              <a:t>    import </a:t>
            </a:r>
            <a:r>
              <a:rPr lang="en-US" altLang="zh-TW" sz="2400" dirty="0" err="1"/>
              <a:t>matplotlib.pyplot</a:t>
            </a:r>
            <a:r>
              <a:rPr lang="en-US" altLang="zh-TW" sz="2400" dirty="0"/>
              <a:t> as </a:t>
            </a:r>
            <a:r>
              <a:rPr lang="en-US" altLang="zh-TW" sz="2400" dirty="0" err="1"/>
              <a:t>plt</a:t>
            </a:r>
            <a:endParaRPr lang="en-US" altLang="zh-TW" sz="2400" dirty="0"/>
          </a:p>
          <a:p>
            <a:pPr>
              <a:spcBef>
                <a:spcPts val="600"/>
              </a:spcBef>
            </a:pPr>
            <a:r>
              <a:rPr lang="en-US" altLang="zh-TW" sz="2400" dirty="0">
                <a:solidFill>
                  <a:srgbClr val="0000FF"/>
                </a:solidFill>
              </a:rPr>
              <a:t>    image = </a:t>
            </a:r>
            <a:r>
              <a:rPr lang="en-US" altLang="zh-TW" sz="2400" dirty="0" err="1">
                <a:solidFill>
                  <a:srgbClr val="0000FF"/>
                </a:solidFill>
              </a:rPr>
              <a:t>plt.imread</a:t>
            </a:r>
            <a:r>
              <a:rPr lang="en-US" altLang="zh-TW" sz="2400" dirty="0">
                <a:solidFill>
                  <a:srgbClr val="0000FF"/>
                </a:solidFill>
              </a:rPr>
              <a:t>(‘D:/Pic/peppers.bmp’)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C63599-4280-4DE3-8D77-A3FA9E91BAB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63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66191" y="365979"/>
            <a:ext cx="10870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FF"/>
                </a:solidFill>
              </a:rPr>
              <a:t>注意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/>
              <a:t>(1)</a:t>
            </a:r>
            <a:r>
              <a:rPr lang="zh-TW" altLang="en-US" sz="2400" dirty="0"/>
              <a:t>寫入圖片若為彩色圖片，需要注意 </a:t>
            </a:r>
            <a:r>
              <a:rPr lang="en-US" altLang="zh-TW" sz="2400" dirty="0">
                <a:solidFill>
                  <a:srgbClr val="FF0000"/>
                </a:solidFill>
              </a:rPr>
              <a:t>cv2.imread </a:t>
            </a:r>
            <a:r>
              <a:rPr lang="zh-TW" altLang="en-US" sz="2400" dirty="0"/>
              <a:t>預設</a:t>
            </a:r>
            <a:r>
              <a:rPr lang="en-US" altLang="zh-TW" sz="2400" dirty="0"/>
              <a:t>channels </a:t>
            </a:r>
            <a:r>
              <a:rPr lang="zh-TW" altLang="en-US" sz="2400" dirty="0"/>
              <a:t>順序為</a:t>
            </a:r>
            <a:r>
              <a:rPr lang="en-US" altLang="zh-TW" sz="2400" dirty="0"/>
              <a:t>BGR,</a:t>
            </a:r>
          </a:p>
          <a:p>
            <a:r>
              <a:rPr lang="en-US" altLang="zh-TW" sz="2400" dirty="0"/>
              <a:t>     </a:t>
            </a:r>
            <a:r>
              <a:rPr lang="en-US" altLang="zh-TW" sz="2400" dirty="0">
                <a:solidFill>
                  <a:srgbClr val="0000FF"/>
                </a:solidFill>
              </a:rPr>
              <a:t>image[:, :, 0] =&gt; B, image[:, :, 1] =&gt; G, image[:, :, 2] =&gt; R</a:t>
            </a:r>
          </a:p>
          <a:p>
            <a:r>
              <a:rPr lang="en-US" altLang="zh-TW" sz="2400" dirty="0"/>
              <a:t>(2) </a:t>
            </a:r>
            <a:r>
              <a:rPr lang="zh-TW" altLang="en-US" sz="2400" dirty="0"/>
              <a:t>若使用 </a:t>
            </a:r>
            <a:r>
              <a:rPr lang="en-US" altLang="zh-TW" sz="2400" dirty="0" err="1">
                <a:solidFill>
                  <a:srgbClr val="FF0000"/>
                </a:solidFill>
              </a:rPr>
              <a:t>plt.imread</a:t>
            </a:r>
            <a:r>
              <a:rPr lang="en-US" altLang="zh-TW" sz="2400" dirty="0"/>
              <a:t>, </a:t>
            </a:r>
            <a:r>
              <a:rPr lang="zh-TW" altLang="en-US" sz="2400" dirty="0"/>
              <a:t>則 </a:t>
            </a:r>
            <a:r>
              <a:rPr lang="en-US" altLang="zh-TW" sz="2400" dirty="0"/>
              <a:t>3 </a:t>
            </a:r>
            <a:r>
              <a:rPr lang="zh-TW" altLang="en-US" sz="2400" dirty="0"/>
              <a:t>個 </a:t>
            </a:r>
            <a:r>
              <a:rPr lang="en-US" altLang="zh-TW" sz="2400" dirty="0"/>
              <a:t>channels </a:t>
            </a:r>
            <a:r>
              <a:rPr lang="zh-TW" altLang="en-US" sz="2400" dirty="0"/>
              <a:t>的順序仍為 </a:t>
            </a:r>
            <a:r>
              <a:rPr lang="en-US" altLang="zh-TW" sz="2400" dirty="0"/>
              <a:t>RGB</a:t>
            </a:r>
          </a:p>
          <a:p>
            <a:r>
              <a:rPr lang="en-US" altLang="zh-TW" sz="2400" dirty="0"/>
              <a:t>     </a:t>
            </a:r>
            <a:r>
              <a:rPr lang="en-US" altLang="zh-TW" sz="2400" dirty="0">
                <a:solidFill>
                  <a:srgbClr val="0000FF"/>
                </a:solidFill>
              </a:rPr>
              <a:t>image[:, :, 0] =&gt; R, image[:, :, 1] =&gt; G, image[:, :, 2] =&gt; B</a:t>
            </a:r>
            <a:r>
              <a:rPr lang="en-US" altLang="zh-TW" sz="2400" dirty="0"/>
              <a:t>  </a:t>
            </a:r>
          </a:p>
          <a:p>
            <a:r>
              <a:rPr lang="en-US" altLang="zh-TW" sz="2400" dirty="0"/>
              <a:t>(3) </a:t>
            </a:r>
            <a:r>
              <a:rPr lang="zh-TW" altLang="en-US" sz="2400" dirty="0"/>
              <a:t>若讀檔讀不出來，有時要將路徑的  </a:t>
            </a:r>
            <a:r>
              <a:rPr lang="en-US" altLang="zh-TW" sz="2400" dirty="0"/>
              <a:t>\  </a:t>
            </a:r>
            <a:r>
              <a:rPr lang="zh-TW" altLang="en-US" sz="2400" dirty="0"/>
              <a:t>改為  </a:t>
            </a:r>
            <a:r>
              <a:rPr lang="en-US" altLang="zh-TW" sz="2400" dirty="0"/>
              <a:t>/</a:t>
            </a:r>
          </a:p>
          <a:p>
            <a:r>
              <a:rPr lang="en-US" altLang="zh-TW" sz="2400" dirty="0"/>
              <a:t>(4) </a:t>
            </a:r>
            <a:r>
              <a:rPr lang="en-US" altLang="zh-TW" sz="2400" dirty="0" err="1"/>
              <a:t>image.shape</a:t>
            </a:r>
            <a:r>
              <a:rPr lang="en-US" altLang="zh-TW" sz="2400" dirty="0"/>
              <a:t> </a:t>
            </a:r>
            <a:r>
              <a:rPr lang="zh-TW" altLang="en-US" sz="2400" dirty="0"/>
              <a:t>可以看出影像之大小</a:t>
            </a:r>
            <a:endParaRPr lang="en-US" altLang="zh-TW" sz="2400" dirty="0"/>
          </a:p>
          <a:p>
            <a:pPr marL="457200" indent="-457200">
              <a:buAutoNum type="arabicParenBoth" startAt="3"/>
            </a:pPr>
            <a:endParaRPr lang="en-US" altLang="zh-TW" sz="2400" dirty="0"/>
          </a:p>
          <a:p>
            <a:r>
              <a:rPr lang="en-US" altLang="zh-TW" dirty="0"/>
              <a:t>&gt;&gt;&gt;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image.shape</a:t>
            </a:r>
            <a:endParaRPr lang="en-US" altLang="zh-TW" sz="2400" dirty="0"/>
          </a:p>
          <a:p>
            <a:r>
              <a:rPr lang="en-US" altLang="zh-TW" sz="2400" dirty="0"/>
              <a:t>(512, 512, 3)</a:t>
            </a:r>
          </a:p>
          <a:p>
            <a:r>
              <a:rPr lang="en-US" altLang="zh-TW" sz="2400" dirty="0"/>
              <a:t>(5) </a:t>
            </a:r>
            <a:r>
              <a:rPr lang="zh-TW" altLang="en-US" sz="2400" dirty="0"/>
              <a:t>可讀 </a:t>
            </a:r>
            <a:r>
              <a:rPr lang="en-US" altLang="zh-TW" sz="2400" dirty="0"/>
              <a:t>jpg, bmp, </a:t>
            </a:r>
            <a:r>
              <a:rPr lang="en-US" altLang="zh-TW" sz="2400" dirty="0" err="1"/>
              <a:t>png</a:t>
            </a:r>
            <a:r>
              <a:rPr lang="en-US" altLang="zh-TW" sz="2400" dirty="0"/>
              <a:t> </a:t>
            </a:r>
            <a:r>
              <a:rPr lang="zh-TW" altLang="en-US" sz="2400" dirty="0"/>
              <a:t>檔，但不能讀 </a:t>
            </a:r>
            <a:r>
              <a:rPr lang="en-US" altLang="zh-TW" sz="2400" dirty="0"/>
              <a:t>gif </a:t>
            </a:r>
            <a:r>
              <a:rPr lang="zh-TW" altLang="en-US" sz="2400" dirty="0"/>
              <a:t>檔  </a:t>
            </a:r>
            <a:endParaRPr lang="en-US" altLang="zh-TW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C63599-4280-4DE3-8D77-A3FA9E91BAB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14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226664"/>
            <a:ext cx="1087009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  <a:r>
              <a:rPr lang="zh-TW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圖的值格式為 </a:t>
            </a:r>
            <a:r>
              <a:rPr lang="en-US" altLang="zh-TW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</a:p>
          <a:p>
            <a:pPr>
              <a:spcBef>
                <a:spcPts val="600"/>
              </a:spcBef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以下的指令要配合使用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彩色，灰階皆可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cv2.imshow('test', image) 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為顯示的圖的名稱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cv2.waitKey(0)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cv2.destroyAllWindows()</a:t>
            </a:r>
          </a:p>
          <a:p>
            <a:pPr>
              <a:spcBef>
                <a:spcPts val="600"/>
              </a:spcBef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亦可用以下之指令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import </a:t>
            </a:r>
            <a:r>
              <a:rPr lang="en-US" altLang="zh-TW" sz="2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TW" sz="2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zh-TW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(image) 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若一開始用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cv.imread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讀圖但要用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來顯示彩色圖，要先將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BGR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的順序轉回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，將第二行改為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(image[:,:,[2,1,0]])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4FDD98A7-A63F-458A-A2F1-D100C7AE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279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II-B  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顯示影像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85BC7F93-C391-4828-B251-8A596D67EA5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8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4FD5C03-E4BD-452C-8E5F-46B4DBBE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771" y="327818"/>
            <a:ext cx="3048000" cy="304323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420AF53-3070-4ACD-B901-359C78CC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771" y="3429000"/>
            <a:ext cx="3043238" cy="3043238"/>
          </a:xfrm>
          <a:prstGeom prst="rect">
            <a:avLst/>
          </a:prstGeom>
        </p:spPr>
      </p:pic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CDBA21F2-775F-4C2F-BA42-E86C401B69B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266742-2D1A-460F-BF01-F8D42C13C89C}"/>
              </a:ext>
            </a:extLst>
          </p:cNvPr>
          <p:cNvSpPr txBox="1"/>
          <p:nvPr/>
        </p:nvSpPr>
        <p:spPr>
          <a:xfrm>
            <a:off x="558214" y="327818"/>
            <a:ext cx="680876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2: </a:t>
            </a:r>
            <a:r>
              <a:rPr lang="zh-TW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圖的值格式為 </a:t>
            </a:r>
            <a:r>
              <a:rPr lang="en-US" altLang="zh-TW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(</a:t>
            </a:r>
            <a:r>
              <a:rPr lang="zh-TW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非整數</a:t>
            </a:r>
            <a:r>
              <a:rPr lang="en-US" altLang="zh-TW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此時，無論用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cv2.imshow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或是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，皆要</a:t>
            </a:r>
            <a:r>
              <a:rPr lang="zh-TW" alt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先除以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，再將圖顯示出來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cv2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= cv2.imread('D:/Pic/peppers.bmp’)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image1 = image*0.5 + 127.5  # lighten the image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cv2.imshow(‘test’,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 int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不用除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cv2.waitKey(0)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cv2.destroyAllWindows()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cv2.imshow(‘test’,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image1/255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非整數要除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cv2.waitKey(0)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33783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4FD5C03-E4BD-452C-8E5F-46B4DBBE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771" y="327818"/>
            <a:ext cx="3048000" cy="304323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420AF53-3070-4ACD-B901-359C78CC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771" y="3429000"/>
            <a:ext cx="3043238" cy="3043238"/>
          </a:xfrm>
          <a:prstGeom prst="rect">
            <a:avLst/>
          </a:prstGeom>
        </p:spPr>
      </p:pic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CDBA21F2-775F-4C2F-BA42-E86C401B69B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266742-2D1A-460F-BF01-F8D42C13C89C}"/>
              </a:ext>
            </a:extLst>
          </p:cNvPr>
          <p:cNvSpPr txBox="1"/>
          <p:nvPr/>
        </p:nvSpPr>
        <p:spPr>
          <a:xfrm>
            <a:off x="558214" y="439785"/>
            <a:ext cx="6808766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plt.imread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('D:/Pic/peppers.bmp’)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image1 = image*0.5 + 127.5  # lighten the image</a:t>
            </a:r>
          </a:p>
          <a:p>
            <a:pPr>
              <a:spcBef>
                <a:spcPts val="600"/>
              </a:spcBef>
            </a:pP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 int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不用除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</a:p>
          <a:p>
            <a:pPr>
              <a:spcBef>
                <a:spcPts val="600"/>
              </a:spcBef>
            </a:pP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image1/255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非整數要除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</a:p>
          <a:p>
            <a:pPr>
              <a:spcBef>
                <a:spcPts val="600"/>
              </a:spcBef>
            </a:pP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45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3554" y="1091267"/>
            <a:ext cx="1004705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400" dirty="0"/>
              <a:t>     </a:t>
            </a:r>
            <a:r>
              <a:rPr lang="en-US" altLang="zh-TW" sz="2400" dirty="0">
                <a:solidFill>
                  <a:srgbClr val="0000FF"/>
                </a:solidFill>
              </a:rPr>
              <a:t>cv2.imwrite('D:/Pic/jpg', image)</a:t>
            </a:r>
          </a:p>
          <a:p>
            <a:pPr>
              <a:spcBef>
                <a:spcPts val="1200"/>
              </a:spcBef>
            </a:pPr>
            <a:r>
              <a:rPr lang="zh-TW" altLang="en-US" sz="2400" dirty="0"/>
              <a:t>或</a:t>
            </a:r>
            <a:endParaRPr lang="en-US" altLang="zh-TW" sz="2400" dirty="0"/>
          </a:p>
          <a:p>
            <a:pPr>
              <a:spcBef>
                <a:spcPts val="1200"/>
              </a:spcBef>
            </a:pPr>
            <a:r>
              <a:rPr lang="en-US" altLang="zh-TW" sz="2400" dirty="0"/>
              <a:t>     </a:t>
            </a:r>
            <a:r>
              <a:rPr lang="en-US" altLang="zh-TW" sz="2400" dirty="0" err="1">
                <a:solidFill>
                  <a:srgbClr val="0000FF"/>
                </a:solidFill>
              </a:rPr>
              <a:t>plt.imsave</a:t>
            </a:r>
            <a:r>
              <a:rPr lang="en-US" altLang="zh-TW" sz="2400" dirty="0">
                <a:solidFill>
                  <a:srgbClr val="0000FF"/>
                </a:solidFill>
              </a:rPr>
              <a:t>('D:/Pic/jpg', image)</a:t>
            </a:r>
          </a:p>
          <a:p>
            <a:pPr>
              <a:spcBef>
                <a:spcPts val="1200"/>
              </a:spcBef>
            </a:pPr>
            <a:r>
              <a:rPr lang="zh-TW" altLang="en-US" sz="2400" dirty="0">
                <a:solidFill>
                  <a:srgbClr val="0000FF"/>
                </a:solidFill>
              </a:rPr>
              <a:t>注意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TW" sz="2400" dirty="0"/>
              <a:t>(1) </a:t>
            </a:r>
            <a:r>
              <a:rPr lang="zh-TW" altLang="en-US" sz="2400" dirty="0"/>
              <a:t>寫入圖片若為彩色圖片，在使用 </a:t>
            </a:r>
            <a:r>
              <a:rPr lang="en-US" altLang="zh-TW" sz="2400" dirty="0"/>
              <a:t>cv2.imwrite </a:t>
            </a:r>
            <a:r>
              <a:rPr lang="zh-TW" altLang="en-US" sz="2400" dirty="0"/>
              <a:t>時需要注意</a:t>
            </a:r>
            <a:endParaRPr lang="en-US" altLang="zh-TW" sz="2400" dirty="0"/>
          </a:p>
          <a:p>
            <a:pPr>
              <a:spcBef>
                <a:spcPts val="1200"/>
              </a:spcBef>
            </a:pPr>
            <a:r>
              <a:rPr lang="en-US" altLang="zh-TW" sz="2400" dirty="0"/>
              <a:t>       image[:, :, 0] =&gt; B, image[:, :, 1] =&gt; G, image[:, :, 2] =&gt; R</a:t>
            </a:r>
          </a:p>
          <a:p>
            <a:pPr>
              <a:spcBef>
                <a:spcPts val="1200"/>
              </a:spcBef>
            </a:pPr>
            <a:r>
              <a:rPr lang="en-US" altLang="zh-TW" sz="2400" dirty="0"/>
              <a:t>      </a:t>
            </a:r>
            <a:r>
              <a:rPr lang="zh-TW" altLang="en-US" sz="2400" dirty="0"/>
              <a:t>若用 </a:t>
            </a:r>
            <a:r>
              <a:rPr lang="en-US" altLang="zh-TW" sz="2400" dirty="0" err="1"/>
              <a:t>plt.imsave</a:t>
            </a:r>
            <a:r>
              <a:rPr lang="en-US" altLang="zh-TW" sz="2400" dirty="0"/>
              <a:t> </a:t>
            </a:r>
            <a:r>
              <a:rPr lang="zh-TW" altLang="en-US" sz="2400" dirty="0"/>
              <a:t>則</a:t>
            </a:r>
            <a:endParaRPr lang="en-US" altLang="zh-TW" sz="2400" dirty="0"/>
          </a:p>
          <a:p>
            <a:pPr>
              <a:spcBef>
                <a:spcPts val="1200"/>
              </a:spcBef>
            </a:pPr>
            <a:r>
              <a:rPr lang="en-US" altLang="zh-TW" sz="2400" dirty="0"/>
              <a:t>        image[:, :, 0] =&gt; R, image[:, :, 1] =&gt; G, image[:, :, 2] =&gt; B   </a:t>
            </a:r>
          </a:p>
          <a:p>
            <a:pPr>
              <a:spcBef>
                <a:spcPts val="1200"/>
              </a:spcBef>
            </a:pPr>
            <a:r>
              <a:rPr lang="en-US" altLang="zh-TW" sz="2400" dirty="0"/>
              <a:t>(2) </a:t>
            </a:r>
            <a:r>
              <a:rPr lang="zh-TW" altLang="en-US" sz="2400" dirty="0"/>
              <a:t>若用 </a:t>
            </a:r>
            <a:r>
              <a:rPr lang="en-US" altLang="zh-TW" sz="2400" dirty="0"/>
              <a:t>cv2.imwrite(‘D:\Pic\jpg’, image) </a:t>
            </a:r>
            <a:r>
              <a:rPr lang="zh-TW" altLang="en-US" sz="2400" dirty="0"/>
              <a:t>可能無法存檔，要將 </a:t>
            </a:r>
            <a:r>
              <a:rPr lang="en-US" altLang="zh-TW" sz="2400" dirty="0"/>
              <a:t>\ </a:t>
            </a:r>
            <a:r>
              <a:rPr lang="zh-TW" altLang="en-US" sz="2400" dirty="0"/>
              <a:t>改為 </a:t>
            </a:r>
            <a:r>
              <a:rPr lang="en-US" altLang="zh-TW" sz="2400" dirty="0"/>
              <a:t>/</a:t>
            </a:r>
          </a:p>
          <a:p>
            <a:pPr>
              <a:spcBef>
                <a:spcPts val="1200"/>
              </a:spcBef>
            </a:pPr>
            <a:r>
              <a:rPr lang="en-US" altLang="zh-TW" sz="2400" dirty="0"/>
              <a:t>(3) </a:t>
            </a:r>
            <a:r>
              <a:rPr lang="zh-TW" altLang="en-US" sz="2400" dirty="0"/>
              <a:t>若是使用 </a:t>
            </a:r>
            <a:r>
              <a:rPr lang="en-US" altLang="zh-TW" sz="2400" dirty="0" err="1"/>
              <a:t>plt.imshow</a:t>
            </a:r>
            <a:r>
              <a:rPr lang="en-US" altLang="zh-TW" sz="2400" dirty="0"/>
              <a:t> </a:t>
            </a:r>
            <a:r>
              <a:rPr lang="zh-TW" altLang="en-US" sz="2400" dirty="0"/>
              <a:t>和 </a:t>
            </a:r>
            <a:r>
              <a:rPr lang="en-US" altLang="zh-TW" sz="2400" dirty="0" err="1"/>
              <a:t>plot.show</a:t>
            </a:r>
            <a:r>
              <a:rPr lang="en-US" altLang="zh-TW" sz="2400" dirty="0"/>
              <a:t>() </a:t>
            </a:r>
            <a:r>
              <a:rPr lang="zh-TW" altLang="en-US" sz="2400" dirty="0"/>
              <a:t>來顯示，可以用右下角的</a:t>
            </a:r>
            <a:r>
              <a:rPr lang="en-US" altLang="zh-TW" sz="2400" dirty="0"/>
              <a:t> “save the figure” </a:t>
            </a:r>
            <a:r>
              <a:rPr lang="zh-TW" altLang="en-US" sz="2400" dirty="0"/>
              <a:t>來存檔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551791B7-795B-44D9-8046-DA995374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279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II-C  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寫入圖片檔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58E7C62-4553-490E-ADC3-1871551E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58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7C09517-E9A4-4722-84DE-861FABF06B52}"/>
              </a:ext>
            </a:extLst>
          </p:cNvPr>
          <p:cNvSpPr/>
          <p:nvPr/>
        </p:nvSpPr>
        <p:spPr>
          <a:xfrm>
            <a:off x="1063301" y="1457773"/>
            <a:ext cx="50326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可以先安裝幾個模組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endParaRPr lang="en-US" altLang="zh-TW" sz="2400" dirty="0">
              <a:cs typeface="Times New Roman" panose="02020603050405020304" pitchFamily="18" charset="0"/>
            </a:endParaRPr>
          </a:p>
          <a:p>
            <a:pPr algn="ju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pip install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pip install matplotlib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0E4CF0-A9BB-4953-A704-00D92BA3E190}"/>
              </a:ext>
            </a:extLst>
          </p:cNvPr>
          <p:cNvSpPr/>
          <p:nvPr/>
        </p:nvSpPr>
        <p:spPr>
          <a:xfrm>
            <a:off x="1063301" y="3198167"/>
            <a:ext cx="10571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後面將說明使用 </a:t>
            </a:r>
            <a:r>
              <a:rPr lang="en-US" altLang="zh-TW" sz="2400" dirty="0">
                <a:cs typeface="Times New Roman" panose="02020603050405020304" pitchFamily="18" charset="0"/>
              </a:rPr>
              <a:t>Python </a:t>
            </a:r>
            <a:r>
              <a:rPr lang="zh-TW" altLang="en-US" sz="2400" dirty="0">
                <a:cs typeface="Times New Roman" panose="02020603050405020304" pitchFamily="18" charset="0"/>
              </a:rPr>
              <a:t>讀 </a:t>
            </a:r>
            <a:r>
              <a:rPr lang="en-US" altLang="zh-TW" sz="2400" dirty="0">
                <a:cs typeface="Times New Roman" panose="02020603050405020304" pitchFamily="18" charset="0"/>
              </a:rPr>
              <a:t>video</a:t>
            </a:r>
            <a:r>
              <a:rPr lang="zh-TW" altLang="en-US" sz="2400" dirty="0">
                <a:cs typeface="Times New Roman" panose="02020603050405020304" pitchFamily="18" charset="0"/>
              </a:rPr>
              <a:t>，製作 </a:t>
            </a:r>
            <a:r>
              <a:rPr lang="en-US" altLang="zh-TW" sz="2400" dirty="0">
                <a:cs typeface="Times New Roman" panose="02020603050405020304" pitchFamily="18" charset="0"/>
              </a:rPr>
              <a:t>video </a:t>
            </a:r>
            <a:r>
              <a:rPr lang="zh-TW" altLang="en-US" sz="2400" dirty="0">
                <a:cs typeface="Times New Roman" panose="02020603050405020304" pitchFamily="18" charset="0"/>
              </a:rPr>
              <a:t>的方法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D911DA99-C880-46EE-B2F5-D8776A8D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11240446" cy="5847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3200" b="1" dirty="0">
                <a:solidFill>
                  <a:srgbClr val="3333FF"/>
                </a:solidFill>
                <a:sym typeface="Symbol" panose="05050102010706020507" pitchFamily="18" charset="2"/>
              </a:rPr>
              <a:t>三</a:t>
            </a:r>
            <a:r>
              <a:rPr lang="en-US" altLang="zh-TW" sz="3200" b="1" dirty="0">
                <a:solidFill>
                  <a:srgbClr val="3333FF"/>
                </a:solidFill>
                <a:sym typeface="Symbol" panose="05050102010706020507" pitchFamily="18" charset="2"/>
              </a:rPr>
              <a:t>.  Video </a:t>
            </a:r>
            <a:r>
              <a:rPr lang="zh-TW" altLang="en-US" sz="3200" b="1" dirty="0">
                <a:solidFill>
                  <a:srgbClr val="3333FF"/>
                </a:solidFill>
                <a:sym typeface="Symbol" panose="05050102010706020507" pitchFamily="18" charset="2"/>
              </a:rPr>
              <a:t>檔的讀寫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DED5F46-B5C2-4DE6-94E3-B8776C52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2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7C09517-E9A4-4722-84DE-861FABF06B52}"/>
              </a:ext>
            </a:extLst>
          </p:cNvPr>
          <p:cNvSpPr/>
          <p:nvPr/>
        </p:nvSpPr>
        <p:spPr>
          <a:xfrm>
            <a:off x="1063301" y="1457773"/>
            <a:ext cx="50326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可以先安裝幾個模組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endParaRPr lang="en-US" altLang="zh-TW" sz="2400" dirty="0">
              <a:cs typeface="Times New Roman" panose="02020603050405020304" pitchFamily="18" charset="0"/>
            </a:endParaRPr>
          </a:p>
          <a:p>
            <a:r>
              <a:rPr lang="en-US" altLang="zh-TW" sz="2400" dirty="0">
                <a:cs typeface="Times New Roman" panose="02020603050405020304" pitchFamily="18" charset="0"/>
              </a:rPr>
              <a:t>pip install </a:t>
            </a:r>
            <a:r>
              <a:rPr lang="en-US" altLang="zh-TW" sz="2400" dirty="0" err="1">
                <a:cs typeface="Times New Roman" panose="02020603050405020304" pitchFamily="18" charset="0"/>
              </a:rPr>
              <a:t>numpy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r>
              <a:rPr lang="en-US" altLang="zh-TW" sz="2400" dirty="0">
                <a:cs typeface="Times New Roman" panose="02020603050405020304" pitchFamily="18" charset="0"/>
              </a:rPr>
              <a:t>pip install </a:t>
            </a:r>
            <a:r>
              <a:rPr lang="en-US" altLang="zh-TW" sz="2400" dirty="0" err="1">
                <a:cs typeface="Times New Roman" panose="02020603050405020304" pitchFamily="18" charset="0"/>
              </a:rPr>
              <a:t>scipy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2400" dirty="0">
                <a:cs typeface="Times New Roman" panose="02020603050405020304" pitchFamily="18" charset="0"/>
              </a:rPr>
              <a:t>pip install matplotlib  # plot</a:t>
            </a:r>
          </a:p>
          <a:p>
            <a:r>
              <a:rPr lang="en-US" altLang="zh-TW" sz="2400" dirty="0">
                <a:cs typeface="Times New Roman" panose="02020603050405020304" pitchFamily="18" charset="0"/>
              </a:rPr>
              <a:t>pip install </a:t>
            </a:r>
            <a:r>
              <a:rPr lang="en-US" altLang="zh-TW" sz="2400" dirty="0" err="1">
                <a:cs typeface="Times New Roman" panose="02020603050405020304" pitchFamily="18" charset="0"/>
              </a:rPr>
              <a:t>pipwin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cs typeface="Times New Roman" panose="02020603050405020304" pitchFamily="18" charset="0"/>
              </a:rPr>
              <a:t>pipwin</a:t>
            </a:r>
            <a:r>
              <a:rPr lang="en-US" altLang="zh-TW" sz="2400" dirty="0">
                <a:cs typeface="Times New Roman" panose="02020603050405020304" pitchFamily="18" charset="0"/>
              </a:rPr>
              <a:t> install </a:t>
            </a:r>
            <a:r>
              <a:rPr lang="en-US" altLang="zh-TW" sz="2400" dirty="0" err="1">
                <a:cs typeface="Times New Roman" panose="02020603050405020304" pitchFamily="18" charset="0"/>
              </a:rPr>
              <a:t>simpleaudio</a:t>
            </a:r>
            <a:r>
              <a:rPr lang="en-US" altLang="zh-TW" sz="2400" dirty="0">
                <a:cs typeface="Times New Roman" panose="02020603050405020304" pitchFamily="18" charset="0"/>
              </a:rPr>
              <a:t>  # vocal files</a:t>
            </a:r>
          </a:p>
          <a:p>
            <a:r>
              <a:rPr lang="en-US" altLang="zh-TW" sz="2400" dirty="0" err="1">
                <a:cs typeface="Times New Roman" panose="02020603050405020304" pitchFamily="18" charset="0"/>
              </a:rPr>
              <a:t>pipwin</a:t>
            </a:r>
            <a:r>
              <a:rPr lang="en-US" altLang="zh-TW" sz="2400" dirty="0">
                <a:cs typeface="Times New Roman" panose="02020603050405020304" pitchFamily="18" charset="0"/>
              </a:rPr>
              <a:t> install </a:t>
            </a:r>
            <a:r>
              <a:rPr lang="en-US" altLang="zh-TW" sz="2400" dirty="0" err="1">
                <a:cs typeface="Times New Roman" panose="02020603050405020304" pitchFamily="18" charset="0"/>
              </a:rPr>
              <a:t>pyaudio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0E4CF0-A9BB-4953-A704-00D92BA3E190}"/>
              </a:ext>
            </a:extLst>
          </p:cNvPr>
          <p:cNvSpPr/>
          <p:nvPr/>
        </p:nvSpPr>
        <p:spPr>
          <a:xfrm>
            <a:off x="1063301" y="4828484"/>
            <a:ext cx="10571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後面將說明使用 </a:t>
            </a:r>
            <a:r>
              <a:rPr lang="en-US" altLang="zh-TW" sz="2400" dirty="0">
                <a:cs typeface="Times New Roman" panose="02020603050405020304" pitchFamily="18" charset="0"/>
              </a:rPr>
              <a:t>Python </a:t>
            </a:r>
            <a:r>
              <a:rPr lang="zh-TW" altLang="en-US" sz="2400" dirty="0">
                <a:cs typeface="Times New Roman" panose="02020603050405020304" pitchFamily="18" charset="0"/>
              </a:rPr>
              <a:t>讀檔，畫出頻譜，撥放聲音，製作音檔，錄音的方法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D911DA99-C880-46EE-B2F5-D8776A8D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11240446" cy="5847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3200" b="1" dirty="0">
                <a:solidFill>
                  <a:srgbClr val="3333FF"/>
                </a:solidFill>
                <a:sym typeface="Symbol" panose="05050102010706020507" pitchFamily="18" charset="2"/>
              </a:rPr>
              <a:t>一</a:t>
            </a:r>
            <a:r>
              <a:rPr lang="en-US" altLang="zh-TW" sz="3200" b="1" dirty="0">
                <a:solidFill>
                  <a:srgbClr val="3333FF"/>
                </a:solidFill>
                <a:sym typeface="Symbol" panose="05050102010706020507" pitchFamily="18" charset="2"/>
              </a:rPr>
              <a:t>.  </a:t>
            </a:r>
            <a:r>
              <a:rPr lang="zh-TW" altLang="en-US" sz="3200" b="1" dirty="0">
                <a:solidFill>
                  <a:srgbClr val="3333FF"/>
                </a:solidFill>
                <a:sym typeface="Symbol" panose="05050102010706020507" pitchFamily="18" charset="2"/>
              </a:rPr>
              <a:t>聲音檔的讀寫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DED5F46-B5C2-4DE6-94E3-B8776C52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3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51791B7-795B-44D9-8046-DA995374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279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III-A  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讀取並播放影片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77A93C-6EEB-44AA-8006-4D208F580877}"/>
              </a:ext>
            </a:extLst>
          </p:cNvPr>
          <p:cNvSpPr/>
          <p:nvPr/>
        </p:nvSpPr>
        <p:spPr>
          <a:xfrm>
            <a:off x="964660" y="1578196"/>
            <a:ext cx="8305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cv2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 = cv2.VideoCapture(‘test.avi')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cap.isOpened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 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持續讀取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ret, frame 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cap.read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# frame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包含目前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的資訊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if frame is read correctly ret is True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not ret: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print("Can't receive frame (stream end?). Exiting ...")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break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cv2.imshow('frame', frame)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cv2.waitKey(1)      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可以調整放映速度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數字大則越慢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cv2.waitKey(1) ==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('q'):  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按下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鍵退出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break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cap.release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cv2.destroyAllWindows()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5FD687-F1F3-48F5-990E-E25B384EA4A5}"/>
              </a:ext>
            </a:extLst>
          </p:cNvPr>
          <p:cNvSpPr/>
          <p:nvPr/>
        </p:nvSpPr>
        <p:spPr>
          <a:xfrm>
            <a:off x="964660" y="1147309"/>
            <a:ext cx="28937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範例程式</a:t>
            </a:r>
            <a:r>
              <a:rPr lang="en-US" altLang="zh-TW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zh-TW" altLang="en-US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讀取並顯示</a:t>
            </a:r>
            <a:r>
              <a:rPr lang="en-US" altLang="zh-TW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6D435B2-A14C-4005-93D7-35A7A989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BEB455-E13F-4FDE-9D4B-2F891D3961E1}"/>
              </a:ext>
            </a:extLst>
          </p:cNvPr>
          <p:cNvSpPr/>
          <p:nvPr/>
        </p:nvSpPr>
        <p:spPr>
          <a:xfrm>
            <a:off x="5695365" y="5812199"/>
            <a:ext cx="624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參考資料：https://www.kancloud.cn/aollo/aolloopencv/260405</a:t>
            </a:r>
          </a:p>
        </p:txBody>
      </p:sp>
    </p:spTree>
    <p:extLst>
      <p:ext uri="{BB962C8B-B14F-4D97-AF65-F5344CB8AC3E}">
        <p14:creationId xmlns:p14="http://schemas.microsoft.com/office/powerpoint/2010/main" val="2967000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377A93C-6EEB-44AA-8006-4D208F580877}"/>
              </a:ext>
            </a:extLst>
          </p:cNvPr>
          <p:cNvSpPr/>
          <p:nvPr/>
        </p:nvSpPr>
        <p:spPr>
          <a:xfrm>
            <a:off x="964660" y="1067970"/>
            <a:ext cx="947311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cv2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 = cv2.VideoCapture(‘test.avi')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cap.isOpened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ret, frame 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cap.read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if frame is read correctly ret is True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not ret: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print("Can't receive frame (stream end?). Exiting ...")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break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(frame)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#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此時可按右下角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000" dirty="0"/>
              <a:t>save the figure” </a:t>
            </a:r>
            <a:r>
              <a:rPr lang="zh-TW" altLang="en-US" sz="2000" dirty="0"/>
              <a:t>來將每個 </a:t>
            </a:r>
            <a:r>
              <a:rPr lang="en-US" altLang="zh-TW" sz="2000" dirty="0"/>
              <a:t>frame </a:t>
            </a:r>
            <a:r>
              <a:rPr lang="zh-TW" altLang="en-US" sz="2000" dirty="0"/>
              <a:t>存檔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cap.release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cv2.destroyAllWindows()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5FD687-F1F3-48F5-990E-E25B384EA4A5}"/>
              </a:ext>
            </a:extLst>
          </p:cNvPr>
          <p:cNvSpPr/>
          <p:nvPr/>
        </p:nvSpPr>
        <p:spPr>
          <a:xfrm>
            <a:off x="964660" y="447712"/>
            <a:ext cx="53953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範例程式</a:t>
            </a:r>
            <a:r>
              <a:rPr lang="en-US" altLang="zh-TW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zh-TW" altLang="en-US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讀取並將每個 </a:t>
            </a:r>
            <a:r>
              <a:rPr lang="en-US" altLang="zh-TW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frames </a:t>
            </a:r>
            <a:r>
              <a:rPr lang="zh-TW" altLang="en-US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一一存檔</a:t>
            </a:r>
            <a:r>
              <a:rPr lang="en-US" altLang="zh-TW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7C5A7D8-60AB-4643-A442-54F35B73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343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51791B7-795B-44D9-8046-DA995374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279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III-B  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製作 </a:t>
            </a:r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Video 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5FD687-F1F3-48F5-990E-E25B384EA4A5}"/>
              </a:ext>
            </a:extLst>
          </p:cNvPr>
          <p:cNvSpPr/>
          <p:nvPr/>
        </p:nvSpPr>
        <p:spPr>
          <a:xfrm>
            <a:off x="964660" y="1147309"/>
            <a:ext cx="103733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範例程式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讀取一個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  <a:r>
              <a:rPr lang="zh-TW" alt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檔之後，將當中的內容上下相反後，存成另一個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  <a:r>
              <a:rPr lang="zh-TW" alt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檔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8D5BBE-E077-4E98-B3CA-44D8F974B1B3}"/>
              </a:ext>
            </a:extLst>
          </p:cNvPr>
          <p:cNvSpPr/>
          <p:nvPr/>
        </p:nvSpPr>
        <p:spPr>
          <a:xfrm>
            <a:off x="964660" y="1687353"/>
            <a:ext cx="96692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cv2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 = cv2.VideoCapture(</a:t>
            </a:r>
            <a:r>
              <a:rPr lang="en-US" altLang="zh-TW" sz="2000" dirty="0"/>
              <a:t>'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test.mp4</a:t>
            </a:r>
            <a:r>
              <a:rPr lang="en-US" altLang="zh-TW" sz="2000" dirty="0"/>
              <a:t>'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Define the codec and create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VideoWriter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fourcc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cv2.VideoWriter_fourcc(*</a:t>
            </a:r>
            <a:r>
              <a:rPr lang="en-US" altLang="zh-TW" sz="2400" dirty="0"/>
              <a:t>'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XVID</a:t>
            </a:r>
            <a:r>
              <a:rPr lang="en-US" altLang="zh-TW" sz="2400" dirty="0"/>
              <a:t>'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# 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指定編碼格式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= int(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cap.get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(cv2.CAP_PROP_FRAME_WIDTH)) 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= int(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cap.get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(cv2.CAP_PROP_FRAME_HEIGHT))</a:t>
            </a:r>
          </a:p>
          <a:p>
            <a:b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= cv2.VideoWriter('output1.mp4',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fourcc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20.0, 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width,height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參數依序為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file name,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編碼格式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frame per second (fps)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，寬與高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續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1E2F57F-F211-4323-B881-80D06908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47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2683556-F529-4406-B98E-9E581AA6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190387-A196-4BF4-872F-14401B88BEC9}"/>
              </a:ext>
            </a:extLst>
          </p:cNvPr>
          <p:cNvSpPr/>
          <p:nvPr/>
        </p:nvSpPr>
        <p:spPr>
          <a:xfrm>
            <a:off x="1382949" y="245599"/>
            <a:ext cx="942610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cap.isOpened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()):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ret, frame 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cap.read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ret==True: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frame = cv2.flip(frame,0) 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上下相反</a:t>
            </a:r>
            <a:b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# write the flipped frame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out.write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(frame)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cv2.imshow('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frame',frame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cv2.waitKey(1) ==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('q’):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break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break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cap.release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out.release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cv2.destroyAllWindows()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F4EA8C-0575-4A96-95F0-88872783B6FD}"/>
              </a:ext>
            </a:extLst>
          </p:cNvPr>
          <p:cNvSpPr/>
          <p:nvPr/>
        </p:nvSpPr>
        <p:spPr>
          <a:xfrm>
            <a:off x="5675910" y="5701631"/>
            <a:ext cx="624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參考資料：https://www.kancloud.cn/aollo/aolloopencv/260405</a:t>
            </a:r>
          </a:p>
        </p:txBody>
      </p:sp>
    </p:spTree>
    <p:extLst>
      <p:ext uri="{BB962C8B-B14F-4D97-AF65-F5344CB8AC3E}">
        <p14:creationId xmlns:p14="http://schemas.microsoft.com/office/powerpoint/2010/main" val="38570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3000365-BDC6-4378-993E-12A674007AF2}"/>
              </a:ext>
            </a:extLst>
          </p:cNvPr>
          <p:cNvSpPr txBox="1">
            <a:spLocks/>
          </p:cNvSpPr>
          <p:nvPr/>
        </p:nvSpPr>
        <p:spPr>
          <a:xfrm>
            <a:off x="1045097" y="425116"/>
            <a:ext cx="10229259" cy="49026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I-A.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讀音訊檔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C09517-E9A4-4722-84DE-861FABF06B52}"/>
              </a:ext>
            </a:extLst>
          </p:cNvPr>
          <p:cNvSpPr/>
          <p:nvPr/>
        </p:nvSpPr>
        <p:spPr>
          <a:xfrm>
            <a:off x="1063301" y="1242856"/>
            <a:ext cx="5032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要先</a:t>
            </a:r>
            <a:r>
              <a:rPr lang="en-US" altLang="zh-TW" sz="2400" dirty="0">
                <a:cs typeface="Times New Roman" panose="02020603050405020304" pitchFamily="18" charset="0"/>
              </a:rPr>
              <a:t>import </a:t>
            </a:r>
            <a:r>
              <a:rPr lang="zh-TW" altLang="en-US" sz="2400" dirty="0">
                <a:cs typeface="Times New Roman" panose="02020603050405020304" pitchFamily="18" charset="0"/>
              </a:rPr>
              <a:t>相關模組 </a:t>
            </a:r>
            <a:r>
              <a:rPr lang="en-US" altLang="zh-TW" sz="2400" dirty="0">
                <a:cs typeface="Times New Roman" panose="02020603050405020304" pitchFamily="18" charset="0"/>
              </a:rPr>
              <a:t>:    import wave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F9EABA-0FDD-452C-B735-C9197FFFC9CB}"/>
              </a:ext>
            </a:extLst>
          </p:cNvPr>
          <p:cNvSpPr/>
          <p:nvPr/>
        </p:nvSpPr>
        <p:spPr>
          <a:xfrm>
            <a:off x="1080948" y="1808624"/>
            <a:ext cx="10193408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</a:pPr>
            <a:r>
              <a:rPr lang="zh-TW" altLang="en-US" sz="2400" b="1" dirty="0">
                <a:solidFill>
                  <a:srgbClr val="0000FF"/>
                </a:solidFill>
                <a:cs typeface="Times New Roman" panose="02020603050405020304" pitchFamily="18" charset="0"/>
              </a:rPr>
              <a:t>讀取音檔 </a:t>
            </a:r>
            <a:r>
              <a:rPr lang="en-US" altLang="zh-TW" sz="2400" dirty="0"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450"/>
              </a:spcBef>
            </a:pPr>
            <a:r>
              <a:rPr lang="en-US" altLang="zh-TW" sz="2400" dirty="0" err="1">
                <a:cs typeface="Times New Roman" panose="02020603050405020304" pitchFamily="18" charset="0"/>
              </a:rPr>
              <a:t>wavefile</a:t>
            </a:r>
            <a:r>
              <a:rPr lang="en-US" altLang="zh-TW" sz="2400" dirty="0"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cs typeface="Times New Roman" panose="02020603050405020304" pitchFamily="18" charset="0"/>
              </a:rPr>
              <a:t>wave.open</a:t>
            </a:r>
            <a:r>
              <a:rPr lang="en-US" altLang="zh-TW" sz="2400" dirty="0">
                <a:cs typeface="Times New Roman" panose="02020603050405020304" pitchFamily="18" charset="0"/>
              </a:rPr>
              <a:t>('C:/WINDOWS/Media/Alarm01.wav', '</a:t>
            </a:r>
            <a:r>
              <a:rPr lang="en-US" altLang="zh-TW" sz="2400" dirty="0" err="1">
                <a:cs typeface="Times New Roman" panose="02020603050405020304" pitchFamily="18" charset="0"/>
              </a:rPr>
              <a:t>rb</a:t>
            </a:r>
            <a:r>
              <a:rPr lang="en-US" altLang="zh-TW" sz="2400" dirty="0">
                <a:cs typeface="Times New Roman" panose="02020603050405020304" pitchFamily="18" charset="0"/>
              </a:rPr>
              <a:t>‘)</a:t>
            </a:r>
          </a:p>
          <a:p>
            <a:pPr>
              <a:spcBef>
                <a:spcPts val="450"/>
              </a:spcBef>
            </a:pPr>
            <a:r>
              <a:rPr lang="zh-TW" altLang="en-US" sz="2400" dirty="0">
                <a:cs typeface="Times New Roman" panose="02020603050405020304" pitchFamily="18" charset="0"/>
              </a:rPr>
              <a:t>獲得音檔取樣頻率和音訊長度</a:t>
            </a:r>
            <a:r>
              <a:rPr lang="en-US" altLang="zh-TW" sz="2400" dirty="0">
                <a:cs typeface="Times New Roman" panose="02020603050405020304" pitchFamily="18" charset="0"/>
              </a:rPr>
              <a:t>: </a:t>
            </a:r>
          </a:p>
          <a:p>
            <a:pPr>
              <a:spcBef>
                <a:spcPts val="450"/>
              </a:spcBef>
            </a:pPr>
            <a:r>
              <a:rPr lang="en-US" altLang="zh-TW" sz="2400" dirty="0">
                <a:cs typeface="Times New Roman" panose="02020603050405020304" pitchFamily="18" charset="0"/>
              </a:rPr>
              <a:t>       fs =</a:t>
            </a:r>
            <a:r>
              <a:rPr lang="en-US" altLang="zh-TW" sz="2400" dirty="0" err="1">
                <a:cs typeface="Times New Roman" panose="02020603050405020304" pitchFamily="18" charset="0"/>
              </a:rPr>
              <a:t>wavefile.getframerate</a:t>
            </a:r>
            <a:r>
              <a:rPr lang="en-US" altLang="zh-TW" sz="2400" dirty="0">
                <a:cs typeface="Times New Roman" panose="02020603050405020304" pitchFamily="18" charset="0"/>
              </a:rPr>
              <a:t>()       # sampling frequency </a:t>
            </a:r>
          </a:p>
          <a:p>
            <a:pPr>
              <a:spcBef>
                <a:spcPts val="450"/>
              </a:spcBef>
            </a:pPr>
            <a:r>
              <a:rPr lang="en-US" altLang="zh-TW" sz="2400" dirty="0">
                <a:cs typeface="Times New Roman" panose="02020603050405020304" pitchFamily="18" charset="0"/>
              </a:rPr>
              <a:t>       </a:t>
            </a:r>
            <a:r>
              <a:rPr lang="en-US" altLang="zh-TW" sz="2400" dirty="0" err="1">
                <a:cs typeface="Times New Roman" panose="02020603050405020304" pitchFamily="18" charset="0"/>
              </a:rPr>
              <a:t>num_frame</a:t>
            </a:r>
            <a:r>
              <a:rPr lang="en-US" altLang="zh-TW" sz="2400" dirty="0"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cs typeface="Times New Roman" panose="02020603050405020304" pitchFamily="18" charset="0"/>
              </a:rPr>
              <a:t>wavefile.getnframes</a:t>
            </a:r>
            <a:r>
              <a:rPr lang="en-US" altLang="zh-TW" sz="2400" dirty="0">
                <a:cs typeface="Times New Roman" panose="02020603050405020304" pitchFamily="18" charset="0"/>
              </a:rPr>
              <a:t>()  # length of the vocal signal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A2A5CF-BE20-47BF-B580-7162442D10A5}"/>
              </a:ext>
            </a:extLst>
          </p:cNvPr>
          <p:cNvSpPr/>
          <p:nvPr/>
        </p:nvSpPr>
        <p:spPr>
          <a:xfrm>
            <a:off x="1524000" y="421072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859900"/>
                </a:solidFill>
                <a:cs typeface="Times New Roman" panose="02020603050405020304" pitchFamily="18" charset="0"/>
              </a:rPr>
              <a:t>&gt;&gt;&gt;</a:t>
            </a:r>
            <a:r>
              <a:rPr lang="en-US" altLang="zh-TW" sz="2400" dirty="0">
                <a:cs typeface="Times New Roman" panose="02020603050405020304" pitchFamily="18" charset="0"/>
              </a:rPr>
              <a:t> fs</a:t>
            </a:r>
          </a:p>
          <a:p>
            <a:r>
              <a:rPr lang="en-US" altLang="zh-TW" sz="2400" dirty="0">
                <a:cs typeface="Times New Roman" panose="02020603050405020304" pitchFamily="18" charset="0"/>
              </a:rPr>
              <a:t>22050</a:t>
            </a:r>
          </a:p>
          <a:p>
            <a:endParaRPr lang="en-US" altLang="zh-TW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rgbClr val="859900"/>
                </a:solidFill>
                <a:cs typeface="Times New Roman" panose="02020603050405020304" pitchFamily="18" charset="0"/>
              </a:rPr>
              <a:t>&gt;&gt;&gt;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cs typeface="Times New Roman" panose="02020603050405020304" pitchFamily="18" charset="0"/>
              </a:rPr>
              <a:t>num_frame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r>
              <a:rPr lang="en-US" altLang="zh-TW" sz="2400" dirty="0">
                <a:cs typeface="Times New Roman" panose="02020603050405020304" pitchFamily="18" charset="0"/>
              </a:rPr>
              <a:t>122868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3B54AA38-3EB2-4931-9E37-CF55E5641A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1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1119" y="629103"/>
            <a:ext cx="10067324" cy="5509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讀取波形與相關參數</a:t>
            </a:r>
            <a:endParaRPr lang="en-US" altLang="zh-TW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要先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相關模組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import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wavefile.readframes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num_frame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np.frombuffer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=np.int16) 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轉成整數型態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max(abs(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# normalization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n_channel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np.reshape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num_frame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n_channel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若為雙聲道音檔需要做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</a:p>
          <a:p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EB70318A-AF23-433C-BA81-608CD1E7787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1B92875-1670-477E-A6E1-1AF44CDCE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04" y="2036048"/>
            <a:ext cx="5852172" cy="4389129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342F5EA-6CF7-452F-B205-04F5AB625B4D}"/>
              </a:ext>
            </a:extLst>
          </p:cNvPr>
          <p:cNvSpPr txBox="1">
            <a:spLocks/>
          </p:cNvSpPr>
          <p:nvPr/>
        </p:nvSpPr>
        <p:spPr>
          <a:xfrm>
            <a:off x="950318" y="498473"/>
            <a:ext cx="7544966" cy="307514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畫出音訊波形圖</a:t>
            </a:r>
            <a:endParaRPr lang="en-US" altLang="zh-TW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要先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相關模組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import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num_frame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)*1/fs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(time,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8E2113EE-C30D-4935-A240-DCBA24947FB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D7D905D-B63F-4962-972A-EF0780B3ACA7}"/>
              </a:ext>
            </a:extLst>
          </p:cNvPr>
          <p:cNvSpPr txBox="1">
            <a:spLocks/>
          </p:cNvSpPr>
          <p:nvPr/>
        </p:nvSpPr>
        <p:spPr>
          <a:xfrm>
            <a:off x="1050588" y="457201"/>
            <a:ext cx="8559482" cy="509738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1-B.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畫出頻譜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A8CAAEE-A027-41AF-B7C6-92914A77E803}"/>
              </a:ext>
            </a:extLst>
          </p:cNvPr>
          <p:cNvSpPr txBox="1">
            <a:spLocks/>
          </p:cNvSpPr>
          <p:nvPr/>
        </p:nvSpPr>
        <p:spPr>
          <a:xfrm>
            <a:off x="1557264" y="1224303"/>
            <a:ext cx="8424936" cy="508501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要先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相關模組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from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scipy.fftpack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fft_data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abs(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[:,1]))/fs   # only choose the 1</a:t>
            </a:r>
            <a:r>
              <a:rPr lang="en-US" altLang="zh-TW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 </a:t>
            </a: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注意要乘上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1/fs</a:t>
            </a:r>
          </a:p>
          <a:p>
            <a:r>
              <a:rPr lang="en-US" altLang="zh-TW" sz="2200" dirty="0"/>
              <a:t>n0=int(</a:t>
            </a:r>
            <a:r>
              <a:rPr lang="en-US" altLang="zh-TW" sz="2200" dirty="0" err="1"/>
              <a:t>np.ceil</a:t>
            </a:r>
            <a:r>
              <a:rPr lang="en-US" altLang="zh-TW" sz="2200" dirty="0"/>
              <a:t>(</a:t>
            </a:r>
            <a:r>
              <a:rPr lang="en-US" altLang="zh-TW" sz="2200" dirty="0" err="1"/>
              <a:t>num_frame</a:t>
            </a:r>
            <a:r>
              <a:rPr lang="en-US" altLang="zh-TW" sz="2200" dirty="0"/>
              <a:t>/2))</a:t>
            </a:r>
          </a:p>
          <a:p>
            <a:r>
              <a:rPr lang="pt-BR" altLang="zh-TW" sz="2200" dirty="0"/>
              <a:t>fft_data1=np.concatenate([fft_data[n0:num_frame],fft_data[0:n0]])</a:t>
            </a:r>
          </a:p>
          <a:p>
            <a:pPr marL="0" indent="0">
              <a:buNone/>
            </a:pPr>
            <a:r>
              <a:rPr lang="pt-BR" altLang="zh-TW" sz="2200" dirty="0"/>
              <a:t>    # </a:t>
            </a:r>
            <a:r>
              <a:rPr lang="zh-TW" altLang="en-US" sz="2200" dirty="0"/>
              <a:t>將頻譜後面一半移到前面</a:t>
            </a:r>
            <a:endParaRPr lang="pt-BR" altLang="zh-TW" sz="2200" dirty="0"/>
          </a:p>
          <a:p>
            <a:r>
              <a:rPr lang="pt-BR" altLang="zh-TW" sz="2200" dirty="0"/>
              <a:t>freq=np.concatenate([range(n0-num_frame,0),range(0,n0)])*fs/num_frame</a:t>
            </a:r>
          </a:p>
          <a:p>
            <a:pPr marL="0" indent="0">
              <a:buNone/>
            </a:pPr>
            <a:r>
              <a:rPr lang="pt-BR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頻率軸跟著調整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(freq,fft_data1)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plt.xlim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(-1000,1000)  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限制頻率的顯示範圍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如後圖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D75ECB99-154E-403E-9E87-FFE48B7F1D9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2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E8C8F67-04A0-47BD-B549-7712BB5FC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55" y="311625"/>
            <a:ext cx="7724867" cy="5793650"/>
          </a:xfrm>
          <a:prstGeom prst="rect">
            <a:avLst/>
          </a:prstGeom>
        </p:spPr>
      </p:pic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91838AD4-C023-4FE4-A369-D0E9C54C044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60AE67-DA74-433B-A466-47E85AB36935}"/>
              </a:ext>
            </a:extLst>
          </p:cNvPr>
          <p:cNvSpPr/>
          <p:nvPr/>
        </p:nvSpPr>
        <p:spPr>
          <a:xfrm>
            <a:off x="561879" y="311625"/>
            <a:ext cx="2852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執行結果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998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20084" y="2299081"/>
            <a:ext cx="7886700" cy="3122772"/>
          </a:xfrm>
        </p:spPr>
        <p:txBody>
          <a:bodyPr>
            <a:no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n_bytes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   # using two bytes to record a data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(2**15-1)*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 change the range to -2</a:t>
            </a:r>
            <a:r>
              <a:rPr lang="en-US" altLang="zh-TW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2</a:t>
            </a:r>
            <a:r>
              <a:rPr lang="en-US" altLang="zh-TW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wave_data.astype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(np.int16)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play_obj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sa.play_buffer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n_channel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n_bytes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fs)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play_obj.wait_done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0B9CB2D0-0ABB-4769-A87E-BB0053CE7913}"/>
              </a:ext>
            </a:extLst>
          </p:cNvPr>
          <p:cNvSpPr txBox="1">
            <a:spLocks/>
          </p:cNvSpPr>
          <p:nvPr/>
        </p:nvSpPr>
        <p:spPr>
          <a:xfrm>
            <a:off x="632298" y="548680"/>
            <a:ext cx="10389139" cy="504056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I-C.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播放聲音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6B6214-D260-4579-9E5F-3057056B891A}"/>
              </a:ext>
            </a:extLst>
          </p:cNvPr>
          <p:cNvSpPr/>
          <p:nvPr/>
        </p:nvSpPr>
        <p:spPr>
          <a:xfrm>
            <a:off x="1320085" y="1436147"/>
            <a:ext cx="6769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要先</a:t>
            </a:r>
            <a:r>
              <a:rPr lang="en-US" altLang="zh-TW" sz="2400" dirty="0">
                <a:cs typeface="Times New Roman" panose="02020603050405020304" pitchFamily="18" charset="0"/>
              </a:rPr>
              <a:t>import </a:t>
            </a:r>
            <a:r>
              <a:rPr lang="zh-TW" altLang="en-US" sz="2400" dirty="0">
                <a:cs typeface="Times New Roman" panose="02020603050405020304" pitchFamily="18" charset="0"/>
              </a:rPr>
              <a:t>相關模組 </a:t>
            </a:r>
            <a:r>
              <a:rPr lang="en-US" altLang="zh-TW" sz="2400" dirty="0">
                <a:cs typeface="Times New Roman" panose="02020603050405020304" pitchFamily="18" charset="0"/>
              </a:rPr>
              <a:t>:   </a:t>
            </a:r>
            <a:r>
              <a:rPr lang="en-US" altLang="zh-TW" sz="2400" dirty="0"/>
              <a:t>import </a:t>
            </a:r>
            <a:r>
              <a:rPr lang="en-US" altLang="zh-TW" sz="2400" dirty="0" err="1"/>
              <a:t>simpleaudio</a:t>
            </a:r>
            <a:r>
              <a:rPr lang="en-US" altLang="zh-TW" sz="2400" dirty="0"/>
              <a:t> as </a:t>
            </a:r>
            <a:r>
              <a:rPr lang="en-US" altLang="zh-TW" sz="2400" dirty="0" err="1"/>
              <a:t>sa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endParaRPr lang="zh-TW" altLang="en-US" sz="2400" dirty="0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BFE42AB5-B7BD-4249-9E57-293ED28F67E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0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B9CB2D0-0ABB-4769-A87E-BB0053CE7913}"/>
              </a:ext>
            </a:extLst>
          </p:cNvPr>
          <p:cNvSpPr txBox="1">
            <a:spLocks/>
          </p:cNvSpPr>
          <p:nvPr/>
        </p:nvSpPr>
        <p:spPr>
          <a:xfrm>
            <a:off x="846307" y="515566"/>
            <a:ext cx="10262680" cy="46516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1-D.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製作音檔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D02BA25-06E6-4786-A111-E423265F1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149" y="1549314"/>
            <a:ext cx="7886700" cy="3759371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wave.open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testing.wav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f.setnchannels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設定聲道數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f.setsampwidth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#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每個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有幾個位元組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f.setframerate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(fs) #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設定取樣頻率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f.writeframes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wave_data.tobytes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1BF291-6992-4BEF-BBDC-F33362C870A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8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2098</Words>
  <Application>Microsoft Office PowerPoint</Application>
  <PresentationFormat>寬螢幕</PresentationFormat>
  <Paragraphs>247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新細明體</vt:lpstr>
      <vt:lpstr>標楷體</vt:lpstr>
      <vt:lpstr>Arial</vt:lpstr>
      <vt:lpstr>Calibri</vt:lpstr>
      <vt:lpstr>Calibri Light</vt:lpstr>
      <vt:lpstr>Symbol</vt:lpstr>
      <vt:lpstr>Times New Roman</vt:lpstr>
      <vt:lpstr>Office 佈景主題</vt:lpstr>
      <vt:lpstr>聲音檔，影像檔，和 Video 檔的讀與寫 (by Python)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II-A  讀取影像檔</vt:lpstr>
      <vt:lpstr>PowerPoint 簡報</vt:lpstr>
      <vt:lpstr>II-B  顯示影像</vt:lpstr>
      <vt:lpstr>PowerPoint 簡報</vt:lpstr>
      <vt:lpstr>PowerPoint 簡報</vt:lpstr>
      <vt:lpstr>II-C  寫入圖片檔</vt:lpstr>
      <vt:lpstr>PowerPoint 簡報</vt:lpstr>
      <vt:lpstr>III-A  讀取並播放影片</vt:lpstr>
      <vt:lpstr>PowerPoint 簡報</vt:lpstr>
      <vt:lpstr>III-B  製作 Video 檔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for python</dc:title>
  <dc:creator>ASUS</dc:creator>
  <cp:lastModifiedBy>user</cp:lastModifiedBy>
  <cp:revision>134</cp:revision>
  <dcterms:created xsi:type="dcterms:W3CDTF">2021-12-23T06:57:28Z</dcterms:created>
  <dcterms:modified xsi:type="dcterms:W3CDTF">2023-02-12T02:34:03Z</dcterms:modified>
</cp:coreProperties>
</file>