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3654" r:id="rId2"/>
  </p:sldMasterIdLst>
  <p:notesMasterIdLst>
    <p:notesMasterId r:id="rId42"/>
  </p:notesMasterIdLst>
  <p:handoutMasterIdLst>
    <p:handoutMasterId r:id="rId43"/>
  </p:handout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55" r:id="rId13"/>
    <p:sldId id="35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53" r:id="rId22"/>
    <p:sldId id="354" r:id="rId23"/>
    <p:sldId id="352" r:id="rId24"/>
    <p:sldId id="351" r:id="rId25"/>
    <p:sldId id="305" r:id="rId26"/>
    <p:sldId id="306" r:id="rId27"/>
    <p:sldId id="307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</p:sldIdLst>
  <p:sldSz cx="9144000" cy="6858000" type="screen4x3"/>
  <p:notesSz cx="9928225" cy="6797675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900"/>
    <a:srgbClr val="FFCCFF"/>
    <a:srgbClr val="FF99CC"/>
    <a:srgbClr val="FF9999"/>
    <a:srgbClr val="CCECFF"/>
    <a:srgbClr val="90948C"/>
    <a:srgbClr val="E6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92662" autoAdjust="0"/>
  </p:normalViewPr>
  <p:slideViewPr>
    <p:cSldViewPr snapToGrid="0">
      <p:cViewPr varScale="1">
        <p:scale>
          <a:sx n="82" d="100"/>
          <a:sy n="82" d="100"/>
        </p:scale>
        <p:origin x="-133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52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3216ED-BB45-6245-912B-2166CCFE4B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text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7B4B23-643F-C340-A99E-564728A832A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80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3446E95-D7EC-7142-A214-E6C77D6F4F1C}" type="slidenum">
              <a:rPr lang="en-US" i="0">
                <a:latin typeface="Times New Roman" charset="0"/>
              </a:rPr>
              <a:pPr/>
              <a:t>2</a:t>
            </a:fld>
            <a:endParaRPr lang="en-US" i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71E997-3D2F-8F4C-9796-39306A017E65}" type="slidenum">
              <a:rPr lang="en-US" i="0">
                <a:latin typeface="Times New Roman" charset="0"/>
              </a:rPr>
              <a:pPr/>
              <a:t>15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DD73BE-5508-0C46-B91F-D889A110A34B}" type="slidenum">
              <a:rPr lang="en-US" i="0">
                <a:latin typeface="Times New Roman" charset="0"/>
              </a:rPr>
              <a:pPr/>
              <a:t>16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81779C0-39BC-D447-9DE8-C60CC7E46DCB}" type="slidenum">
              <a:rPr lang="en-US" i="0">
                <a:latin typeface="Times New Roman" charset="0"/>
              </a:rPr>
              <a:pPr/>
              <a:t>17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7223280-5AFC-714B-80A5-840C74ADE531}" type="slidenum">
              <a:rPr lang="en-US" i="0">
                <a:latin typeface="Times New Roman" charset="0"/>
              </a:rPr>
              <a:pPr/>
              <a:t>18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CC4A5D2-0132-2C46-8C66-9C2B03F37CBF}" type="slidenum">
              <a:rPr lang="en-US" i="0">
                <a:latin typeface="Times New Roman" charset="0"/>
              </a:rPr>
              <a:pPr/>
              <a:t>19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5DADEA-C013-6F4A-85A7-FD1673E6EEE9}" type="slidenum">
              <a:rPr lang="en-US" i="0">
                <a:latin typeface="Times New Roman" charset="0"/>
              </a:rPr>
              <a:pPr/>
              <a:t>20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516CFE-67C8-BF40-9982-3F38EB324E01}" type="slidenum">
              <a:rPr lang="en-US" i="0">
                <a:latin typeface="Times New Roman" charset="0"/>
              </a:rPr>
              <a:pPr/>
              <a:t>21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D5953C-9157-8E4F-9EA2-B401BD6C2ADC}" type="slidenum">
              <a:rPr lang="en-US" i="0">
                <a:latin typeface="Times New Roman" charset="0"/>
              </a:rPr>
              <a:pPr/>
              <a:t>24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7FA7CF-0AC5-764D-BC5B-875BCA8A2D03}" type="slidenum">
              <a:rPr lang="en-US" i="0">
                <a:latin typeface="Times New Roman" charset="0"/>
              </a:rPr>
              <a:pPr/>
              <a:t>25</a:t>
            </a:fld>
            <a:endParaRPr lang="en-US" i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E779D83-F914-5040-A1A3-9BBE89BF8644}" type="slidenum">
              <a:rPr lang="en-US" i="0">
                <a:latin typeface="Times New Roman" charset="0"/>
              </a:rPr>
              <a:pPr/>
              <a:t>26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1901FC0-F103-3E45-97C7-A478710A584B}" type="slidenum">
              <a:rPr lang="en-US" i="0">
                <a:latin typeface="Times New Roman" charset="0"/>
              </a:rPr>
              <a:pPr/>
              <a:t>3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9D61B6-7B24-3049-BC71-0984251D0551}" type="slidenum">
              <a:rPr lang="en-US" i="0">
                <a:latin typeface="Times New Roman" charset="0"/>
              </a:rPr>
              <a:pPr/>
              <a:t>4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E3FEEE-8204-5E46-B59E-4253925AC76F}" type="slidenum">
              <a:rPr lang="en-US" i="0">
                <a:latin typeface="Times New Roman" charset="0"/>
              </a:rPr>
              <a:pPr/>
              <a:t>5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Wingdings" charset="0"/>
              <a:buNone/>
            </a:pPr>
            <a:fld id="{12FB46F8-6841-7946-B811-E71B537DC1FB}" type="slidenum">
              <a:rPr lang="en-US" i="0">
                <a:solidFill>
                  <a:srgbClr val="000000"/>
                </a:solidFill>
                <a:latin typeface="Times New Roman" charset="0"/>
                <a:ea typeface="SimSun" charset="0"/>
                <a:cs typeface="SimSun" charset="0"/>
              </a:rPr>
              <a:pPr eaLnBrk="1" hangingPunct="1">
                <a:buFont typeface="Wingdings" charset="0"/>
                <a:buNone/>
              </a:pPr>
              <a:t>8</a:t>
            </a:fld>
            <a:endParaRPr lang="en-US" i="0">
              <a:solidFill>
                <a:srgbClr val="000000"/>
              </a:solidFill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7250" cy="2547937"/>
          </a:xfrm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2902" y="3227997"/>
            <a:ext cx="7282422" cy="30594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Wingdings" charset="0"/>
              <a:buNone/>
            </a:pPr>
            <a:fld id="{2963DDF6-CE6E-6645-B751-02314918B199}" type="slidenum">
              <a:rPr lang="en-US" i="0">
                <a:solidFill>
                  <a:srgbClr val="000000"/>
                </a:solidFill>
                <a:latin typeface="Times New Roman" charset="0"/>
                <a:ea typeface="SimSun" charset="0"/>
                <a:cs typeface="SimSun" charset="0"/>
              </a:rPr>
              <a:pPr eaLnBrk="1" hangingPunct="1">
                <a:buFont typeface="Wingdings" charset="0"/>
                <a:buNone/>
              </a:pPr>
              <a:t>9</a:t>
            </a:fld>
            <a:endParaRPr lang="en-US" i="0">
              <a:solidFill>
                <a:srgbClr val="000000"/>
              </a:solidFill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7250" cy="2547937"/>
          </a:xfrm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2902" y="3227997"/>
            <a:ext cx="7282422" cy="30594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Wingdings" charset="0"/>
              <a:buNone/>
            </a:pPr>
            <a:fld id="{7EC39EB4-A820-A743-8628-C2DFB6065147}" type="slidenum">
              <a:rPr lang="en-US" i="0">
                <a:solidFill>
                  <a:srgbClr val="000000"/>
                </a:solidFill>
                <a:latin typeface="Times New Roman" charset="0"/>
                <a:ea typeface="SimSun" charset="0"/>
                <a:cs typeface="SimSun" charset="0"/>
              </a:rPr>
              <a:pPr eaLnBrk="1" hangingPunct="1">
                <a:buFont typeface="Wingdings" charset="0"/>
                <a:buNone/>
              </a:pPr>
              <a:t>10</a:t>
            </a:fld>
            <a:endParaRPr lang="en-US" i="0">
              <a:solidFill>
                <a:srgbClr val="000000"/>
              </a:solidFill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7250" cy="2547937"/>
          </a:xfrm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2902" y="3227997"/>
            <a:ext cx="7282422" cy="30594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Wingdings" charset="0"/>
              <a:buNone/>
            </a:pPr>
            <a:fld id="{F5BE6B10-A418-6C4D-A6CA-B96AA3852D8F}" type="slidenum">
              <a:rPr lang="en-US" i="0">
                <a:solidFill>
                  <a:srgbClr val="000000"/>
                </a:solidFill>
                <a:latin typeface="Times New Roman" charset="0"/>
                <a:ea typeface="SimSun" charset="0"/>
                <a:cs typeface="SimSun" charset="0"/>
              </a:rPr>
              <a:pPr eaLnBrk="1" hangingPunct="1">
                <a:buFont typeface="Wingdings" charset="0"/>
                <a:buNone/>
              </a:pPr>
              <a:t>13</a:t>
            </a:fld>
            <a:endParaRPr lang="en-US" i="0">
              <a:solidFill>
                <a:srgbClr val="000000"/>
              </a:solidFill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7250" cy="2547937"/>
          </a:xfrm>
          <a:ln/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2902" y="3227997"/>
            <a:ext cx="7282422" cy="30594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1D94B8-9647-4F47-B70D-5F67C3AA62E0}" type="slidenum">
              <a:rPr lang="en-US" i="0">
                <a:latin typeface="Times New Roman" charset="0"/>
              </a:rPr>
              <a:pPr/>
              <a:t>14</a:t>
            </a:fld>
            <a:endParaRPr lang="en-US" i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313" y="2493020"/>
            <a:ext cx="82073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>
            <a:prstShdw prst="shdw17" dist="40161" dir="4293903">
              <a:srgbClr val="90948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68313" y="3933056"/>
            <a:ext cx="82073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>
            <a:prstShdw prst="shdw17" dist="40161" dir="4293903">
              <a:srgbClr val="90948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es-E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0" y="90805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prstShdw prst="shdw17" dist="40161" dir="4293903">
              <a:srgbClr val="90948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es-E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 flipV="1">
            <a:off x="0" y="27384"/>
            <a:ext cx="53975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 flipV="1">
            <a:off x="8640763" y="27384"/>
            <a:ext cx="53975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lvl="0"/>
            <a:endParaRPr lang="es-ES">
              <a:cs typeface="+mn-cs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64904"/>
            <a:ext cx="7772400" cy="12235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25538"/>
            <a:ext cx="6400800" cy="1008062"/>
          </a:xfrm>
        </p:spPr>
        <p:txBody>
          <a:bodyPr/>
          <a:lstStyle>
            <a:lvl1pPr marL="0" indent="0" algn="ctr">
              <a:buFont typeface="Wingdings" charset="0"/>
              <a:buNone/>
              <a:defRPr sz="1800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9D9901-AB0E-B441-A12A-28DCCDAE39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5949280"/>
            <a:ext cx="1174924" cy="827807"/>
          </a:xfrm>
          <a:prstGeom prst="rect">
            <a:avLst/>
          </a:prstGeom>
          <a:ln>
            <a:noFill/>
          </a:ln>
        </p:spPr>
      </p:pic>
      <p:sp>
        <p:nvSpPr>
          <p:cNvPr id="20" name="CuadroTexto 19"/>
          <p:cNvSpPr txBox="1"/>
          <p:nvPr userDrawn="1"/>
        </p:nvSpPr>
        <p:spPr>
          <a:xfrm>
            <a:off x="1948978" y="623730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err="1" smtClean="0"/>
              <a:t>Credits</a:t>
            </a:r>
            <a:r>
              <a:rPr lang="es-ES" dirty="0" smtClean="0"/>
              <a:t>: Dr. Daniel </a:t>
            </a:r>
            <a:r>
              <a:rPr lang="es-ES" dirty="0" err="1" smtClean="0"/>
              <a:t>Livingstone</a:t>
            </a:r>
            <a:r>
              <a:rPr lang="es-ES" dirty="0" smtClean="0"/>
              <a:t>, Prof. Abbes Amira &amp; Prof. Edward </a:t>
            </a:r>
            <a:r>
              <a:rPr lang="es-ES" dirty="0" err="1" smtClean="0"/>
              <a:t>Angel</a:t>
            </a:r>
            <a:r>
              <a:rPr lang="es-ES" dirty="0" smtClean="0"/>
              <a:t> (</a:t>
            </a:r>
            <a:r>
              <a:rPr lang="en-US" dirty="0"/>
              <a:t>Angel: Interactive Computer Graphics 6E © Addison-Wesley </a:t>
            </a:r>
            <a:r>
              <a:rPr lang="en-US" dirty="0" smtClean="0"/>
              <a:t>2012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3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9A1C-4B39-A448-8026-AC3F71D9A66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3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2090737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9813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78A35-4BDA-8742-B248-EDACCCA39D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16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ECD12-A7A5-3E49-8034-1EC58155844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00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B5FE9-3272-DE42-B138-A22471CECCA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37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0733-6938-8648-BDB2-5F38DF0F4B1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622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EEF9B-1F14-E341-AA85-126082BF24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46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9055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155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66700-CEB0-5942-816F-2B77573BBAD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35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57D8F-17E9-B747-A813-AC9B641AD11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632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69C46-9032-EC47-9703-D3C0FF9CC76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788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768D0-0D37-4742-96E8-339BB535858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2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1E227-6D05-024F-9FC4-7EB3F93D3CA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365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C79D1-9909-3040-9A14-864D6C3E490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493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5DF32-5FC4-E243-9B80-294D2EEEEC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584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7C9E0-6E7E-5C42-B1EA-06A464C4707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903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29413" y="115888"/>
            <a:ext cx="2090737" cy="60102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119813" cy="60102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28970-93B8-484B-8FC2-0CA4071DF6A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A994E-0E4A-AA46-A9AA-DEFA4CE2C6C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9055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155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DE7AF-210B-0548-82F4-10D08FD958E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1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7E589-F79D-F44C-A124-4FDD31C29A3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60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AE6F2-5D7B-374F-8158-23DA8B0A6E6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53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89E1F-4FA7-AF42-82B6-BF9271E3B7A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00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13763-D8B1-1443-8E2D-B92554BAF1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35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C7C87-F242-5842-A8EA-CB0484AAAEF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2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cs typeface="+mn-cs"/>
              </a:defRPr>
            </a:lvl1pPr>
          </a:lstStyle>
          <a:p>
            <a:pPr>
              <a:defRPr/>
            </a:pPr>
            <a:fld id="{332AEBB7-A340-A748-8927-E3BCF312465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 flipV="1">
            <a:off x="539552" y="1257300"/>
            <a:ext cx="8604448" cy="11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>
            <a:prstShdw prst="shdw17" dist="40161" dir="4293903">
              <a:srgbClr val="90948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5" name="Rectangle 11"/>
          <p:cNvSpPr>
            <a:spLocks noChangeArrowheads="1"/>
          </p:cNvSpPr>
          <p:nvPr userDrawn="1"/>
        </p:nvSpPr>
        <p:spPr bwMode="auto">
          <a:xfrm flipV="1">
            <a:off x="0" y="27384"/>
            <a:ext cx="53975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ES">
              <a:cs typeface="+mn-cs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69076" y="152921"/>
            <a:ext cx="1174924" cy="827807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>
              <a:lumMod val="75000"/>
            </a:schemeClr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charset="0"/>
        <a:buChar char="«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charset="0"/>
        <a:buChar char="ª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cudo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08" b="35950"/>
          <a:stretch>
            <a:fillRect/>
          </a:stretch>
        </p:blipFill>
        <p:spPr bwMode="auto">
          <a:xfrm>
            <a:off x="6948488" y="5057775"/>
            <a:ext cx="21955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title style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ES"/>
              <a:t>1. Introducción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cs typeface="+mn-cs"/>
              </a:defRPr>
            </a:lvl1pPr>
          </a:lstStyle>
          <a:p>
            <a:pPr>
              <a:defRPr/>
            </a:pPr>
            <a:fld id="{6C34680F-2902-8542-B5CC-BEB731F76A8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080" name="Line 8"/>
          <p:cNvSpPr>
            <a:spLocks noChangeShapeType="1"/>
          </p:cNvSpPr>
          <p:nvPr userDrawn="1"/>
        </p:nvSpPr>
        <p:spPr bwMode="auto">
          <a:xfrm flipV="1">
            <a:off x="1187450" y="836613"/>
            <a:ext cx="6697663" cy="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ffectLst>
            <a:prstShdw prst="shdw17" dist="40161" dir="4293903">
              <a:srgbClr val="90948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081" name="Picture 9" descr="1196853359770_secundaria_roja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17488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9" name="Rectangle 11"/>
          <p:cNvSpPr>
            <a:spLocks noChangeArrowheads="1"/>
          </p:cNvSpPr>
          <p:nvPr userDrawn="1"/>
        </p:nvSpPr>
        <p:spPr bwMode="auto">
          <a:xfrm flipV="1">
            <a:off x="0" y="0"/>
            <a:ext cx="539750" cy="6858000"/>
          </a:xfrm>
          <a:prstGeom prst="rect">
            <a:avLst/>
          </a:prstGeom>
          <a:gradFill rotWithShape="1">
            <a:gsLst>
              <a:gs pos="0">
                <a:srgbClr val="CC00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+mn-cs"/>
            </a:endParaRPr>
          </a:p>
        </p:txBody>
      </p:sp>
      <p:pic>
        <p:nvPicPr>
          <p:cNvPr id="3083" name="Picture 12" descr="1201514895726_ornamental1_roj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450"/>
            <a:ext cx="879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CC0066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Font typeface="Wingdings" charset="0"/>
        <a:buChar char="«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Font typeface="Wingdings" charset="0"/>
        <a:buChar char="ª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66"/>
        </a:buClr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64904"/>
            <a:ext cx="7772400" cy="1368028"/>
          </a:xfrm>
        </p:spPr>
        <p:txBody>
          <a:bodyPr/>
          <a:lstStyle/>
          <a:p>
            <a:pPr eaLnBrk="1" hangingPunct="1">
              <a:defRPr/>
            </a:pPr>
            <a:r>
              <a:rPr lang="en-GB" noProof="0" dirty="0" smtClean="0">
                <a:cs typeface="+mj-cs"/>
              </a:rPr>
              <a:t>CAMERA AND SCENEGRAPHS</a:t>
            </a:r>
            <a:endParaRPr lang="en-GB" b="1" noProof="0" dirty="0" smtClean="0">
              <a:cs typeface="+mj-cs"/>
            </a:endParaRPr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340768"/>
            <a:ext cx="7632700" cy="432048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b="1" noProof="0" dirty="0" smtClean="0">
                <a:solidFill>
                  <a:schemeClr val="accent2"/>
                </a:solidFill>
                <a:cs typeface="+mn-cs"/>
              </a:rPr>
              <a:t>REAL TIME 3D GRAPHICS</a:t>
            </a:r>
          </a:p>
          <a:p>
            <a:pPr eaLnBrk="1" hangingPunct="1">
              <a:defRPr/>
            </a:pPr>
            <a:endParaRPr lang="en-GB" sz="2400" b="1" noProof="0" dirty="0" smtClean="0">
              <a:cs typeface="+mn-cs"/>
            </a:endParaRP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611188" y="2060575"/>
            <a:ext cx="79216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CC0066"/>
              </a:buClr>
              <a:buFont typeface="Wingdings" charset="0"/>
              <a:buNone/>
              <a:defRPr/>
            </a:pPr>
            <a:endParaRPr lang="es-ES">
              <a:cs typeface="+mn-cs"/>
            </a:endParaRP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4139952" y="4669904"/>
            <a:ext cx="432048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CC0066"/>
              </a:buClr>
              <a:buFont typeface="Wingdings" charset="0"/>
              <a:buNone/>
              <a:defRPr/>
            </a:pPr>
            <a:r>
              <a:rPr lang="en-GB" sz="1600" b="1" dirty="0" err="1" smtClean="0">
                <a:cs typeface="+mn-cs"/>
              </a:rPr>
              <a:t>Dr.</a:t>
            </a:r>
            <a:r>
              <a:rPr lang="en-GB" sz="1600" b="1" dirty="0" smtClean="0">
                <a:cs typeface="+mn-cs"/>
              </a:rPr>
              <a:t> Pablo Casaseca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CC0066"/>
              </a:buClr>
              <a:buFont typeface="Wingdings" charset="0"/>
              <a:buNone/>
              <a:defRPr/>
            </a:pPr>
            <a:r>
              <a:rPr lang="en-GB" sz="1600" b="1" dirty="0" smtClean="0">
                <a:cs typeface="+mn-cs"/>
              </a:rPr>
              <a:t>Senior Lecturer in Signal and Image Processing</a:t>
            </a:r>
            <a:endParaRPr lang="en-GB" sz="1600" dirty="0" smtClean="0">
              <a:cs typeface="+mn-cs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CC0066"/>
              </a:buClr>
              <a:buFont typeface="Wingdings" charset="0"/>
              <a:buNone/>
              <a:defRPr/>
            </a:pPr>
            <a:r>
              <a:rPr lang="en-GB" sz="1600" b="1" dirty="0" smtClean="0">
                <a:cs typeface="+mn-cs"/>
              </a:rPr>
              <a:t>Email</a:t>
            </a:r>
            <a:r>
              <a:rPr lang="en-GB" sz="1600" dirty="0" smtClean="0">
                <a:cs typeface="+mn-cs"/>
              </a:rPr>
              <a:t>: </a:t>
            </a:r>
            <a:r>
              <a:rPr lang="en-GB" sz="1600" dirty="0" err="1" smtClean="0">
                <a:cs typeface="+mn-cs"/>
              </a:rPr>
              <a:t>Pablo.Casaseca@uws.ac.uk</a:t>
            </a:r>
            <a:endParaRPr lang="en-GB" sz="1600" dirty="0" smtClean="0">
              <a:cs typeface="+mn-cs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CC0066"/>
              </a:buClr>
              <a:buFont typeface="Wingdings" charset="0"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755650" y="1844824"/>
            <a:ext cx="76327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CC0066"/>
              </a:buClr>
              <a:defRPr/>
            </a:pPr>
            <a:r>
              <a:rPr lang="es-ES" sz="2000" b="1" dirty="0" err="1" smtClean="0">
                <a:solidFill>
                  <a:srgbClr val="333399"/>
                </a:solidFill>
              </a:rPr>
              <a:t>Lecture</a:t>
            </a:r>
            <a:r>
              <a:rPr lang="es-ES" sz="2000" b="1" dirty="0" smtClean="0">
                <a:solidFill>
                  <a:srgbClr val="333399"/>
                </a:solidFill>
              </a:rPr>
              <a:t> 7</a:t>
            </a:r>
            <a:endParaRPr lang="es-ES" sz="2000" b="1" dirty="0">
              <a:solidFill>
                <a:srgbClr val="333399"/>
              </a:solidFill>
              <a:cs typeface="+mn-cs"/>
            </a:endParaRPr>
          </a:p>
          <a:p>
            <a:pPr>
              <a:spcBef>
                <a:spcPct val="20000"/>
              </a:spcBef>
              <a:buClr>
                <a:srgbClr val="CC0066"/>
              </a:buClr>
              <a:buFont typeface="Wingdings" charset="0"/>
              <a:buNone/>
              <a:defRPr/>
            </a:pPr>
            <a:endParaRPr lang="es-ES" sz="1800" b="1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First Person Camera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510698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Putting together:</a:t>
            </a:r>
          </a:p>
          <a:p>
            <a:pPr marL="690563" lvl="1" indent="-347663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cs typeface="Arial" charset="0"/>
              </a:rPr>
              <a:t>atX</a:t>
            </a:r>
            <a:r>
              <a:rPr lang="en-GB" dirty="0">
                <a:latin typeface="Arial" charset="0"/>
                <a:cs typeface="Arial" charset="0"/>
              </a:rPr>
              <a:t> = </a:t>
            </a:r>
            <a:r>
              <a:rPr lang="en-GB" dirty="0" err="1">
                <a:latin typeface="Arial" charset="0"/>
                <a:cs typeface="Arial" charset="0"/>
              </a:rPr>
              <a:t>eyeX</a:t>
            </a:r>
            <a:r>
              <a:rPr lang="en-GB" dirty="0">
                <a:latin typeface="Arial" charset="0"/>
                <a:cs typeface="Arial" charset="0"/>
              </a:rPr>
              <a:t> + </a:t>
            </a:r>
            <a:r>
              <a:rPr lang="en-GB" dirty="0" err="1">
                <a:latin typeface="Arial" charset="0"/>
                <a:cs typeface="Arial" charset="0"/>
              </a:rPr>
              <a:t>circleX</a:t>
            </a:r>
            <a:r>
              <a:rPr lang="en-GB" dirty="0">
                <a:latin typeface="Arial" charset="0"/>
                <a:cs typeface="Arial" charset="0"/>
              </a:rPr>
              <a:t>; </a:t>
            </a:r>
            <a:r>
              <a:rPr lang="en-GB" dirty="0" err="1">
                <a:latin typeface="Arial" charset="0"/>
                <a:cs typeface="Arial" charset="0"/>
              </a:rPr>
              <a:t>atZ</a:t>
            </a:r>
            <a:r>
              <a:rPr lang="en-GB" dirty="0">
                <a:latin typeface="Arial" charset="0"/>
                <a:cs typeface="Arial" charset="0"/>
              </a:rPr>
              <a:t> = </a:t>
            </a:r>
            <a:r>
              <a:rPr lang="en-GB" dirty="0" err="1" smtClean="0">
                <a:latin typeface="Arial" charset="0"/>
                <a:cs typeface="Arial" charset="0"/>
              </a:rPr>
              <a:t>eyeZ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+ </a:t>
            </a:r>
            <a:r>
              <a:rPr lang="en-GB" dirty="0" err="1" smtClean="0">
                <a:latin typeface="Arial" charset="0"/>
                <a:cs typeface="Arial" charset="0"/>
              </a:rPr>
              <a:t>circleZ</a:t>
            </a:r>
            <a:endParaRPr lang="en-GB" dirty="0">
              <a:latin typeface="Arial" charset="0"/>
              <a:cs typeface="Arial" charset="0"/>
            </a:endParaRPr>
          </a:p>
          <a:p>
            <a:pPr marL="690563" lvl="1" indent="-347663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Set height some arbitrary amount over the terrain/ground level</a:t>
            </a:r>
          </a:p>
          <a:p>
            <a:pPr marL="690563" lvl="1" indent="-347663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cs typeface="Arial" charset="0"/>
              </a:rPr>
              <a:t>eyeY</a:t>
            </a:r>
            <a:r>
              <a:rPr lang="en-GB" dirty="0">
                <a:latin typeface="Arial" charset="0"/>
                <a:cs typeface="Arial" charset="0"/>
              </a:rPr>
              <a:t> and </a:t>
            </a:r>
            <a:r>
              <a:rPr lang="en-GB" dirty="0" err="1">
                <a:latin typeface="Arial" charset="0"/>
                <a:cs typeface="Arial" charset="0"/>
              </a:rPr>
              <a:t>atY</a:t>
            </a:r>
            <a:r>
              <a:rPr lang="en-GB" dirty="0">
                <a:latin typeface="Arial" charset="0"/>
                <a:cs typeface="Arial" charset="0"/>
              </a:rPr>
              <a:t> need set. </a:t>
            </a:r>
            <a:r>
              <a:rPr lang="en-GB" dirty="0" err="1">
                <a:latin typeface="Arial" charset="0"/>
                <a:cs typeface="Arial" charset="0"/>
              </a:rPr>
              <a:t>atY</a:t>
            </a:r>
            <a:r>
              <a:rPr lang="en-GB" dirty="0">
                <a:latin typeface="Arial" charset="0"/>
                <a:cs typeface="Arial" charset="0"/>
              </a:rPr>
              <a:t> under user control if look up/look down enabled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Simply plug these values into your call to </a:t>
            </a:r>
            <a:r>
              <a:rPr lang="en-GB" dirty="0" err="1">
                <a:latin typeface="Arial" charset="0"/>
                <a:cs typeface="Arial" charset="0"/>
              </a:rPr>
              <a:t>LookAt</a:t>
            </a:r>
            <a:endParaRPr lang="en-GB" dirty="0">
              <a:latin typeface="Arial" charset="0"/>
              <a:cs typeface="Arial" charset="0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When moving forward, simply add (scaled) </a:t>
            </a:r>
            <a:r>
              <a:rPr lang="en-GB" dirty="0" err="1">
                <a:latin typeface="Arial" charset="0"/>
                <a:cs typeface="Arial" charset="0"/>
              </a:rPr>
              <a:t>circleX</a:t>
            </a:r>
            <a:r>
              <a:rPr lang="en-GB" dirty="0">
                <a:latin typeface="Arial" charset="0"/>
                <a:cs typeface="Arial" charset="0"/>
              </a:rPr>
              <a:t> and </a:t>
            </a:r>
            <a:r>
              <a:rPr lang="en-GB" dirty="0" err="1">
                <a:latin typeface="Arial" charset="0"/>
                <a:cs typeface="Arial" charset="0"/>
              </a:rPr>
              <a:t>circleZ</a:t>
            </a:r>
            <a:r>
              <a:rPr lang="en-GB" dirty="0">
                <a:latin typeface="Arial" charset="0"/>
                <a:cs typeface="Arial" charset="0"/>
              </a:rPr>
              <a:t> to current x and z position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466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person camera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1E227-6D05-024F-9FC4-7EB3F93D3CA3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856875" y="1726147"/>
            <a:ext cx="7633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err="1"/>
              <a:t>glm</a:t>
            </a:r>
            <a:r>
              <a:rPr lang="en-GB" sz="1600" dirty="0"/>
              <a:t>::vec3 </a:t>
            </a:r>
            <a:r>
              <a:rPr lang="en-GB" sz="1600" dirty="0" err="1"/>
              <a:t>moveForward</a:t>
            </a:r>
            <a:r>
              <a:rPr lang="en-GB" sz="1600" dirty="0"/>
              <a:t>(</a:t>
            </a:r>
            <a:r>
              <a:rPr lang="en-GB" sz="1600" dirty="0" err="1"/>
              <a:t>glm</a:t>
            </a:r>
            <a:r>
              <a:rPr lang="en-GB" sz="1600" dirty="0"/>
              <a:t>::vec3 cam, </a:t>
            </a:r>
            <a:r>
              <a:rPr lang="en-GB" sz="1600" dirty="0" err="1"/>
              <a:t>GLfloat</a:t>
            </a:r>
            <a:r>
              <a:rPr lang="en-GB" sz="1600" dirty="0"/>
              <a:t> angle, </a:t>
            </a:r>
            <a:r>
              <a:rPr lang="en-GB" sz="1600" dirty="0" err="1"/>
              <a:t>GLfloat</a:t>
            </a:r>
            <a:r>
              <a:rPr lang="en-GB" sz="1600" dirty="0"/>
              <a:t> d) {</a:t>
            </a:r>
          </a:p>
          <a:p>
            <a:pPr algn="just"/>
            <a:r>
              <a:rPr lang="en-GB" sz="1600" dirty="0"/>
              <a:t>return </a:t>
            </a:r>
            <a:r>
              <a:rPr lang="en-GB" sz="1600" dirty="0" err="1"/>
              <a:t>glm</a:t>
            </a:r>
            <a:r>
              <a:rPr lang="en-GB" sz="1600" dirty="0"/>
              <a:t>::vec3(</a:t>
            </a:r>
            <a:r>
              <a:rPr lang="en-GB" sz="1600" dirty="0" err="1"/>
              <a:t>cam.x</a:t>
            </a:r>
            <a:r>
              <a:rPr lang="en-GB" sz="1600" dirty="0"/>
              <a:t> + d*</a:t>
            </a:r>
            <a:r>
              <a:rPr lang="en-GB" sz="1600" dirty="0" err="1"/>
              <a:t>std</a:t>
            </a:r>
            <a:r>
              <a:rPr lang="en-GB" sz="1600" dirty="0"/>
              <a:t>::sin(angle*DEG_TO_RAD),</a:t>
            </a:r>
          </a:p>
          <a:p>
            <a:pPr algn="just"/>
            <a:r>
              <a:rPr lang="en-GB" sz="1600" dirty="0" err="1"/>
              <a:t>cam.y</a:t>
            </a:r>
            <a:r>
              <a:rPr lang="en-GB" sz="1600" dirty="0"/>
              <a:t>, </a:t>
            </a:r>
            <a:r>
              <a:rPr lang="en-GB" sz="1600" dirty="0" err="1"/>
              <a:t>cam.z</a:t>
            </a:r>
            <a:r>
              <a:rPr lang="en-GB" sz="1600" dirty="0"/>
              <a:t> - d*</a:t>
            </a:r>
            <a:r>
              <a:rPr lang="en-GB" sz="1600" dirty="0" err="1"/>
              <a:t>std</a:t>
            </a:r>
            <a:r>
              <a:rPr lang="en-GB" sz="1600" dirty="0"/>
              <a:t>::cos(angle*DEG_TO_RAD</a:t>
            </a:r>
            <a:r>
              <a:rPr lang="en-GB" sz="1600" dirty="0" smtClean="0"/>
              <a:t>));}</a:t>
            </a:r>
            <a:endParaRPr lang="en-GB" sz="1600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10909" y="1408909"/>
            <a:ext cx="3167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Function to move forward</a:t>
            </a:r>
            <a:endParaRPr lang="en-GB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3120" y="2668065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Update function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2559" y="3013945"/>
            <a:ext cx="7416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if ( keys[SDL_SCANCODE_W] ) eye= </a:t>
            </a:r>
            <a:r>
              <a:rPr lang="en-GB" sz="1600" dirty="0" err="1"/>
              <a:t>moveForward</a:t>
            </a:r>
            <a:r>
              <a:rPr lang="en-GB" sz="1600" dirty="0"/>
              <a:t>(eye, theta, 0.1f);</a:t>
            </a:r>
          </a:p>
          <a:p>
            <a:r>
              <a:rPr lang="en-GB" sz="1600" dirty="0"/>
              <a:t>if ( keys[SDL_SCANCODE_S] ) eye= </a:t>
            </a:r>
            <a:r>
              <a:rPr lang="en-GB" sz="1600" dirty="0" err="1"/>
              <a:t>moveForward</a:t>
            </a:r>
            <a:r>
              <a:rPr lang="en-GB" sz="1600" dirty="0"/>
              <a:t>(eye, theta, -0.1f</a:t>
            </a:r>
            <a:r>
              <a:rPr lang="en-GB" sz="1600" dirty="0" smtClean="0"/>
              <a:t>);</a:t>
            </a:r>
          </a:p>
          <a:p>
            <a:endParaRPr lang="en-GB" sz="1600" dirty="0"/>
          </a:p>
          <a:p>
            <a:pPr algn="just"/>
            <a:r>
              <a:rPr lang="en-GB" sz="1600" dirty="0"/>
              <a:t>at = </a:t>
            </a:r>
            <a:r>
              <a:rPr lang="en-GB" sz="1600" dirty="0" err="1"/>
              <a:t>moveForward</a:t>
            </a:r>
            <a:r>
              <a:rPr lang="en-GB" sz="1600" dirty="0"/>
              <a:t>(eye,theta,1.0f</a:t>
            </a:r>
            <a:r>
              <a:rPr lang="en-GB" sz="1600" dirty="0" smtClean="0"/>
              <a:t>);//after updating position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121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sideways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1E227-6D05-024F-9FC4-7EB3F93D3CA3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856875" y="1819457"/>
            <a:ext cx="7633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 err="1"/>
              <a:t>glm</a:t>
            </a:r>
            <a:r>
              <a:rPr lang="en-GB" sz="1600" dirty="0"/>
              <a:t>::vec3 </a:t>
            </a:r>
            <a:r>
              <a:rPr lang="en-GB" sz="1600" dirty="0" err="1"/>
              <a:t>moveRight</a:t>
            </a:r>
            <a:r>
              <a:rPr lang="en-GB" sz="1600" dirty="0"/>
              <a:t>(</a:t>
            </a:r>
            <a:r>
              <a:rPr lang="en-GB" sz="1600" dirty="0" err="1"/>
              <a:t>glm</a:t>
            </a:r>
            <a:r>
              <a:rPr lang="en-GB" sz="1600" dirty="0"/>
              <a:t>::vec3 </a:t>
            </a:r>
            <a:r>
              <a:rPr lang="en-GB" sz="1600" dirty="0" err="1"/>
              <a:t>pos</a:t>
            </a:r>
            <a:r>
              <a:rPr lang="en-GB" sz="1600" dirty="0"/>
              <a:t>, </a:t>
            </a:r>
            <a:r>
              <a:rPr lang="en-GB" sz="1600" dirty="0" err="1"/>
              <a:t>GLfloat</a:t>
            </a:r>
            <a:r>
              <a:rPr lang="en-GB" sz="1600" dirty="0"/>
              <a:t> angle, </a:t>
            </a:r>
            <a:r>
              <a:rPr lang="en-GB" sz="1600" dirty="0" err="1"/>
              <a:t>GLfloat</a:t>
            </a:r>
            <a:r>
              <a:rPr lang="en-GB" sz="1600" dirty="0"/>
              <a:t> d) {</a:t>
            </a:r>
          </a:p>
          <a:p>
            <a:pPr algn="l"/>
            <a:r>
              <a:rPr lang="en-GB" sz="1600" dirty="0"/>
              <a:t>return </a:t>
            </a:r>
            <a:r>
              <a:rPr lang="en-GB" sz="1600" dirty="0" err="1"/>
              <a:t>glm</a:t>
            </a:r>
            <a:r>
              <a:rPr lang="en-GB" sz="1600" dirty="0"/>
              <a:t>::vec3(</a:t>
            </a:r>
            <a:r>
              <a:rPr lang="en-GB" sz="1600" dirty="0" err="1"/>
              <a:t>pos.x</a:t>
            </a:r>
            <a:r>
              <a:rPr lang="en-GB" sz="1600" dirty="0"/>
              <a:t> + d*</a:t>
            </a:r>
            <a:r>
              <a:rPr lang="en-GB" sz="1600" dirty="0" err="1"/>
              <a:t>std</a:t>
            </a:r>
            <a:r>
              <a:rPr lang="en-GB" sz="1600" dirty="0"/>
              <a:t>::cos(angle*DEG_TO_RAD), </a:t>
            </a:r>
          </a:p>
          <a:p>
            <a:pPr algn="l"/>
            <a:r>
              <a:rPr lang="en-GB" sz="1600" dirty="0" err="1"/>
              <a:t>pos.y</a:t>
            </a:r>
            <a:r>
              <a:rPr lang="en-GB" sz="1600" dirty="0"/>
              <a:t>, </a:t>
            </a:r>
            <a:r>
              <a:rPr lang="en-GB" sz="1600" dirty="0" err="1"/>
              <a:t>pos.z</a:t>
            </a:r>
            <a:r>
              <a:rPr lang="en-GB" sz="1600" dirty="0"/>
              <a:t> + d*</a:t>
            </a:r>
            <a:r>
              <a:rPr lang="en-GB" sz="1600" dirty="0" err="1"/>
              <a:t>std</a:t>
            </a:r>
            <a:r>
              <a:rPr lang="en-GB" sz="1600" dirty="0"/>
              <a:t>::sin(angle*DEG_TO_RAD));</a:t>
            </a:r>
          </a:p>
          <a:p>
            <a:pPr algn="l"/>
            <a:r>
              <a:rPr lang="en-GB" sz="1600" dirty="0"/>
              <a:t>}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5569" y="1502219"/>
            <a:ext cx="3318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Function to move sideways</a:t>
            </a:r>
            <a:endParaRPr lang="en-GB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3120" y="3013312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Update function</a:t>
            </a:r>
            <a:endParaRPr lang="en-GB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0548" y="3359192"/>
            <a:ext cx="712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/>
              <a:t>if ( keys[SDL_SCANCODE_A] ) eye= </a:t>
            </a:r>
            <a:r>
              <a:rPr lang="en-GB" sz="1600" dirty="0" err="1"/>
              <a:t>moveRight</a:t>
            </a:r>
            <a:r>
              <a:rPr lang="en-GB" sz="1600" dirty="0"/>
              <a:t>(eye, theta, -0.1f);</a:t>
            </a:r>
          </a:p>
          <a:p>
            <a:pPr algn="l"/>
            <a:r>
              <a:rPr lang="en-GB" sz="1600" dirty="0"/>
              <a:t>if ( keys[SDL_SCANCODE_D] ) eye= </a:t>
            </a:r>
            <a:r>
              <a:rPr lang="en-GB" sz="1600" dirty="0" err="1"/>
              <a:t>moveRight</a:t>
            </a:r>
            <a:r>
              <a:rPr lang="en-GB" sz="1600" dirty="0"/>
              <a:t>(eye, theta, 0.1f);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90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Simple Third Person Camera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6363"/>
            <a:ext cx="8229600" cy="4411662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Same principle, but this time we always look </a:t>
            </a:r>
            <a:r>
              <a:rPr lang="en-GB" sz="2800" i="1" dirty="0">
                <a:latin typeface="Arial" charset="0"/>
                <a:cs typeface="Arial" charset="0"/>
              </a:rPr>
              <a:t>at</a:t>
            </a:r>
            <a:r>
              <a:rPr lang="en-GB" sz="2800" dirty="0">
                <a:latin typeface="Arial" charset="0"/>
                <a:cs typeface="Arial" charset="0"/>
              </a:rPr>
              <a:t> the player </a:t>
            </a:r>
            <a:r>
              <a:rPr lang="en-GB" sz="2800" dirty="0" smtClean="0">
                <a:latin typeface="Arial" charset="0"/>
                <a:cs typeface="Arial" charset="0"/>
              </a:rPr>
              <a:t>position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Arial" charset="0"/>
                <a:cs typeface="Arial" charset="0"/>
              </a:rPr>
              <a:t>Instead </a:t>
            </a:r>
            <a:r>
              <a:rPr lang="en-GB" sz="2800" dirty="0">
                <a:latin typeface="Arial" charset="0"/>
                <a:cs typeface="Arial" charset="0"/>
              </a:rPr>
              <a:t>of adjusting the point we are looking </a:t>
            </a:r>
            <a:r>
              <a:rPr lang="en-GB" sz="2800" i="1" dirty="0">
                <a:latin typeface="Arial" charset="0"/>
                <a:cs typeface="Arial" charset="0"/>
              </a:rPr>
              <a:t>at</a:t>
            </a:r>
            <a:r>
              <a:rPr lang="en-GB" sz="2800" dirty="0">
                <a:latin typeface="Arial" charset="0"/>
                <a:cs typeface="Arial" charset="0"/>
              </a:rPr>
              <a:t>, move the camera behind the player position</a:t>
            </a:r>
            <a:r>
              <a:rPr lang="en-GB" sz="2800" dirty="0" smtClean="0">
                <a:latin typeface="Arial" charset="0"/>
                <a:cs typeface="Arial" charset="0"/>
              </a:rPr>
              <a:t>…</a:t>
            </a:r>
          </a:p>
          <a:p>
            <a:pPr marL="741363" lvl="1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Also need to modify y coordinate</a:t>
            </a:r>
            <a:endParaRPr lang="en-GB" dirty="0">
              <a:latin typeface="Arial" charset="0"/>
              <a:cs typeface="Arial" charset="0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Better and more complex solutions used in real games…</a:t>
            </a:r>
          </a:p>
          <a:p>
            <a:pPr marL="690563" lvl="1" indent="-347663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Arial" charset="0"/>
                <a:cs typeface="Arial" charset="0"/>
              </a:rPr>
              <a:t>Over the shoulder camera (look in front &amp; to side of player position)</a:t>
            </a:r>
          </a:p>
          <a:p>
            <a:pPr marL="690563" lvl="1" indent="-347663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Arial" charset="0"/>
                <a:cs typeface="Arial" charset="0"/>
              </a:rPr>
              <a:t>Correct for obstacles – </a:t>
            </a:r>
            <a:r>
              <a:rPr lang="en-GB" sz="2400" dirty="0" err="1">
                <a:latin typeface="Arial" charset="0"/>
                <a:cs typeface="Arial" charset="0"/>
              </a:rPr>
              <a:t>eg</a:t>
            </a:r>
            <a:r>
              <a:rPr lang="en-GB" sz="2400" dirty="0">
                <a:latin typeface="Arial" charset="0"/>
                <a:cs typeface="Arial" charset="0"/>
              </a:rPr>
              <a:t> when player backed against a wall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596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cs typeface="Arial" charset="0"/>
              </a:rPr>
              <a:t>3</a:t>
            </a:r>
            <a:r>
              <a:rPr lang="en-GB" baseline="30000">
                <a:latin typeface="Arial" charset="0"/>
                <a:cs typeface="Arial" charset="0"/>
              </a:rPr>
              <a:t>rd</a:t>
            </a:r>
            <a:r>
              <a:rPr lang="en-GB">
                <a:latin typeface="Arial" charset="0"/>
                <a:cs typeface="Arial" charset="0"/>
              </a:rPr>
              <a:t> Person Camera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charset="0"/>
              <a:buChar char="§"/>
              <a:defRPr/>
            </a:pPr>
            <a:r>
              <a:rPr lang="en-GB" sz="2800" dirty="0">
                <a:cs typeface="ＭＳ Ｐゴシック" charset="0"/>
              </a:rPr>
              <a:t>Need to Correct for obstacles</a:t>
            </a:r>
          </a:p>
          <a:p>
            <a:pPr lvl="1">
              <a:defRPr/>
            </a:pPr>
            <a:r>
              <a:rPr lang="en-GB" dirty="0" err="1"/>
              <a:t>eg</a:t>
            </a:r>
            <a:r>
              <a:rPr lang="en-GB" dirty="0"/>
              <a:t> when player backed against a wall</a:t>
            </a:r>
          </a:p>
          <a:p>
            <a:pPr>
              <a:defRPr/>
            </a:pPr>
            <a:r>
              <a:rPr lang="en-GB" sz="2800" dirty="0" smtClean="0"/>
              <a:t>Check line </a:t>
            </a:r>
            <a:r>
              <a:rPr lang="en-GB" sz="2800" dirty="0"/>
              <a:t>from player head position to camera position</a:t>
            </a:r>
          </a:p>
          <a:p>
            <a:pPr lvl="1">
              <a:defRPr/>
            </a:pPr>
            <a:r>
              <a:rPr lang="en-GB" dirty="0" smtClean="0"/>
              <a:t>If this intersects any geometry, then the view is blocked</a:t>
            </a:r>
          </a:p>
          <a:p>
            <a:pPr lvl="1">
              <a:defRPr/>
            </a:pPr>
            <a:r>
              <a:rPr lang="en-GB" dirty="0" smtClean="0"/>
              <a:t>Adjust camera position accordingly</a:t>
            </a:r>
          </a:p>
          <a:p>
            <a:pPr lvl="2">
              <a:defRPr/>
            </a:pPr>
            <a:r>
              <a:rPr lang="en-GB" dirty="0" smtClean="0"/>
              <a:t>To temporary use first person view, or third person view from side or front</a:t>
            </a:r>
          </a:p>
          <a:p>
            <a:pPr lvl="2">
              <a:defRPr/>
            </a:pPr>
            <a:r>
              <a:rPr lang="en-GB" dirty="0" smtClean="0"/>
              <a:t>Or render intersecting geometry invisible or transparent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0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Hierarchical Models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Model in which objects are drawn relative to other objects</a:t>
            </a: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Ultimately, everything relative to some base or ‘root’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3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Trees and Graphs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Trees and Graphs as abstractions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Ways of thinking about how data is stored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Not necessarily a particular implementation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E.g. Tree for robot arm:</a:t>
            </a:r>
          </a:p>
          <a:p>
            <a:pPr lvl="1"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86790" y="3733800"/>
            <a:ext cx="1676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Shoulder</a:t>
            </a:r>
            <a:endParaRPr lang="en-US" sz="2400">
              <a:latin typeface="Courier New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196590" y="3733800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Upper Arm</a:t>
            </a:r>
            <a:endParaRPr lang="en-US" sz="2400">
              <a:latin typeface="Courier New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939790" y="3733800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Forearm</a:t>
            </a:r>
            <a:endParaRPr lang="en-US" sz="2400">
              <a:latin typeface="Courier New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939790" y="4495800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Hand</a:t>
            </a:r>
            <a:endParaRPr lang="en-US" sz="2400">
              <a:latin typeface="Courier New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58190" y="5334000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Finger</a:t>
            </a:r>
            <a:endParaRPr lang="en-US" sz="2400">
              <a:latin typeface="Courier New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358390" y="5334000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Finger</a:t>
            </a:r>
            <a:endParaRPr lang="en-US" sz="2400">
              <a:latin typeface="Courier New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034790" y="5334000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Finger</a:t>
            </a:r>
            <a:endParaRPr lang="en-US" sz="2400">
              <a:latin typeface="Courier New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235190" y="5334000"/>
            <a:ext cx="1447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Finger</a:t>
            </a:r>
            <a:endParaRPr lang="en-US" sz="2400">
              <a:latin typeface="Courier New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634990" y="5334000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Courier New" charset="0"/>
              </a:rPr>
              <a:t>Finger</a:t>
            </a:r>
            <a:endParaRPr lang="en-US" sz="2400">
              <a:latin typeface="Courier New" charset="0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663190" y="3962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5330190" y="3962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6930390" y="4114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792099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>
            <a:off x="1824990" y="4876800"/>
            <a:ext cx="411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 flipH="1">
            <a:off x="3729990" y="4953000"/>
            <a:ext cx="2286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H="1">
            <a:off x="5177790" y="4953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>
            <a:off x="654939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8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Tree nodes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3600" dirty="0">
                <a:latin typeface="Arial" charset="0"/>
                <a:cs typeface="Arial" charset="0"/>
              </a:rPr>
              <a:t>Each node requires</a:t>
            </a:r>
          </a:p>
          <a:p>
            <a:pPr lvl="1" eaLnBrk="1" hangingPunct="1"/>
            <a:r>
              <a:rPr lang="en-GB" sz="3200" dirty="0">
                <a:latin typeface="Arial" charset="0"/>
                <a:cs typeface="Arial" charset="0"/>
              </a:rPr>
              <a:t>Data for drawing contents</a:t>
            </a:r>
          </a:p>
          <a:p>
            <a:pPr lvl="1" eaLnBrk="1" hangingPunct="1"/>
            <a:r>
              <a:rPr lang="en-GB" sz="3200" dirty="0">
                <a:latin typeface="Arial" charset="0"/>
                <a:cs typeface="Arial" charset="0"/>
              </a:rPr>
              <a:t>Data to position, scale and orient this node (and its children) relative to the node’s parent</a:t>
            </a:r>
          </a:p>
          <a:p>
            <a:pPr lvl="2" eaLnBrk="1" hangingPunct="1"/>
            <a:r>
              <a:rPr lang="en-GB" sz="2800" dirty="0">
                <a:latin typeface="Arial" charset="0"/>
                <a:cs typeface="Arial" charset="0"/>
              </a:rPr>
              <a:t>Possibly as a single matrix</a:t>
            </a:r>
          </a:p>
          <a:p>
            <a:pPr lvl="1" eaLnBrk="1" hangingPunct="1"/>
            <a:r>
              <a:rPr lang="en-GB" sz="3200" dirty="0">
                <a:latin typeface="Arial" charset="0"/>
                <a:cs typeface="Arial" charset="0"/>
              </a:rPr>
              <a:t>Pointers to children of the </a:t>
            </a:r>
            <a:r>
              <a:rPr lang="en-GB" sz="3200" dirty="0" smtClean="0">
                <a:latin typeface="Arial" charset="0"/>
                <a:cs typeface="Arial" charset="0"/>
              </a:rPr>
              <a:t>node and/or siblings</a:t>
            </a:r>
            <a:endParaRPr lang="en-US" sz="32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05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Tree Traversal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In principle any tree traversal will do</a:t>
            </a:r>
          </a:p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Depth first will minimise number of times transformation matrices need loaded/popped</a:t>
            </a:r>
          </a:p>
          <a:p>
            <a:pPr lvl="1" eaLnBrk="1" hangingPunct="1"/>
            <a:r>
              <a:rPr lang="en-GB" sz="2400" dirty="0">
                <a:latin typeface="Arial" charset="0"/>
                <a:cs typeface="Arial" charset="0"/>
              </a:rPr>
              <a:t>i.e. will deal with all children of a parent node before moving to siblings of the parent</a:t>
            </a:r>
          </a:p>
          <a:p>
            <a:pPr lvl="1" eaLnBrk="1" hangingPunct="1"/>
            <a:r>
              <a:rPr lang="en-GB" sz="2400" dirty="0">
                <a:latin typeface="Arial" charset="0"/>
                <a:cs typeface="Arial" charset="0"/>
              </a:rPr>
              <a:t>Parent transformation stays loaded for all children</a:t>
            </a:r>
          </a:p>
          <a:p>
            <a:pPr lvl="1" eaLnBrk="1" hangingPunct="1"/>
            <a:r>
              <a:rPr lang="en-GB" sz="2400" dirty="0">
                <a:latin typeface="Arial" charset="0"/>
                <a:cs typeface="Arial" charset="0"/>
              </a:rPr>
              <a:t>each child may apply additional transformation, but these are popped before moving to siblings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1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500">
                <a:latin typeface="Arial" charset="0"/>
                <a:cs typeface="Arial" charset="0"/>
              </a:rPr>
              <a:t>Stack Based Traversal</a:t>
            </a:r>
            <a:endParaRPr lang="en-US" sz="35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3600" dirty="0">
                <a:latin typeface="Arial" charset="0"/>
                <a:cs typeface="Arial" charset="0"/>
              </a:rPr>
              <a:t>E.g. Robot arm</a:t>
            </a:r>
          </a:p>
          <a:p>
            <a:pPr lvl="1" eaLnBrk="1" hangingPunct="1"/>
            <a:r>
              <a:rPr lang="en-GB" sz="3200" dirty="0">
                <a:latin typeface="Arial" charset="0"/>
                <a:cs typeface="Arial" charset="0"/>
              </a:rPr>
              <a:t>Each part of arm requires pushing a new matrix onto stack</a:t>
            </a:r>
          </a:p>
          <a:p>
            <a:pPr lvl="1" eaLnBrk="1" hangingPunct="1"/>
            <a:r>
              <a:rPr lang="en-GB" sz="3200" dirty="0">
                <a:latin typeface="Arial" charset="0"/>
                <a:cs typeface="Arial" charset="0"/>
              </a:rPr>
              <a:t>For each finger:</a:t>
            </a:r>
          </a:p>
          <a:p>
            <a:pPr lvl="2" eaLnBrk="1" hangingPunct="1"/>
            <a:r>
              <a:rPr lang="en-GB" sz="2800" dirty="0">
                <a:latin typeface="Arial" charset="0"/>
                <a:cs typeface="Arial" charset="0"/>
              </a:rPr>
              <a:t>Push new matrix onto stack</a:t>
            </a:r>
          </a:p>
          <a:p>
            <a:pPr lvl="2" eaLnBrk="1" hangingPunct="1"/>
            <a:r>
              <a:rPr lang="en-GB" sz="2800" dirty="0">
                <a:latin typeface="Arial" charset="0"/>
                <a:cs typeface="Arial" charset="0"/>
              </a:rPr>
              <a:t>Apply required transformations</a:t>
            </a:r>
          </a:p>
          <a:p>
            <a:pPr lvl="2" eaLnBrk="1" hangingPunct="1"/>
            <a:r>
              <a:rPr lang="en-GB" sz="2800" dirty="0">
                <a:latin typeface="Arial" charset="0"/>
                <a:cs typeface="Arial" charset="0"/>
              </a:rPr>
              <a:t>Draw finger</a:t>
            </a:r>
          </a:p>
          <a:p>
            <a:pPr lvl="2" eaLnBrk="1" hangingPunct="1"/>
            <a:r>
              <a:rPr lang="en-GB" sz="2800" dirty="0">
                <a:latin typeface="Arial" charset="0"/>
                <a:cs typeface="Arial" charset="0"/>
              </a:rPr>
              <a:t>Pop matrix off stack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8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RT3D – Lecture 7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Creating a Camera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LookAt, First &amp; Third Person Camera</a:t>
            </a: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Intro to Scene Graphs</a:t>
            </a: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Recommended Reading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Interactive Computer Graphics, sections 3.4, 4.3, Chapter 8</a:t>
            </a: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Reminder: CW 60% - Exam 40%</a:t>
            </a: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5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" charset="0"/>
                <a:cs typeface="Arial" charset="0"/>
              </a:rPr>
              <a:t>A Tree Data Structure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508" y="1421148"/>
            <a:ext cx="8229600" cy="5105400"/>
          </a:xfrm>
        </p:spPr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Common data structure, comprised of a number of nodes each of which holds some data and which may contain links to additional nodes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Simplest form: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Each node has two nodes </a:t>
            </a:r>
            <a:r>
              <a:rPr lang="en-US" sz="2400" i="1" dirty="0">
                <a:latin typeface="Arial" charset="0"/>
                <a:cs typeface="Arial" charset="0"/>
              </a:rPr>
              <a:t>descending</a:t>
            </a:r>
            <a:r>
              <a:rPr lang="en-US" sz="2400" dirty="0">
                <a:latin typeface="Arial" charset="0"/>
                <a:cs typeface="Arial" charset="0"/>
              </a:rPr>
              <a:t> from it down to the bottom most nodes which have no nodes below them (the leaf nodes). A </a:t>
            </a:r>
            <a:r>
              <a:rPr lang="en-US" sz="2400" b="1" i="1" dirty="0">
                <a:latin typeface="Arial" charset="0"/>
                <a:cs typeface="Arial" charset="0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5755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" charset="0"/>
                <a:cs typeface="Arial" charset="0"/>
              </a:rPr>
              <a:t>Trees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The top most node is the </a:t>
            </a:r>
            <a:r>
              <a:rPr lang="en-US" sz="2800" i="1" dirty="0">
                <a:latin typeface="Arial" charset="0"/>
                <a:cs typeface="Arial" charset="0"/>
              </a:rPr>
              <a:t>root</a:t>
            </a:r>
            <a:r>
              <a:rPr lang="en-US" sz="2800" dirty="0">
                <a:latin typeface="Arial" charset="0"/>
                <a:cs typeface="Arial" charset="0"/>
              </a:rPr>
              <a:t> node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Child nodes – nodes below current node (towards leaf nodes)</a:t>
            </a:r>
          </a:p>
          <a:p>
            <a:pPr lvl="1"/>
            <a:r>
              <a:rPr lang="en-GB" sz="2400" dirty="0">
                <a:latin typeface="Arial" charset="0"/>
                <a:cs typeface="Arial" charset="0"/>
              </a:rPr>
              <a:t>Sibling nodes – nodes with common parent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Parent node – node above current node (towards root)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Implemented similarly to </a:t>
            </a:r>
            <a:r>
              <a:rPr lang="en-US" sz="2800" i="1" dirty="0">
                <a:latin typeface="Arial" charset="0"/>
                <a:cs typeface="Arial" charset="0"/>
              </a:rPr>
              <a:t>linked lists</a:t>
            </a:r>
            <a:r>
              <a:rPr lang="en-US" sz="2800" dirty="0">
                <a:latin typeface="Arial" charset="0"/>
                <a:cs typeface="Arial" charset="0"/>
              </a:rPr>
              <a:t>. A linked list is a tree with the constraint that each node can only have one child!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Node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typedef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treenode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s-ES" b="1" dirty="0" smtClean="0">
                <a:latin typeface="Courier New"/>
                <a:cs typeface="Courier New"/>
              </a:rPr>
              <a:t>mat4 </a:t>
            </a:r>
            <a:r>
              <a:rPr lang="es-ES" b="1" dirty="0">
                <a:latin typeface="Courier New"/>
                <a:cs typeface="Courier New"/>
              </a:rPr>
              <a:t>m;</a:t>
            </a:r>
          </a:p>
          <a:p>
            <a:pPr marL="0" indent="0">
              <a:buNone/>
            </a:pPr>
            <a:r>
              <a:rPr lang="fi-FI" b="1" dirty="0" err="1">
                <a:latin typeface="Courier New"/>
                <a:cs typeface="Courier New"/>
              </a:rPr>
              <a:t>void</a:t>
            </a:r>
            <a:r>
              <a:rPr lang="fi-FI" b="1" dirty="0">
                <a:latin typeface="Courier New"/>
                <a:cs typeface="Courier New"/>
              </a:rPr>
              <a:t> (*f)();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treenode</a:t>
            </a:r>
            <a:r>
              <a:rPr lang="en-US" b="1" dirty="0">
                <a:latin typeface="Courier New"/>
                <a:cs typeface="Courier New"/>
              </a:rPr>
              <a:t> *sibling;</a:t>
            </a:r>
          </a:p>
          <a:p>
            <a:pPr marL="0" indent="0">
              <a:buNone/>
            </a:pPr>
            <a:r>
              <a:rPr lang="nl-NL" b="1" dirty="0" err="1">
                <a:latin typeface="Courier New"/>
                <a:cs typeface="Courier New"/>
              </a:rPr>
              <a:t>struct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treenode</a:t>
            </a:r>
            <a:r>
              <a:rPr lang="nl-NL" b="1" dirty="0">
                <a:latin typeface="Courier New"/>
                <a:cs typeface="Courier New"/>
              </a:rPr>
              <a:t> *</a:t>
            </a:r>
            <a:r>
              <a:rPr lang="nl-NL" b="1" dirty="0" err="1">
                <a:latin typeface="Courier New"/>
                <a:cs typeface="Courier New"/>
              </a:rPr>
              <a:t>child</a:t>
            </a:r>
            <a:r>
              <a:rPr lang="nl-NL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nl-NL" b="1" dirty="0">
                <a:latin typeface="Courier New"/>
                <a:cs typeface="Courier New"/>
              </a:rPr>
              <a:t>} </a:t>
            </a:r>
            <a:r>
              <a:rPr lang="nl-NL" b="1" dirty="0" err="1">
                <a:latin typeface="Courier New"/>
                <a:cs typeface="Courier New"/>
              </a:rPr>
              <a:t>treenode</a:t>
            </a:r>
            <a:r>
              <a:rPr lang="nl-NL" b="1" dirty="0">
                <a:latin typeface="Courier New"/>
                <a:cs typeface="Courier New"/>
              </a:rPr>
              <a:t>;</a:t>
            </a:r>
            <a:endParaRPr lang="es-ES" b="1" dirty="0">
              <a:latin typeface="Courier New"/>
              <a:cs typeface="Courier New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1E227-6D05-024F-9FC4-7EB3F93D3CA3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5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Generic</a:t>
            </a:r>
            <a:r>
              <a:rPr lang="es-ES" dirty="0" smtClean="0"/>
              <a:t> </a:t>
            </a:r>
            <a:r>
              <a:rPr lang="es-ES" dirty="0" err="1"/>
              <a:t>T</a:t>
            </a:r>
            <a:r>
              <a:rPr lang="es-ES" dirty="0" err="1" smtClean="0"/>
              <a:t>ree</a:t>
            </a:r>
            <a:r>
              <a:rPr lang="es-ES" dirty="0" smtClean="0"/>
              <a:t> </a:t>
            </a:r>
            <a:r>
              <a:rPr lang="es-ES" dirty="0" err="1" smtClean="0"/>
              <a:t>Traversal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b="1" dirty="0" smtClean="0">
                <a:latin typeface="Courier New"/>
                <a:cs typeface="Courier New"/>
              </a:rPr>
              <a:t>v</a:t>
            </a:r>
            <a:r>
              <a:rPr lang="fi-FI" sz="1800" b="1" dirty="0" err="1" smtClean="0">
                <a:latin typeface="Courier New"/>
                <a:cs typeface="Courier New"/>
              </a:rPr>
              <a:t>oid</a:t>
            </a:r>
            <a:r>
              <a:rPr lang="fi-FI" sz="1800" b="1" dirty="0" smtClean="0">
                <a:latin typeface="Courier New"/>
                <a:cs typeface="Courier New"/>
              </a:rPr>
              <a:t> </a:t>
            </a:r>
            <a:r>
              <a:rPr lang="it-IT" sz="1800" b="1" dirty="0" smtClean="0">
                <a:latin typeface="Courier New"/>
                <a:cs typeface="Courier New"/>
              </a:rPr>
              <a:t>traverse</a:t>
            </a:r>
            <a:r>
              <a:rPr lang="it-IT" sz="1800" b="1" dirty="0">
                <a:latin typeface="Courier New"/>
                <a:cs typeface="Courier New"/>
              </a:rPr>
              <a:t>( </a:t>
            </a:r>
            <a:r>
              <a:rPr lang="it-IT" sz="1800" b="1" dirty="0" err="1">
                <a:latin typeface="Courier New"/>
                <a:cs typeface="Courier New"/>
              </a:rPr>
              <a:t>Node</a:t>
            </a:r>
            <a:r>
              <a:rPr lang="it-IT" sz="1800" b="1" dirty="0">
                <a:latin typeface="Courier New"/>
                <a:cs typeface="Courier New"/>
              </a:rPr>
              <a:t>* </a:t>
            </a:r>
            <a:r>
              <a:rPr lang="it-IT" sz="1800" b="1" dirty="0" err="1">
                <a:latin typeface="Courier New"/>
                <a:cs typeface="Courier New"/>
              </a:rPr>
              <a:t>node</a:t>
            </a:r>
            <a:r>
              <a:rPr lang="it-IT" sz="1800" b="1" dirty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s-ES" sz="18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is-IS" sz="1800" b="1" dirty="0">
                <a:latin typeface="Courier New"/>
                <a:cs typeface="Courier New"/>
              </a:rPr>
              <a:t>if ( node == NULL ) { return; }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mvstack.push</a:t>
            </a:r>
            <a:r>
              <a:rPr lang="en-US" sz="1800" b="1" dirty="0">
                <a:latin typeface="Courier New"/>
                <a:cs typeface="Courier New"/>
              </a:rPr>
              <a:t>( </a:t>
            </a:r>
            <a:r>
              <a:rPr lang="en-US" sz="1800" b="1" dirty="0" err="1">
                <a:latin typeface="Courier New"/>
                <a:cs typeface="Courier New"/>
              </a:rPr>
              <a:t>model_view</a:t>
            </a:r>
            <a:r>
              <a:rPr lang="en-US" sz="1800" b="1" dirty="0">
                <a:latin typeface="Courier New"/>
                <a:cs typeface="Courier New"/>
              </a:rPr>
              <a:t> );</a:t>
            </a:r>
          </a:p>
          <a:p>
            <a:pPr marL="0" indent="0">
              <a:buNone/>
            </a:pPr>
            <a:r>
              <a:rPr lang="pl-PL" sz="1800" b="1" dirty="0" err="1">
                <a:latin typeface="Courier New"/>
                <a:cs typeface="Courier New"/>
              </a:rPr>
              <a:t>model_view</a:t>
            </a:r>
            <a:r>
              <a:rPr lang="pl-PL" sz="1800" b="1" dirty="0">
                <a:latin typeface="Courier New"/>
                <a:cs typeface="Courier New"/>
              </a:rPr>
              <a:t> *= </a:t>
            </a:r>
            <a:r>
              <a:rPr lang="pl-PL" sz="1800" b="1" dirty="0" err="1">
                <a:latin typeface="Courier New"/>
                <a:cs typeface="Courier New"/>
              </a:rPr>
              <a:t>node</a:t>
            </a:r>
            <a:r>
              <a:rPr lang="pl-PL" sz="1800" b="1" dirty="0">
                <a:latin typeface="Courier New"/>
                <a:cs typeface="Courier New"/>
              </a:rPr>
              <a:t>-&gt;</a:t>
            </a:r>
            <a:r>
              <a:rPr lang="pl-PL" sz="1800" b="1" dirty="0" err="1">
                <a:latin typeface="Courier New"/>
                <a:cs typeface="Courier New"/>
              </a:rPr>
              <a:t>transform</a:t>
            </a:r>
            <a:r>
              <a:rPr lang="pl-PL" sz="18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i-FI" sz="1800" b="1" dirty="0" err="1">
                <a:latin typeface="Courier New"/>
                <a:cs typeface="Courier New"/>
              </a:rPr>
              <a:t>node-</a:t>
            </a:r>
            <a:r>
              <a:rPr lang="fi-FI" sz="1800" b="1" dirty="0">
                <a:latin typeface="Courier New"/>
                <a:cs typeface="Courier New"/>
              </a:rPr>
              <a:t>&gt;</a:t>
            </a:r>
            <a:r>
              <a:rPr lang="fi-FI" sz="1800" b="1" dirty="0" err="1">
                <a:latin typeface="Courier New"/>
                <a:cs typeface="Courier New"/>
              </a:rPr>
              <a:t>render</a:t>
            </a:r>
            <a:r>
              <a:rPr lang="fi-FI" sz="1800" b="1" dirty="0">
                <a:latin typeface="Courier New"/>
                <a:cs typeface="Courier New"/>
              </a:rPr>
              <a:t>( </a:t>
            </a:r>
            <a:r>
              <a:rPr lang="fi-FI" sz="1800" b="1" dirty="0" err="1">
                <a:latin typeface="Courier New"/>
                <a:cs typeface="Courier New"/>
              </a:rPr>
              <a:t>void</a:t>
            </a:r>
            <a:r>
              <a:rPr lang="fi-FI" sz="1800" b="1" dirty="0">
                <a:latin typeface="Courier New"/>
                <a:cs typeface="Courier New"/>
              </a:rPr>
              <a:t> );</a:t>
            </a:r>
          </a:p>
          <a:p>
            <a:pPr marL="0" indent="0">
              <a:buNone/>
            </a:pPr>
            <a:r>
              <a:rPr lang="fr-FR" sz="1800" b="1" dirty="0">
                <a:latin typeface="Courier New"/>
                <a:cs typeface="Courier New"/>
              </a:rPr>
              <a:t>if ( </a:t>
            </a:r>
            <a:r>
              <a:rPr lang="fr-FR" sz="1800" b="1" dirty="0" err="1">
                <a:latin typeface="Courier New"/>
                <a:cs typeface="Courier New"/>
              </a:rPr>
              <a:t>node</a:t>
            </a:r>
            <a:r>
              <a:rPr lang="fr-FR" sz="1800" b="1" dirty="0">
                <a:latin typeface="Courier New"/>
                <a:cs typeface="Courier New"/>
              </a:rPr>
              <a:t>-&gt;</a:t>
            </a:r>
            <a:r>
              <a:rPr lang="fr-FR" sz="1800" b="1" dirty="0" err="1">
                <a:latin typeface="Courier New"/>
                <a:cs typeface="Courier New"/>
              </a:rPr>
              <a:t>child</a:t>
            </a:r>
            <a:r>
              <a:rPr lang="fr-FR" sz="1800" b="1" dirty="0">
                <a:latin typeface="Courier New"/>
                <a:cs typeface="Courier New"/>
              </a:rPr>
              <a:t> ) { traverse( </a:t>
            </a:r>
            <a:r>
              <a:rPr lang="fr-FR" sz="1800" b="1" dirty="0" err="1">
                <a:latin typeface="Courier New"/>
                <a:cs typeface="Courier New"/>
              </a:rPr>
              <a:t>node</a:t>
            </a:r>
            <a:r>
              <a:rPr lang="fr-FR" sz="1800" b="1" dirty="0">
                <a:latin typeface="Courier New"/>
                <a:cs typeface="Courier New"/>
              </a:rPr>
              <a:t>-&gt;</a:t>
            </a:r>
            <a:r>
              <a:rPr lang="fr-FR" sz="1800" b="1" dirty="0" err="1">
                <a:latin typeface="Courier New"/>
                <a:cs typeface="Courier New"/>
              </a:rPr>
              <a:t>child</a:t>
            </a:r>
            <a:r>
              <a:rPr lang="fr-FR" sz="1800" b="1" dirty="0">
                <a:latin typeface="Courier New"/>
                <a:cs typeface="Courier New"/>
              </a:rPr>
              <a:t> ); }</a:t>
            </a:r>
          </a:p>
          <a:p>
            <a:pPr marL="0" indent="0">
              <a:buNone/>
            </a:pPr>
            <a:r>
              <a:rPr lang="fi-FI" sz="1800" b="1" dirty="0" err="1">
                <a:latin typeface="Courier New"/>
                <a:cs typeface="Courier New"/>
              </a:rPr>
              <a:t>model_view</a:t>
            </a:r>
            <a:r>
              <a:rPr lang="fi-FI" sz="1800" b="1" dirty="0">
                <a:latin typeface="Courier New"/>
                <a:cs typeface="Courier New"/>
              </a:rPr>
              <a:t> = </a:t>
            </a:r>
            <a:r>
              <a:rPr lang="fi-FI" sz="1800" b="1" dirty="0" err="1">
                <a:latin typeface="Courier New"/>
                <a:cs typeface="Courier New"/>
              </a:rPr>
              <a:t>mvstack.pop</a:t>
            </a:r>
            <a:r>
              <a:rPr lang="fi-FI" sz="1800" b="1" dirty="0">
                <a:latin typeface="Courier New"/>
                <a:cs typeface="Courier New"/>
              </a:rPr>
              <a:t>( </a:t>
            </a:r>
            <a:r>
              <a:rPr lang="fi-FI" sz="1800" b="1" dirty="0" err="1">
                <a:latin typeface="Courier New"/>
                <a:cs typeface="Courier New"/>
              </a:rPr>
              <a:t>void</a:t>
            </a:r>
            <a:r>
              <a:rPr lang="fi-FI" sz="1800" b="1" dirty="0">
                <a:latin typeface="Courier New"/>
                <a:cs typeface="Courier New"/>
              </a:rPr>
              <a:t> );</a:t>
            </a:r>
          </a:p>
          <a:p>
            <a:pPr marL="0" indent="0">
              <a:buNone/>
            </a:pPr>
            <a:r>
              <a:rPr lang="fr-FR" sz="1800" b="1" dirty="0">
                <a:latin typeface="Courier New"/>
                <a:cs typeface="Courier New"/>
              </a:rPr>
              <a:t>if ( </a:t>
            </a:r>
            <a:r>
              <a:rPr lang="fr-FR" sz="1800" b="1" dirty="0" err="1">
                <a:latin typeface="Courier New"/>
                <a:cs typeface="Courier New"/>
              </a:rPr>
              <a:t>node</a:t>
            </a:r>
            <a:r>
              <a:rPr lang="fr-FR" sz="1800" b="1" dirty="0">
                <a:latin typeface="Courier New"/>
                <a:cs typeface="Courier New"/>
              </a:rPr>
              <a:t>-&gt;sibling ) { traverse( </a:t>
            </a:r>
            <a:r>
              <a:rPr lang="fr-FR" sz="1800" b="1" dirty="0" err="1">
                <a:latin typeface="Courier New"/>
                <a:cs typeface="Courier New"/>
              </a:rPr>
              <a:t>node</a:t>
            </a:r>
            <a:r>
              <a:rPr lang="fr-FR" sz="1800" b="1" dirty="0">
                <a:latin typeface="Courier New"/>
                <a:cs typeface="Courier New"/>
              </a:rPr>
              <a:t>-&gt;sibling ); }</a:t>
            </a:r>
          </a:p>
          <a:p>
            <a:pPr marL="0" indent="0">
              <a:buNone/>
            </a:pPr>
            <a:r>
              <a:rPr lang="es-ES" sz="1800" b="1" dirty="0" smtClean="0">
                <a:latin typeface="Courier New"/>
                <a:cs typeface="Courier New"/>
              </a:rPr>
              <a:t>}</a:t>
            </a:r>
            <a:endParaRPr lang="es-ES" sz="1800" b="1" dirty="0">
              <a:latin typeface="Courier New"/>
              <a:cs typeface="Courier New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1E227-6D05-024F-9FC4-7EB3F93D3CA3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6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Drawing a Figure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Figure with Tree Traversal in Appendix A of ICG book </a:t>
            </a:r>
            <a:r>
              <a:rPr lang="en-GB" sz="2800" dirty="0" smtClean="0">
                <a:latin typeface="Arial" charset="0"/>
                <a:cs typeface="Arial" charset="0"/>
              </a:rPr>
              <a:t>(Section A.9) </a:t>
            </a:r>
            <a:endParaRPr lang="en-GB" sz="28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sz="2400" dirty="0">
                <a:latin typeface="Arial" charset="0"/>
                <a:cs typeface="Arial" charset="0"/>
              </a:rPr>
              <a:t>And colour plate 27</a:t>
            </a:r>
            <a:endParaRPr lang="en-GB" sz="2400" dirty="0">
              <a:latin typeface="Courier New" charset="0"/>
              <a:cs typeface="Arial" charset="0"/>
            </a:endParaRPr>
          </a:p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This principle can be generalised to working with 3D scenes</a:t>
            </a:r>
          </a:p>
          <a:p>
            <a:pPr lvl="1" eaLnBrk="1" hangingPunct="1"/>
            <a:r>
              <a:rPr lang="en-GB" sz="2400" dirty="0">
                <a:latin typeface="Arial" charset="0"/>
                <a:cs typeface="Arial" charset="0"/>
              </a:rPr>
              <a:t>Scene graphs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1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latin typeface="Arial" charset="0"/>
                <a:cs typeface="Arial" charset="0"/>
              </a:rPr>
              <a:t>Skeletal Animation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9950"/>
            <a:ext cx="5986463" cy="52578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Common since Unreal Engine 2</a:t>
            </a:r>
          </a:p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Create a skeleton for each model (or share a common one), where each vertex is positioned relative to a particular bone</a:t>
            </a:r>
          </a:p>
          <a:p>
            <a:pPr lvl="1" eaLnBrk="1" hangingPunct="1"/>
            <a:r>
              <a:rPr lang="en-GB" sz="2400" dirty="0">
                <a:latin typeface="Arial" charset="0"/>
                <a:cs typeface="Arial" charset="0"/>
              </a:rPr>
              <a:t>Heavy set Ogre or small thief can share a common skeleton – scaled for different sizes of character with different meshes attached to each</a:t>
            </a: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More next week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49201"/>
              </p:ext>
            </p:extLst>
          </p:nvPr>
        </p:nvGraphicFramePr>
        <p:xfrm>
          <a:off x="5984558" y="1369075"/>
          <a:ext cx="2846387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Imagen" r:id="rId5" imgW="829056" imgH="1228344" progId="Word.Picture.8">
                  <p:embed/>
                </p:oleObj>
              </mc:Choice>
              <mc:Fallback>
                <p:oleObj name="Imagen" r:id="rId5" imgW="829056" imgH="12283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5859"/>
                      <a:stretch>
                        <a:fillRect/>
                      </a:stretch>
                    </p:blipFill>
                    <p:spPr bwMode="auto">
                      <a:xfrm>
                        <a:off x="5984558" y="1369075"/>
                        <a:ext cx="2846387" cy="406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07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" charset="0"/>
                <a:cs typeface="Arial" charset="0"/>
              </a:rPr>
              <a:t>Hierarchical Models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15975"/>
            <a:ext cx="7772400" cy="4808568"/>
          </a:xfrm>
        </p:spPr>
        <p:txBody>
          <a:bodyPr/>
          <a:lstStyle/>
          <a:p>
            <a:r>
              <a:rPr lang="en-GB" sz="2800" dirty="0">
                <a:latin typeface="Arial" charset="0"/>
                <a:cs typeface="Arial" charset="0"/>
              </a:rPr>
              <a:t>So far… using push and pop Matrix operations to create scene structure</a:t>
            </a:r>
          </a:p>
          <a:p>
            <a:pPr lvl="1"/>
            <a:r>
              <a:rPr lang="en-GB" sz="2400" dirty="0">
                <a:latin typeface="Arial" charset="0"/>
                <a:cs typeface="Arial" charset="0"/>
              </a:rPr>
              <a:t>BUT scene was entirely hard coded</a:t>
            </a:r>
          </a:p>
          <a:p>
            <a:pPr lvl="1"/>
            <a:r>
              <a:rPr lang="en-GB" sz="2400" dirty="0">
                <a:latin typeface="Arial" charset="0"/>
                <a:cs typeface="Arial" charset="0"/>
              </a:rPr>
              <a:t>We would like to be able to insert and remove elements from a tree for it to be more generally useful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OpenGL and Objects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OpenGL lacks an object orientation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Consider, for example, a green sphere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We can model the sphere with polygons or use OpenGL quadrics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Its color is determined by the OpenGL state and is not a property of the object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Defies our notion of a physical object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can try to build better objects in code using object-oriented languages/techniques</a:t>
            </a:r>
          </a:p>
        </p:txBody>
      </p:sp>
    </p:spTree>
    <p:extLst>
      <p:ext uri="{BB962C8B-B14F-4D97-AF65-F5344CB8AC3E}">
        <p14:creationId xmlns:p14="http://schemas.microsoft.com/office/powerpoint/2010/main" val="6561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Imperative Programming Model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rotate a cube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rotation function must know how the cube is represented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Vertex list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Edge list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106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257800" y="2743200"/>
            <a:ext cx="17526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1752600" y="3048000"/>
            <a:ext cx="167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434013" y="3046413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 Rotate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3505200" y="3048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H="1">
            <a:off x="3505200" y="3505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3567113" y="23606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cube data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3810000" y="37338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62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Object-Oriented Programming Model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752600" y="2743200"/>
            <a:ext cx="1752600" cy="106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5257800" y="2743200"/>
            <a:ext cx="1752600" cy="106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752600" y="3048000"/>
            <a:ext cx="167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181600" y="30480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Cube Object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3505200" y="3200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s-ES"/>
          </a:p>
        </p:txBody>
      </p:sp>
      <p:sp>
        <p:nvSpPr>
          <p:cNvPr id="20490" name="Text Box 1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In this model, the representation is stored with the object </a:t>
            </a:r>
          </a:p>
          <a:p>
            <a:pPr>
              <a:spcBef>
                <a:spcPct val="0"/>
              </a:spcBef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application sends a 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message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to the object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object contains functions (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methods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) which allow it to transform itself</a:t>
            </a: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3632200" y="3316288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229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cs typeface="Arial" charset="0"/>
              </a:rPr>
              <a:t>Frames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Up till now we have been manipulating the position of objects &amp; the viewer in our scene by manipulating a matrix representing the ‘model-view’ matrix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This is awkward when manipulating many objects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Difficult to explicitly position multiple objects and the camera</a:t>
            </a:r>
          </a:p>
          <a:p>
            <a:r>
              <a:rPr lang="en-GB" dirty="0">
                <a:latin typeface="Arial" charset="0"/>
                <a:cs typeface="Arial" charset="0"/>
              </a:rPr>
              <a:t>Answer is to think of each element as existing within a particular </a:t>
            </a:r>
            <a:r>
              <a:rPr lang="en-GB" i="1" dirty="0">
                <a:latin typeface="Arial" charset="0"/>
                <a:cs typeface="Arial" charset="0"/>
              </a:rPr>
              <a:t>frame</a:t>
            </a: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C/C++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try to use C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structs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 build objects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C++ provides better support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Use class </a:t>
            </a:r>
            <a:r>
              <a:rPr lang="en-US" dirty="0" smtClean="0">
                <a:latin typeface="Arial" charset="0"/>
                <a:ea typeface="ＭＳ Ｐゴシック" charset="0"/>
              </a:rPr>
              <a:t>constructor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Can hide implementation using public, private, and protected members in a class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Can also use friend designation to allow classes to access each other</a:t>
            </a:r>
          </a:p>
        </p:txBody>
      </p:sp>
    </p:spTree>
    <p:extLst>
      <p:ext uri="{BB962C8B-B14F-4D97-AF65-F5344CB8AC3E}">
        <p14:creationId xmlns:p14="http://schemas.microsoft.com/office/powerpoint/2010/main" val="2687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Cube Object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Suppose that we want to create a simple cube object that we can scale, orient, position and set its color directly through code such as</a:t>
            </a:r>
          </a:p>
          <a:p>
            <a:pPr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cube </a:t>
            </a: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mycube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Tx/>
              <a:buNone/>
            </a:pP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mycube.color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[0]=1.0;</a:t>
            </a:r>
          </a:p>
          <a:p>
            <a:pPr>
              <a:buFontTx/>
              <a:buNone/>
            </a:pP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mycube.color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[1]= </a:t>
            </a: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mycube.color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[2]=0.0;</a:t>
            </a:r>
          </a:p>
          <a:p>
            <a:pPr>
              <a:buFontTx/>
              <a:buNone/>
            </a:pP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mycube.matrix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[0][0]=……… </a:t>
            </a:r>
          </a:p>
        </p:txBody>
      </p:sp>
    </p:spTree>
    <p:extLst>
      <p:ext uri="{BB962C8B-B14F-4D97-AF65-F5344CB8AC3E}">
        <p14:creationId xmlns:p14="http://schemas.microsoft.com/office/powerpoint/2010/main" val="3710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Cube Object Functions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would also like to have functions that act on the cube such as 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</a:rPr>
              <a:t>mycube.translate(1.0, 0.0,0.0);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</a:rPr>
              <a:t>mycube.rotate(theta, 1.0, 0.0, 0.0);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</a:rPr>
              <a:t>setcolor(mycube, 1.0, 0.0, 0.0);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also need a way of displaying the cube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</a:rPr>
              <a:t>mycube.render();</a:t>
            </a:r>
          </a:p>
          <a:p>
            <a:pPr lvl="1"/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Building the Cube Object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class cube {</a:t>
            </a:r>
          </a:p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   public:</a:t>
            </a:r>
          </a:p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      float color[3];</a:t>
            </a:r>
          </a:p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      float matrix[4][4];</a:t>
            </a:r>
          </a:p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   // public methods</a:t>
            </a:r>
          </a:p>
          <a:p>
            <a:pPr>
              <a:buFontTx/>
              <a:buNone/>
            </a:pPr>
            <a:endParaRPr lang="en-US" sz="2300" b="1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   private:</a:t>
            </a:r>
          </a:p>
          <a:p>
            <a:pPr>
              <a:buFontTx/>
              <a:buNone/>
            </a:pPr>
            <a:endParaRPr lang="en-US" sz="2300" b="1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   // implementation</a:t>
            </a:r>
          </a:p>
          <a:p>
            <a:pPr>
              <a:buFontTx/>
              <a:buNone/>
            </a:pPr>
            <a:endParaRPr lang="en-US" sz="2300" b="1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5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Implementation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use any implementation in the private part such as a vertex list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private part has access to public members and the implementation of class methods can use any implementation without making it visible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Render method is tricky but it will invoke the standard OpenGL drawing functions</a:t>
            </a:r>
            <a:endParaRPr lang="en-US" sz="2700" b="1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Other Objects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Other objects have geometric aspects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Cameras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Light sources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we should be able to have nongeometric objects too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Materials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Colors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Transformations  (matrices)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Application Code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 b="1">
                <a:latin typeface="Courier New" charset="0"/>
                <a:ea typeface="ＭＳ Ｐゴシック" charset="0"/>
                <a:cs typeface="ＭＳ Ｐゴシック" charset="0"/>
              </a:rPr>
              <a:t>cube mycube;</a:t>
            </a:r>
          </a:p>
          <a:p>
            <a:pPr>
              <a:buFontTx/>
              <a:buNone/>
            </a:pPr>
            <a:r>
              <a:rPr lang="en-US" sz="2700" b="1">
                <a:latin typeface="Courier New" charset="0"/>
                <a:ea typeface="ＭＳ Ｐゴシック" charset="0"/>
                <a:cs typeface="ＭＳ Ｐゴシック" charset="0"/>
              </a:rPr>
              <a:t>material plastic;</a:t>
            </a:r>
          </a:p>
          <a:p>
            <a:pPr>
              <a:buFontTx/>
              <a:buNone/>
            </a:pPr>
            <a:r>
              <a:rPr lang="en-US" sz="2700" b="1">
                <a:latin typeface="Courier New" charset="0"/>
                <a:ea typeface="ＭＳ Ｐゴシック" charset="0"/>
                <a:cs typeface="ＭＳ Ｐゴシック" charset="0"/>
              </a:rPr>
              <a:t>mycube.setMaterial(plastic);</a:t>
            </a:r>
          </a:p>
          <a:p>
            <a:pPr>
              <a:buFontTx/>
              <a:buNone/>
            </a:pPr>
            <a:endParaRPr lang="en-US" sz="2700" b="1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700" b="1">
                <a:latin typeface="Courier New" charset="0"/>
                <a:ea typeface="ＭＳ Ｐゴシック" charset="0"/>
                <a:cs typeface="ＭＳ Ｐゴシック" charset="0"/>
              </a:rPr>
              <a:t>camera frontView;</a:t>
            </a:r>
          </a:p>
          <a:p>
            <a:pPr>
              <a:buFontTx/>
              <a:buNone/>
            </a:pPr>
            <a:r>
              <a:rPr lang="en-US" sz="2700" b="1">
                <a:latin typeface="Courier New" charset="0"/>
                <a:ea typeface="ＭＳ Ｐゴシック" charset="0"/>
                <a:cs typeface="ＭＳ Ｐゴシック" charset="0"/>
              </a:rPr>
              <a:t>frontView.position(x ,y, z);</a:t>
            </a:r>
          </a:p>
        </p:txBody>
      </p:sp>
    </p:spTree>
    <p:extLst>
      <p:ext uri="{BB962C8B-B14F-4D97-AF65-F5344CB8AC3E}">
        <p14:creationId xmlns:p14="http://schemas.microsoft.com/office/powerpoint/2010/main" val="313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Light Object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896" y="16002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class light {    // match </a:t>
            </a: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Phong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model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boolean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type; </a:t>
            </a:r>
            <a:endParaRPr lang="en-US" sz="2700" b="1" dirty="0">
              <a:latin typeface="Courier New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 smtClean="0">
                <a:latin typeface="Courier New" charset="0"/>
                <a:ea typeface="ＭＳ Ｐゴシック" charset="0"/>
                <a:cs typeface="ＭＳ Ｐゴシック" charset="0"/>
              </a:rPr>
              <a:t>	 </a:t>
            </a:r>
            <a:r>
              <a:rPr lang="en-US" sz="2700" b="1" dirty="0" err="1" smtClean="0">
                <a:latin typeface="Courier New" charset="0"/>
                <a:ea typeface="ＭＳ Ｐゴシック" charset="0"/>
                <a:cs typeface="ＭＳ Ｐゴシック" charset="0"/>
              </a:rPr>
              <a:t>boolean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near;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  float position[3];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  float orientation[3];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  float specular[3];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  float diffuse[3];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   float ambient[3];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7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Scene Descriptions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If we recall figure model, we saw that 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We could describe model either by tree or by equivalent code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We could write a generic traversal to display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If we can represent all the elements of a scene (cameras, lights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, materials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, geometry) as C++ objects, we should be able to show them in a tree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Render scene by traversing this tree</a:t>
            </a:r>
          </a:p>
          <a:p>
            <a:pPr lvl="1"/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Scene Graph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4" y="1603516"/>
            <a:ext cx="8103096" cy="38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cs typeface="Arial" charset="0"/>
              </a:rPr>
              <a:t>World Frame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Arial" charset="0"/>
                <a:cs typeface="Arial" charset="0"/>
              </a:rPr>
              <a:t>Frame is used to map local co-ordinates to global (scene) co-ordinates</a:t>
            </a:r>
          </a:p>
          <a:p>
            <a:pPr lvl="1"/>
            <a:r>
              <a:rPr lang="en-GB">
                <a:latin typeface="Arial" charset="0"/>
                <a:cs typeface="Arial" charset="0"/>
              </a:rPr>
              <a:t>i.e. A model loaded from file will typically have geometry specified in relation to a local origin</a:t>
            </a:r>
          </a:p>
          <a:p>
            <a:r>
              <a:rPr lang="en-GB">
                <a:latin typeface="Arial" charset="0"/>
                <a:cs typeface="Arial" charset="0"/>
              </a:rPr>
              <a:t>The world frame provides a common frame for positioning individual entities</a:t>
            </a:r>
          </a:p>
          <a:p>
            <a:pPr lvl="1"/>
            <a:r>
              <a:rPr lang="en-GB">
                <a:latin typeface="Arial" charset="0"/>
                <a:cs typeface="Arial" charset="0"/>
              </a:rPr>
              <a:t>Instead of thinking of how each entity is positioned relative to each other, consider relative to a common world-frame</a:t>
            </a:r>
          </a:p>
          <a:p>
            <a:pPr lvl="1"/>
            <a:r>
              <a:rPr lang="en-GB">
                <a:latin typeface="Arial" charset="0"/>
                <a:cs typeface="Arial" charset="0"/>
              </a:rPr>
              <a:t>Keeping it simple: set origin of this frame to 0,0,0 and set principal axes to x,y,z </a:t>
            </a:r>
          </a:p>
        </p:txBody>
      </p:sp>
    </p:spTree>
    <p:extLst>
      <p:ext uri="{BB962C8B-B14F-4D97-AF65-F5344CB8AC3E}">
        <p14:creationId xmlns:p14="http://schemas.microsoft.com/office/powerpoint/2010/main" val="19102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cs typeface="Arial" charset="0"/>
              </a:rPr>
              <a:t>Actor Frame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Can also use frames to represent position and orientation of entities</a:t>
            </a:r>
          </a:p>
          <a:p>
            <a:r>
              <a:rPr lang="en-GB" dirty="0">
                <a:latin typeface="Arial" charset="0"/>
                <a:cs typeface="Arial" charset="0"/>
              </a:rPr>
              <a:t>An object’s frame </a:t>
            </a:r>
            <a:r>
              <a:rPr lang="en-GB" dirty="0" smtClean="0">
                <a:latin typeface="Arial" charset="0"/>
                <a:cs typeface="Arial" charset="0"/>
              </a:rPr>
              <a:t>stores </a:t>
            </a:r>
            <a:r>
              <a:rPr lang="en-GB" dirty="0">
                <a:latin typeface="Arial" charset="0"/>
                <a:cs typeface="Arial" charset="0"/>
              </a:rPr>
              <a:t>the following information about the model in relation to the global origin &amp; axis: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Location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Up vector (may be implicit)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Forward vector (again, may be implicit)</a:t>
            </a:r>
          </a:p>
          <a:p>
            <a:r>
              <a:rPr lang="en-GB" dirty="0">
                <a:latin typeface="Arial" charset="0"/>
                <a:cs typeface="Arial" charset="0"/>
              </a:rPr>
              <a:t>Can use 4x4 matrix or vector representations to store this data</a:t>
            </a:r>
          </a:p>
        </p:txBody>
      </p:sp>
    </p:spTree>
    <p:extLst>
      <p:ext uri="{BB962C8B-B14F-4D97-AF65-F5344CB8AC3E}">
        <p14:creationId xmlns:p14="http://schemas.microsoft.com/office/powerpoint/2010/main" val="18117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cs typeface="Arial" charset="0"/>
              </a:rPr>
              <a:t>Camera Frame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Again, a camera frame can be represented using set of three vectors (position, up, forward) or as a 4x4 matrix</a:t>
            </a:r>
          </a:p>
          <a:p>
            <a:r>
              <a:rPr lang="en-GB" dirty="0" smtClean="0">
                <a:latin typeface="Arial" charset="0"/>
                <a:cs typeface="Arial" charset="0"/>
              </a:rPr>
              <a:t>As already seen, GLM </a:t>
            </a:r>
            <a:r>
              <a:rPr lang="en-GB" dirty="0">
                <a:latin typeface="Arial" charset="0"/>
                <a:cs typeface="Arial" charset="0"/>
              </a:rPr>
              <a:t>(and deprecated OpenGL </a:t>
            </a:r>
            <a:r>
              <a:rPr lang="en-GB" dirty="0" err="1">
                <a:latin typeface="Arial" charset="0"/>
                <a:cs typeface="Arial" charset="0"/>
              </a:rPr>
              <a:t>glu</a:t>
            </a:r>
            <a:r>
              <a:rPr lang="en-GB" dirty="0">
                <a:latin typeface="Arial" charset="0"/>
                <a:cs typeface="Arial" charset="0"/>
              </a:rPr>
              <a:t> library) provide </a:t>
            </a:r>
            <a:r>
              <a:rPr lang="en-GB" dirty="0" err="1">
                <a:latin typeface="Arial" charset="0"/>
                <a:cs typeface="Arial" charset="0"/>
              </a:rPr>
              <a:t>LookAt</a:t>
            </a:r>
            <a:r>
              <a:rPr lang="en-GB" dirty="0">
                <a:latin typeface="Arial" charset="0"/>
                <a:cs typeface="Arial" charset="0"/>
              </a:rPr>
              <a:t> functions for generating the camera frame matrix from three vectors: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Eye vector: position of the camera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At vector: point camera is aimed towards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Up vector: up direction of camera</a:t>
            </a:r>
          </a:p>
        </p:txBody>
      </p:sp>
    </p:spTree>
    <p:extLst>
      <p:ext uri="{BB962C8B-B14F-4D97-AF65-F5344CB8AC3E}">
        <p14:creationId xmlns:p14="http://schemas.microsoft.com/office/powerpoint/2010/main" val="14773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100" dirty="0">
                <a:latin typeface="Arial" charset="0"/>
                <a:cs typeface="Arial" charset="0"/>
              </a:rPr>
              <a:t>g</a:t>
            </a:r>
            <a:r>
              <a:rPr lang="en-US" sz="4100" dirty="0" smtClean="0">
                <a:latin typeface="Arial" charset="0"/>
                <a:cs typeface="Arial" charset="0"/>
              </a:rPr>
              <a:t>lm::</a:t>
            </a:r>
            <a:r>
              <a:rPr lang="en-US" sz="4100" dirty="0" err="1" smtClean="0">
                <a:latin typeface="Arial" charset="0"/>
                <a:cs typeface="Arial" charset="0"/>
              </a:rPr>
              <a:t>lookat</a:t>
            </a:r>
            <a:endParaRPr lang="en-US" sz="4100" dirty="0">
              <a:latin typeface="Arial" charset="0"/>
              <a:cs typeface="Arial" charset="0"/>
            </a:endParaRPr>
          </a:p>
        </p:txBody>
      </p:sp>
      <p:pic>
        <p:nvPicPr>
          <p:cNvPr id="8196" name="Picture 5" descr="C:\BOOK\OpenGL\Paul Final\Art\jpeg\AN05F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294438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7"/>
          <p:cNvSpPr>
            <a:spLocks noGrp="1" noChangeArrowheads="1"/>
          </p:cNvSpPr>
          <p:nvPr>
            <p:ph type="body" idx="1"/>
          </p:nvPr>
        </p:nvSpPr>
        <p:spPr>
          <a:xfrm>
            <a:off x="782580" y="1654770"/>
            <a:ext cx="8132820" cy="4593629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dirty="0" err="1">
                <a:latin typeface="Courier New" charset="0"/>
                <a:cs typeface="Arial" charset="0"/>
              </a:rPr>
              <a:t>LookAt</a:t>
            </a:r>
            <a:r>
              <a:rPr lang="en-US" sz="2000" b="1" dirty="0">
                <a:latin typeface="Courier New" charset="0"/>
                <a:cs typeface="Arial" charset="0"/>
              </a:rPr>
              <a:t>(eye, at, up)</a:t>
            </a:r>
          </a:p>
        </p:txBody>
      </p:sp>
    </p:spTree>
    <p:extLst>
      <p:ext uri="{BB962C8B-B14F-4D97-AF65-F5344CB8AC3E}">
        <p14:creationId xmlns:p14="http://schemas.microsoft.com/office/powerpoint/2010/main" val="28566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Camera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First person camera</a:t>
            </a:r>
          </a:p>
          <a:p>
            <a:pPr marL="690563" lvl="1" indent="-347663" eaLnBrk="1" hangingPunct="1"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Can rotate (i.e. not always pointing along Z!)</a:t>
            </a:r>
          </a:p>
          <a:p>
            <a:pPr marL="690563" lvl="1" indent="-347663" eaLnBrk="1" hangingPunct="1"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Forward movement is in direction of camera</a:t>
            </a:r>
          </a:p>
          <a:p>
            <a:pPr marL="690563" lvl="1" indent="-347663" eaLnBrk="1" hangingPunct="1"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Use variable to represent</a:t>
            </a:r>
          </a:p>
          <a:p>
            <a:pPr marL="985838" lvl="2" indent="-292100" eaLnBrk="1" hangingPunct="1">
              <a:buClr>
                <a:srgbClr val="CCCC00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Current position of player/camera</a:t>
            </a:r>
          </a:p>
          <a:p>
            <a:pPr marL="985838" lvl="2" indent="-292100" eaLnBrk="1" hangingPunct="1">
              <a:buClr>
                <a:srgbClr val="CCCC00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Current orientation (angle)</a:t>
            </a:r>
          </a:p>
          <a:p>
            <a:pPr marL="690563" lvl="1" indent="-347663" eaLnBrk="1" hangingPunct="1"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When rendering</a:t>
            </a:r>
          </a:p>
          <a:p>
            <a:pPr marL="985838" lvl="2" indent="-292100" eaLnBrk="1" hangingPunct="1">
              <a:buClr>
                <a:srgbClr val="CCCC00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Camera position gives EYE values</a:t>
            </a:r>
          </a:p>
          <a:p>
            <a:pPr marL="985838" lvl="2" indent="-292100" eaLnBrk="1" hangingPunct="1">
              <a:buClr>
                <a:srgbClr val="CCCC00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Need to calculate AT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336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First Person Camera - Principles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Imagine a circle around the player position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Player is always looking ‘at’ a point on that circle – in direction of current facing</a:t>
            </a:r>
          </a:p>
          <a:p>
            <a:pPr marL="690563" lvl="1" indent="-347663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This will also be direction player moves when moving forward!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For simplicity, r = 1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cs typeface="Arial" charset="0"/>
              </a:rPr>
              <a:t>circleX</a:t>
            </a:r>
            <a:r>
              <a:rPr lang="en-GB" dirty="0">
                <a:latin typeface="Arial" charset="0"/>
                <a:cs typeface="Arial" charset="0"/>
              </a:rPr>
              <a:t> = sin </a:t>
            </a:r>
            <a:r>
              <a:rPr lang="en-GB" dirty="0">
                <a:latin typeface="Symbol" charset="2"/>
                <a:cs typeface="Symbol" charset="2"/>
              </a:rPr>
              <a:t>a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cs typeface="Arial" charset="0"/>
              </a:rPr>
              <a:t>circleZ</a:t>
            </a:r>
            <a:r>
              <a:rPr lang="en-GB" dirty="0">
                <a:latin typeface="Arial" charset="0"/>
                <a:cs typeface="Arial" charset="0"/>
              </a:rPr>
              <a:t> = </a:t>
            </a:r>
            <a:r>
              <a:rPr lang="en-GB" dirty="0" smtClean="0">
                <a:latin typeface="Arial" charset="0"/>
                <a:cs typeface="Arial" charset="0"/>
              </a:rPr>
              <a:t>-</a:t>
            </a:r>
            <a:r>
              <a:rPr lang="en-GB" dirty="0" err="1" smtClean="0">
                <a:latin typeface="Arial" charset="0"/>
                <a:cs typeface="Arial" charset="0"/>
              </a:rPr>
              <a:t>cos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 smtClean="0">
                <a:latin typeface="Symbol" charset="2"/>
                <a:cs typeface="Symbol" charset="2"/>
              </a:rPr>
              <a:t>a (</a:t>
            </a:r>
            <a:r>
              <a:rPr lang="en-GB" dirty="0" smtClean="0">
                <a:latin typeface="+mj-lt"/>
                <a:cs typeface="Symbol" charset="2"/>
              </a:rPr>
              <a:t>-z is into screen</a:t>
            </a:r>
            <a:r>
              <a:rPr lang="en-GB" dirty="0" smtClean="0">
                <a:latin typeface="Symbol" charset="2"/>
                <a:cs typeface="Symbol" charset="2"/>
              </a:rPr>
              <a:t>)</a:t>
            </a:r>
            <a:endParaRPr lang="en-GB" dirty="0">
              <a:latin typeface="Symbol" charset="2"/>
              <a:cs typeface="Symbol" charset="2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5940425" y="4257675"/>
            <a:ext cx="1844675" cy="1873250"/>
          </a:xfrm>
          <a:prstGeom prst="ellipse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V="1">
            <a:off x="6878638" y="4348585"/>
            <a:ext cx="433996" cy="81079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6877050" y="4257675"/>
            <a:ext cx="1588" cy="1873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5938838" y="5157788"/>
            <a:ext cx="18478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 rot="-2040000">
            <a:off x="6926640" y="4776861"/>
            <a:ext cx="104873" cy="34925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799 w 21600"/>
              <a:gd name="T19" fmla="*/ 0 h 21600"/>
              <a:gd name="T20" fmla="*/ 215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lnTo>
                  <a:pt x="10799" y="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6414590" y="5746802"/>
            <a:ext cx="111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118653" y="5116717"/>
            <a:ext cx="111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424214" y="4512283"/>
            <a:ext cx="111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ymbol" charset="2"/>
                <a:cs typeface="Symbol" charset="2"/>
              </a:rPr>
              <a:t>a</a:t>
            </a:r>
            <a:endParaRPr lang="es-ES" dirty="0">
              <a:latin typeface="Symbol" charset="2"/>
              <a:cs typeface="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780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9022</TotalTime>
  <Words>1868</Words>
  <Application>Microsoft Office PowerPoint</Application>
  <PresentationFormat>On-screen Show (4:3)</PresentationFormat>
  <Paragraphs>311</Paragraphs>
  <Slides>39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1_Default Design</vt:lpstr>
      <vt:lpstr>2_Default Design</vt:lpstr>
      <vt:lpstr>Imagen</vt:lpstr>
      <vt:lpstr>CAMERA AND SCENEGRAPHS</vt:lpstr>
      <vt:lpstr>RT3D – Lecture 7</vt:lpstr>
      <vt:lpstr>Frames</vt:lpstr>
      <vt:lpstr>World Frame</vt:lpstr>
      <vt:lpstr>Actor Frame</vt:lpstr>
      <vt:lpstr>Camera Frame</vt:lpstr>
      <vt:lpstr>glm::lookat</vt:lpstr>
      <vt:lpstr>Camera</vt:lpstr>
      <vt:lpstr>First Person Camera - Principles</vt:lpstr>
      <vt:lpstr>First Person Camera</vt:lpstr>
      <vt:lpstr>First person camera</vt:lpstr>
      <vt:lpstr>Moving sideways</vt:lpstr>
      <vt:lpstr>Simple Third Person Camera</vt:lpstr>
      <vt:lpstr>3rd Person Camera Issues</vt:lpstr>
      <vt:lpstr>Hierarchical Models</vt:lpstr>
      <vt:lpstr>Trees and Graphs</vt:lpstr>
      <vt:lpstr>Tree nodes</vt:lpstr>
      <vt:lpstr>Tree Traversal</vt:lpstr>
      <vt:lpstr>Stack Based Traversal</vt:lpstr>
      <vt:lpstr>A Tree Data Structure</vt:lpstr>
      <vt:lpstr>Trees</vt:lpstr>
      <vt:lpstr>Node object using structure</vt:lpstr>
      <vt:lpstr>Generic Tree Traversal Function</vt:lpstr>
      <vt:lpstr>Drawing a Figure</vt:lpstr>
      <vt:lpstr>Skeletal Animation</vt:lpstr>
      <vt:lpstr>Hierarchical Models</vt:lpstr>
      <vt:lpstr>OpenGL and Objects</vt:lpstr>
      <vt:lpstr>Imperative Programming Model</vt:lpstr>
      <vt:lpstr>Object-Oriented Programming Model</vt:lpstr>
      <vt:lpstr>C/C++</vt:lpstr>
      <vt:lpstr>Cube Object</vt:lpstr>
      <vt:lpstr>Cube Object Functions</vt:lpstr>
      <vt:lpstr>Building the Cube Object</vt:lpstr>
      <vt:lpstr>The Implementation</vt:lpstr>
      <vt:lpstr>Other Objects</vt:lpstr>
      <vt:lpstr>Application Code</vt:lpstr>
      <vt:lpstr>Light Object</vt:lpstr>
      <vt:lpstr>Scene Descriptions</vt:lpstr>
      <vt:lpstr>Scene Graph</vt:lpstr>
    </vt:vector>
  </TitlesOfParts>
  <Company>beas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Pablo Casaseca</cp:lastModifiedBy>
  <cp:revision>518</cp:revision>
  <cp:lastPrinted>2012-02-13T12:07:20Z</cp:lastPrinted>
  <dcterms:created xsi:type="dcterms:W3CDTF">2007-10-11T07:53:13Z</dcterms:created>
  <dcterms:modified xsi:type="dcterms:W3CDTF">2017-03-01T09:53:13Z</dcterms:modified>
</cp:coreProperties>
</file>