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45897" showSpecialPlsOnTitleSld="0" strictFirstAndLastChars="0">
  <p:sldMasterIdLst>
    <p:sldMasterId id="2147483664" r:id="rId1"/>
  </p:sldMasterIdLst>
  <p:notesMasterIdLst>
    <p:notesMasterId r:id="rId3"/>
  </p:notesMasterIdLst>
  <p:handoutMasterIdLst>
    <p:handoutMasterId r:id="rId4"/>
  </p:handoutMasterIdLst>
  <p:sldIdLst>
    <p:sldId id="317" r:id="rId2"/>
  </p:sldIdLst>
  <p:sldSz cx="9144000" cy="6858000" type="screen4x3"/>
  <p:notesSz cx="7315200" cy="9601200"/>
  <p:defaultTex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p:defaultTextStyle>
  <p:extLst>
    <p:ext uri="{EFAFB233-063F-42B5-8137-9DF3F51BA10A}">
      <p15:sldGuideLst xmlns:p15="http://schemas.microsoft.com/office/powerpoint/2012/main">
        <p15:guide id="1" orient="horz" pos="1311">
          <p15:clr>
            <a:srgbClr val="A4A3A4"/>
          </p15:clr>
        </p15:guide>
        <p15:guide id="2" orient="horz" pos="3758">
          <p15:clr>
            <a:srgbClr val="A4A3A4"/>
          </p15:clr>
        </p15:guide>
        <p15:guide id="3" orient="horz" pos="1062">
          <p15:clr>
            <a:srgbClr val="A4A3A4"/>
          </p15:clr>
        </p15:guide>
        <p15:guide id="4" orient="horz" pos="449">
          <p15:clr>
            <a:srgbClr val="A4A3A4"/>
          </p15:clr>
        </p15:guide>
        <p15:guide id="5" orient="horz" pos="2849">
          <p15:clr>
            <a:srgbClr val="A4A3A4"/>
          </p15:clr>
        </p15:guide>
        <p15:guide id="6" orient="horz" pos="2153">
          <p15:clr>
            <a:srgbClr val="A4A3A4"/>
          </p15:clr>
        </p15:guide>
        <p15:guide id="7" orient="horz" pos="5442">
          <p15:clr>
            <a:srgbClr val="A4A3A4"/>
          </p15:clr>
        </p15:guide>
        <p15:guide id="8" orient="horz" pos="1954">
          <p15:clr>
            <a:srgbClr val="A4A3A4"/>
          </p15:clr>
        </p15:guide>
        <p15:guide id="9" pos="219">
          <p15:clr>
            <a:srgbClr val="A4A3A4"/>
          </p15:clr>
        </p15:guide>
        <p15:guide id="10" pos="5551">
          <p15:clr>
            <a:srgbClr val="A4A3A4"/>
          </p15:clr>
        </p15:guide>
        <p15:guide id="11" pos="2879">
          <p15:clr>
            <a:srgbClr val="A4A3A4"/>
          </p15:clr>
        </p15:guide>
        <p15:guide id="12" pos="1521">
          <p15:clr>
            <a:srgbClr val="A4A3A4"/>
          </p15:clr>
        </p15:guide>
        <p15:guide id="13" pos="4218">
          <p15:clr>
            <a:srgbClr val="A4A3A4"/>
          </p15:clr>
        </p15:guide>
      </p15:sldGuideLst>
    </p:ext>
    <p:ext uri="{2D200454-40CA-4A62-9FC3-DE9A4176ACB9}">
      <p15:notesGuideLst xmlns:p15="http://schemas.microsoft.com/office/powerpoint/2012/main">
        <p15:guide id="1" orient="horz" pos="3024">
          <p15:clr>
            <a:srgbClr val="A4A3A4"/>
          </p15:clr>
        </p15:guide>
        <p15:guide id="2" orient="horz" pos="5906">
          <p15:clr>
            <a:srgbClr val="A4A3A4"/>
          </p15:clr>
        </p15:guide>
        <p15:guide id="3"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3116"/>
    <a:srgbClr val="6B6B6B"/>
    <a:srgbClr val="00AA50"/>
    <a:srgbClr val="7A7A7A"/>
    <a:srgbClr val="767676"/>
    <a:srgbClr val="4C4C4C"/>
    <a:srgbClr val="656565"/>
    <a:srgbClr val="CD0078"/>
    <a:srgbClr val="3C73B9"/>
    <a:srgbClr val="EBD7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49" autoAdjust="0"/>
    <p:restoredTop sz="95490" autoAdjust="0"/>
  </p:normalViewPr>
  <p:slideViewPr>
    <p:cSldViewPr snapToGrid="0">
      <p:cViewPr varScale="1">
        <p:scale>
          <a:sx n="102" d="100"/>
          <a:sy n="102" d="100"/>
        </p:scale>
        <p:origin x="2340" y="96"/>
      </p:cViewPr>
      <p:guideLst>
        <p:guide orient="horz" pos="1311"/>
        <p:guide orient="horz" pos="3758"/>
        <p:guide orient="horz" pos="1062"/>
        <p:guide orient="horz" pos="449"/>
        <p:guide orient="horz" pos="2849"/>
        <p:guide orient="horz" pos="2153"/>
        <p:guide orient="horz" pos="5442"/>
        <p:guide orient="horz" pos="1954"/>
        <p:guide pos="219"/>
        <p:guide pos="5551"/>
        <p:guide pos="2879"/>
        <p:guide pos="1521"/>
        <p:guide pos="42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5" d="100"/>
          <a:sy n="95" d="100"/>
        </p:scale>
        <p:origin x="-2264" y="-96"/>
      </p:cViewPr>
      <p:guideLst>
        <p:guide orient="horz" pos="3024"/>
        <p:guide orient="horz" pos="5906"/>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6213"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4" name="Text Box 22"/>
          <p:cNvSpPr txBox="1">
            <a:spLocks noChangeArrowheads="1"/>
          </p:cNvSpPr>
          <p:nvPr/>
        </p:nvSpPr>
        <p:spPr bwMode="auto">
          <a:xfrm>
            <a:off x="2922588" y="8988425"/>
            <a:ext cx="402113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100"/>
              </a:lnSpc>
            </a:pPr>
            <a:fld id="{248A7D45-D04D-4B80-90EF-34F48D18C37A}" type="slidenum">
              <a:rPr lang="en-US" sz="900">
                <a:solidFill>
                  <a:srgbClr val="1E4191"/>
                </a:solidFill>
              </a:rPr>
              <a:pPr algn="r">
                <a:lnSpc>
                  <a:spcPts val="1100"/>
                </a:lnSpc>
              </a:pPr>
              <a:t>‹#›</a:t>
            </a:fld>
            <a:r>
              <a:rPr lang="en-US" sz="900">
                <a:solidFill>
                  <a:srgbClr val="1E4191"/>
                </a:solidFill>
              </a:rPr>
              <a:t> /</a:t>
            </a:r>
          </a:p>
          <a:p>
            <a:pPr algn="r">
              <a:lnSpc>
                <a:spcPts val="1100"/>
              </a:lnSpc>
            </a:pPr>
            <a:r>
              <a:rPr lang="en-US" sz="900">
                <a:solidFill>
                  <a:srgbClr val="1E4191"/>
                </a:solidFill>
              </a:rPr>
              <a:t>GE  / </a:t>
            </a:r>
          </a:p>
          <a:p>
            <a:pPr algn="r"/>
            <a:endParaRPr lang="en-US" sz="900">
              <a:solidFill>
                <a:srgbClr val="1E4191"/>
              </a:solidFill>
            </a:endParaRPr>
          </a:p>
        </p:txBody>
      </p:sp>
    </p:spTree>
    <p:extLst>
      <p:ext uri="{BB962C8B-B14F-4D97-AF65-F5344CB8AC3E}">
        <p14:creationId xmlns:p14="http://schemas.microsoft.com/office/powerpoint/2010/main" val="976875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86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Rectangle 4"/>
          <p:cNvSpPr>
            <a:spLocks noGrp="1" noRot="1" noChangeAspect="1" noChangeArrowheads="1" noTextEdit="1"/>
          </p:cNvSpPr>
          <p:nvPr>
            <p:ph type="sldImg" idx="2"/>
          </p:nvPr>
        </p:nvSpPr>
        <p:spPr bwMode="auto">
          <a:xfrm>
            <a:off x="914400" y="228600"/>
            <a:ext cx="5730875" cy="4298950"/>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3" name="Rectangle 5"/>
          <p:cNvSpPr>
            <a:spLocks noGrp="1" noChangeArrowheads="1"/>
          </p:cNvSpPr>
          <p:nvPr>
            <p:ph type="body" sz="quarter" idx="3"/>
          </p:nvPr>
        </p:nvSpPr>
        <p:spPr bwMode="auto">
          <a:xfrm>
            <a:off x="914400" y="4648200"/>
            <a:ext cx="57308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4" tIns="48322" rIns="96644" bIns="4832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8862" name="Text Box 14"/>
          <p:cNvSpPr txBox="1">
            <a:spLocks noChangeArrowheads="1"/>
          </p:cNvSpPr>
          <p:nvPr/>
        </p:nvSpPr>
        <p:spPr bwMode="auto">
          <a:xfrm>
            <a:off x="2922588" y="8988425"/>
            <a:ext cx="4021137"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ts val="1100"/>
              </a:lnSpc>
            </a:pPr>
            <a:fld id="{AB69BBA2-4AEB-4B61-8393-54D11319A087}" type="slidenum">
              <a:rPr lang="en-US" sz="900">
                <a:solidFill>
                  <a:srgbClr val="1E4191"/>
                </a:solidFill>
              </a:rPr>
              <a:pPr algn="r">
                <a:lnSpc>
                  <a:spcPts val="1100"/>
                </a:lnSpc>
              </a:pPr>
              <a:t>‹#›</a:t>
            </a:fld>
            <a:r>
              <a:rPr lang="en-US" sz="900">
                <a:solidFill>
                  <a:srgbClr val="1E4191"/>
                </a:solidFill>
              </a:rPr>
              <a:t> /</a:t>
            </a:r>
          </a:p>
          <a:p>
            <a:pPr algn="r">
              <a:lnSpc>
                <a:spcPts val="1100"/>
              </a:lnSpc>
            </a:pPr>
            <a:r>
              <a:rPr lang="en-US" sz="900">
                <a:solidFill>
                  <a:srgbClr val="1E4191"/>
                </a:solidFill>
              </a:rPr>
              <a:t>GE  / </a:t>
            </a:r>
          </a:p>
          <a:p>
            <a:pPr algn="r"/>
            <a:endParaRPr lang="en-US" sz="900">
              <a:solidFill>
                <a:srgbClr val="1E4191"/>
              </a:solidFill>
            </a:endParaRPr>
          </a:p>
        </p:txBody>
      </p:sp>
    </p:spTree>
    <p:extLst>
      <p:ext uri="{BB962C8B-B14F-4D97-AF65-F5344CB8AC3E}">
        <p14:creationId xmlns:p14="http://schemas.microsoft.com/office/powerpoint/2010/main" val="3291704036"/>
      </p:ext>
    </p:extLst>
  </p:cSld>
  <p:clrMap bg1="lt1" tx1="dk1" bg2="lt2" tx2="dk2" accent1="accent1" accent2="accent2" accent3="accent3" accent4="accent4" accent5="accent5" accent6="accent6" hlink="hlink" folHlink="folHlink"/>
  <p:notesStyle>
    <a:lvl1pPr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1pPr>
    <a:lvl2pPr marL="4572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2pPr>
    <a:lvl3pPr marL="9144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3pPr>
    <a:lvl4pPr marL="13716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4pPr>
    <a:lvl5pPr marL="1828800" algn="l" rtl="0" fontAlgn="base">
      <a:lnSpc>
        <a:spcPct val="90000"/>
      </a:lnSpc>
      <a:spcBef>
        <a:spcPct val="30000"/>
      </a:spcBef>
      <a:spcAft>
        <a:spcPct val="0"/>
      </a:spcAft>
      <a:defRPr sz="1200" kern="1200">
        <a:solidFill>
          <a:srgbClr val="4157AD"/>
        </a:solidFill>
        <a:latin typeface="GE Inspira Pitch"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096963" y="568325"/>
            <a:ext cx="4681537" cy="3511550"/>
          </a:xfrm>
          <a:ln w="12700" cap="flat"/>
        </p:spPr>
      </p:sp>
      <p:sp>
        <p:nvSpPr>
          <p:cNvPr id="5123" name="Rectangle 3"/>
          <p:cNvSpPr>
            <a:spLocks noGrp="1" noChangeArrowheads="1"/>
          </p:cNvSpPr>
          <p:nvPr>
            <p:ph type="body" idx="1"/>
          </p:nvPr>
        </p:nvSpPr>
        <p:spPr>
          <a:xfrm>
            <a:off x="892175" y="4419600"/>
            <a:ext cx="5073650" cy="4187825"/>
          </a:xfrm>
          <a:noFill/>
        </p:spPr>
        <p:txBody>
          <a:bodyPr lIns="90258" tIns="45130" rIns="90258" bIns="45130"/>
          <a:lstStyle/>
          <a:p>
            <a:pPr eaLnBrk="1" hangingPunct="1"/>
            <a:endParaRPr lang="en-GB"/>
          </a:p>
        </p:txBody>
      </p:sp>
    </p:spTree>
    <p:extLst>
      <p:ext uri="{BB962C8B-B14F-4D97-AF65-F5344CB8AC3E}">
        <p14:creationId xmlns:p14="http://schemas.microsoft.com/office/powerpoint/2010/main" val="3386793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344488" y="263525"/>
            <a:ext cx="840105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344488" y="1677988"/>
            <a:ext cx="8396287" cy="1752600"/>
          </a:xfrm>
        </p:spPr>
        <p:txBody>
          <a:bodyPr/>
          <a:lstStyle>
            <a:lvl1pPr>
              <a:spcBef>
                <a:spcPct val="0"/>
              </a:spcBef>
              <a:defRPr sz="5000">
                <a:solidFill>
                  <a:schemeClr val="accent2"/>
                </a:solidFill>
              </a:defRPr>
            </a:lvl1pPr>
          </a:lstStyle>
          <a:p>
            <a:pPr lvl="0"/>
            <a:r>
              <a:rPr lang="en-US" noProof="0"/>
              <a:t>Click to edit Master subtitle style</a:t>
            </a:r>
          </a:p>
        </p:txBody>
      </p:sp>
      <p:pic>
        <p:nvPicPr>
          <p:cNvPr id="580619"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050" y="5803900"/>
            <a:ext cx="2486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27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938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079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416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40118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2733675"/>
            <a:ext cx="3687763"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50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a:t>
            </a:r>
          </a:p>
          <a:p>
            <a:pPr algn="r">
              <a:lnSpc>
                <a:spcPct val="90000"/>
              </a:lnSpc>
            </a:pPr>
            <a:fld id="{F50CD2AD-FBB4-4F75-A08B-B1DD55C25E63}" type="datetime1">
              <a:rPr lang="en-US" sz="900"/>
              <a:pPr algn="r">
                <a:lnSpc>
                  <a:spcPct val="90000"/>
                </a:lnSpc>
              </a:pPr>
              <a:t>7/16/2018</a:t>
            </a:fld>
            <a:endParaRPr lang="en-US" dirty="0"/>
          </a:p>
        </p:txBody>
      </p:sp>
    </p:spTree>
    <p:extLst>
      <p:ext uri="{BB962C8B-B14F-4D97-AF65-F5344CB8AC3E}">
        <p14:creationId xmlns:p14="http://schemas.microsoft.com/office/powerpoint/2010/main" val="248219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342900" y="280988"/>
            <a:ext cx="8459788"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342900" y="1115736"/>
            <a:ext cx="8459788"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7/16/2018</a:t>
            </a:fld>
            <a:endParaRPr lang="en-US" dirty="0"/>
          </a:p>
        </p:txBody>
      </p:sp>
    </p:spTree>
    <p:extLst>
      <p:ext uri="{BB962C8B-B14F-4D97-AF65-F5344CB8AC3E}">
        <p14:creationId xmlns:p14="http://schemas.microsoft.com/office/powerpoint/2010/main" val="205259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42900" y="1727200"/>
            <a:ext cx="41529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727200"/>
            <a:ext cx="4154488"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6"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7/16/2018</a:t>
            </a:fld>
            <a:endParaRPr lang="en-US" dirty="0"/>
          </a:p>
        </p:txBody>
      </p:sp>
    </p:spTree>
    <p:extLst>
      <p:ext uri="{BB962C8B-B14F-4D97-AF65-F5344CB8AC3E}">
        <p14:creationId xmlns:p14="http://schemas.microsoft.com/office/powerpoint/2010/main" val="314059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42900"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6"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ph sz="half" idx="10"/>
          </p:nvPr>
        </p:nvSpPr>
        <p:spPr>
          <a:xfrm>
            <a:off x="3206870"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6063201" y="1727200"/>
            <a:ext cx="274424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7/16/2018</a:t>
            </a:fld>
            <a:endParaRPr lang="en-US" dirty="0"/>
          </a:p>
        </p:txBody>
      </p:sp>
    </p:spTree>
    <p:extLst>
      <p:ext uri="{BB962C8B-B14F-4D97-AF65-F5344CB8AC3E}">
        <p14:creationId xmlns:p14="http://schemas.microsoft.com/office/powerpoint/2010/main" val="69506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8142" y="1736449"/>
            <a:ext cx="415240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48142" y="2189527"/>
            <a:ext cx="415240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53414" y="1736449"/>
            <a:ext cx="4154036"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53414" y="2189527"/>
            <a:ext cx="4154036"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342900" y="280988"/>
            <a:ext cx="8459788" cy="998537"/>
          </a:xfrm>
        </p:spPr>
        <p:txBody>
          <a:bodyPr/>
          <a:lstStyle/>
          <a:p>
            <a:r>
              <a:rPr lang="en-US"/>
              <a:t>Click to edit Master title style</a:t>
            </a:r>
            <a:endParaRPr lang="en-GB" dirty="0"/>
          </a:p>
        </p:txBody>
      </p:sp>
      <p:sp>
        <p:nvSpPr>
          <p:cNvPr id="13"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7/16/2018</a:t>
            </a:fld>
            <a:endParaRPr lang="en-US" dirty="0"/>
          </a:p>
        </p:txBody>
      </p:sp>
    </p:spTree>
    <p:extLst>
      <p:ext uri="{BB962C8B-B14F-4D97-AF65-F5344CB8AC3E}">
        <p14:creationId xmlns:p14="http://schemas.microsoft.com/office/powerpoint/2010/main" val="324208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6083300"/>
            <a:ext cx="1600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8"/>
          <p:cNvSpPr txBox="1">
            <a:spLocks noChangeArrowheads="1"/>
          </p:cNvSpPr>
          <p:nvPr userDrawn="1"/>
        </p:nvSpPr>
        <p:spPr bwMode="auto">
          <a:xfrm>
            <a:off x="6442075" y="6229350"/>
            <a:ext cx="2455863" cy="46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pPr>
            <a:fld id="{95990F28-EF56-40AF-B6C1-2CF755EA3890}" type="slidenum">
              <a:rPr lang="en-US" sz="900"/>
              <a:pPr algn="r">
                <a:lnSpc>
                  <a:spcPct val="90000"/>
                </a:lnSpc>
              </a:pPr>
              <a:t>‹#›</a:t>
            </a:fld>
            <a:r>
              <a:rPr lang="en-US" sz="900" dirty="0"/>
              <a:t> </a:t>
            </a:r>
          </a:p>
          <a:p>
            <a:pPr algn="r">
              <a:lnSpc>
                <a:spcPct val="90000"/>
              </a:lnSpc>
            </a:pPr>
            <a:r>
              <a:rPr lang="en-US" sz="900" dirty="0"/>
              <a:t>GE Title or job number </a:t>
            </a:r>
          </a:p>
          <a:p>
            <a:pPr algn="r">
              <a:lnSpc>
                <a:spcPct val="90000"/>
              </a:lnSpc>
            </a:pPr>
            <a:fld id="{F50CD2AD-FBB4-4F75-A08B-B1DD55C25E63}" type="datetime1">
              <a:rPr lang="en-US" sz="900"/>
              <a:pPr algn="r">
                <a:lnSpc>
                  <a:spcPct val="90000"/>
                </a:lnSpc>
              </a:pPr>
              <a:t>7/16/2018</a:t>
            </a:fld>
            <a:endParaRPr lang="en-US" dirty="0"/>
          </a:p>
        </p:txBody>
      </p:sp>
    </p:spTree>
    <p:extLst>
      <p:ext uri="{BB962C8B-B14F-4D97-AF65-F5344CB8AC3E}">
        <p14:creationId xmlns:p14="http://schemas.microsoft.com/office/powerpoint/2010/main" val="22535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41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2800" y="280800"/>
            <a:ext cx="846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088" y="6088063"/>
            <a:ext cx="1608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77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342900" y="280988"/>
            <a:ext cx="8459788"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342900" y="1727200"/>
            <a:ext cx="8459788"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80" r:id="rId15"/>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4624685" y="446051"/>
            <a:ext cx="3811095" cy="54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tabLst>
                <a:tab pos="2055813" algn="l"/>
              </a:tabLst>
              <a:defRPr sz="3200" b="1">
                <a:solidFill>
                  <a:schemeClr val="tx1"/>
                </a:solidFill>
                <a:latin typeface="GE Inspira Pitch" pitchFamily="34" charset="0"/>
                <a:cs typeface="Arial" charset="0"/>
              </a:defRPr>
            </a:lvl1pPr>
            <a:lvl2pPr marL="742950" indent="-285750">
              <a:tabLst>
                <a:tab pos="2055813" algn="l"/>
              </a:tabLst>
              <a:defRPr sz="3200" b="1">
                <a:solidFill>
                  <a:schemeClr val="tx1"/>
                </a:solidFill>
                <a:latin typeface="GE Inspira Pitch" pitchFamily="34" charset="0"/>
                <a:cs typeface="Arial" charset="0"/>
              </a:defRPr>
            </a:lvl2pPr>
            <a:lvl3pPr marL="1143000" indent="-228600">
              <a:tabLst>
                <a:tab pos="2055813" algn="l"/>
              </a:tabLst>
              <a:defRPr sz="3200" b="1">
                <a:solidFill>
                  <a:schemeClr val="tx1"/>
                </a:solidFill>
                <a:latin typeface="GE Inspira Pitch" pitchFamily="34" charset="0"/>
                <a:cs typeface="Arial" charset="0"/>
              </a:defRPr>
            </a:lvl3pPr>
            <a:lvl4pPr marL="1600200" indent="-228600">
              <a:tabLst>
                <a:tab pos="2055813" algn="l"/>
              </a:tabLst>
              <a:defRPr sz="3200" b="1">
                <a:solidFill>
                  <a:schemeClr val="tx1"/>
                </a:solidFill>
                <a:latin typeface="GE Inspira Pitch" pitchFamily="34" charset="0"/>
                <a:cs typeface="Arial" charset="0"/>
              </a:defRPr>
            </a:lvl4pPr>
            <a:lvl5pPr marL="2057400" indent="-228600">
              <a:tabLst>
                <a:tab pos="2055813" algn="l"/>
              </a:tabLst>
              <a:defRPr sz="3200" b="1">
                <a:solidFill>
                  <a:schemeClr val="tx1"/>
                </a:solidFill>
                <a:latin typeface="GE Inspira Pitch" pitchFamily="34" charset="0"/>
                <a:cs typeface="Arial" charset="0"/>
              </a:defRPr>
            </a:lvl5pPr>
            <a:lvl6pPr marL="2514600" indent="-228600" eaLnBrk="0" fontAlgn="base" hangingPunct="0">
              <a:spcBef>
                <a:spcPct val="0"/>
              </a:spcBef>
              <a:spcAft>
                <a:spcPct val="0"/>
              </a:spcAft>
              <a:tabLst>
                <a:tab pos="2055813" algn="l"/>
              </a:tabLst>
              <a:defRPr sz="3200" b="1">
                <a:solidFill>
                  <a:schemeClr val="tx1"/>
                </a:solidFill>
                <a:latin typeface="GE Inspira Pitch" pitchFamily="34" charset="0"/>
                <a:cs typeface="Arial" charset="0"/>
              </a:defRPr>
            </a:lvl6pPr>
            <a:lvl7pPr marL="2971800" indent="-228600" eaLnBrk="0" fontAlgn="base" hangingPunct="0">
              <a:spcBef>
                <a:spcPct val="0"/>
              </a:spcBef>
              <a:spcAft>
                <a:spcPct val="0"/>
              </a:spcAft>
              <a:tabLst>
                <a:tab pos="2055813" algn="l"/>
              </a:tabLst>
              <a:defRPr sz="3200" b="1">
                <a:solidFill>
                  <a:schemeClr val="tx1"/>
                </a:solidFill>
                <a:latin typeface="GE Inspira Pitch" pitchFamily="34" charset="0"/>
                <a:cs typeface="Arial" charset="0"/>
              </a:defRPr>
            </a:lvl7pPr>
            <a:lvl8pPr marL="3429000" indent="-228600" eaLnBrk="0" fontAlgn="base" hangingPunct="0">
              <a:spcBef>
                <a:spcPct val="0"/>
              </a:spcBef>
              <a:spcAft>
                <a:spcPct val="0"/>
              </a:spcAft>
              <a:tabLst>
                <a:tab pos="2055813" algn="l"/>
              </a:tabLst>
              <a:defRPr sz="3200" b="1">
                <a:solidFill>
                  <a:schemeClr val="tx1"/>
                </a:solidFill>
                <a:latin typeface="GE Inspira Pitch" pitchFamily="34" charset="0"/>
                <a:cs typeface="Arial" charset="0"/>
              </a:defRPr>
            </a:lvl8pPr>
            <a:lvl9pPr marL="3886200" indent="-228600" eaLnBrk="0" fontAlgn="base" hangingPunct="0">
              <a:spcBef>
                <a:spcPct val="0"/>
              </a:spcBef>
              <a:spcAft>
                <a:spcPct val="0"/>
              </a:spcAft>
              <a:tabLst>
                <a:tab pos="2055813" algn="l"/>
              </a:tabLst>
              <a:defRPr sz="3200" b="1">
                <a:solidFill>
                  <a:schemeClr val="tx1"/>
                </a:solidFill>
                <a:latin typeface="GE Inspira Pitch" pitchFamily="34" charset="0"/>
                <a:cs typeface="Arial" charset="0"/>
              </a:defRPr>
            </a:lvl9pPr>
          </a:lstStyle>
          <a:p>
            <a:pPr defTabSz="685800" eaLnBrk="1" hangingPunct="1">
              <a:lnSpc>
                <a:spcPct val="95000"/>
              </a:lnSpc>
              <a:tabLst>
                <a:tab pos="1289447" algn="l"/>
              </a:tabLst>
              <a:defRPr/>
            </a:pPr>
            <a:r>
              <a:rPr lang="en-US" sz="1200" dirty="0">
                <a:solidFill>
                  <a:srgbClr val="1E4191"/>
                </a:solidFill>
                <a:latin typeface="GE Inspira" pitchFamily="34" charset="0"/>
              </a:rPr>
              <a:t>Problem  #: </a:t>
            </a:r>
            <a:r>
              <a:rPr lang="is-IS" sz="1200" dirty="0">
                <a:solidFill>
                  <a:srgbClr val="00B0F0"/>
                </a:solidFill>
                <a:latin typeface="GE Inspira" pitchFamily="34" charset="0"/>
              </a:rPr>
              <a:t>GEPRB0071818</a:t>
            </a:r>
            <a:r>
              <a:rPr lang="en-US" sz="1200" dirty="0">
                <a:solidFill>
                  <a:srgbClr val="1E4191"/>
                </a:solidFill>
                <a:latin typeface="GE Inspira" pitchFamily="34" charset="0"/>
              </a:rPr>
              <a:t>	</a:t>
            </a:r>
          </a:p>
          <a:p>
            <a:pPr defTabSz="685800" eaLnBrk="1" hangingPunct="1">
              <a:lnSpc>
                <a:spcPct val="95000"/>
              </a:lnSpc>
              <a:tabLst>
                <a:tab pos="1289447" algn="l"/>
              </a:tabLst>
              <a:defRPr/>
            </a:pPr>
            <a:r>
              <a:rPr lang="en-US" sz="1200" dirty="0">
                <a:solidFill>
                  <a:srgbClr val="1E4191"/>
                </a:solidFill>
                <a:latin typeface="GE Inspira" pitchFamily="34" charset="0"/>
              </a:rPr>
              <a:t>Incident Date/Time: </a:t>
            </a:r>
            <a:r>
              <a:rPr lang="en-US" sz="1200" dirty="0">
                <a:solidFill>
                  <a:srgbClr val="00B0F0"/>
                </a:solidFill>
                <a:latin typeface="GE Inspira" pitchFamily="34" charset="0"/>
              </a:rPr>
              <a:t>07/16/18 02:41:11</a:t>
            </a:r>
          </a:p>
          <a:p>
            <a:pPr>
              <a:lnSpc>
                <a:spcPct val="95000"/>
              </a:lnSpc>
              <a:tabLst>
                <a:tab pos="1289447" algn="l"/>
              </a:tabLst>
              <a:defRPr/>
            </a:pPr>
            <a:r>
              <a:rPr lang="en-US" sz="1200" dirty="0">
                <a:solidFill>
                  <a:srgbClr val="1E4191"/>
                </a:solidFill>
                <a:latin typeface="GE Inspira" pitchFamily="34" charset="0"/>
              </a:rPr>
              <a:t>Incident Duration:  </a:t>
            </a:r>
            <a:r>
              <a:rPr lang="en-US" sz="1200" dirty="0">
                <a:solidFill>
                  <a:srgbClr val="00B0F0"/>
                </a:solidFill>
                <a:latin typeface="GE Inspira" pitchFamily="34" charset="0"/>
              </a:rPr>
              <a:t>2 Hours, 57 Mins</a:t>
            </a:r>
            <a:r>
              <a:rPr lang="en-US" sz="1200" dirty="0">
                <a:solidFill>
                  <a:srgbClr val="1E4191"/>
                </a:solidFill>
                <a:latin typeface="GE Inspira" pitchFamily="34" charset="0"/>
              </a:rPr>
              <a:t>	</a:t>
            </a:r>
            <a:endParaRPr lang="en-US" sz="1200" dirty="0">
              <a:solidFill>
                <a:srgbClr val="00B0F0"/>
              </a:solidFill>
              <a:latin typeface="GE Inspira" pitchFamily="34" charset="0"/>
            </a:endParaRPr>
          </a:p>
        </p:txBody>
      </p:sp>
      <p:sp>
        <p:nvSpPr>
          <p:cNvPr id="3081" name="Text Box 9"/>
          <p:cNvSpPr txBox="1">
            <a:spLocks noChangeArrowheads="1"/>
          </p:cNvSpPr>
          <p:nvPr/>
        </p:nvSpPr>
        <p:spPr bwMode="auto">
          <a:xfrm>
            <a:off x="341222" y="450633"/>
            <a:ext cx="3402841" cy="537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tabLst>
                <a:tab pos="1828800" algn="l"/>
                <a:tab pos="4283075" algn="r"/>
              </a:tabLst>
              <a:defRPr sz="3200" b="1">
                <a:solidFill>
                  <a:schemeClr val="tx1"/>
                </a:solidFill>
                <a:latin typeface="GE Inspira Pitch" pitchFamily="34" charset="0"/>
                <a:cs typeface="Arial" charset="0"/>
              </a:defRPr>
            </a:lvl1pPr>
            <a:lvl2pPr marL="742950" indent="-285750">
              <a:tabLst>
                <a:tab pos="1828800" algn="l"/>
                <a:tab pos="4283075" algn="r"/>
              </a:tabLst>
              <a:defRPr sz="3200" b="1">
                <a:solidFill>
                  <a:schemeClr val="tx1"/>
                </a:solidFill>
                <a:latin typeface="GE Inspira Pitch" pitchFamily="34" charset="0"/>
                <a:cs typeface="Arial" charset="0"/>
              </a:defRPr>
            </a:lvl2pPr>
            <a:lvl3pPr marL="1143000" indent="-228600">
              <a:tabLst>
                <a:tab pos="1828800" algn="l"/>
                <a:tab pos="4283075" algn="r"/>
              </a:tabLst>
              <a:defRPr sz="3200" b="1">
                <a:solidFill>
                  <a:schemeClr val="tx1"/>
                </a:solidFill>
                <a:latin typeface="GE Inspira Pitch" pitchFamily="34" charset="0"/>
                <a:cs typeface="Arial" charset="0"/>
              </a:defRPr>
            </a:lvl3pPr>
            <a:lvl4pPr marL="1600200" indent="-228600">
              <a:tabLst>
                <a:tab pos="1828800" algn="l"/>
                <a:tab pos="4283075" algn="r"/>
              </a:tabLst>
              <a:defRPr sz="3200" b="1">
                <a:solidFill>
                  <a:schemeClr val="tx1"/>
                </a:solidFill>
                <a:latin typeface="GE Inspira Pitch" pitchFamily="34" charset="0"/>
                <a:cs typeface="Arial" charset="0"/>
              </a:defRPr>
            </a:lvl4pPr>
            <a:lvl5pPr marL="2057400" indent="-228600">
              <a:tabLst>
                <a:tab pos="1828800" algn="l"/>
                <a:tab pos="4283075" algn="r"/>
              </a:tabLst>
              <a:defRPr sz="3200" b="1">
                <a:solidFill>
                  <a:schemeClr val="tx1"/>
                </a:solidFill>
                <a:latin typeface="GE Inspira Pitch" pitchFamily="34" charset="0"/>
                <a:cs typeface="Arial" charset="0"/>
              </a:defRPr>
            </a:lvl5pPr>
            <a:lvl6pPr marL="2514600" indent="-228600" eaLnBrk="0" fontAlgn="base" hangingPunct="0">
              <a:spcBef>
                <a:spcPct val="0"/>
              </a:spcBef>
              <a:spcAft>
                <a:spcPct val="0"/>
              </a:spcAft>
              <a:tabLst>
                <a:tab pos="1828800" algn="l"/>
                <a:tab pos="4283075" algn="r"/>
              </a:tabLst>
              <a:defRPr sz="3200" b="1">
                <a:solidFill>
                  <a:schemeClr val="tx1"/>
                </a:solidFill>
                <a:latin typeface="GE Inspira Pitch" pitchFamily="34" charset="0"/>
                <a:cs typeface="Arial" charset="0"/>
              </a:defRPr>
            </a:lvl6pPr>
            <a:lvl7pPr marL="2971800" indent="-228600" eaLnBrk="0" fontAlgn="base" hangingPunct="0">
              <a:spcBef>
                <a:spcPct val="0"/>
              </a:spcBef>
              <a:spcAft>
                <a:spcPct val="0"/>
              </a:spcAft>
              <a:tabLst>
                <a:tab pos="1828800" algn="l"/>
                <a:tab pos="4283075" algn="r"/>
              </a:tabLst>
              <a:defRPr sz="3200" b="1">
                <a:solidFill>
                  <a:schemeClr val="tx1"/>
                </a:solidFill>
                <a:latin typeface="GE Inspira Pitch" pitchFamily="34" charset="0"/>
                <a:cs typeface="Arial" charset="0"/>
              </a:defRPr>
            </a:lvl7pPr>
            <a:lvl8pPr marL="3429000" indent="-228600" eaLnBrk="0" fontAlgn="base" hangingPunct="0">
              <a:spcBef>
                <a:spcPct val="0"/>
              </a:spcBef>
              <a:spcAft>
                <a:spcPct val="0"/>
              </a:spcAft>
              <a:tabLst>
                <a:tab pos="1828800" algn="l"/>
                <a:tab pos="4283075" algn="r"/>
              </a:tabLst>
              <a:defRPr sz="3200" b="1">
                <a:solidFill>
                  <a:schemeClr val="tx1"/>
                </a:solidFill>
                <a:latin typeface="GE Inspira Pitch" pitchFamily="34" charset="0"/>
                <a:cs typeface="Arial" charset="0"/>
              </a:defRPr>
            </a:lvl8pPr>
            <a:lvl9pPr marL="3886200" indent="-228600" eaLnBrk="0" fontAlgn="base" hangingPunct="0">
              <a:spcBef>
                <a:spcPct val="0"/>
              </a:spcBef>
              <a:spcAft>
                <a:spcPct val="0"/>
              </a:spcAft>
              <a:tabLst>
                <a:tab pos="1828800" algn="l"/>
                <a:tab pos="4283075" algn="r"/>
              </a:tabLst>
              <a:defRPr sz="3200" b="1">
                <a:solidFill>
                  <a:schemeClr val="tx1"/>
                </a:solidFill>
                <a:latin typeface="GE Inspira Pitch" pitchFamily="34" charset="0"/>
                <a:cs typeface="Arial" charset="0"/>
              </a:defRPr>
            </a:lvl9pPr>
          </a:lstStyle>
          <a:p>
            <a:pPr marL="685800" indent="-685800" defTabSz="685800" eaLnBrk="1" hangingPunct="1">
              <a:lnSpc>
                <a:spcPct val="95000"/>
              </a:lnSpc>
              <a:tabLst>
                <a:tab pos="685800" algn="l"/>
                <a:tab pos="3212306" algn="r"/>
              </a:tabLst>
              <a:defRPr/>
            </a:pPr>
            <a:r>
              <a:rPr lang="en-US" sz="1200" dirty="0">
                <a:solidFill>
                  <a:srgbClr val="1E4191"/>
                </a:solidFill>
                <a:latin typeface="GE Inspira" pitchFamily="34" charset="0"/>
              </a:rPr>
              <a:t>RCA Owner: </a:t>
            </a:r>
            <a:r>
              <a:rPr lang="en-US" sz="1200" dirty="0">
                <a:solidFill>
                  <a:srgbClr val="00B0F0"/>
                </a:solidFill>
                <a:latin typeface="GE Inspira" pitchFamily="34" charset="0"/>
              </a:rPr>
              <a:t>@CORP </a:t>
            </a:r>
            <a:r>
              <a:rPr lang="en-US" sz="1200" dirty="0" err="1">
                <a:solidFill>
                  <a:srgbClr val="00B0F0"/>
                </a:solidFill>
                <a:latin typeface="GE Inspira" pitchFamily="34" charset="0"/>
              </a:rPr>
              <a:t>CoreTech</a:t>
            </a:r>
            <a:r>
              <a:rPr lang="en-US" sz="1200" dirty="0">
                <a:solidFill>
                  <a:srgbClr val="00B0F0"/>
                </a:solidFill>
                <a:latin typeface="GE Inspira" pitchFamily="34" charset="0"/>
              </a:rPr>
              <a:t> VPN L2 Support</a:t>
            </a:r>
            <a:r>
              <a:rPr lang="en-US" sz="1200" dirty="0">
                <a:solidFill>
                  <a:srgbClr val="1E4191"/>
                </a:solidFill>
                <a:latin typeface="GE Inspira" pitchFamily="34" charset="0"/>
              </a:rPr>
              <a:t>	</a:t>
            </a:r>
          </a:p>
          <a:p>
            <a:pPr marL="685800" indent="-685800" defTabSz="685800" eaLnBrk="1" hangingPunct="1">
              <a:lnSpc>
                <a:spcPct val="95000"/>
              </a:lnSpc>
              <a:tabLst>
                <a:tab pos="685800" algn="l"/>
                <a:tab pos="3212306" algn="r"/>
              </a:tabLst>
              <a:defRPr/>
            </a:pPr>
            <a:r>
              <a:rPr lang="en-US" sz="1200" dirty="0">
                <a:solidFill>
                  <a:srgbClr val="1E4191"/>
                </a:solidFill>
                <a:latin typeface="GE Inspira" pitchFamily="34" charset="0"/>
              </a:rPr>
              <a:t>Impacted Application: </a:t>
            </a:r>
            <a:r>
              <a:rPr lang="en-US" sz="1200" dirty="0">
                <a:solidFill>
                  <a:srgbClr val="00B0F0"/>
                </a:solidFill>
                <a:latin typeface="GE Inspira" pitchFamily="34" charset="0"/>
              </a:rPr>
              <a:t>myapps</a:t>
            </a:r>
          </a:p>
          <a:p>
            <a:pPr marL="685800" indent="-685800" defTabSz="685800" eaLnBrk="1" hangingPunct="1">
              <a:lnSpc>
                <a:spcPct val="95000"/>
              </a:lnSpc>
              <a:tabLst>
                <a:tab pos="685800" algn="l"/>
                <a:tab pos="3212306" algn="r"/>
              </a:tabLst>
              <a:defRPr/>
            </a:pPr>
            <a:r>
              <a:rPr lang="en-US" sz="1200" dirty="0">
                <a:solidFill>
                  <a:srgbClr val="1E4191"/>
                </a:solidFill>
                <a:latin typeface="GE Inspira" pitchFamily="34" charset="0"/>
              </a:rPr>
              <a:t>Caused by Changes #: </a:t>
            </a:r>
            <a:r>
              <a:rPr lang="en-US" sz="1200" dirty="0">
                <a:solidFill>
                  <a:srgbClr val="00B0F0"/>
                </a:solidFill>
                <a:latin typeface="GE Inspira" pitchFamily="34" charset="0"/>
              </a:rPr>
              <a:t>N/A</a:t>
            </a:r>
          </a:p>
        </p:txBody>
      </p:sp>
      <p:sp>
        <p:nvSpPr>
          <p:cNvPr id="3" name="Line 10"/>
          <p:cNvSpPr>
            <a:spLocks noChangeShapeType="1"/>
          </p:cNvSpPr>
          <p:nvPr/>
        </p:nvSpPr>
        <p:spPr bwMode="auto">
          <a:xfrm flipV="1">
            <a:off x="341221" y="988560"/>
            <a:ext cx="8445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en-US" sz="2400" b="1">
              <a:solidFill>
                <a:srgbClr val="1E4191"/>
              </a:solidFill>
            </a:endParaRPr>
          </a:p>
        </p:txBody>
      </p:sp>
      <p:sp>
        <p:nvSpPr>
          <p:cNvPr id="3082" name="Rectangle 11"/>
          <p:cNvSpPr>
            <a:spLocks noChangeArrowheads="1"/>
          </p:cNvSpPr>
          <p:nvPr/>
        </p:nvSpPr>
        <p:spPr bwMode="auto">
          <a:xfrm>
            <a:off x="409734" y="132573"/>
            <a:ext cx="8309988" cy="272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ct val="90000"/>
              </a:lnSpc>
              <a:tabLst>
                <a:tab pos="6172200" algn="r"/>
              </a:tabLst>
            </a:pPr>
            <a:r>
              <a:rPr lang="en-US" sz="1300" dirty="0">
                <a:solidFill>
                  <a:srgbClr val="1E4191"/>
                </a:solidFill>
                <a:latin typeface="Calibri" panose="020F0502020204030204" pitchFamily="34" charset="0"/>
                <a:cs typeface="Calibri" panose="020F0502020204030204" pitchFamily="34" charset="0"/>
              </a:rPr>
              <a:t>Major Incident Review – GEINC1678454: AV: </a:t>
            </a:r>
            <a:r>
              <a:rPr lang="en-US" sz="1300" dirty="0" err="1">
                <a:solidFill>
                  <a:srgbClr val="1E4191"/>
                </a:solidFill>
                <a:latin typeface="Calibri" panose="020F0502020204030204" pitchFamily="34" charset="0"/>
                <a:cs typeface="Calibri" panose="020F0502020204030204" pitchFamily="34" charset="0"/>
              </a:rPr>
              <a:t>MyApps</a:t>
            </a:r>
            <a:r>
              <a:rPr lang="en-US" sz="1300" dirty="0">
                <a:solidFill>
                  <a:srgbClr val="1E4191"/>
                </a:solidFill>
                <a:latin typeface="Calibri" panose="020F0502020204030204" pitchFamily="34" charset="0"/>
                <a:cs typeface="Calibri" panose="020F0502020204030204" pitchFamily="34" charset="0"/>
              </a:rPr>
              <a:t> connectivity failing - Affecting Farnborough Air Show - </a:t>
            </a:r>
            <a:r>
              <a:rPr lang="en-US" sz="1300" dirty="0" err="1">
                <a:solidFill>
                  <a:srgbClr val="1E4191"/>
                </a:solidFill>
                <a:latin typeface="Calibri" panose="020F0502020204030204" pitchFamily="34" charset="0"/>
                <a:cs typeface="Calibri" panose="020F0502020204030204" pitchFamily="34" charset="0"/>
              </a:rPr>
              <a:t>CoreTech</a:t>
            </a:r>
            <a:endParaRPr lang="en-US" sz="1300" dirty="0">
              <a:solidFill>
                <a:srgbClr val="3399FF"/>
              </a:solidFill>
              <a:latin typeface="Calibri" panose="020F0502020204030204" pitchFamily="34" charset="0"/>
              <a:cs typeface="Calibri" panose="020F0502020204030204" pitchFamily="34" charset="0"/>
            </a:endParaRPr>
          </a:p>
          <a:p>
            <a:pPr marL="0" lvl="1" defTabSz="685800" eaLnBrk="1" hangingPunct="1">
              <a:lnSpc>
                <a:spcPct val="90000"/>
              </a:lnSpc>
              <a:tabLst>
                <a:tab pos="6172200" algn="r"/>
              </a:tabLst>
              <a:defRPr/>
            </a:pPr>
            <a:endParaRPr lang="en-US" sz="1400" dirty="0">
              <a:solidFill>
                <a:srgbClr val="4472C4">
                  <a:lumMod val="75000"/>
                </a:srgbClr>
              </a:solidFill>
              <a:latin typeface="Calibri" panose="020F0502020204030204" pitchFamily="34" charset="0"/>
              <a:ea typeface="GE Inspira Pitch" charset="0"/>
              <a:cs typeface="Calibri" panose="020F0502020204030204" pitchFamily="34" charset="0"/>
            </a:endParaRPr>
          </a:p>
        </p:txBody>
      </p:sp>
      <p:sp>
        <p:nvSpPr>
          <p:cNvPr id="3085" name="Text Box 16"/>
          <p:cNvSpPr txBox="1">
            <a:spLocks noChangeArrowheads="1"/>
          </p:cNvSpPr>
          <p:nvPr/>
        </p:nvSpPr>
        <p:spPr bwMode="auto">
          <a:xfrm>
            <a:off x="4625733" y="1116071"/>
            <a:ext cx="4155533" cy="13817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117475" indent="-117475">
              <a:defRPr sz="3200" b="1">
                <a:solidFill>
                  <a:schemeClr val="tx1"/>
                </a:solidFill>
                <a:latin typeface="GE Inspira Pitch" pitchFamily="34" charset="0"/>
                <a:cs typeface="Arial" charset="0"/>
              </a:defRPr>
            </a:lvl1pPr>
            <a:lvl2pPr marL="742950" indent="-285750">
              <a:defRPr sz="3200" b="1">
                <a:solidFill>
                  <a:schemeClr val="tx1"/>
                </a:solidFill>
                <a:latin typeface="GE Inspira Pitch" pitchFamily="34" charset="0"/>
                <a:cs typeface="Arial" charset="0"/>
              </a:defRPr>
            </a:lvl2pPr>
            <a:lvl3pPr marL="1143000" indent="-228600">
              <a:defRPr sz="3200" b="1">
                <a:solidFill>
                  <a:schemeClr val="tx1"/>
                </a:solidFill>
                <a:latin typeface="GE Inspira Pitch" pitchFamily="34" charset="0"/>
                <a:cs typeface="Arial" charset="0"/>
              </a:defRPr>
            </a:lvl3pPr>
            <a:lvl4pPr marL="1600200" indent="-228600">
              <a:defRPr sz="3200" b="1">
                <a:solidFill>
                  <a:schemeClr val="tx1"/>
                </a:solidFill>
                <a:latin typeface="GE Inspira Pitch" pitchFamily="34" charset="0"/>
                <a:cs typeface="Arial" charset="0"/>
              </a:defRPr>
            </a:lvl4pPr>
            <a:lvl5pPr marL="2057400" indent="-228600">
              <a:defRPr sz="3200" b="1">
                <a:solidFill>
                  <a:schemeClr val="tx1"/>
                </a:solidFill>
                <a:latin typeface="GE Inspira Pitch" pitchFamily="34" charset="0"/>
                <a:cs typeface="Arial" charset="0"/>
              </a:defRPr>
            </a:lvl5pPr>
            <a:lvl6pPr marL="2514600" indent="-228600" eaLnBrk="0" fontAlgn="base" hangingPunct="0">
              <a:spcBef>
                <a:spcPct val="0"/>
              </a:spcBef>
              <a:spcAft>
                <a:spcPct val="0"/>
              </a:spcAft>
              <a:defRPr sz="3200" b="1">
                <a:solidFill>
                  <a:schemeClr val="tx1"/>
                </a:solidFill>
                <a:latin typeface="GE Inspira Pitch" pitchFamily="34" charset="0"/>
                <a:cs typeface="Arial" charset="0"/>
              </a:defRPr>
            </a:lvl6pPr>
            <a:lvl7pPr marL="2971800" indent="-228600" eaLnBrk="0" fontAlgn="base" hangingPunct="0">
              <a:spcBef>
                <a:spcPct val="0"/>
              </a:spcBef>
              <a:spcAft>
                <a:spcPct val="0"/>
              </a:spcAft>
              <a:defRPr sz="3200" b="1">
                <a:solidFill>
                  <a:schemeClr val="tx1"/>
                </a:solidFill>
                <a:latin typeface="GE Inspira Pitch" pitchFamily="34" charset="0"/>
                <a:cs typeface="Arial" charset="0"/>
              </a:defRPr>
            </a:lvl7pPr>
            <a:lvl8pPr marL="3429000" indent="-228600" eaLnBrk="0" fontAlgn="base" hangingPunct="0">
              <a:spcBef>
                <a:spcPct val="0"/>
              </a:spcBef>
              <a:spcAft>
                <a:spcPct val="0"/>
              </a:spcAft>
              <a:defRPr sz="3200" b="1">
                <a:solidFill>
                  <a:schemeClr val="tx1"/>
                </a:solidFill>
                <a:latin typeface="GE Inspira Pitch" pitchFamily="34" charset="0"/>
                <a:cs typeface="Arial" charset="0"/>
              </a:defRPr>
            </a:lvl8pPr>
            <a:lvl9pPr marL="3886200" indent="-228600" eaLnBrk="0" fontAlgn="base" hangingPunct="0">
              <a:spcBef>
                <a:spcPct val="0"/>
              </a:spcBef>
              <a:spcAft>
                <a:spcPct val="0"/>
              </a:spcAft>
              <a:defRPr sz="3200" b="1">
                <a:solidFill>
                  <a:schemeClr val="tx1"/>
                </a:solidFill>
                <a:latin typeface="GE Inspira Pitch" pitchFamily="34" charset="0"/>
                <a:cs typeface="Arial" charset="0"/>
              </a:defRPr>
            </a:lvl9pPr>
          </a:lstStyle>
          <a:p>
            <a:pPr marL="88106" indent="-88106" defTabSz="685800">
              <a:defRPr/>
            </a:pPr>
            <a:r>
              <a:rPr lang="en-US" sz="1200" u="sng" dirty="0">
                <a:solidFill>
                  <a:srgbClr val="4472C4">
                    <a:lumMod val="75000"/>
                  </a:srgbClr>
                </a:solidFill>
              </a:rPr>
              <a:t>Resolution:</a:t>
            </a:r>
          </a:p>
        </p:txBody>
      </p:sp>
      <p:sp>
        <p:nvSpPr>
          <p:cNvPr id="4" name="Text Box 7"/>
          <p:cNvSpPr txBox="1">
            <a:spLocks noChangeArrowheads="1"/>
          </p:cNvSpPr>
          <p:nvPr/>
        </p:nvSpPr>
        <p:spPr bwMode="auto">
          <a:xfrm>
            <a:off x="341222" y="4007128"/>
            <a:ext cx="3017519" cy="205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rIns="0" bIns="0" anchor="ctr"/>
          <a:lstStyle>
            <a:lvl1pPr>
              <a:defRPr sz="3200" b="1">
                <a:solidFill>
                  <a:schemeClr val="tx1"/>
                </a:solidFill>
                <a:latin typeface="GE Inspira Pitch" pitchFamily="34" charset="0"/>
                <a:cs typeface="Arial" charset="0"/>
              </a:defRPr>
            </a:lvl1pPr>
            <a:lvl2pPr marL="742950" indent="-285750">
              <a:defRPr sz="3200" b="1">
                <a:solidFill>
                  <a:schemeClr val="tx1"/>
                </a:solidFill>
                <a:latin typeface="GE Inspira Pitch" pitchFamily="34" charset="0"/>
                <a:cs typeface="Arial" charset="0"/>
              </a:defRPr>
            </a:lvl2pPr>
            <a:lvl3pPr marL="1143000" indent="-228600">
              <a:defRPr sz="3200" b="1">
                <a:solidFill>
                  <a:schemeClr val="tx1"/>
                </a:solidFill>
                <a:latin typeface="GE Inspira Pitch" pitchFamily="34" charset="0"/>
                <a:cs typeface="Arial" charset="0"/>
              </a:defRPr>
            </a:lvl3pPr>
            <a:lvl4pPr marL="1600200" indent="-228600">
              <a:defRPr sz="3200" b="1">
                <a:solidFill>
                  <a:schemeClr val="tx1"/>
                </a:solidFill>
                <a:latin typeface="GE Inspira Pitch" pitchFamily="34" charset="0"/>
                <a:cs typeface="Arial" charset="0"/>
              </a:defRPr>
            </a:lvl4pPr>
            <a:lvl5pPr marL="2057400" indent="-228600">
              <a:defRPr sz="3200" b="1">
                <a:solidFill>
                  <a:schemeClr val="tx1"/>
                </a:solidFill>
                <a:latin typeface="GE Inspira Pitch" pitchFamily="34" charset="0"/>
                <a:cs typeface="Arial" charset="0"/>
              </a:defRPr>
            </a:lvl5pPr>
            <a:lvl6pPr marL="2514600" indent="-228600" eaLnBrk="0" fontAlgn="base" hangingPunct="0">
              <a:spcBef>
                <a:spcPct val="0"/>
              </a:spcBef>
              <a:spcAft>
                <a:spcPct val="0"/>
              </a:spcAft>
              <a:defRPr sz="3200" b="1">
                <a:solidFill>
                  <a:schemeClr val="tx1"/>
                </a:solidFill>
                <a:latin typeface="GE Inspira Pitch" pitchFamily="34" charset="0"/>
                <a:cs typeface="Arial" charset="0"/>
              </a:defRPr>
            </a:lvl6pPr>
            <a:lvl7pPr marL="2971800" indent="-228600" eaLnBrk="0" fontAlgn="base" hangingPunct="0">
              <a:spcBef>
                <a:spcPct val="0"/>
              </a:spcBef>
              <a:spcAft>
                <a:spcPct val="0"/>
              </a:spcAft>
              <a:defRPr sz="3200" b="1">
                <a:solidFill>
                  <a:schemeClr val="tx1"/>
                </a:solidFill>
                <a:latin typeface="GE Inspira Pitch" pitchFamily="34" charset="0"/>
                <a:cs typeface="Arial" charset="0"/>
              </a:defRPr>
            </a:lvl7pPr>
            <a:lvl8pPr marL="3429000" indent="-228600" eaLnBrk="0" fontAlgn="base" hangingPunct="0">
              <a:spcBef>
                <a:spcPct val="0"/>
              </a:spcBef>
              <a:spcAft>
                <a:spcPct val="0"/>
              </a:spcAft>
              <a:defRPr sz="3200" b="1">
                <a:solidFill>
                  <a:schemeClr val="tx1"/>
                </a:solidFill>
                <a:latin typeface="GE Inspira Pitch" pitchFamily="34" charset="0"/>
                <a:cs typeface="Arial" charset="0"/>
              </a:defRPr>
            </a:lvl8pPr>
            <a:lvl9pPr marL="3886200" indent="-228600" eaLnBrk="0" fontAlgn="base" hangingPunct="0">
              <a:spcBef>
                <a:spcPct val="0"/>
              </a:spcBef>
              <a:spcAft>
                <a:spcPct val="0"/>
              </a:spcAft>
              <a:defRPr sz="3200" b="1">
                <a:solidFill>
                  <a:schemeClr val="tx1"/>
                </a:solidFill>
                <a:latin typeface="GE Inspira Pitch" pitchFamily="34" charset="0"/>
                <a:cs typeface="Arial" charset="0"/>
              </a:defRPr>
            </a:lvl9pPr>
          </a:lstStyle>
          <a:p>
            <a:pPr defTabSz="685800" eaLnBrk="1" hangingPunct="1">
              <a:lnSpc>
                <a:spcPct val="95000"/>
              </a:lnSpc>
              <a:defRPr/>
            </a:pPr>
            <a:r>
              <a:rPr lang="en-US" sz="900" u="sng" dirty="0">
                <a:solidFill>
                  <a:srgbClr val="1E4191"/>
                </a:solidFill>
              </a:rPr>
              <a:t>Corrective Actions:</a:t>
            </a:r>
          </a:p>
        </p:txBody>
      </p:sp>
      <p:sp>
        <p:nvSpPr>
          <p:cNvPr id="14" name="TextBox 13"/>
          <p:cNvSpPr txBox="1">
            <a:spLocks/>
          </p:cNvSpPr>
          <p:nvPr/>
        </p:nvSpPr>
        <p:spPr>
          <a:xfrm>
            <a:off x="351929" y="1104900"/>
            <a:ext cx="4151770" cy="1381772"/>
          </a:xfrm>
          <a:prstGeom prst="rect">
            <a:avLst/>
          </a:prstGeom>
          <a:ln w="3175"/>
        </p:spPr>
        <p:style>
          <a:lnRef idx="2">
            <a:schemeClr val="dk1"/>
          </a:lnRef>
          <a:fillRef idx="1">
            <a:schemeClr val="lt1"/>
          </a:fillRef>
          <a:effectRef idx="0">
            <a:schemeClr val="dk1"/>
          </a:effectRef>
          <a:fontRef idx="minor">
            <a:schemeClr val="dk1"/>
          </a:fontRef>
        </p:style>
        <p:txBody>
          <a:bodyPr wrap="square" rtlCol="0">
            <a:noAutofit/>
          </a:bodyPr>
          <a:lstStyle/>
          <a:p>
            <a:pPr defTabSz="685800" eaLnBrk="1" fontAlgn="auto" hangingPunct="1">
              <a:spcBef>
                <a:spcPts val="0"/>
              </a:spcBef>
              <a:spcAft>
                <a:spcPts val="0"/>
              </a:spcAft>
              <a:defRPr/>
            </a:pPr>
            <a:r>
              <a:rPr lang="en-US" sz="1200" b="1" u="sng" dirty="0">
                <a:solidFill>
                  <a:srgbClr val="4472C4">
                    <a:lumMod val="75000"/>
                  </a:srgbClr>
                </a:solidFill>
                <a:latin typeface="GE Inspira Pitch" charset="0"/>
                <a:ea typeface="GE Inspira Pitch" charset="0"/>
                <a:cs typeface="GE Inspira Pitch" charset="0"/>
              </a:rPr>
              <a:t>Outage Summary:</a:t>
            </a:r>
          </a:p>
          <a:p>
            <a:pPr defTabSz="685800" eaLnBrk="1" fontAlgn="auto" hangingPunct="1">
              <a:spcBef>
                <a:spcPts val="0"/>
              </a:spcBef>
              <a:spcAft>
                <a:spcPts val="0"/>
              </a:spcAft>
              <a:defRPr/>
            </a:pPr>
            <a:r>
              <a:rPr lang="en-US" sz="800" dirty="0">
                <a:solidFill>
                  <a:srgbClr val="4472C4">
                    <a:lumMod val="75000"/>
                  </a:srgbClr>
                </a:solidFill>
                <a:latin typeface="GE Inspira Pitch" charset="0"/>
                <a:ea typeface="GE Inspira Pitch" charset="0"/>
                <a:cs typeface="GE Inspira Pitch" charset="0"/>
              </a:rPr>
              <a:t>Farnborough Air show sales team onsite at airshow could not log into myapps. Per the caller, this affected a $20 billion sales event for aviation and its president, CEO, and entire SEB leadership team that was on site for this event. @CORP </a:t>
            </a:r>
            <a:r>
              <a:rPr lang="en-US" sz="800" dirty="0" err="1">
                <a:solidFill>
                  <a:srgbClr val="4472C4">
                    <a:lumMod val="75000"/>
                  </a:srgbClr>
                </a:solidFill>
                <a:latin typeface="GE Inspira Pitch" charset="0"/>
                <a:ea typeface="GE Inspira Pitch" charset="0"/>
                <a:cs typeface="GE Inspira Pitch" charset="0"/>
              </a:rPr>
              <a:t>CoreTech</a:t>
            </a:r>
            <a:r>
              <a:rPr lang="en-US" sz="800" dirty="0">
                <a:solidFill>
                  <a:srgbClr val="4472C4">
                    <a:lumMod val="75000"/>
                  </a:srgbClr>
                </a:solidFill>
                <a:latin typeface="GE Inspira Pitch" charset="0"/>
                <a:ea typeface="GE Inspira Pitch" charset="0"/>
                <a:cs typeface="GE Inspira Pitch" charset="0"/>
              </a:rPr>
              <a:t> VPN L2 Support was engaged. After myapps F5's were failed over to the US from EMEA users were able to connect. London </a:t>
            </a:r>
            <a:r>
              <a:rPr lang="en-US" sz="800" dirty="0" err="1">
                <a:solidFill>
                  <a:srgbClr val="4472C4">
                    <a:lumMod val="75000"/>
                  </a:srgbClr>
                </a:solidFill>
                <a:latin typeface="GE Inspira Pitch" charset="0"/>
                <a:ea typeface="GE Inspira Pitch" charset="0"/>
                <a:cs typeface="GE Inspira Pitch" charset="0"/>
              </a:rPr>
              <a:t>myapps</a:t>
            </a:r>
            <a:r>
              <a:rPr lang="en-US" sz="800" dirty="0">
                <a:solidFill>
                  <a:srgbClr val="4472C4">
                    <a:lumMod val="75000"/>
                  </a:srgbClr>
                </a:solidFill>
                <a:latin typeface="GE Inspira Pitch" charset="0"/>
                <a:ea typeface="GE Inspira Pitch" charset="0"/>
                <a:cs typeface="GE Inspira Pitch" charset="0"/>
              </a:rPr>
              <a:t> servers were placed in maintenance mode while traffic was diverted to Alpha/</a:t>
            </a:r>
            <a:r>
              <a:rPr lang="en-US" sz="800" dirty="0" err="1">
                <a:solidFill>
                  <a:srgbClr val="4472C4">
                    <a:lumMod val="75000"/>
                  </a:srgbClr>
                </a:solidFill>
                <a:latin typeface="GE Inspira Pitch" charset="0"/>
                <a:ea typeface="GE Inspira Pitch" charset="0"/>
                <a:cs typeface="GE Inspira Pitch" charset="0"/>
              </a:rPr>
              <a:t>Cinci</a:t>
            </a:r>
            <a:r>
              <a:rPr lang="en-US" sz="800" dirty="0">
                <a:solidFill>
                  <a:srgbClr val="4472C4">
                    <a:lumMod val="75000"/>
                  </a:srgbClr>
                </a:solidFill>
                <a:latin typeface="GE Inspira Pitch" charset="0"/>
                <a:ea typeface="GE Inspira Pitch" charset="0"/>
                <a:cs typeface="GE Inspira Pitch" charset="0"/>
              </a:rPr>
              <a:t> and a work around. The L3 switch snelbeuklondc01 was isolated to be the suspect for the issue and failed over to the 02 switch. Network reloaded the 01 switch but when it came back up the behavior resurfaced. BGP peer was shut to isolate the </a:t>
            </a:r>
            <a:r>
              <a:rPr lang="en-US" sz="800">
                <a:solidFill>
                  <a:srgbClr val="4472C4">
                    <a:lumMod val="75000"/>
                  </a:srgbClr>
                </a:solidFill>
                <a:latin typeface="GE Inspira Pitch" charset="0"/>
                <a:ea typeface="GE Inspira Pitch" charset="0"/>
                <a:cs typeface="GE Inspira Pitch" charset="0"/>
              </a:rPr>
              <a:t>01 switch. </a:t>
            </a:r>
            <a:endParaRPr lang="en-US" sz="800" dirty="0">
              <a:solidFill>
                <a:srgbClr val="4472C4">
                  <a:lumMod val="75000"/>
                </a:srgbClr>
              </a:solidFill>
              <a:latin typeface="GE Inspira Pitch" charset="0"/>
              <a:ea typeface="GE Inspira Pitch" charset="0"/>
              <a:cs typeface="GE Inspira Pitch" charset="0"/>
            </a:endParaRPr>
          </a:p>
        </p:txBody>
      </p:sp>
      <p:sp>
        <p:nvSpPr>
          <p:cNvPr id="16" name="TextBox 15"/>
          <p:cNvSpPr txBox="1">
            <a:spLocks/>
          </p:cNvSpPr>
          <p:nvPr/>
        </p:nvSpPr>
        <p:spPr>
          <a:xfrm>
            <a:off x="351929" y="2568325"/>
            <a:ext cx="4151770" cy="1409041"/>
          </a:xfrm>
          <a:prstGeom prst="rect">
            <a:avLst/>
          </a:prstGeom>
          <a:ln w="3175"/>
        </p:spPr>
        <p:style>
          <a:lnRef idx="2">
            <a:schemeClr val="dk1"/>
          </a:lnRef>
          <a:fillRef idx="1">
            <a:schemeClr val="lt1"/>
          </a:fillRef>
          <a:effectRef idx="0">
            <a:schemeClr val="dk1"/>
          </a:effectRef>
          <a:fontRef idx="minor">
            <a:schemeClr val="dk1"/>
          </a:fontRef>
        </p:style>
        <p:txBody>
          <a:bodyPr wrap="square" rtlCol="0">
            <a:noAutofit/>
          </a:bodyPr>
          <a:lstStyle/>
          <a:p>
            <a:pPr defTabSz="685800" eaLnBrk="1" fontAlgn="auto" hangingPunct="1">
              <a:spcBef>
                <a:spcPts val="0"/>
              </a:spcBef>
              <a:spcAft>
                <a:spcPts val="0"/>
              </a:spcAft>
              <a:defRPr/>
            </a:pPr>
            <a:r>
              <a:rPr lang="en-US" sz="1200" b="1" u="sng" dirty="0">
                <a:solidFill>
                  <a:srgbClr val="4472C4">
                    <a:lumMod val="75000"/>
                  </a:srgbClr>
                </a:solidFill>
                <a:latin typeface="GE Inspira Pitch" charset="0"/>
                <a:ea typeface="GE Inspira Pitch" charset="0"/>
                <a:cs typeface="GE Inspira Pitch" charset="0"/>
              </a:rPr>
              <a:t>Root Cause: </a:t>
            </a:r>
          </a:p>
          <a:p>
            <a:pPr defTabSz="685800" eaLnBrk="1" fontAlgn="auto" hangingPunct="1">
              <a:spcBef>
                <a:spcPts val="0"/>
              </a:spcBef>
              <a:spcAft>
                <a:spcPts val="0"/>
              </a:spcAft>
              <a:defRPr/>
            </a:pPr>
            <a:r>
              <a:rPr lang="en-US" sz="1100" dirty="0"/>
              <a:t>N/A</a:t>
            </a:r>
          </a:p>
        </p:txBody>
      </p:sp>
      <p:graphicFrame>
        <p:nvGraphicFramePr>
          <p:cNvPr id="17" name="Table 16"/>
          <p:cNvGraphicFramePr>
            <a:graphicFrameLocks noGrp="1"/>
          </p:cNvGraphicFramePr>
          <p:nvPr>
            <p:extLst>
              <p:ext uri="{D42A27DB-BD31-4B8C-83A1-F6EECF244321}">
                <p14:modId xmlns:p14="http://schemas.microsoft.com/office/powerpoint/2010/main" val="1792459438"/>
              </p:ext>
            </p:extLst>
          </p:nvPr>
        </p:nvGraphicFramePr>
        <p:xfrm>
          <a:off x="351929" y="4191026"/>
          <a:ext cx="8435230" cy="1847822"/>
        </p:xfrm>
        <a:graphic>
          <a:graphicData uri="http://schemas.openxmlformats.org/drawingml/2006/table">
            <a:tbl>
              <a:tblPr firstRow="1" bandRow="1">
                <a:tableStyleId>{5940675A-B579-460E-94D1-54222C63F5DA}</a:tableStyleId>
              </a:tblPr>
              <a:tblGrid>
                <a:gridCol w="1201689">
                  <a:extLst>
                    <a:ext uri="{9D8B030D-6E8A-4147-A177-3AD203B41FA5}">
                      <a16:colId xmlns:a16="http://schemas.microsoft.com/office/drawing/2014/main" val="20000"/>
                    </a:ext>
                  </a:extLst>
                </a:gridCol>
                <a:gridCol w="4964164">
                  <a:extLst>
                    <a:ext uri="{9D8B030D-6E8A-4147-A177-3AD203B41FA5}">
                      <a16:colId xmlns:a16="http://schemas.microsoft.com/office/drawing/2014/main" val="20001"/>
                    </a:ext>
                  </a:extLst>
                </a:gridCol>
                <a:gridCol w="872230">
                  <a:extLst>
                    <a:ext uri="{9D8B030D-6E8A-4147-A177-3AD203B41FA5}">
                      <a16:colId xmlns:a16="http://schemas.microsoft.com/office/drawing/2014/main" val="20002"/>
                    </a:ext>
                  </a:extLst>
                </a:gridCol>
                <a:gridCol w="569246">
                  <a:extLst>
                    <a:ext uri="{9D8B030D-6E8A-4147-A177-3AD203B41FA5}">
                      <a16:colId xmlns:a16="http://schemas.microsoft.com/office/drawing/2014/main" val="20003"/>
                    </a:ext>
                  </a:extLst>
                </a:gridCol>
                <a:gridCol w="827901">
                  <a:extLst>
                    <a:ext uri="{9D8B030D-6E8A-4147-A177-3AD203B41FA5}">
                      <a16:colId xmlns:a16="http://schemas.microsoft.com/office/drawing/2014/main" val="20004"/>
                    </a:ext>
                  </a:extLst>
                </a:gridCol>
              </a:tblGrid>
              <a:tr h="229576">
                <a:tc>
                  <a:txBody>
                    <a:bodyPr/>
                    <a:lstStyle/>
                    <a:p>
                      <a:r>
                        <a:rPr lang="en-US" sz="1000" dirty="0">
                          <a:solidFill>
                            <a:schemeClr val="bg1"/>
                          </a:solidFill>
                          <a:latin typeface="GE Inspira Pitch" charset="0"/>
                          <a:ea typeface="GE Inspira Pitch" charset="0"/>
                          <a:cs typeface="GE Inspira Pitch" charset="0"/>
                        </a:rPr>
                        <a:t>Opportunity</a:t>
                      </a:r>
                      <a:r>
                        <a:rPr lang="en-US" sz="800" dirty="0">
                          <a:solidFill>
                            <a:schemeClr val="bg1"/>
                          </a:solidFill>
                          <a:latin typeface="GE Inspira Pitch" charset="0"/>
                          <a:ea typeface="GE Inspira Pitch" charset="0"/>
                          <a:cs typeface="GE Inspira Pitch" charset="0"/>
                        </a:rPr>
                        <a:t>:</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000" dirty="0">
                          <a:solidFill>
                            <a:schemeClr val="bg1"/>
                          </a:solidFill>
                          <a:latin typeface="GE Inspira Pitch" charset="0"/>
                          <a:ea typeface="GE Inspira Pitch" charset="0"/>
                          <a:cs typeface="GE Inspira Pitch" charset="0"/>
                        </a:rPr>
                        <a:t>Action:</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000" dirty="0">
                          <a:solidFill>
                            <a:schemeClr val="bg1"/>
                          </a:solidFill>
                          <a:latin typeface="GE Inspira Pitch" charset="0"/>
                          <a:ea typeface="GE Inspira Pitch" charset="0"/>
                          <a:cs typeface="GE Inspira Pitch" charset="0"/>
                        </a:rPr>
                        <a:t>Owner:</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000" dirty="0">
                          <a:solidFill>
                            <a:schemeClr val="bg1"/>
                          </a:solidFill>
                          <a:latin typeface="GE Inspira Pitch" charset="0"/>
                          <a:ea typeface="GE Inspira Pitch" charset="0"/>
                          <a:cs typeface="GE Inspira Pitch" charset="0"/>
                        </a:rPr>
                        <a:t>Date: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000" dirty="0">
                          <a:solidFill>
                            <a:schemeClr val="bg1"/>
                          </a:solidFill>
                          <a:latin typeface="GE Inspira Pitch" charset="0"/>
                          <a:ea typeface="GE Inspira Pitch" charset="0"/>
                          <a:cs typeface="GE Inspira Pitch" charset="0"/>
                        </a:rPr>
                        <a:t>Status: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293857">
                <a:tc>
                  <a:txBody>
                    <a:bodyPr/>
                    <a:lstStyle/>
                    <a:p>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endParaRPr lang="en-US" sz="1000" dirty="0">
                        <a:effectLst/>
                        <a:latin typeface="GE Inspira Pitch" charset="0"/>
                        <a:ea typeface="GE Inspira Pitch" charset="0"/>
                        <a:cs typeface="GE Inspira Pitch" charset="0"/>
                      </a:endParaRPr>
                    </a:p>
                  </a:txBody>
                  <a:tcPr marL="51435" marR="5143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endParaRPr lang="en-US" sz="1000" dirty="0">
                        <a:effectLst/>
                        <a:latin typeface="GE Inspira Pitch" charset="0"/>
                        <a:ea typeface="GE Inspira Pitch" charset="0"/>
                        <a:cs typeface="GE Inspira Pitch" charset="0"/>
                      </a:endParaRPr>
                    </a:p>
                  </a:txBody>
                  <a:tcPr marL="51435" marR="5143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93857">
                <a:tc>
                  <a:txBody>
                    <a:bodyPr/>
                    <a:lstStyle/>
                    <a:p>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spcBef>
                          <a:spcPts val="0"/>
                        </a:spcBef>
                        <a:spcAft>
                          <a:spcPts val="0"/>
                        </a:spcAft>
                      </a:pPr>
                      <a:endParaRPr lang="en-US" sz="1000" dirty="0">
                        <a:effectLst/>
                        <a:latin typeface="GE Inspira Pitch" charset="0"/>
                        <a:ea typeface="GE Inspira Pitch" charset="0"/>
                        <a:cs typeface="GE Inspira Pitch" charset="0"/>
                      </a:endParaRPr>
                    </a:p>
                  </a:txBody>
                  <a:tcPr marL="51435" marR="5143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spcBef>
                          <a:spcPts val="0"/>
                        </a:spcBef>
                        <a:spcAft>
                          <a:spcPts val="0"/>
                        </a:spcAft>
                      </a:pPr>
                      <a:endParaRPr lang="en-US" sz="1000" dirty="0">
                        <a:effectLst/>
                        <a:latin typeface="GE Inspira Pitch" charset="0"/>
                        <a:ea typeface="GE Inspira Pitch" charset="0"/>
                        <a:cs typeface="GE Inspira Pitch" charset="0"/>
                      </a:endParaRPr>
                    </a:p>
                  </a:txBody>
                  <a:tcPr marL="51435" marR="5143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293857">
                <a:tc>
                  <a:txBody>
                    <a:bodyPr/>
                    <a:lstStyle/>
                    <a:p>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endParaRPr lang="en-US" sz="1000" dirty="0">
                        <a:effectLst/>
                        <a:latin typeface="GE Inspira Pitch" charset="0"/>
                        <a:ea typeface="GE Inspira Pitch" charset="0"/>
                        <a:cs typeface="GE Inspira Pitch" charset="0"/>
                      </a:endParaRPr>
                    </a:p>
                  </a:txBody>
                  <a:tcPr marL="51435" marR="5143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endParaRPr lang="en-US" sz="1000" dirty="0">
                        <a:effectLst/>
                        <a:latin typeface="GE Inspira Pitch" charset="0"/>
                        <a:ea typeface="GE Inspira Pitch" charset="0"/>
                        <a:cs typeface="GE Inspira Pitch" charset="0"/>
                      </a:endParaRPr>
                    </a:p>
                  </a:txBody>
                  <a:tcPr marL="51435" marR="5143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6504">
                <a:tc>
                  <a:txBody>
                    <a:bodyPr/>
                    <a:lstStyle/>
                    <a:p>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spcBef>
                          <a:spcPts val="0"/>
                        </a:spcBef>
                        <a:spcAft>
                          <a:spcPts val="0"/>
                        </a:spcAft>
                      </a:pPr>
                      <a:endParaRPr lang="en-US" sz="1000" dirty="0">
                        <a:effectLst/>
                        <a:latin typeface="GE Inspira Pitch" charset="0"/>
                        <a:ea typeface="GE Inspira Pitch" charset="0"/>
                        <a:cs typeface="GE Inspira Pitch" charset="0"/>
                      </a:endParaRPr>
                    </a:p>
                  </a:txBody>
                  <a:tcPr marL="51435" marR="5143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algn="ctr">
                        <a:spcBef>
                          <a:spcPts val="0"/>
                        </a:spcBef>
                        <a:spcAft>
                          <a:spcPts val="0"/>
                        </a:spcAft>
                      </a:pPr>
                      <a:endParaRPr lang="en-US" sz="1000" dirty="0">
                        <a:effectLst/>
                        <a:latin typeface="GE Inspira Pitch" charset="0"/>
                        <a:ea typeface="GE Inspira Pitch" charset="0"/>
                        <a:cs typeface="GE Inspira Pitch" charset="0"/>
                      </a:endParaRPr>
                    </a:p>
                  </a:txBody>
                  <a:tcPr marL="51435" marR="5143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r h="360171">
                <a:tc>
                  <a:txBody>
                    <a:bodyPr/>
                    <a:lstStyle/>
                    <a:p>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endParaRPr lang="en-US" sz="1000" dirty="0">
                        <a:effectLst/>
                        <a:latin typeface="GE Inspira Pitch" charset="0"/>
                        <a:ea typeface="GE Inspira Pitch" charset="0"/>
                        <a:cs typeface="GE Inspira Pitch" charset="0"/>
                      </a:endParaRPr>
                    </a:p>
                  </a:txBody>
                  <a:tcPr marL="51435" marR="5143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endParaRPr lang="en-US" sz="1000">
                        <a:effectLst/>
                        <a:latin typeface="GE Inspira Pitch" charset="0"/>
                        <a:ea typeface="GE Inspira Pitch" charset="0"/>
                        <a:cs typeface="GE Inspira Pitch" charset="0"/>
                      </a:endParaRPr>
                    </a:p>
                  </a:txBody>
                  <a:tcPr marL="51435" marR="5143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latin typeface="GE Inspira Pitch" charset="0"/>
                        <a:ea typeface="GE Inspira Pitch" charset="0"/>
                        <a:cs typeface="GE Inspira Pitch" charset="0"/>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18" name="Text Box 16"/>
          <p:cNvSpPr txBox="1">
            <a:spLocks noChangeArrowheads="1"/>
          </p:cNvSpPr>
          <p:nvPr/>
        </p:nvSpPr>
        <p:spPr bwMode="auto">
          <a:xfrm>
            <a:off x="4631627" y="2574801"/>
            <a:ext cx="4155533" cy="14025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92500" lnSpcReduction="20000"/>
          </a:bodyPr>
          <a:lstStyle>
            <a:lvl1pPr marL="117475" indent="-117475">
              <a:defRPr sz="3200" b="1">
                <a:solidFill>
                  <a:schemeClr val="tx1"/>
                </a:solidFill>
                <a:latin typeface="GE Inspira Pitch" pitchFamily="34" charset="0"/>
                <a:cs typeface="Arial" charset="0"/>
              </a:defRPr>
            </a:lvl1pPr>
            <a:lvl2pPr marL="742950" indent="-285750">
              <a:defRPr sz="3200" b="1">
                <a:solidFill>
                  <a:schemeClr val="tx1"/>
                </a:solidFill>
                <a:latin typeface="GE Inspira Pitch" pitchFamily="34" charset="0"/>
                <a:cs typeface="Arial" charset="0"/>
              </a:defRPr>
            </a:lvl2pPr>
            <a:lvl3pPr marL="1143000" indent="-228600">
              <a:defRPr sz="3200" b="1">
                <a:solidFill>
                  <a:schemeClr val="tx1"/>
                </a:solidFill>
                <a:latin typeface="GE Inspira Pitch" pitchFamily="34" charset="0"/>
                <a:cs typeface="Arial" charset="0"/>
              </a:defRPr>
            </a:lvl3pPr>
            <a:lvl4pPr marL="1600200" indent="-228600">
              <a:defRPr sz="3200" b="1">
                <a:solidFill>
                  <a:schemeClr val="tx1"/>
                </a:solidFill>
                <a:latin typeface="GE Inspira Pitch" pitchFamily="34" charset="0"/>
                <a:cs typeface="Arial" charset="0"/>
              </a:defRPr>
            </a:lvl4pPr>
            <a:lvl5pPr marL="2057400" indent="-228600">
              <a:defRPr sz="3200" b="1">
                <a:solidFill>
                  <a:schemeClr val="tx1"/>
                </a:solidFill>
                <a:latin typeface="GE Inspira Pitch" pitchFamily="34" charset="0"/>
                <a:cs typeface="Arial" charset="0"/>
              </a:defRPr>
            </a:lvl5pPr>
            <a:lvl6pPr marL="2514600" indent="-228600" eaLnBrk="0" fontAlgn="base" hangingPunct="0">
              <a:spcBef>
                <a:spcPct val="0"/>
              </a:spcBef>
              <a:spcAft>
                <a:spcPct val="0"/>
              </a:spcAft>
              <a:defRPr sz="3200" b="1">
                <a:solidFill>
                  <a:schemeClr val="tx1"/>
                </a:solidFill>
                <a:latin typeface="GE Inspira Pitch" pitchFamily="34" charset="0"/>
                <a:cs typeface="Arial" charset="0"/>
              </a:defRPr>
            </a:lvl6pPr>
            <a:lvl7pPr marL="2971800" indent="-228600" eaLnBrk="0" fontAlgn="base" hangingPunct="0">
              <a:spcBef>
                <a:spcPct val="0"/>
              </a:spcBef>
              <a:spcAft>
                <a:spcPct val="0"/>
              </a:spcAft>
              <a:defRPr sz="3200" b="1">
                <a:solidFill>
                  <a:schemeClr val="tx1"/>
                </a:solidFill>
                <a:latin typeface="GE Inspira Pitch" pitchFamily="34" charset="0"/>
                <a:cs typeface="Arial" charset="0"/>
              </a:defRPr>
            </a:lvl7pPr>
            <a:lvl8pPr marL="3429000" indent="-228600" eaLnBrk="0" fontAlgn="base" hangingPunct="0">
              <a:spcBef>
                <a:spcPct val="0"/>
              </a:spcBef>
              <a:spcAft>
                <a:spcPct val="0"/>
              </a:spcAft>
              <a:defRPr sz="3200" b="1">
                <a:solidFill>
                  <a:schemeClr val="tx1"/>
                </a:solidFill>
                <a:latin typeface="GE Inspira Pitch" pitchFamily="34" charset="0"/>
                <a:cs typeface="Arial" charset="0"/>
              </a:defRPr>
            </a:lvl8pPr>
            <a:lvl9pPr marL="3886200" indent="-228600" eaLnBrk="0" fontAlgn="base" hangingPunct="0">
              <a:spcBef>
                <a:spcPct val="0"/>
              </a:spcBef>
              <a:spcAft>
                <a:spcPct val="0"/>
              </a:spcAft>
              <a:defRPr sz="3200" b="1">
                <a:solidFill>
                  <a:schemeClr val="tx1"/>
                </a:solidFill>
                <a:latin typeface="GE Inspira Pitch" pitchFamily="34" charset="0"/>
                <a:cs typeface="Arial" charset="0"/>
              </a:defRPr>
            </a:lvl9pPr>
          </a:lstStyle>
          <a:p>
            <a:pPr marL="88106" indent="-88106" defTabSz="685800">
              <a:defRPr/>
            </a:pPr>
            <a:r>
              <a:rPr lang="en-US" sz="1100" b="0" dirty="0">
                <a:solidFill>
                  <a:srgbClr val="4472C4">
                    <a:lumMod val="75000"/>
                  </a:srgbClr>
                </a:solidFill>
              </a:rPr>
              <a:t>Timeline: </a:t>
            </a:r>
          </a:p>
          <a:p>
            <a:pPr marL="88106" indent="-88106" defTabSz="685800">
              <a:defRPr/>
            </a:pPr>
            <a:r>
              <a:rPr lang="en-US" sz="1100" b="0" dirty="0">
                <a:solidFill>
                  <a:srgbClr val="4472C4">
                    <a:lumMod val="75000"/>
                  </a:srgbClr>
                </a:solidFill>
              </a:rPr>
              <a:t>03:37 AM – DOC engaged</a:t>
            </a:r>
          </a:p>
          <a:p>
            <a:pPr marL="88106" indent="-88106" defTabSz="685800">
              <a:defRPr/>
            </a:pPr>
            <a:r>
              <a:rPr lang="en-US" sz="1100" b="0" dirty="0">
                <a:solidFill>
                  <a:srgbClr val="4472C4">
                    <a:lumMod val="75000"/>
                  </a:srgbClr>
                </a:solidFill>
              </a:rPr>
              <a:t>03:55 AM – </a:t>
            </a:r>
            <a:r>
              <a:rPr lang="en-US" sz="1100" b="0" dirty="0" err="1">
                <a:solidFill>
                  <a:srgbClr val="4472C4">
                    <a:lumMod val="75000"/>
                  </a:srgbClr>
                </a:solidFill>
              </a:rPr>
              <a:t>myapps</a:t>
            </a:r>
            <a:r>
              <a:rPr lang="en-US" sz="1100" b="0" dirty="0">
                <a:solidFill>
                  <a:srgbClr val="4472C4">
                    <a:lumMod val="75000"/>
                  </a:srgbClr>
                </a:solidFill>
              </a:rPr>
              <a:t> team attempted to be engaged</a:t>
            </a:r>
          </a:p>
          <a:p>
            <a:pPr marL="88106" indent="-88106" defTabSz="685800">
              <a:defRPr/>
            </a:pPr>
            <a:r>
              <a:rPr lang="en-US" sz="1100" b="0" dirty="0">
                <a:solidFill>
                  <a:srgbClr val="4472C4">
                    <a:lumMod val="75000"/>
                  </a:srgbClr>
                </a:solidFill>
              </a:rPr>
              <a:t>04:52 – </a:t>
            </a:r>
            <a:r>
              <a:rPr lang="en-US" sz="1100" b="0" dirty="0" err="1">
                <a:solidFill>
                  <a:srgbClr val="4472C4">
                    <a:lumMod val="75000"/>
                  </a:srgbClr>
                </a:solidFill>
              </a:rPr>
              <a:t>myapps</a:t>
            </a:r>
            <a:r>
              <a:rPr lang="en-US" sz="1100" b="0" dirty="0">
                <a:solidFill>
                  <a:srgbClr val="4472C4">
                    <a:lumMod val="75000"/>
                  </a:srgbClr>
                </a:solidFill>
              </a:rPr>
              <a:t> team engaged</a:t>
            </a:r>
          </a:p>
          <a:p>
            <a:pPr marL="88106" indent="-88106" defTabSz="685800">
              <a:defRPr/>
            </a:pPr>
            <a:r>
              <a:rPr lang="en-US" sz="1100" b="0" dirty="0">
                <a:solidFill>
                  <a:srgbClr val="4472C4">
                    <a:lumMod val="75000"/>
                  </a:srgbClr>
                </a:solidFill>
              </a:rPr>
              <a:t>05:01 AM – London server put in Maintenance mode to fail over to the US.</a:t>
            </a:r>
          </a:p>
          <a:p>
            <a:pPr marL="88106" indent="-88106" defTabSz="685800">
              <a:defRPr/>
            </a:pPr>
            <a:r>
              <a:rPr lang="en-US" sz="1100" b="0" dirty="0">
                <a:solidFill>
                  <a:srgbClr val="4472C4">
                    <a:lumMod val="75000"/>
                  </a:srgbClr>
                </a:solidFill>
              </a:rPr>
              <a:t>05:10 AM - After a few more checks of the logs it looks like the </a:t>
            </a:r>
            <a:r>
              <a:rPr lang="en-US" sz="1100" b="0" dirty="0" err="1">
                <a:solidFill>
                  <a:srgbClr val="4472C4">
                    <a:lumMod val="75000"/>
                  </a:srgbClr>
                </a:solidFill>
              </a:rPr>
              <a:t>myapp</a:t>
            </a:r>
            <a:r>
              <a:rPr lang="en-US" sz="1100" b="0" dirty="0">
                <a:solidFill>
                  <a:srgbClr val="4472C4">
                    <a:lumMod val="75000"/>
                  </a:srgbClr>
                </a:solidFill>
              </a:rPr>
              <a:t> traffic is now rerouting via CINC and or Alpharetta </a:t>
            </a:r>
            <a:r>
              <a:rPr lang="en-US" sz="1100" b="0" dirty="0" err="1">
                <a:solidFill>
                  <a:srgbClr val="4472C4">
                    <a:lumMod val="75000"/>
                  </a:srgbClr>
                </a:solidFill>
              </a:rPr>
              <a:t>myapp</a:t>
            </a:r>
            <a:r>
              <a:rPr lang="en-US" sz="1100" b="0" dirty="0">
                <a:solidFill>
                  <a:srgbClr val="4472C4">
                    <a:lumMod val="75000"/>
                  </a:srgbClr>
                </a:solidFill>
              </a:rPr>
              <a:t> servers. </a:t>
            </a:r>
          </a:p>
          <a:p>
            <a:pPr marL="88106" indent="-88106" defTabSz="685800">
              <a:defRPr/>
            </a:pPr>
            <a:r>
              <a:rPr lang="en-US" sz="1100" b="0" dirty="0">
                <a:solidFill>
                  <a:srgbClr val="4472C4">
                    <a:lumMod val="75000"/>
                  </a:srgbClr>
                </a:solidFill>
              </a:rPr>
              <a:t>05:25 AM - Users are back up and running with GE mail, MYGE, and other tools and resources post the fail-over</a:t>
            </a:r>
          </a:p>
          <a:p>
            <a:pPr marL="88106" indent="-88106" defTabSz="685800">
              <a:defRPr/>
            </a:pPr>
            <a:r>
              <a:rPr lang="en-US" sz="1100" b="0" dirty="0">
                <a:solidFill>
                  <a:srgbClr val="4472C4">
                    <a:lumMod val="75000"/>
                  </a:srgbClr>
                </a:solidFill>
              </a:rPr>
              <a:t>05:39 AM – Ticket set to </a:t>
            </a:r>
            <a:r>
              <a:rPr lang="en-US" sz="1100" b="0">
                <a:solidFill>
                  <a:srgbClr val="4472C4">
                    <a:lumMod val="75000"/>
                  </a:srgbClr>
                </a:solidFill>
              </a:rPr>
              <a:t>“Resolved”</a:t>
            </a:r>
            <a:endParaRPr lang="en-US" sz="1100" b="0" dirty="0">
              <a:solidFill>
                <a:srgbClr val="4472C4">
                  <a:lumMod val="75000"/>
                </a:srgbClr>
              </a:solidFill>
            </a:endParaRPr>
          </a:p>
        </p:txBody>
      </p:sp>
    </p:spTree>
    <p:extLst>
      <p:ext uri="{BB962C8B-B14F-4D97-AF65-F5344CB8AC3E}">
        <p14:creationId xmlns:p14="http://schemas.microsoft.com/office/powerpoint/2010/main" val="1403126540"/>
      </p:ext>
    </p:extLst>
  </p:cSld>
  <p:clrMapOvr>
    <a:masterClrMapping/>
  </p:clrMapOvr>
  <p:transition/>
</p:sld>
</file>

<file path=ppt/theme/theme1.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14695</TotalTime>
  <Words>291</Words>
  <Application>Microsoft Office PowerPoint</Application>
  <PresentationFormat>On-screen Show (4:3)</PresentationFormat>
  <Paragraphs>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 Inspira</vt:lpstr>
      <vt:lpstr>GE Inspira Pitch</vt:lpstr>
      <vt:lpstr>blank</vt:lpstr>
      <vt:lpstr>PowerPoint Presentation</vt:lpstr>
    </vt:vector>
  </TitlesOfParts>
  <Manager/>
  <Company>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DOC-OE Problem Management Process Aug 31st 2017</dc:title>
  <dc:subject/>
  <dc:creator>GE User</dc:creator>
  <cp:keywords>September 22, 2004 – Version 1.1</cp:keywords>
  <dc:description>General Electric Company 2004</dc:description>
  <cp:lastModifiedBy>McGinnis, Jerron (GE Digital)</cp:lastModifiedBy>
  <cp:revision>23</cp:revision>
  <cp:lastPrinted>2003-08-29T14:38:12Z</cp:lastPrinted>
  <dcterms:created xsi:type="dcterms:W3CDTF">2017-09-01T14:39:41Z</dcterms:created>
  <dcterms:modified xsi:type="dcterms:W3CDTF">2018-07-16T11:29:00Z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WizKit Template Type">
    <vt:lpwstr>Onscreen</vt:lpwstr>
  </property>
  <property fmtid="{D5CDD505-2E9C-101B-9397-08002B2CF9AE}" pid="4" name="WizKit Template Version">
    <vt:i4>4</vt:i4>
  </property>
  <property fmtid="{D5CDD505-2E9C-101B-9397-08002B2CF9AE}" pid="5" name="TB4 template version">
    <vt:r8>4</vt:r8>
  </property>
  <property fmtid="{D5CDD505-2E9C-101B-9397-08002B2CF9AE}" pid="6" name="TB4 template type">
    <vt:lpwstr>onscreen</vt:lpwstr>
  </property>
</Properties>
</file>