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9"/>
  </p:handoutMasterIdLst>
  <p:sldIdLst>
    <p:sldId id="256" r:id="rId2"/>
    <p:sldId id="262" r:id="rId3"/>
    <p:sldId id="257" r:id="rId4"/>
    <p:sldId id="258" r:id="rId5"/>
    <p:sldId id="267" r:id="rId6"/>
    <p:sldId id="268" r:id="rId7"/>
    <p:sldId id="260" r:id="rId8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0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CBA7-D196-41FC-9E46-64BF000A7932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220E-8ECF-445A-9A2B-458EB5033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82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8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2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193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57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2023/11/24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2023/11/24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7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2023/11/24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0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2023/11/24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2023/11/24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19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2023/11/24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2414-F3B7-49E8-9C05-649A95BB42B2}" type="datetimeFigureOut">
              <a:rPr lang="zh-TW" altLang="en-US" smtClean="0"/>
              <a:pPr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657862" y="6383525"/>
            <a:ext cx="63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265DBD-05B6-4120-B1CE-A5A4BA9EE381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34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9507" y="1802423"/>
            <a:ext cx="7772400" cy="1978269"/>
          </a:xfr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112085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團隊名稱：第三年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24000" y="25992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全國智慧製造大數據分析競賽決賽</a:t>
            </a:r>
            <a:endParaRPr lang="en-US" altLang="zh-TW" sz="32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977090" y="5103674"/>
            <a:ext cx="8690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：請用本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PowerPoint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文件撰寫團隊測驗報告，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請轉成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PDF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檔案繳交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0" algn="just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：依據競賽須知第八條，第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項規定：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530225" lvl="1" algn="just"/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決賽簡報之書面及口頭報告、服裝，均不得使用學校系所標誌、提及學校系所、教授姓名及任何可供辨識參賽者身分的資料，違者取消參賽資格，或由主辦單位及評審會議決定處理方式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0" lvl="1" algn="just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11/25(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六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 12:41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前繳交團隊測驗報告及測驗結果，至主辦單位指定網站。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5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3076" y="1320730"/>
            <a:ext cx="10545848" cy="421653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【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提醒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】</a:t>
            </a: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11/25(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六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請繳交兩種檔案：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0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簡報檔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檔名命名規則如下，使用英文命名：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ProjectA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報名序號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projectA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_report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.pdf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112999_projectA_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report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</a:t>
            </a:r>
            <a:endParaRPr lang="en-US" altLang="zh-TW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ProjectB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報名序號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projectB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_report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.pdf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112999_projectB_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report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</a:t>
            </a:r>
            <a:endParaRPr lang="en-US" altLang="zh-TW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決賽測驗結果檔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檔名命名規則如下，使用英文命名：</a:t>
            </a:r>
          </a:p>
          <a:p>
            <a:pPr marL="360000" lvl="0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ProjectA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zh-TW" sz="20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_projectA_ans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.csv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112999_projectA_ans.csv</a:t>
            </a:r>
            <a:endParaRPr lang="zh-TW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lvl="0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ProjectB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zh-TW" sz="20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</a:t>
            </a:r>
            <a:r>
              <a:rPr lang="en-US" altLang="zh-TW" sz="20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projectB_ans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.csv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112999_projectB_ans.csv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8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r>
              <a:rPr lang="en-US" altLang="zh-TW" dirty="0">
                <a:cs typeface="Arial" panose="020B0604020202020204" pitchFamily="34" charset="0"/>
              </a:rPr>
              <a:t>(</a:t>
            </a:r>
            <a:r>
              <a:rPr lang="zh-TW" altLang="en-US" dirty="0">
                <a:cs typeface="Arial" panose="020B0604020202020204" pitchFamily="34" charset="0"/>
              </a:rPr>
              <a:t>說明資料前處理過程</a:t>
            </a:r>
            <a:r>
              <a:rPr lang="en-US" altLang="zh-TW" dirty="0">
                <a:cs typeface="Arial" panose="020B0604020202020204" pitchFamily="34" charset="0"/>
              </a:rPr>
              <a:t>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BE45D3-080F-4E2A-A03A-19EF1BB4B95F}"/>
              </a:ext>
            </a:extLst>
          </p:cNvPr>
          <p:cNvSpPr/>
          <p:nvPr/>
        </p:nvSpPr>
        <p:spPr>
          <a:xfrm>
            <a:off x="3842942" y="4075936"/>
            <a:ext cx="2451843" cy="251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3BF7DA-1B78-48A9-9EC9-576F3CCFA08A}"/>
              </a:ext>
            </a:extLst>
          </p:cNvPr>
          <p:cNvSpPr/>
          <p:nvPr/>
        </p:nvSpPr>
        <p:spPr>
          <a:xfrm>
            <a:off x="689604" y="4050934"/>
            <a:ext cx="2451843" cy="251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7">
            <a:extLst>
              <a:ext uri="{FF2B5EF4-FFF2-40B4-BE49-F238E27FC236}">
                <a16:creationId xmlns:a16="http://schemas.microsoft.com/office/drawing/2014/main" id="{F2A0E95E-D6AA-4170-89A6-5FBBEF45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36803"/>
              </p:ext>
            </p:extLst>
          </p:nvPr>
        </p:nvGraphicFramePr>
        <p:xfrm>
          <a:off x="905849" y="4176440"/>
          <a:ext cx="10777871" cy="2499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93818">
                  <a:extLst>
                    <a:ext uri="{9D8B030D-6E8A-4147-A177-3AD203B41FA5}">
                      <a16:colId xmlns:a16="http://schemas.microsoft.com/office/drawing/2014/main" val="4016591372"/>
                    </a:ext>
                  </a:extLst>
                </a:gridCol>
                <a:gridCol w="2339942">
                  <a:extLst>
                    <a:ext uri="{9D8B030D-6E8A-4147-A177-3AD203B41FA5}">
                      <a16:colId xmlns:a16="http://schemas.microsoft.com/office/drawing/2014/main" val="3382420376"/>
                    </a:ext>
                  </a:extLst>
                </a:gridCol>
                <a:gridCol w="3312588">
                  <a:extLst>
                    <a:ext uri="{9D8B030D-6E8A-4147-A177-3AD203B41FA5}">
                      <a16:colId xmlns:a16="http://schemas.microsoft.com/office/drawing/2014/main" val="157488241"/>
                    </a:ext>
                  </a:extLst>
                </a:gridCol>
                <a:gridCol w="3131523">
                  <a:extLst>
                    <a:ext uri="{9D8B030D-6E8A-4147-A177-3AD203B41FA5}">
                      <a16:colId xmlns:a16="http://schemas.microsoft.com/office/drawing/2014/main" val="2639652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/>
                        <a:t>Resize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/>
                        <a:t>Flip and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 err="1"/>
                        <a:t>ColorJitter</a:t>
                      </a:r>
                      <a:r>
                        <a:rPr lang="zh-TW" altLang="en-US" sz="3200" b="1" dirty="0"/>
                        <a:t> </a:t>
                      </a:r>
                      <a:r>
                        <a:rPr lang="en-US" altLang="zh-TW" sz="3200" b="1" dirty="0"/>
                        <a:t>and</a:t>
                      </a:r>
                      <a:r>
                        <a:rPr lang="zh-TW" altLang="en-US" sz="3200" b="1" dirty="0"/>
                        <a:t> </a:t>
                      </a:r>
                      <a:r>
                        <a:rPr lang="en-US" altLang="zh-TW" sz="3200" b="1" dirty="0"/>
                        <a:t>Sharpness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 err="1"/>
                        <a:t>ToTensor</a:t>
                      </a:r>
                      <a:r>
                        <a:rPr lang="zh-TW" altLang="en-US" sz="3200" b="1" dirty="0"/>
                        <a:t> </a:t>
                      </a:r>
                      <a:r>
                        <a:rPr lang="en-US" altLang="zh-TW" sz="3200" b="1" dirty="0"/>
                        <a:t>and</a:t>
                      </a:r>
                      <a:r>
                        <a:rPr lang="zh-TW" altLang="en-US" sz="3200" b="1" dirty="0"/>
                        <a:t> </a:t>
                      </a:r>
                      <a:endParaRPr lang="en-US" altLang="zh-TW" sz="32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/>
                        <a:t>Normalize</a:t>
                      </a:r>
                      <a:endParaRPr lang="zh-TW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36918"/>
                  </a:ext>
                </a:extLst>
              </a:tr>
              <a:tr h="25335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縮放大小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翻轉與旋轉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亮度、對比度、飽和度、銳化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轉張量、標準化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43774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DDE4E58-A7F3-4A5C-B81D-AA5829266B96}"/>
              </a:ext>
            </a:extLst>
          </p:cNvPr>
          <p:cNvSpPr/>
          <p:nvPr/>
        </p:nvSpPr>
        <p:spPr>
          <a:xfrm>
            <a:off x="905849" y="1382892"/>
            <a:ext cx="10777868" cy="27935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C3F8A3E-79AF-4C0D-92B1-6BE9F88D391F}"/>
              </a:ext>
            </a:extLst>
          </p:cNvPr>
          <p:cNvCxnSpPr>
            <a:cxnSpLocks/>
          </p:cNvCxnSpPr>
          <p:nvPr/>
        </p:nvCxnSpPr>
        <p:spPr>
          <a:xfrm flipV="1">
            <a:off x="2896808" y="1382893"/>
            <a:ext cx="0" cy="279354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FD51536-3CE6-46B2-AA34-1B174E07C3F2}"/>
              </a:ext>
            </a:extLst>
          </p:cNvPr>
          <p:cNvCxnSpPr>
            <a:cxnSpLocks/>
          </p:cNvCxnSpPr>
          <p:nvPr/>
        </p:nvCxnSpPr>
        <p:spPr>
          <a:xfrm flipV="1">
            <a:off x="5225323" y="1382893"/>
            <a:ext cx="0" cy="279354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54AA636-16EF-F54D-B591-C6A988B398DE}"/>
              </a:ext>
            </a:extLst>
          </p:cNvPr>
          <p:cNvCxnSpPr>
            <a:cxnSpLocks/>
          </p:cNvCxnSpPr>
          <p:nvPr/>
        </p:nvCxnSpPr>
        <p:spPr>
          <a:xfrm flipV="1">
            <a:off x="8542414" y="1382893"/>
            <a:ext cx="0" cy="279354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 descr="一張含有 螢幕擷取畫面, 圖形, 圓形, 卡通 的圖片&#10;&#10;自動產生的描述">
            <a:extLst>
              <a:ext uri="{FF2B5EF4-FFF2-40B4-BE49-F238E27FC236}">
                <a16:creationId xmlns:a16="http://schemas.microsoft.com/office/drawing/2014/main" id="{E2686582-F8F6-B74C-8C6E-9377480C2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65" y="2144284"/>
            <a:ext cx="1325563" cy="1325563"/>
          </a:xfrm>
          <a:prstGeom prst="rect">
            <a:avLst/>
          </a:prstGeom>
        </p:spPr>
      </p:pic>
      <p:pic>
        <p:nvPicPr>
          <p:cNvPr id="22" name="圖片 21" descr="一張含有 圖形, 字型, 符號, 平面設計 的圖片&#10;&#10;自動產生的描述">
            <a:extLst>
              <a:ext uri="{FF2B5EF4-FFF2-40B4-BE49-F238E27FC236}">
                <a16:creationId xmlns:a16="http://schemas.microsoft.com/office/drawing/2014/main" id="{60122F4D-2632-DE46-B925-19EDD435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16" y="2171359"/>
            <a:ext cx="1257641" cy="1257641"/>
          </a:xfrm>
          <a:prstGeom prst="rect">
            <a:avLst/>
          </a:prstGeom>
        </p:spPr>
      </p:pic>
      <p:pic>
        <p:nvPicPr>
          <p:cNvPr id="28" name="內容版面配置區 27" descr="一張含有 圓形, 鮮豔, 圖形, 美工圖案 的圖片&#10;&#10;自動產生的描述">
            <a:extLst>
              <a:ext uri="{FF2B5EF4-FFF2-40B4-BE49-F238E27FC236}">
                <a16:creationId xmlns:a16="http://schemas.microsoft.com/office/drawing/2014/main" id="{8F02A676-9B57-DD4B-BF26-3EDA0C3A2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93" y="1739770"/>
            <a:ext cx="1937370" cy="1937370"/>
          </a:xfrm>
        </p:spPr>
      </p:pic>
      <p:pic>
        <p:nvPicPr>
          <p:cNvPr id="30" name="圖片 29" descr="一張含有 正方形, 鮮豔, Rectangle, 螢幕擷取畫面 的圖片&#10;&#10;自動產生的描述">
            <a:extLst>
              <a:ext uri="{FF2B5EF4-FFF2-40B4-BE49-F238E27FC236}">
                <a16:creationId xmlns:a16="http://schemas.microsoft.com/office/drawing/2014/main" id="{350686A7-A9E1-704D-B112-2F50B82CF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065" y="1767310"/>
            <a:ext cx="1937370" cy="19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二</a:t>
            </a:r>
            <a:r>
              <a:rPr lang="zh-TW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、演算法和模型介紹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fomula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rgbClr val="C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690688"/>
            <a:ext cx="10963275" cy="494319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</a:rPr>
              <a:t>使用模型</a:t>
            </a:r>
            <a:r>
              <a:rPr lang="en-US" altLang="zh-TW" b="1" dirty="0">
                <a:latin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</a:rPr>
              <a:t> </a:t>
            </a:r>
            <a:r>
              <a:rPr lang="en" altLang="zh-TW" b="1" i="0" dirty="0" err="1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EfficientNet</a:t>
            </a:r>
            <a:r>
              <a:rPr lang="en" altLang="zh-TW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cs typeface="Times New Roman" panose="02020603050405020304" pitchFamily="18" charset="0"/>
              </a:rPr>
              <a:t>EfficientNet</a:t>
            </a:r>
            <a:r>
              <a:rPr lang="zh-TW" altLang="en-US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目標在有限的</a:t>
            </a:r>
            <a:r>
              <a:rPr lang="en-US" altLang="zh-TW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memory</a:t>
            </a:r>
            <a:r>
              <a:rPr lang="zh-TW" altLang="en-US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以及</a:t>
            </a:r>
            <a:r>
              <a:rPr lang="en-US" altLang="zh-TW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flops</a:t>
            </a:r>
            <a:r>
              <a:rPr lang="zh-TW" altLang="en-US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下，最大化</a:t>
            </a:r>
            <a:r>
              <a:rPr lang="en-US" altLang="zh-TW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accuracy</a:t>
            </a:r>
            <a:r>
              <a:rPr lang="zh-TW" altLang="en-US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cs typeface="Times New Roman" panose="02020603050405020304" pitchFamily="18" charset="0"/>
              </a:rPr>
              <a:t>公式如下：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優化器： </a:t>
            </a:r>
            <a:r>
              <a:rPr lang="en-US" altLang="zh-TW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SGD</a:t>
            </a:r>
            <a:r>
              <a:rPr lang="zh-TW" altLang="en-US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learning</a:t>
            </a:r>
            <a:r>
              <a:rPr lang="zh-TW" altLang="en-US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rate</a:t>
            </a:r>
            <a:r>
              <a:rPr lang="zh-TW" altLang="en-US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0.03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b="1" dirty="0">
              <a:latin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1" dirty="0">
              <a:latin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828CED02-4ED1-1248-BFB4-CB90A2966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140076"/>
            <a:ext cx="5567334" cy="20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8A46-6863-8F49-BA77-E8445A02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二</a:t>
            </a:r>
            <a:r>
              <a:rPr lang="zh-TW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、演算法和模型介紹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compound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scaling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D6AF4-C6D7-0641-8CA5-3DD7E96A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EfficientNet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作者發現平衡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net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width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depth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resolution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的縮放倍率是得到更高精度以及效率的關鍵。</a:t>
            </a:r>
            <a:endParaRPr kumimoji="1" lang="zh-TW" altLang="en-US" dirty="0"/>
          </a:p>
        </p:txBody>
      </p:sp>
      <p:pic>
        <p:nvPicPr>
          <p:cNvPr id="5" name="圖片 4" descr="一張含有 文字, 圖表, 行, 平行 的圖片&#10;&#10;自動產生的描述">
            <a:extLst>
              <a:ext uri="{FF2B5EF4-FFF2-40B4-BE49-F238E27FC236}">
                <a16:creationId xmlns:a16="http://schemas.microsoft.com/office/drawing/2014/main" id="{42B6B4C3-E308-BD4C-BF9B-18B16CBA5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88766"/>
            <a:ext cx="7896225" cy="3769023"/>
          </a:xfrm>
          <a:prstGeom prst="rect">
            <a:avLst/>
          </a:prstGeom>
        </p:spPr>
      </p:pic>
      <p:pic>
        <p:nvPicPr>
          <p:cNvPr id="7" name="圖片 6" descr="一張含有 文字, 字型, 白色, 代數 的圖片&#10;&#10;自動產生的描述">
            <a:extLst>
              <a:ext uri="{FF2B5EF4-FFF2-40B4-BE49-F238E27FC236}">
                <a16:creationId xmlns:a16="http://schemas.microsoft.com/office/drawing/2014/main" id="{77647B97-F2B8-1A4D-8A4B-2CA5FF2EF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25" y="4584551"/>
            <a:ext cx="2626869" cy="17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185FE-DA62-A54C-93FB-1FE2D5CB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二</a:t>
            </a:r>
            <a:r>
              <a:rPr lang="zh-TW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、演算法和模型介紹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介紹方法細節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kumimoji="1" lang="zh-TW" altLang="en-US" dirty="0"/>
          </a:p>
        </p:txBody>
      </p:sp>
      <p:pic>
        <p:nvPicPr>
          <p:cNvPr id="11" name="圖片 10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8F397915-E61C-B24C-B274-4C028101D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93" y="1265849"/>
            <a:ext cx="2723290" cy="5510574"/>
          </a:xfrm>
          <a:prstGeom prst="rect">
            <a:avLst/>
          </a:prstGeom>
        </p:spPr>
      </p:pic>
      <p:pic>
        <p:nvPicPr>
          <p:cNvPr id="19" name="內容版面配置區 18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D743F07D-6C88-C54B-8719-4534065F3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15" y="1549399"/>
            <a:ext cx="2968600" cy="4943475"/>
          </a:xfrm>
        </p:spPr>
      </p:pic>
      <p:pic>
        <p:nvPicPr>
          <p:cNvPr id="21" name="圖片 20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D1CCABC3-B67A-6C41-BDB2-ACBA54599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08" y="1549399"/>
            <a:ext cx="2936965" cy="511724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BB603CA0-C65C-F348-B85A-F3D688AF7767}"/>
              </a:ext>
            </a:extLst>
          </p:cNvPr>
          <p:cNvSpPr txBox="1"/>
          <p:nvPr/>
        </p:nvSpPr>
        <p:spPr>
          <a:xfrm>
            <a:off x="6201508" y="6072554"/>
            <a:ext cx="123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Training_1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A7FD61F-643A-0A4D-A607-0EB232BC49B3}"/>
              </a:ext>
            </a:extLst>
          </p:cNvPr>
          <p:cNvSpPr txBox="1"/>
          <p:nvPr/>
        </p:nvSpPr>
        <p:spPr>
          <a:xfrm>
            <a:off x="9630387" y="6072554"/>
            <a:ext cx="123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Training_</a:t>
            </a:r>
            <a:r>
              <a:rPr kumimoji="1" lang="en-US" altLang="zh-TW" dirty="0"/>
              <a:t>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834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三、執行環境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套裝選擇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執行方式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Execute environment: </a:t>
            </a:r>
            <a:r>
              <a:rPr lang="en-US" altLang="zh-TW" dirty="0" err="1"/>
              <a:t>pytorch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Model:</a:t>
            </a:r>
          </a:p>
          <a:p>
            <a:pPr lvl="1"/>
            <a:r>
              <a:rPr lang="en-US" altLang="zh-TW" dirty="0"/>
              <a:t>torch</a:t>
            </a:r>
            <a:r>
              <a:rPr lang="zh-TW" altLang="en-US" dirty="0"/>
              <a:t> </a:t>
            </a:r>
            <a:r>
              <a:rPr lang="en-US" altLang="zh-TW" dirty="0"/>
              <a:t>2.0.1</a:t>
            </a:r>
          </a:p>
          <a:p>
            <a:pPr lvl="1"/>
            <a:r>
              <a:rPr lang="en-US" altLang="zh-TW" dirty="0" err="1"/>
              <a:t>torchvision</a:t>
            </a:r>
            <a:r>
              <a:rPr lang="zh-TW" altLang="en-US" dirty="0"/>
              <a:t> </a:t>
            </a:r>
            <a:r>
              <a:rPr lang="en-US" altLang="zh-TW" dirty="0"/>
              <a:t>0.15.2</a:t>
            </a:r>
          </a:p>
          <a:p>
            <a:pPr lvl="1"/>
            <a:r>
              <a:rPr lang="en-US" altLang="zh-TW" dirty="0" err="1"/>
              <a:t>numpy</a:t>
            </a:r>
            <a:r>
              <a:rPr lang="zh-TW" altLang="en-US" dirty="0"/>
              <a:t> </a:t>
            </a:r>
            <a:r>
              <a:rPr lang="en-US" altLang="zh-TW" dirty="0"/>
              <a:t>1.24.3</a:t>
            </a:r>
          </a:p>
          <a:p>
            <a:pPr lvl="1"/>
            <a:r>
              <a:rPr lang="en-US" altLang="zh-TW" dirty="0"/>
              <a:t>Scikit-learn</a:t>
            </a:r>
            <a:r>
              <a:rPr lang="zh-TW" altLang="en-US" dirty="0"/>
              <a:t> </a:t>
            </a:r>
            <a:r>
              <a:rPr lang="en-US" altLang="zh-TW" dirty="0"/>
              <a:t>1.1.2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1864</TotalTime>
  <Words>417</Words>
  <Application>Microsoft Macintosh PowerPoint</Application>
  <PresentationFormat>寬螢幕</PresentationFormat>
  <Paragraphs>53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微軟正黑體</vt:lpstr>
      <vt:lpstr>Arial</vt:lpstr>
      <vt:lpstr>Calibri</vt:lpstr>
      <vt:lpstr>Calibri Light</vt:lpstr>
      <vt:lpstr>Times New Roman</vt:lpstr>
      <vt:lpstr>Office 佈景主題</vt:lpstr>
      <vt:lpstr>報名序號：112085 團隊名稱：第三年 </vt:lpstr>
      <vt:lpstr>PowerPoint 簡報</vt:lpstr>
      <vt:lpstr>一、資料前處理(說明資料前處理過程)</vt:lpstr>
      <vt:lpstr>二、演算法和模型介紹(fomula)</vt:lpstr>
      <vt:lpstr>二、演算法和模型介紹(compound scaling)</vt:lpstr>
      <vt:lpstr>二、演算法和模型介紹(介紹方法細節)</vt:lpstr>
      <vt:lpstr>三、執行環境/套裝選擇/執行方式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報名序號：  團隊名稱：</dc:title>
  <dc:creator>Windows 使用者</dc:creator>
  <cp:lastModifiedBy>胡智強 胡智強</cp:lastModifiedBy>
  <cp:revision>91</cp:revision>
  <cp:lastPrinted>2020-09-28T08:56:41Z</cp:lastPrinted>
  <dcterms:created xsi:type="dcterms:W3CDTF">2018-07-31T03:49:54Z</dcterms:created>
  <dcterms:modified xsi:type="dcterms:W3CDTF">2023-11-25T03:47:44Z</dcterms:modified>
</cp:coreProperties>
</file>