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p:notesSz cx="6858000" cy="9144000"/>
  <p:defaultTextStyle>
    <a:lvl1pPr>
      <a:defRPr sz="2400">
        <a:latin typeface="Arial"/>
        <a:ea typeface="Arial"/>
        <a:cs typeface="Arial"/>
        <a:sym typeface="Arial"/>
      </a:defRPr>
    </a:lvl1pPr>
    <a:lvl2pPr indent="457200">
      <a:defRPr sz="2400">
        <a:latin typeface="Arial"/>
        <a:ea typeface="Arial"/>
        <a:cs typeface="Arial"/>
        <a:sym typeface="Arial"/>
      </a:defRPr>
    </a:lvl2pPr>
    <a:lvl3pPr indent="914400">
      <a:defRPr sz="2400">
        <a:latin typeface="Arial"/>
        <a:ea typeface="Arial"/>
        <a:cs typeface="Arial"/>
        <a:sym typeface="Arial"/>
      </a:defRPr>
    </a:lvl3pPr>
    <a:lvl4pPr indent="1371600">
      <a:defRPr sz="2400">
        <a:latin typeface="Arial"/>
        <a:ea typeface="Arial"/>
        <a:cs typeface="Arial"/>
        <a:sym typeface="Arial"/>
      </a:defRPr>
    </a:lvl4pPr>
    <a:lvl5pPr indent="1828800">
      <a:defRPr sz="2400">
        <a:latin typeface="Arial"/>
        <a:ea typeface="Arial"/>
        <a:cs typeface="Arial"/>
        <a:sym typeface="Arial"/>
      </a:defRPr>
    </a:lvl5pPr>
    <a:lvl6pPr>
      <a:defRPr sz="2400">
        <a:latin typeface="Arial"/>
        <a:ea typeface="Arial"/>
        <a:cs typeface="Arial"/>
        <a:sym typeface="Arial"/>
      </a:defRPr>
    </a:lvl6pPr>
    <a:lvl7pPr>
      <a:defRPr sz="2400">
        <a:latin typeface="Arial"/>
        <a:ea typeface="Arial"/>
        <a:cs typeface="Arial"/>
        <a:sym typeface="Arial"/>
      </a:defRPr>
    </a:lvl7pPr>
    <a:lvl8pPr>
      <a:defRPr sz="2400">
        <a:latin typeface="Arial"/>
        <a:ea typeface="Arial"/>
        <a:cs typeface="Arial"/>
        <a:sym typeface="Arial"/>
      </a:defRPr>
    </a:lvl8pPr>
    <a:lvl9pPr>
      <a:defRPr sz="2400">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b="def" i="def"/>
      <a:tcStyle>
        <a:tcBdr/>
        <a:fill>
          <a:solidFill>
            <a:srgbClr val="F3F9FA"/>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b="def" i="def"/>
      <a:tcStyle>
        <a:tcBdr/>
        <a:fill>
          <a:solidFill>
            <a:srgbClr val="E7E7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lvl="0"/>
          </a:p>
        </p:txBody>
      </p:sp>
      <p:sp>
        <p:nvSpPr>
          <p:cNvPr id="18" name="Shape 1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Defaul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 name="Shape 6"/>
          <p:cNvSpPr/>
          <p:nvPr>
            <p:ph type="title"/>
          </p:nvPr>
        </p:nvSpPr>
        <p:spPr>
          <a:xfrm>
            <a:off x="533400" y="0"/>
            <a:ext cx="7772400" cy="2994025"/>
          </a:xfrm>
          <a:prstGeom prst="rect">
            <a:avLst/>
          </a:prstGeom>
        </p:spPr>
        <p:txBody>
          <a:bodyPr anchor="ctr"/>
          <a:lstStyle>
            <a:lvl1pPr algn="l">
              <a:defRPr sz="3600"/>
            </a:lvl1pPr>
          </a:lstStyle>
          <a:p>
            <a:pPr lvl="0">
              <a:defRPr sz="1800"/>
            </a:pPr>
            <a:r>
              <a:rPr sz="3600"/>
              <a:t>标题文本</a:t>
            </a:r>
          </a:p>
        </p:txBody>
      </p:sp>
      <p:sp>
        <p:nvSpPr>
          <p:cNvPr id="7" name="Shape 7"/>
          <p:cNvSpPr/>
          <p:nvPr/>
        </p:nvSpPr>
        <p:spPr>
          <a:xfrm>
            <a:off x="3886200" y="3810000"/>
            <a:ext cx="4676438" cy="4597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525252"/>
                </a:solidFill>
                <a:effectLst>
                  <a:outerShdw sx="100000" sy="100000" kx="0" ky="0" algn="b" rotWithShape="0" blurRad="12700" dist="25400" dir="2700000">
                    <a:srgbClr val="000000"/>
                  </a:outerShdw>
                </a:effectLst>
                <a:latin typeface="黑体"/>
                <a:ea typeface="黑体"/>
                <a:cs typeface="黑体"/>
                <a:sym typeface="黑体"/>
              </a:defRPr>
            </a:lvl1pPr>
          </a:lstStyle>
          <a:p>
            <a:pPr lvl="0">
              <a:defRPr sz="1800">
                <a:solidFill>
                  <a:srgbClr val="000000"/>
                </a:solidFill>
                <a:effectLst/>
              </a:defRPr>
            </a:pPr>
            <a:r>
              <a:rPr sz="2400">
                <a:solidFill>
                  <a:srgbClr val="525252"/>
                </a:solidFill>
                <a:effectLst>
                  <a:outerShdw sx="100000" sy="100000" kx="0" ky="0" algn="b" rotWithShape="0" blurRad="12700" dist="25400" dir="2700000">
                    <a:srgbClr val="000000"/>
                  </a:outerShdw>
                </a:effectLst>
              </a:rPr>
              <a:t>中  科  院  计  算  所  培  训  中  心</a:t>
            </a:r>
          </a:p>
        </p:txBody>
      </p:sp>
      <p:pic>
        <p:nvPicPr>
          <p:cNvPr id="8" name="未标题-1.jpg"/>
          <p:cNvPicPr/>
          <p:nvPr/>
        </p:nvPicPr>
        <p:blipFill>
          <a:blip r:embed="rId3">
            <a:extLst/>
          </a:blip>
          <a:stretch>
            <a:fillRect/>
          </a:stretch>
        </p:blipFill>
        <p:spPr>
          <a:xfrm>
            <a:off x="3255962" y="6394450"/>
            <a:ext cx="2540001" cy="419100"/>
          </a:xfrm>
          <a:prstGeom prst="rect">
            <a:avLst/>
          </a:prstGeom>
          <a:ln w="12700">
            <a:miter lim="400000"/>
          </a:ln>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0" name="Shape 10"/>
          <p:cNvSpPr/>
          <p:nvPr>
            <p:ph type="sldNum" sz="quarter" idx="2"/>
          </p:nvPr>
        </p:nvSpPr>
        <p:spPr>
          <a:prstGeom prst="rect">
            <a:avLst/>
          </a:prstGeom>
        </p:spPr>
        <p:txBody>
          <a:bodyPr/>
          <a:lstStyle/>
          <a:p>
            <a:pPr lvl="0"/>
            <a:fld id="{86CB4B4D-7CA3-9044-876B-883B54F8677D}" type="slidenum"/>
          </a:p>
        </p:txBody>
      </p:sp>
      <p:sp>
        <p:nvSpPr>
          <p:cNvPr id="11" name="Shape 11"/>
          <p:cNvSpPr/>
          <p:nvPr>
            <p:ph type="title"/>
          </p:nvPr>
        </p:nvSpPr>
        <p:spPr>
          <a:prstGeom prst="rect">
            <a:avLst/>
          </a:prstGeom>
        </p:spPr>
        <p:txBody>
          <a:bodyPr/>
          <a:lstStyle/>
          <a:p>
            <a:pPr lvl="0">
              <a:defRPr sz="1800"/>
            </a:pPr>
            <a:r>
              <a:rPr sz="4000"/>
              <a:t>标题文本</a:t>
            </a:r>
          </a:p>
        </p:txBody>
      </p:sp>
      <p:sp>
        <p:nvSpPr>
          <p:cNvPr id="12" name="Shape 12"/>
          <p:cNvSpPr/>
          <p:nvPr>
            <p:ph type="body" idx="1"/>
          </p:nvPr>
        </p:nvSpPr>
        <p:spPr>
          <a:prstGeom prst="rect">
            <a:avLst/>
          </a:prstGeom>
        </p:spPr>
        <p:txBody>
          <a:bodyPr/>
          <a:lstStyle/>
          <a:p>
            <a:pPr lvl="0">
              <a:defRPr sz="1800"/>
            </a:pPr>
            <a:r>
              <a:rPr sz="2400"/>
              <a:t>正文级别 1</a:t>
            </a:r>
            <a:endParaRPr sz="2400"/>
          </a:p>
          <a:p>
            <a:pPr lvl="1">
              <a:defRPr sz="1800"/>
            </a:pPr>
            <a:r>
              <a:rPr sz="2400"/>
              <a:t>正文级别 2</a:t>
            </a:r>
            <a:endParaRPr sz="2400"/>
          </a:p>
          <a:p>
            <a:pPr lvl="2">
              <a:defRPr sz="1800"/>
            </a:pPr>
            <a:r>
              <a:rPr sz="2400"/>
              <a:t>正文级别 3</a:t>
            </a:r>
            <a:endParaRPr sz="2400"/>
          </a:p>
          <a:p>
            <a:pPr lvl="3">
              <a:defRPr sz="1800"/>
            </a:pPr>
            <a:r>
              <a:rPr sz="2400"/>
              <a:t>正文级别 4</a:t>
            </a:r>
            <a:endParaRPr sz="2400"/>
          </a:p>
          <a:p>
            <a:pPr lvl="4">
              <a:defRPr sz="1800"/>
            </a:pPr>
            <a:r>
              <a:rPr sz="2400"/>
              <a:t>正文级别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Default">
    <p:spTree>
      <p:nvGrpSpPr>
        <p:cNvPr id="1" name=""/>
        <p:cNvGrpSpPr/>
        <p:nvPr/>
      </p:nvGrpSpPr>
      <p:grpSpPr>
        <a:xfrm>
          <a:off x="0" y="0"/>
          <a:ext cx="0" cy="0"/>
          <a:chOff x="0" y="0"/>
          <a:chExt cx="0" cy="0"/>
        </a:xfrm>
      </p:grpSpPr>
      <p:sp>
        <p:nvSpPr>
          <p:cNvPr id="14" name="Shape 14"/>
          <p:cNvSpPr/>
          <p:nvPr>
            <p:ph type="sldNum" sz="quarter" idx="2"/>
          </p:nvPr>
        </p:nvSpPr>
        <p:spPr>
          <a:prstGeom prst="rect">
            <a:avLst/>
          </a:prstGeom>
        </p:spPr>
        <p:txBody>
          <a:bodyPr/>
          <a:lstStyle/>
          <a:p>
            <a:pPr lvl="0"/>
            <a:fld id="{86CB4B4D-7CA3-9044-876B-883B54F8677D}" type="slidenum"/>
          </a:p>
        </p:txBody>
      </p:sp>
      <p:sp>
        <p:nvSpPr>
          <p:cNvPr id="15" name="Shape 15"/>
          <p:cNvSpPr/>
          <p:nvPr>
            <p:ph type="title"/>
          </p:nvPr>
        </p:nvSpPr>
        <p:spPr>
          <a:prstGeom prst="rect">
            <a:avLst/>
          </a:prstGeom>
        </p:spPr>
        <p:txBody>
          <a:bodyPr/>
          <a:lstStyle/>
          <a:p>
            <a:pPr lvl="0">
              <a:defRPr sz="1800"/>
            </a:pPr>
            <a:r>
              <a:rPr sz="4000"/>
              <a:t>标题文本</a:t>
            </a:r>
          </a:p>
        </p:txBody>
      </p:sp>
      <p:sp>
        <p:nvSpPr>
          <p:cNvPr id="16" name="Shape 16"/>
          <p:cNvSpPr/>
          <p:nvPr>
            <p:ph type="body" idx="1"/>
          </p:nvPr>
        </p:nvSpPr>
        <p:spPr>
          <a:prstGeom prst="rect">
            <a:avLst/>
          </a:prstGeom>
        </p:spPr>
        <p:txBody>
          <a:bodyPr/>
          <a:lstStyle/>
          <a:p>
            <a:pPr lvl="0">
              <a:defRPr sz="1800"/>
            </a:pPr>
            <a:r>
              <a:rPr sz="2400"/>
              <a:t>正文级别 1</a:t>
            </a:r>
            <a:endParaRPr sz="2400"/>
          </a:p>
          <a:p>
            <a:pPr lvl="1">
              <a:defRPr sz="1800"/>
            </a:pPr>
            <a:r>
              <a:rPr sz="2400"/>
              <a:t>正文级别 2</a:t>
            </a:r>
            <a:endParaRPr sz="2400"/>
          </a:p>
          <a:p>
            <a:pPr lvl="2">
              <a:defRPr sz="1800"/>
            </a:pPr>
            <a:r>
              <a:rPr sz="2400"/>
              <a:t>正文级别 3</a:t>
            </a:r>
            <a:endParaRPr sz="2400"/>
          </a:p>
          <a:p>
            <a:pPr lvl="3">
              <a:defRPr sz="1800"/>
            </a:pPr>
            <a:r>
              <a:rPr sz="2400"/>
              <a:t>正文级别 4</a:t>
            </a:r>
            <a:endParaRPr sz="2400"/>
          </a:p>
          <a:p>
            <a:pPr lvl="4">
              <a:defRPr sz="1800"/>
            </a:pPr>
            <a:r>
              <a:rPr sz="2400"/>
              <a:t>正文级别 5</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sldNum" sz="quarter" idx="2"/>
          </p:nvPr>
        </p:nvSpPr>
        <p:spPr>
          <a:xfrm>
            <a:off x="8316912" y="6165850"/>
            <a:ext cx="693738" cy="510540"/>
          </a:xfrm>
          <a:prstGeom prst="rect">
            <a:avLst/>
          </a:prstGeom>
          <a:ln w="12700">
            <a:miter lim="400000"/>
          </a:ln>
        </p:spPr>
        <p:txBody>
          <a:bodyPr lIns="45719" rIns="45719">
            <a:spAutoFit/>
          </a:bodyPr>
          <a:lstStyle>
            <a:lvl1pPr algn="r">
              <a:defRPr>
                <a:solidFill>
                  <a:srgbClr val="FF6600"/>
                </a:solidFill>
                <a:latin typeface="Arial Black"/>
                <a:ea typeface="Arial Black"/>
                <a:cs typeface="Arial Black"/>
                <a:sym typeface="Arial Black"/>
              </a:defRPr>
            </a:lvl1pPr>
          </a:lstStyle>
          <a:p>
            <a:pPr lvl="0"/>
            <a:fld id="{86CB4B4D-7CA3-9044-876B-883B54F8677D}" type="slidenum"/>
          </a:p>
        </p:txBody>
      </p:sp>
      <p:sp>
        <p:nvSpPr>
          <p:cNvPr id="3" name="Shape 3"/>
          <p:cNvSpPr/>
          <p:nvPr>
            <p:ph type="title"/>
          </p:nvPr>
        </p:nvSpPr>
        <p:spPr>
          <a:xfrm>
            <a:off x="457200" y="274637"/>
            <a:ext cx="8229600" cy="1282701"/>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sz="1800"/>
            </a:pPr>
            <a:r>
              <a:rPr sz="4000"/>
              <a:t>标题文本</a:t>
            </a:r>
          </a:p>
        </p:txBody>
      </p:sp>
      <p:sp>
        <p:nvSpPr>
          <p:cNvPr id="4" name="Shape 4"/>
          <p:cNvSpPr/>
          <p:nvPr>
            <p:ph type="body" idx="1"/>
          </p:nvPr>
        </p:nvSpPr>
        <p:spPr>
          <a:xfrm>
            <a:off x="971550" y="1557337"/>
            <a:ext cx="7704138" cy="5300663"/>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lvl="0">
              <a:defRPr sz="1800"/>
            </a:pPr>
            <a:r>
              <a:rPr sz="2400"/>
              <a:t>正文级别 1</a:t>
            </a:r>
            <a:endParaRPr sz="2400"/>
          </a:p>
          <a:p>
            <a:pPr lvl="1">
              <a:defRPr sz="1800"/>
            </a:pPr>
            <a:r>
              <a:rPr sz="2400"/>
              <a:t>正文级别 2</a:t>
            </a:r>
            <a:endParaRPr sz="2400"/>
          </a:p>
          <a:p>
            <a:pPr lvl="2">
              <a:defRPr sz="1800"/>
            </a:pPr>
            <a:r>
              <a:rPr sz="2400"/>
              <a:t>正文级别 3</a:t>
            </a:r>
            <a:endParaRPr sz="2400"/>
          </a:p>
          <a:p>
            <a:pPr lvl="3">
              <a:defRPr sz="1800"/>
            </a:pPr>
            <a:r>
              <a:rPr sz="2400"/>
              <a:t>正文级别 4</a:t>
            </a:r>
            <a:endParaRPr sz="2400"/>
          </a:p>
          <a:p>
            <a:pPr lvl="4">
              <a:defRPr sz="1800"/>
            </a:pPr>
            <a:r>
              <a:rPr sz="2400"/>
              <a:t>正文级别 5</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Lst>
  <p:transition spd="med" advClick="1"/>
  <p:txStyles>
    <p:titleStyle>
      <a:lvl1pPr algn="ctr">
        <a:defRPr sz="4000">
          <a:latin typeface="Arial"/>
          <a:ea typeface="Arial"/>
          <a:cs typeface="Arial"/>
          <a:sym typeface="Arial"/>
        </a:defRPr>
      </a:lvl1pPr>
      <a:lvl2pPr algn="ctr">
        <a:defRPr sz="4000">
          <a:latin typeface="Arial"/>
          <a:ea typeface="Arial"/>
          <a:cs typeface="Arial"/>
          <a:sym typeface="Arial"/>
        </a:defRPr>
      </a:lvl2pPr>
      <a:lvl3pPr algn="ctr">
        <a:defRPr sz="4000">
          <a:latin typeface="Arial"/>
          <a:ea typeface="Arial"/>
          <a:cs typeface="Arial"/>
          <a:sym typeface="Arial"/>
        </a:defRPr>
      </a:lvl3pPr>
      <a:lvl4pPr algn="ctr">
        <a:defRPr sz="4000">
          <a:latin typeface="Arial"/>
          <a:ea typeface="Arial"/>
          <a:cs typeface="Arial"/>
          <a:sym typeface="Arial"/>
        </a:defRPr>
      </a:lvl4pPr>
      <a:lvl5pPr algn="ctr">
        <a:defRPr sz="4000">
          <a:latin typeface="Arial"/>
          <a:ea typeface="Arial"/>
          <a:cs typeface="Arial"/>
          <a:sym typeface="Arial"/>
        </a:defRPr>
      </a:lvl5pPr>
      <a:lvl6pPr indent="457200" algn="ctr">
        <a:defRPr sz="4000">
          <a:latin typeface="Arial"/>
          <a:ea typeface="Arial"/>
          <a:cs typeface="Arial"/>
          <a:sym typeface="Arial"/>
        </a:defRPr>
      </a:lvl6pPr>
      <a:lvl7pPr indent="914400" algn="ctr">
        <a:defRPr sz="4000">
          <a:latin typeface="Arial"/>
          <a:ea typeface="Arial"/>
          <a:cs typeface="Arial"/>
          <a:sym typeface="Arial"/>
        </a:defRPr>
      </a:lvl7pPr>
      <a:lvl8pPr indent="1371600" algn="ctr">
        <a:defRPr sz="4000">
          <a:latin typeface="Arial"/>
          <a:ea typeface="Arial"/>
          <a:cs typeface="Arial"/>
          <a:sym typeface="Arial"/>
        </a:defRPr>
      </a:lvl8pPr>
      <a:lvl9pPr indent="1828800" algn="ctr">
        <a:defRPr sz="4000">
          <a:latin typeface="Arial"/>
          <a:ea typeface="Arial"/>
          <a:cs typeface="Arial"/>
          <a:sym typeface="Arial"/>
        </a:defRPr>
      </a:lvl9pPr>
    </p:titleStyle>
    <p:bodyStyle>
      <a:lvl1pPr marL="342900" indent="-342900" algn="just">
        <a:spcBef>
          <a:spcPts val="500"/>
        </a:spcBef>
        <a:buSzPct val="100000"/>
        <a:buAutoNum type="arabicPeriod" startAt="1"/>
        <a:defRPr sz="2400">
          <a:latin typeface="Times New Roman"/>
          <a:ea typeface="Times New Roman"/>
          <a:cs typeface="Times New Roman"/>
          <a:sym typeface="Times New Roman"/>
        </a:defRPr>
      </a:lvl1pPr>
      <a:lvl2pPr marL="1066800" indent="-609600" algn="just">
        <a:spcBef>
          <a:spcPts val="500"/>
        </a:spcBef>
        <a:buSzPct val="100000"/>
        <a:buChar char="–"/>
        <a:defRPr sz="2400">
          <a:latin typeface="Times New Roman"/>
          <a:ea typeface="Times New Roman"/>
          <a:cs typeface="Times New Roman"/>
          <a:sym typeface="Times New Roman"/>
        </a:defRPr>
      </a:lvl2pPr>
      <a:lvl3pPr marL="1524000" indent="-609600" algn="just">
        <a:spcBef>
          <a:spcPts val="500"/>
        </a:spcBef>
        <a:buSzPct val="100000"/>
        <a:buChar char="•"/>
        <a:defRPr sz="2400">
          <a:latin typeface="Times New Roman"/>
          <a:ea typeface="Times New Roman"/>
          <a:cs typeface="Times New Roman"/>
          <a:sym typeface="Times New Roman"/>
        </a:defRPr>
      </a:lvl3pPr>
      <a:lvl4pPr marL="1981200" indent="-609600" algn="just">
        <a:spcBef>
          <a:spcPts val="500"/>
        </a:spcBef>
        <a:buSzPct val="100000"/>
        <a:buChar char="–"/>
        <a:defRPr sz="2400">
          <a:latin typeface="Times New Roman"/>
          <a:ea typeface="Times New Roman"/>
          <a:cs typeface="Times New Roman"/>
          <a:sym typeface="Times New Roman"/>
        </a:defRPr>
      </a:lvl4pPr>
      <a:lvl5pPr marL="2438400" indent="-609600" algn="just">
        <a:spcBef>
          <a:spcPts val="500"/>
        </a:spcBef>
        <a:buSzPct val="100000"/>
        <a:buChar char="»"/>
        <a:defRPr sz="2400">
          <a:latin typeface="Times New Roman"/>
          <a:ea typeface="Times New Roman"/>
          <a:cs typeface="Times New Roman"/>
          <a:sym typeface="Times New Roman"/>
        </a:defRPr>
      </a:lvl5pPr>
      <a:lvl6pPr marL="2895600" indent="-609600" algn="just">
        <a:spcBef>
          <a:spcPts val="500"/>
        </a:spcBef>
        <a:buSzPct val="100000"/>
        <a:buChar char="•"/>
        <a:defRPr sz="2400">
          <a:latin typeface="Times New Roman"/>
          <a:ea typeface="Times New Roman"/>
          <a:cs typeface="Times New Roman"/>
          <a:sym typeface="Times New Roman"/>
        </a:defRPr>
      </a:lvl6pPr>
      <a:lvl7pPr marL="3352800" indent="-609600" algn="just">
        <a:spcBef>
          <a:spcPts val="500"/>
        </a:spcBef>
        <a:buSzPct val="100000"/>
        <a:buChar char="•"/>
        <a:defRPr sz="2400">
          <a:latin typeface="Times New Roman"/>
          <a:ea typeface="Times New Roman"/>
          <a:cs typeface="Times New Roman"/>
          <a:sym typeface="Times New Roman"/>
        </a:defRPr>
      </a:lvl7pPr>
      <a:lvl8pPr marL="3810000" indent="-609600" algn="just">
        <a:spcBef>
          <a:spcPts val="500"/>
        </a:spcBef>
        <a:buSzPct val="100000"/>
        <a:buChar char="•"/>
        <a:defRPr sz="2400">
          <a:latin typeface="Times New Roman"/>
          <a:ea typeface="Times New Roman"/>
          <a:cs typeface="Times New Roman"/>
          <a:sym typeface="Times New Roman"/>
        </a:defRPr>
      </a:lvl8pPr>
      <a:lvl9pPr marL="4267200" indent="-609600" algn="just">
        <a:spcBef>
          <a:spcPts val="500"/>
        </a:spcBef>
        <a:buSzPct val="100000"/>
        <a:buChar char="•"/>
        <a:defRPr sz="2400">
          <a:latin typeface="Times New Roman"/>
          <a:ea typeface="Times New Roman"/>
          <a:cs typeface="Times New Roman"/>
          <a:sym typeface="Times New Roman"/>
        </a:defRPr>
      </a:lvl9pPr>
    </p:bodyStyle>
    <p:otherStyle>
      <a:lvl1pPr algn="r">
        <a:defRPr sz="2400">
          <a:solidFill>
            <a:schemeClr val="tx1"/>
          </a:solidFill>
          <a:latin typeface="+mn-lt"/>
          <a:ea typeface="+mn-ea"/>
          <a:cs typeface="+mn-cs"/>
          <a:sym typeface="Arial Black"/>
        </a:defRPr>
      </a:lvl1pPr>
      <a:lvl2pPr indent="457200" algn="r">
        <a:defRPr sz="2400">
          <a:solidFill>
            <a:schemeClr val="tx1"/>
          </a:solidFill>
          <a:latin typeface="+mn-lt"/>
          <a:ea typeface="+mn-ea"/>
          <a:cs typeface="+mn-cs"/>
          <a:sym typeface="Arial Black"/>
        </a:defRPr>
      </a:lvl2pPr>
      <a:lvl3pPr indent="914400" algn="r">
        <a:defRPr sz="2400">
          <a:solidFill>
            <a:schemeClr val="tx1"/>
          </a:solidFill>
          <a:latin typeface="+mn-lt"/>
          <a:ea typeface="+mn-ea"/>
          <a:cs typeface="+mn-cs"/>
          <a:sym typeface="Arial Black"/>
        </a:defRPr>
      </a:lvl3pPr>
      <a:lvl4pPr indent="1371600" algn="r">
        <a:defRPr sz="2400">
          <a:solidFill>
            <a:schemeClr val="tx1"/>
          </a:solidFill>
          <a:latin typeface="+mn-lt"/>
          <a:ea typeface="+mn-ea"/>
          <a:cs typeface="+mn-cs"/>
          <a:sym typeface="Arial Black"/>
        </a:defRPr>
      </a:lvl4pPr>
      <a:lvl5pPr indent="1828800" algn="r">
        <a:defRPr sz="2400">
          <a:solidFill>
            <a:schemeClr val="tx1"/>
          </a:solidFill>
          <a:latin typeface="+mn-lt"/>
          <a:ea typeface="+mn-ea"/>
          <a:cs typeface="+mn-cs"/>
          <a:sym typeface="Arial Black"/>
        </a:defRPr>
      </a:lvl5pPr>
      <a:lvl6pPr algn="r">
        <a:defRPr sz="2400">
          <a:solidFill>
            <a:schemeClr val="tx1"/>
          </a:solidFill>
          <a:latin typeface="+mn-lt"/>
          <a:ea typeface="+mn-ea"/>
          <a:cs typeface="+mn-cs"/>
          <a:sym typeface="Arial Black"/>
        </a:defRPr>
      </a:lvl6pPr>
      <a:lvl7pPr algn="r">
        <a:defRPr sz="2400">
          <a:solidFill>
            <a:schemeClr val="tx1"/>
          </a:solidFill>
          <a:latin typeface="+mn-lt"/>
          <a:ea typeface="+mn-ea"/>
          <a:cs typeface="+mn-cs"/>
          <a:sym typeface="Arial Black"/>
        </a:defRPr>
      </a:lvl7pPr>
      <a:lvl8pPr algn="r">
        <a:defRPr sz="2400">
          <a:solidFill>
            <a:schemeClr val="tx1"/>
          </a:solidFill>
          <a:latin typeface="+mn-lt"/>
          <a:ea typeface="+mn-ea"/>
          <a:cs typeface="+mn-cs"/>
          <a:sym typeface="Arial Black"/>
        </a:defRPr>
      </a:lvl8pPr>
      <a:lvl9pPr algn="r">
        <a:defRPr sz="2400">
          <a:solidFill>
            <a:schemeClr val="tx1"/>
          </a:solidFill>
          <a:latin typeface="+mn-lt"/>
          <a:ea typeface="+mn-ea"/>
          <a:cs typeface="+mn-cs"/>
          <a:sym typeface="Arial Black"/>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 name="Shape 20"/>
          <p:cNvSpPr/>
          <p:nvPr>
            <p:ph type="title"/>
          </p:nvPr>
        </p:nvSpPr>
        <p:spPr>
          <a:xfrm>
            <a:off x="381000" y="1143000"/>
            <a:ext cx="8534400" cy="1089025"/>
          </a:xfrm>
          <a:prstGeom prst="rect">
            <a:avLst/>
          </a:prstGeom>
        </p:spPr>
        <p:txBody>
          <a:bodyPr lIns="0" tIns="0" rIns="0" bIns="0">
            <a:normAutofit fontScale="100000" lnSpcReduction="0"/>
          </a:bodyPr>
          <a:lstStyle/>
          <a:p>
            <a:pPr lvl="0" algn="ctr">
              <a:defRPr sz="1800"/>
            </a:pPr>
            <a:r>
              <a:rPr sz="3600">
                <a:effectLst>
                  <a:outerShdw sx="100000" sy="100000" kx="0" ky="0" algn="b" rotWithShape="0" blurRad="12700" dist="25400" dir="2700000">
                    <a:srgbClr val="FFFFFF"/>
                  </a:outerShdw>
                </a:effectLst>
              </a:rPr>
              <a:t>Hibernate</a:t>
            </a:r>
            <a:r>
              <a:rPr sz="3600">
                <a:effectLst>
                  <a:outerShdw sx="100000" sy="100000" kx="0" ky="0" algn="b" rotWithShape="0" blurRad="12700" dist="25400" dir="2700000">
                    <a:srgbClr val="FFFFFF"/>
                  </a:outerShdw>
                </a:effectLst>
                <a:latin typeface="黑体"/>
                <a:ea typeface="黑体"/>
                <a:cs typeface="黑体"/>
                <a:sym typeface="黑体"/>
              </a:rPr>
              <a:t>应用框架技术</a:t>
            </a:r>
            <a:r>
              <a:rPr sz="3600"/>
              <a:t> </a:t>
            </a:r>
          </a:p>
        </p:txBody>
      </p:sp>
      <p:sp>
        <p:nvSpPr>
          <p:cNvPr id="21" name="Shape 21"/>
          <p:cNvSpPr/>
          <p:nvPr/>
        </p:nvSpPr>
        <p:spPr>
          <a:xfrm>
            <a:off x="3851275" y="4292600"/>
            <a:ext cx="3959225" cy="461900"/>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lvl1pPr>
              <a:spcBef>
                <a:spcPts val="1400"/>
              </a:spcBef>
              <a:defRPr b="1">
                <a:solidFill>
                  <a:srgbClr val="336699"/>
                </a:solidFill>
                <a:latin typeface="华文新魏"/>
                <a:ea typeface="华文新魏"/>
                <a:cs typeface="华文新魏"/>
                <a:sym typeface="华文新魏"/>
              </a:defRPr>
            </a:lvl1pPr>
          </a:lstStyle>
          <a:p>
            <a:pPr lvl="0">
              <a:defRPr b="0" sz="1800">
                <a:solidFill>
                  <a:srgbClr val="000000"/>
                </a:solidFill>
              </a:defRPr>
            </a:pPr>
            <a:r>
              <a:rPr b="1" sz="2400">
                <a:solidFill>
                  <a:srgbClr val="336699"/>
                </a:solidFill>
              </a:rPr>
              <a:t>主讲：John.Yu</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90" name="Shape 90"/>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p>
            <a:pPr lvl="0" algn="l">
              <a:defRPr sz="1800"/>
            </a:pPr>
            <a:r>
              <a:rPr sz="3200"/>
              <a:t>Hibernate</a:t>
            </a:r>
            <a:r>
              <a:rPr sz="3200">
                <a:latin typeface="黑体"/>
                <a:ea typeface="黑体"/>
                <a:cs typeface="黑体"/>
                <a:sym typeface="黑体"/>
              </a:rPr>
              <a:t>运行时体系结构</a:t>
            </a:r>
          </a:p>
        </p:txBody>
      </p:sp>
      <p:pic>
        <p:nvPicPr>
          <p:cNvPr id="91"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pic>
        <p:nvPicPr>
          <p:cNvPr id="92" name="image.png"/>
          <p:cNvPicPr/>
          <p:nvPr/>
        </p:nvPicPr>
        <p:blipFill>
          <a:blip r:embed="rId3">
            <a:extLst/>
          </a:blip>
          <a:stretch>
            <a:fillRect/>
          </a:stretch>
        </p:blipFill>
        <p:spPr>
          <a:xfrm>
            <a:off x="827087" y="3573462"/>
            <a:ext cx="3960813" cy="2954338"/>
          </a:xfrm>
          <a:prstGeom prst="rect">
            <a:avLst/>
          </a:prstGeom>
          <a:ln w="12700">
            <a:miter lim="400000"/>
          </a:ln>
        </p:spPr>
      </p:pic>
      <p:grpSp>
        <p:nvGrpSpPr>
          <p:cNvPr id="95" name="Group 95"/>
          <p:cNvGrpSpPr/>
          <p:nvPr/>
        </p:nvGrpSpPr>
        <p:grpSpPr>
          <a:xfrm>
            <a:off x="1042987" y="1196975"/>
            <a:ext cx="3600451" cy="2863873"/>
            <a:chOff x="0" y="0"/>
            <a:chExt cx="3600450" cy="2863872"/>
          </a:xfrm>
        </p:grpSpPr>
        <p:sp>
          <p:nvSpPr>
            <p:cNvPr id="93" name="Shape 93"/>
            <p:cNvSpPr/>
            <p:nvPr/>
          </p:nvSpPr>
          <p:spPr>
            <a:xfrm>
              <a:off x="0" y="0"/>
              <a:ext cx="3600450" cy="286387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3600" y="0"/>
                  </a:lnTo>
                  <a:cubicBezTo>
                    <a:pt x="1612" y="0"/>
                    <a:pt x="0" y="690"/>
                    <a:pt x="0" y="1541"/>
                  </a:cubicBezTo>
                  <a:lnTo>
                    <a:pt x="0" y="7703"/>
                  </a:lnTo>
                  <a:cubicBezTo>
                    <a:pt x="0" y="8554"/>
                    <a:pt x="1612" y="9243"/>
                    <a:pt x="3600" y="9243"/>
                  </a:cubicBezTo>
                  <a:lnTo>
                    <a:pt x="5029" y="21600"/>
                  </a:lnTo>
                  <a:lnTo>
                    <a:pt x="9000" y="9243"/>
                  </a:lnTo>
                  <a:lnTo>
                    <a:pt x="18000" y="9243"/>
                  </a:lnTo>
                  <a:cubicBezTo>
                    <a:pt x="19988" y="9243"/>
                    <a:pt x="21600" y="8554"/>
                    <a:pt x="21600" y="7703"/>
                  </a:cubicBezTo>
                  <a:lnTo>
                    <a:pt x="21600" y="1541"/>
                  </a:lnTo>
                  <a:cubicBezTo>
                    <a:pt x="21600" y="690"/>
                    <a:pt x="19988" y="0"/>
                    <a:pt x="18000" y="0"/>
                  </a:cubicBezTo>
                  <a:lnTo>
                    <a:pt x="3600" y="0"/>
                  </a:lnTo>
                  <a:close/>
                </a:path>
              </a:pathLst>
            </a:custGeom>
            <a:solidFill>
              <a:srgbClr val="BBE0E3">
                <a:alpha val="31999"/>
              </a:srgbClr>
            </a:solid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94" name="Shape 94"/>
            <p:cNvSpPr/>
            <p:nvPr/>
          </p:nvSpPr>
          <p:spPr>
            <a:xfrm>
              <a:off x="131849" y="44880"/>
              <a:ext cx="3336752" cy="10535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p>
              <a:pPr lvl="0" algn="ctr">
                <a:defRPr sz="1800"/>
              </a:pPr>
              <a:r>
                <a:rPr>
                  <a:latin typeface="宋体"/>
                  <a:ea typeface="宋体"/>
                  <a:cs typeface="宋体"/>
                  <a:sym typeface="宋体"/>
                </a:rPr>
                <a:t>轻型结构，要求应用程序自行提供</a:t>
              </a:r>
              <a:r>
                <a:t>jdbc,jta,jndi,</a:t>
              </a:r>
              <a:r>
                <a:rPr>
                  <a:latin typeface="宋体"/>
                  <a:ea typeface="宋体"/>
                  <a:cs typeface="宋体"/>
                  <a:sym typeface="宋体"/>
                </a:rPr>
                <a:t>同时也可使用</a:t>
              </a:r>
              <a:r>
                <a:t>Hiberante</a:t>
              </a:r>
              <a:r>
                <a:rPr>
                  <a:latin typeface="宋体"/>
                  <a:ea typeface="宋体"/>
                  <a:cs typeface="宋体"/>
                  <a:sym typeface="宋体"/>
                </a:rPr>
                <a:t>自身的</a:t>
              </a:r>
              <a:r>
                <a:t>API</a:t>
              </a:r>
            </a:p>
          </p:txBody>
        </p:sp>
      </p:grpSp>
      <p:pic>
        <p:nvPicPr>
          <p:cNvPr id="96" name="image.png"/>
          <p:cNvPicPr/>
          <p:nvPr/>
        </p:nvPicPr>
        <p:blipFill>
          <a:blip r:embed="rId4">
            <a:extLst/>
          </a:blip>
          <a:stretch>
            <a:fillRect/>
          </a:stretch>
        </p:blipFill>
        <p:spPr>
          <a:xfrm>
            <a:off x="5219700" y="3213100"/>
            <a:ext cx="3490913" cy="3298825"/>
          </a:xfrm>
          <a:prstGeom prst="rect">
            <a:avLst/>
          </a:prstGeom>
          <a:ln w="12700">
            <a:miter lim="400000"/>
          </a:ln>
        </p:spPr>
      </p:pic>
      <p:grpSp>
        <p:nvGrpSpPr>
          <p:cNvPr id="99" name="Group 99"/>
          <p:cNvGrpSpPr/>
          <p:nvPr/>
        </p:nvGrpSpPr>
        <p:grpSpPr>
          <a:xfrm>
            <a:off x="5292725" y="1268412"/>
            <a:ext cx="3600450" cy="3151196"/>
            <a:chOff x="0" y="0"/>
            <a:chExt cx="3600450" cy="3151195"/>
          </a:xfrm>
        </p:grpSpPr>
        <p:sp>
          <p:nvSpPr>
            <p:cNvPr id="97" name="Shape 97"/>
            <p:cNvSpPr/>
            <p:nvPr/>
          </p:nvSpPr>
          <p:spPr>
            <a:xfrm>
              <a:off x="0" y="0"/>
              <a:ext cx="3600450" cy="31511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3600" y="0"/>
                  </a:lnTo>
                  <a:cubicBezTo>
                    <a:pt x="1612" y="0"/>
                    <a:pt x="0" y="627"/>
                    <a:pt x="0" y="1400"/>
                  </a:cubicBezTo>
                  <a:lnTo>
                    <a:pt x="0" y="7000"/>
                  </a:lnTo>
                  <a:cubicBezTo>
                    <a:pt x="0" y="7774"/>
                    <a:pt x="1612" y="8401"/>
                    <a:pt x="3600" y="8401"/>
                  </a:cubicBezTo>
                  <a:lnTo>
                    <a:pt x="12600" y="8401"/>
                  </a:lnTo>
                  <a:lnTo>
                    <a:pt x="12533" y="21600"/>
                  </a:lnTo>
                  <a:lnTo>
                    <a:pt x="18000" y="8401"/>
                  </a:lnTo>
                  <a:cubicBezTo>
                    <a:pt x="19988" y="8401"/>
                    <a:pt x="21600" y="7774"/>
                    <a:pt x="21600" y="7000"/>
                  </a:cubicBezTo>
                  <a:lnTo>
                    <a:pt x="21600" y="1400"/>
                  </a:lnTo>
                  <a:cubicBezTo>
                    <a:pt x="21600" y="627"/>
                    <a:pt x="19988" y="0"/>
                    <a:pt x="18000" y="0"/>
                  </a:cubicBezTo>
                  <a:lnTo>
                    <a:pt x="12600" y="0"/>
                  </a:lnTo>
                  <a:close/>
                </a:path>
              </a:pathLst>
            </a:custGeom>
            <a:solidFill>
              <a:srgbClr val="BBE0E3">
                <a:alpha val="31999"/>
              </a:srgbClr>
            </a:solid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98" name="Shape 98"/>
            <p:cNvSpPr/>
            <p:nvPr/>
          </p:nvSpPr>
          <p:spPr>
            <a:xfrm>
              <a:off x="131849" y="44880"/>
              <a:ext cx="3336752" cy="736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p>
              <a:pPr lvl="0" algn="ctr">
                <a:defRPr sz="1800"/>
              </a:pPr>
              <a:r>
                <a:rPr>
                  <a:latin typeface="宋体"/>
                  <a:ea typeface="宋体"/>
                  <a:cs typeface="宋体"/>
                  <a:sym typeface="宋体"/>
                </a:rPr>
                <a:t>重型结构，由</a:t>
              </a:r>
              <a:r>
                <a:t>Hibernate</a:t>
              </a:r>
              <a:r>
                <a:rPr>
                  <a:latin typeface="宋体"/>
                  <a:ea typeface="宋体"/>
                  <a:cs typeface="宋体"/>
                  <a:sym typeface="宋体"/>
                </a:rPr>
                <a:t>的</a:t>
              </a:r>
              <a:r>
                <a:t>API</a:t>
              </a:r>
              <a:r>
                <a:rPr>
                  <a:latin typeface="宋体"/>
                  <a:ea typeface="宋体"/>
                  <a:cs typeface="宋体"/>
                  <a:sym typeface="宋体"/>
                </a:rPr>
                <a:t>对底层</a:t>
              </a:r>
              <a:r>
                <a:t>JDBC,JTA,JNDI</a:t>
              </a:r>
              <a:r>
                <a:rPr>
                  <a:latin typeface="宋体"/>
                  <a:ea typeface="宋体"/>
                  <a:cs typeface="宋体"/>
                  <a:sym typeface="宋体"/>
                </a:rPr>
                <a:t>做封装</a:t>
              </a:r>
            </a:p>
          </p:txBody>
        </p:sp>
      </p:grpSp>
      <p:sp>
        <p:nvSpPr>
          <p:cNvPr id="100" name="Shape 100"/>
          <p:cNvSpPr/>
          <p:nvPr/>
        </p:nvSpPr>
        <p:spPr>
          <a:xfrm>
            <a:off x="4716462" y="3933824"/>
            <a:ext cx="4427538" cy="1223964"/>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BE0E3">
              <a:alpha val="22999"/>
            </a:srgbClr>
          </a:solidFill>
          <a:ln>
            <a:solidFill/>
            <a:round/>
          </a:ln>
        </p:spPr>
        <p:txBody>
          <a:bodyPr lIns="0" tIns="0" rIns="0" bIns="0" anchor="ctr"/>
          <a:lstStyle/>
          <a:p>
            <a:pPr lvl="0">
              <a:defRPr>
                <a:latin typeface="Times New Roman"/>
                <a:ea typeface="Times New Roman"/>
                <a:cs typeface="Times New Roman"/>
                <a:sym typeface="Times New Roman"/>
              </a:defRPr>
            </a:pPr>
          </a:p>
        </p:txBody>
      </p:sp>
      <p:grpSp>
        <p:nvGrpSpPr>
          <p:cNvPr id="107" name="Group 107"/>
          <p:cNvGrpSpPr/>
          <p:nvPr/>
        </p:nvGrpSpPr>
        <p:grpSpPr>
          <a:xfrm>
            <a:off x="3563920" y="2636816"/>
            <a:ext cx="2745646" cy="1849245"/>
            <a:chOff x="0" y="0"/>
            <a:chExt cx="2745644" cy="1849243"/>
          </a:xfrm>
        </p:grpSpPr>
        <p:sp>
          <p:nvSpPr>
            <p:cNvPr id="101" name="Shape 101"/>
            <p:cNvSpPr/>
            <p:nvPr/>
          </p:nvSpPr>
          <p:spPr>
            <a:xfrm>
              <a:off x="-1" y="-1"/>
              <a:ext cx="2087332" cy="792092"/>
            </a:xfrm>
            <a:custGeom>
              <a:avLst/>
              <a:gdLst/>
              <a:ahLst/>
              <a:cxnLst>
                <a:cxn ang="0">
                  <a:pos x="wd2" y="hd2"/>
                </a:cxn>
                <a:cxn ang="5400000">
                  <a:pos x="wd2" y="hd2"/>
                </a:cxn>
                <a:cxn ang="10800000">
                  <a:pos x="wd2" y="hd2"/>
                </a:cxn>
                <a:cxn ang="16200000">
                  <a:pos x="wd2" y="hd2"/>
                </a:cxn>
              </a:cxnLst>
              <a:rect l="0" t="0" r="r" b="b"/>
              <a:pathLst>
                <a:path w="21264" h="20623" fill="norm" stroke="1" extrusionOk="0">
                  <a:moveTo>
                    <a:pt x="1919" y="6857"/>
                  </a:moveTo>
                  <a:cubicBezTo>
                    <a:pt x="744" y="7018"/>
                    <a:pt x="-110" y="8412"/>
                    <a:pt x="11" y="9971"/>
                  </a:cubicBezTo>
                  <a:cubicBezTo>
                    <a:pt x="81" y="10871"/>
                    <a:pt x="470" y="11672"/>
                    <a:pt x="1058" y="12130"/>
                  </a:cubicBezTo>
                  <a:lnTo>
                    <a:pt x="1047" y="12097"/>
                  </a:lnTo>
                  <a:cubicBezTo>
                    <a:pt x="237" y="13237"/>
                    <a:pt x="282" y="15025"/>
                    <a:pt x="1147" y="16091"/>
                  </a:cubicBezTo>
                  <a:cubicBezTo>
                    <a:pt x="1608" y="16659"/>
                    <a:pt x="2236" y="16931"/>
                    <a:pt x="2864" y="16834"/>
                  </a:cubicBezTo>
                  <a:lnTo>
                    <a:pt x="2853" y="16853"/>
                  </a:lnTo>
                  <a:cubicBezTo>
                    <a:pt x="3897" y="19265"/>
                    <a:pt x="6219" y="20100"/>
                    <a:pt x="8040" y="18718"/>
                  </a:cubicBezTo>
                  <a:cubicBezTo>
                    <a:pt x="8063" y="18700"/>
                    <a:pt x="8086" y="18683"/>
                    <a:pt x="8108" y="18665"/>
                  </a:cubicBezTo>
                  <a:lnTo>
                    <a:pt x="8102" y="18668"/>
                  </a:lnTo>
                  <a:cubicBezTo>
                    <a:pt x="9122" y="20688"/>
                    <a:pt x="11186" y="21231"/>
                    <a:pt x="12712" y="19881"/>
                  </a:cubicBezTo>
                  <a:cubicBezTo>
                    <a:pt x="13352" y="19315"/>
                    <a:pt x="13823" y="18473"/>
                    <a:pt x="14046" y="17498"/>
                  </a:cubicBezTo>
                  <a:lnTo>
                    <a:pt x="14050" y="17522"/>
                  </a:lnTo>
                  <a:cubicBezTo>
                    <a:pt x="15384" y="18621"/>
                    <a:pt x="17141" y="18085"/>
                    <a:pt x="17974" y="16325"/>
                  </a:cubicBezTo>
                  <a:cubicBezTo>
                    <a:pt x="18256" y="15729"/>
                    <a:pt x="18406" y="15039"/>
                    <a:pt x="18406" y="14336"/>
                  </a:cubicBezTo>
                  <a:lnTo>
                    <a:pt x="18400" y="14357"/>
                  </a:lnTo>
                  <a:cubicBezTo>
                    <a:pt x="20223" y="14013"/>
                    <a:pt x="21490" y="11783"/>
                    <a:pt x="21229" y="9377"/>
                  </a:cubicBezTo>
                  <a:cubicBezTo>
                    <a:pt x="21148" y="8627"/>
                    <a:pt x="20922" y="7918"/>
                    <a:pt x="20573" y="7318"/>
                  </a:cubicBezTo>
                  <a:lnTo>
                    <a:pt x="20566" y="7316"/>
                  </a:lnTo>
                  <a:cubicBezTo>
                    <a:pt x="21137" y="5554"/>
                    <a:pt x="20520" y="3512"/>
                    <a:pt x="19188" y="2756"/>
                  </a:cubicBezTo>
                  <a:cubicBezTo>
                    <a:pt x="19076" y="2693"/>
                    <a:pt x="18961" y="2640"/>
                    <a:pt x="18843" y="2597"/>
                  </a:cubicBezTo>
                  <a:lnTo>
                    <a:pt x="18852" y="2591"/>
                  </a:lnTo>
                  <a:cubicBezTo>
                    <a:pt x="18618" y="879"/>
                    <a:pt x="17375" y="-258"/>
                    <a:pt x="16075" y="50"/>
                  </a:cubicBezTo>
                  <a:cubicBezTo>
                    <a:pt x="15529" y="180"/>
                    <a:pt x="15034" y="555"/>
                    <a:pt x="14675" y="1113"/>
                  </a:cubicBezTo>
                  <a:lnTo>
                    <a:pt x="14679" y="1117"/>
                  </a:lnTo>
                  <a:cubicBezTo>
                    <a:pt x="13960" y="-129"/>
                    <a:pt x="12611" y="-369"/>
                    <a:pt x="11668" y="582"/>
                  </a:cubicBezTo>
                  <a:cubicBezTo>
                    <a:pt x="11406" y="845"/>
                    <a:pt x="11194" y="1183"/>
                    <a:pt x="11048" y="1572"/>
                  </a:cubicBezTo>
                  <a:lnTo>
                    <a:pt x="11055" y="1618"/>
                  </a:lnTo>
                  <a:cubicBezTo>
                    <a:pt x="10022" y="274"/>
                    <a:pt x="8360" y="291"/>
                    <a:pt x="7343" y="1657"/>
                  </a:cubicBezTo>
                  <a:cubicBezTo>
                    <a:pt x="7165" y="1895"/>
                    <a:pt x="7014" y="2167"/>
                    <a:pt x="6895" y="2463"/>
                  </a:cubicBezTo>
                  <a:lnTo>
                    <a:pt x="6887" y="2485"/>
                  </a:lnTo>
                  <a:cubicBezTo>
                    <a:pt x="5303" y="1260"/>
                    <a:pt x="3266" y="1962"/>
                    <a:pt x="2338" y="4053"/>
                  </a:cubicBezTo>
                  <a:cubicBezTo>
                    <a:pt x="1962" y="4900"/>
                    <a:pt x="1812" y="5889"/>
                    <a:pt x="1913" y="6862"/>
                  </a:cubicBezTo>
                  <a:close/>
                </a:path>
              </a:pathLst>
            </a:custGeom>
            <a:solidFill>
              <a:srgbClr val="FF9900">
                <a:alpha val="35998"/>
              </a:srgbClr>
            </a:solid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102" name="Shape 102"/>
            <p:cNvSpPr/>
            <p:nvPr/>
          </p:nvSpPr>
          <p:spPr>
            <a:xfrm>
              <a:off x="1680407" y="1035736"/>
              <a:ext cx="347928" cy="13202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9900">
                <a:alpha val="35998"/>
              </a:srgbClr>
            </a:solid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103" name="Shape 103"/>
            <p:cNvSpPr/>
            <p:nvPr/>
          </p:nvSpPr>
          <p:spPr>
            <a:xfrm>
              <a:off x="2178233" y="1440656"/>
              <a:ext cx="231952" cy="880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9900">
                <a:alpha val="35998"/>
              </a:srgbClr>
            </a:solid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104" name="Shape 104"/>
            <p:cNvSpPr/>
            <p:nvPr/>
          </p:nvSpPr>
          <p:spPr>
            <a:xfrm>
              <a:off x="2629668" y="1805234"/>
              <a:ext cx="115977" cy="44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FF9900">
                <a:alpha val="35998"/>
              </a:srgbClr>
            </a:solid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105" name="Shape 105"/>
            <p:cNvSpPr/>
            <p:nvPr/>
          </p:nvSpPr>
          <p:spPr>
            <a:xfrm>
              <a:off x="103876" y="42759"/>
              <a:ext cx="1915008" cy="6742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555"/>
                  </a:moveTo>
                  <a:cubicBezTo>
                    <a:pt x="417" y="13915"/>
                    <a:pt x="899" y="14078"/>
                    <a:pt x="1381" y="14023"/>
                  </a:cubicBezTo>
                  <a:moveTo>
                    <a:pt x="2000" y="19344"/>
                  </a:moveTo>
                  <a:cubicBezTo>
                    <a:pt x="2207" y="19308"/>
                    <a:pt x="2410" y="19233"/>
                    <a:pt x="2604" y="19120"/>
                  </a:cubicBezTo>
                  <a:moveTo>
                    <a:pt x="7435" y="20578"/>
                  </a:moveTo>
                  <a:cubicBezTo>
                    <a:pt x="7532" y="20937"/>
                    <a:pt x="7654" y="21279"/>
                    <a:pt x="7799" y="21600"/>
                  </a:cubicBezTo>
                  <a:moveTo>
                    <a:pt x="14381" y="20160"/>
                  </a:moveTo>
                  <a:cubicBezTo>
                    <a:pt x="14456" y="19795"/>
                    <a:pt x="14505" y="19419"/>
                    <a:pt x="14527" y="19039"/>
                  </a:cubicBezTo>
                  <a:moveTo>
                    <a:pt x="19208" y="16270"/>
                  </a:moveTo>
                  <a:cubicBezTo>
                    <a:pt x="19208" y="14502"/>
                    <a:pt x="18520" y="12889"/>
                    <a:pt x="17436" y="12115"/>
                  </a:cubicBezTo>
                  <a:moveTo>
                    <a:pt x="20811" y="9204"/>
                  </a:moveTo>
                  <a:cubicBezTo>
                    <a:pt x="21153" y="8777"/>
                    <a:pt x="21423" y="8239"/>
                    <a:pt x="21600" y="7632"/>
                  </a:cubicBezTo>
                  <a:moveTo>
                    <a:pt x="19744" y="2561"/>
                  </a:moveTo>
                  <a:cubicBezTo>
                    <a:pt x="19747" y="2312"/>
                    <a:pt x="19733" y="2063"/>
                    <a:pt x="19702" y="1818"/>
                  </a:cubicBezTo>
                  <a:moveTo>
                    <a:pt x="15078" y="0"/>
                  </a:moveTo>
                  <a:cubicBezTo>
                    <a:pt x="14912" y="285"/>
                    <a:pt x="14776" y="604"/>
                    <a:pt x="14673" y="947"/>
                  </a:cubicBezTo>
                  <a:moveTo>
                    <a:pt x="11061" y="564"/>
                  </a:moveTo>
                  <a:cubicBezTo>
                    <a:pt x="10973" y="823"/>
                    <a:pt x="10907" y="1098"/>
                    <a:pt x="10865" y="1381"/>
                  </a:cubicBezTo>
                  <a:moveTo>
                    <a:pt x="7163" y="2480"/>
                  </a:moveTo>
                  <a:cubicBezTo>
                    <a:pt x="6949" y="2175"/>
                    <a:pt x="6711" y="1909"/>
                    <a:pt x="6454" y="1688"/>
                  </a:cubicBezTo>
                  <a:moveTo>
                    <a:pt x="946" y="7074"/>
                  </a:moveTo>
                  <a:cubicBezTo>
                    <a:pt x="973" y="7356"/>
                    <a:pt x="1014" y="7635"/>
                    <a:pt x="1070" y="7907"/>
                  </a:cubicBezTo>
                </a:path>
              </a:pathLst>
            </a:custGeom>
            <a:no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106" name="Shape 106"/>
            <p:cNvSpPr/>
            <p:nvPr/>
          </p:nvSpPr>
          <p:spPr>
            <a:xfrm>
              <a:off x="287732" y="119651"/>
              <a:ext cx="1363682" cy="411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lgn="ctr">
                <a:defRPr sz="1800">
                  <a:latin typeface="宋体"/>
                  <a:ea typeface="宋体"/>
                  <a:cs typeface="宋体"/>
                  <a:sym typeface="宋体"/>
                </a:defRPr>
              </a:lvl1pPr>
            </a:lstStyle>
            <a:p>
              <a:pPr lvl="0"/>
              <a:r>
                <a:t>要学习它们</a:t>
              </a:r>
            </a:p>
          </p:txBody>
        </p:sp>
      </p:grpSp>
      <p:sp>
        <p:nvSpPr>
          <p:cNvPr id="108" name="Shape 108"/>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111" name="Shape 111"/>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p>
            <a:pPr lvl="0" algn="l">
              <a:defRPr sz="1800"/>
            </a:pPr>
            <a:r>
              <a:rPr sz="3200"/>
              <a:t>Hibernate </a:t>
            </a:r>
            <a:r>
              <a:rPr sz="3200">
                <a:latin typeface="黑体"/>
                <a:ea typeface="黑体"/>
                <a:cs typeface="黑体"/>
                <a:sym typeface="黑体"/>
              </a:rPr>
              <a:t>的</a:t>
            </a:r>
            <a:r>
              <a:rPr sz="3200"/>
              <a:t>API</a:t>
            </a:r>
            <a:r>
              <a:rPr sz="4000"/>
              <a:t> </a:t>
            </a:r>
          </a:p>
        </p:txBody>
      </p:sp>
      <p:pic>
        <p:nvPicPr>
          <p:cNvPr id="112"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sp>
        <p:nvSpPr>
          <p:cNvPr id="113" name="Shape 113"/>
          <p:cNvSpPr/>
          <p:nvPr/>
        </p:nvSpPr>
        <p:spPr>
          <a:xfrm>
            <a:off x="827087" y="1052512"/>
            <a:ext cx="8137526" cy="2584634"/>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lvl="1" marL="457200" indent="0">
              <a:spcBef>
                <a:spcPts val="1000"/>
              </a:spcBef>
              <a:buSzPct val="100000"/>
              <a:buFont typeface="Wingdings"/>
              <a:buChar char="✓"/>
              <a:defRPr sz="1800"/>
            </a:pPr>
            <a:r>
              <a:t>Hibernate</a:t>
            </a:r>
            <a:r>
              <a:rPr>
                <a:latin typeface="宋体"/>
                <a:ea typeface="宋体"/>
                <a:cs typeface="宋体"/>
                <a:sym typeface="宋体"/>
              </a:rPr>
              <a:t>对</a:t>
            </a:r>
            <a:r>
              <a:t>JDBC</a:t>
            </a:r>
            <a:r>
              <a:rPr>
                <a:latin typeface="宋体"/>
                <a:ea typeface="宋体"/>
                <a:cs typeface="宋体"/>
                <a:sym typeface="宋体"/>
              </a:rPr>
              <a:t>、</a:t>
            </a:r>
            <a:r>
              <a:t>JNDI</a:t>
            </a:r>
            <a:r>
              <a:rPr>
                <a:latin typeface="宋体"/>
                <a:ea typeface="宋体"/>
                <a:cs typeface="宋体"/>
                <a:sym typeface="宋体"/>
              </a:rPr>
              <a:t>，</a:t>
            </a:r>
            <a:r>
              <a:t>JTA</a:t>
            </a:r>
            <a:r>
              <a:rPr>
                <a:latin typeface="宋体"/>
                <a:ea typeface="宋体"/>
                <a:cs typeface="宋体"/>
                <a:sym typeface="宋体"/>
              </a:rPr>
              <a:t>做了封装，并对外提供</a:t>
            </a:r>
            <a:r>
              <a:t>API</a:t>
            </a:r>
            <a:r>
              <a:rPr>
                <a:latin typeface="宋体"/>
                <a:ea typeface="宋体"/>
                <a:cs typeface="宋体"/>
                <a:sym typeface="宋体"/>
              </a:rPr>
              <a:t>，如：</a:t>
            </a:r>
            <a:r>
              <a:t>SessionFactory</a:t>
            </a:r>
            <a:r>
              <a:rPr>
                <a:latin typeface="宋体"/>
                <a:ea typeface="宋体"/>
                <a:cs typeface="宋体"/>
                <a:sym typeface="宋体"/>
              </a:rPr>
              <a:t>，</a:t>
            </a:r>
            <a:r>
              <a:t>Session</a:t>
            </a:r>
            <a:r>
              <a:rPr>
                <a:latin typeface="宋体"/>
                <a:ea typeface="宋体"/>
                <a:cs typeface="宋体"/>
                <a:sym typeface="宋体"/>
              </a:rPr>
              <a:t>、</a:t>
            </a:r>
            <a:r>
              <a:t>org.hibernate.Transaction</a:t>
            </a:r>
            <a:r>
              <a:rPr>
                <a:latin typeface="宋体"/>
                <a:ea typeface="宋体"/>
                <a:cs typeface="宋体"/>
                <a:sym typeface="宋体"/>
              </a:rPr>
              <a:t>等。</a:t>
            </a:r>
            <a:endParaRPr>
              <a:latin typeface="Times New Roman"/>
              <a:ea typeface="Times New Roman"/>
              <a:cs typeface="Times New Roman"/>
              <a:sym typeface="Times New Roman"/>
            </a:endParaRPr>
          </a:p>
          <a:p>
            <a:pPr lvl="1" marL="457200" indent="0">
              <a:spcBef>
                <a:spcPts val="1000"/>
              </a:spcBef>
              <a:buSzPct val="100000"/>
              <a:buFont typeface="Wingdings"/>
              <a:buChar char="✓"/>
              <a:defRPr sz="1800"/>
            </a:pPr>
            <a:r>
              <a:rPr>
                <a:latin typeface="宋体"/>
                <a:ea typeface="宋体"/>
                <a:cs typeface="宋体"/>
                <a:sym typeface="宋体"/>
              </a:rPr>
              <a:t>用于</a:t>
            </a:r>
            <a:r>
              <a:t>Hibernate</a:t>
            </a:r>
            <a:r>
              <a:rPr>
                <a:latin typeface="宋体"/>
                <a:ea typeface="宋体"/>
                <a:cs typeface="宋体"/>
                <a:sym typeface="宋体"/>
              </a:rPr>
              <a:t>查询的接口：如</a:t>
            </a:r>
            <a:r>
              <a:t>Query</a:t>
            </a:r>
            <a:r>
              <a:rPr>
                <a:latin typeface="宋体"/>
                <a:ea typeface="宋体"/>
                <a:cs typeface="宋体"/>
                <a:sym typeface="宋体"/>
              </a:rPr>
              <a:t>、</a:t>
            </a:r>
            <a:r>
              <a:t>Criteria</a:t>
            </a:r>
            <a:r>
              <a:rPr>
                <a:latin typeface="宋体"/>
                <a:ea typeface="宋体"/>
                <a:cs typeface="宋体"/>
                <a:sym typeface="宋体"/>
              </a:rPr>
              <a:t>、</a:t>
            </a:r>
            <a:r>
              <a:t>Example</a:t>
            </a:r>
            <a:r>
              <a:rPr>
                <a:latin typeface="宋体"/>
                <a:ea typeface="宋体"/>
                <a:cs typeface="宋体"/>
                <a:sym typeface="宋体"/>
              </a:rPr>
              <a:t>等。</a:t>
            </a:r>
            <a:endParaRPr>
              <a:latin typeface="Times New Roman"/>
              <a:ea typeface="Times New Roman"/>
              <a:cs typeface="Times New Roman"/>
              <a:sym typeface="Times New Roman"/>
            </a:endParaRPr>
          </a:p>
          <a:p>
            <a:pPr lvl="1" marL="457200" indent="0">
              <a:spcBef>
                <a:spcPts val="1000"/>
              </a:spcBef>
              <a:buSzPct val="100000"/>
              <a:buFont typeface="Wingdings"/>
              <a:buChar char="✓"/>
              <a:defRPr sz="1800"/>
            </a:pPr>
            <a:r>
              <a:rPr>
                <a:latin typeface="宋体"/>
                <a:ea typeface="宋体"/>
                <a:cs typeface="宋体"/>
                <a:sym typeface="宋体"/>
              </a:rPr>
              <a:t>对</a:t>
            </a:r>
            <a:r>
              <a:t>Hibernate</a:t>
            </a:r>
            <a:r>
              <a:rPr>
                <a:latin typeface="宋体"/>
                <a:ea typeface="宋体"/>
                <a:cs typeface="宋体"/>
                <a:sym typeface="宋体"/>
              </a:rPr>
              <a:t>框架进行配置的接口：</a:t>
            </a:r>
            <a:r>
              <a:t>Configuration</a:t>
            </a:r>
            <a:endParaRPr>
              <a:latin typeface="Times New Roman"/>
              <a:ea typeface="Times New Roman"/>
              <a:cs typeface="Times New Roman"/>
              <a:sym typeface="Times New Roman"/>
            </a:endParaRPr>
          </a:p>
          <a:p>
            <a:pPr lvl="1" marL="457200" indent="0">
              <a:spcBef>
                <a:spcPts val="1000"/>
              </a:spcBef>
              <a:buSzPct val="100000"/>
              <a:buFont typeface="Wingdings"/>
              <a:buChar char="✓"/>
              <a:defRPr sz="1800"/>
            </a:pPr>
            <a:r>
              <a:rPr>
                <a:latin typeface="宋体"/>
                <a:ea typeface="宋体"/>
                <a:cs typeface="宋体"/>
                <a:sym typeface="宋体"/>
              </a:rPr>
              <a:t>回调接口：用于响应</a:t>
            </a:r>
            <a:r>
              <a:t>Hibernate</a:t>
            </a:r>
            <a:r>
              <a:rPr>
                <a:latin typeface="宋体"/>
                <a:ea typeface="宋体"/>
                <a:cs typeface="宋体"/>
                <a:sym typeface="宋体"/>
              </a:rPr>
              <a:t>内部事件，产生相应行为：如</a:t>
            </a:r>
            <a:r>
              <a:t>Inerceptor</a:t>
            </a:r>
            <a:r>
              <a:rPr>
                <a:latin typeface="宋体"/>
                <a:ea typeface="宋体"/>
                <a:cs typeface="宋体"/>
                <a:sym typeface="宋体"/>
              </a:rPr>
              <a:t>。</a:t>
            </a:r>
            <a:endParaRPr>
              <a:latin typeface="Times New Roman"/>
              <a:ea typeface="Times New Roman"/>
              <a:cs typeface="Times New Roman"/>
              <a:sym typeface="Times New Roman"/>
            </a:endParaRPr>
          </a:p>
          <a:p>
            <a:pPr lvl="1" marL="457200" indent="0">
              <a:spcBef>
                <a:spcPts val="1000"/>
              </a:spcBef>
              <a:buSzPct val="100000"/>
              <a:buFont typeface="Wingdings"/>
              <a:buChar char="✓"/>
              <a:defRPr sz="1800"/>
            </a:pPr>
            <a:r>
              <a:rPr>
                <a:latin typeface="宋体"/>
                <a:ea typeface="宋体"/>
                <a:cs typeface="宋体"/>
                <a:sym typeface="宋体"/>
              </a:rPr>
              <a:t>用于扩展</a:t>
            </a:r>
            <a:r>
              <a:t>Hibernate</a:t>
            </a:r>
            <a:r>
              <a:rPr>
                <a:latin typeface="宋体"/>
                <a:ea typeface="宋体"/>
                <a:cs typeface="宋体"/>
                <a:sym typeface="宋体"/>
              </a:rPr>
              <a:t>的接口：如</a:t>
            </a:r>
            <a:r>
              <a:t>UserType</a:t>
            </a:r>
            <a:r>
              <a:rPr>
                <a:latin typeface="宋体"/>
                <a:ea typeface="宋体"/>
                <a:cs typeface="宋体"/>
                <a:sym typeface="宋体"/>
              </a:rPr>
              <a:t>、</a:t>
            </a:r>
            <a:r>
              <a:t>CompositeUserType</a:t>
            </a:r>
            <a:r>
              <a:rPr>
                <a:latin typeface="宋体"/>
                <a:ea typeface="宋体"/>
                <a:cs typeface="宋体"/>
                <a:sym typeface="宋体"/>
              </a:rPr>
              <a:t>。</a:t>
            </a:r>
          </a:p>
        </p:txBody>
      </p:sp>
      <p:sp>
        <p:nvSpPr>
          <p:cNvPr id="114" name="Shape 114"/>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117" name="Shape 117"/>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p>
            <a:pPr lvl="0" algn="l">
              <a:defRPr sz="1800"/>
            </a:pPr>
            <a:r>
              <a:rPr sz="3200"/>
              <a:t>Configuration</a:t>
            </a:r>
            <a:r>
              <a:rPr sz="3200">
                <a:latin typeface="黑体"/>
                <a:ea typeface="黑体"/>
                <a:cs typeface="黑体"/>
                <a:sym typeface="黑体"/>
              </a:rPr>
              <a:t>类</a:t>
            </a:r>
          </a:p>
        </p:txBody>
      </p:sp>
      <p:pic>
        <p:nvPicPr>
          <p:cNvPr id="118"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sp>
        <p:nvSpPr>
          <p:cNvPr id="119" name="Shape 119"/>
          <p:cNvSpPr/>
          <p:nvPr/>
        </p:nvSpPr>
        <p:spPr>
          <a:xfrm>
            <a:off x="900112" y="1052512"/>
            <a:ext cx="7632701" cy="4754480"/>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lvl="0" marL="457200" indent="-457200">
              <a:defRPr sz="1800"/>
            </a:pPr>
            <a:r>
              <a:rPr sz="2400">
                <a:latin typeface="宋体"/>
                <a:ea typeface="宋体"/>
                <a:cs typeface="宋体"/>
                <a:sym typeface="宋体"/>
              </a:rPr>
              <a:t>其主要作用为读取</a:t>
            </a:r>
            <a:r>
              <a:rPr sz="2400"/>
              <a:t>Hibernate</a:t>
            </a:r>
            <a:r>
              <a:rPr sz="2400">
                <a:latin typeface="宋体"/>
                <a:ea typeface="宋体"/>
                <a:cs typeface="宋体"/>
                <a:sym typeface="宋体"/>
              </a:rPr>
              <a:t>的配置文件（</a:t>
            </a:r>
            <a:r>
              <a:rPr sz="2400"/>
              <a:t>.properties</a:t>
            </a:r>
            <a:r>
              <a:rPr sz="2400">
                <a:latin typeface="宋体"/>
                <a:ea typeface="宋体"/>
                <a:cs typeface="宋体"/>
                <a:sym typeface="宋体"/>
              </a:rPr>
              <a:t>或</a:t>
            </a:r>
            <a:r>
              <a:rPr sz="2400"/>
              <a:t>.xml</a:t>
            </a:r>
            <a:r>
              <a:rPr sz="2400">
                <a:latin typeface="宋体"/>
                <a:ea typeface="宋体"/>
                <a:cs typeface="宋体"/>
                <a:sym typeface="宋体"/>
              </a:rPr>
              <a:t>）</a:t>
            </a:r>
            <a:r>
              <a:rPr sz="2400"/>
              <a:t>,</a:t>
            </a:r>
            <a:r>
              <a:rPr sz="2400">
                <a:latin typeface="宋体"/>
                <a:ea typeface="宋体"/>
                <a:cs typeface="宋体"/>
                <a:sym typeface="宋体"/>
              </a:rPr>
              <a:t>然后利用其可以获取</a:t>
            </a:r>
            <a:r>
              <a:rPr sz="2400"/>
              <a:t>SessionFactory</a:t>
            </a:r>
            <a:r>
              <a:rPr sz="2400">
                <a:latin typeface="宋体"/>
                <a:ea typeface="宋体"/>
                <a:cs typeface="宋体"/>
                <a:sym typeface="宋体"/>
              </a:rPr>
              <a:t>实例，其被设计为一个</a:t>
            </a:r>
            <a:r>
              <a:rPr sz="2400"/>
              <a:t>initialization-time object</a:t>
            </a:r>
            <a:r>
              <a:rPr sz="2400">
                <a:latin typeface="宋体"/>
                <a:ea typeface="宋体"/>
                <a:cs typeface="宋体"/>
                <a:sym typeface="宋体"/>
              </a:rPr>
              <a:t>，可以理解为其产生的</a:t>
            </a:r>
            <a:r>
              <a:rPr sz="2400"/>
              <a:t>SessionFactory</a:t>
            </a:r>
            <a:r>
              <a:rPr sz="2400">
                <a:latin typeface="宋体"/>
                <a:ea typeface="宋体"/>
                <a:cs typeface="宋体"/>
                <a:sym typeface="宋体"/>
              </a:rPr>
              <a:t>与其可脱离关系。</a:t>
            </a:r>
            <a:endParaRPr sz="2400">
              <a:latin typeface="宋体"/>
              <a:ea typeface="宋体"/>
              <a:cs typeface="宋体"/>
              <a:sym typeface="宋体"/>
            </a:endParaRPr>
          </a:p>
          <a:p>
            <a:pPr lvl="1" marL="914400" indent="-457200">
              <a:spcBef>
                <a:spcPts val="400"/>
              </a:spcBef>
              <a:buSzPct val="100000"/>
              <a:buFont typeface="Wingdings"/>
              <a:buChar char="✓"/>
              <a:defRPr sz="1800"/>
            </a:pPr>
            <a:r>
              <a:rPr>
                <a:latin typeface="宋体"/>
                <a:ea typeface="宋体"/>
                <a:cs typeface="宋体"/>
                <a:sym typeface="宋体"/>
              </a:rPr>
              <a:t>其任何状态的改变不会影响到</a:t>
            </a:r>
            <a:r>
              <a:t>SessionFactory.</a:t>
            </a:r>
            <a:endParaRPr>
              <a:latin typeface="Times New Roman"/>
              <a:ea typeface="Times New Roman"/>
              <a:cs typeface="Times New Roman"/>
              <a:sym typeface="Times New Roman"/>
            </a:endParaRPr>
          </a:p>
          <a:p>
            <a:pPr lvl="1" marL="914400" indent="-457200">
              <a:spcBef>
                <a:spcPts val="400"/>
              </a:spcBef>
              <a:buSzPct val="100000"/>
              <a:buFont typeface="Wingdings"/>
              <a:buChar char="✓"/>
              <a:defRPr sz="1800"/>
            </a:pPr>
            <a:r>
              <a:rPr>
                <a:latin typeface="宋体"/>
                <a:ea typeface="宋体"/>
                <a:cs typeface="宋体"/>
                <a:sym typeface="宋体"/>
              </a:rPr>
              <a:t>其被</a:t>
            </a:r>
            <a:r>
              <a:t>gc</a:t>
            </a:r>
            <a:r>
              <a:rPr>
                <a:latin typeface="宋体"/>
                <a:ea typeface="宋体"/>
                <a:cs typeface="宋体"/>
                <a:sym typeface="宋体"/>
              </a:rPr>
              <a:t>，也不会影响到</a:t>
            </a:r>
            <a:r>
              <a:t>SessionFactory.</a:t>
            </a:r>
            <a:endParaRPr>
              <a:latin typeface="Times New Roman"/>
              <a:ea typeface="Times New Roman"/>
              <a:cs typeface="Times New Roman"/>
              <a:sym typeface="Times New Roman"/>
            </a:endParaRPr>
          </a:p>
          <a:p>
            <a:pPr lvl="0" marL="457200" indent="-457200">
              <a:spcBef>
                <a:spcPts val="500"/>
              </a:spcBef>
              <a:defRPr sz="1800"/>
            </a:pPr>
            <a:r>
              <a:rPr sz="2400">
                <a:latin typeface="宋体"/>
                <a:ea typeface="宋体"/>
                <a:cs typeface="宋体"/>
                <a:sym typeface="宋体"/>
              </a:rPr>
              <a:t>基于此我们经常会如下使用：</a:t>
            </a:r>
            <a:endParaRPr sz="2400">
              <a:latin typeface="宋体"/>
              <a:ea typeface="宋体"/>
              <a:cs typeface="宋体"/>
              <a:sym typeface="宋体"/>
            </a:endParaRPr>
          </a:p>
          <a:p>
            <a:pPr lvl="0" marL="457200" indent="-457200">
              <a:spcBef>
                <a:spcPts val="500"/>
              </a:spcBef>
              <a:defRPr sz="1800"/>
            </a:pPr>
            <a:r>
              <a:rPr sz="2400">
                <a:solidFill>
                  <a:srgbClr val="FF0000"/>
                </a:solidFill>
              </a:rPr>
              <a:t>SessionFactory sf=new Configuration().buildSessionFactory();</a:t>
            </a:r>
            <a:endParaRPr sz="2400">
              <a:solidFill>
                <a:srgbClr val="FF0000"/>
              </a:solidFill>
              <a:latin typeface="Times New Roman"/>
              <a:ea typeface="Times New Roman"/>
              <a:cs typeface="Times New Roman"/>
              <a:sym typeface="Times New Roman"/>
            </a:endParaRPr>
          </a:p>
          <a:p>
            <a:pPr lvl="0" marL="457200" indent="-457200">
              <a:spcBef>
                <a:spcPts val="500"/>
              </a:spcBef>
              <a:defRPr sz="1800"/>
            </a:pPr>
            <a:endParaRPr sz="2400">
              <a:solidFill>
                <a:srgbClr val="FF0000"/>
              </a:solidFill>
              <a:latin typeface="Times New Roman"/>
              <a:ea typeface="Times New Roman"/>
              <a:cs typeface="Times New Roman"/>
              <a:sym typeface="Times New Roman"/>
            </a:endParaRPr>
          </a:p>
          <a:p>
            <a:pPr lvl="0" marL="457200" indent="-457200">
              <a:spcBef>
                <a:spcPts val="500"/>
              </a:spcBef>
              <a:defRPr sz="1800"/>
            </a:pPr>
            <a:r>
              <a:rPr sz="2400">
                <a:latin typeface="宋体"/>
                <a:ea typeface="宋体"/>
                <a:cs typeface="宋体"/>
                <a:sym typeface="宋体"/>
              </a:rPr>
              <a:t>其在生成时会自动读入</a:t>
            </a:r>
            <a:r>
              <a:rPr sz="2400"/>
              <a:t>(</a:t>
            </a:r>
            <a:r>
              <a:rPr sz="2400">
                <a:latin typeface="宋体"/>
                <a:ea typeface="宋体"/>
                <a:cs typeface="宋体"/>
                <a:sym typeface="宋体"/>
              </a:rPr>
              <a:t>如果有</a:t>
            </a:r>
            <a:r>
              <a:rPr sz="2400"/>
              <a:t>)hibernate.properties</a:t>
            </a:r>
            <a:r>
              <a:rPr sz="2400">
                <a:latin typeface="宋体"/>
                <a:ea typeface="宋体"/>
                <a:cs typeface="宋体"/>
                <a:sym typeface="宋体"/>
              </a:rPr>
              <a:t>。</a:t>
            </a:r>
          </a:p>
        </p:txBody>
      </p:sp>
      <p:sp>
        <p:nvSpPr>
          <p:cNvPr id="120" name="Shape 120"/>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123" name="Shape 123"/>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p>
            <a:pPr lvl="0" algn="l">
              <a:defRPr sz="1800"/>
            </a:pPr>
            <a:r>
              <a:rPr sz="3200"/>
              <a:t>SessionFactory</a:t>
            </a:r>
            <a:r>
              <a:rPr sz="3200">
                <a:latin typeface="黑体"/>
                <a:ea typeface="黑体"/>
                <a:cs typeface="黑体"/>
                <a:sym typeface="黑体"/>
              </a:rPr>
              <a:t>接口</a:t>
            </a:r>
            <a:r>
              <a:rPr sz="4000"/>
              <a:t> </a:t>
            </a:r>
          </a:p>
        </p:txBody>
      </p:sp>
      <p:pic>
        <p:nvPicPr>
          <p:cNvPr id="124"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sp>
        <p:nvSpPr>
          <p:cNvPr id="125" name="Shape 125"/>
          <p:cNvSpPr/>
          <p:nvPr/>
        </p:nvSpPr>
        <p:spPr>
          <a:xfrm>
            <a:off x="900112" y="1196975"/>
            <a:ext cx="7775576" cy="4141617"/>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lvl="0" marL="457200" indent="-457200">
              <a:spcBef>
                <a:spcPts val="1100"/>
              </a:spcBef>
              <a:buSzPct val="100000"/>
              <a:buFont typeface="Wingdings"/>
              <a:buChar char="✓"/>
              <a:defRPr sz="1800"/>
            </a:pPr>
            <a:r>
              <a:rPr sz="2400">
                <a:latin typeface="宋体"/>
                <a:ea typeface="宋体"/>
                <a:cs typeface="宋体"/>
                <a:sym typeface="宋体"/>
              </a:rPr>
              <a:t>用其产生</a:t>
            </a:r>
            <a:r>
              <a:rPr sz="2400"/>
              <a:t>Session</a:t>
            </a:r>
            <a:r>
              <a:rPr sz="2400">
                <a:latin typeface="宋体"/>
                <a:ea typeface="宋体"/>
                <a:cs typeface="宋体"/>
                <a:sym typeface="宋体"/>
              </a:rPr>
              <a:t>对象，</a:t>
            </a:r>
            <a:endParaRPr sz="2400">
              <a:latin typeface="宋体"/>
              <a:ea typeface="宋体"/>
              <a:cs typeface="宋体"/>
              <a:sym typeface="宋体"/>
            </a:endParaRPr>
          </a:p>
          <a:p>
            <a:pPr lvl="0" marL="457200" indent="-457200">
              <a:spcBef>
                <a:spcPts val="1100"/>
              </a:spcBef>
              <a:buSzPct val="100000"/>
              <a:buFont typeface="Wingdings"/>
              <a:buChar char="✓"/>
              <a:defRPr sz="1800"/>
            </a:pPr>
            <a:r>
              <a:rPr sz="2400">
                <a:latin typeface="宋体"/>
                <a:ea typeface="宋体"/>
                <a:cs typeface="宋体"/>
                <a:sym typeface="宋体"/>
              </a:rPr>
              <a:t>其实现类必须线程安全，</a:t>
            </a:r>
            <a:endParaRPr sz="2400">
              <a:latin typeface="宋体"/>
              <a:ea typeface="宋体"/>
              <a:cs typeface="宋体"/>
              <a:sym typeface="宋体"/>
            </a:endParaRPr>
          </a:p>
          <a:p>
            <a:pPr lvl="0" marL="457200" indent="-457200">
              <a:spcBef>
                <a:spcPts val="1100"/>
              </a:spcBef>
              <a:buSzPct val="100000"/>
              <a:buFont typeface="Wingdings"/>
              <a:buChar char="✓"/>
              <a:defRPr sz="1800"/>
            </a:pPr>
            <a:r>
              <a:rPr sz="2400">
                <a:latin typeface="宋体"/>
                <a:ea typeface="宋体"/>
                <a:cs typeface="宋体"/>
                <a:sym typeface="宋体"/>
              </a:rPr>
              <a:t>其在设计中一般为单例使用，</a:t>
            </a:r>
            <a:endParaRPr sz="2400">
              <a:latin typeface="宋体"/>
              <a:ea typeface="宋体"/>
              <a:cs typeface="宋体"/>
              <a:sym typeface="宋体"/>
            </a:endParaRPr>
          </a:p>
          <a:p>
            <a:pPr lvl="0" marL="457200" indent="-457200">
              <a:spcBef>
                <a:spcPts val="1100"/>
              </a:spcBef>
              <a:buSzPct val="100000"/>
              <a:buFont typeface="Wingdings"/>
              <a:buChar char="✓"/>
              <a:defRPr sz="1800"/>
            </a:pPr>
            <a:r>
              <a:rPr sz="2400">
                <a:latin typeface="宋体"/>
                <a:ea typeface="宋体"/>
                <a:cs typeface="宋体"/>
                <a:sym typeface="宋体"/>
              </a:rPr>
              <a:t>其为不可变对象，</a:t>
            </a:r>
            <a:endParaRPr sz="2400">
              <a:latin typeface="宋体"/>
              <a:ea typeface="宋体"/>
              <a:cs typeface="宋体"/>
              <a:sym typeface="宋体"/>
            </a:endParaRPr>
          </a:p>
          <a:p>
            <a:pPr lvl="0" marL="457200" indent="-457200">
              <a:spcBef>
                <a:spcPts val="1100"/>
              </a:spcBef>
              <a:buSzPct val="100000"/>
              <a:buFont typeface="Wingdings"/>
              <a:buChar char="✓"/>
              <a:defRPr sz="1800"/>
            </a:pPr>
            <a:r>
              <a:rPr sz="2400">
                <a:latin typeface="宋体"/>
                <a:ea typeface="宋体"/>
                <a:cs typeface="宋体"/>
                <a:sym typeface="宋体"/>
              </a:rPr>
              <a:t>其状态由配置文件决定。</a:t>
            </a:r>
            <a:endParaRPr sz="2400">
              <a:latin typeface="宋体"/>
              <a:ea typeface="宋体"/>
              <a:cs typeface="宋体"/>
              <a:sym typeface="宋体"/>
            </a:endParaRPr>
          </a:p>
          <a:p>
            <a:pPr lvl="0" marL="457200" indent="-457200">
              <a:spcBef>
                <a:spcPts val="1100"/>
              </a:spcBef>
              <a:buSzPct val="100000"/>
              <a:buFont typeface="Wingdings"/>
              <a:buChar char="✓"/>
              <a:defRPr sz="1800"/>
            </a:pPr>
            <a:r>
              <a:rPr sz="2400">
                <a:latin typeface="宋体"/>
                <a:ea typeface="宋体"/>
                <a:cs typeface="宋体"/>
                <a:sym typeface="宋体"/>
              </a:rPr>
              <a:t>产生</a:t>
            </a:r>
            <a:r>
              <a:rPr sz="2400"/>
              <a:t>Session</a:t>
            </a:r>
            <a:r>
              <a:rPr sz="2400">
                <a:latin typeface="宋体"/>
                <a:ea typeface="宋体"/>
                <a:cs typeface="宋体"/>
                <a:sym typeface="宋体"/>
              </a:rPr>
              <a:t>的两种方式</a:t>
            </a:r>
            <a:endParaRPr sz="2400">
              <a:latin typeface="宋体"/>
              <a:ea typeface="宋体"/>
              <a:cs typeface="宋体"/>
              <a:sym typeface="宋体"/>
            </a:endParaRPr>
          </a:p>
          <a:p>
            <a:pPr lvl="1" marL="457200" indent="0">
              <a:spcBef>
                <a:spcPts val="800"/>
              </a:spcBef>
              <a:defRPr sz="1800"/>
            </a:pPr>
            <a:r>
              <a:rPr>
                <a:solidFill>
                  <a:srgbClr val="FF0000"/>
                </a:solidFill>
              </a:rPr>
              <a:t>Session sen=sf.openSession();</a:t>
            </a:r>
            <a:endParaRPr>
              <a:solidFill>
                <a:srgbClr val="FF0000"/>
              </a:solidFill>
              <a:latin typeface="Times New Roman"/>
              <a:ea typeface="Times New Roman"/>
              <a:cs typeface="Times New Roman"/>
              <a:sym typeface="Times New Roman"/>
            </a:endParaRPr>
          </a:p>
          <a:p>
            <a:pPr lvl="1" marL="457200" indent="0">
              <a:spcBef>
                <a:spcPts val="800"/>
              </a:spcBef>
              <a:defRPr sz="1800"/>
            </a:pPr>
            <a:r>
              <a:rPr>
                <a:solidFill>
                  <a:srgbClr val="FF0000"/>
                </a:solidFill>
              </a:rPr>
              <a:t>Session sen=sf.getCurrentSession();</a:t>
            </a:r>
          </a:p>
        </p:txBody>
      </p:sp>
      <p:sp>
        <p:nvSpPr>
          <p:cNvPr id="126" name="Shape 126"/>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129" name="Shape 129"/>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p>
            <a:pPr lvl="0" algn="l">
              <a:defRPr sz="1800"/>
            </a:pPr>
            <a:r>
              <a:rPr sz="3200"/>
              <a:t>Session</a:t>
            </a:r>
            <a:r>
              <a:rPr sz="3200">
                <a:latin typeface="黑体"/>
                <a:ea typeface="黑体"/>
                <a:cs typeface="黑体"/>
                <a:sym typeface="黑体"/>
              </a:rPr>
              <a:t>接口</a:t>
            </a:r>
          </a:p>
        </p:txBody>
      </p:sp>
      <p:pic>
        <p:nvPicPr>
          <p:cNvPr id="130"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sp>
        <p:nvSpPr>
          <p:cNvPr id="131" name="Shape 131"/>
          <p:cNvSpPr/>
          <p:nvPr/>
        </p:nvSpPr>
        <p:spPr>
          <a:xfrm>
            <a:off x="900112" y="1125537"/>
            <a:ext cx="7775576" cy="3003875"/>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lvl="0">
              <a:spcBef>
                <a:spcPts val="1400"/>
              </a:spcBef>
              <a:buSzPct val="100000"/>
              <a:buFont typeface="Wingdings"/>
              <a:buChar char="✓"/>
              <a:defRPr sz="1800"/>
            </a:pPr>
            <a:r>
              <a:rPr sz="2400">
                <a:latin typeface="宋体"/>
                <a:ea typeface="宋体"/>
                <a:cs typeface="宋体"/>
                <a:sym typeface="宋体"/>
              </a:rPr>
              <a:t>其是</a:t>
            </a:r>
            <a:r>
              <a:rPr sz="2400"/>
              <a:t>java</a:t>
            </a:r>
            <a:r>
              <a:rPr sz="2400">
                <a:latin typeface="宋体"/>
                <a:ea typeface="宋体"/>
                <a:cs typeface="宋体"/>
                <a:sym typeface="宋体"/>
              </a:rPr>
              <a:t>应用程序与</a:t>
            </a:r>
            <a:r>
              <a:rPr sz="2400"/>
              <a:t>hibernate</a:t>
            </a:r>
            <a:r>
              <a:rPr sz="2400">
                <a:latin typeface="宋体"/>
                <a:ea typeface="宋体"/>
                <a:cs typeface="宋体"/>
                <a:sym typeface="宋体"/>
              </a:rPr>
              <a:t>之间最主要的运行时接口，是对持久化服务进行抽象的中心</a:t>
            </a:r>
            <a:r>
              <a:rPr sz="2400"/>
              <a:t>API</a:t>
            </a:r>
            <a:r>
              <a:rPr sz="2400">
                <a:latin typeface="宋体"/>
                <a:ea typeface="宋体"/>
                <a:cs typeface="宋体"/>
                <a:sym typeface="宋体"/>
              </a:rPr>
              <a:t>，默认采用与事务绑定的机制。</a:t>
            </a:r>
            <a:endParaRPr sz="2400">
              <a:latin typeface="宋体"/>
              <a:ea typeface="宋体"/>
              <a:cs typeface="宋体"/>
              <a:sym typeface="宋体"/>
            </a:endParaRPr>
          </a:p>
          <a:p>
            <a:pPr lvl="0">
              <a:spcBef>
                <a:spcPts val="1400"/>
              </a:spcBef>
              <a:buSzPct val="100000"/>
              <a:buFont typeface="Wingdings"/>
              <a:buChar char="✓"/>
              <a:defRPr sz="1800"/>
            </a:pPr>
            <a:r>
              <a:rPr sz="2400">
                <a:latin typeface="宋体"/>
                <a:ea typeface="宋体"/>
                <a:cs typeface="宋体"/>
                <a:sym typeface="宋体"/>
              </a:rPr>
              <a:t>其提供了大量的方法，完成持久化工作</a:t>
            </a:r>
            <a:endParaRPr sz="2400">
              <a:latin typeface="宋体"/>
              <a:ea typeface="宋体"/>
              <a:cs typeface="宋体"/>
              <a:sym typeface="宋体"/>
            </a:endParaRPr>
          </a:p>
          <a:p>
            <a:pPr lvl="0">
              <a:spcBef>
                <a:spcPts val="1400"/>
              </a:spcBef>
              <a:buSzPct val="100000"/>
              <a:buFont typeface="Wingdings"/>
              <a:buChar char="✓"/>
              <a:defRPr sz="1800"/>
            </a:pPr>
            <a:r>
              <a:rPr sz="2400"/>
              <a:t>Hibernate</a:t>
            </a:r>
            <a:r>
              <a:rPr sz="2400">
                <a:latin typeface="宋体"/>
                <a:ea typeface="宋体"/>
                <a:cs typeface="宋体"/>
                <a:sym typeface="宋体"/>
              </a:rPr>
              <a:t>很多</a:t>
            </a:r>
            <a:r>
              <a:rPr sz="2400"/>
              <a:t>API</a:t>
            </a:r>
            <a:r>
              <a:rPr sz="2400">
                <a:latin typeface="宋体"/>
                <a:ea typeface="宋体"/>
                <a:cs typeface="宋体"/>
                <a:sym typeface="宋体"/>
              </a:rPr>
              <a:t>都是通过它进行获取的，如</a:t>
            </a:r>
            <a:r>
              <a:rPr sz="2400"/>
              <a:t>Query,Transaction,Criteria,Example</a:t>
            </a:r>
            <a:r>
              <a:rPr sz="2400">
                <a:latin typeface="宋体"/>
                <a:ea typeface="宋体"/>
                <a:cs typeface="宋体"/>
                <a:sym typeface="宋体"/>
              </a:rPr>
              <a:t>接口。</a:t>
            </a:r>
          </a:p>
        </p:txBody>
      </p:sp>
      <p:sp>
        <p:nvSpPr>
          <p:cNvPr id="132" name="Shape 132"/>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 name="Shape 23"/>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24" name="Shape 24"/>
          <p:cNvSpPr/>
          <p:nvPr>
            <p:ph type="title"/>
          </p:nvPr>
        </p:nvSpPr>
        <p:spPr>
          <a:xfrm>
            <a:off x="914400" y="260349"/>
            <a:ext cx="8229600" cy="1143002"/>
          </a:xfrm>
          <a:prstGeom prst="rect">
            <a:avLst/>
          </a:prstGeom>
        </p:spPr>
        <p:txBody>
          <a:bodyPr lIns="0" tIns="0" rIns="0" bIns="0">
            <a:normAutofit fontScale="100000" lnSpcReduction="0"/>
          </a:bodyPr>
          <a:lstStyle>
            <a:lvl1pPr>
              <a:defRPr>
                <a:latin typeface="黑体"/>
                <a:ea typeface="黑体"/>
                <a:cs typeface="黑体"/>
                <a:sym typeface="黑体"/>
              </a:defRPr>
            </a:lvl1pPr>
          </a:lstStyle>
          <a:p>
            <a:pPr lvl="0">
              <a:defRPr sz="1800"/>
            </a:pPr>
            <a:r>
              <a:rPr sz="4000"/>
              <a:t>本课内容 </a:t>
            </a:r>
          </a:p>
        </p:txBody>
      </p:sp>
      <p:sp>
        <p:nvSpPr>
          <p:cNvPr id="25" name="Shape 25"/>
          <p:cNvSpPr/>
          <p:nvPr>
            <p:ph type="body" idx="1"/>
          </p:nvPr>
        </p:nvSpPr>
        <p:spPr>
          <a:xfrm>
            <a:off x="971550" y="1557337"/>
            <a:ext cx="7704138" cy="4525963"/>
          </a:xfrm>
          <a:prstGeom prst="rect">
            <a:avLst/>
          </a:prstGeom>
        </p:spPr>
        <p:txBody>
          <a:bodyPr lIns="0" tIns="0" rIns="0" bIns="0">
            <a:normAutofit fontScale="100000" lnSpcReduction="0"/>
          </a:bodyPr>
          <a:lstStyle/>
          <a:p>
            <a:pPr lvl="0" marL="457200" indent="-457200">
              <a:lnSpc>
                <a:spcPct val="150000"/>
              </a:lnSpc>
              <a:buChar char="•"/>
              <a:defRPr sz="1800"/>
            </a:pPr>
            <a:r>
              <a:rPr sz="2400"/>
              <a:t>Hibernate </a:t>
            </a:r>
            <a:r>
              <a:rPr sz="2400">
                <a:latin typeface="黑体"/>
                <a:ea typeface="黑体"/>
                <a:cs typeface="黑体"/>
                <a:sym typeface="黑体"/>
              </a:rPr>
              <a:t>框架技术概述 </a:t>
            </a:r>
            <a:endParaRPr sz="2400">
              <a:latin typeface="黑体"/>
              <a:ea typeface="黑体"/>
              <a:cs typeface="黑体"/>
              <a:sym typeface="黑体"/>
            </a:endParaRPr>
          </a:p>
          <a:p>
            <a:pPr lvl="0" marL="457200" indent="-457200">
              <a:lnSpc>
                <a:spcPct val="150000"/>
              </a:lnSpc>
              <a:buChar char="•"/>
              <a:defRPr sz="1800"/>
            </a:pPr>
            <a:r>
              <a:rPr sz="2400">
                <a:latin typeface="黑体"/>
                <a:ea typeface="黑体"/>
                <a:cs typeface="黑体"/>
                <a:sym typeface="黑体"/>
              </a:rPr>
              <a:t>为什么要使用</a:t>
            </a:r>
            <a:r>
              <a:rPr sz="2400"/>
              <a:t>Hibernate </a:t>
            </a:r>
            <a:endParaRPr sz="2400"/>
          </a:p>
          <a:p>
            <a:pPr lvl="0" marL="457200" indent="-457200">
              <a:lnSpc>
                <a:spcPct val="150000"/>
              </a:lnSpc>
              <a:buChar char="•"/>
              <a:defRPr sz="1800"/>
            </a:pPr>
            <a:r>
              <a:rPr sz="2400">
                <a:latin typeface="黑体"/>
                <a:ea typeface="黑体"/>
                <a:cs typeface="黑体"/>
                <a:sym typeface="黑体"/>
              </a:rPr>
              <a:t>什么时候用</a:t>
            </a:r>
            <a:r>
              <a:rPr sz="2400"/>
              <a:t>Hibernate</a:t>
            </a:r>
            <a:r>
              <a:rPr sz="2400">
                <a:latin typeface="黑体"/>
                <a:ea typeface="黑体"/>
                <a:cs typeface="黑体"/>
                <a:sym typeface="黑体"/>
              </a:rPr>
              <a:t>框架 </a:t>
            </a:r>
            <a:endParaRPr sz="2400">
              <a:latin typeface="黑体"/>
              <a:ea typeface="黑体"/>
              <a:cs typeface="黑体"/>
              <a:sym typeface="黑体"/>
            </a:endParaRPr>
          </a:p>
          <a:p>
            <a:pPr lvl="0" marL="457200" indent="-457200">
              <a:lnSpc>
                <a:spcPct val="150000"/>
              </a:lnSpc>
              <a:buChar char="•"/>
              <a:defRPr sz="1800"/>
            </a:pPr>
            <a:r>
              <a:rPr sz="2400"/>
              <a:t>Hibernate</a:t>
            </a:r>
            <a:r>
              <a:rPr sz="2400">
                <a:latin typeface="黑体"/>
                <a:ea typeface="黑体"/>
                <a:cs typeface="黑体"/>
                <a:sym typeface="黑体"/>
              </a:rPr>
              <a:t>系统 </a:t>
            </a:r>
            <a:endParaRPr sz="2400">
              <a:latin typeface="黑体"/>
              <a:ea typeface="黑体"/>
              <a:cs typeface="黑体"/>
              <a:sym typeface="黑体"/>
            </a:endParaRPr>
          </a:p>
          <a:p>
            <a:pPr lvl="0" marL="457200" indent="-457200">
              <a:lnSpc>
                <a:spcPct val="150000"/>
              </a:lnSpc>
              <a:buChar char="•"/>
              <a:defRPr sz="1800"/>
            </a:pPr>
            <a:r>
              <a:rPr sz="2400"/>
              <a:t>Hibernate </a:t>
            </a:r>
            <a:r>
              <a:rPr sz="2400">
                <a:latin typeface="黑体"/>
                <a:ea typeface="黑体"/>
                <a:cs typeface="黑体"/>
                <a:sym typeface="黑体"/>
              </a:rPr>
              <a:t>的</a:t>
            </a:r>
            <a:r>
              <a:rPr sz="2400"/>
              <a:t>API </a:t>
            </a:r>
          </a:p>
        </p:txBody>
      </p:sp>
      <p:sp>
        <p:nvSpPr>
          <p:cNvPr id="26" name="Shape 26"/>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 name="Shape 28"/>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pic>
        <p:nvPicPr>
          <p:cNvPr id="29" name="image.png"/>
          <p:cNvPicPr/>
          <p:nvPr/>
        </p:nvPicPr>
        <p:blipFill>
          <a:blip r:embed="rId2">
            <a:extLst/>
          </a:blip>
          <a:stretch>
            <a:fillRect/>
          </a:stretch>
        </p:blipFill>
        <p:spPr>
          <a:xfrm>
            <a:off x="0" y="0"/>
            <a:ext cx="9144000" cy="6858000"/>
          </a:xfrm>
          <a:prstGeom prst="rect">
            <a:avLst/>
          </a:prstGeom>
          <a:ln w="12700">
            <a:miter lim="400000"/>
          </a:ln>
        </p:spPr>
      </p:pic>
      <p:pic>
        <p:nvPicPr>
          <p:cNvPr id="30" name="image.png"/>
          <p:cNvPicPr/>
          <p:nvPr/>
        </p:nvPicPr>
        <p:blipFill>
          <a:blip r:embed="rId3">
            <a:extLst/>
          </a:blip>
          <a:stretch>
            <a:fillRect/>
          </a:stretch>
        </p:blipFill>
        <p:spPr>
          <a:xfrm>
            <a:off x="179387" y="836612"/>
            <a:ext cx="4152901" cy="4752976"/>
          </a:xfrm>
          <a:prstGeom prst="rect">
            <a:avLst/>
          </a:prstGeom>
          <a:ln w="12700">
            <a:miter lim="400000"/>
          </a:ln>
        </p:spPr>
      </p:pic>
      <p:pic>
        <p:nvPicPr>
          <p:cNvPr id="31" name="image.png"/>
          <p:cNvPicPr/>
          <p:nvPr/>
        </p:nvPicPr>
        <p:blipFill>
          <a:blip r:embed="rId4">
            <a:extLst/>
          </a:blip>
          <a:stretch>
            <a:fillRect/>
          </a:stretch>
        </p:blipFill>
        <p:spPr>
          <a:xfrm>
            <a:off x="4643437" y="836612"/>
            <a:ext cx="4162426" cy="4752976"/>
          </a:xfrm>
          <a:prstGeom prst="rect">
            <a:avLst/>
          </a:prstGeom>
          <a:ln w="12700">
            <a:miter lim="400000"/>
          </a:ln>
        </p:spPr>
      </p:pic>
      <p:sp>
        <p:nvSpPr>
          <p:cNvPr id="32" name="Shape 32"/>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 name="Shape 3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35" name="Shape 35"/>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lvl1pPr algn="l">
              <a:defRPr sz="2800">
                <a:latin typeface="黑体"/>
                <a:ea typeface="黑体"/>
                <a:cs typeface="黑体"/>
                <a:sym typeface="黑体"/>
              </a:defRPr>
            </a:lvl1pPr>
          </a:lstStyle>
          <a:p>
            <a:pPr lvl="0">
              <a:defRPr sz="1800"/>
            </a:pPr>
            <a:r>
              <a:rPr sz="2800"/>
              <a:t>产生背景</a:t>
            </a:r>
          </a:p>
        </p:txBody>
      </p:sp>
      <p:pic>
        <p:nvPicPr>
          <p:cNvPr id="36"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sp>
        <p:nvSpPr>
          <p:cNvPr id="37" name="Shape 37"/>
          <p:cNvSpPr/>
          <p:nvPr/>
        </p:nvSpPr>
        <p:spPr>
          <a:xfrm>
            <a:off x="1042987" y="1196975"/>
            <a:ext cx="8101013" cy="2252176"/>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lvl="0">
              <a:spcBef>
                <a:spcPts val="1000"/>
              </a:spcBef>
              <a:defRPr sz="1800"/>
            </a:pPr>
            <a:r>
              <a:t>1</a:t>
            </a:r>
            <a:r>
              <a:rPr>
                <a:latin typeface="宋体"/>
                <a:ea typeface="宋体"/>
                <a:cs typeface="宋体"/>
                <a:sym typeface="宋体"/>
              </a:rPr>
              <a:t>、应用中的一些对象，其状态需要保持，并在需要时进行恢复，成熟的关系</a:t>
            </a:r>
            <a:endParaRPr>
              <a:latin typeface="Times New Roman"/>
              <a:ea typeface="Times New Roman"/>
              <a:cs typeface="Times New Roman"/>
              <a:sym typeface="Times New Roman"/>
            </a:endParaRPr>
          </a:p>
          <a:p>
            <a:pPr lvl="0">
              <a:spcBef>
                <a:spcPts val="1000"/>
              </a:spcBef>
              <a:defRPr sz="1800"/>
            </a:pPr>
            <a:r>
              <a:rPr>
                <a:latin typeface="宋体"/>
                <a:ea typeface="宋体"/>
                <a:cs typeface="宋体"/>
                <a:sym typeface="宋体"/>
              </a:rPr>
              <a:t>     型数据库</a:t>
            </a:r>
            <a:r>
              <a:t>+JDBC</a:t>
            </a:r>
            <a:r>
              <a:rPr>
                <a:latin typeface="宋体"/>
                <a:ea typeface="宋体"/>
                <a:cs typeface="宋体"/>
                <a:sym typeface="宋体"/>
              </a:rPr>
              <a:t>成为一种解决方案。</a:t>
            </a:r>
            <a:endParaRPr>
              <a:latin typeface="Times New Roman"/>
              <a:ea typeface="Times New Roman"/>
              <a:cs typeface="Times New Roman"/>
              <a:sym typeface="Times New Roman"/>
            </a:endParaRPr>
          </a:p>
          <a:p>
            <a:pPr lvl="0">
              <a:spcBef>
                <a:spcPts val="1000"/>
              </a:spcBef>
              <a:defRPr sz="1800"/>
            </a:pPr>
            <a:r>
              <a:t>2</a:t>
            </a:r>
            <a:r>
              <a:rPr>
                <a:latin typeface="宋体"/>
                <a:ea typeface="宋体"/>
                <a:cs typeface="宋体"/>
                <a:sym typeface="宋体"/>
              </a:rPr>
              <a:t>、但繁琐的</a:t>
            </a:r>
            <a:r>
              <a:t>JDBC</a:t>
            </a:r>
            <a:r>
              <a:rPr>
                <a:latin typeface="宋体"/>
                <a:ea typeface="宋体"/>
                <a:cs typeface="宋体"/>
                <a:sym typeface="宋体"/>
              </a:rPr>
              <a:t>操作、非面向对象的方式操作、性能问题</a:t>
            </a:r>
            <a:r>
              <a:t>……</a:t>
            </a:r>
            <a:r>
              <a:rPr>
                <a:latin typeface="宋体"/>
                <a:ea typeface="宋体"/>
                <a:cs typeface="宋体"/>
                <a:sym typeface="宋体"/>
              </a:rPr>
              <a:t>极大的影响了</a:t>
            </a:r>
            <a:endParaRPr>
              <a:latin typeface="Times New Roman"/>
              <a:ea typeface="Times New Roman"/>
              <a:cs typeface="Times New Roman"/>
              <a:sym typeface="Times New Roman"/>
            </a:endParaRPr>
          </a:p>
          <a:p>
            <a:pPr lvl="0">
              <a:spcBef>
                <a:spcPts val="1000"/>
              </a:spcBef>
              <a:defRPr sz="1800"/>
            </a:pPr>
            <a:r>
              <a:rPr>
                <a:latin typeface="宋体"/>
                <a:ea typeface="宋体"/>
                <a:cs typeface="宋体"/>
                <a:sym typeface="宋体"/>
              </a:rPr>
              <a:t>      开发效率及质量。</a:t>
            </a:r>
            <a:endParaRPr>
              <a:latin typeface="Times New Roman"/>
              <a:ea typeface="Times New Roman"/>
              <a:cs typeface="Times New Roman"/>
              <a:sym typeface="Times New Roman"/>
            </a:endParaRPr>
          </a:p>
          <a:p>
            <a:pPr lvl="0">
              <a:spcBef>
                <a:spcPts val="1000"/>
              </a:spcBef>
              <a:defRPr sz="1800"/>
            </a:pPr>
            <a:r>
              <a:t>3</a:t>
            </a:r>
            <a:r>
              <a:rPr>
                <a:latin typeface="宋体"/>
                <a:ea typeface="宋体"/>
                <a:cs typeface="宋体"/>
                <a:sym typeface="宋体"/>
              </a:rPr>
              <a:t>、我们需要一个能自动且透明完成从</a:t>
            </a:r>
            <a:r>
              <a:t>Ojbect</a:t>
            </a:r>
            <a:r>
              <a:rPr>
                <a:latin typeface="宋体"/>
                <a:ea typeface="宋体"/>
                <a:cs typeface="宋体"/>
                <a:sym typeface="宋体"/>
              </a:rPr>
              <a:t>到</a:t>
            </a:r>
            <a:r>
              <a:t>Relation</a:t>
            </a:r>
            <a:r>
              <a:rPr>
                <a:latin typeface="宋体"/>
                <a:ea typeface="宋体"/>
                <a:cs typeface="宋体"/>
                <a:sym typeface="宋体"/>
              </a:rPr>
              <a:t>进行转换的中间件 </a:t>
            </a:r>
          </a:p>
        </p:txBody>
      </p:sp>
      <p:pic>
        <p:nvPicPr>
          <p:cNvPr id="38" name="image.png"/>
          <p:cNvPicPr/>
          <p:nvPr/>
        </p:nvPicPr>
        <p:blipFill>
          <a:blip r:embed="rId3">
            <a:extLst/>
          </a:blip>
          <a:stretch>
            <a:fillRect/>
          </a:stretch>
        </p:blipFill>
        <p:spPr>
          <a:xfrm>
            <a:off x="4067175" y="3213100"/>
            <a:ext cx="4530725" cy="3429000"/>
          </a:xfrm>
          <a:prstGeom prst="rect">
            <a:avLst/>
          </a:prstGeom>
          <a:ln w="12700">
            <a:miter lim="400000"/>
          </a:ln>
        </p:spPr>
      </p:pic>
      <p:pic>
        <p:nvPicPr>
          <p:cNvPr id="39" name="thinker1.jpg"/>
          <p:cNvPicPr/>
          <p:nvPr/>
        </p:nvPicPr>
        <p:blipFill>
          <a:blip r:embed="rId4">
            <a:extLst/>
          </a:blip>
          <a:stretch>
            <a:fillRect/>
          </a:stretch>
        </p:blipFill>
        <p:spPr>
          <a:xfrm>
            <a:off x="755650" y="4437062"/>
            <a:ext cx="1463675" cy="2082801"/>
          </a:xfrm>
          <a:prstGeom prst="rect">
            <a:avLst/>
          </a:prstGeom>
          <a:ln w="12700">
            <a:miter lim="400000"/>
          </a:ln>
        </p:spPr>
      </p:pic>
      <p:grpSp>
        <p:nvGrpSpPr>
          <p:cNvPr id="46" name="Group 46"/>
          <p:cNvGrpSpPr/>
          <p:nvPr/>
        </p:nvGrpSpPr>
        <p:grpSpPr>
          <a:xfrm>
            <a:off x="1692253" y="3213069"/>
            <a:ext cx="2663531" cy="1514740"/>
            <a:chOff x="0" y="0"/>
            <a:chExt cx="2663529" cy="1514738"/>
          </a:xfrm>
        </p:grpSpPr>
        <p:sp>
          <p:nvSpPr>
            <p:cNvPr id="40" name="Shape 40"/>
            <p:cNvSpPr/>
            <p:nvPr/>
          </p:nvSpPr>
          <p:spPr>
            <a:xfrm>
              <a:off x="0" y="0"/>
              <a:ext cx="2663530" cy="1150834"/>
            </a:xfrm>
            <a:custGeom>
              <a:avLst/>
              <a:gdLst/>
              <a:ahLst/>
              <a:cxnLst>
                <a:cxn ang="0">
                  <a:pos x="wd2" y="hd2"/>
                </a:cxn>
                <a:cxn ang="5400000">
                  <a:pos x="wd2" y="hd2"/>
                </a:cxn>
                <a:cxn ang="10800000">
                  <a:pos x="wd2" y="hd2"/>
                </a:cxn>
                <a:cxn ang="16200000">
                  <a:pos x="wd2" y="hd2"/>
                </a:cxn>
              </a:cxnLst>
              <a:rect l="0" t="0" r="r" b="b"/>
              <a:pathLst>
                <a:path w="21264" h="20623" fill="norm" stroke="1" extrusionOk="0">
                  <a:moveTo>
                    <a:pt x="1919" y="6857"/>
                  </a:moveTo>
                  <a:cubicBezTo>
                    <a:pt x="744" y="7018"/>
                    <a:pt x="-110" y="8412"/>
                    <a:pt x="11" y="9971"/>
                  </a:cubicBezTo>
                  <a:cubicBezTo>
                    <a:pt x="81" y="10871"/>
                    <a:pt x="470" y="11672"/>
                    <a:pt x="1058" y="12130"/>
                  </a:cubicBezTo>
                  <a:lnTo>
                    <a:pt x="1047" y="12097"/>
                  </a:lnTo>
                  <a:cubicBezTo>
                    <a:pt x="237" y="13237"/>
                    <a:pt x="282" y="15025"/>
                    <a:pt x="1147" y="16091"/>
                  </a:cubicBezTo>
                  <a:cubicBezTo>
                    <a:pt x="1608" y="16659"/>
                    <a:pt x="2236" y="16931"/>
                    <a:pt x="2864" y="16834"/>
                  </a:cubicBezTo>
                  <a:lnTo>
                    <a:pt x="2853" y="16853"/>
                  </a:lnTo>
                  <a:cubicBezTo>
                    <a:pt x="3897" y="19265"/>
                    <a:pt x="6219" y="20100"/>
                    <a:pt x="8040" y="18718"/>
                  </a:cubicBezTo>
                  <a:cubicBezTo>
                    <a:pt x="8063" y="18700"/>
                    <a:pt x="8086" y="18683"/>
                    <a:pt x="8108" y="18665"/>
                  </a:cubicBezTo>
                  <a:lnTo>
                    <a:pt x="8102" y="18668"/>
                  </a:lnTo>
                  <a:cubicBezTo>
                    <a:pt x="9122" y="20688"/>
                    <a:pt x="11186" y="21231"/>
                    <a:pt x="12712" y="19881"/>
                  </a:cubicBezTo>
                  <a:cubicBezTo>
                    <a:pt x="13352" y="19315"/>
                    <a:pt x="13823" y="18473"/>
                    <a:pt x="14046" y="17498"/>
                  </a:cubicBezTo>
                  <a:lnTo>
                    <a:pt x="14050" y="17522"/>
                  </a:lnTo>
                  <a:cubicBezTo>
                    <a:pt x="15384" y="18621"/>
                    <a:pt x="17141" y="18085"/>
                    <a:pt x="17974" y="16325"/>
                  </a:cubicBezTo>
                  <a:cubicBezTo>
                    <a:pt x="18256" y="15729"/>
                    <a:pt x="18406" y="15039"/>
                    <a:pt x="18406" y="14336"/>
                  </a:cubicBezTo>
                  <a:lnTo>
                    <a:pt x="18400" y="14357"/>
                  </a:lnTo>
                  <a:cubicBezTo>
                    <a:pt x="20223" y="14013"/>
                    <a:pt x="21490" y="11783"/>
                    <a:pt x="21229" y="9377"/>
                  </a:cubicBezTo>
                  <a:cubicBezTo>
                    <a:pt x="21148" y="8627"/>
                    <a:pt x="20922" y="7918"/>
                    <a:pt x="20573" y="7318"/>
                  </a:cubicBezTo>
                  <a:lnTo>
                    <a:pt x="20566" y="7316"/>
                  </a:lnTo>
                  <a:cubicBezTo>
                    <a:pt x="21137" y="5554"/>
                    <a:pt x="20520" y="3512"/>
                    <a:pt x="19188" y="2756"/>
                  </a:cubicBezTo>
                  <a:cubicBezTo>
                    <a:pt x="19076" y="2693"/>
                    <a:pt x="18961" y="2640"/>
                    <a:pt x="18843" y="2597"/>
                  </a:cubicBezTo>
                  <a:lnTo>
                    <a:pt x="18852" y="2591"/>
                  </a:lnTo>
                  <a:cubicBezTo>
                    <a:pt x="18618" y="879"/>
                    <a:pt x="17375" y="-258"/>
                    <a:pt x="16075" y="50"/>
                  </a:cubicBezTo>
                  <a:cubicBezTo>
                    <a:pt x="15529" y="180"/>
                    <a:pt x="15034" y="555"/>
                    <a:pt x="14675" y="1113"/>
                  </a:cubicBezTo>
                  <a:lnTo>
                    <a:pt x="14679" y="1117"/>
                  </a:lnTo>
                  <a:cubicBezTo>
                    <a:pt x="13960" y="-129"/>
                    <a:pt x="12611" y="-369"/>
                    <a:pt x="11668" y="582"/>
                  </a:cubicBezTo>
                  <a:cubicBezTo>
                    <a:pt x="11406" y="845"/>
                    <a:pt x="11194" y="1183"/>
                    <a:pt x="11048" y="1572"/>
                  </a:cubicBezTo>
                  <a:lnTo>
                    <a:pt x="11055" y="1618"/>
                  </a:lnTo>
                  <a:cubicBezTo>
                    <a:pt x="10022" y="274"/>
                    <a:pt x="8360" y="291"/>
                    <a:pt x="7343" y="1657"/>
                  </a:cubicBezTo>
                  <a:cubicBezTo>
                    <a:pt x="7165" y="1895"/>
                    <a:pt x="7014" y="2167"/>
                    <a:pt x="6895" y="2463"/>
                  </a:cubicBezTo>
                  <a:lnTo>
                    <a:pt x="6887" y="2485"/>
                  </a:lnTo>
                  <a:cubicBezTo>
                    <a:pt x="5303" y="1260"/>
                    <a:pt x="3266" y="1962"/>
                    <a:pt x="2338" y="4053"/>
                  </a:cubicBezTo>
                  <a:cubicBezTo>
                    <a:pt x="1962" y="4900"/>
                    <a:pt x="1812" y="5889"/>
                    <a:pt x="1913" y="6862"/>
                  </a:cubicBezTo>
                  <a:close/>
                </a:path>
              </a:pathLst>
            </a:custGeom>
            <a:solidFill>
              <a:srgbClr val="BBE0E3">
                <a:alpha val="30999"/>
              </a:srgbClr>
            </a:solid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41" name="Shape 41"/>
            <p:cNvSpPr/>
            <p:nvPr/>
          </p:nvSpPr>
          <p:spPr>
            <a:xfrm>
              <a:off x="545735" y="1120702"/>
              <a:ext cx="443972" cy="191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BBE0E3">
                <a:alpha val="30999"/>
              </a:srgbClr>
            </a:solid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42" name="Shape 42"/>
            <p:cNvSpPr/>
            <p:nvPr/>
          </p:nvSpPr>
          <p:spPr>
            <a:xfrm>
              <a:off x="476303" y="1315615"/>
              <a:ext cx="295981" cy="1278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BBE0E3">
                <a:alpha val="30999"/>
              </a:srgbClr>
            </a:solid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43" name="Shape 43"/>
            <p:cNvSpPr/>
            <p:nvPr/>
          </p:nvSpPr>
          <p:spPr>
            <a:xfrm>
              <a:off x="459407" y="1450797"/>
              <a:ext cx="147991" cy="639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solidFill>
              <a:srgbClr val="BBE0E3">
                <a:alpha val="30999"/>
              </a:srgbClr>
            </a:solid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44" name="Shape 44"/>
            <p:cNvSpPr/>
            <p:nvPr/>
          </p:nvSpPr>
          <p:spPr>
            <a:xfrm>
              <a:off x="132551" y="62124"/>
              <a:ext cx="2443637" cy="9796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555"/>
                  </a:moveTo>
                  <a:cubicBezTo>
                    <a:pt x="417" y="13915"/>
                    <a:pt x="899" y="14078"/>
                    <a:pt x="1381" y="14023"/>
                  </a:cubicBezTo>
                  <a:moveTo>
                    <a:pt x="2000" y="19344"/>
                  </a:moveTo>
                  <a:cubicBezTo>
                    <a:pt x="2207" y="19308"/>
                    <a:pt x="2410" y="19233"/>
                    <a:pt x="2604" y="19120"/>
                  </a:cubicBezTo>
                  <a:moveTo>
                    <a:pt x="7435" y="20578"/>
                  </a:moveTo>
                  <a:cubicBezTo>
                    <a:pt x="7532" y="20937"/>
                    <a:pt x="7654" y="21279"/>
                    <a:pt x="7799" y="21600"/>
                  </a:cubicBezTo>
                  <a:moveTo>
                    <a:pt x="14381" y="20160"/>
                  </a:moveTo>
                  <a:cubicBezTo>
                    <a:pt x="14456" y="19795"/>
                    <a:pt x="14505" y="19419"/>
                    <a:pt x="14527" y="19039"/>
                  </a:cubicBezTo>
                  <a:moveTo>
                    <a:pt x="19208" y="16270"/>
                  </a:moveTo>
                  <a:cubicBezTo>
                    <a:pt x="19208" y="14502"/>
                    <a:pt x="18520" y="12889"/>
                    <a:pt x="17436" y="12115"/>
                  </a:cubicBezTo>
                  <a:moveTo>
                    <a:pt x="20811" y="9204"/>
                  </a:moveTo>
                  <a:cubicBezTo>
                    <a:pt x="21153" y="8777"/>
                    <a:pt x="21423" y="8239"/>
                    <a:pt x="21600" y="7632"/>
                  </a:cubicBezTo>
                  <a:moveTo>
                    <a:pt x="19744" y="2561"/>
                  </a:moveTo>
                  <a:cubicBezTo>
                    <a:pt x="19747" y="2312"/>
                    <a:pt x="19733" y="2063"/>
                    <a:pt x="19702" y="1818"/>
                  </a:cubicBezTo>
                  <a:moveTo>
                    <a:pt x="15078" y="0"/>
                  </a:moveTo>
                  <a:cubicBezTo>
                    <a:pt x="14912" y="285"/>
                    <a:pt x="14776" y="604"/>
                    <a:pt x="14673" y="947"/>
                  </a:cubicBezTo>
                  <a:moveTo>
                    <a:pt x="11061" y="564"/>
                  </a:moveTo>
                  <a:cubicBezTo>
                    <a:pt x="10973" y="823"/>
                    <a:pt x="10907" y="1098"/>
                    <a:pt x="10865" y="1381"/>
                  </a:cubicBezTo>
                  <a:moveTo>
                    <a:pt x="7163" y="2480"/>
                  </a:moveTo>
                  <a:cubicBezTo>
                    <a:pt x="6949" y="2175"/>
                    <a:pt x="6711" y="1909"/>
                    <a:pt x="6454" y="1688"/>
                  </a:cubicBezTo>
                  <a:moveTo>
                    <a:pt x="946" y="7074"/>
                  </a:moveTo>
                  <a:cubicBezTo>
                    <a:pt x="973" y="7356"/>
                    <a:pt x="1014" y="7635"/>
                    <a:pt x="1070" y="7907"/>
                  </a:cubicBezTo>
                </a:path>
              </a:pathLst>
            </a:custGeom>
            <a:noFill/>
            <a:ln w="9525" cap="flat">
              <a:solidFill>
                <a:srgbClr val="000000"/>
              </a:solidFill>
              <a:prstDash val="solid"/>
              <a:round/>
            </a:ln>
            <a:effectLst/>
          </p:spPr>
          <p:txBody>
            <a:bodyPr wrap="square" lIns="0" tIns="0" rIns="0" bIns="0" numCol="1" anchor="t">
              <a:noAutofit/>
            </a:bodyPr>
            <a:lstStyle/>
            <a:p>
              <a:pPr lvl="0" algn="ctr">
                <a:defRPr sz="1800"/>
              </a:pPr>
            </a:p>
          </p:txBody>
        </p:sp>
        <p:sp>
          <p:nvSpPr>
            <p:cNvPr id="45" name="Shape 45"/>
            <p:cNvSpPr/>
            <p:nvPr/>
          </p:nvSpPr>
          <p:spPr>
            <a:xfrm>
              <a:off x="367160" y="173843"/>
              <a:ext cx="1740120" cy="728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p>
              <a:pPr lvl="0" algn="ctr">
                <a:defRPr sz="1800"/>
              </a:pPr>
              <a:r>
                <a:rPr>
                  <a:latin typeface="宋体"/>
                  <a:ea typeface="宋体"/>
                  <a:cs typeface="宋体"/>
                  <a:sym typeface="宋体"/>
                </a:rPr>
                <a:t>要降低代码数量</a:t>
              </a:r>
              <a:endParaRPr>
                <a:latin typeface="Times New Roman"/>
                <a:ea typeface="Times New Roman"/>
                <a:cs typeface="Times New Roman"/>
                <a:sym typeface="Times New Roman"/>
              </a:endParaRPr>
            </a:p>
            <a:p>
              <a:pPr lvl="0" algn="ctr">
                <a:defRPr sz="1800"/>
              </a:pPr>
              <a:r>
                <a:rPr>
                  <a:latin typeface="宋体"/>
                  <a:ea typeface="宋体"/>
                  <a:cs typeface="宋体"/>
                  <a:sym typeface="宋体"/>
                </a:rPr>
                <a:t>要提高软件质量</a:t>
              </a:r>
            </a:p>
          </p:txBody>
        </p:sp>
      </p:grpSp>
      <p:sp>
        <p:nvSpPr>
          <p:cNvPr id="47" name="Shape 47"/>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 name="Shape 49"/>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50" name="Shape 50"/>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p>
            <a:pPr lvl="0" algn="l">
              <a:defRPr sz="1800"/>
            </a:pPr>
            <a:r>
              <a:rPr sz="3200"/>
              <a:t>Hibernate </a:t>
            </a:r>
            <a:r>
              <a:rPr sz="3200">
                <a:latin typeface="黑体"/>
                <a:ea typeface="黑体"/>
                <a:cs typeface="黑体"/>
                <a:sym typeface="黑体"/>
              </a:rPr>
              <a:t>框架技术概述</a:t>
            </a:r>
          </a:p>
        </p:txBody>
      </p:sp>
      <p:pic>
        <p:nvPicPr>
          <p:cNvPr id="51"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sp>
        <p:nvSpPr>
          <p:cNvPr id="52" name="Shape 52"/>
          <p:cNvSpPr/>
          <p:nvPr/>
        </p:nvSpPr>
        <p:spPr>
          <a:xfrm>
            <a:off x="827087" y="1196975"/>
            <a:ext cx="8137526" cy="1532620"/>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lvl="0">
              <a:spcBef>
                <a:spcPts val="1200"/>
              </a:spcBef>
              <a:defRPr sz="1800"/>
            </a:pPr>
            <a:r>
              <a:rPr sz="2000"/>
              <a:t>Hibernate</a:t>
            </a:r>
            <a:r>
              <a:rPr sz="2000">
                <a:latin typeface="宋体"/>
                <a:ea typeface="宋体"/>
                <a:cs typeface="宋体"/>
                <a:sym typeface="宋体"/>
              </a:rPr>
              <a:t>是一个功能强大的、基于</a:t>
            </a:r>
            <a:r>
              <a:rPr sz="2000"/>
              <a:t>ORM</a:t>
            </a:r>
            <a:r>
              <a:rPr sz="2000">
                <a:latin typeface="宋体"/>
                <a:ea typeface="宋体"/>
                <a:cs typeface="宋体"/>
                <a:sym typeface="宋体"/>
              </a:rPr>
              <a:t>技术的持久层框架，其可以透明的将领域模型中需要持久化的对象映射到关系模型中，使程序员从繁琐的</a:t>
            </a:r>
            <a:r>
              <a:rPr sz="2000"/>
              <a:t>JDBC</a:t>
            </a:r>
            <a:r>
              <a:rPr sz="2000">
                <a:latin typeface="宋体"/>
                <a:ea typeface="宋体"/>
                <a:cs typeface="宋体"/>
                <a:sym typeface="宋体"/>
              </a:rPr>
              <a:t>代码中解放出来，同时其基于缓存管理、延迟加载等技术也使方便使用的同时，也没有失去性能调优可能。</a:t>
            </a:r>
          </a:p>
        </p:txBody>
      </p:sp>
      <p:pic>
        <p:nvPicPr>
          <p:cNvPr id="53" name="image.png"/>
          <p:cNvPicPr/>
          <p:nvPr/>
        </p:nvPicPr>
        <p:blipFill>
          <a:blip r:embed="rId3">
            <a:extLst/>
          </a:blip>
          <a:stretch>
            <a:fillRect/>
          </a:stretch>
        </p:blipFill>
        <p:spPr>
          <a:xfrm>
            <a:off x="971550" y="2492375"/>
            <a:ext cx="3529013" cy="2449513"/>
          </a:xfrm>
          <a:prstGeom prst="rect">
            <a:avLst/>
          </a:prstGeom>
          <a:ln>
            <a:solidFill>
              <a:srgbClr val="FF0000"/>
            </a:solidFill>
            <a:round/>
          </a:ln>
        </p:spPr>
      </p:pic>
      <p:sp>
        <p:nvSpPr>
          <p:cNvPr id="54" name="Shape 54"/>
          <p:cNvSpPr/>
          <p:nvPr/>
        </p:nvSpPr>
        <p:spPr>
          <a:xfrm>
            <a:off x="900112" y="5013325"/>
            <a:ext cx="7632701" cy="1061058"/>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lvl="0">
              <a:spcBef>
                <a:spcPts val="1000"/>
              </a:spcBef>
              <a:defRPr sz="1800"/>
            </a:pPr>
            <a:r>
              <a:t>Hibernate</a:t>
            </a:r>
            <a:r>
              <a:rPr>
                <a:latin typeface="宋体"/>
                <a:ea typeface="宋体"/>
                <a:cs typeface="宋体"/>
                <a:sym typeface="宋体"/>
              </a:rPr>
              <a:t>框架本身是一个</a:t>
            </a:r>
            <a:r>
              <a:t>Open Source</a:t>
            </a:r>
            <a:r>
              <a:rPr>
                <a:latin typeface="宋体"/>
                <a:ea typeface="宋体"/>
                <a:cs typeface="宋体"/>
                <a:sym typeface="宋体"/>
              </a:rPr>
              <a:t>软件，其为</a:t>
            </a:r>
            <a:r>
              <a:t>JBOSS</a:t>
            </a:r>
            <a:r>
              <a:rPr>
                <a:latin typeface="宋体"/>
                <a:ea typeface="宋体"/>
                <a:cs typeface="宋体"/>
                <a:sym typeface="宋体"/>
              </a:rPr>
              <a:t>支持一个项目，其创始为</a:t>
            </a:r>
            <a:r>
              <a:t>Gaving King</a:t>
            </a:r>
            <a:r>
              <a:rPr>
                <a:latin typeface="宋体"/>
                <a:ea typeface="宋体"/>
                <a:cs typeface="宋体"/>
                <a:sym typeface="宋体"/>
              </a:rPr>
              <a:t>，项目地址为：</a:t>
            </a:r>
            <a:r>
              <a:rPr b="1"/>
              <a:t>www.hibernate.org</a:t>
            </a:r>
            <a:r>
              <a:rPr>
                <a:latin typeface="宋体"/>
                <a:ea typeface="宋体"/>
                <a:cs typeface="宋体"/>
                <a:sym typeface="宋体"/>
              </a:rPr>
              <a:t>，目前其最高版本为：</a:t>
            </a:r>
            <a:r>
              <a:t>4.0.0CR3/</a:t>
            </a:r>
            <a:r>
              <a:t>3.</a:t>
            </a:r>
            <a:r>
              <a:t>6.7.Final</a:t>
            </a:r>
            <a:r>
              <a:t> </a:t>
            </a:r>
          </a:p>
        </p:txBody>
      </p:sp>
      <p:pic>
        <p:nvPicPr>
          <p:cNvPr id="55" name="image.png"/>
          <p:cNvPicPr/>
          <p:nvPr/>
        </p:nvPicPr>
        <p:blipFill>
          <a:blip r:embed="rId4">
            <a:extLst/>
          </a:blip>
          <a:stretch>
            <a:fillRect/>
          </a:stretch>
        </p:blipFill>
        <p:spPr>
          <a:xfrm>
            <a:off x="5580062" y="3068637"/>
            <a:ext cx="1438276" cy="1809751"/>
          </a:xfrm>
          <a:prstGeom prst="rect">
            <a:avLst/>
          </a:prstGeom>
          <a:ln w="12700">
            <a:miter lim="400000"/>
          </a:ln>
        </p:spPr>
      </p:pic>
      <p:sp>
        <p:nvSpPr>
          <p:cNvPr id="56" name="Shape 56"/>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8" name="Shape 58"/>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59" name="Shape 59"/>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p>
            <a:pPr lvl="0" algn="l">
              <a:defRPr sz="1800"/>
            </a:pPr>
            <a:r>
              <a:rPr sz="3200"/>
              <a:t>Hibernate </a:t>
            </a:r>
            <a:r>
              <a:rPr sz="3200">
                <a:latin typeface="黑体"/>
                <a:ea typeface="黑体"/>
                <a:cs typeface="黑体"/>
                <a:sym typeface="黑体"/>
              </a:rPr>
              <a:t>框架技术概述</a:t>
            </a:r>
          </a:p>
        </p:txBody>
      </p:sp>
      <p:pic>
        <p:nvPicPr>
          <p:cNvPr id="60"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sp>
        <p:nvSpPr>
          <p:cNvPr id="61" name="Shape 61"/>
          <p:cNvSpPr/>
          <p:nvPr/>
        </p:nvSpPr>
        <p:spPr>
          <a:xfrm>
            <a:off x="827087" y="1700212"/>
            <a:ext cx="8066088" cy="3714316"/>
          </a:xfrm>
          <a:prstGeom prst="rect">
            <a:avLst/>
          </a:prstGeom>
          <a:ln>
            <a:solidFill>
              <a:srgbClr val="0000FF"/>
            </a:solidFill>
            <a:round/>
          </a:ln>
          <a:extLst>
            <a:ext uri="{C572A759-6A51-4108-AA02-DFA0A04FC94B}">
              <ma14:wrappingTextBoxFlag xmlns:ma14="http://schemas.microsoft.com/office/mac/drawingml/2011/main" val="1"/>
            </a:ext>
          </a:extLst>
        </p:spPr>
        <p:txBody>
          <a:bodyPr lIns="0" tIns="0" rIns="0" bIns="0">
            <a:spAutoFit/>
          </a:bodyPr>
          <a:lstStyle/>
          <a:p>
            <a:pPr lvl="0">
              <a:defRPr sz="1800"/>
            </a:pPr>
            <a:r>
              <a:rPr b="1" sz="2800"/>
              <a:t>H</a:t>
            </a:r>
            <a:r>
              <a:rPr sz="2000"/>
              <a:t>ibernate is a powerful, high performance object/relational persistence and query service. Hibernate lets you develop persistent classes following object-oriented idiom - including association, inheritance, polymorphism, composition, and collections. Hibernate allows you to express queries in its own portable SQL extension (HQL), as well as in native SQL, or with an object-oriented Criteria and Example API.</a:t>
            </a:r>
            <a:endParaRPr sz="2000">
              <a:latin typeface="Times New Roman"/>
              <a:ea typeface="Times New Roman"/>
              <a:cs typeface="Times New Roman"/>
              <a:sym typeface="Times New Roman"/>
            </a:endParaRPr>
          </a:p>
          <a:p>
            <a:pPr lvl="0">
              <a:defRPr sz="1800"/>
            </a:pPr>
            <a:r>
              <a:rPr sz="2000"/>
              <a:t>Unlike many other persistence solutions, Hibernate does not hide the power of SQL from you and guarantees that your investment in relational technology and knowledge is as valid as always. The </a:t>
            </a:r>
            <a:r>
              <a:rPr b="1" sz="2000"/>
              <a:t>LGPL</a:t>
            </a:r>
            <a:r>
              <a:rPr sz="2000"/>
              <a:t> open source license allows the use of Hibernate and NHibernate in open source and commercial projects.</a:t>
            </a:r>
          </a:p>
        </p:txBody>
      </p:sp>
      <p:sp>
        <p:nvSpPr>
          <p:cNvPr id="62" name="Shape 62"/>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65" name="Shape 65"/>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p>
            <a:pPr lvl="0" algn="l">
              <a:defRPr sz="1800"/>
            </a:pPr>
            <a:r>
              <a:rPr sz="3200">
                <a:latin typeface="黑体"/>
                <a:ea typeface="黑体"/>
                <a:cs typeface="黑体"/>
                <a:sym typeface="黑体"/>
              </a:rPr>
              <a:t>为什么要使用</a:t>
            </a:r>
            <a:r>
              <a:rPr sz="3200"/>
              <a:t>Hibernate</a:t>
            </a:r>
            <a:r>
              <a:rPr sz="4000"/>
              <a:t> </a:t>
            </a:r>
          </a:p>
        </p:txBody>
      </p:sp>
      <p:pic>
        <p:nvPicPr>
          <p:cNvPr id="66"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sp>
        <p:nvSpPr>
          <p:cNvPr id="67" name="Shape 67"/>
          <p:cNvSpPr/>
          <p:nvPr/>
        </p:nvSpPr>
        <p:spPr>
          <a:xfrm>
            <a:off x="827087" y="1125537"/>
            <a:ext cx="8137526" cy="3064930"/>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lvl="0">
              <a:lnSpc>
                <a:spcPct val="150000"/>
              </a:lnSpc>
              <a:spcBef>
                <a:spcPts val="1200"/>
              </a:spcBef>
              <a:defRPr sz="1800"/>
            </a:pPr>
            <a:r>
              <a:rPr sz="2000"/>
              <a:t>1</a:t>
            </a:r>
            <a:r>
              <a:rPr sz="2000">
                <a:latin typeface="宋体"/>
                <a:ea typeface="宋体"/>
                <a:cs typeface="宋体"/>
                <a:sym typeface="宋体"/>
              </a:rPr>
              <a:t>、</a:t>
            </a:r>
            <a:r>
              <a:rPr sz="2000"/>
              <a:t>Hibernate</a:t>
            </a:r>
            <a:r>
              <a:rPr sz="2000">
                <a:latin typeface="宋体"/>
                <a:ea typeface="宋体"/>
                <a:cs typeface="宋体"/>
                <a:sym typeface="宋体"/>
              </a:rPr>
              <a:t>可以显著提高生产效率，</a:t>
            </a:r>
            <a:r>
              <a:rPr sz="2000"/>
              <a:t>“</a:t>
            </a:r>
            <a:r>
              <a:rPr sz="2000">
                <a:latin typeface="宋体"/>
                <a:ea typeface="宋体"/>
                <a:cs typeface="宋体"/>
                <a:sym typeface="宋体"/>
              </a:rPr>
              <a:t>写得更少，做得更多</a:t>
            </a:r>
            <a:r>
              <a:rPr sz="2000"/>
              <a:t>” </a:t>
            </a:r>
            <a:endParaRPr sz="2000">
              <a:latin typeface="Times New Roman"/>
              <a:ea typeface="Times New Roman"/>
              <a:cs typeface="Times New Roman"/>
              <a:sym typeface="Times New Roman"/>
            </a:endParaRPr>
          </a:p>
          <a:p>
            <a:pPr lvl="0">
              <a:lnSpc>
                <a:spcPct val="150000"/>
              </a:lnSpc>
              <a:spcBef>
                <a:spcPts val="1200"/>
              </a:spcBef>
              <a:defRPr sz="1800"/>
            </a:pPr>
            <a:r>
              <a:rPr sz="2000"/>
              <a:t>2</a:t>
            </a:r>
            <a:r>
              <a:rPr sz="2000">
                <a:latin typeface="宋体"/>
                <a:ea typeface="宋体"/>
                <a:cs typeface="宋体"/>
                <a:sym typeface="宋体"/>
              </a:rPr>
              <a:t>、可提高程序运行性能 </a:t>
            </a:r>
            <a:endParaRPr sz="2000">
              <a:latin typeface="Times New Roman"/>
              <a:ea typeface="Times New Roman"/>
              <a:cs typeface="Times New Roman"/>
              <a:sym typeface="Times New Roman"/>
            </a:endParaRPr>
          </a:p>
          <a:p>
            <a:pPr lvl="0">
              <a:lnSpc>
                <a:spcPct val="150000"/>
              </a:lnSpc>
              <a:spcBef>
                <a:spcPts val="1200"/>
              </a:spcBef>
              <a:defRPr sz="1800"/>
            </a:pPr>
            <a:r>
              <a:rPr sz="2000"/>
              <a:t>3</a:t>
            </a:r>
            <a:r>
              <a:rPr sz="2000">
                <a:latin typeface="宋体"/>
                <a:ea typeface="宋体"/>
                <a:cs typeface="宋体"/>
                <a:sym typeface="宋体"/>
              </a:rPr>
              <a:t>、</a:t>
            </a:r>
            <a:r>
              <a:rPr sz="2000"/>
              <a:t>Hibernate</a:t>
            </a:r>
            <a:r>
              <a:rPr sz="2000">
                <a:latin typeface="宋体"/>
                <a:ea typeface="宋体"/>
                <a:cs typeface="宋体"/>
                <a:sym typeface="宋体"/>
              </a:rPr>
              <a:t>具备较高的流行度和成熟度，这味着较低的开发成本及风险。 </a:t>
            </a:r>
            <a:endParaRPr sz="2000">
              <a:latin typeface="Times New Roman"/>
              <a:ea typeface="Times New Roman"/>
              <a:cs typeface="Times New Roman"/>
              <a:sym typeface="Times New Roman"/>
            </a:endParaRPr>
          </a:p>
          <a:p>
            <a:pPr lvl="0">
              <a:lnSpc>
                <a:spcPct val="150000"/>
              </a:lnSpc>
              <a:spcBef>
                <a:spcPts val="1200"/>
              </a:spcBef>
              <a:defRPr sz="1800"/>
            </a:pPr>
            <a:r>
              <a:rPr sz="2000"/>
              <a:t>4</a:t>
            </a:r>
            <a:r>
              <a:rPr sz="2000">
                <a:latin typeface="宋体"/>
                <a:ea typeface="宋体"/>
                <a:cs typeface="宋体"/>
                <a:sym typeface="宋体"/>
              </a:rPr>
              <a:t>、可帮助改进软件的设计架构</a:t>
            </a:r>
          </a:p>
        </p:txBody>
      </p:sp>
      <p:sp>
        <p:nvSpPr>
          <p:cNvPr id="68" name="Shape 68"/>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71" name="Shape 71"/>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p>
            <a:pPr lvl="0" algn="l">
              <a:defRPr sz="1800"/>
            </a:pPr>
            <a:r>
              <a:rPr sz="3200">
                <a:latin typeface="黑体"/>
                <a:ea typeface="黑体"/>
                <a:cs typeface="黑体"/>
                <a:sym typeface="黑体"/>
              </a:rPr>
              <a:t>什么时候用</a:t>
            </a:r>
            <a:r>
              <a:rPr sz="3200"/>
              <a:t>Hibernate</a:t>
            </a:r>
            <a:r>
              <a:rPr sz="3200">
                <a:latin typeface="黑体"/>
                <a:ea typeface="黑体"/>
                <a:cs typeface="黑体"/>
                <a:sym typeface="黑体"/>
              </a:rPr>
              <a:t>框架</a:t>
            </a:r>
            <a:r>
              <a:rPr sz="4000"/>
              <a:t> </a:t>
            </a:r>
          </a:p>
        </p:txBody>
      </p:sp>
      <p:pic>
        <p:nvPicPr>
          <p:cNvPr id="72"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sp>
        <p:nvSpPr>
          <p:cNvPr id="73" name="Shape 73"/>
          <p:cNvSpPr/>
          <p:nvPr/>
        </p:nvSpPr>
        <p:spPr>
          <a:xfrm>
            <a:off x="900112" y="1196975"/>
            <a:ext cx="7993063" cy="5428915"/>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lvl="0" marL="419100" indent="-419100">
              <a:buSzPct val="100000"/>
              <a:buFont typeface="Wingdings"/>
              <a:buChar char="✓"/>
              <a:defRPr sz="1800"/>
            </a:pPr>
            <a:r>
              <a:rPr sz="2200">
                <a:latin typeface="宋体"/>
                <a:ea typeface="宋体"/>
                <a:cs typeface="宋体"/>
                <a:sym typeface="宋体"/>
              </a:rPr>
              <a:t>当数据库对开发者来说是不透明的情况下，可以使用。这是使用</a:t>
            </a:r>
            <a:r>
              <a:rPr sz="2200"/>
              <a:t>Hiberante</a:t>
            </a:r>
            <a:r>
              <a:rPr sz="2200">
                <a:latin typeface="宋体"/>
                <a:ea typeface="宋体"/>
                <a:cs typeface="宋体"/>
                <a:sym typeface="宋体"/>
              </a:rPr>
              <a:t>的一个前提，因为</a:t>
            </a:r>
            <a:r>
              <a:rPr sz="2200"/>
              <a:t>Hibernate</a:t>
            </a:r>
            <a:r>
              <a:rPr sz="2200">
                <a:latin typeface="宋体"/>
                <a:ea typeface="宋体"/>
                <a:cs typeface="宋体"/>
                <a:sym typeface="宋体"/>
              </a:rPr>
              <a:t>的</a:t>
            </a:r>
            <a:r>
              <a:rPr sz="2200"/>
              <a:t>ORM</a:t>
            </a:r>
            <a:r>
              <a:rPr sz="2200">
                <a:latin typeface="宋体"/>
                <a:ea typeface="宋体"/>
                <a:cs typeface="宋体"/>
                <a:sym typeface="宋体"/>
              </a:rPr>
              <a:t>是依靠配置（</a:t>
            </a:r>
            <a:r>
              <a:rPr sz="2200"/>
              <a:t>XML</a:t>
            </a:r>
            <a:r>
              <a:rPr sz="2200">
                <a:latin typeface="宋体"/>
                <a:ea typeface="宋体"/>
                <a:cs typeface="宋体"/>
                <a:sym typeface="宋体"/>
              </a:rPr>
              <a:t>或者</a:t>
            </a:r>
            <a:r>
              <a:rPr sz="2200"/>
              <a:t>JPA</a:t>
            </a:r>
            <a:r>
              <a:rPr sz="2200">
                <a:latin typeface="宋体"/>
                <a:ea typeface="宋体"/>
                <a:cs typeface="宋体"/>
                <a:sym typeface="宋体"/>
              </a:rPr>
              <a:t>注解），无论哪种方式必须了解项目的</a:t>
            </a:r>
            <a:r>
              <a:rPr sz="2200"/>
              <a:t>ER</a:t>
            </a:r>
            <a:r>
              <a:rPr sz="2200">
                <a:latin typeface="宋体"/>
                <a:ea typeface="宋体"/>
                <a:cs typeface="宋体"/>
                <a:sym typeface="宋体"/>
              </a:rPr>
              <a:t>模型</a:t>
            </a:r>
            <a:r>
              <a:rPr sz="2200"/>
              <a:t>(</a:t>
            </a:r>
            <a:r>
              <a:rPr sz="2200">
                <a:latin typeface="宋体"/>
                <a:ea typeface="宋体"/>
                <a:cs typeface="宋体"/>
                <a:sym typeface="宋体"/>
              </a:rPr>
              <a:t>当然</a:t>
            </a:r>
            <a:r>
              <a:rPr sz="2200"/>
              <a:t>Hibernate</a:t>
            </a:r>
            <a:r>
              <a:rPr sz="2200">
                <a:latin typeface="宋体"/>
                <a:ea typeface="宋体"/>
                <a:cs typeface="宋体"/>
                <a:sym typeface="宋体"/>
              </a:rPr>
              <a:t>也提供了对直接使用</a:t>
            </a:r>
            <a:r>
              <a:rPr sz="2200"/>
              <a:t>JDBC</a:t>
            </a:r>
            <a:r>
              <a:rPr sz="2200">
                <a:latin typeface="宋体"/>
                <a:ea typeface="宋体"/>
                <a:cs typeface="宋体"/>
                <a:sym typeface="宋体"/>
              </a:rPr>
              <a:t>的支持，但此种情况使用</a:t>
            </a:r>
            <a:r>
              <a:rPr sz="2200"/>
              <a:t>iBatis</a:t>
            </a:r>
            <a:r>
              <a:rPr sz="2200">
                <a:latin typeface="宋体"/>
                <a:ea typeface="宋体"/>
                <a:cs typeface="宋体"/>
                <a:sym typeface="宋体"/>
              </a:rPr>
              <a:t>会更加适合</a:t>
            </a:r>
            <a:r>
              <a:rPr sz="2200"/>
              <a:t>)</a:t>
            </a:r>
            <a:r>
              <a:rPr sz="2200">
                <a:latin typeface="宋体"/>
                <a:ea typeface="宋体"/>
                <a:cs typeface="宋体"/>
                <a:sym typeface="宋体"/>
              </a:rPr>
              <a:t>。</a:t>
            </a:r>
            <a:endParaRPr sz="2200">
              <a:latin typeface="Times New Roman"/>
              <a:ea typeface="Times New Roman"/>
              <a:cs typeface="Times New Roman"/>
              <a:sym typeface="Times New Roman"/>
            </a:endParaRPr>
          </a:p>
          <a:p>
            <a:pPr lvl="0" marL="419100" indent="-419100">
              <a:buSzPct val="100000"/>
              <a:buFont typeface="Wingdings"/>
              <a:buChar char="✓"/>
              <a:defRPr sz="1800"/>
            </a:pPr>
            <a:r>
              <a:rPr sz="2200">
                <a:latin typeface="宋体"/>
                <a:ea typeface="宋体"/>
                <a:cs typeface="宋体"/>
                <a:sym typeface="宋体"/>
              </a:rPr>
              <a:t>当项目不需要动态创造表，或创造的表并不需要通过</a:t>
            </a:r>
            <a:r>
              <a:rPr sz="2200"/>
              <a:t>ORM</a:t>
            </a:r>
            <a:r>
              <a:rPr sz="2200">
                <a:latin typeface="宋体"/>
                <a:ea typeface="宋体"/>
                <a:cs typeface="宋体"/>
                <a:sym typeface="宋体"/>
              </a:rPr>
              <a:t>映射到一个实体上时。</a:t>
            </a:r>
            <a:endParaRPr sz="2200">
              <a:latin typeface="Times New Roman"/>
              <a:ea typeface="Times New Roman"/>
              <a:cs typeface="Times New Roman"/>
              <a:sym typeface="Times New Roman"/>
            </a:endParaRPr>
          </a:p>
          <a:p>
            <a:pPr lvl="0" marL="419100" indent="-419100">
              <a:buSzPct val="100000"/>
              <a:buFont typeface="Wingdings"/>
              <a:buChar char="✓"/>
              <a:defRPr sz="1800"/>
            </a:pPr>
            <a:r>
              <a:rPr sz="2200">
                <a:latin typeface="宋体"/>
                <a:ea typeface="宋体"/>
                <a:cs typeface="宋体"/>
                <a:sym typeface="宋体"/>
              </a:rPr>
              <a:t>当项目规模不是很大，主要指对运行效率要求不是很苛刻；同时并不需要采用</a:t>
            </a:r>
            <a:r>
              <a:rPr sz="2200"/>
              <a:t>EJB</a:t>
            </a:r>
            <a:r>
              <a:rPr sz="2200">
                <a:latin typeface="宋体"/>
                <a:ea typeface="宋体"/>
                <a:cs typeface="宋体"/>
                <a:sym typeface="宋体"/>
              </a:rPr>
              <a:t>方式进行分布式运算的情况下。</a:t>
            </a:r>
            <a:endParaRPr sz="2200">
              <a:latin typeface="Times New Roman"/>
              <a:ea typeface="Times New Roman"/>
              <a:cs typeface="Times New Roman"/>
              <a:sym typeface="Times New Roman"/>
            </a:endParaRPr>
          </a:p>
          <a:p>
            <a:pPr lvl="0" marL="419100" indent="-419100">
              <a:buSzPct val="100000"/>
              <a:buFont typeface="Wingdings"/>
              <a:buChar char="✓"/>
              <a:defRPr sz="1800"/>
            </a:pPr>
            <a:r>
              <a:rPr sz="2200">
                <a:latin typeface="宋体"/>
                <a:ea typeface="宋体"/>
                <a:cs typeface="宋体"/>
                <a:sym typeface="宋体"/>
              </a:rPr>
              <a:t>开发</a:t>
            </a:r>
            <a:r>
              <a:rPr sz="2200"/>
              <a:t>WEB</a:t>
            </a:r>
            <a:r>
              <a:rPr sz="2200">
                <a:latin typeface="宋体"/>
                <a:ea typeface="宋体"/>
                <a:cs typeface="宋体"/>
                <a:sym typeface="宋体"/>
              </a:rPr>
              <a:t>应用，使用轻量级的</a:t>
            </a:r>
            <a:r>
              <a:rPr sz="2200"/>
              <a:t>java</a:t>
            </a:r>
            <a:r>
              <a:rPr sz="2200">
                <a:latin typeface="宋体"/>
                <a:ea typeface="宋体"/>
                <a:cs typeface="宋体"/>
                <a:sym typeface="宋体"/>
              </a:rPr>
              <a:t>服务器时，而想利用</a:t>
            </a:r>
            <a:r>
              <a:rPr sz="2200"/>
              <a:t>ORM</a:t>
            </a:r>
            <a:r>
              <a:rPr sz="2200">
                <a:latin typeface="宋体"/>
                <a:ea typeface="宋体"/>
                <a:cs typeface="宋体"/>
                <a:sym typeface="宋体"/>
              </a:rPr>
              <a:t>获得开发上的便利，以及获得较高的开发效率。</a:t>
            </a:r>
            <a:endParaRPr sz="2200">
              <a:latin typeface="Times New Roman"/>
              <a:ea typeface="Times New Roman"/>
              <a:cs typeface="Times New Roman"/>
              <a:sym typeface="Times New Roman"/>
            </a:endParaRPr>
          </a:p>
          <a:p>
            <a:pPr lvl="0" marL="419100" indent="-419100">
              <a:buSzPct val="100000"/>
              <a:buFont typeface="Wingdings"/>
              <a:buChar char="✓"/>
              <a:defRPr sz="1800"/>
            </a:pPr>
            <a:r>
              <a:rPr sz="2200">
                <a:latin typeface="宋体"/>
                <a:ea typeface="宋体"/>
                <a:cs typeface="宋体"/>
                <a:sym typeface="宋体"/>
              </a:rPr>
              <a:t>在项目建立在可移植数据库而同时无需或很少改动代码的需求下。</a:t>
            </a:r>
            <a:endParaRPr sz="2200">
              <a:latin typeface="Times New Roman"/>
              <a:ea typeface="Times New Roman"/>
              <a:cs typeface="Times New Roman"/>
              <a:sym typeface="Times New Roman"/>
            </a:endParaRPr>
          </a:p>
        </p:txBody>
      </p:sp>
      <p:sp>
        <p:nvSpPr>
          <p:cNvPr id="74" name="Shape 74"/>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2400">
                <a:solidFill>
                  <a:srgbClr val="FF6600"/>
                </a:solidFill>
              </a:rPr>
            </a:fld>
          </a:p>
        </p:txBody>
      </p:sp>
      <p:sp>
        <p:nvSpPr>
          <p:cNvPr id="77" name="Shape 77"/>
          <p:cNvSpPr/>
          <p:nvPr>
            <p:ph type="title"/>
          </p:nvPr>
        </p:nvSpPr>
        <p:spPr>
          <a:xfrm>
            <a:off x="914400" y="260350"/>
            <a:ext cx="8229600" cy="647700"/>
          </a:xfrm>
          <a:prstGeom prst="rect">
            <a:avLst/>
          </a:prstGeom>
          <a:solidFill>
            <a:srgbClr val="FFFFFF"/>
          </a:solidFill>
        </p:spPr>
        <p:txBody>
          <a:bodyPr lIns="0" tIns="0" rIns="0" bIns="0">
            <a:normAutofit fontScale="100000" lnSpcReduction="0"/>
          </a:bodyPr>
          <a:lstStyle/>
          <a:p>
            <a:pPr lvl="0" algn="l">
              <a:defRPr sz="1800"/>
            </a:pPr>
            <a:r>
              <a:rPr sz="3200"/>
              <a:t>Hibernate</a:t>
            </a:r>
            <a:r>
              <a:rPr sz="3200">
                <a:latin typeface="黑体"/>
                <a:ea typeface="黑体"/>
                <a:cs typeface="黑体"/>
                <a:sym typeface="黑体"/>
              </a:rPr>
              <a:t>系统</a:t>
            </a:r>
          </a:p>
        </p:txBody>
      </p:sp>
      <p:pic>
        <p:nvPicPr>
          <p:cNvPr id="78" name="image.png"/>
          <p:cNvPicPr/>
          <p:nvPr/>
        </p:nvPicPr>
        <p:blipFill>
          <a:blip r:embed="rId2">
            <a:extLst/>
          </a:blip>
          <a:stretch>
            <a:fillRect/>
          </a:stretch>
        </p:blipFill>
        <p:spPr>
          <a:xfrm>
            <a:off x="6084887" y="260350"/>
            <a:ext cx="2809876" cy="585788"/>
          </a:xfrm>
          <a:prstGeom prst="rect">
            <a:avLst/>
          </a:prstGeom>
          <a:ln w="12700">
            <a:miter lim="400000"/>
          </a:ln>
          <a:effectLst>
            <a:outerShdw sx="100000" sy="100000" kx="0" ky="0" algn="b" rotWithShape="0" blurRad="63500" dist="107763" dir="2700000">
              <a:srgbClr val="808080">
                <a:alpha val="50000"/>
              </a:srgbClr>
            </a:outerShdw>
          </a:effectLst>
        </p:spPr>
      </p:pic>
      <p:pic>
        <p:nvPicPr>
          <p:cNvPr id="79" name="image.png"/>
          <p:cNvPicPr/>
          <p:nvPr/>
        </p:nvPicPr>
        <p:blipFill>
          <a:blip r:embed="rId3">
            <a:extLst/>
          </a:blip>
          <a:stretch>
            <a:fillRect/>
          </a:stretch>
        </p:blipFill>
        <p:spPr>
          <a:xfrm>
            <a:off x="1116012" y="2636837"/>
            <a:ext cx="3381376" cy="3505201"/>
          </a:xfrm>
          <a:prstGeom prst="rect">
            <a:avLst/>
          </a:prstGeom>
          <a:ln w="12700">
            <a:miter lim="400000"/>
          </a:ln>
        </p:spPr>
      </p:pic>
      <p:sp>
        <p:nvSpPr>
          <p:cNvPr id="80" name="Shape 80"/>
          <p:cNvSpPr/>
          <p:nvPr/>
        </p:nvSpPr>
        <p:spPr>
          <a:xfrm>
            <a:off x="971550" y="1268412"/>
            <a:ext cx="7272338" cy="512701"/>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p>
            <a:pPr lvl="0">
              <a:spcBef>
                <a:spcPts val="1400"/>
              </a:spcBef>
              <a:defRPr sz="1800"/>
            </a:pPr>
            <a:r>
              <a:rPr sz="2400"/>
              <a:t>Hibernate</a:t>
            </a:r>
            <a:r>
              <a:rPr sz="2400">
                <a:latin typeface="宋体"/>
                <a:ea typeface="宋体"/>
                <a:cs typeface="宋体"/>
                <a:sym typeface="宋体"/>
              </a:rPr>
              <a:t>体系结构概要图</a:t>
            </a:r>
          </a:p>
        </p:txBody>
      </p:sp>
      <p:grpSp>
        <p:nvGrpSpPr>
          <p:cNvPr id="83" name="Group 83"/>
          <p:cNvGrpSpPr/>
          <p:nvPr/>
        </p:nvGrpSpPr>
        <p:grpSpPr>
          <a:xfrm>
            <a:off x="4119505" y="4419606"/>
            <a:ext cx="3908483" cy="1817682"/>
            <a:chOff x="0" y="0"/>
            <a:chExt cx="3908482" cy="1817681"/>
          </a:xfrm>
        </p:grpSpPr>
        <p:sp>
          <p:nvSpPr>
            <p:cNvPr id="81" name="Shape 81"/>
            <p:cNvSpPr/>
            <p:nvPr/>
          </p:nvSpPr>
          <p:spPr>
            <a:xfrm>
              <a:off x="0" y="0"/>
              <a:ext cx="3908483" cy="1817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673" y="7904"/>
                  </a:moveTo>
                  <a:lnTo>
                    <a:pt x="7673" y="7904"/>
                  </a:lnTo>
                  <a:cubicBezTo>
                    <a:pt x="6134" y="7904"/>
                    <a:pt x="4887" y="8926"/>
                    <a:pt x="4887" y="10187"/>
                  </a:cubicBezTo>
                  <a:lnTo>
                    <a:pt x="4887" y="10187"/>
                  </a:lnTo>
                  <a:lnTo>
                    <a:pt x="4887" y="19317"/>
                  </a:lnTo>
                  <a:cubicBezTo>
                    <a:pt x="4887" y="20578"/>
                    <a:pt x="6134" y="21600"/>
                    <a:pt x="7673" y="21600"/>
                  </a:cubicBezTo>
                  <a:lnTo>
                    <a:pt x="18815" y="21600"/>
                  </a:lnTo>
                  <a:cubicBezTo>
                    <a:pt x="20353" y="21600"/>
                    <a:pt x="21600" y="20578"/>
                    <a:pt x="21600" y="19317"/>
                  </a:cubicBezTo>
                  <a:lnTo>
                    <a:pt x="21600" y="10187"/>
                  </a:lnTo>
                  <a:cubicBezTo>
                    <a:pt x="21600" y="8926"/>
                    <a:pt x="20353" y="7904"/>
                    <a:pt x="18815" y="7904"/>
                  </a:cubicBezTo>
                  <a:lnTo>
                    <a:pt x="11851" y="7904"/>
                  </a:lnTo>
                  <a:lnTo>
                    <a:pt x="0" y="0"/>
                  </a:lnTo>
                  <a:lnTo>
                    <a:pt x="7673" y="7904"/>
                  </a:lnTo>
                  <a:close/>
                </a:path>
              </a:pathLst>
            </a:custGeom>
            <a:solidFill>
              <a:srgbClr val="BBE0E3"/>
            </a:solidFill>
            <a:ln w="9525" cap="flat">
              <a:solidFill>
                <a:srgbClr val="000000"/>
              </a:solidFill>
              <a:prstDash val="solid"/>
              <a:round/>
            </a:ln>
            <a:effectLst/>
          </p:spPr>
          <p:txBody>
            <a:bodyPr wrap="square" lIns="0" tIns="0" rIns="0" bIns="0" numCol="1" anchor="t">
              <a:noAutofit/>
            </a:bodyPr>
            <a:lstStyle/>
            <a:p>
              <a:pPr lvl="0" algn="ctr"/>
            </a:p>
          </p:txBody>
        </p:sp>
        <p:sp>
          <p:nvSpPr>
            <p:cNvPr id="82" name="Shape 82"/>
            <p:cNvSpPr/>
            <p:nvPr/>
          </p:nvSpPr>
          <p:spPr>
            <a:xfrm>
              <a:off x="995041" y="707362"/>
              <a:ext cx="2802695" cy="9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lgn="ctr">
                <a:defRPr>
                  <a:latin typeface="宋体"/>
                  <a:ea typeface="宋体"/>
                  <a:cs typeface="宋体"/>
                  <a:sym typeface="宋体"/>
                </a:defRPr>
              </a:lvl1pPr>
            </a:lstStyle>
            <a:p>
              <a:pPr lvl="0">
                <a:defRPr sz="1800"/>
              </a:pPr>
              <a:r>
                <a:rPr sz="2400"/>
                <a:t>基于配置文件的中间件产品</a:t>
              </a:r>
            </a:p>
          </p:txBody>
        </p:sp>
      </p:grpSp>
      <p:grpSp>
        <p:nvGrpSpPr>
          <p:cNvPr id="86" name="Group 86"/>
          <p:cNvGrpSpPr/>
          <p:nvPr/>
        </p:nvGrpSpPr>
        <p:grpSpPr>
          <a:xfrm>
            <a:off x="3240090" y="2276475"/>
            <a:ext cx="5148261" cy="1463654"/>
            <a:chOff x="0" y="0"/>
            <a:chExt cx="5148259" cy="1463653"/>
          </a:xfrm>
        </p:grpSpPr>
        <p:sp>
          <p:nvSpPr>
            <p:cNvPr id="84" name="Shape 84"/>
            <p:cNvSpPr/>
            <p:nvPr/>
          </p:nvSpPr>
          <p:spPr>
            <a:xfrm>
              <a:off x="0" y="0"/>
              <a:ext cx="5148260" cy="1463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26" y="0"/>
                  </a:moveTo>
                  <a:lnTo>
                    <a:pt x="11026" y="0"/>
                  </a:lnTo>
                  <a:cubicBezTo>
                    <a:pt x="9859" y="0"/>
                    <a:pt x="8912" y="1269"/>
                    <a:pt x="8912" y="2835"/>
                  </a:cubicBezTo>
                  <a:lnTo>
                    <a:pt x="8912" y="9922"/>
                  </a:lnTo>
                  <a:lnTo>
                    <a:pt x="0" y="21600"/>
                  </a:lnTo>
                  <a:lnTo>
                    <a:pt x="8912" y="14174"/>
                  </a:lnTo>
                  <a:cubicBezTo>
                    <a:pt x="8912" y="15739"/>
                    <a:pt x="9859" y="17008"/>
                    <a:pt x="11026" y="17008"/>
                  </a:cubicBezTo>
                  <a:lnTo>
                    <a:pt x="19485" y="17008"/>
                  </a:lnTo>
                  <a:cubicBezTo>
                    <a:pt x="20653" y="17008"/>
                    <a:pt x="21600" y="15739"/>
                    <a:pt x="21600" y="14174"/>
                  </a:cubicBezTo>
                  <a:lnTo>
                    <a:pt x="21600" y="2835"/>
                  </a:lnTo>
                  <a:cubicBezTo>
                    <a:pt x="21600" y="1269"/>
                    <a:pt x="20653" y="0"/>
                    <a:pt x="19485" y="0"/>
                  </a:cubicBezTo>
                  <a:lnTo>
                    <a:pt x="11026" y="0"/>
                  </a:lnTo>
                  <a:close/>
                </a:path>
              </a:pathLst>
            </a:custGeom>
            <a:solidFill>
              <a:srgbClr val="BBE0E3"/>
            </a:solidFill>
            <a:ln w="9525" cap="flat">
              <a:solidFill>
                <a:srgbClr val="000000"/>
              </a:solidFill>
              <a:prstDash val="solid"/>
              <a:round/>
            </a:ln>
            <a:effectLst/>
          </p:spPr>
          <p:txBody>
            <a:bodyPr wrap="square" lIns="0" tIns="0" rIns="0" bIns="0" numCol="1" anchor="t">
              <a:noAutofit/>
            </a:bodyPr>
            <a:lstStyle/>
            <a:p>
              <a:pPr lvl="0" algn="ctr"/>
            </a:p>
          </p:txBody>
        </p:sp>
        <p:sp>
          <p:nvSpPr>
            <p:cNvPr id="85" name="Shape 85"/>
            <p:cNvSpPr/>
            <p:nvPr/>
          </p:nvSpPr>
          <p:spPr>
            <a:xfrm>
              <a:off x="2234818" y="42205"/>
              <a:ext cx="2802695" cy="9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6799" tIns="46799" rIns="46799" bIns="46799" numCol="1" anchor="t">
              <a:spAutoFit/>
            </a:bodyPr>
            <a:lstStyle>
              <a:lvl1pPr algn="ctr">
                <a:defRPr>
                  <a:latin typeface="宋体"/>
                  <a:ea typeface="宋体"/>
                  <a:cs typeface="宋体"/>
                  <a:sym typeface="宋体"/>
                </a:defRPr>
              </a:lvl1pPr>
            </a:lstStyle>
            <a:p>
              <a:pPr lvl="0">
                <a:defRPr sz="1800"/>
              </a:pPr>
              <a:r>
                <a:rPr sz="2400"/>
                <a:t>与应用的交互采用持久化对象</a:t>
              </a:r>
            </a:p>
          </p:txBody>
        </p:sp>
      </p:grpSp>
      <p:sp>
        <p:nvSpPr>
          <p:cNvPr id="87" name="Shape 87"/>
          <p:cNvSpPr/>
          <p:nvPr/>
        </p:nvSpPr>
        <p:spPr>
          <a:xfrm>
            <a:off x="385762" y="6613525"/>
            <a:ext cx="2281238" cy="345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lvl="0">
              <a:defRPr sz="1800"/>
            </a:pPr>
            <a:r>
              <a:rPr sz="1400">
                <a:solidFill>
                  <a:srgbClr val="FFFFFF"/>
                </a:solidFill>
                <a:latin typeface="宋体"/>
                <a:ea typeface="宋体"/>
                <a:cs typeface="宋体"/>
                <a:sym typeface="宋体"/>
              </a:rPr>
              <a:t>星期三</a:t>
            </a:r>
            <a:r>
              <a:rPr sz="1400">
                <a:solidFill>
                  <a:srgbClr val="FFFFFF"/>
                </a:solidFill>
              </a:rPr>
              <a:t>, </a:t>
            </a:r>
            <a:r>
              <a:rPr sz="1400">
                <a:solidFill>
                  <a:srgbClr val="FFFFFF"/>
                </a:solidFill>
                <a:latin typeface="宋体"/>
                <a:ea typeface="宋体"/>
                <a:cs typeface="宋体"/>
                <a:sym typeface="宋体"/>
              </a:rPr>
              <a:t>六月 </a:t>
            </a:r>
            <a:r>
              <a:rPr sz="1400">
                <a:solidFill>
                  <a:srgbClr val="FFFFFF"/>
                </a:solidFill>
              </a:rPr>
              <a:t>24, 2015</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6799" tIns="46799" rIns="46799" bIns="4679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6799" tIns="46799" rIns="46799" bIns="4679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6799" tIns="46799" rIns="46799" bIns="4679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BE0E3"/>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6799" tIns="46799" rIns="46799" bIns="4679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