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lvl1pPr>
      <a:defRPr>
        <a:latin typeface="Impact"/>
        <a:ea typeface="Impact"/>
        <a:cs typeface="Impact"/>
        <a:sym typeface="Impact"/>
      </a:defRPr>
    </a:lvl1pPr>
    <a:lvl2pPr indent="457200">
      <a:defRPr>
        <a:latin typeface="Impact"/>
        <a:ea typeface="Impact"/>
        <a:cs typeface="Impact"/>
        <a:sym typeface="Impact"/>
      </a:defRPr>
    </a:lvl2pPr>
    <a:lvl3pPr indent="914400">
      <a:defRPr>
        <a:latin typeface="Impact"/>
        <a:ea typeface="Impact"/>
        <a:cs typeface="Impact"/>
        <a:sym typeface="Impact"/>
      </a:defRPr>
    </a:lvl3pPr>
    <a:lvl4pPr indent="1371600">
      <a:defRPr>
        <a:latin typeface="Impact"/>
        <a:ea typeface="Impact"/>
        <a:cs typeface="Impact"/>
        <a:sym typeface="Impact"/>
      </a:defRPr>
    </a:lvl4pPr>
    <a:lvl5pPr indent="1828800">
      <a:defRPr>
        <a:latin typeface="Impact"/>
        <a:ea typeface="Impact"/>
        <a:cs typeface="Impact"/>
        <a:sym typeface="Impact"/>
      </a:defRPr>
    </a:lvl5pPr>
    <a:lvl6pPr>
      <a:defRPr>
        <a:latin typeface="Impact"/>
        <a:ea typeface="Impact"/>
        <a:cs typeface="Impact"/>
        <a:sym typeface="Impact"/>
      </a:defRPr>
    </a:lvl6pPr>
    <a:lvl7pPr>
      <a:defRPr>
        <a:latin typeface="Impact"/>
        <a:ea typeface="Impact"/>
        <a:cs typeface="Impact"/>
        <a:sym typeface="Impact"/>
      </a:defRPr>
    </a:lvl7pPr>
    <a:lvl8pPr>
      <a:defRPr>
        <a:latin typeface="Impact"/>
        <a:ea typeface="Impact"/>
        <a:cs typeface="Impact"/>
        <a:sym typeface="Impact"/>
      </a:defRPr>
    </a:lvl8pPr>
    <a:lvl9pPr>
      <a:defRPr>
        <a:latin typeface="Impact"/>
        <a:ea typeface="Impact"/>
        <a:cs typeface="Impact"/>
        <a:sym typeface="Impac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D4CB"/>
          </a:solidFill>
        </a:fill>
      </a:tcStyle>
    </a:wholeTbl>
    <a:band2H>
      <a:tcTxStyle b="def" i="def"/>
      <a:tcStyle>
        <a:tcBdr/>
        <a:fill>
          <a:solidFill>
            <a:srgbClr val="F8EBE7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Impact"/>
          <a:ea typeface="Impact"/>
          <a:cs typeface="Impac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Impact"/>
          <a:ea typeface="Impact"/>
          <a:cs typeface="Impac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609600" y="1920875"/>
            <a:ext cx="10972800" cy="1508125"/>
          </a:xfrm>
          <a:prstGeom prst="rect">
            <a:avLst/>
          </a:prstGeom>
        </p:spPr>
        <p:txBody>
          <a:bodyPr/>
          <a:lstStyle>
            <a:lvl1pPr indent="0" algn="ctr">
              <a:defRPr sz="5000"/>
            </a:lvl1pPr>
          </a:lstStyle>
          <a:p>
            <a:pPr lvl="0">
              <a:defRPr sz="1800"/>
            </a:pPr>
            <a:r>
              <a:rPr sz="5000"/>
              <a:t>标题文本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✓"/>
            </a:lvl2pPr>
            <a:lvl3pPr>
              <a:buChar char="-"/>
            </a:lvl3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1757" y="166687"/>
            <a:ext cx="11557943" cy="1172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0">
              <a:defRPr sz="1800"/>
            </a:pPr>
            <a:r>
              <a:rPr sz="44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276721" y="1544662"/>
            <a:ext cx="11269117" cy="5040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2pPr>
              <a:buChar char="✓"/>
            </a:lvl2pPr>
            <a:lvl3pPr>
              <a:buChar char="-"/>
            </a:lvl3pPr>
          </a:lstStyle>
          <a:p>
            <a:pPr lvl="0">
              <a:defRPr sz="1800"/>
            </a:pPr>
            <a:r>
              <a:rPr sz="2800"/>
              <a:t>正文级别 1</a:t>
            </a:r>
            <a:endParaRPr sz="2800"/>
          </a:p>
          <a:p>
            <a:pPr lvl="1">
              <a:defRPr sz="1800"/>
            </a:pPr>
            <a:r>
              <a:rPr sz="2800"/>
              <a:t>正文级别 2</a:t>
            </a:r>
            <a:endParaRPr sz="2800"/>
          </a:p>
          <a:p>
            <a:pPr lvl="2">
              <a:defRPr sz="1800"/>
            </a:pPr>
            <a:r>
              <a:rPr sz="2800"/>
              <a:t>正文级别 3</a:t>
            </a:r>
            <a:endParaRPr sz="2800"/>
          </a:p>
          <a:p>
            <a:pPr lvl="3">
              <a:defRPr sz="1800"/>
            </a:pPr>
            <a:r>
              <a:rPr sz="2800"/>
              <a:t>正文级别 4</a:t>
            </a:r>
            <a:endParaRPr sz="2800"/>
          </a:p>
          <a:p>
            <a:pPr lvl="4">
              <a:defRPr sz="1800"/>
            </a:pPr>
            <a:r>
              <a:rPr sz="2800"/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610600" y="6397942"/>
            <a:ext cx="27432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spd="med" advClick="1"/>
  <p:txStyles>
    <p:titleStyle>
      <a:lvl1pPr indent="762000">
        <a:lnSpc>
          <a:spcPct val="90000"/>
        </a:lnSpc>
        <a:defRPr sz="4400">
          <a:latin typeface="Impact"/>
          <a:ea typeface="Impact"/>
          <a:cs typeface="Impact"/>
          <a:sym typeface="Impact"/>
        </a:defRPr>
      </a:lvl1pPr>
      <a:lvl2pPr>
        <a:lnSpc>
          <a:spcPct val="90000"/>
        </a:lnSpc>
        <a:defRPr sz="4400">
          <a:latin typeface="Impact"/>
          <a:ea typeface="Impact"/>
          <a:cs typeface="Impact"/>
          <a:sym typeface="Impact"/>
        </a:defRPr>
      </a:lvl2pPr>
      <a:lvl3pPr>
        <a:lnSpc>
          <a:spcPct val="90000"/>
        </a:lnSpc>
        <a:defRPr sz="4400">
          <a:latin typeface="Impact"/>
          <a:ea typeface="Impact"/>
          <a:cs typeface="Impact"/>
          <a:sym typeface="Impact"/>
        </a:defRPr>
      </a:lvl3pPr>
      <a:lvl4pPr>
        <a:lnSpc>
          <a:spcPct val="90000"/>
        </a:lnSpc>
        <a:defRPr sz="4400">
          <a:latin typeface="Impact"/>
          <a:ea typeface="Impact"/>
          <a:cs typeface="Impact"/>
          <a:sym typeface="Impact"/>
        </a:defRPr>
      </a:lvl4pPr>
      <a:lvl5pPr>
        <a:lnSpc>
          <a:spcPct val="90000"/>
        </a:lnSpc>
        <a:defRPr sz="4400">
          <a:latin typeface="Impact"/>
          <a:ea typeface="Impact"/>
          <a:cs typeface="Impact"/>
          <a:sym typeface="Impact"/>
        </a:defRPr>
      </a:lvl5pPr>
      <a:lvl6pPr indent="457200">
        <a:lnSpc>
          <a:spcPct val="90000"/>
        </a:lnSpc>
        <a:defRPr sz="4400">
          <a:latin typeface="Impact"/>
          <a:ea typeface="Impact"/>
          <a:cs typeface="Impact"/>
          <a:sym typeface="Impact"/>
        </a:defRPr>
      </a:lvl6pPr>
      <a:lvl7pPr indent="914400">
        <a:lnSpc>
          <a:spcPct val="90000"/>
        </a:lnSpc>
        <a:defRPr sz="4400">
          <a:latin typeface="Impact"/>
          <a:ea typeface="Impact"/>
          <a:cs typeface="Impact"/>
          <a:sym typeface="Impact"/>
        </a:defRPr>
      </a:lvl7pPr>
      <a:lvl8pPr indent="1371600">
        <a:lnSpc>
          <a:spcPct val="90000"/>
        </a:lnSpc>
        <a:defRPr sz="4400">
          <a:latin typeface="Impact"/>
          <a:ea typeface="Impact"/>
          <a:cs typeface="Impact"/>
          <a:sym typeface="Impact"/>
        </a:defRPr>
      </a:lvl8pPr>
      <a:lvl9pPr indent="1828800">
        <a:lnSpc>
          <a:spcPct val="90000"/>
        </a:lnSpc>
        <a:defRPr sz="4400">
          <a:latin typeface="Impact"/>
          <a:ea typeface="Impact"/>
          <a:cs typeface="Impact"/>
          <a:sym typeface="Impact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Impact"/>
          <a:ea typeface="Impact"/>
          <a:cs typeface="Impact"/>
          <a:sym typeface="Impact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Impact"/>
          <a:ea typeface="Impact"/>
          <a:cs typeface="Impact"/>
          <a:sym typeface="Impact"/>
        </a:defRPr>
      </a:lvl2pPr>
      <a:lvl3pPr marL="1234439" indent="-320039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Impact"/>
          <a:ea typeface="Impact"/>
          <a:cs typeface="Impact"/>
          <a:sym typeface="Impact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Impact"/>
          <a:ea typeface="Impact"/>
          <a:cs typeface="Impact"/>
          <a:sym typeface="Impact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Impact"/>
          <a:ea typeface="Impact"/>
          <a:cs typeface="Impact"/>
          <a:sym typeface="Impact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Impact"/>
          <a:ea typeface="Impact"/>
          <a:cs typeface="Impact"/>
          <a:sym typeface="Impact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Impact"/>
          <a:ea typeface="Impact"/>
          <a:cs typeface="Impact"/>
          <a:sym typeface="Impact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Impact"/>
          <a:ea typeface="Impact"/>
          <a:cs typeface="Impact"/>
          <a:sym typeface="Impact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Impact"/>
          <a:ea typeface="Impact"/>
          <a:cs typeface="Impact"/>
          <a:sym typeface="Impact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Impact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Impact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Impact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Impact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Impact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Impact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Impact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Impact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Impac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cn/middleware/ias/toplink-jpa-annotations-100895-zhs.html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1485899" y="817562"/>
            <a:ext cx="9144002" cy="2387601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Hibernate &amp; JPA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日期映射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@Temporal 可以将java.util.Date 映射成为数据库中的：date, time , datetime , timestamp，方法如下：</a:t>
            </a:r>
            <a:endParaRPr sz="2800"/>
          </a:p>
          <a:p>
            <a:pPr lvl="1">
              <a:defRPr sz="1800"/>
            </a:pPr>
            <a:r>
              <a:rPr sz="2800">
                <a:solidFill>
                  <a:srgbClr val="777777"/>
                </a:solidFill>
              </a:rPr>
              <a:t>@Temporal</a:t>
            </a:r>
            <a:r>
              <a:rPr sz="2800"/>
              <a:t>(TemporalType.</a:t>
            </a:r>
            <a:r>
              <a:rPr sz="2800">
                <a:solidFill>
                  <a:srgbClr val="0326CC"/>
                </a:solidFill>
              </a:rPr>
              <a:t>TIMESTAMP</a:t>
            </a:r>
            <a:r>
              <a:rPr sz="2800"/>
              <a:t>)</a:t>
            </a:r>
            <a:endParaRPr sz="2800"/>
          </a:p>
          <a:p>
            <a:pPr lvl="1">
              <a:defRPr sz="1800"/>
            </a:pPr>
            <a:r>
              <a:rPr sz="2800">
                <a:solidFill>
                  <a:srgbClr val="777777"/>
                </a:solidFill>
              </a:rPr>
              <a:t>@Temporal</a:t>
            </a:r>
            <a:r>
              <a:rPr sz="2800"/>
              <a:t>(TemporalType.</a:t>
            </a:r>
            <a:r>
              <a:rPr sz="2800">
                <a:solidFill>
                  <a:srgbClr val="0326CC"/>
                </a:solidFill>
              </a:rPr>
              <a:t>DATE</a:t>
            </a:r>
            <a:r>
              <a:rPr sz="2800"/>
              <a:t>)</a:t>
            </a:r>
            <a:endParaRPr sz="2800"/>
          </a:p>
          <a:p>
            <a:pPr lvl="1">
              <a:defRPr sz="1800"/>
            </a:pPr>
            <a:r>
              <a:rPr sz="2800">
                <a:solidFill>
                  <a:srgbClr val="777777"/>
                </a:solidFill>
              </a:rPr>
              <a:t>@Temporal</a:t>
            </a:r>
            <a:r>
              <a:rPr sz="2800"/>
              <a:t>(TemporalType.</a:t>
            </a:r>
            <a:r>
              <a:rPr sz="2800">
                <a:solidFill>
                  <a:srgbClr val="0326CC"/>
                </a:solidFill>
              </a:rPr>
              <a:t>TIME</a:t>
            </a:r>
            <a:r>
              <a:rPr sz="2800"/>
              <a:t>)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Boolean 值的映射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  <p:pic>
        <p:nvPicPr>
          <p:cNvPr id="5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409" y="1957683"/>
            <a:ext cx="8998671" cy="837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138757" y="2935287"/>
            <a:ext cx="11557943" cy="1172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复杂“值”映射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“组键儿类”(Embedded Object)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  <p:pic>
        <p:nvPicPr>
          <p:cNvPr id="6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745" y="1649230"/>
            <a:ext cx="3283317" cy="137441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pic>
        <p:nvPicPr>
          <p:cNvPr id="6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2720" y="4057424"/>
            <a:ext cx="9929880" cy="120119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值集合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276721" y="1544662"/>
            <a:ext cx="11269117" cy="153159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可以将 List、Set、数组“简单值”集合进行映射(joinTable也可以换成 CollectionTable)  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  <p:pic>
        <p:nvPicPr>
          <p:cNvPr id="68" name="pasted-image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14704" y="3471499"/>
            <a:ext cx="10352050" cy="224429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11757" y="166687"/>
            <a:ext cx="12168486" cy="117232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“組件值” 集合（Embeddable Object Collection）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  <p:pic>
        <p:nvPicPr>
          <p:cNvPr id="7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1420" y="1985472"/>
            <a:ext cx="10429160" cy="4541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  <p:sp>
        <p:nvSpPr>
          <p:cNvPr id="75" name="Shape 75"/>
          <p:cNvSpPr/>
          <p:nvPr>
            <p:ph type="title"/>
          </p:nvPr>
        </p:nvSpPr>
        <p:spPr>
          <a:xfrm>
            <a:off x="191458" y="2631281"/>
            <a:ext cx="11557943" cy="15954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EntityManager常用的API介绍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脏检查机制原理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当实体对象进行缓存时，首先会被拍一张“快照”，并被存储起来</a:t>
            </a:r>
            <a:endParaRPr sz="2800"/>
          </a:p>
          <a:p>
            <a:pPr lvl="0">
              <a:defRPr sz="1800"/>
            </a:pPr>
            <a:r>
              <a:rPr sz="2800"/>
              <a:t>当清理的时机到来时，缓存中对象会由存储的“快照”进进行比对</a:t>
            </a:r>
            <a:endParaRPr sz="2800"/>
          </a:p>
          <a:p>
            <a:pPr lvl="0">
              <a:defRPr sz="1800"/>
            </a:pPr>
            <a:r>
              <a:rPr sz="2800"/>
              <a:t>当被发现“变脏”，则会进行相应的更新操作，反之不会做任何操作</a:t>
            </a: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当调用了persist() 方法时，被操作对象会进入缓存中，并被安排一次“insert”操作，待到缓存清理时被操作</a:t>
            </a: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当调用了delete()方法时，被操作的对象移出缓存，并被安排一次“delete”操作，待到缓存清理时被操作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idx="1"/>
          </p:nvPr>
        </p:nvSpPr>
        <p:spPr>
          <a:xfrm>
            <a:off x="265014" y="332158"/>
            <a:ext cx="11801524" cy="649401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 T find(Class entityClass, Object primaryKey)</a:t>
            </a:r>
            <a:endParaRPr sz="2800"/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以主键查询实体对象,entityClass是实体的类,primaryKey是主键值，当上下文或数据库中不存在时，返回null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800"/>
              <a:t>T getPreference(Class entityClass, Object primaryKey)</a:t>
            </a:r>
            <a:endParaRPr sz="2800"/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以主键查询实体对象,entityClass是实体的类,primaryKey是主键值，当上下文或数据库中不存在时，出现EntityNotFoundException,实际加载是“代理对象”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marL="280736" indent="-280736">
              <a:buFontTx/>
              <a:defRPr sz="1800"/>
            </a:pPr>
            <a:r>
              <a:rPr sz="2800"/>
              <a:t>void fluh()</a:t>
            </a:r>
            <a:endParaRPr sz="2800"/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将缓存中的数据同步到数据库中，将变脏的数据更新到数据库中，删除态的对象进行删除，新persist  的对象进行添加。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marL="280736" indent="-280736">
              <a:buFontTx/>
              <a:defRPr sz="1800"/>
            </a:pPr>
            <a:r>
              <a:rPr sz="2800"/>
              <a:t>void refersh(Object entity)</a:t>
            </a:r>
            <a:endParaRPr sz="2800"/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  与flush 操作相反，将数据库中的数据同步到缓存中,参数中的对象只能是“受控态”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marL="280736" indent="-280736">
              <a:buFontTx/>
              <a:defRPr sz="1800"/>
            </a:pPr>
            <a:r>
              <a:rPr sz="2800"/>
              <a:t>void clear()</a:t>
            </a:r>
            <a:endParaRPr sz="2800"/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缓存清空，所以受控对象将变为流离态，之前对所有受控对象的修改，将全部被忽略，所以应该考虑先进行flush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body" idx="1"/>
          </p:nvPr>
        </p:nvSpPr>
        <p:spPr>
          <a:xfrm>
            <a:off x="265014" y="332158"/>
            <a:ext cx="11801524" cy="649401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 void persist(Object entity)</a:t>
            </a:r>
            <a:endParaRPr sz="2800"/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通过调用EntityManager的persist()方法,新实体实例将转换为受控状态.这意谓着当persist ()方法所在的事务提交时,实体的数据将保存到数据库中.如果实体已经被持久化,那么调用persist()操作不会发生任何事情.如果对一个已经删除的 实体调用persist()操作,删除态的实体又转变为受控态.如果对游离状的实体执行persist()操作,将抛出 IllegalArgumentException.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在一个实体上调用persist()操作,将广播到和实体关联的实体上,执行相应的级联持久化操作；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marL="280736" indent="-280736">
              <a:buFontTx/>
              <a:defRPr sz="1800"/>
            </a:pPr>
            <a:r>
              <a:rPr sz="2800"/>
              <a:t>void remove(Object entity)</a:t>
            </a:r>
            <a:endParaRPr sz="2800"/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通过调用remove()方法删除一个受控的实体.如果实体声明为级联删除(cascade=REMOVE 或者cascade=ALL ),被关联的实体也会被删除.在一个新建状态的实体上调用remove()操作,将被忽略.如果在游离实体上调用remove()操作,将抛出 IllegalArgumentException,相关的事务将回滚.如果在已经删除的实体上执行remove()操作,也会被忽略；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marL="280736" indent="-280736">
              <a:buFontTx/>
              <a:defRPr sz="1800"/>
            </a:pPr>
            <a:r>
              <a:rPr sz="2800"/>
              <a:t>T merge(T entity)</a:t>
            </a:r>
            <a:endParaRPr sz="2800"/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lvl="0" marL="0" indent="0" defTabSz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800"/>
            </a:pPr>
            <a:r>
              <a:rPr>
                <a:latin typeface="Arial"/>
                <a:ea typeface="Arial"/>
                <a:cs typeface="Arial"/>
                <a:sym typeface="Arial"/>
              </a:rPr>
              <a:t>将一个游离态的实体持久化到数据库中,并转换为受控态的实体；但需要注意的是：参数中的entity仍为游离态，但其返回对象为受控态。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-2066" y="14633"/>
            <a:ext cx="11557943" cy="159543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对象状态的变化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  <p:pic>
        <p:nvPicPr>
          <p:cNvPr id="1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046" y="1969698"/>
            <a:ext cx="10877908" cy="4766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xfrm>
            <a:off x="317028" y="2842840"/>
            <a:ext cx="11557944" cy="1172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实体关联关系的映射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两个世界，贫富悬殊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276721" y="1544662"/>
            <a:ext cx="11269117" cy="307538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关系世界：单向的子表到主表的多对一关联</a:t>
            </a:r>
            <a:endParaRPr sz="2800"/>
          </a:p>
          <a:p>
            <a:pPr lvl="0">
              <a:defRPr sz="1800"/>
            </a:pPr>
            <a:r>
              <a:rPr sz="2800"/>
              <a:t>对象世界：</a:t>
            </a:r>
            <a:endParaRPr sz="2800"/>
          </a:p>
          <a:p>
            <a:pPr lvl="1">
              <a:defRPr sz="1800"/>
            </a:pPr>
            <a:r>
              <a:rPr sz="2800"/>
              <a:t> 方向：单向，双向</a:t>
            </a:r>
            <a:endParaRPr sz="2800"/>
          </a:p>
          <a:p>
            <a:pPr lvl="1">
              <a:defRPr sz="1800"/>
            </a:pPr>
            <a:r>
              <a:rPr sz="2800"/>
              <a:t> 重数：1-1 , 1-N , N-N</a:t>
            </a: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JPA：要用映射技术，完成两个世界的对话，Great ! ! !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  <p:pic>
        <p:nvPicPr>
          <p:cNvPr id="9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5600" y="4620267"/>
            <a:ext cx="2905750" cy="2123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2126" y="4589223"/>
            <a:ext cx="2905750" cy="2185522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3779391" y="5046983"/>
            <a:ext cx="3502125" cy="1270001"/>
          </a:xfrm>
          <a:prstGeom prst="leftRightArrow">
            <a:avLst>
              <a:gd name="adj1" fmla="val 32000"/>
              <a:gd name="adj2" fmla="val 44000"/>
            </a:avLst>
          </a:prstGeom>
          <a:gradFill>
            <a:gsLst>
              <a:gs pos="0">
                <a:srgbClr val="F16C12"/>
              </a:gs>
              <a:gs pos="100000">
                <a:srgbClr val="FFBEA9"/>
              </a:gs>
            </a:gsLst>
            <a:lin ang="16200000"/>
          </a:gradFill>
          <a:ln>
            <a:solidFill/>
            <a:round/>
          </a:ln>
          <a:effectLst>
            <a:outerShdw sx="100000" sy="100000" kx="0" ky="0" algn="b" rotWithShape="0" blurRad="190500" dist="8455" dir="5400000">
              <a:srgbClr val="000000"/>
            </a:outerShdw>
          </a:effectLst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一对一关联单向映射</a:t>
            </a:r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单向只能从子表方向主表方进行关联，配置如下：</a:t>
            </a: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@OneToOne:</a:t>
            </a:r>
            <a:endParaRPr sz="2800"/>
          </a:p>
          <a:p>
            <a:pPr lvl="1">
              <a:defRPr sz="1800"/>
            </a:pPr>
            <a:r>
              <a:rPr sz="2800"/>
              <a:t>  targetEntity :一般情况可以靠“反射”获取  </a:t>
            </a:r>
            <a:endParaRPr sz="2800"/>
          </a:p>
          <a:p>
            <a:pPr lvl="1">
              <a:defRPr sz="1800"/>
            </a:pPr>
            <a:r>
              <a:rPr sz="2800"/>
              <a:t>另两个属性都是可选项（后文中详细阐述）</a:t>
            </a:r>
            <a:endParaRPr sz="2800"/>
          </a:p>
          <a:p>
            <a:pPr lvl="0">
              <a:defRPr sz="1800"/>
            </a:pPr>
            <a:r>
              <a:rPr sz="2800"/>
              <a:t>@JoinColumn: 指明外键</a:t>
            </a:r>
          </a:p>
        </p:txBody>
      </p:sp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  <p:pic>
        <p:nvPicPr>
          <p:cNvPr id="10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816" y="1985974"/>
            <a:ext cx="9461884" cy="950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一对一双向关联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xfrm>
            <a:off x="18727" y="1493078"/>
            <a:ext cx="11017251" cy="47507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此方向需要建立在“从子表方向主表方关联”的基础上，配置如下：</a:t>
            </a: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 mappedBy:是可选项，它表明了反方向关联的“句柄”，表明了“谁是主表一方”，如果不指定，会造成生成较多的sql语句行。相当于xml中inverse=true 属性。</a:t>
            </a:r>
            <a:endParaRPr sz="2800"/>
          </a:p>
          <a:p>
            <a:pPr lvl="0">
              <a:defRPr sz="1800"/>
            </a:pPr>
            <a:r>
              <a:rPr sz="2800"/>
              <a:t>mappedBy与@JoinColumn是对立方</a:t>
            </a:r>
            <a:endParaRPr sz="2800"/>
          </a:p>
          <a:p>
            <a:pPr lvl="0">
              <a:defRPr sz="1800"/>
            </a:pPr>
            <a:r>
              <a:rPr sz="2800"/>
              <a:t>fetch:在此处是无效选项，始终为：EAGER!!!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  <p:pic>
        <p:nvPicPr>
          <p:cNvPr id="10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047" y="2099635"/>
            <a:ext cx="10362610" cy="732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fetch选项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FetchType.EAGER: 对“本实体”的加载，会立即引起相关联实体的加载动作，这是一种较为危险的动作，请谨慎使用。</a:t>
            </a: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FetchType.LAZY: 此时会延迟加载，推迟到何时使用，何时加载。注意：不能延迟到持久化上下文关闭后。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cascade 选项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xfrm>
            <a:off x="147885" y="1526242"/>
            <a:ext cx="10845603" cy="4684465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20000"/>
              </a:lnSpc>
              <a:defRPr sz="1800"/>
            </a:pPr>
            <a:r>
              <a:rPr sz="2700"/>
              <a:t>PERSIST: 实体从new转为managed时，会级联将关联实体变为managed</a:t>
            </a:r>
            <a:endParaRPr sz="2700"/>
          </a:p>
          <a:p>
            <a:pPr lvl="0">
              <a:lnSpc>
                <a:spcPct val="120000"/>
              </a:lnSpc>
              <a:defRPr sz="1800"/>
            </a:pPr>
            <a:r>
              <a:rPr sz="2700"/>
              <a:t>MERGE: 实体从detached合并为managed时，被关联实体变为managed</a:t>
            </a:r>
            <a:endParaRPr sz="2700"/>
          </a:p>
          <a:p>
            <a:pPr lvl="0">
              <a:lnSpc>
                <a:spcPct val="120000"/>
              </a:lnSpc>
              <a:defRPr sz="1800"/>
            </a:pPr>
            <a:r>
              <a:rPr sz="2700"/>
              <a:t>REMOVE:实体“被安排删除”时，被关联实体一并被“安排删除”（在清理发生删除动作）</a:t>
            </a:r>
            <a:endParaRPr sz="2700"/>
          </a:p>
          <a:p>
            <a:pPr lvl="0">
              <a:lnSpc>
                <a:spcPct val="120000"/>
              </a:lnSpc>
              <a:defRPr sz="1800"/>
            </a:pPr>
            <a:r>
              <a:rPr sz="2700"/>
              <a:t>REFERSH: 实体被“数据库反向清理”时，被关联实体一并被清理。</a:t>
            </a:r>
            <a:endParaRPr sz="2700"/>
          </a:p>
          <a:p>
            <a:pPr lvl="0">
              <a:lnSpc>
                <a:spcPct val="120000"/>
              </a:lnSpc>
              <a:defRPr sz="1800"/>
            </a:pPr>
            <a:r>
              <a:rPr sz="2700"/>
              <a:t>DETACHED: 当实体变为detached,被关联实体一并变为detached</a:t>
            </a:r>
            <a:endParaRPr sz="2700"/>
          </a:p>
          <a:p>
            <a:pPr lvl="0">
              <a:lnSpc>
                <a:spcPct val="120000"/>
              </a:lnSpc>
              <a:defRPr sz="1800"/>
            </a:pPr>
            <a:r>
              <a:rPr sz="2700"/>
              <a:t>ALL: 以上所有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多对一单向关联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映射方法与一对一单向基本一致</a:t>
            </a: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 </a:t>
            </a:r>
            <a:endParaRPr sz="2800"/>
          </a:p>
          <a:p>
            <a:pPr lvl="0">
              <a:defRPr sz="1800"/>
            </a:pPr>
            <a:r>
              <a:rPr sz="2800"/>
              <a:t>使用时注意：在做级联删除时，如果多方还存有关联的实体，会因为破坏参照完整性而失败</a:t>
            </a:r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  <p:grpSp>
        <p:nvGrpSpPr>
          <p:cNvPr id="120" name="Group 120"/>
          <p:cNvGrpSpPr/>
          <p:nvPr/>
        </p:nvGrpSpPr>
        <p:grpSpPr>
          <a:xfrm>
            <a:off x="370362" y="1983905"/>
            <a:ext cx="10215088" cy="1443931"/>
            <a:chOff x="-203200" y="-203200"/>
            <a:chExt cx="10215087" cy="1443929"/>
          </a:xfrm>
        </p:grpSpPr>
        <p:pic>
          <p:nvPicPr>
            <p:cNvPr id="119" name="pasted-image.png"/>
            <p:cNvPicPr/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9808688" cy="99943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8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03200" y="-203200"/>
              <a:ext cx="10215088" cy="144393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多对一双向关联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配置和使用方式与“一对一基本一致”</a:t>
            </a:r>
          </a:p>
        </p:txBody>
      </p:sp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  <p:pic>
        <p:nvPicPr>
          <p:cNvPr id="12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975" y="2351248"/>
            <a:ext cx="10062050" cy="9861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8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http://www.oracle.com/technetwork/cn/middleware/ias/toplink-jpa-annotations-100895-zhs.html</a:t>
            </a:r>
          </a:p>
        </p:txBody>
      </p:sp>
      <p:sp>
        <p:nvSpPr>
          <p:cNvPr id="129" name="Shape 1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317028" y="2430715"/>
            <a:ext cx="11557944" cy="15954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实体及简单值映射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主键策略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-113403" y="1317649"/>
            <a:ext cx="11808264" cy="545772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由@Id 完成 </a:t>
            </a:r>
            <a:endParaRPr sz="2800"/>
          </a:p>
          <a:p>
            <a:pPr lvl="0">
              <a:defRPr sz="1800"/>
            </a:pPr>
            <a:r>
              <a:rPr sz="2800"/>
              <a:t>由@GeneratedValue（strategy=“?”）完成指定主键的生成方式</a:t>
            </a: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strategry 有四种方式：</a:t>
            </a:r>
            <a:endParaRPr sz="2800"/>
          </a:p>
          <a:p>
            <a:pPr lvl="1">
              <a:defRPr sz="1800"/>
            </a:pPr>
            <a:r>
              <a:rPr sz="2800"/>
              <a:t> GenerationType.IDENTITY: 使用自增长方式完成（mysql,sqlServer,DB2等）</a:t>
            </a:r>
            <a:endParaRPr sz="2800"/>
          </a:p>
          <a:p>
            <a:pPr lvl="1">
              <a:defRPr sz="1800"/>
            </a:pPr>
            <a:r>
              <a:rPr sz="2800"/>
              <a:t>GenerationType.SEQUENCE：使用sequence方式 （Oracle,PostGre）</a:t>
            </a:r>
            <a:endParaRPr sz="2800"/>
          </a:p>
          <a:p>
            <a:pPr lvl="1">
              <a:defRPr sz="1800"/>
            </a:pPr>
            <a:r>
              <a:rPr sz="2800"/>
              <a:t>GenerationType.TABLE：使用自定义表的方式 （跨数据库平台）</a:t>
            </a:r>
            <a:endParaRPr sz="2800"/>
          </a:p>
          <a:p>
            <a:pPr lvl="1">
              <a:defRPr sz="1800"/>
            </a:pPr>
            <a:r>
              <a:rPr sz="2800"/>
              <a:t>GenerationType.AUTO：由JPA引擎自动完成(不同引擎有不同的方式,hibernate引擎采用identity方式)</a:t>
            </a:r>
            <a:endParaRPr sz="2800"/>
          </a:p>
          <a:p>
            <a:pPr lvl="0">
              <a:defRPr sz="1800"/>
            </a:pPr>
            <a:endParaRPr sz="2800"/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 GenerationType.TABLE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此方式便于做应用在不同数据库之间的移植</a:t>
            </a: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缺省方式，由引擎自动指定“表的定义”</a:t>
            </a:r>
            <a:endParaRPr sz="2800"/>
          </a:p>
          <a:p>
            <a:pPr lvl="1">
              <a:defRPr sz="1800"/>
            </a:pPr>
            <a:r>
              <a:rPr sz="2800"/>
              <a:t>@GeneratedValue(strategy = GenerationType.TABLE) </a:t>
            </a:r>
            <a:endParaRPr sz="2800"/>
          </a:p>
          <a:p>
            <a:pPr lvl="0">
              <a:defRPr sz="1800"/>
            </a:pPr>
            <a:r>
              <a:rPr sz="2800"/>
              <a:t>常规方式： </a:t>
            </a:r>
            <a:endParaRPr sz="2800"/>
          </a:p>
          <a:p>
            <a:pPr lvl="1">
              <a:defRPr sz="1800"/>
            </a:pPr>
            <a:r>
              <a:rPr sz="2800"/>
              <a:t>@TableGenerator(name = "PK_SEQ", </a:t>
            </a:r>
            <a:r>
              <a:rPr sz="2800"/>
              <a:t>table = “SEQUENCE_TABLE", pkColumnName  = "SEQUENCE_NAME", valueColumnName  = "SEQUENCE_COUNT")  //指定表名及结构</a:t>
            </a:r>
            <a:endParaRPr sz="2800"/>
          </a:p>
          <a:p>
            <a:pPr lvl="3" marL="0" indent="685800">
              <a:buSzTx/>
              <a:buFontTx/>
              <a:buNone/>
              <a:defRPr sz="1800"/>
            </a:pPr>
            <a:r>
              <a:rPr sz="2800"/>
              <a:t>@GeneratedValue(strategy =GenerationType.TABLE,generator="PK_SEQ")  //指定generator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GenerationType.SEQUENCE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125462" y="1413531"/>
            <a:ext cx="11941076" cy="520171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 生成sequenceGenerator</a:t>
            </a:r>
            <a:endParaRPr sz="2800"/>
          </a:p>
          <a:p>
            <a:pPr lvl="1">
              <a:defRPr sz="1800"/>
            </a:pPr>
            <a:r>
              <a:rPr sz="2800"/>
              <a:t>   @SequenceGenerator (name=“PK_SEQ_TBL", sequenceName= “PK_SEQ_NAME" ) </a:t>
            </a:r>
            <a:endParaRPr sz="2800"/>
          </a:p>
          <a:p>
            <a:pPr lvl="0">
              <a:defRPr sz="1800"/>
            </a:pPr>
            <a:r>
              <a:rPr sz="2800"/>
              <a:t>指定generator</a:t>
            </a:r>
            <a:endParaRPr sz="2800"/>
          </a:p>
          <a:p>
            <a:pPr lvl="1">
              <a:defRPr sz="1800"/>
            </a:pPr>
            <a:r>
              <a:rPr sz="2800"/>
              <a:t> @GeneratedValue(strategy =  GenerationType.SEQUENCE, generator = "PK_SEQ_TBL") </a:t>
            </a:r>
            <a:endParaRPr sz="2800"/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  <p:pic>
        <p:nvPicPr>
          <p:cNvPr id="3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5623" y="3810164"/>
            <a:ext cx="6211395" cy="2947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复合主键的映射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276721" y="1183952"/>
            <a:ext cx="11269117" cy="431631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使用@IdClass</a:t>
            </a:r>
            <a:endParaRPr sz="2800"/>
          </a:p>
          <a:p>
            <a:pPr lvl="1">
              <a:defRPr sz="1800"/>
            </a:pPr>
            <a:r>
              <a:rPr sz="2800"/>
              <a:t> 编写“主键类”，实现Serializable，覆写equals和hashcode</a:t>
            </a:r>
            <a:endParaRPr sz="2800"/>
          </a:p>
          <a:p>
            <a:pPr lvl="1">
              <a:defRPr sz="1800"/>
            </a:pPr>
            <a:r>
              <a:rPr sz="2800"/>
              <a:t> 实体类级上 @IdClass(主键类.class)</a:t>
            </a:r>
            <a:endParaRPr sz="2800"/>
          </a:p>
          <a:p>
            <a:pPr lvl="1">
              <a:defRPr sz="1800"/>
            </a:pPr>
            <a:r>
              <a:rPr sz="2800"/>
              <a:t> 用 主键类 的成员变量 再次在实体类中声明</a:t>
            </a:r>
            <a:endParaRPr sz="2800"/>
          </a:p>
          <a:p>
            <a:pPr lvl="1">
              <a:defRPr sz="1800"/>
            </a:pPr>
            <a:r>
              <a:rPr sz="2800"/>
              <a:t> 在这些成员变量上 用@ Id注解 ,有几个定几个</a:t>
            </a:r>
            <a:endParaRPr sz="2800"/>
          </a:p>
          <a:p>
            <a:pPr lvl="0">
              <a:defRPr sz="1800"/>
            </a:pPr>
            <a:r>
              <a:rPr sz="2800"/>
              <a:t>使用@EmbeddedId</a:t>
            </a:r>
            <a:endParaRPr sz="2800"/>
          </a:p>
          <a:p>
            <a:pPr lvl="1">
              <a:defRPr sz="1800"/>
            </a:pPr>
            <a:r>
              <a:rPr sz="2800"/>
              <a:t> 前两步与前面一样</a:t>
            </a:r>
            <a:endParaRPr sz="2800"/>
          </a:p>
          <a:p>
            <a:pPr lvl="1">
              <a:defRPr sz="1800"/>
            </a:pPr>
            <a:r>
              <a:rPr sz="2800"/>
              <a:t> 用“主键类的类型”声明 实体类 成员变量,然后如下：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  <p:pic>
        <p:nvPicPr>
          <p:cNvPr id="4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317" y="5543762"/>
            <a:ext cx="10414755" cy="1147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body" idx="1"/>
          </p:nvPr>
        </p:nvSpPr>
        <p:spPr>
          <a:xfrm>
            <a:off x="276721" y="459903"/>
            <a:ext cx="11269117" cy="612497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@Entity: 用于声明类是一个“实体类”，pojo+@Entity=“EJB2的实体类”</a:t>
            </a:r>
            <a:endParaRPr sz="2800"/>
          </a:p>
          <a:p>
            <a:pPr lvl="0">
              <a:defRPr sz="1800"/>
            </a:pPr>
            <a:r>
              <a:rPr sz="2800"/>
              <a:t>@Table : 指定表名，完成与类的映射关系</a:t>
            </a:r>
            <a:endParaRPr sz="2800"/>
          </a:p>
          <a:p>
            <a:pPr lvl="0">
              <a:defRPr sz="1800"/>
            </a:pPr>
            <a:r>
              <a:rPr sz="2800"/>
              <a:t>@Column: 成员变量与列的映射（是Entity的默认注解）</a:t>
            </a:r>
            <a:endParaRPr sz="2800"/>
          </a:p>
          <a:p>
            <a:pPr lvl="1">
              <a:defRPr sz="1800"/>
            </a:pPr>
            <a:r>
              <a:rPr sz="2800"/>
              <a:t> name :column ’s name</a:t>
            </a:r>
            <a:endParaRPr sz="2800"/>
          </a:p>
          <a:p>
            <a:pPr lvl="1">
              <a:defRPr sz="1800"/>
            </a:pPr>
            <a:r>
              <a:rPr sz="2800"/>
              <a:t>length,nullable,unique 约束</a:t>
            </a:r>
            <a:endParaRPr sz="2800"/>
          </a:p>
          <a:p>
            <a:pPr lvl="1">
              <a:defRPr sz="1800"/>
            </a:pPr>
            <a:r>
              <a:rPr sz="2800"/>
              <a:t> insertable,updateable, 由JPA引擎生成的语句是否包含在insert或update 列表中</a:t>
            </a:r>
            <a:endParaRPr sz="2800"/>
          </a:p>
          <a:p>
            <a:pPr lvl="0">
              <a:defRPr sz="1800"/>
            </a:pPr>
            <a:r>
              <a:rPr sz="2800"/>
              <a:t>@ Trainsient 表明域变量不由JPA进行管理</a:t>
            </a:r>
            <a:endParaRPr sz="2800"/>
          </a:p>
          <a:p>
            <a:pPr lvl="0">
              <a:defRPr sz="1800"/>
            </a:pPr>
            <a:r>
              <a:rPr sz="2800"/>
              <a:t>@Lob: 映射大数据类型 （需要注意开销，见@Basic）</a:t>
            </a:r>
            <a:endParaRPr sz="2800"/>
          </a:p>
          <a:p>
            <a:pPr lvl="1">
              <a:defRPr sz="1800"/>
            </a:pPr>
            <a:r>
              <a:rPr sz="2800"/>
              <a:t> 当类型为：byte[] ,Byte[] ,Serializable 时映射为Blob列</a:t>
            </a:r>
            <a:endParaRPr sz="2800"/>
          </a:p>
          <a:p>
            <a:pPr lvl="1">
              <a:defRPr sz="1800"/>
            </a:pPr>
            <a:r>
              <a:rPr sz="2800"/>
              <a:t> 当类型为：char[],Charecter[],String 时映射为 Clob列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关于代理和延迟加载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代理模式，JPA可以使用 “虚拟的对象”进行加载，此时并没有向数据库进行真实的查询</a:t>
            </a: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延迟加载：当对代理对象做真实的访问时，此时开发进行实际查询</a:t>
            </a:r>
            <a:endParaRPr sz="2800"/>
          </a:p>
          <a:p>
            <a:pPr lvl="0">
              <a:defRPr sz="1800"/>
            </a:pPr>
            <a:endParaRPr sz="2800"/>
          </a:p>
          <a:p>
            <a:pPr lvl="0">
              <a:defRPr sz="1800"/>
            </a:pPr>
            <a:r>
              <a:rPr sz="2800"/>
              <a:t>当使用@Lob时我们可以考虑如下使用：</a:t>
            </a:r>
            <a:endParaRPr sz="2800"/>
          </a:p>
          <a:p>
            <a:pPr lvl="1">
              <a:defRPr sz="1800"/>
            </a:pPr>
            <a:r>
              <a:rPr sz="2800"/>
              <a:t> @Lob</a:t>
            </a:r>
            <a:endParaRPr sz="2800"/>
          </a:p>
          <a:p>
            <a:pPr lvl="1">
              <a:defRPr sz="1800"/>
            </a:pPr>
            <a:r>
              <a:rPr sz="2800"/>
              <a:t>@Basic(fetch=FetchType.LAZY)</a:t>
            </a:r>
          </a:p>
        </p:txBody>
      </p:sp>
      <p:sp>
        <p:nvSpPr>
          <p:cNvPr id="47" name="Shape 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9898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Impact"/>
            <a:ea typeface="Impact"/>
            <a:cs typeface="Impact"/>
            <a:sym typeface="Impac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Impact"/>
            <a:ea typeface="Impact"/>
            <a:cs typeface="Impact"/>
            <a:sym typeface="Impac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Impact"/>
            <a:ea typeface="Impact"/>
            <a:cs typeface="Impact"/>
            <a:sym typeface="Impac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Impact"/>
            <a:ea typeface="Impact"/>
            <a:cs typeface="Impact"/>
            <a:sym typeface="Impac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