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1" r:id="rId2"/>
    <p:sldId id="257" r:id="rId3"/>
    <p:sldId id="258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Ledbetter" initials="JL" lastIdx="1" clrIdx="0">
    <p:extLst>
      <p:ext uri="{19B8F6BF-5375-455C-9EA6-DF929625EA0E}">
        <p15:presenceInfo xmlns:p15="http://schemas.microsoft.com/office/powerpoint/2012/main" userId="81430953295873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Incident Counts by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8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98A-4352-85F9-1016F92971F4}"/>
              </c:ext>
            </c:extLst>
          </c:dPt>
          <c:dPt>
            <c:idx val="1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98A-4352-85F9-1016F92971F4}"/>
              </c:ext>
            </c:extLst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1114</c:v>
                </c:pt>
                <c:pt idx="1">
                  <c:v>1021</c:v>
                </c:pt>
                <c:pt idx="2">
                  <c:v>1421</c:v>
                </c:pt>
                <c:pt idx="3">
                  <c:v>1440</c:v>
                </c:pt>
                <c:pt idx="4">
                  <c:v>1453</c:v>
                </c:pt>
                <c:pt idx="5">
                  <c:v>1388</c:v>
                </c:pt>
                <c:pt idx="6">
                  <c:v>1325</c:v>
                </c:pt>
                <c:pt idx="7">
                  <c:v>1499</c:v>
                </c:pt>
                <c:pt idx="8">
                  <c:v>1696</c:v>
                </c:pt>
                <c:pt idx="9">
                  <c:v>1377</c:v>
                </c:pt>
                <c:pt idx="10">
                  <c:v>218</c:v>
                </c:pt>
                <c:pt idx="11">
                  <c:v>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8A-4352-85F9-1016F92971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603797839"/>
        <c:axId val="1603799087"/>
      </c:barChart>
      <c:catAx>
        <c:axId val="1603797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799087"/>
        <c:crosses val="autoZero"/>
        <c:auto val="1"/>
        <c:lblAlgn val="ctr"/>
        <c:lblOffset val="100"/>
        <c:noMultiLvlLbl val="0"/>
      </c:catAx>
      <c:valAx>
        <c:axId val="1603799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797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Primary Factors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Sheet1!$A$2:$A$15</c:f>
              <c:strCache>
                <c:ptCount val="14"/>
                <c:pt idx="0">
                  <c:v>CONDITION OF DRIVER</c:v>
                </c:pt>
                <c:pt idx="1">
                  <c:v>CONDITION OF PEDESTRIAN</c:v>
                </c:pt>
                <c:pt idx="2">
                  <c:v>KIND OF LOCATION</c:v>
                </c:pt>
                <c:pt idx="3">
                  <c:v>LIGHTING</c:v>
                </c:pt>
                <c:pt idx="4">
                  <c:v>MOVEMENT PRIOR TO CRASH</c:v>
                </c:pt>
                <c:pt idx="5">
                  <c:v>PEDESTRIAN ACTIONS</c:v>
                </c:pt>
                <c:pt idx="6">
                  <c:v>ROAD SURFACE</c:v>
                </c:pt>
                <c:pt idx="7">
                  <c:v>ROADWAY CONDITION</c:v>
                </c:pt>
                <c:pt idx="8">
                  <c:v>TRAFFIC CONTROL</c:v>
                </c:pt>
                <c:pt idx="9">
                  <c:v>UNKNOWN</c:v>
                </c:pt>
                <c:pt idx="10">
                  <c:v>VEHICLE CONDITIONS</c:v>
                </c:pt>
                <c:pt idx="11">
                  <c:v>VIOLATIONS</c:v>
                </c:pt>
                <c:pt idx="12">
                  <c:v>VISION OBSCUREMENTS</c:v>
                </c:pt>
                <c:pt idx="13">
                  <c:v>WEATHER</c:v>
                </c:pt>
              </c:strCache>
            </c:strRef>
          </c:cat>
          <c:val>
            <c:numRef>
              <c:f>Sheet1!$B$2:$B$15</c:f>
              <c:numCache>
                <c:formatCode>0.00%</c:formatCode>
                <c:ptCount val="14"/>
                <c:pt idx="0">
                  <c:v>2.2184421291374299E-2</c:v>
                </c:pt>
                <c:pt idx="1">
                  <c:v>3.5438372669926999E-4</c:v>
                </c:pt>
                <c:pt idx="2">
                  <c:v>1.4884116521369339E-3</c:v>
                </c:pt>
                <c:pt idx="3">
                  <c:v>6.3789070805868591E-4</c:v>
                </c:pt>
                <c:pt idx="4">
                  <c:v>0.16344177475370331</c:v>
                </c:pt>
                <c:pt idx="5">
                  <c:v>3.6147140123325536E-3</c:v>
                </c:pt>
                <c:pt idx="6">
                  <c:v>2.2680558508753278E-3</c:v>
                </c:pt>
                <c:pt idx="7">
                  <c:v>4.3943582110709473E-3</c:v>
                </c:pt>
                <c:pt idx="8">
                  <c:v>1.984548869515912E-3</c:v>
                </c:pt>
                <c:pt idx="9">
                  <c:v>4.2526047203912394E-4</c:v>
                </c:pt>
                <c:pt idx="10">
                  <c:v>7.4420582606846697E-3</c:v>
                </c:pt>
                <c:pt idx="11">
                  <c:v>0.78219576157062864</c:v>
                </c:pt>
                <c:pt idx="12">
                  <c:v>4.1817279750513857E-3</c:v>
                </c:pt>
                <c:pt idx="13">
                  <c:v>5.3866326458289039E-3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86-4C62-B6F1-677B65F7F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8039855"/>
        <c:axId val="1418040687"/>
      </c:barChart>
      <c:catAx>
        <c:axId val="1418039855"/>
        <c:scaling>
          <c:orientation val="minMax"/>
        </c:scaling>
        <c:delete val="0"/>
        <c:axPos val="b"/>
        <c:numFmt formatCode="0.0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8040687"/>
        <c:crosses val="autoZero"/>
        <c:auto val="1"/>
        <c:lblAlgn val="ctr"/>
        <c:lblOffset val="100"/>
        <c:noMultiLvlLbl val="0"/>
      </c:catAx>
      <c:valAx>
        <c:axId val="1418040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8039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5T03:24:47.270" idx="1">
    <p:pos x="6721" y="2305"/>
    <p:text>Picture Link https://www.piqsels.com/en/public-domain-photo-oijwe/download/720x1280</p:text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C644E17-2EA3-4CE4-AE1A-13011BB49212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4F9FB268-A61C-4E4E-8E5D-812D91DA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6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E17-2EA3-4CE4-AE1A-13011BB49212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B268-A61C-4E4E-8E5D-812D91DA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7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E17-2EA3-4CE4-AE1A-13011BB49212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B268-A61C-4E4E-8E5D-812D91DA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4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E17-2EA3-4CE4-AE1A-13011BB49212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B268-A61C-4E4E-8E5D-812D91DA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58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E17-2EA3-4CE4-AE1A-13011BB49212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B268-A61C-4E4E-8E5D-812D91DA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E17-2EA3-4CE4-AE1A-13011BB49212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B268-A61C-4E4E-8E5D-812D91DA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12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E17-2EA3-4CE4-AE1A-13011BB49212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B268-A61C-4E4E-8E5D-812D91DA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84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E17-2EA3-4CE4-AE1A-13011BB49212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B268-A61C-4E4E-8E5D-812D91DA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18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E17-2EA3-4CE4-AE1A-13011BB49212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B268-A61C-4E4E-8E5D-812D91DA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E17-2EA3-4CE4-AE1A-13011BB49212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B268-A61C-4E4E-8E5D-812D91DA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5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E17-2EA3-4CE4-AE1A-13011BB49212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B268-A61C-4E4E-8E5D-812D91DA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1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E17-2EA3-4CE4-AE1A-13011BB49212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B268-A61C-4E4E-8E5D-812D91DA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E17-2EA3-4CE4-AE1A-13011BB49212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B268-A61C-4E4E-8E5D-812D91DA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5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E17-2EA3-4CE4-AE1A-13011BB49212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B268-A61C-4E4E-8E5D-812D91DA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1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E17-2EA3-4CE4-AE1A-13011BB49212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B268-A61C-4E4E-8E5D-812D91DA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2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E17-2EA3-4CE4-AE1A-13011BB49212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B268-A61C-4E4E-8E5D-812D91DA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9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E17-2EA3-4CE4-AE1A-13011BB49212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B268-A61C-4E4E-8E5D-812D91DA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5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C644E17-2EA3-4CE4-AE1A-13011BB49212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F9FB268-A61C-4E4E-8E5D-812D91DA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8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0E07-71B2-40BB-9D5A-DB099762E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Baton Rouge Traffic Incidents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A0987-C4AA-4EE6-B0CF-1D2EABC987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Should More In-Depth research be done to find ways to reduce incidents?</a:t>
            </a:r>
          </a:p>
        </p:txBody>
      </p:sp>
    </p:spTree>
    <p:extLst>
      <p:ext uri="{BB962C8B-B14F-4D97-AF65-F5344CB8AC3E}">
        <p14:creationId xmlns:p14="http://schemas.microsoft.com/office/powerpoint/2010/main" val="240852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A3A8-9547-498F-8066-171D3AE7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/>
              <a:t>14,109</a:t>
            </a:r>
            <a:r>
              <a:rPr lang="en-US" sz="2400" b="1" dirty="0"/>
              <a:t> total incidents in 2021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7738FB8-ED86-439F-87BC-38105603E7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235214"/>
              </p:ext>
            </p:extLst>
          </p:nvPr>
        </p:nvGraphicFramePr>
        <p:xfrm>
          <a:off x="5781675" y="1447800"/>
          <a:ext cx="51895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902A2-FAA5-4CC2-B26E-F5FAF4D8A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of </a:t>
            </a:r>
            <a:r>
              <a:rPr lang="en-US" b="1" dirty="0">
                <a:solidFill>
                  <a:schemeClr val="bg1"/>
                </a:solidFill>
              </a:rPr>
              <a:t>1,175</a:t>
            </a:r>
            <a:r>
              <a:rPr lang="en-US" dirty="0"/>
              <a:t> incidents per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September with </a:t>
            </a:r>
            <a:r>
              <a:rPr lang="en-US" b="1" dirty="0">
                <a:solidFill>
                  <a:schemeClr val="bg1"/>
                </a:solidFill>
              </a:rPr>
              <a:t>1,698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the most incidents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December with </a:t>
            </a:r>
            <a:r>
              <a:rPr lang="en-US" b="1" dirty="0">
                <a:solidFill>
                  <a:schemeClr val="bg1"/>
                </a:solidFill>
              </a:rPr>
              <a:t>142</a:t>
            </a:r>
            <a:r>
              <a:rPr lang="en-US" dirty="0"/>
              <a:t> for the least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21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0598-CDEC-45DF-8CEF-FCCD8634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the Incidents?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785D5B7-8E7A-40F3-8136-0E8E2EE29871}"/>
              </a:ext>
            </a:extLst>
          </p:cNvPr>
          <p:cNvSpPr txBox="1">
            <a:spLocks/>
          </p:cNvSpPr>
          <p:nvPr/>
        </p:nvSpPr>
        <p:spPr>
          <a:xfrm>
            <a:off x="554590" y="2170156"/>
            <a:ext cx="2807445" cy="2476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0" dirty="0">
                <a:solidFill>
                  <a:schemeClr val="accent1"/>
                </a:solidFill>
              </a:rPr>
              <a:t>51% </a:t>
            </a:r>
            <a:r>
              <a:rPr lang="en-US" dirty="0"/>
              <a:t>of all incidents occur on </a:t>
            </a:r>
            <a:r>
              <a:rPr lang="en-US" dirty="0">
                <a:solidFill>
                  <a:schemeClr val="accent1"/>
                </a:solidFill>
              </a:rPr>
              <a:t>City Streets</a:t>
            </a:r>
            <a:r>
              <a:rPr lang="en-US" dirty="0"/>
              <a:t>, compared to 16% on the interstate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E4F89-17DC-4CF3-B928-CF160F991730}"/>
              </a:ext>
            </a:extLst>
          </p:cNvPr>
          <p:cNvSpPr txBox="1"/>
          <p:nvPr/>
        </p:nvSpPr>
        <p:spPr>
          <a:xfrm>
            <a:off x="4538134" y="2613392"/>
            <a:ext cx="6508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74% </a:t>
            </a:r>
            <a:r>
              <a:rPr lang="en-US" sz="2000" dirty="0"/>
              <a:t>of incidents occur in the </a:t>
            </a:r>
            <a:r>
              <a:rPr lang="en-US" sz="2000" dirty="0">
                <a:solidFill>
                  <a:schemeClr val="accent1"/>
                </a:solidFill>
              </a:rPr>
              <a:t>Daylight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76%</a:t>
            </a:r>
            <a:r>
              <a:rPr lang="en-US" sz="2000" dirty="0"/>
              <a:t> occur under </a:t>
            </a:r>
            <a:r>
              <a:rPr lang="en-US" sz="2000" dirty="0">
                <a:solidFill>
                  <a:schemeClr val="accent1"/>
                </a:solidFill>
              </a:rPr>
              <a:t>Clear</a:t>
            </a:r>
            <a:r>
              <a:rPr lang="en-US" sz="2000" dirty="0"/>
              <a:t> weather 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97%</a:t>
            </a:r>
            <a:r>
              <a:rPr lang="en-US" sz="2000" dirty="0"/>
              <a:t> report </a:t>
            </a:r>
            <a:r>
              <a:rPr lang="en-US" sz="2000" dirty="0">
                <a:solidFill>
                  <a:schemeClr val="accent1"/>
                </a:solidFill>
              </a:rPr>
              <a:t>No Abnormalities </a:t>
            </a:r>
            <a:r>
              <a:rPr lang="en-US" sz="2000" dirty="0"/>
              <a:t>in Road Condition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7DA52E-3B21-4488-8FD2-8CF5A37A4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47645"/>
            <a:ext cx="3763315" cy="251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9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8E28-DD1E-43EB-A492-5865F5A0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Factor for Incidents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17ECF-6C50-4252-8B24-FB18DD9AC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275" y="2855668"/>
            <a:ext cx="4892103" cy="576262"/>
          </a:xfrm>
        </p:spPr>
        <p:txBody>
          <a:bodyPr/>
          <a:lstStyle/>
          <a:p>
            <a:r>
              <a:rPr lang="en-US" sz="6000" dirty="0"/>
              <a:t>78%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incidents are due to traffic </a:t>
            </a:r>
            <a:r>
              <a:rPr lang="en-US" dirty="0"/>
              <a:t>violations.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7D8119C-30A0-409B-A072-831D9A7FA9E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99146094"/>
              </p:ext>
            </p:extLst>
          </p:nvPr>
        </p:nvGraphicFramePr>
        <p:xfrm>
          <a:off x="6208712" y="2636063"/>
          <a:ext cx="4892103" cy="3383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297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F130B-925E-4A7D-9E3A-F06911E5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DC31B-1B85-42EF-8987-FA3530D1A4D5}"/>
              </a:ext>
            </a:extLst>
          </p:cNvPr>
          <p:cNvSpPr txBox="1"/>
          <p:nvPr/>
        </p:nvSpPr>
        <p:spPr>
          <a:xfrm>
            <a:off x="601133" y="2895598"/>
            <a:ext cx="515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Further Research is requested</a:t>
            </a:r>
          </a:p>
          <a:p>
            <a:endParaRPr lang="en-US" dirty="0"/>
          </a:p>
          <a:p>
            <a:r>
              <a:rPr lang="en-US" dirty="0"/>
              <a:t>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Reasons for Violations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Methods to Reduce Violations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Reduction in violations could have an affect on traffic incidents.</a:t>
            </a:r>
          </a:p>
        </p:txBody>
      </p:sp>
    </p:spTree>
    <p:extLst>
      <p:ext uri="{BB962C8B-B14F-4D97-AF65-F5344CB8AC3E}">
        <p14:creationId xmlns:p14="http://schemas.microsoft.com/office/powerpoint/2010/main" val="1531486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424</TotalTime>
  <Words>132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Baton Rouge Traffic Incidents</vt:lpstr>
      <vt:lpstr>14,109 total incidents in 2021</vt:lpstr>
      <vt:lpstr>Where are the Incidents?</vt:lpstr>
      <vt:lpstr>Main Factor for Incidents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Baton Rouge Traffic Incidents</dc:title>
  <dc:creator>John Ledbetter</dc:creator>
  <cp:lastModifiedBy>John Ledbetter</cp:lastModifiedBy>
  <cp:revision>3</cp:revision>
  <dcterms:created xsi:type="dcterms:W3CDTF">2021-12-25T08:25:07Z</dcterms:created>
  <dcterms:modified xsi:type="dcterms:W3CDTF">2021-12-25T15:29:55Z</dcterms:modified>
</cp:coreProperties>
</file>