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65" r:id="rId5"/>
    <p:sldId id="266" r:id="rId6"/>
    <p:sldId id="258" r:id="rId7"/>
    <p:sldId id="270" r:id="rId8"/>
    <p:sldId id="257" r:id="rId9"/>
    <p:sldId id="267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016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18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896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40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97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1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7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0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359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11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837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9682E9D-FD0C-4F94-B8D8-807125910788}" type="datetime1">
              <a:rPr lang="es-EC" smtClean="0"/>
              <a:pPr lvl="0"/>
              <a:t>05/02/2019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EF484F8-D881-4A70-AD96-D01E2C86245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584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7" t="17835" r="35646" b="24956"/>
          <a:stretch/>
        </p:blipFill>
        <p:spPr>
          <a:xfrm>
            <a:off x="261518" y="0"/>
            <a:ext cx="888248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8" t="34980" r="56042" b="45936"/>
          <a:stretch/>
        </p:blipFill>
        <p:spPr>
          <a:xfrm>
            <a:off x="979053" y="2563091"/>
            <a:ext cx="8164947" cy="25215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6"/>
          <p:cNvSpPr txBox="1"/>
          <p:nvPr/>
        </p:nvSpPr>
        <p:spPr>
          <a:xfrm>
            <a:off x="2226367" y="1453367"/>
            <a:ext cx="4538743" cy="530915"/>
          </a:xfrm>
          <a:prstGeom prst="rect">
            <a:avLst/>
          </a:prstGeom>
          <a:noFill/>
          <a:ln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3000">
                <a:solidFill>
                  <a:srgbClr val="000000"/>
                </a:solidFill>
                <a:latin typeface="Calibri"/>
              </a:rPr>
              <a:t>ESCENARIO ETHERCHANNEL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2226367" y="1453367"/>
            <a:ext cx="5295360" cy="530915"/>
          </a:xfrm>
          <a:prstGeom prst="rect">
            <a:avLst/>
          </a:prstGeom>
          <a:noFill/>
          <a:ln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3000">
                <a:solidFill>
                  <a:srgbClr val="000000"/>
                </a:solidFill>
                <a:latin typeface="Calibri"/>
              </a:rPr>
              <a:t>CONFIGURACION PORTCHANNEL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7" t="23919" r="45577" b="29992"/>
          <a:stretch/>
        </p:blipFill>
        <p:spPr>
          <a:xfrm>
            <a:off x="1028685" y="2341418"/>
            <a:ext cx="7005661" cy="325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2226367" y="1453367"/>
            <a:ext cx="5295360" cy="530915"/>
          </a:xfrm>
          <a:prstGeom prst="rect">
            <a:avLst/>
          </a:prstGeom>
          <a:noFill/>
          <a:ln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3000">
                <a:solidFill>
                  <a:srgbClr val="000000"/>
                </a:solidFill>
                <a:latin typeface="Calibri"/>
              </a:rPr>
              <a:t>CONFIGURACION PORTCHANNEL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47" t="31225" r="46457" b="38118"/>
          <a:stretch/>
        </p:blipFill>
        <p:spPr>
          <a:xfrm>
            <a:off x="1575522" y="2202872"/>
            <a:ext cx="6970176" cy="3643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2226367" y="1453367"/>
            <a:ext cx="5295360" cy="530915"/>
          </a:xfrm>
          <a:prstGeom prst="rect">
            <a:avLst/>
          </a:prstGeom>
          <a:noFill/>
          <a:ln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3000">
                <a:solidFill>
                  <a:srgbClr val="000000"/>
                </a:solidFill>
                <a:latin typeface="Calibri"/>
              </a:rPr>
              <a:t>CONFIGURACION PORTCHANNEL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0" t="26484" r="49201" b="47466"/>
          <a:stretch/>
        </p:blipFill>
        <p:spPr>
          <a:xfrm>
            <a:off x="1856510" y="2202872"/>
            <a:ext cx="6664036" cy="307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7" t="17835" r="35646" b="24956"/>
          <a:stretch/>
        </p:blipFill>
        <p:spPr>
          <a:xfrm>
            <a:off x="261518" y="0"/>
            <a:ext cx="88824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2 Rectángulo"/>
          <p:cNvSpPr/>
          <p:nvPr/>
        </p:nvSpPr>
        <p:spPr>
          <a:xfrm>
            <a:off x="575558" y="3493513"/>
            <a:ext cx="5382089" cy="117724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b="1" dirty="0" err="1">
                <a:solidFill>
                  <a:srgbClr val="262626"/>
                </a:solidFill>
                <a:latin typeface="Calibri"/>
              </a:rPr>
              <a:t>EtherChannel</a:t>
            </a:r>
            <a:r>
              <a:rPr lang="es-ES" b="1" dirty="0">
                <a:solidFill>
                  <a:srgbClr val="262626"/>
                </a:solidFill>
                <a:latin typeface="Calibri"/>
              </a:rPr>
              <a:t> es una tecnología de Cisco construida de acuerdo con los estándares IEE 802.3, que puede ser utilizada tanto en </a:t>
            </a:r>
            <a:r>
              <a:rPr lang="es-ES" b="1" dirty="0">
                <a:solidFill>
                  <a:srgbClr val="FF0000"/>
                </a:solidFill>
                <a:latin typeface="Calibri"/>
              </a:rPr>
              <a:t>puertos </a:t>
            </a:r>
            <a:r>
              <a:rPr lang="es-ES" b="1" dirty="0">
                <a:solidFill>
                  <a:srgbClr val="262626"/>
                </a:solidFill>
                <a:latin typeface="Calibri"/>
              </a:rPr>
              <a:t>de </a:t>
            </a:r>
            <a:r>
              <a:rPr lang="es-ES" b="1" dirty="0">
                <a:solidFill>
                  <a:srgbClr val="FF0000"/>
                </a:solidFill>
                <a:latin typeface="Calibri"/>
              </a:rPr>
              <a:t>capa 2</a:t>
            </a:r>
            <a:r>
              <a:rPr lang="es-ES" b="1" dirty="0">
                <a:solidFill>
                  <a:srgbClr val="262626"/>
                </a:solidFill>
                <a:latin typeface="Calibri"/>
              </a:rPr>
              <a:t> como en puertos de </a:t>
            </a:r>
            <a:r>
              <a:rPr lang="es-ES" b="1" dirty="0">
                <a:solidFill>
                  <a:srgbClr val="FF0000"/>
                </a:solidFill>
                <a:latin typeface="Calibri"/>
              </a:rPr>
              <a:t>capa 3.</a:t>
            </a:r>
          </a:p>
        </p:txBody>
      </p:sp>
    </p:spTree>
    <p:extLst>
      <p:ext uri="{BB962C8B-B14F-4D97-AF65-F5344CB8AC3E}">
        <p14:creationId xmlns:p14="http://schemas.microsoft.com/office/powerpoint/2010/main" val="313572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7" t="17835" r="35646" b="24956"/>
          <a:stretch/>
        </p:blipFill>
        <p:spPr>
          <a:xfrm>
            <a:off x="261518" y="0"/>
            <a:ext cx="88824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2 Rectángulo"/>
          <p:cNvSpPr/>
          <p:nvPr/>
        </p:nvSpPr>
        <p:spPr>
          <a:xfrm>
            <a:off x="575558" y="3493513"/>
            <a:ext cx="5382089" cy="145424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just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0000"/>
                </a:solidFill>
                <a:latin typeface="Calibri"/>
              </a:rPr>
              <a:t>Permite la </a:t>
            </a:r>
            <a:r>
              <a:rPr lang="es-ES" dirty="0">
                <a:solidFill>
                  <a:srgbClr val="FF0000"/>
                </a:solidFill>
                <a:latin typeface="Calibri"/>
              </a:rPr>
              <a:t>agrupación lógica 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>de varios enlaces físicos Ethernet, esta agrupación es tratada como un único enlace y permite sumar la velocidad nominal de cada puerto físico Ethernet usado y así obtener un </a:t>
            </a:r>
            <a:r>
              <a:rPr lang="es-ES" dirty="0">
                <a:solidFill>
                  <a:srgbClr val="FF0000"/>
                </a:solidFill>
                <a:latin typeface="Calibri"/>
              </a:rPr>
              <a:t>enlace troncal de alta velocidad.</a:t>
            </a:r>
            <a:endParaRPr lang="es-ES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34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56" t="20063" r="23095" b="18829"/>
          <a:stretch/>
        </p:blipFill>
        <p:spPr>
          <a:xfrm>
            <a:off x="1371600" y="1559709"/>
            <a:ext cx="6622473" cy="4663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3 CuadroTexto"/>
          <p:cNvSpPr txBox="1"/>
          <p:nvPr/>
        </p:nvSpPr>
        <p:spPr>
          <a:xfrm>
            <a:off x="1169625" y="1106743"/>
            <a:ext cx="5022559" cy="392415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00" b="1">
                <a:solidFill>
                  <a:srgbClr val="FF0000"/>
                </a:solidFill>
                <a:latin typeface="Calibri"/>
              </a:rPr>
              <a:t>ETHERCHANNEL  - EJEMPLO DE USO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1169625" y="1106743"/>
            <a:ext cx="4806532" cy="392415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00" b="1">
                <a:solidFill>
                  <a:srgbClr val="FF0000"/>
                </a:solidFill>
                <a:latin typeface="Calibri"/>
              </a:rPr>
              <a:t>ETHERCHANNEL – EJEMPLO DE USO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4" t="24881" r="24294" b="12643"/>
          <a:stretch/>
        </p:blipFill>
        <p:spPr>
          <a:xfrm>
            <a:off x="1995054" y="2175164"/>
            <a:ext cx="5001491" cy="3713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4" t="18909" r="35277" b="27346"/>
          <a:stretch/>
        </p:blipFill>
        <p:spPr>
          <a:xfrm>
            <a:off x="311763" y="1163783"/>
            <a:ext cx="8402595" cy="41563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3"/>
          <p:cNvSpPr txBox="1"/>
          <p:nvPr/>
        </p:nvSpPr>
        <p:spPr>
          <a:xfrm>
            <a:off x="3240362" y="3535218"/>
            <a:ext cx="2236764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350" dirty="0">
                <a:solidFill>
                  <a:srgbClr val="000000"/>
                </a:solidFill>
                <a:latin typeface="Calibri"/>
              </a:rPr>
              <a:t>PORTCHANNEL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665825" y="3188969"/>
            <a:ext cx="1739900" cy="692497"/>
          </a:xfrm>
          <a:prstGeom prst="rect">
            <a:avLst/>
          </a:prstGeom>
          <a:noFill/>
          <a:ln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350" dirty="0">
                <a:solidFill>
                  <a:srgbClr val="000000"/>
                </a:solidFill>
                <a:latin typeface="Calibri"/>
              </a:rPr>
              <a:t>             SPT </a:t>
            </a:r>
          </a:p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350" dirty="0">
                <a:solidFill>
                  <a:srgbClr val="000000"/>
                </a:solidFill>
                <a:latin typeface="Calibri"/>
              </a:rPr>
              <a:t>LO VE COMO UN SOLO</a:t>
            </a:r>
          </a:p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350" dirty="0">
                <a:solidFill>
                  <a:srgbClr val="000000"/>
                </a:solidFill>
                <a:latin typeface="Calibri"/>
              </a:rPr>
              <a:t> ENLACE LOGICO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2120706" y="2661433"/>
            <a:ext cx="2451296" cy="484748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350" dirty="0">
                <a:solidFill>
                  <a:srgbClr val="000000"/>
                </a:solidFill>
                <a:latin typeface="Calibri"/>
              </a:rPr>
              <a:t>REDUNDANCIA </a:t>
            </a:r>
          </a:p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C" sz="1350" dirty="0">
                <a:solidFill>
                  <a:srgbClr val="000000"/>
                </a:solidFill>
                <a:latin typeface="Calibri"/>
              </a:rPr>
              <a:t>TOLERANCIA A FALLOS</a:t>
            </a:r>
          </a:p>
        </p:txBody>
      </p:sp>
    </p:spTree>
    <p:extLst>
      <p:ext uri="{BB962C8B-B14F-4D97-AF65-F5344CB8AC3E}">
        <p14:creationId xmlns:p14="http://schemas.microsoft.com/office/powerpoint/2010/main" val="164151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6" t="19019" r="34586" b="18715"/>
          <a:stretch/>
        </p:blipFill>
        <p:spPr>
          <a:xfrm>
            <a:off x="186845" y="1066800"/>
            <a:ext cx="8749336" cy="497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575558" y="1102581"/>
            <a:ext cx="4806532" cy="392415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00" b="1">
                <a:solidFill>
                  <a:srgbClr val="FF0000"/>
                </a:solidFill>
                <a:latin typeface="Calibri"/>
              </a:rPr>
              <a:t>ETHERCHANNEL – PROTOCOLO LACP</a:t>
            </a:r>
          </a:p>
        </p:txBody>
      </p:sp>
      <p:sp>
        <p:nvSpPr>
          <p:cNvPr id="3" name="1 Rectángulo"/>
          <p:cNvSpPr/>
          <p:nvPr/>
        </p:nvSpPr>
        <p:spPr>
          <a:xfrm>
            <a:off x="575557" y="2024845"/>
            <a:ext cx="7560842" cy="297773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algn="just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00">
                <a:solidFill>
                  <a:srgbClr val="000000"/>
                </a:solidFill>
                <a:latin typeface="Calibri"/>
              </a:rPr>
              <a:t>LACP  tiene dos modos de configuración:</a:t>
            </a:r>
          </a:p>
          <a:p>
            <a:pPr algn="just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00">
              <a:solidFill>
                <a:srgbClr val="000000"/>
              </a:solidFill>
              <a:latin typeface="Calibri"/>
            </a:endParaRPr>
          </a:p>
          <a:p>
            <a:pPr algn="just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00">
                <a:solidFill>
                  <a:srgbClr val="000000"/>
                </a:solidFill>
                <a:latin typeface="Calibri"/>
              </a:rPr>
              <a:t>•  Activo: un puerto en este estado es capaz de iniciar negociaciones con otros puertos para establecer el grupo.</a:t>
            </a:r>
          </a:p>
          <a:p>
            <a:pPr algn="just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00">
              <a:solidFill>
                <a:srgbClr val="000000"/>
              </a:solidFill>
              <a:latin typeface="Calibri"/>
            </a:endParaRPr>
          </a:p>
          <a:p>
            <a:pPr algn="just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00">
                <a:solidFill>
                  <a:srgbClr val="000000"/>
                </a:solidFill>
                <a:latin typeface="Calibri"/>
              </a:rPr>
              <a:t>•  Pasivo: un puerto en este estado es un puerto que no iniciará ningún tipo de negociación pero si responderá a las negociaciones generadas por otros puertos. Dos puertos pasivos nunca podrán formar un grupo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92</Words>
  <Application>Microsoft Office PowerPoint</Application>
  <PresentationFormat>Presentación en pantalla (4:3)</PresentationFormat>
  <Paragraphs>20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Gonzalo Allauca Peñafiel</dc:creator>
  <cp:lastModifiedBy>Usuario</cp:lastModifiedBy>
  <cp:revision>2</cp:revision>
  <dcterms:created xsi:type="dcterms:W3CDTF">2018-01-25T20:13:05Z</dcterms:created>
  <dcterms:modified xsi:type="dcterms:W3CDTF">2019-02-05T23:10:13Z</dcterms:modified>
</cp:coreProperties>
</file>