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Playfair Displ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381A8B0-5C22-4DE6-AED2-5C3D9EDA1E8C}">
  <a:tblStyle styleId="{2381A8B0-5C22-4DE6-AED2-5C3D9EDA1E8C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F774EB82-E870-4072-9DF3-B38E0B1CB1AF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boldItalic.fntdata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layfairDisplay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layfairDisplay-italic.fntdata"/><Relationship Id="rId16" Type="http://schemas.openxmlformats.org/officeDocument/2006/relationships/slide" Target="slides/slide10.xml"/><Relationship Id="rId38" Type="http://schemas.openxmlformats.org/officeDocument/2006/relationships/font" Target="fonts/PlayfairDisplay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Attributes have been added. Let me know if I need to make any adjustments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Change Strategy to Command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Change Strategy to Command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more detail on what problem the patterns fix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2082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9693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311700" y="640450"/>
            <a:ext cx="8520600" cy="195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u="sng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Iteration 3 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3096287" y="338898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Team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Cameron Adams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John Green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Emmanuel Lennix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Benson Mathew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Sarah Varghese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2082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Expanded Use Case: Edit Diagram</a:t>
            </a:r>
          </a:p>
        </p:txBody>
      </p:sp>
      <p:graphicFrame>
        <p:nvGraphicFramePr>
          <p:cNvPr id="160" name="Shape 160"/>
          <p:cNvGraphicFramePr/>
          <p:nvPr/>
        </p:nvGraphicFramePr>
        <p:xfrm>
          <a:off x="267750" y="120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{2381A8B0-5C22-4DE6-AED2-5C3D9EDA1E8C}</a:tableStyleId>
              </a:tblPr>
              <a:tblGrid>
                <a:gridCol w="4304250"/>
                <a:gridCol w="4304250"/>
              </a:tblGrid>
              <a:tr h="520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Actor:User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System: GED</a:t>
                      </a:r>
                    </a:p>
                  </a:txBody>
                  <a:tcPr marT="63500" marB="63500" marR="63500" marL="63500"/>
                </a:tc>
              </a:tr>
              <a:tr h="520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0) The GED displays the diagram</a:t>
                      </a:r>
                    </a:p>
                  </a:txBody>
                  <a:tcPr marT="63500" marB="63500" marR="63500" marL="63500"/>
                </a:tc>
              </a:tr>
              <a:tr h="82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1) TUCBW: User selects the existing diagram on the canvas. 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2) System highlights the selected element(s) on the diagram.</a:t>
                      </a:r>
                    </a:p>
                  </a:txBody>
                  <a:tcPr marT="63500" marB="63500" marR="63500" marL="63500"/>
                </a:tc>
              </a:tr>
              <a:tr h="82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3) User makes changes to the selected element(s).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*</a:t>
                      </a:r>
                      <a:r>
                        <a:rPr lang="en"/>
                        <a:t>4) System performs the operation on the element(s), and displays the updated diagram to the user.</a:t>
                      </a:r>
                    </a:p>
                  </a:txBody>
                  <a:tcPr marT="63500" marB="63500" marR="63500" marL="63500"/>
                </a:tc>
              </a:tr>
              <a:tr h="82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5) TUCEW: User sees the change on the diagram.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Domain Modeling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2082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Brainstorming &amp; Classification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9693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UML Class Diagram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contains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relationships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contains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name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either </a:t>
            </a:r>
            <a:r>
              <a:rPr lang="en" sz="1400">
                <a:solidFill>
                  <a:srgbClr val="000000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zero or more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attributes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An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contains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attribute name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datatype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a </a:t>
            </a:r>
            <a:r>
              <a:rPr lang="en" sz="14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part of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</a:t>
            </a:r>
            <a:r>
              <a:rPr lang="en" sz="14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contains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 name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datatypes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connects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00"/>
                </a:solidFill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two or more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together. The types of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00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association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aggregation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multiplicity values,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labels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An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association class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00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  <a:sym typeface="Arial"/>
              </a:rPr>
              <a:t>is a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is part of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association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Key: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Noun/Noun Phrase	</a:t>
            </a:r>
            <a:r>
              <a:rPr lang="en" sz="11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“X of Y” expression	</a:t>
            </a:r>
            <a:r>
              <a:rPr lang="en" sz="11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Transitive Verbs	</a:t>
            </a:r>
            <a:r>
              <a:rPr lang="en" sz="1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Adjective/Adverb/Enumeration	</a:t>
            </a:r>
            <a:r>
              <a:rPr lang="en" sz="1100">
                <a:solidFill>
                  <a:srgbClr val="000000"/>
                </a:solidFill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Numeric		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Possession expression	</a:t>
            </a:r>
            <a:r>
              <a:rPr lang="en" sz="11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Consists of/part of/composed of	</a:t>
            </a: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Containment/containing expression	</a:t>
            </a:r>
            <a:r>
              <a:rPr lang="en" sz="1100">
                <a:solidFill>
                  <a:srgbClr val="000000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  <a:sym typeface="Arial"/>
              </a:rPr>
              <a:t>“X is Y” or generalization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2082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Brainstorming &amp; Classification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497" y="834325"/>
            <a:ext cx="5739527" cy="430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2082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Brainstorming &amp; Classification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263" y="834325"/>
            <a:ext cx="6581471" cy="430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2082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Brainstorming &amp; Classification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220" y="834325"/>
            <a:ext cx="5335567" cy="430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2082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Brainstorming &amp; Classification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87" y="969349"/>
            <a:ext cx="5810222" cy="417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2082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Domain Model Class Diagram</a:t>
            </a:r>
          </a:p>
        </p:txBody>
      </p:sp>
      <p:pic>
        <p:nvPicPr>
          <p:cNvPr descr="DomainModelIteration2.jpeg"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942975"/>
            <a:ext cx="66484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Object Interaction Modeling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2082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Diagram Scenario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06300" y="906100"/>
            <a:ext cx="9330000" cy="377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7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enters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" sz="1700">
                <a:solidFill>
                  <a:srgbClr val="000000"/>
                </a:solidFill>
                <a:highlight>
                  <a:srgbClr val="B4A7D6"/>
                </a:highlight>
                <a:latin typeface="Arial"/>
                <a:ea typeface="Arial"/>
                <a:cs typeface="Arial"/>
                <a:sym typeface="Arial"/>
              </a:rPr>
              <a:t>diagram name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CreateDiagramGUI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then selects the submit button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7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CreateDiagramGUI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sends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" sz="1700">
                <a:solidFill>
                  <a:srgbClr val="000000"/>
                </a:solidFill>
                <a:highlight>
                  <a:srgbClr val="B4A7D6"/>
                </a:highlight>
                <a:latin typeface="Arial"/>
                <a:ea typeface="Arial"/>
                <a:cs typeface="Arial"/>
                <a:sym typeface="Arial"/>
              </a:rPr>
              <a:t>diagram name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CreateDiagramController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4.2	</a:t>
            </a:r>
            <a:r>
              <a:rPr lang="en" sz="17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CreateDiagramController </a:t>
            </a:r>
            <a:r>
              <a:rPr lang="en" sz="17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creates diagram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from the 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CreateDiagramFactory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4.3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7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CreateDiagramFactory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creates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Diagram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4.4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7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CreateDiagramController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sets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B4A7D6"/>
                </a:highlight>
                <a:latin typeface="Arial"/>
                <a:ea typeface="Arial"/>
                <a:cs typeface="Arial"/>
                <a:sym typeface="Arial"/>
              </a:rPr>
              <a:t>diagram name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Diagram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4.5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7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CreateDiagramController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saves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B4A7D6"/>
                </a:highlight>
                <a:latin typeface="Arial"/>
                <a:ea typeface="Arial"/>
                <a:cs typeface="Arial"/>
                <a:sym typeface="Arial"/>
              </a:rPr>
              <a:t>Diagram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FileManager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4.6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7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FileManager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saves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B4A7D6"/>
                </a:highlight>
                <a:latin typeface="Arial"/>
                <a:ea typeface="Arial"/>
                <a:cs typeface="Arial"/>
                <a:sym typeface="Arial"/>
              </a:rPr>
              <a:t>Diagram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FileManagerInterface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4.7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7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CreateDiagramController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draws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Diagram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B4A7D6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subject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subject action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object acted 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B4A7D6"/>
                </a:highlight>
                <a:latin typeface="Arial"/>
                <a:ea typeface="Arial"/>
                <a:cs typeface="Arial"/>
                <a:sym typeface="Arial"/>
              </a:rPr>
              <a:t>data/objects required for subject 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082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9693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R1.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Graphical Editor (GED) shall allow the user to create a new project.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R2.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Graphical Editor (GED) shall allow the user to delete a project.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R3.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Graphical Editor (GED) shall allow the user to save a project to the current location.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R3.1. The Graphical Editor (GED) shall allow the user to save a new project to a user specified location.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R4.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Graphical Editor (GED) shall allow the user to open existing projects.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R5.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Graphical Editor (GED) shall allow the user to create a new diagram.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2082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Diagram Scenario Table</a:t>
            </a:r>
          </a:p>
        </p:txBody>
      </p:sp>
      <p:graphicFrame>
        <p:nvGraphicFramePr>
          <p:cNvPr id="218" name="Shape 218"/>
          <p:cNvGraphicFramePr/>
          <p:nvPr/>
        </p:nvGraphicFramePr>
        <p:xfrm>
          <a:off x="207600" y="83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{2381A8B0-5C22-4DE6-AED2-5C3D9EDA1E8C}</a:tableStyleId>
              </a:tblPr>
              <a:tblGrid>
                <a:gridCol w="523150"/>
                <a:gridCol w="2666275"/>
                <a:gridCol w="1336475"/>
                <a:gridCol w="2441975"/>
                <a:gridCol w="1840550"/>
              </a:tblGrid>
              <a:tr h="591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#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Subject</a:t>
                      </a:r>
                    </a:p>
                  </a:txBody>
                  <a:tcPr marT="63500" marB="63500" marR="63500" marL="63500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Subject Action</a:t>
                      </a:r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Object Acted On</a:t>
                      </a: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Other Data/Objects</a:t>
                      </a:r>
                    </a:p>
                  </a:txBody>
                  <a:tcPr marT="63500" marB="63500" marR="63500" marL="63500">
                    <a:solidFill>
                      <a:srgbClr val="B4A7D6"/>
                    </a:solidFill>
                  </a:tcPr>
                </a:tc>
              </a:tr>
              <a:tr h="430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3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User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enters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CreateDiagramGUI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diagram </a:t>
                      </a:r>
                      <a:r>
                        <a:rPr lang="en" sz="1600"/>
                        <a:t>name</a:t>
                      </a:r>
                    </a:p>
                  </a:txBody>
                  <a:tcPr marT="63500" marB="63500" marR="63500" marL="63500"/>
                </a:tc>
              </a:tr>
              <a:tr h="387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4.1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CreateDiagramGUI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sends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CreateDiagramController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diagram name</a:t>
                      </a:r>
                    </a:p>
                  </a:txBody>
                  <a:tcPr marT="63500" marB="63500" marR="63500" marL="63500"/>
                </a:tc>
              </a:tr>
              <a:tr h="430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4.2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CreateDiagramController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creates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CreateDiagramFactory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63500" marB="63500" marR="63500" marL="63500"/>
                </a:tc>
              </a:tr>
              <a:tr h="410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4.3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CreateDiagramFactory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creates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Diagram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63500" marB="63500" marR="63500" marL="63500"/>
                </a:tc>
              </a:tr>
              <a:tr h="387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4.4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CreateDiagramController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set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Diagram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cname</a:t>
                      </a:r>
                    </a:p>
                  </a:txBody>
                  <a:tcPr marT="63500" marB="63500" marR="63500" marL="63500"/>
                </a:tc>
              </a:tr>
              <a:tr h="474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4.5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CreateDiagramController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saves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FileManager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Diagram</a:t>
                      </a:r>
                    </a:p>
                  </a:txBody>
                  <a:tcPr marT="63500" marB="63500" marR="63500" marL="63500"/>
                </a:tc>
              </a:tr>
              <a:tr h="474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4.6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FileManager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saves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FileManagerInterface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Diagram</a:t>
                      </a:r>
                    </a:p>
                  </a:txBody>
                  <a:tcPr marT="63500" marB="63500" marR="63500" marL="63500"/>
                </a:tc>
              </a:tr>
              <a:tr h="441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4.7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CreateDiagramController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draw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Diagram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2082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 Diagram Scenario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83725" y="729650"/>
            <a:ext cx="9712800" cy="348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7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selects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desired </a:t>
            </a:r>
            <a:r>
              <a:rPr lang="en" sz="1700">
                <a:solidFill>
                  <a:srgbClr val="000000"/>
                </a:solidFill>
                <a:highlight>
                  <a:srgbClr val="B4A7D6"/>
                </a:highlight>
                <a:latin typeface="Arial"/>
                <a:ea typeface="Arial"/>
                <a:cs typeface="Arial"/>
                <a:sym typeface="Arial"/>
              </a:rPr>
              <a:t>operation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EditDiagramGUI 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then selects the confirm button.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EditDiagramGUI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edits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B4A7D6"/>
                </a:highlight>
                <a:latin typeface="Arial"/>
                <a:ea typeface="Arial"/>
                <a:cs typeface="Arial"/>
                <a:sym typeface="Arial"/>
              </a:rPr>
              <a:t>operation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EditDiagramController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EditDiagramController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sets the edit command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Diagram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the </a:t>
            </a:r>
            <a:r>
              <a:rPr lang="en" sz="1700">
                <a:solidFill>
                  <a:srgbClr val="000000"/>
                </a:solidFill>
                <a:highlight>
                  <a:srgbClr val="B4A7D6"/>
                </a:highlight>
                <a:latin typeface="Arial"/>
                <a:ea typeface="Arial"/>
                <a:cs typeface="Arial"/>
                <a:sym typeface="Arial"/>
              </a:rPr>
              <a:t>operation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4.3 </a:t>
            </a:r>
            <a:r>
              <a:rPr lang="en" sz="17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Diagram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creates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 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EditCommandInterface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the </a:t>
            </a:r>
            <a:r>
              <a:rPr lang="en" sz="1700">
                <a:solidFill>
                  <a:srgbClr val="000000"/>
                </a:solidFill>
                <a:highlight>
                  <a:srgbClr val="B4A7D6"/>
                </a:highlight>
                <a:latin typeface="Arial"/>
                <a:ea typeface="Arial"/>
                <a:cs typeface="Arial"/>
                <a:sym typeface="Arial"/>
              </a:rPr>
              <a:t>operation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4.4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EditDiagramController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edits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in the 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Diagram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4.5 </a:t>
            </a:r>
            <a:r>
              <a:rPr lang="en" sz="17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Diagram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executes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EditCommandInterface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4.6 </a:t>
            </a:r>
            <a:r>
              <a:rPr lang="en" sz="17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Diagram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gets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700">
                <a:solidFill>
                  <a:srgbClr val="000000"/>
                </a:solidFill>
                <a:highlight>
                  <a:srgbClr val="B4A7D6"/>
                </a:highlight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 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EditCommandInterface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4.7 </a:t>
            </a:r>
            <a:r>
              <a:rPr lang="en" sz="17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EditDiagramController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draws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Diagram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subject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subject action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object acted 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B4A7D6"/>
                </a:highlight>
                <a:latin typeface="Arial"/>
                <a:ea typeface="Arial"/>
                <a:cs typeface="Arial"/>
                <a:sym typeface="Arial"/>
              </a:rPr>
              <a:t>data/objects required for subject action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2082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 Diagram Scenario Table</a:t>
            </a:r>
          </a:p>
        </p:txBody>
      </p:sp>
      <p:graphicFrame>
        <p:nvGraphicFramePr>
          <p:cNvPr id="230" name="Shape 230"/>
          <p:cNvGraphicFramePr/>
          <p:nvPr/>
        </p:nvGraphicFramePr>
        <p:xfrm>
          <a:off x="191287" y="83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{2381A8B0-5C22-4DE6-AED2-5C3D9EDA1E8C}</a:tableStyleId>
              </a:tblPr>
              <a:tblGrid>
                <a:gridCol w="686200"/>
                <a:gridCol w="2154350"/>
                <a:gridCol w="1866175"/>
                <a:gridCol w="2427650"/>
                <a:gridCol w="1627025"/>
              </a:tblGrid>
              <a:tr h="423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#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Subject</a:t>
                      </a:r>
                    </a:p>
                  </a:txBody>
                  <a:tcPr marT="63500" marB="63500" marR="63500" marL="63500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Subject Action</a:t>
                      </a:r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Object Acted On</a:t>
                      </a: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Other Data/Objects</a:t>
                      </a:r>
                    </a:p>
                  </a:txBody>
                  <a:tcPr marT="63500" marB="63500" marR="63500" marL="63500">
                    <a:solidFill>
                      <a:srgbClr val="B4A7D6"/>
                    </a:solidFill>
                  </a:tcPr>
                </a:tc>
              </a:tr>
              <a:tr h="423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3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User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selects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EditDiagramGUI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operation</a:t>
                      </a:r>
                    </a:p>
                  </a:txBody>
                  <a:tcPr marT="63500" marB="63500" marR="63500" marL="63500"/>
                </a:tc>
              </a:tr>
              <a:tr h="438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4.1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EditDiagramGUI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edits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EditDiagramController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operation</a:t>
                      </a:r>
                    </a:p>
                  </a:txBody>
                  <a:tcPr marT="63500" marB="63500" marR="63500" marL="63500"/>
                </a:tc>
              </a:tr>
              <a:tr h="423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4.2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EditDiagramController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set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Diagram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operation</a:t>
                      </a:r>
                    </a:p>
                  </a:txBody>
                  <a:tcPr marT="63500" marB="63500" marR="63500" marL="63500"/>
                </a:tc>
              </a:tr>
              <a:tr h="423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4.3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Diagram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create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EditCommandInterface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operation</a:t>
                      </a:r>
                    </a:p>
                  </a:txBody>
                  <a:tcPr marT="63500" marB="63500" marR="63500" marL="63500"/>
                </a:tc>
              </a:tr>
              <a:tr h="423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4.4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EditDiagramController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edits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Diagram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63500" marB="63500" marR="63500" marL="63500"/>
                </a:tc>
              </a:tr>
              <a:tr h="423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4.5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Diagram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execute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EditCommandInterface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63500" marB="63500" marR="63500" marL="63500"/>
                </a:tc>
              </a:tr>
              <a:tr h="423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4.6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Diagram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get 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EditCommandInterface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Result</a:t>
                      </a:r>
                    </a:p>
                  </a:txBody>
                  <a:tcPr marT="63500" marB="63500" marR="63500" marL="63500"/>
                </a:tc>
              </a:tr>
              <a:tr h="423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4.7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EditDiagramController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draw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Diagram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0"/>
              <a:t>Sequence Diagrams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2082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Diagram Sequence Diagram</a:t>
            </a:r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50" y="901522"/>
            <a:ext cx="9144000" cy="3823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2082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 Diagram Sequence Diagram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75" y="1082657"/>
            <a:ext cx="9144001" cy="366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Design Class Diagram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2082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Class Diagram Updated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00" y="834324"/>
            <a:ext cx="7497001" cy="40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Applying Patterns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195025" y="13640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Patterns</a:t>
            </a:r>
          </a:p>
        </p:txBody>
      </p:sp>
      <p:graphicFrame>
        <p:nvGraphicFramePr>
          <p:cNvPr id="269" name="Shape 269"/>
          <p:cNvGraphicFramePr/>
          <p:nvPr/>
        </p:nvGraphicFramePr>
        <p:xfrm>
          <a:off x="273587" y="99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{F774EB82-E870-4072-9DF3-B38E0B1CB1AF}</a:tableStyleId>
              </a:tblPr>
              <a:tblGrid>
                <a:gridCol w="2115950"/>
                <a:gridCol w="3936225"/>
                <a:gridCol w="2544625"/>
              </a:tblGrid>
              <a:tr h="373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PATTERN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PROBLEM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USAGE</a:t>
                      </a:r>
                    </a:p>
                  </a:txBody>
                  <a:tcPr marT="91425" marB="91425" marR="91425" marL="91425"/>
                </a:tc>
              </a:tr>
              <a:tr h="3769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en" sz="1200"/>
                        <a:t>Expert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en" sz="1200"/>
                        <a:t>Stores information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200"/>
                        <a:t>Edit use case</a:t>
                      </a:r>
                    </a:p>
                  </a:txBody>
                  <a:tcPr marT="91425" marB="91425" marR="91425" marL="91425"/>
                </a:tc>
              </a:tr>
              <a:tr h="3769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en" sz="1200"/>
                        <a:t>Controller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i="1" lang="en" sz="1200"/>
                        <a:t>Handles a use case request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" sz="1200"/>
                        <a:t>Edit &amp; Create use case</a:t>
                      </a:r>
                    </a:p>
                  </a:txBody>
                  <a:tcPr marT="91425" marB="91425" marR="91425" marL="91425"/>
                </a:tc>
              </a:tr>
              <a:tr h="3769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Command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Queue, redo, and undo edits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Edit use case</a:t>
                      </a:r>
                    </a:p>
                  </a:txBody>
                  <a:tcPr marT="91425" marB="91425" marR="91425" marL="91425"/>
                </a:tc>
              </a:tr>
              <a:tr h="383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Abstract Factory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Create diagrams in different versions of UML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Create </a:t>
                      </a:r>
                      <a:r>
                        <a:rPr lang="en" sz="1200"/>
                        <a:t>use case</a:t>
                      </a:r>
                    </a:p>
                  </a:txBody>
                  <a:tcPr marT="91425" marB="91425" marR="91425" marL="91425"/>
                </a:tc>
              </a:tr>
              <a:tr h="3769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Bridge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Saving files on different operating systems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Create use case</a:t>
                      </a:r>
                    </a:p>
                  </a:txBody>
                  <a:tcPr marT="91425" marB="91425" marR="91425" marL="91425"/>
                </a:tc>
              </a:tr>
              <a:tr h="376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Iterator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Traversing the Diagram Element object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Used along with Command pattern</a:t>
                      </a:r>
                    </a:p>
                  </a:txBody>
                  <a:tcPr marT="91425" marB="91425" marR="91425" marL="91425"/>
                </a:tc>
              </a:tr>
              <a:tr h="411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Composite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Store and manipulate multiple objects of a single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Simplify actions between objects</a:t>
                      </a:r>
                    </a:p>
                  </a:txBody>
                  <a:tcPr marT="91425" marB="91425" marR="91425" marL="91425"/>
                </a:tc>
              </a:tr>
              <a:tr h="431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Strategy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Different layouts of diagram elements on the canvas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Function of the diagram editor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2082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Requirements 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9693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R6.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Graphical Editor (GED) shall allow the user to edit a new diagram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R6.1.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a new class: GED shall display a dialog to allow the user to enter class information like class name, attributes and type, operations and parameter, types and return types.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R6.2.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Updating a class: GED shall allow the user to change the class information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R6.3.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Deleting a class: GED shall allow the user to delete a class by prompting the user with a confirmation dialog.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R6.4.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a relationship: GED shall provide a user-friendly way to allow the user to add relationships between two or more classes.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R6.5.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Selecting one or more graphical elements: GED shall provide a user-friendly way to allow the user to select one or more graphical elements (classes, relationships, or their combination of a UML diagram.)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R6.6.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Moving selected graphical elements: GED shall allow the user to move selected elements by dragging them to the desired place.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R6.7. Copying, and cutting: GED shall provide the commonly used “copy” &amp; “cut” capabilities.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R6.8. Pasting: GED shall provide the commonly used “paste” capability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R6.9. Deleting selected elements: GED shall allow the user to delete selected elements.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R6.10.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Undo and redo: GED shall allow the user to undo or redo up to 10 editing operations 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2082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Interaction</a:t>
            </a:r>
          </a:p>
        </p:txBody>
      </p:sp>
      <p:pic>
        <p:nvPicPr>
          <p:cNvPr descr="Untitled.jpg"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2099"/>
            <a:ext cx="9143998" cy="325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2082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9693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R7.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Graphical Editor (GED) shall allow the user to delete a diagram.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R8.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Graphical Editor (GED) shall allow the user to save a diagram to the current location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R8.1. The Graphical Editor (GED) shall allow the user to save a diagram to a user specified location.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R9.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Graphical Editor (GED) shall generate Java or C++ skeleton code according to the user’s selection.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R.10.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Graphical Editor (GED) shall allow the user to export a diagram to PDF or JPEG.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Use Case Modeling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2082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Abstract Use Cases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9693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UC1.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project (Actor: User, System: GED)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UC2.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project (Actor: User, System: GED)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UC3.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project (Actor: User, System: GED)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UC4.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diagram (Actor: User, System: GED)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UC5.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diagram (Actor: User, System: GED)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UC6.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diagram (Actor: User, System: GED)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UC7.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code (Actor: User, System: GED)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UC8.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 diagram (Actor: User, System: GED)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2184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 Level Use Cases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6800" y="1017450"/>
            <a:ext cx="3892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UC1. Create project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TUCBW: User selects create new project button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TUCEW: User sees the project window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UC2. Delete project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TUCBW: User selects the delete project button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TUCEW: User sees the project removed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UC3. Open project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TUCBW: User selects the open project button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TUCEW: User sees the project window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UC4. Create diagram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TUCBW: User presses the create diagram button, then select a location on the canvas.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TUCEW: User sees new diagram element on the canvas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4418500" y="863550"/>
            <a:ext cx="4413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UC5. Edit diagram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TUCBW: User selects an existing diagram on the canvas.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TUCEW: User sees the change on the diagram.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UC6. Delete diagram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TUCBW: User selects delete diagram button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TUCEW: User sees the diagram removed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UC7. Generate code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TUCBW: User presses generate code button.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TUCEW: User sees skeleton code generated from GED.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UC8. Export diagram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TUCBW: User presses export diagram button.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TUCEW: User sees exported version of diagram.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4209500" y="922925"/>
            <a:ext cx="5100" cy="39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082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 Diagram</a:t>
            </a:r>
          </a:p>
        </p:txBody>
      </p:sp>
      <p:pic>
        <p:nvPicPr>
          <p:cNvPr descr="NewUseCaseDiagram.jpe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575" y="720847"/>
            <a:ext cx="2416624" cy="413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2082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Expanded Use Case: Create Diagram</a:t>
            </a:r>
          </a:p>
        </p:txBody>
      </p:sp>
      <p:graphicFrame>
        <p:nvGraphicFramePr>
          <p:cNvPr id="154" name="Shape 154"/>
          <p:cNvGraphicFramePr/>
          <p:nvPr/>
        </p:nvGraphicFramePr>
        <p:xfrm>
          <a:off x="365975" y="11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{2381A8B0-5C22-4DE6-AED2-5C3D9EDA1E8C}</a:tableStyleId>
              </a:tblPr>
              <a:tblGrid>
                <a:gridCol w="4154225"/>
                <a:gridCol w="4154225"/>
              </a:tblGrid>
              <a:tr h="4543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Actor:User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System: GED</a:t>
                      </a:r>
                    </a:p>
                  </a:txBody>
                  <a:tcPr marT="63500" marB="63500" marR="63500" marL="63500"/>
                </a:tc>
              </a:tr>
              <a:tr h="454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0) The GED displays the project</a:t>
                      </a:r>
                    </a:p>
                  </a:txBody>
                  <a:tcPr marT="63500" marB="63500" marR="63500" marL="63500"/>
                </a:tc>
              </a:tr>
              <a:tr h="715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1) TUCBW: User presses the create diagram button, then select a location on the canvas.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2) System prompts the user for the diagram name in a dialog box.</a:t>
                      </a:r>
                    </a:p>
                  </a:txBody>
                  <a:tcPr marT="63500" marB="63500" marR="63500" marL="63500"/>
                </a:tc>
              </a:tr>
              <a:tr h="976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3) User enters the diagram name and presses the save button.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*</a:t>
                      </a:r>
                      <a:r>
                        <a:rPr lang="en"/>
                        <a:t>4) System creates a new diagram, saves the diagram, and presents the new diagram to the user on the canvas. </a:t>
                      </a:r>
                    </a:p>
                  </a:txBody>
                  <a:tcPr marT="63500" marB="63500" marR="63500" marL="63500"/>
                </a:tc>
              </a:tr>
              <a:tr h="715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5) TUCEW: User sees the new diagram on the canvas.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