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Lst>
  <p:notesMasterIdLst>
    <p:notesMasterId r:id="rId83"/>
  </p:notesMasterIdLst>
  <p:sldIdLst>
    <p:sldId id="256" r:id="rId3"/>
    <p:sldId id="316" r:id="rId4"/>
    <p:sldId id="378" r:id="rId5"/>
    <p:sldId id="379" r:id="rId6"/>
    <p:sldId id="380" r:id="rId7"/>
    <p:sldId id="381" r:id="rId8"/>
    <p:sldId id="382" r:id="rId9"/>
    <p:sldId id="383" r:id="rId10"/>
    <p:sldId id="384" r:id="rId11"/>
    <p:sldId id="385" r:id="rId12"/>
    <p:sldId id="386" r:id="rId13"/>
    <p:sldId id="387" r:id="rId14"/>
    <p:sldId id="388" r:id="rId15"/>
    <p:sldId id="389" r:id="rId16"/>
    <p:sldId id="390" r:id="rId17"/>
    <p:sldId id="391" r:id="rId18"/>
    <p:sldId id="392" r:id="rId19"/>
    <p:sldId id="393" r:id="rId20"/>
    <p:sldId id="394" r:id="rId21"/>
    <p:sldId id="395" r:id="rId22"/>
    <p:sldId id="396" r:id="rId23"/>
    <p:sldId id="397" r:id="rId24"/>
    <p:sldId id="398" r:id="rId25"/>
    <p:sldId id="399" r:id="rId26"/>
    <p:sldId id="400" r:id="rId27"/>
    <p:sldId id="401" r:id="rId28"/>
    <p:sldId id="402" r:id="rId29"/>
    <p:sldId id="403" r:id="rId30"/>
    <p:sldId id="404" r:id="rId31"/>
    <p:sldId id="405" r:id="rId32"/>
    <p:sldId id="406" r:id="rId33"/>
    <p:sldId id="407" r:id="rId34"/>
    <p:sldId id="408" r:id="rId35"/>
    <p:sldId id="409" r:id="rId36"/>
    <p:sldId id="410" r:id="rId37"/>
    <p:sldId id="411" r:id="rId38"/>
    <p:sldId id="412" r:id="rId39"/>
    <p:sldId id="413" r:id="rId40"/>
    <p:sldId id="414" r:id="rId41"/>
    <p:sldId id="415" r:id="rId42"/>
    <p:sldId id="416" r:id="rId43"/>
    <p:sldId id="417" r:id="rId44"/>
    <p:sldId id="418" r:id="rId45"/>
    <p:sldId id="419" r:id="rId46"/>
    <p:sldId id="420" r:id="rId47"/>
    <p:sldId id="421" r:id="rId48"/>
    <p:sldId id="422" r:id="rId49"/>
    <p:sldId id="423" r:id="rId50"/>
    <p:sldId id="424" r:id="rId51"/>
    <p:sldId id="425" r:id="rId52"/>
    <p:sldId id="426" r:id="rId53"/>
    <p:sldId id="427" r:id="rId54"/>
    <p:sldId id="428" r:id="rId55"/>
    <p:sldId id="429" r:id="rId56"/>
    <p:sldId id="430" r:id="rId57"/>
    <p:sldId id="431" r:id="rId58"/>
    <p:sldId id="432" r:id="rId59"/>
    <p:sldId id="433" r:id="rId60"/>
    <p:sldId id="434" r:id="rId61"/>
    <p:sldId id="435" r:id="rId62"/>
    <p:sldId id="436" r:id="rId63"/>
    <p:sldId id="437" r:id="rId64"/>
    <p:sldId id="438" r:id="rId65"/>
    <p:sldId id="439" r:id="rId66"/>
    <p:sldId id="440" r:id="rId67"/>
    <p:sldId id="441" r:id="rId68"/>
    <p:sldId id="442" r:id="rId69"/>
    <p:sldId id="443" r:id="rId70"/>
    <p:sldId id="444" r:id="rId71"/>
    <p:sldId id="445" r:id="rId72"/>
    <p:sldId id="446" r:id="rId73"/>
    <p:sldId id="447" r:id="rId74"/>
    <p:sldId id="448" r:id="rId75"/>
    <p:sldId id="449" r:id="rId76"/>
    <p:sldId id="450" r:id="rId77"/>
    <p:sldId id="451" r:id="rId78"/>
    <p:sldId id="452" r:id="rId79"/>
    <p:sldId id="453" r:id="rId80"/>
    <p:sldId id="454" r:id="rId81"/>
    <p:sldId id="455" r:id="rId82"/>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77"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3.2 COM</a:t>
          </a:r>
          <a:r>
            <a:rPr lang="zh-CN" altLang="en-US" sz="2800" dirty="0">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3.3 COM</a:t>
          </a:r>
          <a:r>
            <a:rPr lang="zh-CN" altLang="en-US" sz="2800" dirty="0">
              <a:latin typeface="微软雅黑" panose="020B0503020204020204" pitchFamily="34" charset="-122"/>
              <a:ea typeface="微软雅黑" panose="020B0503020204020204" pitchFamily="34" charset="-122"/>
            </a:rPr>
            <a:t>技术与</a:t>
          </a:r>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3.1 COM</a:t>
          </a:r>
          <a:r>
            <a:rPr lang="zh-CN" altLang="en-US" sz="2800" dirty="0">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3.1 COM</a:t>
          </a:r>
          <a:r>
            <a:rPr lang="zh-CN" altLang="en-US" sz="2800" kern="1200" dirty="0">
              <a:latin typeface="微软雅黑" panose="020B0503020204020204" pitchFamily="34" charset="-122"/>
              <a:ea typeface="微软雅黑" panose="020B0503020204020204" pitchFamily="34" charset="-122"/>
            </a:rPr>
            <a:t>原理与技术简介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3.2 COM</a:t>
          </a:r>
          <a:r>
            <a:rPr lang="zh-CN" altLang="en-US" sz="2800" kern="1200" dirty="0">
              <a:latin typeface="微软雅黑" panose="020B0503020204020204" pitchFamily="34" charset="-122"/>
              <a:ea typeface="微软雅黑" panose="020B0503020204020204" pitchFamily="34" charset="-122"/>
            </a:rPr>
            <a:t>创建与调用实例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3.3 COM</a:t>
          </a:r>
          <a:r>
            <a:rPr lang="zh-CN" altLang="en-US" sz="2800" kern="1200" dirty="0">
              <a:latin typeface="微软雅黑" panose="020B0503020204020204" pitchFamily="34" charset="-122"/>
              <a:ea typeface="微软雅黑" panose="020B0503020204020204" pitchFamily="34" charset="-122"/>
            </a:rPr>
            <a:t>技术与</a:t>
          </a:r>
          <a:r>
            <a:rPr lang="en-US" altLang="zh-CN" sz="2800" kern="1200" dirty="0">
              <a:latin typeface="微软雅黑" panose="020B0503020204020204" pitchFamily="34" charset="-122"/>
              <a:ea typeface="微软雅黑" panose="020B0503020204020204" pitchFamily="34" charset="-122"/>
            </a:rPr>
            <a:t>OFFICE</a:t>
          </a:r>
          <a:r>
            <a:rPr lang="zh-CN" altLang="en-US" sz="2800" kern="1200" dirty="0">
              <a:latin typeface="微软雅黑" panose="020B0503020204020204" pitchFamily="34" charset="-122"/>
              <a:ea typeface="微软雅黑" panose="020B0503020204020204" pitchFamily="34" charset="-122"/>
            </a:rPr>
            <a:t>对象</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2018/10/15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aike.baidu.com/item/%E4%BA%8C%E8%BF%9B%E5%88%B6%E4%BB%A3%E7%A0%81"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baike.baidu.com/item/%E7%BB%84%E4%BB%B6%E5%AF%B9%E8%B1%A1%E6%A8%A1%E5%9E%8B"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开发人员开始将单个的应用程序分隔成单独多个独立的部分，也即组件。这种做法的好处是可以随着技术的不断发展而用新的组件取代已有的组件。此时的应用程序可以随新组件不断取代旧的组件而渐趋完善。而且利用已有的组件，用户还可以快速的建立全新的应用。</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传统的做法是将应用程序分割成文件，模块或类，然后将它们编译并链接成一个单模应用程序。它与组件建立应用程序的过程（称为组件构架）有很大的不同。一个组件同一个微型应用程序类似，即都是已经编译链接好并可以使用的</a:t>
            </a:r>
            <a:r>
              <a:rPr lang="zh-CN" altLang="en-US" sz="1200" b="0" i="0" u="none" strike="noStrike" kern="1200" dirty="0">
                <a:solidFill>
                  <a:schemeClr val="tx1"/>
                </a:solidFill>
                <a:effectLst/>
                <a:latin typeface="+mn-lt"/>
                <a:ea typeface="+mn-ea"/>
                <a:cs typeface="+mn-cs"/>
                <a:hlinkClick r:id="rId3"/>
              </a:rPr>
              <a:t>二进制代码</a:t>
            </a:r>
            <a:r>
              <a:rPr lang="zh-CN" altLang="en-US" sz="1200" b="0" i="0" kern="1200" dirty="0">
                <a:solidFill>
                  <a:schemeClr val="tx1"/>
                </a:solidFill>
                <a:effectLst/>
                <a:latin typeface="+mn-lt"/>
                <a:ea typeface="+mn-ea"/>
                <a:cs typeface="+mn-cs"/>
              </a:rPr>
              <a:t>，应用程序就是由多个这样的组件打包而得到的。单模应用程序只有一个二进制代码模块。自定义组件可以在运行时刻同其他的组件连接起来以构成某个应用程序。在需要对应用程序进行修改或改进时，只需要将构成此应用程序的组件中的某个用新的版本替换掉即可。</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，即</a:t>
            </a:r>
            <a:r>
              <a:rPr lang="zh-CN" altLang="en-US" sz="1200" b="0" i="0" u="none" strike="noStrike" kern="1200" dirty="0">
                <a:solidFill>
                  <a:schemeClr val="tx1"/>
                </a:solidFill>
                <a:effectLst/>
                <a:latin typeface="+mn-lt"/>
                <a:ea typeface="+mn-ea"/>
                <a:cs typeface="+mn-cs"/>
                <a:hlinkClick r:id="rId4"/>
              </a:rPr>
              <a:t>组件对象模型</a:t>
            </a:r>
            <a:r>
              <a:rPr lang="zh-CN" altLang="en-US" sz="1200" b="0" i="0" kern="1200" dirty="0">
                <a:solidFill>
                  <a:schemeClr val="tx1"/>
                </a:solidFill>
                <a:effectLst/>
                <a:latin typeface="+mn-lt"/>
                <a:ea typeface="+mn-ea"/>
                <a:cs typeface="+mn-cs"/>
              </a:rPr>
              <a:t>，是关于如何建立组件以及如何通过组件建立应用程序的一个规范，说明了如何可动态交替更新组件。</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2448363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既然</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是最早出现的，那么就从</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说起，自从</a:t>
            </a:r>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操作系统流行以来，“剪贴板”（ </a:t>
            </a:r>
            <a:r>
              <a:rPr lang="en-US" altLang="zh-CN" sz="1200" b="0" i="0" kern="1200" dirty="0">
                <a:solidFill>
                  <a:schemeClr val="tx1"/>
                </a:solidFill>
                <a:effectLst/>
                <a:latin typeface="+mn-lt"/>
                <a:ea typeface="+mn-ea"/>
                <a:cs typeface="+mn-cs"/>
              </a:rPr>
              <a:t>Clipboard</a:t>
            </a:r>
            <a:r>
              <a:rPr lang="zh-CN" altLang="en-US" sz="1200" b="0" i="0" kern="1200" dirty="0">
                <a:solidFill>
                  <a:schemeClr val="tx1"/>
                </a:solidFill>
                <a:effectLst/>
                <a:latin typeface="+mn-lt"/>
                <a:ea typeface="+mn-ea"/>
                <a:cs typeface="+mn-cs"/>
              </a:rPr>
              <a:t>）首先解决了不同程序间的通信问题（由剪贴板作为数据交换中心，进行复制、粘贴的操作），但是剪贴板传递的都是“死”数据，应用程序开发者得自行编写、解析数据格式的代码，于是动态数据交换（</a:t>
            </a:r>
            <a:r>
              <a:rPr lang="en-US" altLang="zh-CN" sz="1200" b="0" i="0" kern="1200" dirty="0">
                <a:solidFill>
                  <a:schemeClr val="tx1"/>
                </a:solidFill>
                <a:effectLst/>
                <a:latin typeface="+mn-lt"/>
                <a:ea typeface="+mn-ea"/>
                <a:cs typeface="+mn-cs"/>
              </a:rPr>
              <a:t>Dynamic Data Exchange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DDE</a:t>
            </a:r>
            <a:r>
              <a:rPr lang="zh-CN" altLang="en-US" sz="1200" b="0" i="0" kern="1200" dirty="0">
                <a:solidFill>
                  <a:schemeClr val="tx1"/>
                </a:solidFill>
                <a:effectLst/>
                <a:latin typeface="+mn-lt"/>
                <a:ea typeface="+mn-ea"/>
                <a:cs typeface="+mn-cs"/>
              </a:rPr>
              <a:t>）的通信协定应运而生，它可以让应用程序之间自动获取彼此的最新数据，但是，解决彼此之间的“数据格式”转换仍然是程序员沉重的负担。对象的链接与嵌入（</a:t>
            </a:r>
            <a:r>
              <a:rPr lang="en-US" altLang="zh-CN" sz="1200" b="0" i="0" kern="1200" dirty="0">
                <a:solidFill>
                  <a:schemeClr val="tx1"/>
                </a:solidFill>
                <a:effectLst/>
                <a:latin typeface="+mn-lt"/>
                <a:ea typeface="+mn-ea"/>
                <a:cs typeface="+mn-cs"/>
              </a:rPr>
              <a:t>Object Linking and Embedded</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）的诞生把原来应用程序的数据交换提高到“对象交换”，这样程序间不但获得数据也同样获得彼此的应用程序对象，并且可以直接使用彼此的数据内容，其实</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Microsoft</a:t>
            </a:r>
            <a:r>
              <a:rPr lang="zh-CN" altLang="en-US" sz="1200" b="0" i="0" kern="1200" dirty="0">
                <a:solidFill>
                  <a:schemeClr val="tx1"/>
                </a:solidFill>
                <a:effectLst/>
                <a:latin typeface="+mn-lt"/>
                <a:ea typeface="+mn-ea"/>
                <a:cs typeface="+mn-cs"/>
              </a:rPr>
              <a:t>的复合文档技术，它的最初版本只是瞄准复合文档，但在后续版本</a:t>
            </a:r>
            <a:r>
              <a:rPr lang="en-US" altLang="zh-CN" sz="1200" b="0" i="0" kern="1200" dirty="0">
                <a:solidFill>
                  <a:schemeClr val="tx1"/>
                </a:solidFill>
                <a:effectLst/>
                <a:latin typeface="+mn-lt"/>
                <a:ea typeface="+mn-ea"/>
                <a:cs typeface="+mn-cs"/>
              </a:rPr>
              <a:t>OLE2</a:t>
            </a:r>
            <a:r>
              <a:rPr lang="zh-CN" altLang="en-US" sz="1200" b="0" i="0" kern="1200" dirty="0">
                <a:solidFill>
                  <a:schemeClr val="tx1"/>
                </a:solidFill>
                <a:effectLst/>
                <a:latin typeface="+mn-lt"/>
                <a:ea typeface="+mn-ea"/>
                <a:cs typeface="+mn-cs"/>
              </a:rPr>
              <a:t>中，导入了</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。由此可见，</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是应</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的需求而诞生的，所以虽然</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的基础，但</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的产生却在</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之前</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2074048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sz="1200" dirty="0"/>
              <a:t>用户一般希望能够定制所用的应用程序，用更能满足他们需要的某个组件来替换原来程序。软件的可重用性将大大的得到增强。组件价构可以使得开发分布式应用程序的过程得以简化。 </a:t>
            </a:r>
          </a:p>
          <a:p>
            <a:r>
              <a:rPr lang="zh-CN" altLang="en-US" sz="1200" dirty="0"/>
              <a:t>例如用户用自己的规则流程使用</a:t>
            </a:r>
            <a:r>
              <a:rPr lang="en-US" altLang="zh-CN" sz="1200" dirty="0"/>
              <a:t>Word</a:t>
            </a:r>
            <a:r>
              <a:rPr lang="zh-CN" altLang="en-US" sz="1200" dirty="0"/>
              <a:t>软件</a:t>
            </a:r>
            <a:r>
              <a:rPr lang="en-US" altLang="zh-CN" sz="1200" dirty="0"/>
              <a:t>,</a:t>
            </a:r>
            <a:r>
              <a:rPr lang="zh-CN" altLang="en-US" sz="1200" dirty="0"/>
              <a:t>开发使用 </a:t>
            </a:r>
            <a:r>
              <a:rPr lang="en-US" altLang="zh-CN" sz="1200" dirty="0"/>
              <a:t>Microsoft Office Word </a:t>
            </a:r>
            <a:r>
              <a:rPr lang="zh-CN" altLang="en-US" sz="1200" dirty="0"/>
              <a:t>的解决方案，可以与 </a:t>
            </a:r>
            <a:r>
              <a:rPr lang="en-US" altLang="zh-CN" sz="1200" dirty="0"/>
              <a:t>Word </a:t>
            </a:r>
            <a:r>
              <a:rPr lang="zh-CN" altLang="en-US" sz="1200" dirty="0"/>
              <a:t>对象模型提供的对象进行交互。</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19</a:t>
            </a:fld>
            <a:endParaRPr lang="zh-CN" altLang="en-US"/>
          </a:p>
        </p:txBody>
      </p:sp>
    </p:spTree>
    <p:extLst>
      <p:ext uri="{BB962C8B-B14F-4D97-AF65-F5344CB8AC3E}">
        <p14:creationId xmlns:p14="http://schemas.microsoft.com/office/powerpoint/2010/main" val="1926635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24</a:t>
            </a:fld>
            <a:endParaRPr lang="zh-CN" altLang="en-US"/>
          </a:p>
        </p:txBody>
      </p:sp>
    </p:spTree>
    <p:extLst>
      <p:ext uri="{BB962C8B-B14F-4D97-AF65-F5344CB8AC3E}">
        <p14:creationId xmlns:p14="http://schemas.microsoft.com/office/powerpoint/2010/main" val="1071635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66</a:t>
            </a:fld>
            <a:endParaRPr lang="zh-CN" altLang="en-US"/>
          </a:p>
        </p:txBody>
      </p:sp>
    </p:spTree>
    <p:extLst>
      <p:ext uri="{BB962C8B-B14F-4D97-AF65-F5344CB8AC3E}">
        <p14:creationId xmlns:p14="http://schemas.microsoft.com/office/powerpoint/2010/main" val="2841319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336228" y="2731009"/>
            <a:ext cx="7681397" cy="2348592"/>
          </a:xfrm>
          <a:prstGeom prst="rect">
            <a:avLst/>
          </a:prstGeom>
          <a:noFill/>
        </p:spPr>
        <p:txBody>
          <a:bodyPr wrap="none" rtlCol="0">
            <a:spAutoFit/>
          </a:bodyPr>
          <a:lstStyle/>
          <a:p>
            <a:pPr algn="ctr"/>
            <a:r>
              <a:rPr lang="en-US" altLang="zh-CN" sz="7331"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PROGRAMMING</a:t>
            </a:r>
          </a:p>
          <a:p>
            <a:pPr algn="ctr"/>
            <a:r>
              <a:rPr lang="en-US" altLang="zh-CN" sz="7331"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WINDOWS</a:t>
            </a:r>
            <a:endParaRPr lang="zh-CN" altLang="en-US" sz="7331"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图难于易 为大于小</a:t>
            </a: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2018</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3.1 COM</a:t>
            </a:r>
            <a:r>
              <a:rPr lang="zh-CN" altLang="en-US" sz="2133" b="1" dirty="0">
                <a:solidFill>
                  <a:srgbClr val="1C4885"/>
                </a:solidFill>
                <a:latin typeface="微软雅黑" panose="020B0503020204020204" pitchFamily="34" charset="-122"/>
                <a:ea typeface="微软雅黑" panose="020B0503020204020204" pitchFamily="34" charset="-122"/>
              </a:rPr>
              <a:t>原理与技术简介</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3.2 COM</a:t>
            </a:r>
            <a:r>
              <a:rPr lang="zh-CN" altLang="en-US" sz="2133" b="1" dirty="0">
                <a:solidFill>
                  <a:srgbClr val="1C4885"/>
                </a:solidFill>
                <a:latin typeface="微软雅黑" panose="020B0503020204020204" pitchFamily="34" charset="-122"/>
                <a:ea typeface="微软雅黑" panose="020B0503020204020204" pitchFamily="34" charset="-122"/>
              </a:rPr>
              <a:t>创建与调用实例</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3.3 COM</a:t>
            </a:r>
            <a:r>
              <a:rPr lang="zh-CN" altLang="en-US" sz="2133" b="1" dirty="0">
                <a:solidFill>
                  <a:srgbClr val="1C4885"/>
                </a:solidFill>
                <a:latin typeface="微软雅黑" panose="020B0503020204020204" pitchFamily="34" charset="-122"/>
                <a:ea typeface="微软雅黑" panose="020B0503020204020204" pitchFamily="34" charset="-122"/>
              </a:rPr>
              <a:t>技术与</a:t>
            </a:r>
            <a:r>
              <a:rPr lang="en-US" altLang="zh-CN" sz="2133" b="1" dirty="0">
                <a:solidFill>
                  <a:srgbClr val="1C4885"/>
                </a:solidFill>
                <a:latin typeface="微软雅黑" panose="020B0503020204020204" pitchFamily="34" charset="-122"/>
                <a:ea typeface="微软雅黑" panose="020B0503020204020204" pitchFamily="34" charset="-122"/>
              </a:rPr>
              <a:t>OFFICE</a:t>
            </a:r>
            <a:r>
              <a:rPr lang="zh-CN" altLang="en-US" sz="2133" b="1" dirty="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3.4 COM</a:t>
            </a:r>
            <a:r>
              <a:rPr lang="zh-CN" altLang="en-US" sz="2133" b="1" dirty="0">
                <a:solidFill>
                  <a:srgbClr val="1C4885"/>
                </a:solidFill>
                <a:latin typeface="微软雅黑" panose="020B0503020204020204" pitchFamily="34" charset="-122"/>
                <a:ea typeface="微软雅黑" panose="020B0503020204020204" pitchFamily="34" charset="-122"/>
              </a:rPr>
              <a:t>技术操作</a:t>
            </a:r>
            <a:r>
              <a:rPr lang="en-US" altLang="zh-CN" sz="2133" b="1" dirty="0">
                <a:solidFill>
                  <a:srgbClr val="1C4885"/>
                </a:solidFill>
                <a:latin typeface="微软雅黑" panose="020B0503020204020204" pitchFamily="34" charset="-122"/>
                <a:ea typeface="微软雅黑" panose="020B0503020204020204" pitchFamily="34" charset="-122"/>
              </a:rPr>
              <a:t>WORD</a:t>
            </a:r>
            <a:r>
              <a:rPr lang="zh-CN" altLang="en-US" sz="2133" b="1" dirty="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3.5 COM</a:t>
            </a:r>
            <a:r>
              <a:rPr lang="zh-CN" altLang="en-US" sz="2133" b="1" dirty="0">
                <a:solidFill>
                  <a:srgbClr val="1C4885"/>
                </a:solidFill>
                <a:latin typeface="微软雅黑" panose="020B0503020204020204" pitchFamily="34" charset="-122"/>
                <a:ea typeface="微软雅黑" panose="020B0503020204020204" pitchFamily="34" charset="-122"/>
              </a:rPr>
              <a:t>技术操作</a:t>
            </a:r>
            <a:r>
              <a:rPr lang="en-US" altLang="zh-CN" sz="2133" b="1" dirty="0">
                <a:solidFill>
                  <a:srgbClr val="1C4885"/>
                </a:solidFill>
                <a:latin typeface="微软雅黑" panose="020B0503020204020204" pitchFamily="34" charset="-122"/>
                <a:ea typeface="微软雅黑" panose="020B0503020204020204" pitchFamily="34" charset="-122"/>
              </a:rPr>
              <a:t>EXCEL</a:t>
            </a:r>
            <a:r>
              <a:rPr lang="zh-CN" altLang="en-US" sz="2133" b="1" dirty="0">
                <a:solidFill>
                  <a:srgbClr val="1C4885"/>
                </a:solidFill>
                <a:latin typeface="微软雅黑" panose="020B0503020204020204" pitchFamily="34" charset="-122"/>
                <a:ea typeface="微软雅黑" panose="020B0503020204020204" pitchFamily="34" charset="-122"/>
              </a:rPr>
              <a:t>对象</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201</a:t>
            </a:r>
            <a:r>
              <a:rPr lang="en-US" altLang="zh-CN" sz="1333" dirty="0"/>
              <a:t>8</a:t>
            </a:r>
            <a:endParaRPr lang="en-US" sz="1333" dirty="0"/>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987698" y="55021"/>
            <a:ext cx="3191167" cy="343641"/>
            <a:chOff x="1268" y="3776"/>
            <a:chExt cx="4981" cy="406"/>
          </a:xfrm>
        </p:grpSpPr>
        <p:sp>
          <p:nvSpPr>
            <p:cNvPr id="26" name="Rectangle 6"/>
            <p:cNvSpPr>
              <a:spLocks noChangeArrowheads="1"/>
            </p:cNvSpPr>
            <p:nvPr/>
          </p:nvSpPr>
          <p:spPr bwMode="auto">
            <a:xfrm>
              <a:off x="2844" y="3786"/>
              <a:ext cx="340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COM</a:t>
              </a:r>
              <a:r>
                <a:rPr lang="zh-CN" altLang="en-US" sz="2133" b="1" dirty="0">
                  <a:solidFill>
                    <a:srgbClr val="1C4885"/>
                  </a:solidFill>
                  <a:latin typeface="微软雅黑" panose="020B0503020204020204" pitchFamily="34" charset="-122"/>
                  <a:ea typeface="微软雅黑" panose="020B0503020204020204" pitchFamily="34" charset="-122"/>
                </a:rPr>
                <a:t>原理与技术</a:t>
              </a:r>
            </a:p>
          </p:txBody>
        </p:sp>
        <p:sp>
          <p:nvSpPr>
            <p:cNvPr id="27"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3</a:t>
              </a: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baike.baidu.com/item/%E8%BD%AF%E4%BB%B6%E7%BB%84%E4%BB%B6"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hyperlink" Target="https://baike.baidu.com/item/%E7%BB%93%E6%9E%84%E5%8C%96%E7%BC%96%E7%A8%8B" TargetMode="External"/><Relationship Id="rId5" Type="http://schemas.openxmlformats.org/officeDocument/2006/relationships/hyperlink" Target="https://baike.baidu.com/item/Microsoft%20Windows" TargetMode="External"/><Relationship Id="rId4" Type="http://schemas.openxmlformats.org/officeDocument/2006/relationships/hyperlink" Target="https://baike.baidu.com/item/%E9%9D%A2%E5%90%91%E5%AF%B9%E8%B1%A1"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baike.baidu.com/item/%E5%8A%A8%E6%80%81%E9%93%BE%E6%8E%A5" TargetMode="Externa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hyperlink" Target="https://baike.baidu.com/item/%E5%A4%9A%E9%87%8D%E7%BB%A7%E6%89%BF" TargetMode="Externa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a:solidFill>
                  <a:schemeClr val="accent1">
                    <a:lumMod val="75000"/>
                  </a:schemeClr>
                </a:solidFill>
              </a:rPr>
              <a:t>Windows</a:t>
            </a:r>
            <a:r>
              <a:rPr lang="zh-CN" altLang="en-US" sz="3200" dirty="0">
                <a:solidFill>
                  <a:schemeClr val="accent1">
                    <a:lumMod val="75000"/>
                  </a:schemeClr>
                </a:solidFill>
              </a:rPr>
              <a:t>编程实践</a:t>
            </a:r>
          </a:p>
        </p:txBody>
      </p:sp>
      <p:sp>
        <p:nvSpPr>
          <p:cNvPr id="9" name="副标题 2"/>
          <p:cNvSpPr>
            <a:spLocks noGrp="1"/>
          </p:cNvSpPr>
          <p:nvPr>
            <p:ph type="subTitle" idx="4294967295"/>
          </p:nvPr>
        </p:nvSpPr>
        <p:spPr>
          <a:xfrm>
            <a:off x="0" y="5068719"/>
            <a:ext cx="6423467" cy="2047693"/>
          </a:xfrm>
        </p:spPr>
        <p:txBody>
          <a:bodyPr>
            <a:noAutofit/>
          </a:bodyPr>
          <a:lstStyle/>
          <a:p>
            <a:pPr marL="0" indent="0" algn="r">
              <a:buNone/>
            </a:pPr>
            <a:r>
              <a:rPr lang="zh-CN" altLang="en-US" sz="2400" dirty="0">
                <a:solidFill>
                  <a:schemeClr val="tx1"/>
                </a:solidFill>
              </a:rPr>
              <a:t>计算机学院</a:t>
            </a:r>
            <a:endParaRPr lang="en-US" altLang="zh-CN" sz="2400" dirty="0">
              <a:solidFill>
                <a:schemeClr val="tx1"/>
              </a:solidFill>
            </a:endParaRPr>
          </a:p>
          <a:p>
            <a:pPr marL="0" indent="0" algn="r">
              <a:buNone/>
            </a:pPr>
            <a:r>
              <a:rPr lang="zh-CN" altLang="en-US" sz="2400" dirty="0">
                <a:solidFill>
                  <a:schemeClr val="tx1"/>
                </a:solidFill>
              </a:rPr>
              <a:t>胡继承</a:t>
            </a:r>
            <a:endParaRPr lang="en-US" altLang="zh-CN" sz="2400" dirty="0">
              <a:solidFill>
                <a:schemeClr val="tx1"/>
              </a:solidFill>
            </a:endParaRPr>
          </a:p>
          <a:p>
            <a:pPr marL="0" indent="0" algn="r">
              <a:buNone/>
            </a:pPr>
            <a:r>
              <a:rPr lang="en-US" altLang="zh-CN" sz="2400" dirty="0">
                <a:solidFill>
                  <a:schemeClr val="tx1"/>
                </a:solidFill>
              </a:rPr>
              <a:t>jicheng @ yahoo . com</a:t>
            </a:r>
          </a:p>
          <a:p>
            <a:pPr marL="0" indent="0" algn="r">
              <a:buNone/>
            </a:pPr>
            <a:r>
              <a:rPr lang="en-US" altLang="zh-CN" sz="2400" dirty="0">
                <a:solidFill>
                  <a:schemeClr val="tx1"/>
                </a:solidFill>
              </a:rPr>
              <a:t>https://github.com/jichenghu/</a:t>
            </a:r>
          </a:p>
        </p:txBody>
      </p:sp>
      <p:sp>
        <p:nvSpPr>
          <p:cNvPr id="4" name="文本框 3"/>
          <p:cNvSpPr txBox="1"/>
          <p:nvPr/>
        </p:nvSpPr>
        <p:spPr>
          <a:xfrm>
            <a:off x="381660" y="978011"/>
            <a:ext cx="8126236" cy="1200329"/>
          </a:xfrm>
          <a:prstGeom prst="rect">
            <a:avLst/>
          </a:prstGeom>
          <a:noFill/>
        </p:spPr>
        <p:txBody>
          <a:bodyPr wrap="square" rtlCol="0">
            <a:spAutoFit/>
          </a:bodyPr>
          <a:lstStyle/>
          <a:p>
            <a:r>
              <a:rPr lang="en-US" altLang="zh-CN" sz="7200" dirty="0">
                <a:solidFill>
                  <a:schemeClr val="accent1">
                    <a:lumMod val="75000"/>
                  </a:schemeClr>
                </a:solidFill>
                <a:latin typeface="微软雅黑" panose="020B0503020204020204" pitchFamily="34" charset="-122"/>
                <a:ea typeface="微软雅黑" panose="020B0503020204020204" pitchFamily="34" charset="-122"/>
              </a:rPr>
              <a:t>3  COM</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原理与技术</a:t>
            </a:r>
            <a:endParaRPr lang="zh-CN" altLang="en-US" sz="7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546281" y="435279"/>
            <a:ext cx="5287617" cy="720725"/>
          </a:xfrm>
        </p:spPr>
        <p:txBody>
          <a:bodyPr/>
          <a:lstStyle/>
          <a:p>
            <a:pPr eaLnBrk="1" hangingPunct="1"/>
            <a:r>
              <a:rPr lang="en-US" altLang="zh-CN" dirty="0"/>
              <a:t>COM</a:t>
            </a:r>
            <a:r>
              <a:rPr lang="zh-CN" altLang="en-US" dirty="0"/>
              <a:t>与</a:t>
            </a:r>
            <a:r>
              <a:rPr lang="en-US" altLang="zh-CN" dirty="0"/>
              <a:t>DLL</a:t>
            </a:r>
            <a:r>
              <a:rPr lang="zh-CN" altLang="en-US" dirty="0"/>
              <a:t>区别</a:t>
            </a:r>
          </a:p>
        </p:txBody>
      </p:sp>
      <p:sp>
        <p:nvSpPr>
          <p:cNvPr id="7172" name="Rectangle 3"/>
          <p:cNvSpPr>
            <a:spLocks noGrp="1" noChangeArrowheads="1"/>
          </p:cNvSpPr>
          <p:nvPr>
            <p:ph type="body" idx="4294967295"/>
          </p:nvPr>
        </p:nvSpPr>
        <p:spPr>
          <a:xfrm>
            <a:off x="1065475" y="1311070"/>
            <a:ext cx="10392355" cy="5427662"/>
          </a:xfrm>
        </p:spPr>
        <p:txBody>
          <a:bodyPr>
            <a:noAutofit/>
          </a:bodyPr>
          <a:lstStyle/>
          <a:p>
            <a:pPr>
              <a:buFont typeface="Wingdings" panose="05000000000000000000" pitchFamily="2" charset="2"/>
              <a:buChar char="p"/>
            </a:pPr>
            <a:r>
              <a:rPr lang="en-US" altLang="zh-CN" sz="2400" dirty="0"/>
              <a:t>  DLL</a:t>
            </a:r>
            <a:r>
              <a:rPr lang="zh-CN" altLang="en-US" sz="2400" dirty="0"/>
              <a:t>是以</a:t>
            </a:r>
            <a:r>
              <a:rPr lang="zh-CN" altLang="en-US" sz="2400" b="1" dirty="0"/>
              <a:t>函数集合</a:t>
            </a:r>
            <a:r>
              <a:rPr lang="zh-CN" altLang="en-US" sz="2400" dirty="0"/>
              <a:t>的方式来调用的，是编程语言相关的，如：</a:t>
            </a:r>
            <a:r>
              <a:rPr lang="en-US" altLang="zh-CN" sz="2400" dirty="0"/>
              <a:t>VC</a:t>
            </a:r>
            <a:r>
              <a:rPr lang="zh-CN" altLang="en-US" sz="2400" dirty="0"/>
              <a:t>必须加上</a:t>
            </a:r>
            <a:r>
              <a:rPr lang="en-US" altLang="zh-CN" sz="2400" dirty="0"/>
              <a:t>extern “C“</a:t>
            </a:r>
            <a:r>
              <a:rPr lang="zh-CN" altLang="en-US" sz="2400" dirty="0"/>
              <a:t>；</a:t>
            </a:r>
            <a:endParaRPr lang="en-US" altLang="zh-CN" sz="2400" dirty="0"/>
          </a:p>
          <a:p>
            <a:pPr>
              <a:buFont typeface="Wingdings" panose="05000000000000000000" pitchFamily="2" charset="2"/>
              <a:buChar char="p"/>
            </a:pPr>
            <a:r>
              <a:rPr lang="en-US" altLang="zh-CN" sz="2400" dirty="0"/>
              <a:t>  DLL</a:t>
            </a:r>
            <a:r>
              <a:rPr lang="zh-CN" altLang="en-US" sz="2400" dirty="0"/>
              <a:t>是基于名字导入的，名字就是符号，</a:t>
            </a:r>
            <a:r>
              <a:rPr lang="en-US" altLang="zh-CN" sz="2400" dirty="0"/>
              <a:t>DLL</a:t>
            </a:r>
            <a:r>
              <a:rPr lang="zh-CN" altLang="en-US" sz="2400" dirty="0"/>
              <a:t>有符号表</a:t>
            </a:r>
            <a:endParaRPr lang="en-US" altLang="zh-CN" sz="2400" dirty="0"/>
          </a:p>
          <a:p>
            <a:pPr>
              <a:buFont typeface="Wingdings" panose="05000000000000000000" pitchFamily="2" charset="2"/>
              <a:buChar char="p"/>
            </a:pPr>
            <a:r>
              <a:rPr lang="zh-CN" altLang="en-US" sz="2400" dirty="0"/>
              <a:t>  而</a:t>
            </a:r>
            <a:r>
              <a:rPr lang="en-US" altLang="zh-CN" sz="2400" dirty="0"/>
              <a:t>COM</a:t>
            </a:r>
            <a:r>
              <a:rPr lang="zh-CN" altLang="en-US" sz="2400" dirty="0"/>
              <a:t>是</a:t>
            </a:r>
            <a:r>
              <a:rPr lang="zh-CN" altLang="en-US" sz="2400" b="1" dirty="0"/>
              <a:t>以</a:t>
            </a:r>
            <a:r>
              <a:rPr lang="en-US" altLang="zh-CN" sz="2400" b="1" dirty="0"/>
              <a:t>interface</a:t>
            </a:r>
            <a:r>
              <a:rPr lang="zh-CN" altLang="en-US" sz="2400" b="1" dirty="0"/>
              <a:t>的方式</a:t>
            </a:r>
            <a:r>
              <a:rPr lang="zh-CN" altLang="en-US" sz="2400" dirty="0"/>
              <a:t>提供给用户使用的是一种二进制的调用规范</a:t>
            </a:r>
            <a:r>
              <a:rPr lang="en-US" altLang="zh-CN" sz="2400" dirty="0"/>
              <a:t>,</a:t>
            </a:r>
            <a:r>
              <a:rPr lang="zh-CN" altLang="en-US" sz="2400" dirty="0"/>
              <a:t>是</a:t>
            </a:r>
            <a:r>
              <a:rPr lang="zh-CN" altLang="en-US" sz="2400" b="1" dirty="0"/>
              <a:t>与编程语言无关</a:t>
            </a:r>
            <a:endParaRPr lang="en-US" altLang="zh-CN" sz="2400" dirty="0"/>
          </a:p>
          <a:p>
            <a:pPr>
              <a:buFont typeface="Wingdings" panose="05000000000000000000" pitchFamily="2" charset="2"/>
              <a:buChar char="p"/>
            </a:pPr>
            <a:endParaRPr lang="en-US" altLang="zh-CN" sz="2400" dirty="0"/>
          </a:p>
          <a:p>
            <a:pPr latinLnBrk="1">
              <a:buFont typeface="Wingdings" panose="05000000000000000000" pitchFamily="2" charset="2"/>
              <a:buChar char="p"/>
            </a:pPr>
            <a:r>
              <a:rPr lang="en-US" altLang="zh-CN" sz="2400" dirty="0"/>
              <a:t>  DLL</a:t>
            </a:r>
            <a:r>
              <a:rPr lang="zh-CN" altLang="en-US" sz="2400" b="1" dirty="0"/>
              <a:t>只有</a:t>
            </a:r>
            <a:r>
              <a:rPr lang="en-US" altLang="zh-CN" sz="2400" b="1" dirty="0"/>
              <a:t>DLL</a:t>
            </a:r>
            <a:r>
              <a:rPr lang="zh-CN" altLang="en-US" sz="2400" b="1" dirty="0"/>
              <a:t>一种形势</a:t>
            </a:r>
            <a:r>
              <a:rPr lang="en-US" altLang="zh-CN" sz="2400" dirty="0"/>
              <a:t>,</a:t>
            </a:r>
            <a:r>
              <a:rPr lang="zh-CN" altLang="en-US" sz="2400" dirty="0"/>
              <a:t>　里面可任意定义函数无限制</a:t>
            </a:r>
            <a:r>
              <a:rPr lang="en-US" altLang="zh-CN" sz="2400" dirty="0"/>
              <a:t>,</a:t>
            </a:r>
            <a:r>
              <a:rPr lang="zh-CN" altLang="en-US" sz="2400" dirty="0"/>
              <a:t>　只能运行在本机上</a:t>
            </a:r>
            <a:endParaRPr lang="en-US" altLang="zh-CN" sz="2400" dirty="0"/>
          </a:p>
          <a:p>
            <a:pPr latinLnBrk="1">
              <a:buFont typeface="Wingdings" panose="05000000000000000000" pitchFamily="2" charset="2"/>
              <a:buChar char="p"/>
            </a:pPr>
            <a:r>
              <a:rPr lang="en-US" altLang="zh-CN" sz="2400" dirty="0"/>
              <a:t>  COM</a:t>
            </a:r>
            <a:r>
              <a:rPr lang="zh-CN" altLang="en-US" sz="2400" dirty="0"/>
              <a:t>有</a:t>
            </a:r>
            <a:r>
              <a:rPr lang="en-US" altLang="zh-CN" sz="2400" b="1" dirty="0"/>
              <a:t>DLL</a:t>
            </a:r>
            <a:r>
              <a:rPr lang="zh-CN" altLang="en-US" sz="2400" b="1" dirty="0"/>
              <a:t>和</a:t>
            </a:r>
            <a:r>
              <a:rPr lang="en-US" altLang="zh-CN" sz="2400" b="1" dirty="0"/>
              <a:t>EXE</a:t>
            </a:r>
            <a:r>
              <a:rPr lang="zh-CN" altLang="en-US" sz="2400" dirty="0"/>
              <a:t>两种存在形势，</a:t>
            </a:r>
            <a:r>
              <a:rPr lang="en-US" altLang="zh-CN" sz="2400" dirty="0"/>
              <a:t>DCOM</a:t>
            </a:r>
            <a:r>
              <a:rPr lang="zh-CN" altLang="en-US" sz="2400" dirty="0"/>
              <a:t>可以</a:t>
            </a:r>
            <a:r>
              <a:rPr lang="en-US" altLang="zh-CN" sz="2400" dirty="0"/>
              <a:t>RPC</a:t>
            </a:r>
            <a:endParaRPr lang="zh-CN" altLang="en-US" sz="2400" dirty="0"/>
          </a:p>
          <a:p>
            <a:pPr>
              <a:buFont typeface="Wingdings" panose="05000000000000000000" pitchFamily="2" charset="2"/>
              <a:buChar char="p"/>
            </a:pPr>
            <a:endParaRPr lang="en-US" altLang="zh-CN" sz="2400" dirty="0"/>
          </a:p>
          <a:p>
            <a:pPr>
              <a:buFont typeface="Wingdings" panose="05000000000000000000" pitchFamily="2" charset="2"/>
              <a:buChar char="p"/>
            </a:pPr>
            <a:r>
              <a:rPr lang="en-US" altLang="zh-CN" sz="2400" dirty="0"/>
              <a:t>  COM</a:t>
            </a:r>
            <a:r>
              <a:rPr lang="zh-CN" altLang="en-US" sz="2400" dirty="0"/>
              <a:t>所在的</a:t>
            </a:r>
            <a:r>
              <a:rPr lang="en-US" altLang="zh-CN" sz="2400" dirty="0"/>
              <a:t>DLL</a:t>
            </a:r>
            <a:r>
              <a:rPr lang="zh-CN" altLang="en-US" sz="2400" dirty="0"/>
              <a:t>中必须导出四个函数</a:t>
            </a:r>
            <a:r>
              <a:rPr lang="en-US" altLang="zh-CN" sz="2400" dirty="0"/>
              <a:t>:</a:t>
            </a:r>
          </a:p>
          <a:p>
            <a:pPr marL="457051" lvl="1" indent="0">
              <a:buNone/>
            </a:pPr>
            <a:r>
              <a:rPr lang="en-US" altLang="zh-CN" sz="2400" dirty="0"/>
              <a:t>1. </a:t>
            </a:r>
            <a:r>
              <a:rPr lang="en-US" altLang="zh-CN" sz="2400" dirty="0" err="1"/>
              <a:t>dllgetobjectclass</a:t>
            </a:r>
            <a:r>
              <a:rPr lang="en-US" altLang="zh-CN" sz="2400" dirty="0"/>
              <a:t>		2. </a:t>
            </a:r>
            <a:r>
              <a:rPr lang="en-US" altLang="zh-CN" sz="2400" dirty="0" err="1"/>
              <a:t>dllregisterserver</a:t>
            </a:r>
            <a:endParaRPr lang="en-US" altLang="zh-CN" sz="2400" dirty="0"/>
          </a:p>
          <a:p>
            <a:pPr marL="457051" lvl="1" indent="0">
              <a:buNone/>
            </a:pPr>
            <a:r>
              <a:rPr lang="en-US" altLang="zh-CN" sz="2400" dirty="0"/>
              <a:t>3. </a:t>
            </a:r>
            <a:r>
              <a:rPr lang="en-US" altLang="zh-CN" sz="2400" dirty="0" err="1"/>
              <a:t>dllunregisterserver</a:t>
            </a:r>
            <a:r>
              <a:rPr lang="en-US" altLang="zh-CN" sz="2400" dirty="0"/>
              <a:t>		4. </a:t>
            </a:r>
            <a:r>
              <a:rPr lang="en-US" altLang="zh-CN" sz="2400" dirty="0" err="1"/>
              <a:t>dllunloadnow</a:t>
            </a:r>
            <a:endParaRPr lang="en-US" altLang="zh-CN" sz="2400" dirty="0"/>
          </a:p>
          <a:p>
            <a:pPr>
              <a:buFont typeface="Wingdings" panose="05000000000000000000" pitchFamily="2" charset="2"/>
              <a:buChar char="p"/>
            </a:pPr>
            <a:r>
              <a:rPr lang="en-US" altLang="zh-CN" sz="2400" dirty="0"/>
              <a:t>  COM</a:t>
            </a:r>
            <a:r>
              <a:rPr lang="zh-CN" altLang="en-US" sz="2400" dirty="0"/>
              <a:t>载体：</a:t>
            </a:r>
            <a:r>
              <a:rPr lang="en-US" altLang="zh-CN" sz="2400" dirty="0"/>
              <a:t>DLL</a:t>
            </a:r>
            <a:r>
              <a:rPr lang="zh-CN" altLang="en-US" sz="2400" dirty="0"/>
              <a:t>、</a:t>
            </a:r>
            <a:r>
              <a:rPr lang="en-US" altLang="zh-CN" sz="2400" dirty="0"/>
              <a:t>EXE</a:t>
            </a:r>
            <a:r>
              <a:rPr lang="zh-CN" altLang="en-US" sz="2400" dirty="0"/>
              <a:t>（不常用）、</a:t>
            </a:r>
            <a:r>
              <a:rPr lang="en-US" altLang="zh-CN" sz="2400" dirty="0"/>
              <a:t>OCX(</a:t>
            </a:r>
            <a:r>
              <a:rPr lang="zh-CN" altLang="en-US" sz="2400" dirty="0"/>
              <a:t>用于</a:t>
            </a:r>
            <a:r>
              <a:rPr lang="en-US" altLang="zh-CN" sz="2400" dirty="0" err="1"/>
              <a:t>activeX</a:t>
            </a:r>
            <a:r>
              <a:rPr lang="zh-CN" altLang="en-US" sz="2400" dirty="0"/>
              <a:t>控件</a:t>
            </a:r>
            <a:r>
              <a:rPr lang="en-US" altLang="zh-CN" sz="2400" dirty="0"/>
              <a:t>)</a:t>
            </a:r>
            <a:endParaRPr lang="zh-CN" altLang="en-US" sz="2400" dirty="0"/>
          </a:p>
        </p:txBody>
      </p:sp>
      <p:sp>
        <p:nvSpPr>
          <p:cNvPr id="4" name="矩形 3"/>
          <p:cNvSpPr/>
          <p:nvPr/>
        </p:nvSpPr>
        <p:spPr>
          <a:xfrm>
            <a:off x="9787935" y="5658605"/>
            <a:ext cx="1181735" cy="400110"/>
          </a:xfrm>
          <a:prstGeom prst="rect">
            <a:avLst/>
          </a:prstGeom>
          <a:noFill/>
        </p:spPr>
        <p:txBody>
          <a:bodyPr wrap="non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C/S</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架构</a:t>
            </a:r>
          </a:p>
        </p:txBody>
      </p:sp>
    </p:spTree>
    <p:extLst>
      <p:ext uri="{BB962C8B-B14F-4D97-AF65-F5344CB8AC3E}">
        <p14:creationId xmlns:p14="http://schemas.microsoft.com/office/powerpoint/2010/main" val="898869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1892410" y="307450"/>
            <a:ext cx="9551988" cy="1320800"/>
          </a:xfrm>
        </p:spPr>
        <p:txBody>
          <a:bodyPr/>
          <a:lstStyle/>
          <a:p>
            <a:pPr latinLnBrk="1"/>
            <a:r>
              <a:rPr lang="en-US" altLang="zh-CN" b="1" dirty="0"/>
              <a:t>ActiveX</a:t>
            </a:r>
            <a:r>
              <a:rPr lang="zh-CN" altLang="en-US" b="1" dirty="0"/>
              <a:t>、</a:t>
            </a:r>
            <a:r>
              <a:rPr lang="en-US" altLang="zh-CN" b="1" dirty="0"/>
              <a:t>OLE</a:t>
            </a:r>
            <a:r>
              <a:rPr lang="zh-CN" altLang="en-US" b="1" dirty="0"/>
              <a:t>、</a:t>
            </a:r>
            <a:r>
              <a:rPr lang="en-US" altLang="zh-CN" b="1" dirty="0"/>
              <a:t>COM</a:t>
            </a:r>
            <a:r>
              <a:rPr lang="zh-CN" altLang="en-US" b="1" dirty="0"/>
              <a:t>之间的关系</a:t>
            </a:r>
          </a:p>
        </p:txBody>
      </p:sp>
      <p:sp>
        <p:nvSpPr>
          <p:cNvPr id="7172" name="Rectangle 3"/>
          <p:cNvSpPr>
            <a:spLocks noGrp="1" noChangeArrowheads="1"/>
          </p:cNvSpPr>
          <p:nvPr>
            <p:ph type="body" idx="4294967295"/>
          </p:nvPr>
        </p:nvSpPr>
        <p:spPr>
          <a:xfrm>
            <a:off x="1264257" y="1709530"/>
            <a:ext cx="8961119" cy="4770783"/>
          </a:xfrm>
        </p:spPr>
        <p:txBody>
          <a:bodyPr>
            <a:normAutofit fontScale="62500" lnSpcReduction="20000"/>
          </a:bodyPr>
          <a:lstStyle/>
          <a:p>
            <a:pPr>
              <a:lnSpc>
                <a:spcPct val="120000"/>
              </a:lnSpc>
              <a:buFont typeface="Wingdings" panose="05000000000000000000" pitchFamily="2" charset="2"/>
              <a:buChar char="p"/>
            </a:pPr>
            <a:r>
              <a:rPr lang="zh-CN" altLang="en-US" sz="2900" dirty="0"/>
              <a:t>  从时间的角度讲，</a:t>
            </a:r>
            <a:r>
              <a:rPr lang="en-US" altLang="zh-CN" sz="2900" dirty="0"/>
              <a:t>OLE</a:t>
            </a:r>
            <a:r>
              <a:rPr lang="zh-CN" altLang="en-US" sz="2900" dirty="0"/>
              <a:t>是最早出现的，然后是</a:t>
            </a:r>
            <a:r>
              <a:rPr lang="en-US" altLang="zh-CN" sz="2900" dirty="0"/>
              <a:t>COM</a:t>
            </a:r>
            <a:r>
              <a:rPr lang="zh-CN" altLang="en-US" sz="2900" dirty="0"/>
              <a:t>和</a:t>
            </a:r>
            <a:r>
              <a:rPr lang="en-US" altLang="zh-CN" sz="2900" dirty="0"/>
              <a:t>ActiveX</a:t>
            </a:r>
          </a:p>
          <a:p>
            <a:pPr>
              <a:lnSpc>
                <a:spcPct val="120000"/>
              </a:lnSpc>
              <a:buFont typeface="Wingdings" panose="05000000000000000000" pitchFamily="2" charset="2"/>
              <a:buChar char="p"/>
            </a:pPr>
            <a:r>
              <a:rPr lang="zh-CN" altLang="en-US" sz="2900" dirty="0"/>
              <a:t>  从体系结构角度讲，</a:t>
            </a:r>
            <a:r>
              <a:rPr lang="en-US" altLang="zh-CN" sz="2900" dirty="0"/>
              <a:t>OLE</a:t>
            </a:r>
            <a:r>
              <a:rPr lang="zh-CN" altLang="en-US" sz="2900" dirty="0"/>
              <a:t>和 </a:t>
            </a:r>
            <a:r>
              <a:rPr lang="en-US" altLang="zh-CN" sz="2900" dirty="0"/>
              <a:t>ActiveX</a:t>
            </a:r>
            <a:r>
              <a:rPr lang="zh-CN" altLang="en-US" sz="2900" dirty="0"/>
              <a:t>是建立在 </a:t>
            </a:r>
            <a:r>
              <a:rPr lang="en-US" altLang="zh-CN" sz="2900" dirty="0"/>
              <a:t>COM</a:t>
            </a:r>
            <a:r>
              <a:rPr lang="zh-CN" altLang="en-US" sz="2900" dirty="0"/>
              <a:t>之上的，所以</a:t>
            </a:r>
            <a:r>
              <a:rPr lang="en-US" altLang="zh-CN" sz="2900" dirty="0"/>
              <a:t>COM</a:t>
            </a:r>
            <a:r>
              <a:rPr lang="zh-CN" altLang="en-US" sz="2900" dirty="0"/>
              <a:t>是基础</a:t>
            </a:r>
            <a:endParaRPr lang="en-US" altLang="zh-CN" sz="2900" dirty="0"/>
          </a:p>
          <a:p>
            <a:pPr>
              <a:lnSpc>
                <a:spcPct val="120000"/>
              </a:lnSpc>
              <a:buFont typeface="Wingdings" panose="05000000000000000000" pitchFamily="2" charset="2"/>
              <a:buChar char="p"/>
            </a:pPr>
            <a:r>
              <a:rPr lang="zh-CN" altLang="en-US" sz="2900" dirty="0"/>
              <a:t>  从名称角度讲，</a:t>
            </a:r>
            <a:r>
              <a:rPr lang="en-US" altLang="zh-CN" sz="2900" dirty="0"/>
              <a:t>OLE</a:t>
            </a:r>
            <a:r>
              <a:rPr lang="zh-CN" altLang="en-US" sz="2900" dirty="0"/>
              <a:t>、</a:t>
            </a:r>
            <a:r>
              <a:rPr lang="en-US" altLang="zh-CN" sz="2900" dirty="0"/>
              <a:t>ActiveX</a:t>
            </a:r>
            <a:r>
              <a:rPr lang="zh-CN" altLang="en-US" sz="2900" dirty="0"/>
              <a:t>是两个商标名称，而</a:t>
            </a:r>
            <a:r>
              <a:rPr lang="en-US" altLang="zh-CN" sz="2900" dirty="0"/>
              <a:t>COM</a:t>
            </a:r>
            <a:r>
              <a:rPr lang="zh-CN" altLang="en-US" sz="2900" dirty="0"/>
              <a:t>则是一个纯技术名词，这也是大家更多的听说 </a:t>
            </a:r>
            <a:r>
              <a:rPr lang="en-US" altLang="zh-CN" sz="2900" dirty="0"/>
              <a:t>ActiveX</a:t>
            </a:r>
            <a:r>
              <a:rPr lang="zh-CN" altLang="en-US" sz="2900" dirty="0"/>
              <a:t>和</a:t>
            </a:r>
            <a:r>
              <a:rPr lang="en-US" altLang="zh-CN" sz="2900" dirty="0"/>
              <a:t>OLE</a:t>
            </a:r>
            <a:r>
              <a:rPr lang="zh-CN" altLang="en-US" sz="2900" dirty="0"/>
              <a:t>的原因</a:t>
            </a:r>
            <a:endParaRPr lang="en-US" altLang="zh-CN" sz="2900" dirty="0"/>
          </a:p>
          <a:p>
            <a:pPr lvl="1">
              <a:lnSpc>
                <a:spcPct val="120000"/>
              </a:lnSpc>
              <a:buFont typeface="Wingdings" panose="05000000000000000000" pitchFamily="2" charset="2"/>
              <a:buChar char="Ø"/>
            </a:pPr>
            <a:r>
              <a:rPr lang="en-US" altLang="zh-CN" dirty="0"/>
              <a:t>COM</a:t>
            </a:r>
            <a:r>
              <a:rPr lang="zh-CN" altLang="en-US" dirty="0"/>
              <a:t>是应</a:t>
            </a:r>
            <a:r>
              <a:rPr lang="en-US" altLang="zh-CN" dirty="0"/>
              <a:t>OLE</a:t>
            </a:r>
            <a:r>
              <a:rPr lang="zh-CN" altLang="en-US" dirty="0"/>
              <a:t>的动态数据交换需求，而产生的</a:t>
            </a:r>
            <a:endParaRPr lang="en-US" altLang="zh-CN" dirty="0"/>
          </a:p>
          <a:p>
            <a:pPr lvl="1">
              <a:lnSpc>
                <a:spcPct val="120000"/>
              </a:lnSpc>
              <a:buFont typeface="Wingdings" panose="05000000000000000000" pitchFamily="2" charset="2"/>
              <a:buChar char="Ø"/>
            </a:pPr>
            <a:r>
              <a:rPr lang="en-US" altLang="zh-CN" dirty="0"/>
              <a:t>COM</a:t>
            </a:r>
            <a:r>
              <a:rPr lang="zh-CN" altLang="en-US" dirty="0"/>
              <a:t>应用于</a:t>
            </a:r>
            <a:r>
              <a:rPr lang="en-US" altLang="zh-CN" dirty="0"/>
              <a:t>OLE2</a:t>
            </a:r>
          </a:p>
          <a:p>
            <a:pPr lvl="1">
              <a:lnSpc>
                <a:spcPct val="120000"/>
              </a:lnSpc>
              <a:buFont typeface="Wingdings" panose="05000000000000000000" pitchFamily="2" charset="2"/>
              <a:buChar char="Ø"/>
            </a:pPr>
            <a:r>
              <a:rPr lang="en-US" altLang="zh-CN" dirty="0"/>
              <a:t>ActiveX</a:t>
            </a:r>
            <a:r>
              <a:rPr lang="zh-CN" altLang="en-US" dirty="0"/>
              <a:t>是指宽松定义的、基于</a:t>
            </a:r>
            <a:r>
              <a:rPr lang="en-US" altLang="zh-CN" dirty="0"/>
              <a:t>COM</a:t>
            </a:r>
            <a:r>
              <a:rPr lang="zh-CN" altLang="en-US" dirty="0"/>
              <a:t>的技术集合</a:t>
            </a:r>
            <a:endParaRPr lang="en-US" altLang="zh-CN" dirty="0"/>
          </a:p>
          <a:p>
            <a:pPr lvl="1">
              <a:lnSpc>
                <a:spcPct val="120000"/>
              </a:lnSpc>
              <a:buFont typeface="Wingdings" panose="05000000000000000000" pitchFamily="2" charset="2"/>
              <a:buChar char="Ø"/>
            </a:pPr>
            <a:r>
              <a:rPr lang="en-US" altLang="zh-CN" dirty="0"/>
              <a:t>ActiveX</a:t>
            </a:r>
            <a:r>
              <a:rPr lang="zh-CN" altLang="en-US" dirty="0"/>
              <a:t>、</a:t>
            </a:r>
            <a:r>
              <a:rPr lang="en-US" altLang="zh-CN" dirty="0"/>
              <a:t>OLE</a:t>
            </a:r>
            <a:r>
              <a:rPr lang="zh-CN" altLang="en-US" dirty="0"/>
              <a:t>和</a:t>
            </a:r>
            <a:r>
              <a:rPr lang="en-US" altLang="zh-CN" dirty="0"/>
              <a:t>COM</a:t>
            </a:r>
            <a:r>
              <a:rPr lang="zh-CN" altLang="en-US" dirty="0"/>
              <a:t>都是微软的一些技术标准。</a:t>
            </a:r>
            <a:r>
              <a:rPr lang="en-US" altLang="zh-CN" dirty="0"/>
              <a:t>Ole</a:t>
            </a:r>
            <a:r>
              <a:rPr lang="zh-CN" altLang="en-US" dirty="0"/>
              <a:t>比较老后来发展成</a:t>
            </a:r>
            <a:r>
              <a:rPr lang="en-US" altLang="zh-CN" dirty="0"/>
              <a:t>ActiveX</a:t>
            </a:r>
            <a:r>
              <a:rPr lang="zh-CN" altLang="en-US" dirty="0"/>
              <a:t>，再后来发展成为</a:t>
            </a:r>
            <a:r>
              <a:rPr lang="en-US" altLang="zh-CN" dirty="0"/>
              <a:t>COM </a:t>
            </a:r>
            <a:r>
              <a:rPr lang="zh-CN" altLang="en-US" dirty="0"/>
              <a:t>（</a:t>
            </a:r>
            <a:r>
              <a:rPr lang="en-US" altLang="zh-CN" dirty="0"/>
              <a:t>OCX</a:t>
            </a:r>
            <a:r>
              <a:rPr lang="zh-CN" altLang="en-US" dirty="0"/>
              <a:t>，</a:t>
            </a:r>
            <a:r>
              <a:rPr lang="en-US" altLang="zh-CN" dirty="0"/>
              <a:t>DLL</a:t>
            </a:r>
            <a:r>
              <a:rPr lang="zh-CN" altLang="en-US" dirty="0"/>
              <a:t>是扩展名） 。</a:t>
            </a:r>
            <a:r>
              <a:rPr lang="en-US" altLang="zh-CN" b="1" dirty="0">
                <a:solidFill>
                  <a:schemeClr val="accent5"/>
                </a:solidFill>
              </a:rPr>
              <a:t>ActiveX</a:t>
            </a:r>
            <a:r>
              <a:rPr lang="zh-CN" altLang="en-US" b="1" dirty="0">
                <a:solidFill>
                  <a:schemeClr val="accent5"/>
                </a:solidFill>
              </a:rPr>
              <a:t>有两种扩展名</a:t>
            </a:r>
            <a:r>
              <a:rPr lang="en-US" altLang="zh-CN" b="1" dirty="0">
                <a:solidFill>
                  <a:schemeClr val="accent5"/>
                </a:solidFill>
              </a:rPr>
              <a:t>OCX</a:t>
            </a:r>
            <a:r>
              <a:rPr lang="zh-CN" altLang="en-US" b="1" dirty="0">
                <a:solidFill>
                  <a:schemeClr val="accent5"/>
                </a:solidFill>
              </a:rPr>
              <a:t>和</a:t>
            </a:r>
            <a:r>
              <a:rPr lang="en-US" altLang="zh-CN" b="1" dirty="0">
                <a:solidFill>
                  <a:schemeClr val="accent5"/>
                </a:solidFill>
              </a:rPr>
              <a:t>DLL</a:t>
            </a:r>
          </a:p>
          <a:p>
            <a:pPr lvl="1">
              <a:lnSpc>
                <a:spcPct val="120000"/>
              </a:lnSpc>
              <a:buFont typeface="Wingdings" panose="05000000000000000000" pitchFamily="2" charset="2"/>
              <a:buChar char="Ø"/>
            </a:pPr>
            <a:r>
              <a:rPr lang="en-US" altLang="zh-CN" dirty="0"/>
              <a:t>COM</a:t>
            </a:r>
            <a:r>
              <a:rPr lang="zh-CN" altLang="en-US" dirty="0"/>
              <a:t>的前景 </a:t>
            </a:r>
            <a:r>
              <a:rPr lang="en-US" altLang="zh-CN" dirty="0"/>
              <a:t>— </a:t>
            </a:r>
            <a:r>
              <a:rPr lang="zh-CN" altLang="en-US" dirty="0"/>
              <a:t> </a:t>
            </a:r>
            <a:r>
              <a:rPr lang="en-US" altLang="zh-CN" dirty="0"/>
              <a:t>DCOM</a:t>
            </a:r>
            <a:r>
              <a:rPr lang="zh-CN" altLang="en-US" dirty="0"/>
              <a:t>一种比较理想的应用程序模式就是Ｗ</a:t>
            </a:r>
            <a:r>
              <a:rPr lang="en-US" altLang="zh-CN" dirty="0"/>
              <a:t>EB</a:t>
            </a:r>
            <a:r>
              <a:rPr lang="zh-CN" altLang="en-US" dirty="0"/>
              <a:t>化</a:t>
            </a:r>
            <a:endParaRPr lang="en-US" altLang="zh-CN" dirty="0"/>
          </a:p>
          <a:p>
            <a:pPr>
              <a:lnSpc>
                <a:spcPct val="120000"/>
              </a:lnSpc>
              <a:buFont typeface="Wingdings" panose="05000000000000000000" pitchFamily="2" charset="2"/>
              <a:buChar char="p"/>
            </a:pPr>
            <a:r>
              <a:rPr lang="zh-CN" altLang="en-US" sz="2900" dirty="0"/>
              <a:t>  可以把</a:t>
            </a:r>
            <a:r>
              <a:rPr lang="en-US" altLang="zh-CN" sz="2900" dirty="0"/>
              <a:t>COM</a:t>
            </a:r>
            <a:r>
              <a:rPr lang="zh-CN" altLang="en-US" sz="2900" dirty="0"/>
              <a:t>看作是某种（软件）打包技术，即把它看作是软件的不同部分，按照一定的面向对象的形式，组合成可以交互的过程和以组支持库。</a:t>
            </a:r>
            <a:r>
              <a:rPr lang="en-US" altLang="zh-CN" sz="2900" dirty="0"/>
              <a:t>COM</a:t>
            </a:r>
            <a:r>
              <a:rPr lang="zh-CN" altLang="en-US" sz="2900" dirty="0"/>
              <a:t>对象可以用</a:t>
            </a:r>
            <a:r>
              <a:rPr lang="en-US" altLang="zh-CN" sz="2900" dirty="0"/>
              <a:t>C++</a:t>
            </a:r>
            <a:r>
              <a:rPr lang="zh-CN" altLang="en-US" sz="2900" dirty="0"/>
              <a:t>、</a:t>
            </a:r>
            <a:r>
              <a:rPr lang="en-US" altLang="zh-CN" sz="2900" dirty="0"/>
              <a:t>Java</a:t>
            </a:r>
            <a:r>
              <a:rPr lang="zh-CN" altLang="en-US" sz="2900" dirty="0"/>
              <a:t>和</a:t>
            </a:r>
            <a:r>
              <a:rPr lang="en-US" altLang="zh-CN" sz="2900" dirty="0"/>
              <a:t>VB</a:t>
            </a:r>
            <a:r>
              <a:rPr lang="zh-CN" altLang="en-US" sz="2900" dirty="0"/>
              <a:t>等任意一种语言编写，并可以用</a:t>
            </a:r>
            <a:r>
              <a:rPr lang="en-US" altLang="zh-CN" sz="2900" dirty="0"/>
              <a:t>DLL</a:t>
            </a:r>
            <a:r>
              <a:rPr lang="zh-CN" altLang="en-US" sz="2900" dirty="0"/>
              <a:t>或作为不同过程工作的执行文件的形式来实现。使用</a:t>
            </a:r>
            <a:r>
              <a:rPr lang="en-US" altLang="zh-CN" sz="2900" dirty="0"/>
              <a:t>COM</a:t>
            </a:r>
            <a:r>
              <a:rPr lang="zh-CN" altLang="en-US" sz="2900" dirty="0"/>
              <a:t>对象浏览器，无需关心对象是用什么语言写的，也无须关心它是以</a:t>
            </a:r>
            <a:r>
              <a:rPr lang="en-US" altLang="zh-CN" sz="2900" dirty="0"/>
              <a:t>DLL</a:t>
            </a:r>
            <a:r>
              <a:rPr lang="zh-CN" altLang="en-US" sz="2900" dirty="0"/>
              <a:t>还是以另外的过程来执行的</a:t>
            </a:r>
            <a:endParaRPr lang="en-US" altLang="zh-CN" sz="2900" dirty="0"/>
          </a:p>
          <a:p>
            <a:pPr>
              <a:buFont typeface="Wingdings" panose="05000000000000000000" pitchFamily="2" charset="2"/>
              <a:buChar char="p"/>
            </a:pPr>
            <a:endParaRPr lang="en-US" altLang="zh-CN" dirty="0"/>
          </a:p>
          <a:p>
            <a:pPr>
              <a:buFont typeface="Wingdings" panose="05000000000000000000" pitchFamily="2" charset="2"/>
              <a:buChar char="p"/>
            </a:pPr>
            <a:endParaRPr lang="zh-CN" altLang="en-US" sz="2400" dirty="0"/>
          </a:p>
        </p:txBody>
      </p:sp>
      <p:sp>
        <p:nvSpPr>
          <p:cNvPr id="4" name="矩形 3"/>
          <p:cNvSpPr/>
          <p:nvPr/>
        </p:nvSpPr>
        <p:spPr>
          <a:xfrm>
            <a:off x="7855881" y="4460426"/>
            <a:ext cx="3235160" cy="400110"/>
          </a:xfrm>
          <a:prstGeom prst="rect">
            <a:avLst/>
          </a:prstGeom>
          <a:noFill/>
        </p:spPr>
        <p:txBody>
          <a:bodyPr wrap="squar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SOAP</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UDDI</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RPC</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943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79304" y="1357769"/>
            <a:ext cx="5573864" cy="720725"/>
          </a:xfrm>
        </p:spPr>
        <p:txBody>
          <a:bodyPr/>
          <a:lstStyle/>
          <a:p>
            <a:pPr eaLnBrk="1" hangingPunct="1"/>
            <a:r>
              <a:rPr lang="en-US" altLang="zh-CN" dirty="0"/>
              <a:t>COM</a:t>
            </a:r>
            <a:r>
              <a:rPr lang="zh-CN" altLang="en-US" dirty="0"/>
              <a:t>和</a:t>
            </a:r>
            <a:r>
              <a:rPr lang="en-US" altLang="zh-CN" dirty="0"/>
              <a:t>ActiveX</a:t>
            </a:r>
            <a:r>
              <a:rPr lang="zh-CN" altLang="en-US" dirty="0"/>
              <a:t>区别</a:t>
            </a:r>
          </a:p>
        </p:txBody>
      </p:sp>
      <p:sp>
        <p:nvSpPr>
          <p:cNvPr id="7172" name="Rectangle 3"/>
          <p:cNvSpPr>
            <a:spLocks noGrp="1" noChangeArrowheads="1"/>
          </p:cNvSpPr>
          <p:nvPr>
            <p:ph type="body" idx="4294967295"/>
          </p:nvPr>
        </p:nvSpPr>
        <p:spPr>
          <a:xfrm>
            <a:off x="2258171" y="2417331"/>
            <a:ext cx="7935402" cy="4114800"/>
          </a:xfrm>
        </p:spPr>
        <p:txBody>
          <a:bodyPr>
            <a:normAutofit/>
          </a:bodyPr>
          <a:lstStyle/>
          <a:p>
            <a:pPr latinLnBrk="1">
              <a:buFont typeface="Wingdings" panose="05000000000000000000" pitchFamily="2" charset="2"/>
              <a:buChar char="p"/>
            </a:pPr>
            <a:r>
              <a:rPr lang="zh-CN" altLang="en-US" dirty="0"/>
              <a:t>  两者没有质的区别，前者主要用于</a:t>
            </a:r>
            <a:r>
              <a:rPr lang="zh-CN" altLang="en-US" b="1" dirty="0"/>
              <a:t>服务器端</a:t>
            </a:r>
            <a:r>
              <a:rPr lang="zh-CN" altLang="en-US" dirty="0"/>
              <a:t>，后者用于</a:t>
            </a:r>
            <a:r>
              <a:rPr lang="zh-CN" altLang="en-US" b="1" dirty="0"/>
              <a:t>客户端</a:t>
            </a:r>
            <a:endParaRPr lang="en-US" altLang="zh-CN" dirty="0"/>
          </a:p>
          <a:p>
            <a:pPr latinLnBrk="1">
              <a:buFont typeface="Wingdings" panose="05000000000000000000" pitchFamily="2" charset="2"/>
              <a:buChar char="p"/>
            </a:pPr>
            <a:r>
              <a:rPr lang="zh-CN" altLang="en-US" dirty="0"/>
              <a:t>  前者绝没有</a:t>
            </a:r>
            <a:r>
              <a:rPr lang="zh-CN" altLang="en-US" b="1" dirty="0"/>
              <a:t>界面</a:t>
            </a:r>
            <a:r>
              <a:rPr lang="zh-CN" altLang="en-US" dirty="0"/>
              <a:t>而后者</a:t>
            </a:r>
            <a:r>
              <a:rPr lang="zh-CN" altLang="en-US" b="1" dirty="0"/>
              <a:t>可以有界面</a:t>
            </a:r>
            <a:endParaRPr lang="en-US" altLang="zh-CN" b="1" dirty="0"/>
          </a:p>
          <a:p>
            <a:pPr latinLnBrk="1">
              <a:buFont typeface="Wingdings" panose="05000000000000000000" pitchFamily="2" charset="2"/>
              <a:buChar char="p"/>
            </a:pPr>
            <a:endParaRPr lang="zh-CN" altLang="en-US" dirty="0"/>
          </a:p>
          <a:p>
            <a:pPr latinLnBrk="1">
              <a:buFont typeface="Wingdings" panose="05000000000000000000" pitchFamily="2" charset="2"/>
              <a:buChar char="p"/>
            </a:pPr>
            <a:r>
              <a:rPr lang="en-US" altLang="zh-CN" b="1" dirty="0"/>
              <a:t>  ActiveX</a:t>
            </a:r>
            <a:r>
              <a:rPr lang="zh-CN" altLang="en-US" b="1" dirty="0"/>
              <a:t>的作用：</a:t>
            </a:r>
            <a:r>
              <a:rPr lang="zh-CN" altLang="en-US" dirty="0"/>
              <a:t>可轻松方便的在 </a:t>
            </a:r>
            <a:r>
              <a:rPr lang="en-US" altLang="zh-CN" dirty="0"/>
              <a:t>Web</a:t>
            </a:r>
            <a:r>
              <a:rPr lang="zh-CN" altLang="en-US" dirty="0"/>
              <a:t>页中</a:t>
            </a:r>
            <a:r>
              <a:rPr lang="zh-CN" altLang="en-US" b="1" dirty="0"/>
              <a:t>插入多媒体效果、 交互</a:t>
            </a:r>
            <a:r>
              <a:rPr lang="zh-CN" altLang="en-US" dirty="0"/>
              <a:t>式对象、以及复杂程序， </a:t>
            </a:r>
            <a:r>
              <a:rPr lang="en-US" altLang="zh-CN" dirty="0"/>
              <a:t>ActiveX</a:t>
            </a:r>
            <a:r>
              <a:rPr lang="zh-CN" altLang="en-US" dirty="0"/>
              <a:t>插件安装的一个前提是必须经过</a:t>
            </a:r>
            <a:r>
              <a:rPr lang="zh-CN" altLang="en-US" b="1" dirty="0"/>
              <a:t>用户</a:t>
            </a:r>
            <a:r>
              <a:rPr lang="zh-CN" altLang="en-US" dirty="0"/>
              <a:t>的同意及确认</a:t>
            </a:r>
          </a:p>
        </p:txBody>
      </p:sp>
    </p:spTree>
    <p:extLst>
      <p:ext uri="{BB962C8B-B14F-4D97-AF65-F5344CB8AC3E}">
        <p14:creationId xmlns:p14="http://schemas.microsoft.com/office/powerpoint/2010/main" val="2263120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4421268" y="833410"/>
            <a:ext cx="3617843" cy="720725"/>
          </a:xfrm>
        </p:spPr>
        <p:txBody>
          <a:bodyPr/>
          <a:lstStyle/>
          <a:p>
            <a:pPr eaLnBrk="1" hangingPunct="1"/>
            <a:r>
              <a:rPr lang="en-US" altLang="zh-CN" dirty="0"/>
              <a:t>COM</a:t>
            </a:r>
            <a:r>
              <a:rPr lang="zh-CN" altLang="en-US" dirty="0"/>
              <a:t>的注册</a:t>
            </a:r>
          </a:p>
        </p:txBody>
      </p:sp>
      <p:sp>
        <p:nvSpPr>
          <p:cNvPr id="7172" name="Rectangle 3"/>
          <p:cNvSpPr>
            <a:spLocks noGrp="1" noChangeArrowheads="1"/>
          </p:cNvSpPr>
          <p:nvPr>
            <p:ph type="body" idx="4294967295"/>
          </p:nvPr>
        </p:nvSpPr>
        <p:spPr>
          <a:xfrm>
            <a:off x="2426178" y="1995571"/>
            <a:ext cx="9106299" cy="4452526"/>
          </a:xfrm>
        </p:spPr>
        <p:txBody>
          <a:bodyPr>
            <a:normAutofit/>
          </a:bodyPr>
          <a:lstStyle/>
          <a:p>
            <a:pPr eaLnBrk="1" hangingPunct="1">
              <a:buFont typeface="Wingdings" panose="05000000000000000000" pitchFamily="2" charset="2"/>
              <a:buChar char="p"/>
            </a:pPr>
            <a:r>
              <a:rPr lang="zh-CN" altLang="en-US" sz="2200" dirty="0"/>
              <a:t>  动态链接库</a:t>
            </a:r>
            <a:r>
              <a:rPr lang="en-US" altLang="zh-CN" sz="2200" dirty="0"/>
              <a:t>(DLL)</a:t>
            </a:r>
            <a:r>
              <a:rPr lang="zh-CN" altLang="en-US" sz="2200" dirty="0"/>
              <a:t>不需要在系统中注册，动态加载就能被调用</a:t>
            </a:r>
            <a:endParaRPr lang="en-US" altLang="zh-CN" sz="2200" dirty="0"/>
          </a:p>
          <a:p>
            <a:pPr eaLnBrk="1" hangingPunct="1">
              <a:buFont typeface="Wingdings" panose="05000000000000000000" pitchFamily="2" charset="2"/>
              <a:buChar char="p"/>
            </a:pPr>
            <a:r>
              <a:rPr lang="en-US" altLang="zh-CN" sz="2200" dirty="0"/>
              <a:t>  ActiveX</a:t>
            </a:r>
            <a:r>
              <a:rPr lang="zh-CN" altLang="en-US" sz="2200" dirty="0"/>
              <a:t>不注册不能被系统识别并使用</a:t>
            </a:r>
            <a:endParaRPr lang="en-US" altLang="zh-CN" sz="2200" dirty="0"/>
          </a:p>
          <a:p>
            <a:pPr lvl="1"/>
            <a:r>
              <a:rPr lang="en-US" altLang="zh-CN" sz="1800" dirty="0"/>
              <a:t> Windows</a:t>
            </a:r>
            <a:r>
              <a:rPr lang="zh-CN" altLang="en-US" sz="1800" dirty="0"/>
              <a:t>自带的</a:t>
            </a:r>
            <a:r>
              <a:rPr lang="en-US" altLang="zh-CN" sz="1800" dirty="0"/>
              <a:t>ActiveX</a:t>
            </a:r>
            <a:r>
              <a:rPr lang="zh-CN" altLang="en-US" sz="1800" dirty="0"/>
              <a:t>注册与反注册工具</a:t>
            </a:r>
            <a:r>
              <a:rPr lang="en-US" altLang="zh-CN" sz="1800" dirty="0"/>
              <a:t>regsvr32.exe</a:t>
            </a:r>
          </a:p>
          <a:p>
            <a:pPr lvl="1"/>
            <a:r>
              <a:rPr lang="zh-CN" altLang="en-US" sz="1800" dirty="0"/>
              <a:t> 注册 </a:t>
            </a:r>
            <a:r>
              <a:rPr lang="en-US" altLang="zh-CN" sz="1800" dirty="0"/>
              <a:t>regsvr32 /s </a:t>
            </a:r>
            <a:r>
              <a:rPr lang="en-US" altLang="zh-CN" sz="1800" dirty="0" err="1"/>
              <a:t>DLLName</a:t>
            </a:r>
            <a:r>
              <a:rPr lang="en-US" altLang="zh-CN" sz="1800" dirty="0"/>
              <a:t>(ActiveX</a:t>
            </a:r>
            <a:r>
              <a:rPr lang="zh-CN" altLang="en-US" sz="1800" dirty="0"/>
              <a:t>控件文件名</a:t>
            </a:r>
            <a:r>
              <a:rPr lang="en-US" altLang="zh-CN" sz="1800" dirty="0"/>
              <a:t>)</a:t>
            </a:r>
          </a:p>
          <a:p>
            <a:pPr lvl="1"/>
            <a:r>
              <a:rPr lang="zh-CN" altLang="en-US" sz="1800" dirty="0"/>
              <a:t> 反注册</a:t>
            </a:r>
            <a:r>
              <a:rPr lang="en-US" altLang="zh-CN" sz="1800" dirty="0"/>
              <a:t>regsvr32 /u </a:t>
            </a:r>
            <a:r>
              <a:rPr lang="en-US" altLang="zh-CN" sz="1800" dirty="0" err="1"/>
              <a:t>DLLName</a:t>
            </a:r>
            <a:r>
              <a:rPr lang="en-US" altLang="zh-CN" sz="1800" dirty="0"/>
              <a:t>(ActiveX</a:t>
            </a:r>
            <a:r>
              <a:rPr lang="zh-CN" altLang="en-US" sz="1800" dirty="0"/>
              <a:t>控件文件名</a:t>
            </a:r>
            <a:r>
              <a:rPr lang="en-US" altLang="zh-CN" sz="1800" dirty="0"/>
              <a:t>)</a:t>
            </a:r>
          </a:p>
          <a:p>
            <a:pPr>
              <a:buFont typeface="Wingdings" panose="05000000000000000000" pitchFamily="2" charset="2"/>
              <a:buChar char="p"/>
            </a:pPr>
            <a:r>
              <a:rPr lang="en-US" altLang="zh-CN" sz="2200" dirty="0"/>
              <a:t>  COM</a:t>
            </a:r>
            <a:r>
              <a:rPr lang="zh-CN" altLang="en-US" sz="2200" dirty="0"/>
              <a:t>不注册不能被系统使用</a:t>
            </a:r>
            <a:endParaRPr lang="en-US" altLang="zh-CN" sz="2200" dirty="0"/>
          </a:p>
          <a:p>
            <a:pPr lvl="1"/>
            <a:r>
              <a:rPr lang="en-US" altLang="zh-CN" sz="1800" dirty="0"/>
              <a:t> 32</a:t>
            </a:r>
            <a:r>
              <a:rPr lang="zh-CN" altLang="en-US" sz="1800" dirty="0"/>
              <a:t>位系统下 </a:t>
            </a:r>
            <a:r>
              <a:rPr lang="en-US" altLang="zh-CN" sz="1800" dirty="0"/>
              <a:t>%</a:t>
            </a:r>
            <a:r>
              <a:rPr lang="en-US" altLang="zh-CN" sz="1800" dirty="0" err="1"/>
              <a:t>systemroot</a:t>
            </a:r>
            <a:r>
              <a:rPr lang="en-US" altLang="zh-CN" sz="1800" dirty="0"/>
              <a:t>%\System32\regsvr32.exe</a:t>
            </a:r>
          </a:p>
          <a:p>
            <a:pPr lvl="1"/>
            <a:r>
              <a:rPr lang="en-US" altLang="zh-CN" sz="1800" dirty="0"/>
              <a:t> 64</a:t>
            </a:r>
            <a:r>
              <a:rPr lang="zh-CN" altLang="en-US" sz="1800" dirty="0"/>
              <a:t>位系统下 </a:t>
            </a:r>
            <a:r>
              <a:rPr lang="en-US" altLang="zh-CN" sz="1800" dirty="0"/>
              <a:t>%</a:t>
            </a:r>
            <a:r>
              <a:rPr lang="en-US" altLang="zh-CN" sz="1800" dirty="0" err="1"/>
              <a:t>systemroot</a:t>
            </a:r>
            <a:r>
              <a:rPr lang="en-US" altLang="zh-CN" sz="1800" dirty="0"/>
              <a:t>%\SysWoW64\regsvr32.exe</a:t>
            </a:r>
          </a:p>
          <a:p>
            <a:pPr lvl="1"/>
            <a:r>
              <a:rPr lang="zh-CN" altLang="en-US" sz="1800" dirty="0"/>
              <a:t> 一般要将</a:t>
            </a:r>
            <a:r>
              <a:rPr lang="en-US" altLang="zh-CN" sz="1800" dirty="0" err="1"/>
              <a:t>dll</a:t>
            </a:r>
            <a:r>
              <a:rPr lang="en-US" altLang="zh-CN" sz="1800" dirty="0"/>
              <a:t>/exe</a:t>
            </a:r>
            <a:r>
              <a:rPr lang="zh-CN" altLang="en-US" sz="1800" dirty="0"/>
              <a:t>文件拷贝至系统目录</a:t>
            </a:r>
            <a:r>
              <a:rPr lang="en-US" altLang="zh-CN" sz="1800" dirty="0"/>
              <a:t>System32/SysWoW64</a:t>
            </a:r>
          </a:p>
          <a:p>
            <a:pPr lvl="1"/>
            <a:endParaRPr lang="en-US" altLang="zh-CN" sz="2200" dirty="0"/>
          </a:p>
          <a:p>
            <a:pPr lvl="1"/>
            <a:r>
              <a:rPr lang="en-US" altLang="zh-CN" sz="1800" dirty="0"/>
              <a:t> .NET</a:t>
            </a:r>
            <a:r>
              <a:rPr lang="zh-CN" altLang="en-US" sz="1800" dirty="0"/>
              <a:t>环境包含</a:t>
            </a:r>
            <a:r>
              <a:rPr lang="en-US" altLang="zh-CN" sz="1800" dirty="0" err="1"/>
              <a:t>Regasm</a:t>
            </a:r>
            <a:endParaRPr lang="en-US" altLang="zh-CN" sz="1800" dirty="0"/>
          </a:p>
          <a:p>
            <a:pPr lvl="1"/>
            <a:r>
              <a:rPr lang="en-US" altLang="zh-CN" sz="1800" dirty="0"/>
              <a:t> </a:t>
            </a:r>
            <a:r>
              <a:rPr lang="en-US" altLang="zh-CN" sz="1800" dirty="0" err="1"/>
              <a:t>Regasm</a:t>
            </a:r>
            <a:r>
              <a:rPr lang="en-US" altLang="zh-CN" sz="1800" dirty="0"/>
              <a:t> </a:t>
            </a:r>
            <a:r>
              <a:rPr lang="en-US" altLang="zh-CN" sz="1800" dirty="0" err="1"/>
              <a:t>DLLName</a:t>
            </a:r>
            <a:r>
              <a:rPr lang="en-US" altLang="zh-CN" sz="1800" dirty="0"/>
              <a:t>(COM</a:t>
            </a:r>
            <a:r>
              <a:rPr lang="zh-CN" altLang="en-US" sz="1800" dirty="0"/>
              <a:t>文件名</a:t>
            </a:r>
            <a:r>
              <a:rPr lang="en-US" altLang="zh-CN" sz="1800" dirty="0"/>
              <a:t>)</a:t>
            </a:r>
            <a:endParaRPr lang="zh-CN" altLang="en-US" sz="2200" dirty="0"/>
          </a:p>
        </p:txBody>
      </p:sp>
    </p:spTree>
    <p:extLst>
      <p:ext uri="{BB962C8B-B14F-4D97-AF65-F5344CB8AC3E}">
        <p14:creationId xmlns:p14="http://schemas.microsoft.com/office/powerpoint/2010/main" val="1226642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27286" y="950307"/>
            <a:ext cx="5526157" cy="720725"/>
          </a:xfrm>
        </p:spPr>
        <p:txBody>
          <a:bodyPr/>
          <a:lstStyle/>
          <a:p>
            <a:pPr eaLnBrk="1" hangingPunct="1"/>
            <a:r>
              <a:rPr lang="en-US" altLang="zh-CN" sz="3600" dirty="0"/>
              <a:t>COM</a:t>
            </a:r>
            <a:r>
              <a:rPr lang="zh-CN" altLang="en-US" sz="3600" dirty="0"/>
              <a:t>实例</a:t>
            </a:r>
            <a:r>
              <a:rPr lang="en-US" altLang="zh-CN" sz="3600" dirty="0"/>
              <a:t>-</a:t>
            </a:r>
            <a:r>
              <a:rPr lang="zh-CN" altLang="en-US" sz="3600" dirty="0"/>
              <a:t>接口定义</a:t>
            </a:r>
          </a:p>
        </p:txBody>
      </p:sp>
      <p:sp>
        <p:nvSpPr>
          <p:cNvPr id="2" name="矩形 1"/>
          <p:cNvSpPr/>
          <p:nvPr/>
        </p:nvSpPr>
        <p:spPr>
          <a:xfrm>
            <a:off x="725212" y="2317750"/>
            <a:ext cx="6495395" cy="3416320"/>
          </a:xfrm>
          <a:prstGeom prst="rect">
            <a:avLst/>
          </a:prstGeom>
        </p:spPr>
        <p:txBody>
          <a:bodyPr wrap="square">
            <a:spAutoFit/>
          </a:bodyPr>
          <a:lstStyle/>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Guid</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A31515"/>
                </a:solidFill>
                <a:latin typeface="Consolas" panose="020B0609020204030204" pitchFamily="49" charset="0"/>
                <a:ea typeface="新宋体" panose="02010609030101010101" pitchFamily="49" charset="-122"/>
              </a:rPr>
              <a:t>"EA727553-9D78-48EC-87C5-9BD506C91BF3"</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ComVisible</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0000FF"/>
                </a:solidFill>
                <a:latin typeface="Consolas" panose="020B0609020204030204" pitchFamily="49" charset="0"/>
                <a:ea typeface="新宋体" panose="02010609030101010101" pitchFamily="49" charset="-122"/>
              </a:rPr>
              <a:t>true</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public</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interface</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ITransaction</a:t>
            </a:r>
            <a:endParaRPr lang="en-US" altLang="zh-CN" sz="1800" dirty="0">
              <a:solidFill>
                <a:srgbClr val="000000"/>
              </a:solidFill>
              <a:latin typeface="Consolas" panose="020B0609020204030204" pitchFamily="49" charset="0"/>
              <a:ea typeface="新宋体" panose="02010609030101010101" pitchFamily="49" charset="-122"/>
            </a:endParaRP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Connect(</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connectString</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Disconnect();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GetVersion</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FF"/>
                </a:solidFill>
                <a:latin typeface="Consolas" panose="020B0609020204030204" pitchFamily="49" charset="0"/>
                <a:ea typeface="新宋体" panose="02010609030101010101" pitchFamily="49" charset="-122"/>
              </a:rPr>
              <a:t>        </a:t>
            </a:r>
            <a:r>
              <a:rPr lang="en-US" altLang="zh-CN" sz="1800" dirty="0" err="1">
                <a:solidFill>
                  <a:srgbClr val="0000FF"/>
                </a:solidFill>
                <a:latin typeface="Consolas" panose="020B0609020204030204" pitchFamily="49" charset="0"/>
                <a:ea typeface="新宋体" panose="02010609030101010101" pitchFamily="49" charset="-122"/>
              </a:rPr>
              <a:t>int</a:t>
            </a:r>
            <a:r>
              <a:rPr lang="en-US" altLang="zh-CN" sz="1800" dirty="0">
                <a:solidFill>
                  <a:srgbClr val="000000"/>
                </a:solidFill>
                <a:latin typeface="Consolas" panose="020B0609020204030204" pitchFamily="49" charset="0"/>
                <a:ea typeface="新宋体" panose="02010609030101010101" pitchFamily="49" charset="-122"/>
              </a:rPr>
              <a:t> Record(</a:t>
            </a:r>
            <a:r>
              <a:rPr lang="en-US" altLang="zh-CN" sz="1800" dirty="0">
                <a:solidFill>
                  <a:srgbClr val="2B91AF"/>
                </a:solidFill>
                <a:latin typeface="Consolas" panose="020B0609020204030204" pitchFamily="49" charset="0"/>
                <a:ea typeface="新宋体" panose="02010609030101010101" pitchFamily="49" charset="-122"/>
              </a:rPr>
              <a:t>Invoice</a:t>
            </a:r>
            <a:r>
              <a:rPr lang="en-US" altLang="zh-CN" sz="1800" dirty="0">
                <a:solidFill>
                  <a:srgbClr val="000000"/>
                </a:solidFill>
                <a:latin typeface="Consolas" panose="020B0609020204030204" pitchFamily="49" charset="0"/>
                <a:ea typeface="新宋体" panose="02010609030101010101" pitchFamily="49" charset="-122"/>
              </a:rPr>
              <a:t> invoice);</a:t>
            </a: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endParaRPr lang="zh-CN" altLang="en-US" sz="1800" dirty="0">
              <a:latin typeface="Consolas" panose="020B0609020204030204" pitchFamily="49"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8391" y="2317750"/>
            <a:ext cx="3220028" cy="3409950"/>
          </a:xfrm>
          <a:prstGeom prst="rect">
            <a:avLst/>
          </a:prstGeom>
        </p:spPr>
      </p:pic>
      <p:sp>
        <p:nvSpPr>
          <p:cNvPr id="4" name="文本框 3"/>
          <p:cNvSpPr txBox="1"/>
          <p:nvPr/>
        </p:nvSpPr>
        <p:spPr>
          <a:xfrm>
            <a:off x="7520150" y="1962309"/>
            <a:ext cx="3258043"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Tools =&gt; Create GUID</a:t>
            </a:r>
            <a:endParaRPr lang="zh-CN" altLang="en-US" sz="1200" dirty="0">
              <a:solidFill>
                <a:srgbClr val="00206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467601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37280" y="436033"/>
            <a:ext cx="5931673" cy="720725"/>
          </a:xfrm>
        </p:spPr>
        <p:txBody>
          <a:bodyPr/>
          <a:lstStyle/>
          <a:p>
            <a:pPr algn="ctr" eaLnBrk="1" hangingPunct="1"/>
            <a:r>
              <a:rPr lang="en-US" altLang="zh-CN" sz="3600" dirty="0"/>
              <a:t>COM</a:t>
            </a:r>
            <a:r>
              <a:rPr lang="zh-CN" altLang="en-US" sz="3600" dirty="0"/>
              <a:t>实例</a:t>
            </a:r>
            <a:r>
              <a:rPr lang="en-US" altLang="zh-CN" sz="3600" dirty="0"/>
              <a:t>-</a:t>
            </a:r>
            <a:r>
              <a:rPr lang="zh-CN" altLang="en-US" sz="3600" dirty="0"/>
              <a:t>接口实现</a:t>
            </a:r>
            <a:r>
              <a:rPr lang="en-US" altLang="zh-CN" sz="3600" dirty="0"/>
              <a:t>1</a:t>
            </a:r>
            <a:endParaRPr lang="zh-CN" altLang="en-US" sz="3600" dirty="0"/>
          </a:p>
        </p:txBody>
      </p:sp>
      <p:sp>
        <p:nvSpPr>
          <p:cNvPr id="3" name="矩形 2"/>
          <p:cNvSpPr/>
          <p:nvPr/>
        </p:nvSpPr>
        <p:spPr>
          <a:xfrm>
            <a:off x="3042033" y="1156758"/>
            <a:ext cx="6722165" cy="5755422"/>
          </a:xfrm>
          <a:prstGeom prst="rect">
            <a:avLst/>
          </a:prstGeom>
        </p:spPr>
        <p:txBody>
          <a:bodyPr wrap="square">
            <a:spAutoFit/>
          </a:bodyPr>
          <a:lstStyle/>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"A17E5617-CC14-4E3F-B686-A6D2D813BE1A"</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t>
            </a:r>
            <a:r>
              <a:rPr lang="zh-CN" altLang="en-US" sz="1600" dirty="0">
                <a:solidFill>
                  <a:srgbClr val="A31515"/>
                </a:solidFill>
                <a:latin typeface="Consolas" panose="020B0609020204030204" pitchFamily="49" charset="0"/>
                <a:ea typeface="新宋体" panose="02010609030101010101" pitchFamily="49" charset="-122"/>
              </a:rPr>
              <a:t>模拟事务记录</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Sim</a:t>
            </a:r>
            <a:r>
              <a:rPr lang="en-US" altLang="zh-CN" sz="1600" dirty="0" err="1">
                <a:solidFill>
                  <a:srgbClr val="2B91AF"/>
                </a:solidFill>
                <a:latin typeface="Consolas" panose="020B0609020204030204" pitchFamily="49" charset="0"/>
                <a:ea typeface="新宋体" panose="02010609030101010101" pitchFamily="49" charset="-122"/>
              </a:rPr>
              <a:t>Transaction</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r>
              <a:rPr lang="zh-CN" altLang="en-US" sz="1600" dirty="0">
                <a:solidFill>
                  <a:srgbClr val="000000"/>
                </a:solidFill>
                <a:latin typeface="Consolas" panose="020B0609020204030204" pitchFamily="49" charset="0"/>
                <a:ea typeface="新宋体" panose="02010609030101010101" pitchFamily="49" charset="-122"/>
              </a:rPr>
              <a:t>            </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0;</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r>
              <a:rPr lang="zh-CN" altLang="en-US" sz="1600" dirty="0">
                <a:solidFill>
                  <a:srgbClr val="000000"/>
                </a:solidFill>
                <a:latin typeface="Consolas" panose="020B0609020204030204" pitchFamily="49" charset="0"/>
                <a:ea typeface="新宋体" panose="02010609030101010101" pitchFamily="49" charset="-122"/>
              </a:rPr>
              <a:t>        </a:t>
            </a:r>
          </a:p>
          <a:p>
            <a:r>
              <a:rPr lang="en-US" altLang="zh-CN" sz="1600" dirty="0">
                <a:solidFill>
                  <a:srgbClr val="000000"/>
                </a:solidFill>
                <a:latin typeface="Consolas" panose="020B0609020204030204" pitchFamily="49" charset="0"/>
                <a:ea typeface="新宋体" panose="02010609030101010101" pitchFamily="49" charset="-122"/>
              </a:rPr>
              <a:t>    }</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695351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0" y="2855217"/>
            <a:ext cx="4603531" cy="720725"/>
          </a:xfrm>
        </p:spPr>
        <p:txBody>
          <a:bodyPr/>
          <a:lstStyle/>
          <a:p>
            <a:pPr eaLnBrk="1" hangingPunct="1"/>
            <a:r>
              <a:rPr lang="en-US" altLang="zh-CN" sz="3600" dirty="0"/>
              <a:t>COM</a:t>
            </a:r>
            <a:r>
              <a:rPr lang="zh-CN" altLang="en-US" sz="3600" dirty="0"/>
              <a:t>实例</a:t>
            </a:r>
            <a:r>
              <a:rPr lang="en-US" altLang="zh-CN" sz="3600" dirty="0"/>
              <a:t>-</a:t>
            </a:r>
            <a:r>
              <a:rPr lang="zh-CN" altLang="en-US" sz="3600" dirty="0"/>
              <a:t>接口实现</a:t>
            </a:r>
            <a:r>
              <a:rPr lang="en-US" altLang="zh-CN" sz="3600" dirty="0"/>
              <a:t>2</a:t>
            </a:r>
            <a:endParaRPr lang="zh-CN" altLang="en-US" sz="3600" dirty="0"/>
          </a:p>
        </p:txBody>
      </p:sp>
      <p:sp>
        <p:nvSpPr>
          <p:cNvPr id="4" name="矩形 3"/>
          <p:cNvSpPr/>
          <p:nvPr/>
        </p:nvSpPr>
        <p:spPr>
          <a:xfrm>
            <a:off x="4467057" y="695341"/>
            <a:ext cx="7509484" cy="6247864"/>
          </a:xfrm>
          <a:prstGeom prst="rect">
            <a:avLst/>
          </a:prstGeom>
        </p:spPr>
        <p:txBody>
          <a:bodyPr wrap="square">
            <a:spAutoFit/>
          </a:bodyPr>
          <a:lstStyle/>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"E1DA7FB0-7F12-4E36-8E15-A10D7953A5DE"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"UA</a:t>
            </a:r>
            <a:r>
              <a:rPr lang="zh-CN" altLang="en-US" sz="1600" dirty="0">
                <a:solidFill>
                  <a:srgbClr val="A31515"/>
                </a:solidFill>
                <a:latin typeface="Consolas" panose="020B0609020204030204" pitchFamily="49" charset="0"/>
                <a:ea typeface="新宋体" panose="02010609030101010101" pitchFamily="49" charset="-122"/>
              </a:rPr>
              <a:t>事务记录器</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UA</a:t>
            </a:r>
            <a:r>
              <a:rPr lang="en-US" altLang="zh-CN" sz="1600" dirty="0" err="1">
                <a:solidFill>
                  <a:srgbClr val="2B91AF"/>
                </a:solidFill>
                <a:latin typeface="Consolas" panose="020B0609020204030204" pitchFamily="49" charset="0"/>
                <a:ea typeface="新宋体" panose="02010609030101010101" pitchFamily="49" charset="-122"/>
              </a:rPr>
              <a:t>Transaction</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private</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FF"/>
                </a:solidFill>
                <a:latin typeface="Consolas" panose="020B0609020204030204" pitchFamily="49" charset="0"/>
                <a:ea typeface="新宋体" panose="02010609030101010101" pitchFamily="49" charset="-122"/>
              </a:rPr>
              <a:t>        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FF"/>
                </a:solidFill>
                <a:latin typeface="Consolas" panose="020B0609020204030204" pitchFamily="49" charset="0"/>
                <a:ea typeface="新宋体" panose="02010609030101010101" pitchFamily="49" charset="-122"/>
              </a:rPr>
              <a:t>        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//insert into database;</a:t>
            </a:r>
          </a:p>
          <a:p>
            <a:r>
              <a:rPr lang="en-US" altLang="zh-CN" sz="1600" dirty="0">
                <a:solidFill>
                  <a:srgbClr val="000000"/>
                </a:solidFill>
                <a:latin typeface="Consolas" panose="020B0609020204030204" pitchFamily="49" charset="0"/>
                <a:ea typeface="新宋体" panose="02010609030101010101" pitchFamily="49" charset="-122"/>
              </a:rPr>
              <a:t>           ……</a:t>
            </a:r>
            <a:endParaRPr lang="zh-CN" altLang="en-US"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5" name="矩形 4"/>
          <p:cNvSpPr/>
          <p:nvPr/>
        </p:nvSpPr>
        <p:spPr>
          <a:xfrm>
            <a:off x="615949" y="3819273"/>
            <a:ext cx="3235160" cy="400110"/>
          </a:xfrm>
          <a:prstGeom prst="rect">
            <a:avLst/>
          </a:prstGeom>
          <a:noFill/>
        </p:spPr>
        <p:txBody>
          <a:bodyPr wrap="squar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User Agent </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事务记录</a:t>
            </a:r>
          </a:p>
        </p:txBody>
      </p:sp>
    </p:spTree>
    <p:extLst>
      <p:ext uri="{BB962C8B-B14F-4D97-AF65-F5344CB8AC3E}">
        <p14:creationId xmlns:p14="http://schemas.microsoft.com/office/powerpoint/2010/main" val="1731645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393755" y="923951"/>
            <a:ext cx="7680412" cy="819150"/>
          </a:xfrm>
        </p:spPr>
        <p:txBody>
          <a:bodyPr/>
          <a:lstStyle/>
          <a:p>
            <a:pPr eaLnBrk="1" hangingPunct="1"/>
            <a:r>
              <a:rPr lang="en-US" altLang="zh-CN" sz="3600" dirty="0"/>
              <a:t>COM</a:t>
            </a:r>
            <a:r>
              <a:rPr lang="zh-CN" altLang="en-US" sz="3600" dirty="0"/>
              <a:t>实例</a:t>
            </a:r>
            <a:r>
              <a:rPr lang="en-US" altLang="zh-CN" sz="3600" dirty="0"/>
              <a:t>-</a:t>
            </a:r>
            <a:r>
              <a:rPr lang="zh-CN" altLang="en-US" sz="3600" dirty="0"/>
              <a:t>创建</a:t>
            </a:r>
            <a:r>
              <a:rPr lang="en-US" altLang="zh-CN" sz="3600" dirty="0"/>
              <a:t>com</a:t>
            </a:r>
            <a:r>
              <a:rPr lang="zh-CN" altLang="en-US" sz="3600" dirty="0"/>
              <a:t>接口对象</a:t>
            </a:r>
          </a:p>
        </p:txBody>
      </p:sp>
      <p:sp>
        <p:nvSpPr>
          <p:cNvPr id="2" name="矩形 1"/>
          <p:cNvSpPr/>
          <p:nvPr/>
        </p:nvSpPr>
        <p:spPr>
          <a:xfrm>
            <a:off x="2583096" y="1872020"/>
            <a:ext cx="8873682" cy="4278094"/>
          </a:xfrm>
          <a:prstGeom prst="rect">
            <a:avLst/>
          </a:prstGeom>
        </p:spPr>
        <p:txBody>
          <a:bodyPr wrap="square">
            <a:spAutoFit/>
          </a:bodyPr>
          <a:lstStyle/>
          <a:p>
            <a:pPr lvl="1"/>
            <a:r>
              <a:rPr lang="en-US" altLang="zh-CN" sz="1600" dirty="0">
                <a:solidFill>
                  <a:srgbClr val="002060"/>
                </a:solidFill>
                <a:latin typeface="Consolas" panose="020B0609020204030204" pitchFamily="49" charset="0"/>
              </a:rPr>
              <a:t>public static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CreateTransaction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null;</a:t>
            </a:r>
          </a:p>
          <a:p>
            <a:pPr lvl="2"/>
            <a:r>
              <a:rPr lang="en-US" altLang="zh-CN" sz="1600" dirty="0">
                <a:solidFill>
                  <a:srgbClr val="002060"/>
                </a:solidFill>
                <a:latin typeface="Consolas" panose="020B0609020204030204" pitchFamily="49" charset="0"/>
              </a:rPr>
              <a:t>try</a:t>
            </a:r>
          </a:p>
          <a:p>
            <a:pPr lvl="2"/>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().transaction;</a:t>
            </a:r>
          </a:p>
          <a:p>
            <a:pPr lvl="1"/>
            <a:r>
              <a:rPr lang="en-US" altLang="zh-CN" sz="1600" dirty="0">
                <a:solidFill>
                  <a:srgbClr val="002060"/>
                </a:solidFill>
                <a:latin typeface="Consolas" panose="020B0609020204030204" pitchFamily="49" charset="0"/>
              </a:rPr>
              <a:t>		Type </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Type.GetTypeFromCLSID</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object transaction = </a:t>
            </a:r>
            <a:r>
              <a:rPr lang="en-US" altLang="zh-CN" sz="1600" dirty="0" err="1">
                <a:solidFill>
                  <a:srgbClr val="002060"/>
                </a:solidFill>
                <a:latin typeface="Consolas" panose="020B0609020204030204" pitchFamily="49" charset="0"/>
              </a:rPr>
              <a:t>Activator.CreateInstance</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transaction as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iTransaction.Connect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transactionString</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p>
          <a:p>
            <a:pPr lvl="1"/>
            <a:r>
              <a:rPr lang="en-US" altLang="zh-CN" sz="1600" dirty="0">
                <a:solidFill>
                  <a:srgbClr val="002060"/>
                </a:solidFill>
                <a:latin typeface="Consolas" panose="020B0609020204030204" pitchFamily="49" charset="0"/>
              </a:rPr>
              <a:t>	catch (Exception ex)</a:t>
            </a:r>
          </a:p>
          <a:p>
            <a:pPr lvl="1"/>
            <a:r>
              <a:rPr lang="en-US" altLang="zh-CN" sz="1600" dirty="0">
                <a:solidFill>
                  <a:srgbClr val="002060"/>
                </a:solidFill>
                <a:latin typeface="Consolas" panose="020B0609020204030204" pitchFamily="49" charset="0"/>
              </a:rPr>
              <a:t>	{}</a:t>
            </a:r>
          </a:p>
          <a:p>
            <a:endParaRPr lang="en-US" altLang="zh-CN" sz="1600" dirty="0">
              <a:solidFill>
                <a:srgbClr val="002060"/>
              </a:solidFill>
              <a:latin typeface="Consolas" panose="020B0609020204030204" pitchFamily="49" charset="0"/>
            </a:endParaRPr>
          </a:p>
          <a:p>
            <a:r>
              <a:rPr lang="en-US" altLang="zh-CN" sz="1600" dirty="0">
                <a:solidFill>
                  <a:srgbClr val="002060"/>
                </a:solidFill>
                <a:latin typeface="Consolas" panose="020B0609020204030204" pitchFamily="49" charset="0"/>
              </a:rPr>
              <a:t>	return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a:t>
            </a:r>
          </a:p>
          <a:p>
            <a:endParaRPr lang="zh-CN" altLang="en-US" sz="1600" dirty="0">
              <a:solidFill>
                <a:srgbClr val="002060"/>
              </a:solidFill>
              <a:latin typeface="Consolas" panose="020B0609020204030204" pitchFamily="49" charset="0"/>
            </a:endParaRPr>
          </a:p>
        </p:txBody>
      </p:sp>
    </p:spTree>
    <p:extLst>
      <p:ext uri="{BB962C8B-B14F-4D97-AF65-F5344CB8AC3E}">
        <p14:creationId xmlns:p14="http://schemas.microsoft.com/office/powerpoint/2010/main" val="926781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09777" y="949441"/>
            <a:ext cx="7156174" cy="720725"/>
          </a:xfrm>
        </p:spPr>
        <p:txBody>
          <a:bodyPr/>
          <a:lstStyle/>
          <a:p>
            <a:pPr algn="ctr"/>
            <a:r>
              <a:rPr lang="en-US" altLang="zh-CN" sz="3600" dirty="0"/>
              <a:t>COM</a:t>
            </a:r>
            <a:r>
              <a:rPr lang="zh-CN" altLang="en-US" sz="3600" dirty="0"/>
              <a:t>实例</a:t>
            </a:r>
            <a:r>
              <a:rPr lang="en-US" altLang="zh-CN" sz="3600" dirty="0"/>
              <a:t>-</a:t>
            </a:r>
            <a:r>
              <a:rPr lang="zh-CN" altLang="en-US" sz="3600" dirty="0"/>
              <a:t>调用</a:t>
            </a:r>
            <a:r>
              <a:rPr lang="en-US" altLang="zh-CN" sz="3600" dirty="0"/>
              <a:t>COM</a:t>
            </a:r>
            <a:r>
              <a:rPr lang="zh-CN" altLang="en-US" sz="3600" dirty="0"/>
              <a:t>对象</a:t>
            </a:r>
          </a:p>
        </p:txBody>
      </p:sp>
      <p:pic>
        <p:nvPicPr>
          <p:cNvPr id="4" name="内容占位符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186608" y="2026209"/>
            <a:ext cx="7402513" cy="4638675"/>
          </a:xfrm>
        </p:spPr>
      </p:pic>
    </p:spTree>
    <p:extLst>
      <p:ext uri="{BB962C8B-B14F-4D97-AF65-F5344CB8AC3E}">
        <p14:creationId xmlns:p14="http://schemas.microsoft.com/office/powerpoint/2010/main" val="2888823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2721539" y="925859"/>
            <a:ext cx="7347005" cy="720725"/>
          </a:xfrm>
        </p:spPr>
        <p:txBody>
          <a:bodyPr/>
          <a:lstStyle/>
          <a:p>
            <a:pPr algn="ctr" eaLnBrk="1" hangingPunct="1"/>
            <a:r>
              <a:rPr lang="en-US" altLang="zh-CN" sz="3600" dirty="0"/>
              <a:t>COM</a:t>
            </a:r>
            <a:r>
              <a:rPr lang="zh-CN" altLang="en-US" sz="3600" dirty="0"/>
              <a:t>技术与</a:t>
            </a:r>
            <a:r>
              <a:rPr lang="en-US" altLang="zh-CN" sz="3600" dirty="0"/>
              <a:t>Office</a:t>
            </a:r>
            <a:r>
              <a:rPr lang="zh-CN" altLang="en-US" sz="3600" dirty="0"/>
              <a:t>对象简介</a:t>
            </a:r>
          </a:p>
        </p:txBody>
      </p:sp>
      <p:sp>
        <p:nvSpPr>
          <p:cNvPr id="9220" name="Rectangle 3"/>
          <p:cNvSpPr>
            <a:spLocks noGrp="1" noChangeArrowheads="1"/>
          </p:cNvSpPr>
          <p:nvPr>
            <p:ph type="body" idx="4294967295"/>
          </p:nvPr>
        </p:nvSpPr>
        <p:spPr>
          <a:xfrm>
            <a:off x="3232048" y="2446685"/>
            <a:ext cx="7410615" cy="3498850"/>
          </a:xfrm>
        </p:spPr>
        <p:txBody>
          <a:bodyPr>
            <a:normAutofit/>
          </a:bodyPr>
          <a:lstStyle/>
          <a:p>
            <a:pPr>
              <a:buFont typeface="Wingdings" panose="05000000000000000000" pitchFamily="2" charset="2"/>
              <a:buChar char="p"/>
            </a:pPr>
            <a:r>
              <a:rPr lang="en-US" altLang="zh-CN" sz="2800" dirty="0"/>
              <a:t>  Office2003</a:t>
            </a:r>
            <a:r>
              <a:rPr lang="zh-CN" altLang="en-US" sz="2800" dirty="0"/>
              <a:t>对应的</a:t>
            </a:r>
            <a:r>
              <a:rPr lang="en-US" altLang="zh-CN" sz="2800" dirty="0"/>
              <a:t>office11</a:t>
            </a:r>
          </a:p>
          <a:p>
            <a:pPr>
              <a:buFont typeface="Wingdings" panose="05000000000000000000" pitchFamily="2" charset="2"/>
              <a:buChar char="p"/>
            </a:pPr>
            <a:r>
              <a:rPr lang="en-US" altLang="zh-CN" sz="2800" dirty="0"/>
              <a:t>  Office2007</a:t>
            </a:r>
            <a:r>
              <a:rPr lang="zh-CN" altLang="en-US" sz="2800" dirty="0"/>
              <a:t>对应的</a:t>
            </a:r>
            <a:r>
              <a:rPr lang="en-US" altLang="zh-CN" sz="2800" dirty="0"/>
              <a:t>office12</a:t>
            </a:r>
          </a:p>
          <a:p>
            <a:pPr>
              <a:buFont typeface="Wingdings" panose="05000000000000000000" pitchFamily="2" charset="2"/>
              <a:buChar char="p"/>
            </a:pPr>
            <a:r>
              <a:rPr lang="en-US" altLang="zh-CN" sz="2800" dirty="0"/>
              <a:t>  Office2010</a:t>
            </a:r>
            <a:r>
              <a:rPr lang="zh-CN" altLang="en-US" sz="2800" dirty="0"/>
              <a:t>对应的</a:t>
            </a:r>
            <a:r>
              <a:rPr lang="en-US" altLang="zh-CN" sz="2800" dirty="0"/>
              <a:t>office14</a:t>
            </a:r>
          </a:p>
          <a:p>
            <a:pPr>
              <a:buFont typeface="Wingdings" panose="05000000000000000000" pitchFamily="2" charset="2"/>
              <a:buChar char="p"/>
            </a:pPr>
            <a:r>
              <a:rPr lang="en-US" altLang="zh-CN" sz="2800" dirty="0"/>
              <a:t>  Office2013</a:t>
            </a:r>
            <a:r>
              <a:rPr lang="zh-CN" altLang="en-US" sz="2800" dirty="0"/>
              <a:t>对应的</a:t>
            </a:r>
            <a:r>
              <a:rPr lang="en-US" altLang="zh-CN" sz="2800" dirty="0"/>
              <a:t>office15</a:t>
            </a:r>
          </a:p>
          <a:p>
            <a:pPr>
              <a:buFont typeface="Wingdings" panose="05000000000000000000" pitchFamily="2" charset="2"/>
              <a:buChar char="p"/>
            </a:pPr>
            <a:r>
              <a:rPr lang="en-US" altLang="zh-CN" sz="2800" dirty="0"/>
              <a:t>  Office2016</a:t>
            </a:r>
            <a:r>
              <a:rPr lang="zh-CN" altLang="en-US" sz="2800" dirty="0"/>
              <a:t>对应的</a:t>
            </a:r>
            <a:r>
              <a:rPr lang="en-US" altLang="zh-CN" sz="2800" dirty="0"/>
              <a:t>office16</a:t>
            </a:r>
          </a:p>
          <a:p>
            <a:pPr>
              <a:buFont typeface="Wingdings" panose="05000000000000000000" pitchFamily="2" charset="2"/>
              <a:buChar char="p"/>
            </a:pPr>
            <a:r>
              <a:rPr lang="zh-CN" altLang="en-US" sz="2800" dirty="0"/>
              <a:t>  不具备跨平台特性</a:t>
            </a:r>
          </a:p>
        </p:txBody>
      </p:sp>
    </p:spTree>
    <p:extLst>
      <p:ext uri="{BB962C8B-B14F-4D97-AF65-F5344CB8AC3E}">
        <p14:creationId xmlns:p14="http://schemas.microsoft.com/office/powerpoint/2010/main" val="4030763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979652823"/>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00"/>
                                        <p:tgtEl>
                                          <p:spTgt spid="4">
                                            <p:graphicEl>
                                              <a:dgm id="{BDA9855D-7D78-437D-BD78-790FC97E081F}"/>
                                            </p:graphicEl>
                                          </p:spTgt>
                                        </p:tgtEl>
                                      </p:cBhvr>
                                    </p:animEffect>
                                    <p:anim calcmode="lin" valueType="num">
                                      <p:cBhvr>
                                        <p:cTn id="13"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00"/>
                                        <p:tgtEl>
                                          <p:spTgt spid="4">
                                            <p:graphicEl>
                                              <a:dgm id="{BDA2664F-D760-4676-988D-9DECE8C71CCC}"/>
                                            </p:graphicEl>
                                          </p:spTgt>
                                        </p:tgtEl>
                                      </p:cBhvr>
                                    </p:animEffect>
                                    <p:anim calcmode="lin" valueType="num">
                                      <p:cBhvr>
                                        <p:cTn id="19"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00"/>
                                        <p:tgtEl>
                                          <p:spTgt spid="4">
                                            <p:graphicEl>
                                              <a:dgm id="{F907B27B-B246-4928-AC93-8A19B8E86AA6}"/>
                                            </p:graphicEl>
                                          </p:spTgt>
                                        </p:tgtEl>
                                      </p:cBhvr>
                                    </p:animEffect>
                                    <p:anim calcmode="lin" valueType="num">
                                      <p:cBhvr>
                                        <p:cTn id="24"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00"/>
                                        <p:tgtEl>
                                          <p:spTgt spid="4">
                                            <p:graphicEl>
                                              <a:dgm id="{7FE62E54-E85F-4DBB-997F-689B5CDFD62D}"/>
                                            </p:graphicEl>
                                          </p:spTgt>
                                        </p:tgtEl>
                                      </p:cBhvr>
                                    </p:animEffect>
                                    <p:anim calcmode="lin" valueType="num">
                                      <p:cBhvr>
                                        <p:cTn id="30"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00"/>
                                        <p:tgtEl>
                                          <p:spTgt spid="4">
                                            <p:graphicEl>
                                              <a:dgm id="{34905F94-283E-4E2E-B949-4A5102C3F22E}"/>
                                            </p:graphicEl>
                                          </p:spTgt>
                                        </p:tgtEl>
                                      </p:cBhvr>
                                    </p:animEffect>
                                    <p:anim calcmode="lin" valueType="num">
                                      <p:cBhvr>
                                        <p:cTn id="35"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00"/>
                                        <p:tgtEl>
                                          <p:spTgt spid="4">
                                            <p:graphicEl>
                                              <a:dgm id="{9D48952A-8DE3-45EB-8CB6-5152C3B3C507}"/>
                                            </p:graphicEl>
                                          </p:spTgt>
                                        </p:tgtEl>
                                      </p:cBhvr>
                                    </p:animEffect>
                                    <p:anim calcmode="lin" valueType="num">
                                      <p:cBhvr>
                                        <p:cTn id="41"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00"/>
                                        <p:tgtEl>
                                          <p:spTgt spid="4">
                                            <p:graphicEl>
                                              <a:dgm id="{4A90FFE2-DE88-4B0D-886D-0593F18265A5}"/>
                                            </p:graphicEl>
                                          </p:spTgt>
                                        </p:tgtEl>
                                      </p:cBhvr>
                                    </p:animEffect>
                                    <p:anim calcmode="lin" valueType="num">
                                      <p:cBhvr>
                                        <p:cTn id="46"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00"/>
                                        <p:tgtEl>
                                          <p:spTgt spid="4">
                                            <p:graphicEl>
                                              <a:dgm id="{FBC026BE-7CB9-4486-AAD6-ED1AA59A4D6B}"/>
                                            </p:graphicEl>
                                          </p:spTgt>
                                        </p:tgtEl>
                                      </p:cBhvr>
                                    </p:animEffect>
                                    <p:anim calcmode="lin" valueType="num">
                                      <p:cBhvr>
                                        <p:cTn id="52"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00"/>
                                        <p:tgtEl>
                                          <p:spTgt spid="4">
                                            <p:graphicEl>
                                              <a:dgm id="{E8B453A4-10D1-497E-82A0-9CF5B372D781}"/>
                                            </p:graphicEl>
                                          </p:spTgt>
                                        </p:tgtEl>
                                      </p:cBhvr>
                                    </p:animEffect>
                                    <p:anim calcmode="lin" valueType="num">
                                      <p:cBhvr>
                                        <p:cTn id="57"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68917" y="410662"/>
            <a:ext cx="5152445" cy="803275"/>
          </a:xfrm>
        </p:spPr>
        <p:txBody>
          <a:bodyPr/>
          <a:lstStyle/>
          <a:p>
            <a:pPr eaLnBrk="1" hangingPunct="1"/>
            <a:r>
              <a:rPr lang="en-US" altLang="zh-CN" dirty="0"/>
              <a:t>Word</a:t>
            </a:r>
            <a:r>
              <a:rPr lang="zh-CN" altLang="en-US" dirty="0"/>
              <a:t>对象模型概述</a:t>
            </a:r>
          </a:p>
        </p:txBody>
      </p:sp>
      <p:sp>
        <p:nvSpPr>
          <p:cNvPr id="10244" name="Rectangle 3"/>
          <p:cNvSpPr>
            <a:spLocks noGrp="1" noChangeArrowheads="1"/>
          </p:cNvSpPr>
          <p:nvPr>
            <p:ph type="body" idx="4294967295"/>
          </p:nvPr>
        </p:nvSpPr>
        <p:spPr>
          <a:xfrm>
            <a:off x="1779058" y="1417936"/>
            <a:ext cx="3860800" cy="4483889"/>
          </a:xfrm>
        </p:spPr>
        <p:txBody>
          <a:bodyPr>
            <a:normAutofit/>
          </a:bodyPr>
          <a:lstStyle/>
          <a:p>
            <a:pPr eaLnBrk="1" hangingPunct="1">
              <a:buFont typeface="Wingdings" panose="05000000000000000000" pitchFamily="2" charset="2"/>
              <a:buChar char="p"/>
            </a:pPr>
            <a:r>
              <a:rPr lang="en-US" altLang="zh-CN" sz="3200" dirty="0"/>
              <a:t>  Application</a:t>
            </a:r>
            <a:r>
              <a:rPr lang="zh-CN" altLang="en-US" sz="3200" dirty="0"/>
              <a:t>对象</a:t>
            </a:r>
          </a:p>
          <a:p>
            <a:pPr eaLnBrk="1" hangingPunct="1">
              <a:buFont typeface="Wingdings" panose="05000000000000000000" pitchFamily="2" charset="2"/>
              <a:buChar char="p"/>
            </a:pPr>
            <a:r>
              <a:rPr lang="en-US" altLang="zh-CN" sz="3200" dirty="0"/>
              <a:t>  Document</a:t>
            </a:r>
            <a:r>
              <a:rPr lang="zh-CN" altLang="en-US" sz="3200" dirty="0"/>
              <a:t>对象</a:t>
            </a:r>
          </a:p>
          <a:p>
            <a:pPr eaLnBrk="1" hangingPunct="1">
              <a:buFont typeface="Wingdings" panose="05000000000000000000" pitchFamily="2" charset="2"/>
              <a:buChar char="p"/>
            </a:pPr>
            <a:r>
              <a:rPr lang="en-US" altLang="zh-CN" sz="3200" dirty="0"/>
              <a:t>  Selection</a:t>
            </a:r>
            <a:r>
              <a:rPr lang="zh-CN" altLang="en-US" sz="3200" dirty="0"/>
              <a:t>对象</a:t>
            </a:r>
          </a:p>
          <a:p>
            <a:pPr eaLnBrk="1" hangingPunct="1">
              <a:buFont typeface="Wingdings" panose="05000000000000000000" pitchFamily="2" charset="2"/>
              <a:buChar char="p"/>
            </a:pPr>
            <a:r>
              <a:rPr lang="en-US" altLang="zh-CN" sz="3200" dirty="0"/>
              <a:t>  Section</a:t>
            </a:r>
            <a:r>
              <a:rPr lang="zh-CN" altLang="en-US" sz="3200" dirty="0"/>
              <a:t>对象</a:t>
            </a:r>
            <a:endParaRPr lang="en-US" altLang="zh-CN" sz="3200" dirty="0"/>
          </a:p>
          <a:p>
            <a:pPr eaLnBrk="1" hangingPunct="1">
              <a:buFont typeface="Wingdings" panose="05000000000000000000" pitchFamily="2" charset="2"/>
              <a:buChar char="p"/>
            </a:pPr>
            <a:r>
              <a:rPr lang="en-US" altLang="zh-CN" sz="3200" dirty="0"/>
              <a:t>  Paragraph </a:t>
            </a:r>
            <a:r>
              <a:rPr lang="zh-CN" altLang="en-US" sz="3200" dirty="0"/>
              <a:t>对象</a:t>
            </a:r>
          </a:p>
          <a:p>
            <a:pPr eaLnBrk="1" hangingPunct="1">
              <a:buFont typeface="Wingdings" panose="05000000000000000000" pitchFamily="2" charset="2"/>
              <a:buChar char="p"/>
            </a:pPr>
            <a:r>
              <a:rPr lang="en-US" altLang="zh-CN" sz="3200" dirty="0"/>
              <a:t>  Range</a:t>
            </a:r>
            <a:r>
              <a:rPr lang="zh-CN" altLang="en-US" sz="3200" dirty="0"/>
              <a:t>对象</a:t>
            </a:r>
            <a:endParaRPr lang="en-US" altLang="zh-CN" sz="3200" dirty="0"/>
          </a:p>
          <a:p>
            <a:pPr eaLnBrk="1" hangingPunct="1">
              <a:buFont typeface="Wingdings" panose="05000000000000000000" pitchFamily="2" charset="2"/>
              <a:buChar char="p"/>
            </a:pPr>
            <a:r>
              <a:rPr lang="en-US" altLang="zh-CN" sz="3200" dirty="0"/>
              <a:t>  Table</a:t>
            </a:r>
            <a:r>
              <a:rPr lang="zh-CN" altLang="en-US" sz="3200" dirty="0"/>
              <a:t>对象</a:t>
            </a:r>
          </a:p>
          <a:p>
            <a:pPr eaLnBrk="1" hangingPunct="1">
              <a:buFont typeface="Wingdings" panose="05000000000000000000" pitchFamily="2" charset="2"/>
              <a:buChar char="p"/>
            </a:pPr>
            <a:r>
              <a:rPr lang="en-US" altLang="zh-CN" sz="3200" dirty="0"/>
              <a:t>  Bookmark</a:t>
            </a:r>
            <a:r>
              <a:rPr lang="zh-CN" altLang="en-US" sz="3200" dirty="0"/>
              <a:t>对象</a:t>
            </a:r>
            <a:r>
              <a:rPr lang="en-US" altLang="zh-CN" sz="3200" dirty="0"/>
              <a:t>  </a:t>
            </a:r>
            <a:endParaRPr lang="zh-CN" altLang="en-US" sz="3200" dirty="0"/>
          </a:p>
        </p:txBody>
      </p:sp>
      <p:pic>
        <p:nvPicPr>
          <p:cNvPr id="10245" name="Picture 4" descr="COM-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5148" y="1580650"/>
            <a:ext cx="20669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5"/>
          <p:cNvSpPr txBox="1">
            <a:spLocks noChangeArrowheads="1"/>
          </p:cNvSpPr>
          <p:nvPr/>
        </p:nvSpPr>
        <p:spPr bwMode="auto">
          <a:xfrm>
            <a:off x="3709458" y="6312988"/>
            <a:ext cx="429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latin typeface="微软雅黑" panose="020B0503020204020204" pitchFamily="34" charset="-122"/>
                <a:ea typeface="微软雅黑" panose="020B0503020204020204" pitchFamily="34" charset="-122"/>
              </a:rPr>
              <a:t>可以通过多种方式来访问相同类型的对象</a:t>
            </a:r>
          </a:p>
        </p:txBody>
      </p:sp>
    </p:spTree>
    <p:extLst>
      <p:ext uri="{BB962C8B-B14F-4D97-AF65-F5344CB8AC3E}">
        <p14:creationId xmlns:p14="http://schemas.microsoft.com/office/powerpoint/2010/main" val="989784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563213" y="1217828"/>
            <a:ext cx="5287617" cy="969962"/>
          </a:xfrm>
        </p:spPr>
        <p:txBody>
          <a:bodyPr/>
          <a:lstStyle/>
          <a:p>
            <a:pPr eaLnBrk="1" hangingPunct="1"/>
            <a:r>
              <a:rPr lang="en-US" altLang="zh-CN" dirty="0"/>
              <a:t>Application</a:t>
            </a:r>
            <a:r>
              <a:rPr lang="zh-CN" altLang="en-US" dirty="0"/>
              <a:t>对象</a:t>
            </a:r>
          </a:p>
        </p:txBody>
      </p:sp>
      <p:sp>
        <p:nvSpPr>
          <p:cNvPr id="11268" name="Rectangle 3"/>
          <p:cNvSpPr>
            <a:spLocks noGrp="1" noChangeArrowheads="1"/>
          </p:cNvSpPr>
          <p:nvPr>
            <p:ph type="body" idx="4294967295"/>
          </p:nvPr>
        </p:nvSpPr>
        <p:spPr>
          <a:xfrm>
            <a:off x="1485866" y="2680429"/>
            <a:ext cx="9304338" cy="2217738"/>
          </a:xfrm>
        </p:spPr>
        <p:txBody>
          <a:bodyPr>
            <a:normAutofit/>
          </a:bodyPr>
          <a:lstStyle/>
          <a:p>
            <a:pPr eaLnBrk="1" hangingPunct="1">
              <a:buFont typeface="Wingdings" panose="05000000000000000000" pitchFamily="2" charset="2"/>
              <a:buChar char="p"/>
            </a:pPr>
            <a:r>
              <a:rPr lang="en-US" altLang="zh-CN" sz="3200" dirty="0"/>
              <a:t>  Application </a:t>
            </a:r>
            <a:r>
              <a:rPr lang="zh-CN" altLang="en-US" sz="3200" dirty="0"/>
              <a:t>对象表示整个</a:t>
            </a:r>
            <a:r>
              <a:rPr lang="en-US" altLang="zh-CN" sz="3200" dirty="0"/>
              <a:t>word</a:t>
            </a:r>
            <a:r>
              <a:rPr lang="zh-CN" altLang="en-US" sz="3200" dirty="0"/>
              <a:t>应用程序的进程，例：</a:t>
            </a:r>
            <a:r>
              <a:rPr lang="en-US" altLang="zh-CN" sz="3200" dirty="0"/>
              <a:t>winword.exe</a:t>
            </a:r>
            <a:endParaRPr lang="zh-CN" altLang="en-US" sz="3200" dirty="0"/>
          </a:p>
          <a:p>
            <a:pPr eaLnBrk="1" hangingPunct="1">
              <a:buFont typeface="Wingdings" panose="05000000000000000000" pitchFamily="2" charset="2"/>
              <a:buChar char="p"/>
            </a:pPr>
            <a:r>
              <a:rPr lang="zh-CN" altLang="en-US" sz="3200" dirty="0"/>
              <a:t>  使用该对象的属性和方法来控制 </a:t>
            </a:r>
            <a:r>
              <a:rPr lang="en-US" altLang="zh-CN" sz="3200" dirty="0"/>
              <a:t>Word </a:t>
            </a:r>
            <a:r>
              <a:rPr lang="zh-CN" altLang="en-US" sz="3200" dirty="0"/>
              <a:t>环境。 </a:t>
            </a:r>
          </a:p>
          <a:p>
            <a:pPr eaLnBrk="1" hangingPunct="1">
              <a:buFont typeface="Wingdings" panose="05000000000000000000" pitchFamily="2" charset="2"/>
              <a:buChar char="p"/>
            </a:pPr>
            <a:endParaRPr lang="zh-CN" altLang="en-US" sz="3200" dirty="0"/>
          </a:p>
          <a:p>
            <a:pPr eaLnBrk="1" hangingPunct="1">
              <a:buFont typeface="Wingdings" panose="05000000000000000000" pitchFamily="2" charset="2"/>
              <a:buChar char="p"/>
            </a:pPr>
            <a:endParaRPr lang="en-US" altLang="zh-CN" sz="3200" dirty="0"/>
          </a:p>
        </p:txBody>
      </p:sp>
    </p:spTree>
    <p:extLst>
      <p:ext uri="{BB962C8B-B14F-4D97-AF65-F5344CB8AC3E}">
        <p14:creationId xmlns:p14="http://schemas.microsoft.com/office/powerpoint/2010/main" val="2367408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2223555" y="1626333"/>
            <a:ext cx="4929809" cy="830263"/>
          </a:xfrm>
        </p:spPr>
        <p:txBody>
          <a:bodyPr/>
          <a:lstStyle/>
          <a:p>
            <a:pPr eaLnBrk="1" hangingPunct="1"/>
            <a:r>
              <a:rPr lang="en-US" altLang="zh-CN" sz="3200" dirty="0"/>
              <a:t> Document </a:t>
            </a:r>
            <a:r>
              <a:rPr lang="zh-CN" altLang="en-US" sz="3200" dirty="0"/>
              <a:t>对象</a:t>
            </a:r>
          </a:p>
        </p:txBody>
      </p:sp>
      <p:sp>
        <p:nvSpPr>
          <p:cNvPr id="12292" name="Rectangle 3"/>
          <p:cNvSpPr>
            <a:spLocks noGrp="1" noChangeArrowheads="1"/>
          </p:cNvSpPr>
          <p:nvPr>
            <p:ph type="body" idx="4294967295"/>
          </p:nvPr>
        </p:nvSpPr>
        <p:spPr>
          <a:xfrm>
            <a:off x="2361537" y="2739653"/>
            <a:ext cx="7758113" cy="1135062"/>
          </a:xfrm>
        </p:spPr>
        <p:txBody>
          <a:bodyPr/>
          <a:lstStyle/>
          <a:p>
            <a:pPr eaLnBrk="1" hangingPunct="1"/>
            <a:r>
              <a:rPr lang="en-US" altLang="zh-CN" sz="2800" dirty="0"/>
              <a:t>  </a:t>
            </a:r>
            <a:r>
              <a:rPr lang="en-US" altLang="zh-CN" sz="2800" dirty="0" err="1"/>
              <a:t>Microsoft.Office.Interop.</a:t>
            </a:r>
            <a:r>
              <a:rPr lang="en-US" altLang="zh-CN" sz="2800" dirty="0" err="1">
                <a:solidFill>
                  <a:srgbClr val="FF0000"/>
                </a:solidFill>
              </a:rPr>
              <a:t>Word</a:t>
            </a:r>
            <a:r>
              <a:rPr lang="en-US" altLang="zh-CN" sz="2800" dirty="0" err="1"/>
              <a:t>.Document</a:t>
            </a:r>
            <a:r>
              <a:rPr lang="en-US" altLang="zh-CN" sz="2800" dirty="0"/>
              <a:t> </a:t>
            </a:r>
          </a:p>
          <a:p>
            <a:pPr eaLnBrk="1" hangingPunct="1"/>
            <a:r>
              <a:rPr lang="zh-CN" altLang="en-US" sz="2800" dirty="0"/>
              <a:t>  代表一个文档</a:t>
            </a:r>
          </a:p>
          <a:p>
            <a:pPr eaLnBrk="1" hangingPunct="1"/>
            <a:endParaRPr lang="en-US" altLang="zh-CN" sz="2800" dirty="0"/>
          </a:p>
        </p:txBody>
      </p:sp>
    </p:spTree>
    <p:extLst>
      <p:ext uri="{BB962C8B-B14F-4D97-AF65-F5344CB8AC3E}">
        <p14:creationId xmlns:p14="http://schemas.microsoft.com/office/powerpoint/2010/main" val="2214926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228339" y="1285766"/>
            <a:ext cx="4277802" cy="795338"/>
          </a:xfrm>
        </p:spPr>
        <p:txBody>
          <a:bodyPr/>
          <a:lstStyle/>
          <a:p>
            <a:pPr eaLnBrk="1" hangingPunct="1"/>
            <a:r>
              <a:rPr lang="en-US" altLang="zh-CN" sz="3200" dirty="0"/>
              <a:t>Selection</a:t>
            </a:r>
            <a:r>
              <a:rPr lang="zh-CN" altLang="en-US" sz="3200" dirty="0"/>
              <a:t>对象</a:t>
            </a:r>
          </a:p>
        </p:txBody>
      </p:sp>
      <p:sp>
        <p:nvSpPr>
          <p:cNvPr id="13316" name="Rectangle 3"/>
          <p:cNvSpPr>
            <a:spLocks noGrp="1" noChangeArrowheads="1"/>
          </p:cNvSpPr>
          <p:nvPr>
            <p:ph type="body" idx="4294967295"/>
          </p:nvPr>
        </p:nvSpPr>
        <p:spPr>
          <a:xfrm>
            <a:off x="2602613" y="2461806"/>
            <a:ext cx="8296275" cy="2654104"/>
          </a:xfrm>
        </p:spPr>
        <p:txBody>
          <a:bodyPr>
            <a:normAutofit/>
          </a:bodyPr>
          <a:lstStyle/>
          <a:p>
            <a:pPr eaLnBrk="1" hangingPunct="1">
              <a:buFont typeface="Wingdings" panose="05000000000000000000" pitchFamily="2" charset="2"/>
              <a:buChar char="p"/>
            </a:pPr>
            <a:r>
              <a:rPr lang="en-US" altLang="zh-CN" sz="2800" dirty="0"/>
              <a:t>  </a:t>
            </a:r>
            <a:r>
              <a:rPr lang="zh-CN" altLang="en-US" sz="2800" dirty="0"/>
              <a:t>表示当前选择的区域</a:t>
            </a:r>
            <a:endParaRPr lang="en-US" altLang="zh-CN" sz="2800" dirty="0"/>
          </a:p>
          <a:p>
            <a:pPr lvl="1"/>
            <a:r>
              <a:rPr lang="zh-CN" altLang="en-US" sz="2000" dirty="0"/>
              <a:t>  在 </a:t>
            </a:r>
            <a:r>
              <a:rPr lang="en-US" altLang="zh-CN" sz="2000" dirty="0"/>
              <a:t>Word </a:t>
            </a:r>
            <a:r>
              <a:rPr lang="zh-CN" altLang="en-US" sz="2000" dirty="0"/>
              <a:t>用户界面中执行某项操作（例如，对文本进行加粗）时，应首先选择或突出显示文本，然后应用格式设置</a:t>
            </a:r>
            <a:endParaRPr lang="en-US" altLang="zh-CN" sz="2000" dirty="0"/>
          </a:p>
          <a:p>
            <a:pPr eaLnBrk="1" hangingPunct="1">
              <a:buFont typeface="Wingdings" panose="05000000000000000000" pitchFamily="2" charset="2"/>
              <a:buChar char="p"/>
            </a:pPr>
            <a:r>
              <a:rPr lang="en-US" altLang="zh-CN" sz="2800" dirty="0"/>
              <a:t>  Selection </a:t>
            </a:r>
            <a:r>
              <a:rPr lang="zh-CN" altLang="en-US" sz="2800" dirty="0"/>
              <a:t>对象始终存在于文档中</a:t>
            </a:r>
            <a:endParaRPr lang="en-US" altLang="zh-CN" sz="2800" dirty="0"/>
          </a:p>
          <a:p>
            <a:pPr lvl="1"/>
            <a:r>
              <a:rPr lang="zh-CN" altLang="en-US" sz="2000" dirty="0"/>
              <a:t>  如果当前未选中任何对象，则它表示插入点</a:t>
            </a:r>
            <a:endParaRPr lang="en-US" altLang="zh-CN" sz="2000" dirty="0"/>
          </a:p>
          <a:p>
            <a:pPr lvl="1"/>
            <a:r>
              <a:rPr lang="en-US" altLang="zh-CN" sz="2000" dirty="0"/>
              <a:t>  </a:t>
            </a:r>
            <a:r>
              <a:rPr lang="zh-CN" altLang="en-US" sz="2000" dirty="0"/>
              <a:t>也可以是不连续的多个文本块</a:t>
            </a:r>
          </a:p>
        </p:txBody>
      </p:sp>
    </p:spTree>
    <p:extLst>
      <p:ext uri="{BB962C8B-B14F-4D97-AF65-F5344CB8AC3E}">
        <p14:creationId xmlns:p14="http://schemas.microsoft.com/office/powerpoint/2010/main" val="2124792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2563268" y="1525840"/>
            <a:ext cx="4929809" cy="727075"/>
          </a:xfrm>
        </p:spPr>
        <p:txBody>
          <a:bodyPr/>
          <a:lstStyle/>
          <a:p>
            <a:pPr eaLnBrk="1" hangingPunct="1"/>
            <a:r>
              <a:rPr lang="en-US" altLang="zh-CN" sz="3200" dirty="0"/>
              <a:t>Paragraph </a:t>
            </a:r>
            <a:r>
              <a:rPr lang="zh-CN" altLang="en-US" sz="3200" dirty="0"/>
              <a:t>对象</a:t>
            </a:r>
          </a:p>
        </p:txBody>
      </p:sp>
      <p:sp>
        <p:nvSpPr>
          <p:cNvPr id="14340" name="Rectangle 3"/>
          <p:cNvSpPr>
            <a:spLocks noGrp="1" noChangeArrowheads="1"/>
          </p:cNvSpPr>
          <p:nvPr>
            <p:ph type="body" idx="4294967295"/>
          </p:nvPr>
        </p:nvSpPr>
        <p:spPr>
          <a:xfrm>
            <a:off x="2563268" y="2581105"/>
            <a:ext cx="7380288" cy="695325"/>
          </a:xfrm>
        </p:spPr>
        <p:txBody>
          <a:bodyPr>
            <a:normAutofit/>
          </a:bodyPr>
          <a:lstStyle/>
          <a:p>
            <a:pPr eaLnBrk="1" hangingPunct="1"/>
            <a:r>
              <a:rPr lang="en-US" altLang="zh-CN" sz="2000" dirty="0"/>
              <a:t>  </a:t>
            </a:r>
            <a:r>
              <a:rPr lang="zh-CN" altLang="en-US" sz="2000" dirty="0"/>
              <a:t>单个文本段落</a:t>
            </a:r>
          </a:p>
        </p:txBody>
      </p:sp>
    </p:spTree>
    <p:extLst>
      <p:ext uri="{BB962C8B-B14F-4D97-AF65-F5344CB8AC3E}">
        <p14:creationId xmlns:p14="http://schemas.microsoft.com/office/powerpoint/2010/main" val="2574353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2015382" y="1456675"/>
            <a:ext cx="4786685" cy="658812"/>
          </a:xfrm>
        </p:spPr>
        <p:txBody>
          <a:bodyPr/>
          <a:lstStyle/>
          <a:p>
            <a:pPr eaLnBrk="1" hangingPunct="1"/>
            <a:r>
              <a:rPr lang="en-US" altLang="zh-CN" sz="3200" dirty="0"/>
              <a:t>Range</a:t>
            </a:r>
            <a:r>
              <a:rPr lang="zh-CN" altLang="en-US" sz="3200" dirty="0"/>
              <a:t>对象</a:t>
            </a:r>
          </a:p>
        </p:txBody>
      </p:sp>
      <p:sp>
        <p:nvSpPr>
          <p:cNvPr id="15364" name="Rectangle 3"/>
          <p:cNvSpPr>
            <a:spLocks noGrp="1" noChangeArrowheads="1"/>
          </p:cNvSpPr>
          <p:nvPr>
            <p:ph type="body" idx="4294967295"/>
          </p:nvPr>
        </p:nvSpPr>
        <p:spPr>
          <a:xfrm>
            <a:off x="2015382" y="2541435"/>
            <a:ext cx="8882063" cy="3421062"/>
          </a:xfrm>
        </p:spPr>
        <p:txBody>
          <a:bodyPr>
            <a:normAutofit/>
          </a:bodyPr>
          <a:lstStyle/>
          <a:p>
            <a:pPr eaLnBrk="1" hangingPunct="1">
              <a:buFont typeface="Wingdings" panose="05000000000000000000" pitchFamily="2" charset="2"/>
              <a:buChar char="p"/>
            </a:pPr>
            <a:r>
              <a:rPr lang="en-US" altLang="zh-CN" sz="2000" dirty="0"/>
              <a:t>  </a:t>
            </a:r>
            <a:r>
              <a:rPr lang="zh-CN" altLang="en-US" sz="2000" dirty="0"/>
              <a:t>文档中的一个连续的区域，由一个起始字符位置和一个结束字符位置定义</a:t>
            </a:r>
            <a:endParaRPr lang="en-US" altLang="zh-CN" sz="2000" dirty="0"/>
          </a:p>
          <a:p>
            <a:pPr eaLnBrk="1" hangingPunct="1">
              <a:buFont typeface="Wingdings" panose="05000000000000000000" pitchFamily="2" charset="2"/>
              <a:buChar char="p"/>
            </a:pPr>
            <a:r>
              <a:rPr lang="zh-CN" altLang="en-US" sz="2000" dirty="0"/>
              <a:t>  通过</a:t>
            </a:r>
            <a:r>
              <a:rPr lang="en-US" altLang="zh-CN" sz="2000" dirty="0"/>
              <a:t>Range</a:t>
            </a:r>
            <a:r>
              <a:rPr lang="zh-CN" altLang="en-US" sz="2000" dirty="0"/>
              <a:t>对象设置段落格式</a:t>
            </a:r>
          </a:p>
        </p:txBody>
      </p:sp>
    </p:spTree>
    <p:extLst>
      <p:ext uri="{BB962C8B-B14F-4D97-AF65-F5344CB8AC3E}">
        <p14:creationId xmlns:p14="http://schemas.microsoft.com/office/powerpoint/2010/main" val="2979933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606163" y="1703165"/>
            <a:ext cx="4838700" cy="658812"/>
          </a:xfrm>
        </p:spPr>
        <p:txBody>
          <a:bodyPr/>
          <a:lstStyle/>
          <a:p>
            <a:pPr eaLnBrk="1" hangingPunct="1"/>
            <a:r>
              <a:rPr lang="en-US" altLang="zh-CN" sz="3200" dirty="0"/>
              <a:t>Section</a:t>
            </a:r>
            <a:r>
              <a:rPr lang="zh-CN" altLang="en-US" sz="3200" dirty="0"/>
              <a:t>对象</a:t>
            </a:r>
          </a:p>
        </p:txBody>
      </p:sp>
      <p:sp>
        <p:nvSpPr>
          <p:cNvPr id="15364" name="Rectangle 3"/>
          <p:cNvSpPr>
            <a:spLocks noGrp="1" noChangeArrowheads="1"/>
          </p:cNvSpPr>
          <p:nvPr>
            <p:ph type="body" idx="4294967295"/>
          </p:nvPr>
        </p:nvSpPr>
        <p:spPr>
          <a:xfrm>
            <a:off x="1606163" y="2811573"/>
            <a:ext cx="9231921" cy="2522537"/>
          </a:xfrm>
        </p:spPr>
        <p:txBody>
          <a:bodyPr>
            <a:normAutofit/>
          </a:bodyPr>
          <a:lstStyle/>
          <a:p>
            <a:pPr eaLnBrk="1" hangingPunct="1">
              <a:buFont typeface="Wingdings" panose="05000000000000000000" pitchFamily="2" charset="2"/>
              <a:buChar char="p"/>
            </a:pPr>
            <a:r>
              <a:rPr lang="en-US" altLang="zh-CN" sz="2000" dirty="0"/>
              <a:t>  section</a:t>
            </a:r>
            <a:r>
              <a:rPr lang="zh-CN" altLang="en-US" sz="2000" dirty="0"/>
              <a:t>指节，它将</a:t>
            </a:r>
            <a:r>
              <a:rPr lang="en-US" altLang="zh-CN" sz="2000" dirty="0"/>
              <a:t>word</a:t>
            </a:r>
            <a:r>
              <a:rPr lang="zh-CN" altLang="en-US" sz="2000" dirty="0"/>
              <a:t>文档划分为不同的部分，每部分可以有其独立的页眉、页脚，页码，页面设置（纸张大小）</a:t>
            </a:r>
            <a:endParaRPr lang="en-US" altLang="zh-CN" sz="2000" dirty="0"/>
          </a:p>
          <a:p>
            <a:pPr eaLnBrk="1" hangingPunct="1">
              <a:buFont typeface="Wingdings" panose="05000000000000000000" pitchFamily="2" charset="2"/>
              <a:buChar char="p"/>
            </a:pPr>
            <a:r>
              <a:rPr lang="en-US" altLang="zh-CN" sz="2000" dirty="0"/>
              <a:t>  </a:t>
            </a:r>
            <a:r>
              <a:rPr lang="zh-CN" altLang="en-US" sz="2000" dirty="0"/>
              <a:t>节对象是不可视对象，打印时不会显示</a:t>
            </a:r>
          </a:p>
        </p:txBody>
      </p:sp>
    </p:spTree>
    <p:extLst>
      <p:ext uri="{BB962C8B-B14F-4D97-AF65-F5344CB8AC3E}">
        <p14:creationId xmlns:p14="http://schemas.microsoft.com/office/powerpoint/2010/main" val="2126475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2110180" y="925071"/>
            <a:ext cx="5287617" cy="830262"/>
          </a:xfrm>
        </p:spPr>
        <p:txBody>
          <a:bodyPr/>
          <a:lstStyle/>
          <a:p>
            <a:pPr eaLnBrk="1" hangingPunct="1"/>
            <a:r>
              <a:rPr lang="en-US" altLang="zh-CN" sz="3200" dirty="0"/>
              <a:t>Bookmark</a:t>
            </a:r>
            <a:r>
              <a:rPr lang="zh-CN" altLang="en-US" sz="3200" dirty="0"/>
              <a:t>对象</a:t>
            </a:r>
          </a:p>
        </p:txBody>
      </p:sp>
      <p:sp>
        <p:nvSpPr>
          <p:cNvPr id="16388" name="Rectangle 3"/>
          <p:cNvSpPr>
            <a:spLocks noGrp="1" noChangeArrowheads="1"/>
          </p:cNvSpPr>
          <p:nvPr>
            <p:ph type="body" idx="4294967295"/>
          </p:nvPr>
        </p:nvSpPr>
        <p:spPr>
          <a:xfrm>
            <a:off x="2110180" y="1970293"/>
            <a:ext cx="8255000" cy="4321175"/>
          </a:xfrm>
        </p:spPr>
        <p:txBody>
          <a:bodyPr/>
          <a:lstStyle/>
          <a:p>
            <a:pPr eaLnBrk="1" hangingPunct="1">
              <a:lnSpc>
                <a:spcPct val="80000"/>
              </a:lnSpc>
              <a:buFont typeface="Wingdings" panose="05000000000000000000" pitchFamily="2" charset="2"/>
              <a:buChar char="p"/>
            </a:pPr>
            <a:r>
              <a:rPr lang="zh-CN" altLang="en-US" sz="2000" dirty="0"/>
              <a:t>  书签用于在文档中标记一个位置，或者用作文档中的文本容器</a:t>
            </a:r>
            <a:endParaRPr lang="en-US" altLang="zh-CN" sz="2000" dirty="0"/>
          </a:p>
          <a:p>
            <a:pPr eaLnBrk="1" hangingPunct="1">
              <a:lnSpc>
                <a:spcPct val="80000"/>
              </a:lnSpc>
              <a:buFont typeface="Wingdings" panose="05000000000000000000" pitchFamily="2" charset="2"/>
              <a:buChar char="p"/>
            </a:pPr>
            <a:r>
              <a:rPr lang="en-US" altLang="zh-CN" sz="2000" dirty="0"/>
              <a:t>  </a:t>
            </a:r>
            <a:r>
              <a:rPr lang="en-US" altLang="zh-CN" sz="2000" dirty="0" err="1"/>
              <a:t>Microsoft.Office.Interop.Word.Bookmark</a:t>
            </a:r>
            <a:r>
              <a:rPr lang="en-US" altLang="zh-CN" sz="2000" dirty="0"/>
              <a:t> </a:t>
            </a:r>
            <a:r>
              <a:rPr lang="zh-CN" altLang="en-US" sz="2000" dirty="0"/>
              <a:t>对象可以小到只有一个插入点，也可以大到整篇文档</a:t>
            </a:r>
          </a:p>
          <a:p>
            <a:pPr eaLnBrk="1" hangingPunct="1">
              <a:lnSpc>
                <a:spcPct val="80000"/>
              </a:lnSpc>
              <a:buFont typeface="Wingdings" panose="05000000000000000000" pitchFamily="2" charset="2"/>
              <a:buChar char="p"/>
            </a:pPr>
            <a:r>
              <a:rPr lang="zh-CN" altLang="en-US" sz="2000" dirty="0"/>
              <a:t>  可以在设计时命名书签</a:t>
            </a:r>
          </a:p>
          <a:p>
            <a:pPr eaLnBrk="1" hangingPunct="1">
              <a:lnSpc>
                <a:spcPct val="80000"/>
              </a:lnSpc>
              <a:buFont typeface="Wingdings" panose="05000000000000000000" pitchFamily="2" charset="2"/>
              <a:buChar char="p"/>
            </a:pPr>
            <a:r>
              <a:rPr lang="en-US" altLang="zh-CN" sz="2000" dirty="0"/>
              <a:t>  Bookmark </a:t>
            </a:r>
            <a:r>
              <a:rPr lang="zh-CN" altLang="en-US" sz="2000" dirty="0"/>
              <a:t>对象随文档一起保存，因此当代码停止运行或文档关闭时，它不会被删除</a:t>
            </a:r>
          </a:p>
          <a:p>
            <a:pPr eaLnBrk="1" hangingPunct="1">
              <a:lnSpc>
                <a:spcPct val="80000"/>
              </a:lnSpc>
              <a:buFont typeface="Wingdings" panose="05000000000000000000" pitchFamily="2" charset="2"/>
              <a:buChar char="p"/>
            </a:pPr>
            <a:r>
              <a:rPr lang="zh-CN" altLang="en-US" sz="2000" dirty="0"/>
              <a:t>  书签编辑时可以隐藏或可见，只要将 </a:t>
            </a:r>
            <a:r>
              <a:rPr lang="en-US" altLang="zh-CN" sz="2000" dirty="0"/>
              <a:t>View </a:t>
            </a:r>
            <a:r>
              <a:rPr lang="zh-CN" altLang="en-US" sz="2000" dirty="0"/>
              <a:t>对象的 </a:t>
            </a:r>
            <a:r>
              <a:rPr lang="en-US" altLang="zh-CN" sz="2000" dirty="0" err="1"/>
              <a:t>ShowBookmarks</a:t>
            </a:r>
            <a:r>
              <a:rPr lang="en-US" altLang="zh-CN" sz="2000" dirty="0"/>
              <a:t> </a:t>
            </a:r>
            <a:r>
              <a:rPr lang="zh-CN" altLang="en-US" sz="2000" dirty="0"/>
              <a:t>属性设置为 </a:t>
            </a:r>
            <a:r>
              <a:rPr lang="en-US" altLang="zh-CN" sz="2000" dirty="0"/>
              <a:t>True </a:t>
            </a:r>
            <a:r>
              <a:rPr lang="zh-CN" altLang="en-US" sz="2000" dirty="0"/>
              <a:t>或 </a:t>
            </a:r>
            <a:r>
              <a:rPr lang="en-US" altLang="zh-CN" sz="2000" dirty="0"/>
              <a:t>False</a:t>
            </a:r>
            <a:endParaRPr lang="zh-CN" altLang="en-US" sz="2000" dirty="0"/>
          </a:p>
        </p:txBody>
      </p:sp>
    </p:spTree>
    <p:extLst>
      <p:ext uri="{BB962C8B-B14F-4D97-AF65-F5344CB8AC3E}">
        <p14:creationId xmlns:p14="http://schemas.microsoft.com/office/powerpoint/2010/main" val="3080290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2035534" y="832241"/>
            <a:ext cx="8706678" cy="757238"/>
          </a:xfrm>
        </p:spPr>
        <p:txBody>
          <a:bodyPr>
            <a:normAutofit/>
          </a:bodyPr>
          <a:lstStyle/>
          <a:p>
            <a:pPr eaLnBrk="1" hangingPunct="1"/>
            <a:r>
              <a:rPr lang="en-US" altLang="zh-CN" sz="3200" dirty="0"/>
              <a:t>COM</a:t>
            </a:r>
            <a:r>
              <a:rPr lang="zh-CN" altLang="en-US" sz="3200" dirty="0"/>
              <a:t>操作</a:t>
            </a:r>
            <a:r>
              <a:rPr lang="en-US" altLang="zh-CN" sz="3200" dirty="0"/>
              <a:t>Word</a:t>
            </a:r>
            <a:r>
              <a:rPr lang="zh-CN" altLang="en-US" sz="3200" dirty="0"/>
              <a:t>流程与实例 </a:t>
            </a:r>
          </a:p>
        </p:txBody>
      </p:sp>
      <p:sp>
        <p:nvSpPr>
          <p:cNvPr id="17412" name="Rectangle 6"/>
          <p:cNvSpPr>
            <a:spLocks noGrp="1" noChangeArrowheads="1"/>
          </p:cNvSpPr>
          <p:nvPr>
            <p:ph type="body" idx="4294967295"/>
          </p:nvPr>
        </p:nvSpPr>
        <p:spPr>
          <a:xfrm>
            <a:off x="2035534" y="1965257"/>
            <a:ext cx="9470003" cy="3881437"/>
          </a:xfrm>
        </p:spPr>
        <p:txBody>
          <a:bodyPr>
            <a:normAutofit/>
          </a:bodyPr>
          <a:lstStyle/>
          <a:p>
            <a:pPr eaLnBrk="1" hangingPunct="1">
              <a:buFont typeface="Wingdings" panose="05000000000000000000" pitchFamily="2" charset="2"/>
              <a:buChar char="p"/>
            </a:pPr>
            <a:r>
              <a:rPr lang="zh-CN" altLang="en-US" sz="2800" dirty="0"/>
              <a:t>  安装</a:t>
            </a:r>
            <a:r>
              <a:rPr lang="en-US" altLang="zh-CN" sz="2800" dirty="0"/>
              <a:t>office</a:t>
            </a:r>
            <a:r>
              <a:rPr lang="zh-CN" altLang="en-US" sz="2800" dirty="0"/>
              <a:t>产品</a:t>
            </a:r>
          </a:p>
          <a:p>
            <a:pPr>
              <a:buFont typeface="Wingdings" panose="05000000000000000000" pitchFamily="2" charset="2"/>
              <a:buChar char="p"/>
            </a:pPr>
            <a:r>
              <a:rPr lang="zh-CN" altLang="en-US" sz="2800" dirty="0"/>
              <a:t>  用户程序中添加引用：</a:t>
            </a:r>
            <a:r>
              <a:rPr lang="en-US" altLang="zh-CN" sz="2800" dirty="0"/>
              <a:t>COM</a:t>
            </a:r>
            <a:r>
              <a:rPr lang="zh-CN" altLang="en-US" sz="2800" dirty="0"/>
              <a:t>对象库</a:t>
            </a:r>
          </a:p>
          <a:p>
            <a:pPr>
              <a:buFont typeface="Wingdings" panose="05000000000000000000" pitchFamily="2" charset="2"/>
              <a:buChar char="p"/>
            </a:pPr>
            <a:r>
              <a:rPr lang="en-US" altLang="zh-CN" sz="3000" dirty="0"/>
              <a:t>  using </a:t>
            </a:r>
            <a:r>
              <a:rPr lang="en-US" altLang="zh-CN" sz="3000" dirty="0" err="1"/>
              <a:t>MsWord</a:t>
            </a:r>
            <a:r>
              <a:rPr lang="en-US" altLang="zh-CN" sz="3000" dirty="0"/>
              <a:t> = </a:t>
            </a:r>
            <a:r>
              <a:rPr lang="en-US" altLang="zh-CN" sz="3000" dirty="0" err="1"/>
              <a:t>Microsoft.Office.Interop.Word</a:t>
            </a:r>
            <a:r>
              <a:rPr lang="en-US" altLang="zh-CN" sz="3000" dirty="0"/>
              <a:t>;</a:t>
            </a:r>
          </a:p>
          <a:p>
            <a:pPr eaLnBrk="1" hangingPunct="1">
              <a:buFont typeface="Wingdings" panose="05000000000000000000" pitchFamily="2" charset="2"/>
              <a:buChar char="p"/>
            </a:pPr>
            <a:r>
              <a:rPr lang="zh-CN" altLang="en-US" sz="2800" dirty="0"/>
              <a:t>  程序中使用</a:t>
            </a:r>
            <a:r>
              <a:rPr lang="en-US" altLang="zh-CN" sz="2800" dirty="0"/>
              <a:t>COM</a:t>
            </a:r>
            <a:r>
              <a:rPr lang="zh-CN" altLang="en-US" sz="2800" dirty="0"/>
              <a:t>对象操作（</a:t>
            </a:r>
            <a:r>
              <a:rPr lang="en-US" altLang="zh-CN" sz="2800" dirty="0"/>
              <a:t> word </a:t>
            </a:r>
            <a:r>
              <a:rPr lang="zh-CN" altLang="en-US" sz="2800" dirty="0"/>
              <a:t>数据）</a:t>
            </a:r>
            <a:endParaRPr lang="en-US" altLang="zh-CN" sz="2800" dirty="0"/>
          </a:p>
          <a:p>
            <a:pPr eaLnBrk="1" hangingPunct="1">
              <a:buFont typeface="Wingdings" panose="05000000000000000000" pitchFamily="2" charset="2"/>
              <a:buChar char="p"/>
            </a:pPr>
            <a:r>
              <a:rPr lang="zh-CN" altLang="en-US" sz="2800" dirty="0"/>
              <a:t>  关闭</a:t>
            </a:r>
            <a:r>
              <a:rPr lang="en-US" altLang="zh-CN" sz="2800" dirty="0"/>
              <a:t>COM</a:t>
            </a:r>
            <a:r>
              <a:rPr lang="zh-CN" altLang="en-US" sz="2800" dirty="0"/>
              <a:t>组件</a:t>
            </a:r>
          </a:p>
        </p:txBody>
      </p:sp>
    </p:spTree>
    <p:extLst>
      <p:ext uri="{BB962C8B-B14F-4D97-AF65-F5344CB8AC3E}">
        <p14:creationId xmlns:p14="http://schemas.microsoft.com/office/powerpoint/2010/main" val="21630824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7340" y="1626939"/>
            <a:ext cx="8196726" cy="5119742"/>
          </a:xfrm>
          <a:prstGeom prst="rect">
            <a:avLst/>
          </a:prstGeom>
        </p:spPr>
      </p:pic>
      <p:sp>
        <p:nvSpPr>
          <p:cNvPr id="18435" name="Rectangle 2"/>
          <p:cNvSpPr>
            <a:spLocks noGrp="1" noChangeArrowheads="1"/>
          </p:cNvSpPr>
          <p:nvPr>
            <p:ph type="title" idx="4294967295"/>
          </p:nvPr>
        </p:nvSpPr>
        <p:spPr>
          <a:xfrm>
            <a:off x="4007458" y="659958"/>
            <a:ext cx="4954588" cy="715963"/>
          </a:xfrm>
        </p:spPr>
        <p:txBody>
          <a:bodyPr/>
          <a:lstStyle/>
          <a:p>
            <a:pPr eaLnBrk="1" hangingPunct="1"/>
            <a:r>
              <a:rPr lang="zh-CN" altLang="en-US"/>
              <a:t>安装</a:t>
            </a:r>
            <a:r>
              <a:rPr lang="en-US" altLang="zh-CN"/>
              <a:t>office</a:t>
            </a:r>
            <a:r>
              <a:rPr lang="zh-CN" altLang="en-US"/>
              <a:t>产品</a:t>
            </a:r>
          </a:p>
        </p:txBody>
      </p:sp>
    </p:spTree>
    <p:extLst>
      <p:ext uri="{BB962C8B-B14F-4D97-AF65-F5344CB8AC3E}">
        <p14:creationId xmlns:p14="http://schemas.microsoft.com/office/powerpoint/2010/main" val="1658228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3745506" y="1039578"/>
            <a:ext cx="3776428" cy="720725"/>
          </a:xfrm>
        </p:spPr>
        <p:txBody>
          <a:bodyPr/>
          <a:lstStyle/>
          <a:p>
            <a:pPr eaLnBrk="1" hangingPunct="1"/>
            <a:r>
              <a:rPr lang="en-US" altLang="zh-CN" dirty="0"/>
              <a:t>COM</a:t>
            </a:r>
            <a:r>
              <a:rPr lang="zh-CN" altLang="en-US" dirty="0"/>
              <a:t>简介</a:t>
            </a:r>
          </a:p>
        </p:txBody>
      </p:sp>
      <p:sp>
        <p:nvSpPr>
          <p:cNvPr id="6148" name="Rectangle 3"/>
          <p:cNvSpPr>
            <a:spLocks noGrp="1" noChangeArrowheads="1"/>
          </p:cNvSpPr>
          <p:nvPr>
            <p:ph type="body" idx="4294967295"/>
          </p:nvPr>
        </p:nvSpPr>
        <p:spPr>
          <a:xfrm>
            <a:off x="1049572" y="2146852"/>
            <a:ext cx="9611692" cy="2846567"/>
          </a:xfrm>
        </p:spPr>
        <p:txBody>
          <a:bodyPr>
            <a:normAutofit/>
          </a:bodyPr>
          <a:lstStyle/>
          <a:p>
            <a:pPr>
              <a:buFont typeface="Wingdings" panose="05000000000000000000" pitchFamily="2" charset="2"/>
              <a:buChar char="p"/>
            </a:pPr>
            <a:r>
              <a:rPr lang="en-US" altLang="zh-CN" sz="2800" dirty="0">
                <a:solidFill>
                  <a:srgbClr val="002060"/>
                </a:solidFill>
              </a:rPr>
              <a:t>   COM</a:t>
            </a:r>
            <a:r>
              <a:rPr lang="zh-CN" altLang="en-US" sz="2800" dirty="0">
                <a:solidFill>
                  <a:srgbClr val="002060"/>
                </a:solidFill>
              </a:rPr>
              <a:t>是组件对象模型（</a:t>
            </a:r>
            <a:r>
              <a:rPr lang="en-US" altLang="zh-CN" sz="2800" dirty="0">
                <a:solidFill>
                  <a:srgbClr val="002060"/>
                </a:solidFill>
              </a:rPr>
              <a:t>Component Object Model </a:t>
            </a:r>
            <a:r>
              <a:rPr lang="zh-CN" altLang="en-US" sz="2800" dirty="0">
                <a:solidFill>
                  <a:srgbClr val="002060"/>
                </a:solidFill>
              </a:rPr>
              <a:t>）</a:t>
            </a:r>
          </a:p>
          <a:p>
            <a:pPr eaLnBrk="1" hangingPunct="1">
              <a:buFont typeface="Wingdings" panose="05000000000000000000" pitchFamily="2" charset="2"/>
              <a:buChar char="p"/>
            </a:pPr>
            <a:r>
              <a:rPr lang="zh-CN" altLang="en-US" sz="2800" dirty="0">
                <a:solidFill>
                  <a:srgbClr val="002060"/>
                </a:solidFill>
              </a:rPr>
              <a:t>   遵循</a:t>
            </a:r>
            <a:r>
              <a:rPr lang="en-US" altLang="zh-CN" sz="2800" dirty="0">
                <a:solidFill>
                  <a:srgbClr val="002060"/>
                </a:solidFill>
              </a:rPr>
              <a:t>COM</a:t>
            </a:r>
            <a:r>
              <a:rPr lang="zh-CN" altLang="en-US" sz="2800" dirty="0">
                <a:solidFill>
                  <a:srgbClr val="002060"/>
                </a:solidFill>
              </a:rPr>
              <a:t>规范</a:t>
            </a:r>
          </a:p>
          <a:p>
            <a:pPr eaLnBrk="1" hangingPunct="1">
              <a:buFont typeface="Wingdings" panose="05000000000000000000" pitchFamily="2" charset="2"/>
              <a:buChar char="p"/>
            </a:pPr>
            <a:r>
              <a:rPr lang="en-US" altLang="zh-CN" sz="2800" dirty="0">
                <a:solidFill>
                  <a:srgbClr val="002060"/>
                </a:solidFill>
              </a:rPr>
              <a:t>   COM</a:t>
            </a:r>
            <a:r>
              <a:rPr lang="zh-CN" altLang="en-US" sz="2800" dirty="0">
                <a:solidFill>
                  <a:srgbClr val="002060"/>
                </a:solidFill>
              </a:rPr>
              <a:t>组件隐藏（封装）其内部实现细节</a:t>
            </a:r>
            <a:endParaRPr lang="en-US" altLang="zh-CN" sz="2800" dirty="0">
              <a:solidFill>
                <a:srgbClr val="002060"/>
              </a:solidFill>
            </a:endParaRPr>
          </a:p>
          <a:p>
            <a:pPr>
              <a:buFont typeface="Wingdings" panose="05000000000000000000" pitchFamily="2" charset="2"/>
              <a:buChar char="p"/>
            </a:pPr>
            <a:r>
              <a:rPr lang="en-US" altLang="zh-CN" sz="2800" dirty="0"/>
              <a:t>   COM</a:t>
            </a:r>
            <a:r>
              <a:rPr lang="zh-CN" altLang="en-US" sz="2800" dirty="0"/>
              <a:t>提供接口调用</a:t>
            </a:r>
            <a:endParaRPr lang="zh-CN" altLang="en-US" sz="2800" dirty="0">
              <a:solidFill>
                <a:srgbClr val="002060"/>
              </a:solidFill>
            </a:endParaRPr>
          </a:p>
          <a:p>
            <a:pPr eaLnBrk="1" hangingPunct="1">
              <a:buFont typeface="Wingdings" panose="05000000000000000000" pitchFamily="2" charset="2"/>
              <a:buChar char="p"/>
            </a:pPr>
            <a:r>
              <a:rPr lang="zh-CN" altLang="en-US" sz="2800" dirty="0">
                <a:solidFill>
                  <a:srgbClr val="002060"/>
                </a:solidFill>
              </a:rPr>
              <a:t>   在运行时刻同其他组件连接起来构成应用程序</a:t>
            </a:r>
            <a:r>
              <a:rPr lang="en-US" altLang="zh-CN" sz="2800" dirty="0">
                <a:solidFill>
                  <a:srgbClr val="002060"/>
                </a:solidFill>
              </a:rPr>
              <a:t>  </a:t>
            </a:r>
            <a:r>
              <a:rPr lang="zh-CN" altLang="en-US" sz="2800" dirty="0">
                <a:solidFill>
                  <a:srgbClr val="002060"/>
                </a:solidFill>
              </a:rPr>
              <a:t> </a:t>
            </a:r>
          </a:p>
        </p:txBody>
      </p:sp>
    </p:spTree>
    <p:extLst>
      <p:ext uri="{BB962C8B-B14F-4D97-AF65-F5344CB8AC3E}">
        <p14:creationId xmlns:p14="http://schemas.microsoft.com/office/powerpoint/2010/main" val="3713541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zh-CN" altLang="en-US" sz="3600"/>
              <a:t>程序添加</a:t>
            </a:r>
            <a:r>
              <a:rPr lang="en-US" altLang="zh-CN" sz="3600"/>
              <a:t>word</a:t>
            </a:r>
            <a:r>
              <a:rPr lang="zh-CN" altLang="en-US" sz="3600"/>
              <a:t>对象引用</a:t>
            </a:r>
            <a:endParaRPr lang="zh-CN" altLang="en-US" sz="3600" dirty="0"/>
          </a:p>
        </p:txBody>
      </p:sp>
      <p:pic>
        <p:nvPicPr>
          <p:cNvPr id="6" name="图片 5">
            <a:extLst>
              <a:ext uri="{FF2B5EF4-FFF2-40B4-BE49-F238E27FC236}">
                <a16:creationId xmlns:a16="http://schemas.microsoft.com/office/drawing/2014/main" id="{5292492C-B653-413B-8FE0-2B8402C57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1839" y="947294"/>
            <a:ext cx="4766208" cy="5500896"/>
          </a:xfrm>
          <a:prstGeom prst="rect">
            <a:avLst/>
          </a:prstGeom>
        </p:spPr>
      </p:pic>
      <p:pic>
        <p:nvPicPr>
          <p:cNvPr id="8" name="图片 7" descr="图片包含 屏幕截图&#10;&#10;已生成极高可信度的说明">
            <a:extLst>
              <a:ext uri="{FF2B5EF4-FFF2-40B4-BE49-F238E27FC236}">
                <a16:creationId xmlns:a16="http://schemas.microsoft.com/office/drawing/2014/main" id="{4DE97261-C6AD-4DDB-9F0E-26D524BD88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1724" y="1379298"/>
            <a:ext cx="7582557" cy="4442845"/>
          </a:xfrm>
          <a:prstGeom prst="rect">
            <a:avLst/>
          </a:prstGeom>
        </p:spPr>
      </p:pic>
      <p:pic>
        <p:nvPicPr>
          <p:cNvPr id="10" name="图片 9" descr="图片包含 屏幕截图&#10;&#10;已生成极高可信度的说明">
            <a:extLst>
              <a:ext uri="{FF2B5EF4-FFF2-40B4-BE49-F238E27FC236}">
                <a16:creationId xmlns:a16="http://schemas.microsoft.com/office/drawing/2014/main" id="{4D720D1F-A74B-496E-B877-2CF7B3F07A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0817" y="800100"/>
            <a:ext cx="6061819" cy="6229620"/>
          </a:xfrm>
          <a:prstGeom prst="rect">
            <a:avLst/>
          </a:prstGeom>
        </p:spPr>
      </p:pic>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7852" y="1125772"/>
            <a:ext cx="5860374" cy="4070324"/>
          </a:xfrm>
          <a:prstGeom prst="rect">
            <a:avLst/>
          </a:prstGeom>
        </p:spPr>
      </p:pic>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43450" y="1512951"/>
            <a:ext cx="7448550" cy="5153025"/>
          </a:xfrm>
          <a:prstGeom prst="rect">
            <a:avLst/>
          </a:prstGeom>
        </p:spPr>
      </p:pic>
      <p:sp>
        <p:nvSpPr>
          <p:cNvPr id="5" name="文本框 4"/>
          <p:cNvSpPr txBox="1"/>
          <p:nvPr/>
        </p:nvSpPr>
        <p:spPr>
          <a:xfrm>
            <a:off x="0" y="5666105"/>
            <a:ext cx="5320862" cy="646331"/>
          </a:xfrm>
          <a:prstGeom prst="rect">
            <a:avLst/>
          </a:prstGeom>
          <a:noFill/>
        </p:spPr>
        <p:txBody>
          <a:bodyPr wrap="square" rtlCol="0">
            <a:spAutoFit/>
          </a:bodyPr>
          <a:lstStyle/>
          <a:p>
            <a:r>
              <a:rPr lang="zh-CN" altLang="en-US" sz="1800">
                <a:solidFill>
                  <a:srgbClr val="FF0000"/>
                </a:solidFill>
                <a:latin typeface="微软雅黑" panose="020B0503020204020204" pitchFamily="34" charset="-122"/>
                <a:ea typeface="微软雅黑" panose="020B0503020204020204" pitchFamily="34" charset="-122"/>
              </a:rPr>
              <a:t>作业：添加引用的详细操作流程？</a:t>
            </a:r>
            <a:endParaRPr lang="en-US" altLang="zh-CN" sz="1800">
              <a:solidFill>
                <a:srgbClr val="FF0000"/>
              </a:solidFill>
              <a:latin typeface="微软雅黑" panose="020B0503020204020204" pitchFamily="34" charset="-122"/>
              <a:ea typeface="微软雅黑" panose="020B0503020204020204" pitchFamily="34" charset="-122"/>
            </a:endParaRPr>
          </a:p>
          <a:p>
            <a:r>
              <a:rPr lang="zh-CN" altLang="en-US" sz="1800">
                <a:solidFill>
                  <a:srgbClr val="FF0000"/>
                </a:solidFill>
                <a:latin typeface="微软雅黑" panose="020B0503020204020204" pitchFamily="34" charset="-122"/>
                <a:ea typeface="微软雅黑" panose="020B0503020204020204" pitchFamily="34" charset="-122"/>
              </a:rPr>
              <a:t>优化这个教学幻灯片，上传到</a:t>
            </a:r>
            <a:r>
              <a:rPr lang="en-US" altLang="zh-CN" sz="1800">
                <a:solidFill>
                  <a:srgbClr val="FF0000"/>
                </a:solidFill>
                <a:latin typeface="微软雅黑" panose="020B0503020204020204" pitchFamily="34" charset="-122"/>
                <a:ea typeface="微软雅黑" panose="020B0503020204020204" pitchFamily="34" charset="-122"/>
              </a:rPr>
              <a:t>github</a:t>
            </a:r>
            <a:r>
              <a:rPr lang="zh-CN" altLang="en-US" sz="1800">
                <a:solidFill>
                  <a:srgbClr val="FF0000"/>
                </a:solidFill>
                <a:latin typeface="微软雅黑" panose="020B0503020204020204" pitchFamily="34" charset="-122"/>
                <a:ea typeface="微软雅黑" panose="020B0503020204020204" pitchFamily="34" charset="-122"/>
              </a:rPr>
              <a:t>，邮件通知我</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519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133162" y="752509"/>
            <a:ext cx="8153400" cy="5981700"/>
          </a:xfrm>
          <a:prstGeom prst="rect">
            <a:avLst/>
          </a:prstGeom>
        </p:spPr>
      </p:pic>
    </p:spTree>
    <p:extLst>
      <p:ext uri="{BB962C8B-B14F-4D97-AF65-F5344CB8AC3E}">
        <p14:creationId xmlns:p14="http://schemas.microsoft.com/office/powerpoint/2010/main" val="27296543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677955" y="1013867"/>
            <a:ext cx="6093303" cy="677862"/>
          </a:xfrm>
        </p:spPr>
        <p:txBody>
          <a:bodyPr/>
          <a:lstStyle/>
          <a:p>
            <a:pPr eaLnBrk="1" hangingPunct="1"/>
            <a:r>
              <a:rPr lang="en-US" altLang="zh-CN" sz="3600" dirty="0"/>
              <a:t>COM</a:t>
            </a:r>
            <a:r>
              <a:rPr lang="zh-CN" altLang="en-US" sz="3600" dirty="0"/>
              <a:t>产品版本区别</a:t>
            </a:r>
          </a:p>
        </p:txBody>
      </p:sp>
      <p:pic>
        <p:nvPicPr>
          <p:cNvPr id="2" name="图片 1"/>
          <p:cNvPicPr>
            <a:picLocks noChangeAspect="1"/>
          </p:cNvPicPr>
          <p:nvPr/>
        </p:nvPicPr>
        <p:blipFill>
          <a:blip r:embed="rId2"/>
          <a:stretch>
            <a:fillRect/>
          </a:stretch>
        </p:blipFill>
        <p:spPr>
          <a:xfrm>
            <a:off x="2808483" y="2468131"/>
            <a:ext cx="6962775" cy="2114550"/>
          </a:xfrm>
          <a:prstGeom prst="rect">
            <a:avLst/>
          </a:prstGeom>
        </p:spPr>
      </p:pic>
    </p:spTree>
    <p:extLst>
      <p:ext uri="{BB962C8B-B14F-4D97-AF65-F5344CB8AC3E}">
        <p14:creationId xmlns:p14="http://schemas.microsoft.com/office/powerpoint/2010/main" val="20446818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70420" y="527727"/>
            <a:ext cx="7195930" cy="828675"/>
          </a:xfrm>
        </p:spPr>
        <p:txBody>
          <a:bodyPr/>
          <a:lstStyle/>
          <a:p>
            <a:pPr eaLnBrk="1" hangingPunct="1"/>
            <a:r>
              <a:rPr lang="zh-CN" altLang="en-US" dirty="0"/>
              <a:t>程序添加</a:t>
            </a:r>
            <a:r>
              <a:rPr lang="en-US" altLang="zh-CN" dirty="0"/>
              <a:t>word</a:t>
            </a:r>
            <a:r>
              <a:rPr lang="zh-CN" altLang="en-US" dirty="0"/>
              <a:t>命名空间</a:t>
            </a:r>
          </a:p>
        </p:txBody>
      </p:sp>
      <p:sp>
        <p:nvSpPr>
          <p:cNvPr id="20484" name="Text Box 5"/>
          <p:cNvSpPr txBox="1">
            <a:spLocks noChangeArrowheads="1"/>
          </p:cNvSpPr>
          <p:nvPr/>
        </p:nvSpPr>
        <p:spPr bwMode="auto">
          <a:xfrm>
            <a:off x="747423" y="1812217"/>
            <a:ext cx="109078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000" dirty="0"/>
              <a:t>using </a:t>
            </a:r>
            <a:r>
              <a:rPr lang="en-US" altLang="zh-CN" sz="4000" dirty="0" err="1"/>
              <a:t>MsWord</a:t>
            </a:r>
            <a:r>
              <a:rPr lang="en-US" altLang="zh-CN" sz="4000" dirty="0"/>
              <a:t> = </a:t>
            </a:r>
            <a:r>
              <a:rPr lang="en-US" altLang="zh-CN" sz="4000" dirty="0" err="1"/>
              <a:t>Microsoft.Office.Interop.Word</a:t>
            </a:r>
            <a:r>
              <a:rPr lang="en-US" altLang="zh-CN" sz="4000" dirty="0"/>
              <a:t>;</a:t>
            </a:r>
          </a:p>
        </p:txBody>
      </p:sp>
      <p:pic>
        <p:nvPicPr>
          <p:cNvPr id="2" name="图片 1"/>
          <p:cNvPicPr>
            <a:picLocks noChangeAspect="1"/>
          </p:cNvPicPr>
          <p:nvPr/>
        </p:nvPicPr>
        <p:blipFill>
          <a:blip r:embed="rId2"/>
          <a:stretch>
            <a:fillRect/>
          </a:stretch>
        </p:blipFill>
        <p:spPr>
          <a:xfrm>
            <a:off x="2614612" y="3174807"/>
            <a:ext cx="6962775" cy="2114550"/>
          </a:xfrm>
          <a:prstGeom prst="rect">
            <a:avLst/>
          </a:prstGeom>
        </p:spPr>
      </p:pic>
    </p:spTree>
    <p:extLst>
      <p:ext uri="{BB962C8B-B14F-4D97-AF65-F5344CB8AC3E}">
        <p14:creationId xmlns:p14="http://schemas.microsoft.com/office/powerpoint/2010/main" val="15343498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2170706" y="699603"/>
            <a:ext cx="6805613" cy="984250"/>
          </a:xfrm>
        </p:spPr>
        <p:txBody>
          <a:bodyPr/>
          <a:lstStyle/>
          <a:p>
            <a:pPr eaLnBrk="1" hangingPunct="1"/>
            <a:r>
              <a:rPr lang="en-US" altLang="zh-CN" sz="3600" dirty="0"/>
              <a:t>COM</a:t>
            </a:r>
            <a:r>
              <a:rPr lang="zh-CN" altLang="en-US" sz="3600" dirty="0"/>
              <a:t>中对象方法使用特色</a:t>
            </a:r>
          </a:p>
        </p:txBody>
      </p:sp>
      <p:sp>
        <p:nvSpPr>
          <p:cNvPr id="5" name="Rectangle 6"/>
          <p:cNvSpPr txBox="1">
            <a:spLocks noChangeArrowheads="1"/>
          </p:cNvSpPr>
          <p:nvPr/>
        </p:nvSpPr>
        <p:spPr>
          <a:xfrm>
            <a:off x="2170706" y="1809977"/>
            <a:ext cx="9436131" cy="40645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接口方法在不同</a:t>
            </a:r>
            <a:r>
              <a:rPr lang="en-US" altLang="zh-CN" sz="2400" dirty="0">
                <a:solidFill>
                  <a:srgbClr val="002060"/>
                </a:solidFill>
                <a:latin typeface="微软雅黑" panose="020B0503020204020204" pitchFamily="34" charset="-122"/>
                <a:ea typeface="微软雅黑" panose="020B0503020204020204" pitchFamily="34" charset="-122"/>
              </a:rPr>
              <a:t>Office</a:t>
            </a:r>
            <a:r>
              <a:rPr lang="zh-CN" altLang="en-US" sz="2400" dirty="0">
                <a:solidFill>
                  <a:srgbClr val="002060"/>
                </a:solidFill>
                <a:latin typeface="微软雅黑" panose="020B0503020204020204" pitchFamily="34" charset="-122"/>
                <a:ea typeface="微软雅黑" panose="020B0503020204020204" pitchFamily="34" charset="-122"/>
              </a:rPr>
              <a:t>版本中有变化</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接口是桥梁，方法的实现来自</a:t>
            </a:r>
            <a:r>
              <a:rPr lang="en-US" altLang="zh-CN" sz="2400" dirty="0">
                <a:solidFill>
                  <a:srgbClr val="002060"/>
                </a:solidFill>
                <a:latin typeface="微软雅黑" panose="020B0503020204020204" pitchFamily="34" charset="-122"/>
                <a:ea typeface="微软雅黑" panose="020B0503020204020204" pitchFamily="34" charset="-122"/>
              </a:rPr>
              <a:t>Office</a:t>
            </a:r>
            <a:r>
              <a:rPr lang="zh-CN" altLang="en-US" sz="2400" dirty="0">
                <a:solidFill>
                  <a:srgbClr val="002060"/>
                </a:solidFill>
                <a:latin typeface="微软雅黑" panose="020B0503020204020204" pitchFamily="34" charset="-122"/>
                <a:ea typeface="微软雅黑" panose="020B0503020204020204" pitchFamily="34" charset="-122"/>
              </a:rPr>
              <a:t>产品</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.NET</a:t>
            </a:r>
            <a:r>
              <a:rPr lang="zh-CN" altLang="en-US" sz="2400" dirty="0">
                <a:solidFill>
                  <a:srgbClr val="002060"/>
                </a:solidFill>
                <a:latin typeface="微软雅黑" panose="020B0503020204020204" pitchFamily="34" charset="-122"/>
                <a:ea typeface="微软雅黑" panose="020B0503020204020204" pitchFamily="34" charset="-122"/>
              </a:rPr>
              <a:t>平台垃圾回收机制不处理</a:t>
            </a: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对象</a:t>
            </a:r>
            <a:endParaRPr lang="en-US" altLang="zh-CN" sz="2400" dirty="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方法参数采用引用方式</a:t>
            </a:r>
            <a:endParaRPr lang="en-US" altLang="zh-CN" sz="2400" dirty="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中变量类型统一为</a:t>
            </a:r>
            <a:r>
              <a:rPr lang="en-US" altLang="zh-CN" sz="2400" dirty="0">
                <a:solidFill>
                  <a:srgbClr val="002060"/>
                </a:solidFill>
                <a:latin typeface="微软雅黑" panose="020B0503020204020204" pitchFamily="34" charset="-122"/>
                <a:ea typeface="微软雅黑" panose="020B0503020204020204" pitchFamily="34" charset="-122"/>
              </a:rPr>
              <a:t>object</a:t>
            </a:r>
          </a:p>
          <a:p>
            <a:pPr>
              <a:buFont typeface="Wingdings" panose="05000000000000000000"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参数缺省值指定为</a:t>
            </a:r>
            <a:br>
              <a:rPr lang="en-US" altLang="zh-CN" sz="2400" dirty="0">
                <a:solidFill>
                  <a:srgbClr val="002060"/>
                </a:solidFill>
                <a:latin typeface="微软雅黑" panose="020B0503020204020204" pitchFamily="34" charset="-122"/>
                <a:ea typeface="微软雅黑" panose="020B0503020204020204" pitchFamily="34" charset="-122"/>
              </a:rPr>
            </a:br>
            <a:r>
              <a:rPr lang="en-US" altLang="en-US" sz="2400" dirty="0">
                <a:solidFill>
                  <a:srgbClr val="002060"/>
                </a:solidFill>
                <a:latin typeface="微软雅黑" panose="020B0503020204020204" pitchFamily="34" charset="-122"/>
                <a:ea typeface="微软雅黑" panose="020B0503020204020204" pitchFamily="34" charset="-122"/>
              </a:rPr>
              <a:t>object missing = </a:t>
            </a:r>
            <a:r>
              <a:rPr lang="en-US" altLang="en-US" sz="2400" dirty="0" err="1">
                <a:solidFill>
                  <a:srgbClr val="002060"/>
                </a:solidFill>
                <a:latin typeface="微软雅黑" panose="020B0503020204020204" pitchFamily="34" charset="-122"/>
                <a:ea typeface="微软雅黑" panose="020B0503020204020204" pitchFamily="34" charset="-122"/>
              </a:rPr>
              <a:t>System.Reflection.Missing.Value</a:t>
            </a:r>
            <a:r>
              <a:rPr lang="en-US" altLang="en-US" sz="2400" dirty="0">
                <a:solidFill>
                  <a:srgbClr val="002060"/>
                </a:solidFill>
                <a:latin typeface="微软雅黑" panose="020B0503020204020204" pitchFamily="34" charset="-122"/>
                <a:ea typeface="微软雅黑" panose="020B0503020204020204" pitchFamily="34" charset="-122"/>
              </a:rPr>
              <a:t>;</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1094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3832803" y="513546"/>
            <a:ext cx="6583680" cy="727075"/>
          </a:xfrm>
        </p:spPr>
        <p:txBody>
          <a:bodyPr/>
          <a:lstStyle/>
          <a:p>
            <a:pPr eaLnBrk="1" hangingPunct="1"/>
            <a:r>
              <a:rPr lang="en-US" altLang="zh-CN" sz="3600" dirty="0"/>
              <a:t>Word</a:t>
            </a:r>
            <a:r>
              <a:rPr lang="zh-CN" altLang="en-US" sz="3600" dirty="0"/>
              <a:t>对象操作方法</a:t>
            </a:r>
          </a:p>
        </p:txBody>
      </p:sp>
      <p:sp>
        <p:nvSpPr>
          <p:cNvPr id="23556" name="Rectangle 3"/>
          <p:cNvSpPr>
            <a:spLocks noGrp="1" noChangeArrowheads="1"/>
          </p:cNvSpPr>
          <p:nvPr>
            <p:ph type="body" idx="4294967295"/>
          </p:nvPr>
        </p:nvSpPr>
        <p:spPr>
          <a:xfrm>
            <a:off x="644055" y="1558443"/>
            <a:ext cx="3384550" cy="4589462"/>
          </a:xfrm>
        </p:spPr>
        <p:txBody>
          <a:bodyPr>
            <a:noAutofit/>
          </a:bodyPr>
          <a:lstStyle/>
          <a:p>
            <a:pPr eaLnBrk="1" hangingPunct="1"/>
            <a:r>
              <a:rPr lang="zh-CN" altLang="en-US" sz="3200" dirty="0"/>
              <a:t>创建文档</a:t>
            </a:r>
            <a:endParaRPr lang="en-US" altLang="zh-CN" sz="3200" dirty="0"/>
          </a:p>
          <a:p>
            <a:pPr eaLnBrk="1" hangingPunct="1"/>
            <a:r>
              <a:rPr lang="zh-CN" altLang="en-US" sz="3200" dirty="0"/>
              <a:t>保存文档</a:t>
            </a:r>
            <a:endParaRPr lang="en-US" altLang="zh-CN" sz="3200" dirty="0"/>
          </a:p>
          <a:p>
            <a:pPr eaLnBrk="1" hangingPunct="1"/>
            <a:r>
              <a:rPr lang="zh-CN" altLang="en-US" sz="3200" dirty="0"/>
              <a:t>打开文档</a:t>
            </a:r>
            <a:endParaRPr lang="en-US" altLang="zh-CN" sz="3200" dirty="0"/>
          </a:p>
          <a:p>
            <a:pPr eaLnBrk="1" hangingPunct="1"/>
            <a:r>
              <a:rPr lang="zh-CN" altLang="en-US" sz="3200" dirty="0"/>
              <a:t>设置标题</a:t>
            </a:r>
            <a:endParaRPr lang="en-US" altLang="zh-CN" sz="3200" dirty="0"/>
          </a:p>
          <a:p>
            <a:pPr eaLnBrk="1" hangingPunct="1"/>
            <a:r>
              <a:rPr lang="zh-CN" altLang="en-US" sz="3200" dirty="0"/>
              <a:t>设置文本格式</a:t>
            </a:r>
            <a:endParaRPr lang="en-US" altLang="zh-CN" sz="3200" dirty="0"/>
          </a:p>
          <a:p>
            <a:pPr eaLnBrk="1" hangingPunct="1"/>
            <a:r>
              <a:rPr lang="zh-CN" altLang="en-US" sz="3200" dirty="0"/>
              <a:t>插入表格</a:t>
            </a:r>
            <a:endParaRPr lang="en-US" altLang="zh-CN" sz="3200" dirty="0"/>
          </a:p>
          <a:p>
            <a:pPr eaLnBrk="1" hangingPunct="1"/>
            <a:r>
              <a:rPr lang="zh-CN" altLang="en-US" sz="3200" dirty="0"/>
              <a:t>插入图片</a:t>
            </a:r>
          </a:p>
        </p:txBody>
      </p:sp>
      <p:sp>
        <p:nvSpPr>
          <p:cNvPr id="6" name="Rectangle 3"/>
          <p:cNvSpPr txBox="1">
            <a:spLocks noChangeArrowheads="1"/>
          </p:cNvSpPr>
          <p:nvPr/>
        </p:nvSpPr>
        <p:spPr>
          <a:xfrm>
            <a:off x="4598835" y="1432768"/>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插入段落</a:t>
            </a:r>
            <a:endParaRPr lang="en-US" altLang="zh-CN" sz="3200" dirty="0"/>
          </a:p>
          <a:p>
            <a:r>
              <a:rPr lang="zh-CN" altLang="en-US" sz="3200" dirty="0"/>
              <a:t>插入小节</a:t>
            </a:r>
            <a:endParaRPr lang="en-US" altLang="zh-CN" sz="3200" dirty="0"/>
          </a:p>
          <a:p>
            <a:r>
              <a:rPr lang="zh-CN" altLang="en-US" sz="3200" dirty="0"/>
              <a:t>页眉页脚</a:t>
            </a:r>
            <a:endParaRPr lang="en-US" altLang="zh-CN" sz="3200" dirty="0"/>
          </a:p>
          <a:p>
            <a:r>
              <a:rPr lang="zh-CN" altLang="en-US" sz="3200" dirty="0"/>
              <a:t>插入目录</a:t>
            </a:r>
            <a:endParaRPr lang="en-US" altLang="zh-CN" sz="3200" dirty="0"/>
          </a:p>
          <a:p>
            <a:r>
              <a:rPr lang="zh-CN" altLang="en-US" sz="3200" dirty="0"/>
              <a:t>文档数据更新</a:t>
            </a:r>
            <a:endParaRPr lang="en-US" altLang="zh-CN" sz="3200" dirty="0"/>
          </a:p>
          <a:p>
            <a:r>
              <a:rPr lang="zh-CN" altLang="en-US" sz="3200" dirty="0"/>
              <a:t>搜索和替换</a:t>
            </a:r>
            <a:endParaRPr lang="en-US" altLang="zh-CN" sz="3200" dirty="0"/>
          </a:p>
          <a:p>
            <a:r>
              <a:rPr lang="zh-CN" altLang="en-US" sz="3200" dirty="0"/>
              <a:t>段落格式</a:t>
            </a:r>
            <a:endParaRPr lang="en-US" altLang="zh-CN" sz="3200" dirty="0"/>
          </a:p>
        </p:txBody>
      </p:sp>
      <p:sp>
        <p:nvSpPr>
          <p:cNvPr id="7" name="Rectangle 3"/>
          <p:cNvSpPr txBox="1">
            <a:spLocks noChangeArrowheads="1"/>
          </p:cNvSpPr>
          <p:nvPr/>
        </p:nvSpPr>
        <p:spPr>
          <a:xfrm>
            <a:off x="8553615" y="1558653"/>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设置标题格式</a:t>
            </a:r>
            <a:endParaRPr lang="en-US" altLang="zh-CN" sz="3200" dirty="0"/>
          </a:p>
          <a:p>
            <a:r>
              <a:rPr lang="zh-CN" altLang="en-US" sz="3200" dirty="0"/>
              <a:t>设置页码格式</a:t>
            </a:r>
            <a:endParaRPr lang="en-US" altLang="zh-CN" sz="3200" dirty="0"/>
          </a:p>
          <a:p>
            <a:r>
              <a:rPr lang="zh-CN" altLang="en-US" sz="3200" dirty="0"/>
              <a:t>表格单元格设置</a:t>
            </a:r>
            <a:endParaRPr lang="en-US" altLang="zh-CN" sz="3200" dirty="0"/>
          </a:p>
          <a:p>
            <a:endParaRPr lang="en-US" altLang="zh-CN" sz="3200" dirty="0"/>
          </a:p>
        </p:txBody>
      </p:sp>
    </p:spTree>
    <p:extLst>
      <p:ext uri="{BB962C8B-B14F-4D97-AF65-F5344CB8AC3E}">
        <p14:creationId xmlns:p14="http://schemas.microsoft.com/office/powerpoint/2010/main" val="21188593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3247079" y="1065212"/>
            <a:ext cx="7021002" cy="728662"/>
          </a:xfrm>
        </p:spPr>
        <p:txBody>
          <a:bodyPr/>
          <a:lstStyle/>
          <a:p>
            <a:pPr eaLnBrk="1" hangingPunct="1"/>
            <a:r>
              <a:rPr lang="en-US" altLang="zh-CN" sz="3600" dirty="0"/>
              <a:t>word</a:t>
            </a:r>
            <a:r>
              <a:rPr lang="zh-CN" altLang="en-US" sz="3600" dirty="0"/>
              <a:t>任务</a:t>
            </a:r>
            <a:r>
              <a:rPr lang="en-US" altLang="zh-CN" sz="3600" dirty="0"/>
              <a:t>-</a:t>
            </a:r>
            <a:r>
              <a:rPr lang="zh-CN" altLang="en-US" sz="3600" dirty="0"/>
              <a:t>新建文档</a:t>
            </a:r>
          </a:p>
        </p:txBody>
      </p:sp>
      <p:sp>
        <p:nvSpPr>
          <p:cNvPr id="24580" name="Rectangle 3"/>
          <p:cNvSpPr>
            <a:spLocks noGrp="1" noChangeArrowheads="1"/>
          </p:cNvSpPr>
          <p:nvPr>
            <p:ph type="body" idx="4294967295"/>
          </p:nvPr>
        </p:nvSpPr>
        <p:spPr>
          <a:xfrm>
            <a:off x="1435987" y="2529424"/>
            <a:ext cx="10643187" cy="1798637"/>
          </a:xfrm>
        </p:spPr>
        <p:txBody>
          <a:bodyPr>
            <a:normAutofit/>
          </a:bodyPr>
          <a:lstStyle/>
          <a:p>
            <a:pPr eaLnBrk="1" hangingPunct="1"/>
            <a:r>
              <a:rPr lang="en-US" altLang="zh-CN" sz="1800" dirty="0" err="1">
                <a:latin typeface="Consolas" panose="020B0609020204030204" pitchFamily="49" charset="0"/>
              </a:rPr>
              <a:t>Application.Documents.Add</a:t>
            </a:r>
            <a:r>
              <a:rPr lang="en-US" altLang="zh-CN" sz="1800" dirty="0">
                <a:latin typeface="Consolas" panose="020B0609020204030204" pitchFamily="49" charset="0"/>
              </a:rPr>
              <a:t>(ref missing, ref missing, ref missing, ref missing);</a:t>
            </a:r>
          </a:p>
          <a:p>
            <a:pPr eaLnBrk="1" hangingPunct="1"/>
            <a:r>
              <a:rPr lang="zh-CN" altLang="en-US" sz="1800" dirty="0">
                <a:latin typeface="Consolas" panose="020B0609020204030204" pitchFamily="49" charset="0"/>
              </a:rPr>
              <a:t>默认以</a:t>
            </a:r>
            <a:r>
              <a:rPr lang="en-US" altLang="zh-CN" sz="1800" dirty="0">
                <a:latin typeface="Consolas" panose="020B0609020204030204" pitchFamily="49" charset="0"/>
              </a:rPr>
              <a:t>Normal.dot </a:t>
            </a:r>
            <a:r>
              <a:rPr lang="zh-CN" altLang="en-US" sz="1800" dirty="0">
                <a:latin typeface="Consolas" panose="020B0609020204030204" pitchFamily="49" charset="0"/>
              </a:rPr>
              <a:t>为模板</a:t>
            </a:r>
          </a:p>
        </p:txBody>
      </p:sp>
    </p:spTree>
    <p:extLst>
      <p:ext uri="{BB962C8B-B14F-4D97-AF65-F5344CB8AC3E}">
        <p14:creationId xmlns:p14="http://schemas.microsoft.com/office/powerpoint/2010/main" val="1103524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3164961" y="1312747"/>
            <a:ext cx="5629523" cy="758825"/>
          </a:xfrm>
        </p:spPr>
        <p:txBody>
          <a:bodyPr/>
          <a:lstStyle/>
          <a:p>
            <a:pPr eaLnBrk="1" hangingPunct="1"/>
            <a:r>
              <a:rPr lang="zh-CN" altLang="en-US" sz="3600" dirty="0"/>
              <a:t>创建一个</a:t>
            </a:r>
            <a:r>
              <a:rPr lang="en-US" altLang="zh-CN" sz="3600" dirty="0"/>
              <a:t>word</a:t>
            </a:r>
            <a:r>
              <a:rPr lang="zh-CN" altLang="en-US" sz="3600" dirty="0"/>
              <a:t>文档</a:t>
            </a:r>
          </a:p>
        </p:txBody>
      </p:sp>
      <p:sp>
        <p:nvSpPr>
          <p:cNvPr id="25604" name="Text Box 3"/>
          <p:cNvSpPr txBox="1">
            <a:spLocks noChangeArrowheads="1"/>
          </p:cNvSpPr>
          <p:nvPr/>
        </p:nvSpPr>
        <p:spPr bwMode="auto">
          <a:xfrm>
            <a:off x="1143001" y="2534748"/>
            <a:ext cx="10848371" cy="2197525"/>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None/>
            </a:pPr>
            <a:r>
              <a:rPr lang="en-US" altLang="zh-CN" sz="1800" dirty="0" err="1">
                <a:solidFill>
                  <a:schemeClr val="bg1"/>
                </a:solidFill>
                <a:latin typeface="Consolas" panose="020B0609020204030204" pitchFamily="49" charset="0"/>
              </a:rPr>
              <a:t>MsWord.Application</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oWordApplic</a:t>
            </a:r>
            <a:r>
              <a:rPr lang="en-US" altLang="zh-CN" sz="1800" dirty="0">
                <a:solidFill>
                  <a:schemeClr val="bg1"/>
                </a:solidFill>
                <a:latin typeface="Consolas" panose="020B0609020204030204" pitchFamily="49" charset="0"/>
              </a:rPr>
              <a:t>;</a:t>
            </a:r>
            <a:r>
              <a:rPr lang="en-US" altLang="zh-CN" sz="1800" dirty="0">
                <a:solidFill>
                  <a:srgbClr val="000000"/>
                </a:solidFill>
                <a:latin typeface="Consolas" panose="020B0609020204030204" pitchFamily="49" charset="0"/>
              </a:rPr>
              <a:t>	</a:t>
            </a:r>
            <a:r>
              <a:rPr lang="en-US" altLang="zh-CN" sz="1800" dirty="0">
                <a:solidFill>
                  <a:srgbClr val="008000"/>
                </a:solidFill>
                <a:latin typeface="Consolas" panose="020B0609020204030204" pitchFamily="49" charset="0"/>
              </a:rPr>
              <a:t>// a reference to </a:t>
            </a:r>
            <a:r>
              <a:rPr lang="en-US" altLang="zh-CN" sz="1800" dirty="0" err="1">
                <a:solidFill>
                  <a:srgbClr val="008000"/>
                </a:solidFill>
                <a:latin typeface="Consolas" panose="020B0609020204030204" pitchFamily="49" charset="0"/>
              </a:rPr>
              <a:t>Wordapplication</a:t>
            </a:r>
            <a:endParaRPr lang="en-US" altLang="zh-CN" sz="1800" dirty="0">
              <a:solidFill>
                <a:srgbClr val="008000"/>
              </a:solidFill>
              <a:latin typeface="Consolas" panose="020B0609020204030204" pitchFamily="49" charset="0"/>
            </a:endParaRPr>
          </a:p>
          <a:p>
            <a:pPr>
              <a:buNone/>
            </a:pPr>
            <a:r>
              <a:rPr lang="en-US" altLang="zh-CN" sz="1800" dirty="0" err="1">
                <a:solidFill>
                  <a:schemeClr val="bg1"/>
                </a:solidFill>
                <a:latin typeface="Consolas" panose="020B0609020204030204" pitchFamily="49" charset="0"/>
              </a:rPr>
              <a:t>MsWord.Document</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oDoc</a:t>
            </a:r>
            <a:r>
              <a:rPr lang="en-US" altLang="zh-CN" sz="1800" dirty="0">
                <a:solidFill>
                  <a:schemeClr val="bg1"/>
                </a:solidFill>
                <a:latin typeface="Consolas" panose="020B0609020204030204" pitchFamily="49" charset="0"/>
              </a:rPr>
              <a:t>;	</a:t>
            </a:r>
            <a:r>
              <a:rPr lang="en-US" altLang="zh-CN" sz="1800" dirty="0">
                <a:solidFill>
                  <a:srgbClr val="000000"/>
                </a:solidFill>
                <a:latin typeface="Consolas" panose="020B0609020204030204" pitchFamily="49" charset="0"/>
              </a:rPr>
              <a:t>		</a:t>
            </a:r>
            <a:r>
              <a:rPr lang="en-US" altLang="zh-CN" sz="1800" dirty="0">
                <a:solidFill>
                  <a:srgbClr val="008000"/>
                </a:solidFill>
                <a:latin typeface="Consolas" panose="020B0609020204030204" pitchFamily="49" charset="0"/>
              </a:rPr>
              <a:t>// a reference to </a:t>
            </a:r>
            <a:r>
              <a:rPr lang="en-US" altLang="zh-CN" sz="1800" dirty="0" err="1">
                <a:solidFill>
                  <a:srgbClr val="008000"/>
                </a:solidFill>
                <a:latin typeface="Consolas" panose="020B0609020204030204" pitchFamily="49" charset="0"/>
              </a:rPr>
              <a:t>thedocument</a:t>
            </a:r>
            <a:endParaRPr lang="en-US" altLang="zh-CN" sz="1800" dirty="0">
              <a:latin typeface="Consolas" panose="020B0609020204030204" pitchFamily="49" charset="0"/>
            </a:endParaRPr>
          </a:p>
          <a:p>
            <a:pPr>
              <a:buNone/>
            </a:pPr>
            <a:endParaRPr lang="en-US" altLang="zh-CN" sz="1800" dirty="0">
              <a:latin typeface="Consolas" panose="020B0609020204030204" pitchFamily="49" charset="0"/>
            </a:endParaRPr>
          </a:p>
          <a:p>
            <a:pPr>
              <a:buNone/>
            </a:pPr>
            <a:endParaRPr lang="en-US" altLang="zh-CN" sz="1800" dirty="0">
              <a:latin typeface="Consolas" panose="020B0609020204030204" pitchFamily="49" charset="0"/>
            </a:endParaRPr>
          </a:p>
          <a:p>
            <a:pPr eaLnBrk="1" hangingPunct="1">
              <a:spcBef>
                <a:spcPct val="0"/>
              </a:spcBef>
              <a:buClrTx/>
              <a:buSzTx/>
              <a:buFontTx/>
              <a:buNone/>
            </a:pPr>
            <a:r>
              <a:rPr lang="en-US" altLang="zh-CN" sz="1800" dirty="0" err="1">
                <a:solidFill>
                  <a:schemeClr val="bg1"/>
                </a:solidFill>
                <a:latin typeface="Consolas" panose="020B0609020204030204" pitchFamily="49" charset="0"/>
              </a:rPr>
              <a:t>oDoc</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oWordApplic.Documents.Add</a:t>
            </a:r>
            <a:r>
              <a:rPr lang="en-US" altLang="zh-CN" sz="1800" dirty="0">
                <a:solidFill>
                  <a:schemeClr val="bg1"/>
                </a:solidFill>
                <a:latin typeface="Consolas" panose="020B0609020204030204" pitchFamily="49" charset="0"/>
              </a:rPr>
              <a:t>(ref missing, ref missing, ref missing, ref missing);</a:t>
            </a:r>
          </a:p>
          <a:p>
            <a:pPr eaLnBrk="1" hangingPunct="1">
              <a:spcBef>
                <a:spcPct val="0"/>
              </a:spcBef>
              <a:buClrTx/>
              <a:buSzTx/>
              <a:buFontTx/>
              <a:buNone/>
            </a:pPr>
            <a:r>
              <a:rPr lang="en-US" altLang="zh-CN" sz="1800" dirty="0" err="1">
                <a:solidFill>
                  <a:schemeClr val="bg1"/>
                </a:solidFill>
                <a:latin typeface="Consolas" panose="020B0609020204030204" pitchFamily="49" charset="0"/>
              </a:rPr>
              <a:t>oDoc.Activate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endParaRPr lang="en-US" altLang="zh-CN" sz="1800" dirty="0">
              <a:latin typeface="Consolas" panose="020B0609020204030204" pitchFamily="49" charset="0"/>
            </a:endParaRPr>
          </a:p>
        </p:txBody>
      </p:sp>
    </p:spTree>
    <p:extLst>
      <p:ext uri="{BB962C8B-B14F-4D97-AF65-F5344CB8AC3E}">
        <p14:creationId xmlns:p14="http://schemas.microsoft.com/office/powerpoint/2010/main" val="5682639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2592125" y="1081198"/>
            <a:ext cx="6805613" cy="984250"/>
          </a:xfrm>
        </p:spPr>
        <p:txBody>
          <a:bodyPr/>
          <a:lstStyle/>
          <a:p>
            <a:pPr eaLnBrk="1" hangingPunct="1"/>
            <a:r>
              <a:rPr lang="zh-CN" altLang="en-US" sz="3600" dirty="0"/>
              <a:t>以给定文件名保存</a:t>
            </a:r>
            <a:r>
              <a:rPr lang="en-US" altLang="zh-CN" sz="3600" dirty="0"/>
              <a:t>word</a:t>
            </a:r>
            <a:r>
              <a:rPr lang="zh-CN" altLang="en-US" sz="3600" dirty="0"/>
              <a:t>文档</a:t>
            </a:r>
          </a:p>
        </p:txBody>
      </p:sp>
      <p:sp>
        <p:nvSpPr>
          <p:cNvPr id="26628" name="Text Box 3"/>
          <p:cNvSpPr txBox="1">
            <a:spLocks noChangeArrowheads="1"/>
          </p:cNvSpPr>
          <p:nvPr/>
        </p:nvSpPr>
        <p:spPr bwMode="auto">
          <a:xfrm>
            <a:off x="1886675" y="2752891"/>
            <a:ext cx="8738885" cy="707886"/>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chemeClr val="bg1"/>
                </a:solidFill>
                <a:latin typeface="Consolas" panose="020B0609020204030204" pitchFamily="49" charset="0"/>
              </a:rPr>
              <a:t>object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 = @"C:\Test\NewDocument.doc";</a:t>
            </a:r>
          </a:p>
          <a:p>
            <a:pPr eaLnBrk="1" hangingPunct="1">
              <a:spcBef>
                <a:spcPct val="0"/>
              </a:spcBef>
              <a:buClrTx/>
              <a:buSzTx/>
              <a:buFontTx/>
              <a:buNone/>
            </a:pPr>
            <a:r>
              <a:rPr lang="en-US" altLang="zh-CN" sz="2000" dirty="0" err="1">
                <a:solidFill>
                  <a:schemeClr val="bg1"/>
                </a:solidFill>
                <a:latin typeface="Consolas" panose="020B0609020204030204" pitchFamily="49" charset="0"/>
              </a:rPr>
              <a:t>this.Application.Documents.get_Item</a:t>
            </a:r>
            <a:r>
              <a:rPr lang="en-US" altLang="zh-CN" sz="2000" dirty="0">
                <a:solidFill>
                  <a:schemeClr val="bg1"/>
                </a:solidFill>
                <a:latin typeface="Consolas" panose="020B0609020204030204" pitchFamily="49" charset="0"/>
              </a:rPr>
              <a:t>(ref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).Save(); </a:t>
            </a:r>
          </a:p>
        </p:txBody>
      </p:sp>
    </p:spTree>
    <p:extLst>
      <p:ext uri="{BB962C8B-B14F-4D97-AF65-F5344CB8AC3E}">
        <p14:creationId xmlns:p14="http://schemas.microsoft.com/office/powerpoint/2010/main" val="12132701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3363402" y="766266"/>
            <a:ext cx="5573864" cy="792162"/>
          </a:xfrm>
        </p:spPr>
        <p:txBody>
          <a:bodyPr/>
          <a:lstStyle/>
          <a:p>
            <a:pPr eaLnBrk="1" hangingPunct="1"/>
            <a:r>
              <a:rPr lang="zh-CN" altLang="en-US"/>
              <a:t>打开一个</a:t>
            </a:r>
            <a:r>
              <a:rPr lang="en-US" altLang="zh-CN"/>
              <a:t>word</a:t>
            </a:r>
            <a:r>
              <a:rPr lang="zh-CN" altLang="en-US"/>
              <a:t>文档</a:t>
            </a:r>
          </a:p>
        </p:txBody>
      </p:sp>
      <p:sp>
        <p:nvSpPr>
          <p:cNvPr id="27652" name="Text Box 3"/>
          <p:cNvSpPr txBox="1">
            <a:spLocks noChangeArrowheads="1"/>
          </p:cNvSpPr>
          <p:nvPr/>
        </p:nvSpPr>
        <p:spPr bwMode="auto">
          <a:xfrm>
            <a:off x="1497406" y="1925215"/>
            <a:ext cx="9427686" cy="1477328"/>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object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 = @"C:\Test\NewDocument.doc"; </a:t>
            </a:r>
          </a:p>
          <a:p>
            <a:pPr eaLnBrk="1" hangingPunct="1">
              <a:spcBef>
                <a:spcPct val="0"/>
              </a:spcBef>
              <a:buClrTx/>
              <a:buSzTx/>
              <a:buFontTx/>
              <a:buNone/>
            </a:pPr>
            <a:r>
              <a:rPr lang="en-US" altLang="zh-CN" sz="1800" dirty="0" err="1">
                <a:solidFill>
                  <a:schemeClr val="bg1"/>
                </a:solidFill>
                <a:latin typeface="Consolas" panose="020B0609020204030204" pitchFamily="49" charset="0"/>
              </a:rPr>
              <a:t>this.Application.Documents.Open</a:t>
            </a:r>
            <a:r>
              <a:rPr lang="en-US" altLang="zh-CN" sz="1800" dirty="0">
                <a:solidFill>
                  <a:schemeClr val="bg1"/>
                </a:solidFill>
                <a:latin typeface="Consolas" panose="020B0609020204030204" pitchFamily="49" charset="0"/>
              </a:rPr>
              <a:t>(ref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p:txBody>
      </p:sp>
      <p:sp>
        <p:nvSpPr>
          <p:cNvPr id="27653" name="文本框 1"/>
          <p:cNvSpPr txBox="1">
            <a:spLocks noChangeArrowheads="1"/>
          </p:cNvSpPr>
          <p:nvPr/>
        </p:nvSpPr>
        <p:spPr bwMode="auto">
          <a:xfrm>
            <a:off x="2124472" y="5079790"/>
            <a:ext cx="8186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在编程过程中，利用反射机制来获得参数的简单说明信息。</a:t>
            </a:r>
          </a:p>
        </p:txBody>
      </p:sp>
    </p:spTree>
    <p:extLst>
      <p:ext uri="{BB962C8B-B14F-4D97-AF65-F5344CB8AC3E}">
        <p14:creationId xmlns:p14="http://schemas.microsoft.com/office/powerpoint/2010/main" val="3274453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158532" y="815229"/>
            <a:ext cx="3784821" cy="720725"/>
          </a:xfrm>
        </p:spPr>
        <p:txBody>
          <a:bodyPr/>
          <a:lstStyle/>
          <a:p>
            <a:pPr eaLnBrk="1" hangingPunct="1"/>
            <a:r>
              <a:rPr lang="en-US" altLang="zh-CN" dirty="0"/>
              <a:t>COM</a:t>
            </a:r>
            <a:r>
              <a:rPr lang="zh-CN" altLang="en-US" dirty="0"/>
              <a:t>方法</a:t>
            </a:r>
          </a:p>
        </p:txBody>
      </p:sp>
      <p:sp>
        <p:nvSpPr>
          <p:cNvPr id="6148" name="Rectangle 3"/>
          <p:cNvSpPr>
            <a:spLocks noGrp="1" noChangeArrowheads="1"/>
          </p:cNvSpPr>
          <p:nvPr>
            <p:ph type="body" idx="4294967295"/>
          </p:nvPr>
        </p:nvSpPr>
        <p:spPr>
          <a:xfrm>
            <a:off x="1892410" y="1833567"/>
            <a:ext cx="8596313" cy="4429663"/>
          </a:xfrm>
        </p:spPr>
        <p:txBody>
          <a:bodyPr>
            <a:noAutofit/>
          </a:bodyPr>
          <a:lstStyle/>
          <a:p>
            <a:pPr>
              <a:buFont typeface="Wingdings" panose="05000000000000000000" pitchFamily="2" charset="2"/>
              <a:buChar char="p"/>
            </a:pPr>
            <a:r>
              <a:rPr lang="en-US" altLang="zh-CN" sz="2000" dirty="0"/>
              <a:t>   COM</a:t>
            </a:r>
            <a:r>
              <a:rPr lang="zh-CN" altLang="en-US" sz="2000" dirty="0"/>
              <a:t>是开发</a:t>
            </a:r>
            <a:r>
              <a:rPr lang="zh-CN" altLang="en-US" sz="2000" dirty="0">
                <a:hlinkClick r:id="rId3"/>
              </a:rPr>
              <a:t>软件组件</a:t>
            </a:r>
            <a:r>
              <a:rPr lang="zh-CN" altLang="en-US" sz="2000" dirty="0"/>
              <a:t>的一种方法</a:t>
            </a:r>
            <a:endParaRPr lang="en-US" altLang="zh-CN" sz="2000" dirty="0"/>
          </a:p>
          <a:p>
            <a:pPr lvl="1">
              <a:buFont typeface="Wingdings" panose="05000000000000000000" pitchFamily="2" charset="2"/>
              <a:buChar char="Ø"/>
            </a:pPr>
            <a:r>
              <a:rPr lang="zh-CN" altLang="en-US" sz="1600" dirty="0"/>
              <a:t> 组件是一些模块化的二进制可执行程序，为应用程序、操作系统或其它组件提供服务</a:t>
            </a:r>
            <a:endParaRPr lang="en-US" altLang="zh-CN" sz="1600" dirty="0"/>
          </a:p>
          <a:p>
            <a:pPr lvl="1">
              <a:buFont typeface="Wingdings" panose="05000000000000000000" pitchFamily="2" charset="2"/>
              <a:buChar char="Ø"/>
            </a:pPr>
            <a:r>
              <a:rPr lang="zh-CN" altLang="en-US" sz="1600" dirty="0"/>
              <a:t> 开发</a:t>
            </a:r>
            <a:r>
              <a:rPr lang="en-US" altLang="zh-CN" sz="1600" dirty="0"/>
              <a:t>COM</a:t>
            </a:r>
            <a:r>
              <a:rPr lang="zh-CN" altLang="en-US" sz="1600" dirty="0"/>
              <a:t>组件如同开发动态的、</a:t>
            </a:r>
            <a:r>
              <a:rPr lang="zh-CN" altLang="en-US" sz="1600" dirty="0">
                <a:hlinkClick r:id="rId4"/>
              </a:rPr>
              <a:t>面向对象</a:t>
            </a:r>
            <a:r>
              <a:rPr lang="zh-CN" altLang="en-US" sz="1600" dirty="0"/>
              <a:t>的</a:t>
            </a:r>
            <a:r>
              <a:rPr lang="en-US" altLang="zh-CN" sz="1600" dirty="0"/>
              <a:t>API</a:t>
            </a:r>
          </a:p>
          <a:p>
            <a:pPr lvl="1">
              <a:buFont typeface="Wingdings" panose="05000000000000000000" pitchFamily="2" charset="2"/>
              <a:buChar char="Ø"/>
            </a:pPr>
            <a:r>
              <a:rPr lang="en-US" altLang="zh-CN" sz="1600" dirty="0"/>
              <a:t> </a:t>
            </a:r>
            <a:r>
              <a:rPr lang="zh-CN" altLang="en-US" sz="1600" dirty="0"/>
              <a:t>多个</a:t>
            </a:r>
            <a:r>
              <a:rPr lang="en-US" altLang="zh-CN" sz="1600" dirty="0"/>
              <a:t>COM</a:t>
            </a:r>
            <a:r>
              <a:rPr lang="zh-CN" altLang="en-US" sz="1600" dirty="0"/>
              <a:t>对象可以连接起来形成应用程序或组件系统</a:t>
            </a:r>
            <a:endParaRPr lang="en-US" altLang="zh-CN" sz="1600" dirty="0"/>
          </a:p>
          <a:p>
            <a:pPr lvl="1">
              <a:buFont typeface="Wingdings" panose="05000000000000000000" pitchFamily="2" charset="2"/>
              <a:buChar char="Ø"/>
            </a:pPr>
            <a:r>
              <a:rPr lang="zh-CN" altLang="en-US" sz="1600" dirty="0"/>
              <a:t> 组件在运行时能够在不被重新链接或编译应用程序的情况下被卸下或替换</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a:t>   Microsoft</a:t>
            </a:r>
            <a:r>
              <a:rPr lang="zh-CN" altLang="en-US" sz="2000" dirty="0"/>
              <a:t>的许多技术都是基于</a:t>
            </a:r>
            <a:r>
              <a:rPr lang="en-US" altLang="zh-CN" sz="2000" dirty="0"/>
              <a:t>COM</a:t>
            </a:r>
          </a:p>
          <a:p>
            <a:pPr lvl="1">
              <a:buFont typeface="Wingdings" panose="05000000000000000000" pitchFamily="2" charset="2"/>
              <a:buChar char="Ø"/>
            </a:pPr>
            <a:r>
              <a:rPr lang="en-US" altLang="zh-CN" sz="1600" dirty="0"/>
              <a:t> ActiveX</a:t>
            </a:r>
            <a:r>
              <a:rPr lang="zh-CN" altLang="en-US" sz="1600" dirty="0"/>
              <a:t>、</a:t>
            </a:r>
            <a:r>
              <a:rPr lang="en-US" altLang="zh-CN" sz="1600" dirty="0"/>
              <a:t>DirectX</a:t>
            </a:r>
            <a:r>
              <a:rPr lang="zh-CN" altLang="en-US" sz="1600" dirty="0"/>
              <a:t>及</a:t>
            </a:r>
            <a:r>
              <a:rPr lang="en-US" altLang="zh-CN" sz="1600" dirty="0"/>
              <a:t>OLE</a:t>
            </a:r>
            <a:r>
              <a:rPr lang="zh-CN" altLang="en-US" sz="1600" dirty="0"/>
              <a:t>等</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a:t>   COM</a:t>
            </a:r>
            <a:r>
              <a:rPr lang="zh-CN" altLang="en-US" sz="2000" dirty="0"/>
              <a:t>所含的概念并不止是在</a:t>
            </a:r>
            <a:r>
              <a:rPr lang="en-US" altLang="zh-CN" sz="2000" dirty="0">
                <a:hlinkClick r:id="rId5"/>
              </a:rPr>
              <a:t>Microsoft Windows</a:t>
            </a:r>
            <a:r>
              <a:rPr lang="zh-CN" altLang="en-US" sz="2000" dirty="0"/>
              <a:t>操作系统下才有效</a:t>
            </a:r>
            <a:endParaRPr lang="en-US" altLang="zh-CN" sz="2000" dirty="0"/>
          </a:p>
          <a:p>
            <a:pPr lvl="1">
              <a:buFont typeface="Wingdings" panose="05000000000000000000" pitchFamily="2" charset="2"/>
              <a:buChar char="Ø"/>
            </a:pPr>
            <a:r>
              <a:rPr lang="en-US" altLang="zh-CN" sz="1600" dirty="0"/>
              <a:t> COM</a:t>
            </a:r>
            <a:r>
              <a:rPr lang="zh-CN" altLang="en-US" sz="1600" dirty="0"/>
              <a:t>并不是一个大的</a:t>
            </a:r>
            <a:r>
              <a:rPr lang="en-US" altLang="zh-CN" sz="1600" dirty="0"/>
              <a:t>API</a:t>
            </a:r>
            <a:r>
              <a:rPr lang="zh-CN" altLang="en-US" sz="1600" dirty="0"/>
              <a:t>，而是一种编程方法，如同</a:t>
            </a:r>
            <a:r>
              <a:rPr lang="zh-CN" altLang="en-US" sz="1600" dirty="0">
                <a:hlinkClick r:id="rId6"/>
              </a:rPr>
              <a:t>结构化编程</a:t>
            </a:r>
            <a:r>
              <a:rPr lang="zh-CN" altLang="en-US" sz="1600" dirty="0"/>
              <a:t>及面向对象编程方法</a:t>
            </a:r>
            <a:endParaRPr lang="en-US" altLang="zh-CN" sz="1600" dirty="0"/>
          </a:p>
          <a:p>
            <a:pPr lvl="1">
              <a:buFont typeface="Wingdings" panose="05000000000000000000" pitchFamily="2" charset="2"/>
              <a:buChar char="Ø"/>
            </a:pPr>
            <a:r>
              <a:rPr lang="zh-CN" altLang="en-US" sz="1600" dirty="0"/>
              <a:t> 在任何一种操作系统中，开发人员均可以遵循“</a:t>
            </a:r>
            <a:r>
              <a:rPr lang="en-US" altLang="zh-CN" sz="1600" dirty="0"/>
              <a:t>COM</a:t>
            </a:r>
            <a:r>
              <a:rPr lang="zh-CN" altLang="en-US" sz="1600" dirty="0"/>
              <a:t>方法”即组件的思想</a:t>
            </a:r>
          </a:p>
        </p:txBody>
      </p:sp>
      <p:sp>
        <p:nvSpPr>
          <p:cNvPr id="2" name="矩形 1"/>
          <p:cNvSpPr/>
          <p:nvPr/>
        </p:nvSpPr>
        <p:spPr>
          <a:xfrm>
            <a:off x="10488723" y="2124182"/>
            <a:ext cx="1475083"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模块化服务</a:t>
            </a:r>
          </a:p>
        </p:txBody>
      </p:sp>
      <p:sp>
        <p:nvSpPr>
          <p:cNvPr id="5" name="矩形 4"/>
          <p:cNvSpPr/>
          <p:nvPr/>
        </p:nvSpPr>
        <p:spPr>
          <a:xfrm>
            <a:off x="10488723" y="2424709"/>
            <a:ext cx="1374094"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动态、</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OO</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6" name="矩形 5"/>
          <p:cNvSpPr/>
          <p:nvPr/>
        </p:nvSpPr>
        <p:spPr>
          <a:xfrm>
            <a:off x="10488723" y="2725236"/>
            <a:ext cx="1210588"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组合能力</a:t>
            </a:r>
          </a:p>
        </p:txBody>
      </p:sp>
      <p:sp>
        <p:nvSpPr>
          <p:cNvPr id="7" name="矩形 6"/>
          <p:cNvSpPr/>
          <p:nvPr/>
        </p:nvSpPr>
        <p:spPr>
          <a:xfrm>
            <a:off x="10488723" y="3025763"/>
            <a:ext cx="1467068"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运行时装配</a:t>
            </a:r>
          </a:p>
        </p:txBody>
      </p:sp>
    </p:spTree>
    <p:extLst>
      <p:ext uri="{BB962C8B-B14F-4D97-AF65-F5344CB8AC3E}">
        <p14:creationId xmlns:p14="http://schemas.microsoft.com/office/powerpoint/2010/main" val="38085681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2608981" y="1207140"/>
            <a:ext cx="7943353" cy="762000"/>
          </a:xfrm>
        </p:spPr>
        <p:txBody>
          <a:bodyPr/>
          <a:lstStyle/>
          <a:p>
            <a:pPr eaLnBrk="1" hangingPunct="1"/>
            <a:r>
              <a:rPr lang="zh-CN" altLang="en-US" sz="3600" dirty="0"/>
              <a:t>在 </a:t>
            </a:r>
            <a:r>
              <a:rPr lang="en-US" altLang="zh-CN" sz="3600" dirty="0"/>
              <a:t>Word </a:t>
            </a:r>
            <a:r>
              <a:rPr lang="zh-CN" altLang="en-US" sz="3600" dirty="0"/>
              <a:t>文档中插入文本</a:t>
            </a:r>
          </a:p>
        </p:txBody>
      </p:sp>
      <p:sp>
        <p:nvSpPr>
          <p:cNvPr id="29700" name="Rectangle 3"/>
          <p:cNvSpPr>
            <a:spLocks noGrp="1" noChangeArrowheads="1"/>
          </p:cNvSpPr>
          <p:nvPr>
            <p:ph type="body" idx="4294967295"/>
          </p:nvPr>
        </p:nvSpPr>
        <p:spPr>
          <a:xfrm>
            <a:off x="2608981" y="2543849"/>
            <a:ext cx="8596313" cy="2513578"/>
          </a:xfrm>
        </p:spPr>
        <p:txBody>
          <a:bodyPr>
            <a:normAutofit/>
          </a:bodyPr>
          <a:lstStyle/>
          <a:p>
            <a:pPr eaLnBrk="1" hangingPunct="1">
              <a:buFont typeface="Wingdings" panose="05000000000000000000" pitchFamily="2" charset="2"/>
              <a:buChar char="p"/>
            </a:pPr>
            <a:r>
              <a:rPr lang="zh-CN" altLang="en-US" sz="3200" dirty="0"/>
              <a:t> 使用</a:t>
            </a:r>
            <a:r>
              <a:rPr lang="en-US" altLang="zh-CN" sz="3200" dirty="0"/>
              <a:t>Range</a:t>
            </a:r>
          </a:p>
          <a:p>
            <a:pPr eaLnBrk="1" hangingPunct="1">
              <a:buFont typeface="Wingdings" panose="05000000000000000000" pitchFamily="2" charset="2"/>
              <a:buChar char="p"/>
            </a:pPr>
            <a:r>
              <a:rPr lang="zh-CN" altLang="en-US" sz="3200" dirty="0"/>
              <a:t> 使用替换方法</a:t>
            </a:r>
          </a:p>
          <a:p>
            <a:pPr eaLnBrk="1" hangingPunct="1">
              <a:buFont typeface="Wingdings" panose="05000000000000000000" pitchFamily="2" charset="2"/>
              <a:buChar char="p"/>
            </a:pPr>
            <a:r>
              <a:rPr lang="zh-CN" altLang="en-US" sz="3200" dirty="0"/>
              <a:t> 使用</a:t>
            </a:r>
            <a:r>
              <a:rPr lang="en-US" altLang="zh-CN" sz="3200" dirty="0"/>
              <a:t>Selection</a:t>
            </a:r>
            <a:r>
              <a:rPr lang="zh-CN" altLang="en-US" sz="3200" dirty="0"/>
              <a:t>对象的</a:t>
            </a:r>
            <a:r>
              <a:rPr lang="en-US" altLang="zh-CN" sz="3200" dirty="0" err="1"/>
              <a:t>TypeText</a:t>
            </a:r>
            <a:r>
              <a:rPr lang="zh-CN" altLang="en-US" sz="3200" dirty="0"/>
              <a:t>方法</a:t>
            </a:r>
          </a:p>
        </p:txBody>
      </p:sp>
    </p:spTree>
    <p:extLst>
      <p:ext uri="{BB962C8B-B14F-4D97-AF65-F5344CB8AC3E}">
        <p14:creationId xmlns:p14="http://schemas.microsoft.com/office/powerpoint/2010/main" val="1703337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3116911" y="1289362"/>
            <a:ext cx="6376946" cy="762000"/>
          </a:xfrm>
        </p:spPr>
        <p:txBody>
          <a:bodyPr/>
          <a:lstStyle/>
          <a:p>
            <a:pPr eaLnBrk="1" hangingPunct="1"/>
            <a:r>
              <a:rPr lang="en-US" altLang="zh-CN" sz="3600" dirty="0"/>
              <a:t>word</a:t>
            </a:r>
            <a:r>
              <a:rPr lang="zh-CN" altLang="en-US" sz="3600" dirty="0"/>
              <a:t>任务</a:t>
            </a:r>
            <a:r>
              <a:rPr lang="en-US" altLang="zh-CN" sz="3600" dirty="0"/>
              <a:t>-</a:t>
            </a:r>
            <a:r>
              <a:rPr lang="zh-CN" altLang="en-US" sz="3600" dirty="0"/>
              <a:t>定义</a:t>
            </a:r>
            <a:r>
              <a:rPr lang="en-US" altLang="zh-CN" sz="3600" dirty="0"/>
              <a:t>Range</a:t>
            </a:r>
          </a:p>
        </p:txBody>
      </p:sp>
      <p:sp>
        <p:nvSpPr>
          <p:cNvPr id="30724" name="Rectangle 3"/>
          <p:cNvSpPr>
            <a:spLocks noGrp="1" noChangeArrowheads="1"/>
          </p:cNvSpPr>
          <p:nvPr>
            <p:ph type="body" idx="4294967295"/>
          </p:nvPr>
        </p:nvSpPr>
        <p:spPr>
          <a:xfrm>
            <a:off x="2521757" y="2611998"/>
            <a:ext cx="7134307" cy="1895994"/>
          </a:xfr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start	= 0; </a:t>
            </a:r>
          </a:p>
          <a:p>
            <a:pPr marL="0" indent="0" eaLnBrk="1" hangingPunct="1">
              <a:buNone/>
            </a:pPr>
            <a:r>
              <a:rPr lang="en-US" altLang="zh-CN" sz="2000" dirty="0">
                <a:solidFill>
                  <a:schemeClr val="bg1"/>
                </a:solidFill>
                <a:latin typeface="Consolas" panose="020B0609020204030204" pitchFamily="49" charset="0"/>
              </a:rPr>
              <a:t>object end	= 7; </a:t>
            </a: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p>
          <a:p>
            <a:pPr marL="0" indent="0" eaLnBrk="1" hangingPunct="1">
              <a:buNone/>
            </a:pPr>
            <a:r>
              <a:rPr lang="en-US" altLang="zh-CN" sz="2000" dirty="0" err="1">
                <a:solidFill>
                  <a:schemeClr val="bg1"/>
                </a:solidFill>
                <a:latin typeface="Consolas" panose="020B0609020204030204" pitchFamily="49" charset="0"/>
              </a:rPr>
              <a:t>rng.Select</a:t>
            </a:r>
            <a:r>
              <a:rPr lang="en-US" altLang="zh-CN" sz="20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19294885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2597691" y="1521846"/>
            <a:ext cx="7633252" cy="727075"/>
          </a:xfrm>
        </p:spPr>
        <p:txBody>
          <a:bodyPr/>
          <a:lstStyle/>
          <a:p>
            <a:pPr eaLnBrk="1" hangingPunct="1"/>
            <a:r>
              <a:rPr lang="en-US" altLang="en-US" sz="3600" dirty="0"/>
              <a:t>在 Word </a:t>
            </a:r>
            <a:r>
              <a:rPr lang="en-US" altLang="en-US" sz="3600" dirty="0" err="1"/>
              <a:t>文档中插入文本</a:t>
            </a:r>
            <a:endParaRPr lang="zh-CN" altLang="en-US" sz="3600" dirty="0"/>
          </a:p>
        </p:txBody>
      </p:sp>
      <p:sp>
        <p:nvSpPr>
          <p:cNvPr id="31748" name="Rectangle 3"/>
          <p:cNvSpPr>
            <a:spLocks noGrp="1" noChangeArrowheads="1"/>
          </p:cNvSpPr>
          <p:nvPr>
            <p:ph type="body" idx="4294967295"/>
          </p:nvPr>
        </p:nvSpPr>
        <p:spPr>
          <a:xfrm>
            <a:off x="2597691" y="2696948"/>
            <a:ext cx="7281009" cy="1783612"/>
          </a:xfr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start	= 0; </a:t>
            </a:r>
          </a:p>
          <a:p>
            <a:pPr marL="0" indent="0" eaLnBrk="1" hangingPunct="1">
              <a:buNone/>
            </a:pPr>
            <a:r>
              <a:rPr lang="en-US" altLang="zh-CN" sz="2000" dirty="0">
                <a:solidFill>
                  <a:schemeClr val="bg1"/>
                </a:solidFill>
                <a:latin typeface="Consolas" panose="020B0609020204030204" pitchFamily="49" charset="0"/>
              </a:rPr>
              <a:t>object end	= 0;  </a:t>
            </a: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p>
          <a:p>
            <a:pPr marL="0" indent="0" eaLnBrk="1" hangingPunct="1">
              <a:buNone/>
            </a:pPr>
            <a:r>
              <a:rPr lang="en-US" altLang="zh-CN" sz="2000" dirty="0" err="1">
                <a:solidFill>
                  <a:schemeClr val="bg1"/>
                </a:solidFill>
                <a:latin typeface="Consolas" panose="020B0609020204030204" pitchFamily="49" charset="0"/>
              </a:rPr>
              <a:t>rng.Text</a:t>
            </a:r>
            <a:r>
              <a:rPr lang="en-US" altLang="zh-CN" sz="2000" dirty="0">
                <a:solidFill>
                  <a:schemeClr val="bg1"/>
                </a:solidFill>
                <a:latin typeface="Consolas" panose="020B0609020204030204" pitchFamily="49" charset="0"/>
              </a:rPr>
              <a:t> = "New Text"; </a:t>
            </a:r>
          </a:p>
        </p:txBody>
      </p:sp>
    </p:spTree>
    <p:extLst>
      <p:ext uri="{BB962C8B-B14F-4D97-AF65-F5344CB8AC3E}">
        <p14:creationId xmlns:p14="http://schemas.microsoft.com/office/powerpoint/2010/main" val="16911380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1582310" y="982045"/>
            <a:ext cx="9255318" cy="831850"/>
          </a:xfrm>
        </p:spPr>
        <p:txBody>
          <a:bodyPr/>
          <a:lstStyle/>
          <a:p>
            <a:pPr eaLnBrk="1" hangingPunct="1"/>
            <a:r>
              <a:rPr lang="en-US" altLang="zh-CN" dirty="0"/>
              <a:t>word</a:t>
            </a:r>
            <a:r>
              <a:rPr lang="zh-CN" altLang="en-US" dirty="0"/>
              <a:t>任务</a:t>
            </a:r>
            <a:r>
              <a:rPr lang="en-US" altLang="zh-CN" dirty="0"/>
              <a:t>-</a:t>
            </a:r>
            <a:r>
              <a:rPr lang="zh-CN" altLang="en-US" dirty="0"/>
              <a:t>在文档中搜索和替换文本</a:t>
            </a:r>
          </a:p>
        </p:txBody>
      </p:sp>
      <p:sp>
        <p:nvSpPr>
          <p:cNvPr id="32772" name="Text Box 5"/>
          <p:cNvSpPr txBox="1">
            <a:spLocks noChangeArrowheads="1"/>
          </p:cNvSpPr>
          <p:nvPr/>
        </p:nvSpPr>
        <p:spPr bwMode="auto">
          <a:xfrm>
            <a:off x="1496443" y="2200726"/>
            <a:ext cx="10374956" cy="3416320"/>
          </a:xfrm>
          <a:prstGeom prst="rect">
            <a:avLst/>
          </a:prstGeom>
          <a:solidFill>
            <a:schemeClr val="tx1"/>
          </a:solidFill>
          <a:ln>
            <a:noFill/>
          </a:ln>
          <a:effectLs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private void </a:t>
            </a:r>
            <a:r>
              <a:rPr lang="en-US" altLang="zh-CN" sz="1800" dirty="0" err="1">
                <a:solidFill>
                  <a:schemeClr val="bg1"/>
                </a:solidFill>
                <a:latin typeface="Consolas" panose="020B0609020204030204" pitchFamily="49" charset="0"/>
              </a:rPr>
              <a:t>SearchReplace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object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Word.WdReplace.wdReplaceAll</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Application.Selection.Find.Text</a:t>
            </a:r>
            <a:r>
              <a:rPr lang="en-US" altLang="zh-CN" sz="1800" dirty="0">
                <a:solidFill>
                  <a:schemeClr val="bg1"/>
                </a:solidFill>
                <a:latin typeface="Consolas" panose="020B0609020204030204" pitchFamily="49" charset="0"/>
              </a:rPr>
              <a:t> = "find me";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Application.Selection.Find.Replacement.ClearFormatting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Application.Selection.Find.Replacement.Text</a:t>
            </a:r>
            <a:r>
              <a:rPr lang="en-US" altLang="zh-CN" sz="1800" dirty="0">
                <a:solidFill>
                  <a:schemeClr val="bg1"/>
                </a:solidFill>
                <a:latin typeface="Consolas" panose="020B0609020204030204" pitchFamily="49" charset="0"/>
              </a:rPr>
              <a:t> = "Found";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Application.Selection.Find.Execute</a:t>
            </a:r>
            <a:r>
              <a:rPr lang="en-US" altLang="zh-CN" sz="1800" dirty="0">
                <a:solidFill>
                  <a:schemeClr val="bg1"/>
                </a:solidFill>
                <a:latin typeface="Consolas" panose="020B0609020204030204" pitchFamily="49" charset="0"/>
              </a:rPr>
              <a:t>( ref missing,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34468203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2107094" y="1257444"/>
            <a:ext cx="8690776" cy="720725"/>
          </a:xfrm>
        </p:spPr>
        <p:txBody>
          <a:bodyPr/>
          <a:lstStyle/>
          <a:p>
            <a:r>
              <a:rPr lang="zh-CN" altLang="en-US" dirty="0"/>
              <a:t>示例程序</a:t>
            </a:r>
            <a:r>
              <a:rPr lang="en-US" altLang="zh-CN" dirty="0"/>
              <a:t>-</a:t>
            </a:r>
            <a:r>
              <a:rPr lang="zh-CN" altLang="en-US" dirty="0"/>
              <a:t>模拟</a:t>
            </a:r>
            <a:r>
              <a:rPr lang="en-US" altLang="zh-CN" dirty="0"/>
              <a:t>word</a:t>
            </a:r>
            <a:r>
              <a:rPr lang="zh-CN" altLang="en-US" dirty="0"/>
              <a:t>论文制作</a:t>
            </a:r>
          </a:p>
        </p:txBody>
      </p:sp>
      <p:sp>
        <p:nvSpPr>
          <p:cNvPr id="33796" name="Rectangle 3"/>
          <p:cNvSpPr>
            <a:spLocks noGrp="1" noChangeArrowheads="1"/>
          </p:cNvSpPr>
          <p:nvPr>
            <p:ph type="body" idx="4294967295"/>
          </p:nvPr>
        </p:nvSpPr>
        <p:spPr>
          <a:xfrm>
            <a:off x="2981738" y="2761256"/>
            <a:ext cx="6941489" cy="1691474"/>
          </a:xfrm>
        </p:spPr>
        <p:txBody>
          <a:bodyPr>
            <a:noAutofit/>
          </a:bodyPr>
          <a:lstStyle/>
          <a:p>
            <a:pPr eaLnBrk="1" hangingPunct="1">
              <a:buFont typeface="Wingdings" panose="05000000000000000000" pitchFamily="2" charset="2"/>
              <a:buChar char="p"/>
            </a:pPr>
            <a:r>
              <a:rPr lang="zh-CN" altLang="en-US" sz="2800" dirty="0"/>
              <a:t> 论文结构与格式演示</a:t>
            </a:r>
          </a:p>
          <a:p>
            <a:pPr eaLnBrk="1" hangingPunct="1">
              <a:buFont typeface="Wingdings" panose="05000000000000000000" pitchFamily="2" charset="2"/>
              <a:buChar char="p"/>
            </a:pPr>
            <a:r>
              <a:rPr lang="en-US" altLang="zh-CN" sz="2800" dirty="0"/>
              <a:t> abstract.txt</a:t>
            </a:r>
            <a:r>
              <a:rPr lang="zh-CN" altLang="en-US" sz="2800" dirty="0"/>
              <a:t>与</a:t>
            </a:r>
            <a:r>
              <a:rPr lang="en-US" altLang="zh-CN" sz="2800" dirty="0"/>
              <a:t>content.txt</a:t>
            </a:r>
          </a:p>
        </p:txBody>
      </p:sp>
    </p:spTree>
    <p:extLst>
      <p:ext uri="{BB962C8B-B14F-4D97-AF65-F5344CB8AC3E}">
        <p14:creationId xmlns:p14="http://schemas.microsoft.com/office/powerpoint/2010/main" val="27360900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4363316" y="1362182"/>
            <a:ext cx="2911516" cy="2517634"/>
          </a:xfrm>
          <a:prstGeom prst="roundRect">
            <a:avLst>
              <a:gd name="adj" fmla="val 7656"/>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左大括号 4"/>
          <p:cNvSpPr/>
          <p:nvPr/>
        </p:nvSpPr>
        <p:spPr>
          <a:xfrm>
            <a:off x="3778537" y="1589527"/>
            <a:ext cx="486889" cy="3382489"/>
          </a:xfrm>
          <a:prstGeom prst="leftBrace">
            <a:avLst>
              <a:gd name="adj1" fmla="val 53431"/>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圆角矩形 5"/>
          <p:cNvSpPr/>
          <p:nvPr/>
        </p:nvSpPr>
        <p:spPr>
          <a:xfrm>
            <a:off x="2855147" y="2993991"/>
            <a:ext cx="825500" cy="647700"/>
          </a:xfrm>
          <a:prstGeom prst="round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t>文档</a:t>
            </a:r>
          </a:p>
        </p:txBody>
      </p:sp>
      <p:sp>
        <p:nvSpPr>
          <p:cNvPr id="7" name="圆角矩形 6"/>
          <p:cNvSpPr/>
          <p:nvPr/>
        </p:nvSpPr>
        <p:spPr>
          <a:xfrm>
            <a:off x="4811031" y="1534464"/>
            <a:ext cx="1930400" cy="612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2" name="圆角矩形 11"/>
          <p:cNvSpPr/>
          <p:nvPr/>
        </p:nvSpPr>
        <p:spPr>
          <a:xfrm>
            <a:off x="4811031" y="2271330"/>
            <a:ext cx="1930400" cy="598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3" name="圆角矩形 12"/>
          <p:cNvSpPr/>
          <p:nvPr/>
        </p:nvSpPr>
        <p:spPr>
          <a:xfrm>
            <a:off x="4811031" y="3043572"/>
            <a:ext cx="1930400" cy="548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4" name="圆角矩形 13"/>
          <p:cNvSpPr/>
          <p:nvPr/>
        </p:nvSpPr>
        <p:spPr>
          <a:xfrm>
            <a:off x="4363316" y="4004034"/>
            <a:ext cx="2911516" cy="1492909"/>
          </a:xfrm>
          <a:prstGeom prst="roundRect">
            <a:avLst>
              <a:gd name="adj" fmla="val 12890"/>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7372719" y="1857468"/>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a:t>Section</a:t>
            </a:r>
            <a:endParaRPr lang="zh-CN" altLang="en-US" sz="2400"/>
          </a:p>
        </p:txBody>
      </p:sp>
      <p:sp>
        <p:nvSpPr>
          <p:cNvPr id="16" name="圆角矩形标注 15"/>
          <p:cNvSpPr/>
          <p:nvPr/>
        </p:nvSpPr>
        <p:spPr>
          <a:xfrm>
            <a:off x="7363731" y="3697710"/>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a:t>Section</a:t>
            </a:r>
            <a:endParaRPr lang="zh-CN" altLang="en-US" sz="2400"/>
          </a:p>
        </p:txBody>
      </p:sp>
      <p:sp>
        <p:nvSpPr>
          <p:cNvPr id="15" name="圆角矩形 14"/>
          <p:cNvSpPr/>
          <p:nvPr/>
        </p:nvSpPr>
        <p:spPr>
          <a:xfrm>
            <a:off x="4811031" y="4069350"/>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7" name="圆角矩形 16"/>
          <p:cNvSpPr/>
          <p:nvPr/>
        </p:nvSpPr>
        <p:spPr>
          <a:xfrm>
            <a:off x="4811031" y="4783146"/>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Paragraph</a:t>
            </a:r>
            <a:endParaRPr lang="zh-CN" altLang="en-US" sz="2400" dirty="0"/>
          </a:p>
        </p:txBody>
      </p:sp>
    </p:spTree>
    <p:extLst>
      <p:ext uri="{BB962C8B-B14F-4D97-AF65-F5344CB8AC3E}">
        <p14:creationId xmlns:p14="http://schemas.microsoft.com/office/powerpoint/2010/main" val="113967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2536465" y="634060"/>
            <a:ext cx="7164126" cy="720725"/>
          </a:xfrm>
        </p:spPr>
        <p:txBody>
          <a:bodyPr/>
          <a:lstStyle/>
          <a:p>
            <a:pPr eaLnBrk="1" hangingPunct="1"/>
            <a:r>
              <a:rPr lang="zh-CN" altLang="en-US" dirty="0"/>
              <a:t>使用 </a:t>
            </a:r>
            <a:r>
              <a:rPr lang="en-US" altLang="zh-CN" dirty="0" err="1"/>
              <a:t>TypeText</a:t>
            </a:r>
            <a:r>
              <a:rPr lang="en-US" altLang="zh-CN" dirty="0"/>
              <a:t> </a:t>
            </a:r>
            <a:r>
              <a:rPr lang="zh-CN" altLang="en-US" dirty="0"/>
              <a:t>插入文本</a:t>
            </a:r>
          </a:p>
        </p:txBody>
      </p:sp>
      <p:sp>
        <p:nvSpPr>
          <p:cNvPr id="34820" name="Text Box 4"/>
          <p:cNvSpPr txBox="1">
            <a:spLocks noChangeArrowheads="1"/>
          </p:cNvSpPr>
          <p:nvPr/>
        </p:nvSpPr>
        <p:spPr bwMode="auto">
          <a:xfrm>
            <a:off x="2673754" y="1789606"/>
            <a:ext cx="7119937"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dirty="0">
                <a:solidFill>
                  <a:srgbClr val="002060"/>
                </a:solidFill>
              </a:rPr>
              <a:t>声明一个 </a:t>
            </a:r>
            <a:r>
              <a:rPr lang="en-US" altLang="zh-CN" sz="2000" b="1" dirty="0">
                <a:solidFill>
                  <a:srgbClr val="002060"/>
                </a:solidFill>
              </a:rPr>
              <a:t>Selection</a:t>
            </a:r>
            <a:r>
              <a:rPr lang="en-US" altLang="zh-CN" sz="2000" dirty="0">
                <a:solidFill>
                  <a:srgbClr val="002060"/>
                </a:solidFill>
              </a:rPr>
              <a:t> </a:t>
            </a:r>
            <a:r>
              <a:rPr lang="zh-CN" altLang="en-US" sz="2000" dirty="0">
                <a:solidFill>
                  <a:srgbClr val="002060"/>
                </a:solidFill>
              </a:rPr>
              <a:t>对象变量。</a:t>
            </a:r>
          </a:p>
          <a:p>
            <a:pPr eaLnBrk="1" hangingPunct="1">
              <a:spcBef>
                <a:spcPct val="0"/>
              </a:spcBef>
              <a:buClrTx/>
              <a:buSzTx/>
              <a:buFontTx/>
              <a:buNone/>
            </a:pPr>
            <a:r>
              <a:rPr lang="en-US" altLang="zh-CN" sz="2000" dirty="0" err="1">
                <a:solidFill>
                  <a:srgbClr val="002060"/>
                </a:solidFill>
              </a:rPr>
              <a:t>Word.Selection</a:t>
            </a:r>
            <a:r>
              <a:rPr lang="en-US" altLang="zh-CN" sz="2000" dirty="0">
                <a:solidFill>
                  <a:srgbClr val="002060"/>
                </a:solidFill>
              </a:rPr>
              <a:t> </a:t>
            </a:r>
            <a:r>
              <a:rPr lang="en-US" altLang="zh-CN" sz="2000" dirty="0" err="1">
                <a:solidFill>
                  <a:srgbClr val="002060"/>
                </a:solidFill>
              </a:rPr>
              <a:t>currentSelection</a:t>
            </a:r>
            <a:r>
              <a:rPr lang="en-US" altLang="zh-CN" sz="2000" dirty="0">
                <a:solidFill>
                  <a:srgbClr val="002060"/>
                </a:solidFill>
              </a:rPr>
              <a:t> = </a:t>
            </a:r>
            <a:r>
              <a:rPr lang="en-US" altLang="zh-CN" sz="2000" dirty="0" err="1">
                <a:solidFill>
                  <a:srgbClr val="002060"/>
                </a:solidFill>
              </a:rPr>
              <a:t>Application.Selection</a:t>
            </a:r>
            <a:r>
              <a:rPr lang="en-US" altLang="zh-CN" sz="2000" dirty="0">
                <a:solidFill>
                  <a:srgbClr val="002060"/>
                </a:solidFill>
              </a:rPr>
              <a:t>;</a:t>
            </a:r>
          </a:p>
          <a:p>
            <a:pPr eaLnBrk="1" hangingPunct="1">
              <a:spcBef>
                <a:spcPct val="0"/>
              </a:spcBef>
              <a:buClrTx/>
              <a:buSzTx/>
              <a:buFontTx/>
              <a:buNone/>
            </a:pPr>
            <a:r>
              <a:rPr lang="zh-CN" altLang="en-US" sz="2000" dirty="0">
                <a:solidFill>
                  <a:srgbClr val="002060"/>
                </a:solidFill>
              </a:rPr>
              <a:t>如果 </a:t>
            </a:r>
            <a:r>
              <a:rPr lang="en-US" altLang="zh-CN" sz="2000" dirty="0">
                <a:solidFill>
                  <a:srgbClr val="002060"/>
                </a:solidFill>
              </a:rPr>
              <a:t>Overtype </a:t>
            </a:r>
            <a:r>
              <a:rPr lang="zh-CN" altLang="en-US" sz="2000" dirty="0">
                <a:solidFill>
                  <a:srgbClr val="002060"/>
                </a:solidFill>
              </a:rPr>
              <a:t>选项是打开的，则将其关闭。</a:t>
            </a:r>
          </a:p>
          <a:p>
            <a:pPr eaLnBrk="1" hangingPunct="1">
              <a:spcBef>
                <a:spcPct val="0"/>
              </a:spcBef>
              <a:buClrTx/>
              <a:buSzTx/>
              <a:buFontTx/>
              <a:buNone/>
            </a:pPr>
            <a:r>
              <a:rPr lang="en-US" altLang="zh-CN" sz="2000" dirty="0">
                <a:solidFill>
                  <a:srgbClr val="002060"/>
                </a:solidFill>
              </a:rPr>
              <a:t>if (</a:t>
            </a:r>
            <a:r>
              <a:rPr lang="en-US" altLang="zh-CN" sz="2000" dirty="0" err="1">
                <a:solidFill>
                  <a:srgbClr val="002060"/>
                </a:solidFill>
              </a:rPr>
              <a:t>Application.Options.Overtype</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Application.Options.Overtype</a:t>
            </a:r>
            <a:r>
              <a:rPr lang="en-US" altLang="zh-CN" sz="2000" dirty="0">
                <a:solidFill>
                  <a:srgbClr val="002060"/>
                </a:solidFill>
              </a:rPr>
              <a:t> = false;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zh-CN" altLang="en-US" sz="2000" dirty="0">
                <a:solidFill>
                  <a:srgbClr val="002060"/>
                </a:solidFill>
              </a:rPr>
              <a:t>测试当前选择是否是插入点</a:t>
            </a:r>
          </a:p>
          <a:p>
            <a:pPr eaLnBrk="1" hangingPunct="1">
              <a:spcBef>
                <a:spcPct val="0"/>
              </a:spcBef>
              <a:buClrTx/>
              <a:buSzTx/>
              <a:buFontTx/>
              <a:buNone/>
            </a:pPr>
            <a:r>
              <a:rPr lang="en-US" altLang="zh-CN" sz="2000" dirty="0">
                <a:solidFill>
                  <a:srgbClr val="002060"/>
                </a:solidFill>
              </a:rPr>
              <a:t>if (</a:t>
            </a:r>
            <a:r>
              <a:rPr lang="en-US" altLang="zh-CN" sz="2000" dirty="0" err="1">
                <a:solidFill>
                  <a:srgbClr val="002060"/>
                </a:solidFill>
              </a:rPr>
              <a:t>currentSelection.Type</a:t>
            </a:r>
            <a:r>
              <a:rPr lang="en-US" altLang="zh-CN" sz="2000" dirty="0">
                <a:solidFill>
                  <a:srgbClr val="002060"/>
                </a:solidFill>
              </a:rPr>
              <a:t> == </a:t>
            </a:r>
            <a:r>
              <a:rPr lang="en-US" altLang="zh-CN" sz="2000" dirty="0" err="1">
                <a:solidFill>
                  <a:srgbClr val="002060"/>
                </a:solidFill>
              </a:rPr>
              <a:t>Word.WdSelectionType.wdSelectionIP</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currentSelection.TypeText</a:t>
            </a:r>
            <a:r>
              <a:rPr lang="en-US" altLang="zh-CN" sz="2000" dirty="0">
                <a:solidFill>
                  <a:srgbClr val="002060"/>
                </a:solidFill>
              </a:rPr>
              <a:t>("Inserting at insertion point.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currentSelection.TypeParagraph</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p:txBody>
      </p:sp>
    </p:spTree>
    <p:extLst>
      <p:ext uri="{BB962C8B-B14F-4D97-AF65-F5344CB8AC3E}">
        <p14:creationId xmlns:p14="http://schemas.microsoft.com/office/powerpoint/2010/main" val="81712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2460838" y="492980"/>
            <a:ext cx="7855889" cy="839788"/>
          </a:xfrm>
        </p:spPr>
        <p:txBody>
          <a:bodyPr/>
          <a:lstStyle/>
          <a:p>
            <a:pPr eaLnBrk="1" hangingPunct="1"/>
            <a:r>
              <a:rPr lang="zh-CN" altLang="en-US" dirty="0"/>
              <a:t>使用 </a:t>
            </a:r>
            <a:r>
              <a:rPr lang="en-US" altLang="zh-CN" dirty="0" err="1"/>
              <a:t>TypeText</a:t>
            </a:r>
            <a:r>
              <a:rPr lang="en-US" altLang="zh-CN" dirty="0"/>
              <a:t> </a:t>
            </a:r>
            <a:r>
              <a:rPr lang="zh-CN" altLang="en-US" dirty="0"/>
              <a:t>插入文本</a:t>
            </a:r>
          </a:p>
        </p:txBody>
      </p:sp>
      <p:sp>
        <p:nvSpPr>
          <p:cNvPr id="35843" name="Text Box 3"/>
          <p:cNvSpPr txBox="1">
            <a:spLocks noChangeArrowheads="1"/>
          </p:cNvSpPr>
          <p:nvPr/>
        </p:nvSpPr>
        <p:spPr bwMode="auto">
          <a:xfrm>
            <a:off x="1833976" y="1608015"/>
            <a:ext cx="9752778" cy="1015663"/>
          </a:xfrm>
          <a:prstGeom prst="rect">
            <a:avLst/>
          </a:prstGeom>
          <a:solidFill>
            <a:schemeClr val="accent5">
              <a:lumMod val="20000"/>
              <a:lumOff val="80000"/>
            </a:schemeClr>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rgbClr val="002060"/>
                </a:solidFill>
                <a:latin typeface="微软雅黑" panose="020B0503020204020204" pitchFamily="34" charset="-122"/>
                <a:ea typeface="微软雅黑" panose="020B0503020204020204" pitchFamily="34" charset="-122"/>
              </a:rPr>
              <a:t>else if </a:t>
            </a:r>
            <a:r>
              <a:rPr lang="zh-CN" altLang="en-US" sz="2000" dirty="0">
                <a:solidFill>
                  <a:srgbClr val="002060"/>
                </a:solidFill>
                <a:latin typeface="微软雅黑" panose="020B0503020204020204" pitchFamily="34" charset="-122"/>
                <a:ea typeface="微软雅黑" panose="020B0503020204020204" pitchFamily="34" charset="-122"/>
              </a:rPr>
              <a:t>块中的代码测试该选择是否为正常选择。如果是，则另一个 </a:t>
            </a:r>
            <a:r>
              <a:rPr lang="en-US" altLang="zh-CN" sz="2000" dirty="0">
                <a:solidFill>
                  <a:srgbClr val="002060"/>
                </a:solidFill>
                <a:latin typeface="微软雅黑" panose="020B0503020204020204" pitchFamily="34" charset="-122"/>
                <a:ea typeface="微软雅黑" panose="020B0503020204020204" pitchFamily="34" charset="-122"/>
              </a:rPr>
              <a:t>If </a:t>
            </a:r>
            <a:r>
              <a:rPr lang="zh-CN" altLang="en-US" sz="2000" dirty="0">
                <a:solidFill>
                  <a:srgbClr val="002060"/>
                </a:solidFill>
                <a:latin typeface="微软雅黑" panose="020B0503020204020204" pitchFamily="34" charset="-122"/>
                <a:ea typeface="微软雅黑" panose="020B0503020204020204" pitchFamily="34" charset="-122"/>
              </a:rPr>
              <a:t>块将进行测试以查看 </a:t>
            </a:r>
            <a:r>
              <a:rPr lang="en-US" altLang="zh-CN" sz="2000" dirty="0" err="1">
                <a:solidFill>
                  <a:srgbClr val="002060"/>
                </a:solidFill>
                <a:latin typeface="微软雅黑" panose="020B0503020204020204" pitchFamily="34" charset="-122"/>
                <a:ea typeface="微软雅黑" panose="020B0503020204020204" pitchFamily="34" charset="-122"/>
              </a:rPr>
              <a:t>ReplaceSelection</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en-US" sz="2000" dirty="0">
                <a:solidFill>
                  <a:srgbClr val="002060"/>
                </a:solidFill>
                <a:latin typeface="微软雅黑" panose="020B0503020204020204" pitchFamily="34" charset="-122"/>
                <a:ea typeface="微软雅黑" panose="020B0503020204020204" pitchFamily="34" charset="-122"/>
              </a:rPr>
              <a:t>选项是否打开。如果已经打开，代码将使用选择的 </a:t>
            </a:r>
            <a:r>
              <a:rPr lang="en-US" altLang="zh-CN" sz="2000" dirty="0">
                <a:solidFill>
                  <a:srgbClr val="002060"/>
                </a:solidFill>
                <a:latin typeface="微软雅黑" panose="020B0503020204020204" pitchFamily="34" charset="-122"/>
                <a:ea typeface="微软雅黑" panose="020B0503020204020204" pitchFamily="34" charset="-122"/>
              </a:rPr>
              <a:t>Collapse </a:t>
            </a:r>
            <a:r>
              <a:rPr lang="zh-CN" altLang="en-US" sz="2000" dirty="0">
                <a:solidFill>
                  <a:srgbClr val="002060"/>
                </a:solidFill>
                <a:latin typeface="微软雅黑" panose="020B0503020204020204" pitchFamily="34" charset="-122"/>
                <a:ea typeface="微软雅黑" panose="020B0503020204020204" pitchFamily="34" charset="-122"/>
              </a:rPr>
              <a:t>方法将选定内容折叠到选定的文本块开头的插入点。插入文本和段落标记。</a:t>
            </a:r>
          </a:p>
        </p:txBody>
      </p:sp>
      <p:sp>
        <p:nvSpPr>
          <p:cNvPr id="4" name="Text Box 3"/>
          <p:cNvSpPr txBox="1">
            <a:spLocks noChangeArrowheads="1"/>
          </p:cNvSpPr>
          <p:nvPr/>
        </p:nvSpPr>
        <p:spPr bwMode="auto">
          <a:xfrm>
            <a:off x="1833976" y="2723223"/>
            <a:ext cx="9752778" cy="3416320"/>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else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currentSelection.Type</a:t>
            </a:r>
            <a:r>
              <a:rPr lang="en-US" altLang="zh-CN" sz="1800" dirty="0">
                <a:solidFill>
                  <a:schemeClr val="bg1"/>
                </a:solidFill>
                <a:latin typeface="Consolas" panose="020B0609020204030204" pitchFamily="49" charset="0"/>
                <a:ea typeface="微软雅黑" panose="020B0503020204020204" pitchFamily="34" charset="-122"/>
              </a:rPr>
              <a:t> == </a:t>
            </a:r>
            <a:r>
              <a:rPr lang="en-US" altLang="zh-CN" sz="1800" dirty="0" err="1">
                <a:solidFill>
                  <a:schemeClr val="bg1"/>
                </a:solidFill>
                <a:latin typeface="Consolas" panose="020B0609020204030204" pitchFamily="49" charset="0"/>
                <a:ea typeface="微软雅黑" panose="020B0503020204020204" pitchFamily="34" charset="-122"/>
              </a:rPr>
              <a:t>Word.WdSelectionType.wdSelectionNormal</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Move to start of selection.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Application.Options.ReplaceSelection</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object direction = </a:t>
            </a:r>
            <a:r>
              <a:rPr lang="en-US" altLang="zh-CN" sz="1800" dirty="0" err="1">
                <a:solidFill>
                  <a:schemeClr val="bg1"/>
                </a:solidFill>
                <a:latin typeface="Consolas" panose="020B0609020204030204" pitchFamily="49" charset="0"/>
                <a:ea typeface="微软雅黑" panose="020B0503020204020204" pitchFamily="34" charset="-122"/>
              </a:rPr>
              <a:t>Word.WdCollapseDirection.wdCollapseStart</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currentSelection.Collapse</a:t>
            </a:r>
            <a:r>
              <a:rPr lang="en-US" altLang="zh-CN" sz="1800" dirty="0">
                <a:solidFill>
                  <a:schemeClr val="bg1"/>
                </a:solidFill>
                <a:latin typeface="Consolas" panose="020B0609020204030204" pitchFamily="49" charset="0"/>
                <a:ea typeface="微软雅黑" panose="020B0503020204020204" pitchFamily="34" charset="-122"/>
              </a:rPr>
              <a:t>(ref direction);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currentSelection.TypeText</a:t>
            </a:r>
            <a:r>
              <a:rPr lang="en-US" altLang="zh-CN" sz="1800" dirty="0">
                <a:solidFill>
                  <a:schemeClr val="bg1"/>
                </a:solidFill>
                <a:latin typeface="Consolas" panose="020B0609020204030204" pitchFamily="49" charset="0"/>
                <a:ea typeface="微软雅黑" panose="020B0503020204020204" pitchFamily="34" charset="-122"/>
              </a:rPr>
              <a:t>("Inserting before a text block.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currentSelection.TypeParagraph</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p:txBody>
      </p:sp>
    </p:spTree>
    <p:extLst>
      <p:ext uri="{BB962C8B-B14F-4D97-AF65-F5344CB8AC3E}">
        <p14:creationId xmlns:p14="http://schemas.microsoft.com/office/powerpoint/2010/main" val="25553268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3339548" y="1176393"/>
            <a:ext cx="5573864" cy="830262"/>
          </a:xfrm>
        </p:spPr>
        <p:txBody>
          <a:bodyPr/>
          <a:lstStyle/>
          <a:p>
            <a:pPr eaLnBrk="1" hangingPunct="1"/>
            <a:r>
              <a:rPr lang="zh-CN" altLang="en-US" sz="3600" dirty="0"/>
              <a:t>设置文本格式</a:t>
            </a:r>
          </a:p>
        </p:txBody>
      </p:sp>
      <p:sp>
        <p:nvSpPr>
          <p:cNvPr id="36868" name="Rectangle 3"/>
          <p:cNvSpPr>
            <a:spLocks noGrp="1" noChangeArrowheads="1"/>
          </p:cNvSpPr>
          <p:nvPr>
            <p:ph type="body" idx="4294967295"/>
          </p:nvPr>
        </p:nvSpPr>
        <p:spPr>
          <a:xfrm>
            <a:off x="2768246" y="2683988"/>
            <a:ext cx="7772400" cy="1123950"/>
          </a:xfrm>
        </p:spPr>
        <p:txBody>
          <a:bodyPr>
            <a:normAutofit/>
          </a:bodyPr>
          <a:lstStyle/>
          <a:p>
            <a:pPr eaLnBrk="1" hangingPunct="1"/>
            <a:r>
              <a:rPr lang="zh-CN" altLang="en-US" sz="2800" dirty="0"/>
              <a:t>如何选择文档的第一段并更改字体大小、字体名称和对齐方式。</a:t>
            </a:r>
          </a:p>
        </p:txBody>
      </p:sp>
    </p:spTree>
    <p:extLst>
      <p:ext uri="{BB962C8B-B14F-4D97-AF65-F5344CB8AC3E}">
        <p14:creationId xmlns:p14="http://schemas.microsoft.com/office/powerpoint/2010/main" val="41257798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3136534" y="681894"/>
            <a:ext cx="5260044" cy="768350"/>
          </a:xfrm>
        </p:spPr>
        <p:txBody>
          <a:bodyPr/>
          <a:lstStyle/>
          <a:p>
            <a:pPr eaLnBrk="1" hangingPunct="1"/>
            <a:r>
              <a:rPr lang="zh-CN" altLang="en-US" dirty="0"/>
              <a:t>设置文本格式</a:t>
            </a:r>
          </a:p>
        </p:txBody>
      </p:sp>
      <p:sp>
        <p:nvSpPr>
          <p:cNvPr id="37891" name="Text Box 3"/>
          <p:cNvSpPr txBox="1">
            <a:spLocks noChangeArrowheads="1"/>
          </p:cNvSpPr>
          <p:nvPr/>
        </p:nvSpPr>
        <p:spPr bwMode="auto">
          <a:xfrm>
            <a:off x="3625042" y="1683045"/>
            <a:ext cx="7056438" cy="421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en-US" sz="1800" dirty="0"/>
              <a:t>private void </a:t>
            </a:r>
            <a:r>
              <a:rPr lang="en-US" altLang="en-US" sz="1800" dirty="0" err="1"/>
              <a:t>RangeFormat</a:t>
            </a:r>
            <a:r>
              <a:rPr lang="en-US" altLang="en-US" sz="1800" dirty="0"/>
              <a:t>() </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Set the Range to the first paragraph. </a:t>
            </a:r>
          </a:p>
          <a:p>
            <a:pPr eaLnBrk="1" hangingPunct="1">
              <a:spcBef>
                <a:spcPct val="0"/>
              </a:spcBef>
              <a:buClrTx/>
              <a:buSzTx/>
              <a:buFontTx/>
              <a:buNone/>
            </a:pPr>
            <a:r>
              <a:rPr lang="en-US" altLang="en-US" sz="1800" dirty="0"/>
              <a:t>    </a:t>
            </a:r>
            <a:r>
              <a:rPr lang="en-US" altLang="en-US" sz="1800" dirty="0" err="1"/>
              <a:t>Word.Range</a:t>
            </a:r>
            <a:r>
              <a:rPr lang="en-US" altLang="en-US" sz="1800" dirty="0"/>
              <a:t> </a:t>
            </a:r>
            <a:r>
              <a:rPr lang="en-US" altLang="en-US" sz="1800" dirty="0" err="1"/>
              <a:t>rng</a:t>
            </a:r>
            <a:r>
              <a:rPr lang="en-US" altLang="en-US" sz="1800" dirty="0"/>
              <a:t> = </a:t>
            </a:r>
            <a:r>
              <a:rPr lang="en-US" altLang="en-US" sz="1800" dirty="0" err="1"/>
              <a:t>this.Paragraphs</a:t>
            </a:r>
            <a:r>
              <a:rPr lang="en-US" altLang="en-US" sz="1800" dirty="0"/>
              <a:t>[1].Range; </a:t>
            </a:r>
          </a:p>
          <a:p>
            <a:pPr eaLnBrk="1" hangingPunct="1">
              <a:spcBef>
                <a:spcPct val="0"/>
              </a:spcBef>
              <a:buClrTx/>
              <a:buSzTx/>
              <a:buFontTx/>
              <a:buNone/>
            </a:pPr>
            <a:endParaRPr lang="en-US" altLang="en-US" sz="1800" dirty="0"/>
          </a:p>
          <a:p>
            <a:pPr eaLnBrk="1" hangingPunct="1">
              <a:spcBef>
                <a:spcPct val="0"/>
              </a:spcBef>
              <a:buClrTx/>
              <a:buSzTx/>
              <a:buFontTx/>
              <a:buNone/>
            </a:pPr>
            <a:r>
              <a:rPr lang="en-US" altLang="en-US" sz="1800" dirty="0"/>
              <a:t>    // Change the formatting. </a:t>
            </a:r>
          </a:p>
          <a:p>
            <a:pPr eaLnBrk="1" hangingPunct="1">
              <a:spcBef>
                <a:spcPct val="0"/>
              </a:spcBef>
              <a:buClrTx/>
              <a:buSzTx/>
              <a:buFontTx/>
              <a:buNone/>
            </a:pPr>
            <a:r>
              <a:rPr lang="en-US" altLang="en-US" sz="1800" dirty="0"/>
              <a:t>    </a:t>
            </a:r>
            <a:r>
              <a:rPr lang="en-US" altLang="en-US" sz="1800" dirty="0" err="1"/>
              <a:t>rng.Font.Size</a:t>
            </a:r>
            <a:r>
              <a:rPr lang="en-US" altLang="en-US" sz="1800" dirty="0"/>
              <a:t> = 14; </a:t>
            </a:r>
          </a:p>
          <a:p>
            <a:pPr eaLnBrk="1" hangingPunct="1">
              <a:spcBef>
                <a:spcPct val="0"/>
              </a:spcBef>
              <a:buClrTx/>
              <a:buSzTx/>
              <a:buFontTx/>
              <a:buNone/>
            </a:pPr>
            <a:r>
              <a:rPr lang="en-US" altLang="en-US" sz="1800" dirty="0"/>
              <a:t>    </a:t>
            </a:r>
            <a:r>
              <a:rPr lang="en-US" altLang="en-US" sz="1800" dirty="0" err="1"/>
              <a:t>rng.Font.Name</a:t>
            </a:r>
            <a:r>
              <a:rPr lang="en-US" altLang="en-US" sz="1800" dirty="0"/>
              <a:t> = "Arial"; </a:t>
            </a:r>
          </a:p>
          <a:p>
            <a:pPr eaLnBrk="1" hangingPunct="1">
              <a:spcBef>
                <a:spcPct val="0"/>
              </a:spcBef>
              <a:buClrTx/>
              <a:buSzTx/>
              <a:buFontTx/>
              <a:buNone/>
            </a:pPr>
            <a:r>
              <a:rPr lang="en-US" altLang="en-US" sz="1800" dirty="0"/>
              <a:t>    </a:t>
            </a:r>
            <a:r>
              <a:rPr lang="en-US" altLang="en-US" sz="1800" dirty="0" err="1"/>
              <a:t>rng.ParagraphFormat.Alignment</a:t>
            </a:r>
            <a:r>
              <a:rPr lang="en-US" altLang="en-US" sz="1800" dirty="0"/>
              <a:t> = </a:t>
            </a:r>
            <a:r>
              <a:rPr lang="en-US" altLang="en-US" sz="1800" dirty="0" err="1"/>
              <a:t>Word.WdParagraphAlignment.wdAlignParagraphCenter</a:t>
            </a:r>
            <a:r>
              <a:rPr lang="en-US" altLang="en-US" sz="1800" dirty="0"/>
              <a:t>;</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Apply the Normal Indent style. </a:t>
            </a:r>
          </a:p>
          <a:p>
            <a:pPr eaLnBrk="1" hangingPunct="1">
              <a:spcBef>
                <a:spcPct val="0"/>
              </a:spcBef>
              <a:buClrTx/>
              <a:buSzTx/>
              <a:buFontTx/>
              <a:buNone/>
            </a:pPr>
            <a:r>
              <a:rPr lang="en-US" altLang="en-US" sz="1800" dirty="0"/>
              <a:t>    object </a:t>
            </a:r>
            <a:r>
              <a:rPr lang="en-US" altLang="en-US" sz="1800" dirty="0" err="1"/>
              <a:t>indentStyle</a:t>
            </a:r>
            <a:r>
              <a:rPr lang="en-US" altLang="en-US" sz="1800" dirty="0"/>
              <a:t> = "Normal Indent"; </a:t>
            </a:r>
          </a:p>
          <a:p>
            <a:pPr eaLnBrk="1" hangingPunct="1">
              <a:spcBef>
                <a:spcPct val="0"/>
              </a:spcBef>
              <a:buClrTx/>
              <a:buSzTx/>
              <a:buFontTx/>
              <a:buNone/>
            </a:pPr>
            <a:r>
              <a:rPr lang="en-US" altLang="en-US" sz="1800" dirty="0"/>
              <a:t>    </a:t>
            </a:r>
            <a:r>
              <a:rPr lang="en-US" altLang="en-US" sz="1800" dirty="0" err="1"/>
              <a:t>rng.set_Style</a:t>
            </a:r>
            <a:r>
              <a:rPr lang="en-US" altLang="en-US" sz="1800" dirty="0"/>
              <a:t>(ref </a:t>
            </a:r>
            <a:r>
              <a:rPr lang="en-US" altLang="en-US" sz="1800" dirty="0" err="1"/>
              <a:t>indentStyle</a:t>
            </a:r>
            <a:r>
              <a:rPr lang="en-US" altLang="en-US" sz="1800" dirty="0"/>
              <a:t>); </a:t>
            </a:r>
          </a:p>
          <a:p>
            <a:pPr eaLnBrk="1" hangingPunct="1">
              <a:spcBef>
                <a:spcPct val="0"/>
              </a:spcBef>
              <a:buClrTx/>
              <a:buSzTx/>
              <a:buFontTx/>
              <a:buNone/>
            </a:pPr>
            <a:r>
              <a:rPr lang="en-US" altLang="en-US" sz="1800" dirty="0"/>
              <a:t>}</a:t>
            </a:r>
            <a:endParaRPr lang="en-US" altLang="zh-CN" sz="1800" dirty="0"/>
          </a:p>
        </p:txBody>
      </p:sp>
    </p:spTree>
    <p:extLst>
      <p:ext uri="{BB962C8B-B14F-4D97-AF65-F5344CB8AC3E}">
        <p14:creationId xmlns:p14="http://schemas.microsoft.com/office/powerpoint/2010/main" val="3667952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95207" y="578401"/>
            <a:ext cx="6559826" cy="720725"/>
          </a:xfrm>
        </p:spPr>
        <p:txBody>
          <a:bodyPr/>
          <a:lstStyle/>
          <a:p>
            <a:pPr eaLnBrk="1" hangingPunct="1"/>
            <a:r>
              <a:rPr lang="en-US" altLang="zh-CN" dirty="0"/>
              <a:t>COM</a:t>
            </a:r>
            <a:r>
              <a:rPr lang="zh-CN" altLang="en-US" dirty="0"/>
              <a:t>组件是什么？</a:t>
            </a:r>
          </a:p>
        </p:txBody>
      </p:sp>
      <p:sp>
        <p:nvSpPr>
          <p:cNvPr id="7172" name="Rectangle 3"/>
          <p:cNvSpPr>
            <a:spLocks noGrp="1" noChangeArrowheads="1"/>
          </p:cNvSpPr>
          <p:nvPr>
            <p:ph type="body" idx="4294967295"/>
          </p:nvPr>
        </p:nvSpPr>
        <p:spPr>
          <a:xfrm>
            <a:off x="604299" y="1541656"/>
            <a:ext cx="11449878" cy="4596751"/>
          </a:xfrm>
        </p:spPr>
        <p:txBody>
          <a:bodyPr>
            <a:noAutofit/>
          </a:bodyPr>
          <a:lstStyle/>
          <a:p>
            <a:pPr>
              <a:buFont typeface="Wingdings" panose="05000000000000000000" pitchFamily="2" charset="2"/>
              <a:buChar char="p"/>
            </a:pPr>
            <a:r>
              <a:rPr lang="en-US" altLang="zh-CN" sz="2400" dirty="0"/>
              <a:t>  COM</a:t>
            </a:r>
            <a:r>
              <a:rPr lang="zh-CN" altLang="en-US" sz="2400" dirty="0"/>
              <a:t>组件是以动态链接库（</a:t>
            </a:r>
            <a:r>
              <a:rPr lang="en-US" altLang="zh-CN" sz="2400" dirty="0"/>
              <a:t>DLL</a:t>
            </a:r>
            <a:r>
              <a:rPr lang="zh-CN" altLang="en-US" sz="2400" dirty="0"/>
              <a:t>）或可执行文件（</a:t>
            </a:r>
            <a:r>
              <a:rPr lang="en-US" altLang="zh-CN" sz="2400" dirty="0"/>
              <a:t>EXE</a:t>
            </a:r>
            <a:r>
              <a:rPr lang="zh-CN" altLang="en-US" sz="2400" dirty="0"/>
              <a:t>）形式发布的可执行代码</a:t>
            </a:r>
          </a:p>
          <a:p>
            <a:pPr>
              <a:buFont typeface="Wingdings" panose="05000000000000000000" pitchFamily="2" charset="2"/>
              <a:buChar char="p"/>
            </a:pPr>
            <a:r>
              <a:rPr lang="en-US" altLang="zh-CN" sz="2400" dirty="0"/>
              <a:t>  COM</a:t>
            </a:r>
            <a:r>
              <a:rPr lang="zh-CN" altLang="en-US" sz="2400" dirty="0"/>
              <a:t>组件是遵循</a:t>
            </a:r>
            <a:r>
              <a:rPr lang="en-US" altLang="zh-CN" sz="2400" dirty="0"/>
              <a:t>COM</a:t>
            </a:r>
            <a:r>
              <a:rPr lang="zh-CN" altLang="en-US" sz="2400" dirty="0"/>
              <a:t>规范编写的</a:t>
            </a:r>
          </a:p>
          <a:p>
            <a:pPr>
              <a:buFont typeface="Wingdings" panose="05000000000000000000" pitchFamily="2" charset="2"/>
              <a:buChar char="p"/>
            </a:pPr>
            <a:r>
              <a:rPr lang="en-US" altLang="zh-CN" sz="2400" dirty="0"/>
              <a:t>  COM</a:t>
            </a:r>
            <a:r>
              <a:rPr lang="zh-CN" altLang="en-US" sz="2400" dirty="0"/>
              <a:t>组件可以给应用程序、操作系统以及其他组件提供服务</a:t>
            </a:r>
          </a:p>
          <a:p>
            <a:pPr>
              <a:buFont typeface="Wingdings" panose="05000000000000000000" pitchFamily="2" charset="2"/>
              <a:buChar char="p"/>
            </a:pPr>
            <a:r>
              <a:rPr lang="zh-CN" altLang="en-US" sz="2400" dirty="0"/>
              <a:t>  自定义的</a:t>
            </a:r>
            <a:r>
              <a:rPr lang="en-US" altLang="zh-CN" sz="2400" dirty="0"/>
              <a:t>COM</a:t>
            </a:r>
            <a:r>
              <a:rPr lang="zh-CN" altLang="en-US" sz="2400" dirty="0"/>
              <a:t>组件可以在运行时刻同其他组件连接起来构成某个应用程序</a:t>
            </a:r>
          </a:p>
          <a:p>
            <a:pPr>
              <a:buFont typeface="Wingdings" panose="05000000000000000000" pitchFamily="2" charset="2"/>
              <a:buChar char="p"/>
            </a:pPr>
            <a:r>
              <a:rPr lang="en-US" altLang="zh-CN" sz="2400" dirty="0"/>
              <a:t>  COM</a:t>
            </a:r>
            <a:r>
              <a:rPr lang="zh-CN" altLang="en-US" sz="2400" dirty="0"/>
              <a:t>组件运行时可以动态的插入或卸出应用</a:t>
            </a:r>
          </a:p>
          <a:p>
            <a:pPr>
              <a:buFont typeface="Wingdings" panose="05000000000000000000" pitchFamily="2" charset="2"/>
              <a:buChar char="p"/>
            </a:pPr>
            <a:r>
              <a:rPr lang="en-US" altLang="zh-CN" sz="2400" dirty="0"/>
              <a:t>  COM</a:t>
            </a:r>
            <a:r>
              <a:rPr lang="zh-CN" altLang="en-US" sz="2400" dirty="0"/>
              <a:t>组件必须是动态链接的</a:t>
            </a:r>
          </a:p>
          <a:p>
            <a:pPr>
              <a:buFont typeface="Wingdings" panose="05000000000000000000" pitchFamily="2" charset="2"/>
              <a:buChar char="p"/>
            </a:pPr>
            <a:r>
              <a:rPr lang="en-US" altLang="zh-CN" sz="2400" dirty="0"/>
              <a:t>  COM</a:t>
            </a:r>
            <a:r>
              <a:rPr lang="zh-CN" altLang="en-US" sz="2400" dirty="0"/>
              <a:t>组件必须隐藏（封装）其内部实现细节</a:t>
            </a:r>
          </a:p>
          <a:p>
            <a:pPr>
              <a:buFont typeface="Wingdings" panose="05000000000000000000" pitchFamily="2" charset="2"/>
              <a:buChar char="p"/>
            </a:pPr>
            <a:r>
              <a:rPr lang="en-US" altLang="zh-CN" sz="2400" dirty="0"/>
              <a:t>  COM</a:t>
            </a:r>
            <a:r>
              <a:rPr lang="zh-CN" altLang="en-US" sz="2400" dirty="0"/>
              <a:t>组件必须将其实现的语言隐藏</a:t>
            </a:r>
          </a:p>
          <a:p>
            <a:pPr>
              <a:buFont typeface="Wingdings" panose="05000000000000000000" pitchFamily="2" charset="2"/>
              <a:buChar char="p"/>
            </a:pPr>
            <a:r>
              <a:rPr lang="en-US" altLang="zh-CN" sz="2400" dirty="0"/>
              <a:t>  COM</a:t>
            </a:r>
            <a:r>
              <a:rPr lang="zh-CN" altLang="en-US" sz="2400" dirty="0"/>
              <a:t>组件必须以二进制的形式发布</a:t>
            </a:r>
          </a:p>
        </p:txBody>
      </p:sp>
    </p:spTree>
    <p:extLst>
      <p:ext uri="{BB962C8B-B14F-4D97-AF65-F5344CB8AC3E}">
        <p14:creationId xmlns:p14="http://schemas.microsoft.com/office/powerpoint/2010/main" val="25768600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4174434" y="1381087"/>
            <a:ext cx="5096786" cy="720725"/>
          </a:xfrm>
        </p:spPr>
        <p:txBody>
          <a:bodyPr/>
          <a:lstStyle/>
          <a:p>
            <a:pPr eaLnBrk="1" hangingPunct="1"/>
            <a:r>
              <a:rPr lang="zh-CN" altLang="en-US" dirty="0"/>
              <a:t>段落格式</a:t>
            </a:r>
          </a:p>
        </p:txBody>
      </p:sp>
      <p:sp>
        <p:nvSpPr>
          <p:cNvPr id="38916" name="Rectangle 3"/>
          <p:cNvSpPr>
            <a:spLocks noGrp="1" noChangeArrowheads="1"/>
          </p:cNvSpPr>
          <p:nvPr>
            <p:ph type="body" idx="4294967295"/>
          </p:nvPr>
        </p:nvSpPr>
        <p:spPr>
          <a:xfrm>
            <a:off x="4174434" y="2887080"/>
            <a:ext cx="2446338" cy="1530350"/>
          </a:xfrm>
        </p:spPr>
        <p:txBody>
          <a:bodyPr>
            <a:noAutofit/>
          </a:bodyPr>
          <a:lstStyle/>
          <a:p>
            <a:pPr eaLnBrk="1" hangingPunct="1"/>
            <a:r>
              <a:rPr lang="zh-CN" altLang="en-US" sz="3200" dirty="0"/>
              <a:t>行距</a:t>
            </a:r>
          </a:p>
          <a:p>
            <a:pPr eaLnBrk="1" hangingPunct="1"/>
            <a:r>
              <a:rPr lang="zh-CN" altLang="en-US" sz="3200" dirty="0"/>
              <a:t>首行缩进</a:t>
            </a:r>
          </a:p>
        </p:txBody>
      </p:sp>
    </p:spTree>
    <p:extLst>
      <p:ext uri="{BB962C8B-B14F-4D97-AF65-F5344CB8AC3E}">
        <p14:creationId xmlns:p14="http://schemas.microsoft.com/office/powerpoint/2010/main" val="3725172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4293704" y="1036030"/>
            <a:ext cx="2376488" cy="796925"/>
          </a:xfrm>
        </p:spPr>
        <p:txBody>
          <a:bodyPr/>
          <a:lstStyle/>
          <a:p>
            <a:pPr eaLnBrk="1" hangingPunct="1"/>
            <a:r>
              <a:rPr lang="zh-CN" altLang="en-US" dirty="0"/>
              <a:t>设置标题</a:t>
            </a:r>
          </a:p>
        </p:txBody>
      </p:sp>
      <p:sp>
        <p:nvSpPr>
          <p:cNvPr id="39940" name="Rectangle 3"/>
          <p:cNvSpPr>
            <a:spLocks noGrp="1" noChangeArrowheads="1"/>
          </p:cNvSpPr>
          <p:nvPr>
            <p:ph type="body" idx="4294967295"/>
          </p:nvPr>
        </p:nvSpPr>
        <p:spPr>
          <a:xfrm>
            <a:off x="4293704" y="2497179"/>
            <a:ext cx="3446463" cy="1177925"/>
          </a:xfrm>
        </p:spPr>
        <p:txBody>
          <a:bodyPr>
            <a:normAutofit/>
          </a:bodyPr>
          <a:lstStyle/>
          <a:p>
            <a:pPr eaLnBrk="1" hangingPunct="1"/>
            <a:r>
              <a:rPr lang="zh-CN" altLang="en-US" sz="3200" dirty="0"/>
              <a:t>标题格式</a:t>
            </a:r>
          </a:p>
          <a:p>
            <a:pPr eaLnBrk="1" hangingPunct="1"/>
            <a:r>
              <a:rPr lang="zh-CN" altLang="en-US" sz="3200" dirty="0"/>
              <a:t>文档结构与标题</a:t>
            </a:r>
          </a:p>
        </p:txBody>
      </p:sp>
    </p:spTree>
    <p:extLst>
      <p:ext uri="{BB962C8B-B14F-4D97-AF65-F5344CB8AC3E}">
        <p14:creationId xmlns:p14="http://schemas.microsoft.com/office/powerpoint/2010/main" val="6318129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a:xfrm>
            <a:off x="3148716" y="1228023"/>
            <a:ext cx="3959750" cy="720725"/>
          </a:xfrm>
        </p:spPr>
        <p:txBody>
          <a:bodyPr/>
          <a:lstStyle/>
          <a:p>
            <a:pPr eaLnBrk="1" hangingPunct="1"/>
            <a:r>
              <a:rPr lang="zh-CN" altLang="en-US" dirty="0"/>
              <a:t>插入目录</a:t>
            </a:r>
          </a:p>
        </p:txBody>
      </p:sp>
      <p:sp>
        <p:nvSpPr>
          <p:cNvPr id="40964" name="Rectangle 3"/>
          <p:cNvSpPr>
            <a:spLocks noGrp="1" noChangeArrowheads="1"/>
          </p:cNvSpPr>
          <p:nvPr>
            <p:ph type="body" idx="4294967295"/>
          </p:nvPr>
        </p:nvSpPr>
        <p:spPr>
          <a:xfrm>
            <a:off x="3148716" y="2633471"/>
            <a:ext cx="6934200" cy="3615287"/>
          </a:xfrm>
        </p:spPr>
        <p:txBody>
          <a:bodyPr>
            <a:normAutofit/>
          </a:bodyPr>
          <a:lstStyle/>
          <a:p>
            <a:pPr eaLnBrk="1" hangingPunct="1"/>
            <a:r>
              <a:rPr lang="zh-CN" altLang="en-US" sz="3600" dirty="0"/>
              <a:t>目录级别</a:t>
            </a:r>
          </a:p>
          <a:p>
            <a:pPr eaLnBrk="1" hangingPunct="1"/>
            <a:r>
              <a:rPr lang="zh-CN" altLang="en-US" sz="3600" dirty="0"/>
              <a:t>页码</a:t>
            </a:r>
            <a:endParaRPr lang="en-US" altLang="zh-CN" sz="3600" dirty="0"/>
          </a:p>
          <a:p>
            <a:pPr eaLnBrk="1" hangingPunct="1"/>
            <a:r>
              <a:rPr lang="zh-CN" altLang="en-US" sz="3600" dirty="0"/>
              <a:t>目录的更新</a:t>
            </a:r>
            <a:endParaRPr lang="en-US" altLang="zh-CN" sz="3600" dirty="0"/>
          </a:p>
          <a:p>
            <a:pPr lvl="1"/>
            <a:r>
              <a:rPr lang="en-US" altLang="zh-CN" sz="3600" dirty="0" err="1"/>
              <a:t>oDoc.Fields</a:t>
            </a:r>
            <a:r>
              <a:rPr lang="en-US" altLang="zh-CN" sz="3600" dirty="0"/>
              <a:t>[1].Update</a:t>
            </a:r>
            <a:endParaRPr lang="zh-CN" altLang="en-US" sz="3400" dirty="0"/>
          </a:p>
        </p:txBody>
      </p:sp>
    </p:spTree>
    <p:extLst>
      <p:ext uri="{BB962C8B-B14F-4D97-AF65-F5344CB8AC3E}">
        <p14:creationId xmlns:p14="http://schemas.microsoft.com/office/powerpoint/2010/main" val="37514253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idx="4294967295"/>
          </p:nvPr>
        </p:nvSpPr>
        <p:spPr>
          <a:xfrm>
            <a:off x="4004277" y="1269955"/>
            <a:ext cx="4651513" cy="762000"/>
          </a:xfrm>
        </p:spPr>
        <p:txBody>
          <a:bodyPr/>
          <a:lstStyle/>
          <a:p>
            <a:pPr eaLnBrk="1" hangingPunct="1"/>
            <a:r>
              <a:rPr lang="zh-CN" altLang="en-US" dirty="0"/>
              <a:t>文档页控制符</a:t>
            </a:r>
          </a:p>
        </p:txBody>
      </p:sp>
      <p:sp>
        <p:nvSpPr>
          <p:cNvPr id="41988" name="Rectangle 3"/>
          <p:cNvSpPr>
            <a:spLocks noGrp="1" noChangeArrowheads="1"/>
          </p:cNvSpPr>
          <p:nvPr>
            <p:ph type="body" idx="4294967295"/>
          </p:nvPr>
        </p:nvSpPr>
        <p:spPr>
          <a:xfrm>
            <a:off x="4004277" y="2535776"/>
            <a:ext cx="3100388" cy="1454150"/>
          </a:xfrm>
        </p:spPr>
        <p:txBody>
          <a:bodyPr>
            <a:noAutofit/>
          </a:bodyPr>
          <a:lstStyle/>
          <a:p>
            <a:pPr eaLnBrk="1" hangingPunct="1"/>
            <a:r>
              <a:rPr lang="zh-CN" altLang="en-US" sz="3200" dirty="0"/>
              <a:t>分节符</a:t>
            </a:r>
          </a:p>
          <a:p>
            <a:pPr eaLnBrk="1" hangingPunct="1"/>
            <a:r>
              <a:rPr lang="zh-CN" altLang="en-US" sz="3200" dirty="0"/>
              <a:t>分页符</a:t>
            </a:r>
          </a:p>
        </p:txBody>
      </p:sp>
    </p:spTree>
    <p:extLst>
      <p:ext uri="{BB962C8B-B14F-4D97-AF65-F5344CB8AC3E}">
        <p14:creationId xmlns:p14="http://schemas.microsoft.com/office/powerpoint/2010/main" val="28128483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2415208" y="978828"/>
            <a:ext cx="8006963" cy="895350"/>
          </a:xfrm>
        </p:spPr>
        <p:txBody>
          <a:bodyPr/>
          <a:lstStyle/>
          <a:p>
            <a:pPr eaLnBrk="1" hangingPunct="1"/>
            <a:r>
              <a:rPr lang="zh-CN" altLang="en-US" dirty="0"/>
              <a:t>插入小节类型与下一页区别</a:t>
            </a:r>
          </a:p>
        </p:txBody>
      </p:sp>
      <p:pic>
        <p:nvPicPr>
          <p:cNvPr id="43012" name="Picture 4" descr="a47496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743" y="2383763"/>
            <a:ext cx="6119813"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85975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idx="4294967295"/>
          </p:nvPr>
        </p:nvSpPr>
        <p:spPr>
          <a:xfrm>
            <a:off x="3132814" y="1112917"/>
            <a:ext cx="5860111" cy="727075"/>
          </a:xfrm>
        </p:spPr>
        <p:txBody>
          <a:bodyPr/>
          <a:lstStyle/>
          <a:p>
            <a:pPr eaLnBrk="1" hangingPunct="1"/>
            <a:r>
              <a:rPr lang="zh-CN" altLang="en-US" dirty="0"/>
              <a:t>文档页眉页脚设置</a:t>
            </a:r>
          </a:p>
        </p:txBody>
      </p:sp>
      <p:sp>
        <p:nvSpPr>
          <p:cNvPr id="44036" name="Rectangle 3"/>
          <p:cNvSpPr>
            <a:spLocks noGrp="1" noChangeArrowheads="1"/>
          </p:cNvSpPr>
          <p:nvPr>
            <p:ph type="body" idx="4294967295"/>
          </p:nvPr>
        </p:nvSpPr>
        <p:spPr>
          <a:xfrm>
            <a:off x="3132814" y="2813674"/>
            <a:ext cx="6446838" cy="2212975"/>
          </a:xfrm>
        </p:spPr>
        <p:txBody>
          <a:bodyPr>
            <a:normAutofit/>
          </a:bodyPr>
          <a:lstStyle/>
          <a:p>
            <a:pPr eaLnBrk="1" hangingPunct="1"/>
            <a:r>
              <a:rPr lang="zh-CN" altLang="en-US" sz="3600" dirty="0"/>
              <a:t>进入页眉页脚编辑状态</a:t>
            </a:r>
          </a:p>
          <a:p>
            <a:pPr eaLnBrk="1" hangingPunct="1"/>
            <a:r>
              <a:rPr lang="zh-CN" altLang="en-US" sz="3600" dirty="0"/>
              <a:t>去掉页眉线</a:t>
            </a:r>
          </a:p>
          <a:p>
            <a:pPr eaLnBrk="1" hangingPunct="1"/>
            <a:r>
              <a:rPr lang="zh-CN" altLang="en-US" sz="3600" dirty="0"/>
              <a:t>插入页码</a:t>
            </a:r>
          </a:p>
        </p:txBody>
      </p:sp>
    </p:spTree>
    <p:extLst>
      <p:ext uri="{BB962C8B-B14F-4D97-AF65-F5344CB8AC3E}">
        <p14:creationId xmlns:p14="http://schemas.microsoft.com/office/powerpoint/2010/main" val="34207988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4810539" y="1102581"/>
            <a:ext cx="2878372" cy="796925"/>
          </a:xfrm>
        </p:spPr>
        <p:txBody>
          <a:bodyPr/>
          <a:lstStyle/>
          <a:p>
            <a:pPr eaLnBrk="1" hangingPunct="1"/>
            <a:r>
              <a:rPr lang="zh-CN" altLang="en-US" dirty="0"/>
              <a:t>插入页码</a:t>
            </a:r>
          </a:p>
        </p:txBody>
      </p:sp>
      <p:sp>
        <p:nvSpPr>
          <p:cNvPr id="45060" name="Rectangle 3"/>
          <p:cNvSpPr>
            <a:spLocks noGrp="1" noChangeArrowheads="1"/>
          </p:cNvSpPr>
          <p:nvPr>
            <p:ph type="body" idx="4294967295"/>
          </p:nvPr>
        </p:nvSpPr>
        <p:spPr>
          <a:xfrm>
            <a:off x="4810539" y="2946859"/>
            <a:ext cx="3411538" cy="1349375"/>
          </a:xfrm>
        </p:spPr>
        <p:txBody>
          <a:bodyPr>
            <a:normAutofit/>
          </a:bodyPr>
          <a:lstStyle/>
          <a:p>
            <a:pPr eaLnBrk="1" hangingPunct="1"/>
            <a:r>
              <a:rPr lang="zh-CN" altLang="en-US" sz="3200" dirty="0"/>
              <a:t>设置页码样式</a:t>
            </a:r>
          </a:p>
          <a:p>
            <a:pPr eaLnBrk="1" hangingPunct="1"/>
            <a:r>
              <a:rPr lang="zh-CN" altLang="en-US" sz="3200" dirty="0"/>
              <a:t>页码对齐</a:t>
            </a:r>
          </a:p>
        </p:txBody>
      </p:sp>
    </p:spTree>
    <p:extLst>
      <p:ext uri="{BB962C8B-B14F-4D97-AF65-F5344CB8AC3E}">
        <p14:creationId xmlns:p14="http://schemas.microsoft.com/office/powerpoint/2010/main" val="9852212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2887801" y="1167782"/>
            <a:ext cx="6154310" cy="757238"/>
          </a:xfrm>
        </p:spPr>
        <p:txBody>
          <a:bodyPr/>
          <a:lstStyle/>
          <a:p>
            <a:pPr eaLnBrk="1" hangingPunct="1"/>
            <a:r>
              <a:rPr lang="zh-CN" altLang="en-US" dirty="0"/>
              <a:t>文档中的 </a:t>
            </a:r>
            <a:r>
              <a:rPr lang="en-US" altLang="zh-CN" dirty="0"/>
              <a:t>Word </a:t>
            </a:r>
            <a:r>
              <a:rPr lang="zh-CN" altLang="en-US" dirty="0"/>
              <a:t>表格</a:t>
            </a:r>
          </a:p>
        </p:txBody>
      </p:sp>
      <p:sp>
        <p:nvSpPr>
          <p:cNvPr id="46084" name="Rectangle 3"/>
          <p:cNvSpPr>
            <a:spLocks noGrp="1" noChangeArrowheads="1"/>
          </p:cNvSpPr>
          <p:nvPr>
            <p:ph type="body" idx="4294967295"/>
          </p:nvPr>
        </p:nvSpPr>
        <p:spPr>
          <a:xfrm>
            <a:off x="3189212" y="2606049"/>
            <a:ext cx="5551488" cy="2524125"/>
          </a:xfrm>
        </p:spPr>
        <p:txBody>
          <a:bodyPr/>
          <a:lstStyle/>
          <a:p>
            <a:pPr eaLnBrk="1" hangingPunct="1"/>
            <a:r>
              <a:rPr lang="zh-CN" altLang="en-US" sz="3200" dirty="0"/>
              <a:t>设置行数和列数插入表格</a:t>
            </a:r>
          </a:p>
          <a:p>
            <a:pPr eaLnBrk="1" hangingPunct="1"/>
            <a:r>
              <a:rPr lang="zh-CN" altLang="en-US" sz="3200" dirty="0"/>
              <a:t>设置表格行列宽度</a:t>
            </a:r>
          </a:p>
          <a:p>
            <a:pPr eaLnBrk="1" hangingPunct="1"/>
            <a:r>
              <a:rPr lang="zh-CN" altLang="en-US" sz="3200" dirty="0"/>
              <a:t>单元格对齐方式</a:t>
            </a:r>
          </a:p>
          <a:p>
            <a:pPr eaLnBrk="1" hangingPunct="1"/>
            <a:r>
              <a:rPr lang="zh-CN" altLang="en-US" sz="3200" dirty="0"/>
              <a:t>表格单元格内容</a:t>
            </a:r>
          </a:p>
          <a:p>
            <a:pPr eaLnBrk="1" hangingPunct="1"/>
            <a:endParaRPr lang="en-US" altLang="zh-CN" dirty="0"/>
          </a:p>
        </p:txBody>
      </p:sp>
    </p:spTree>
    <p:extLst>
      <p:ext uri="{BB962C8B-B14F-4D97-AF65-F5344CB8AC3E}">
        <p14:creationId xmlns:p14="http://schemas.microsoft.com/office/powerpoint/2010/main" val="598848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588872" y="1455978"/>
            <a:ext cx="11410122" cy="727075"/>
          </a:xfrm>
        </p:spPr>
        <p:txBody>
          <a:bodyPr>
            <a:normAutofit/>
          </a:bodyPr>
          <a:lstStyle/>
          <a:p>
            <a:r>
              <a:rPr lang="en-US" altLang="zh-CN" sz="3600" dirty="0"/>
              <a:t>Word</a:t>
            </a:r>
            <a:r>
              <a:rPr lang="zh-CN" altLang="en-US" sz="3600" dirty="0"/>
              <a:t>中插入图片</a:t>
            </a:r>
            <a:r>
              <a:rPr lang="en-US" altLang="zh-CN" sz="3600" dirty="0" err="1"/>
              <a:t>InlineShapes.AddPicture</a:t>
            </a:r>
            <a:endParaRPr lang="zh-CN" altLang="en-US" sz="3600" dirty="0"/>
          </a:p>
        </p:txBody>
      </p:sp>
      <p:sp>
        <p:nvSpPr>
          <p:cNvPr id="48132" name="Rectangle 3"/>
          <p:cNvSpPr>
            <a:spLocks noGrp="1" noChangeArrowheads="1"/>
          </p:cNvSpPr>
          <p:nvPr>
            <p:ph type="body" idx="4294967295"/>
          </p:nvPr>
        </p:nvSpPr>
        <p:spPr>
          <a:xfrm>
            <a:off x="1995777" y="2698005"/>
            <a:ext cx="8596313" cy="1866900"/>
          </a:xfrm>
        </p:spPr>
        <p:txBody>
          <a:bodyPr>
            <a:normAutofit/>
          </a:bodyPr>
          <a:lstStyle/>
          <a:p>
            <a:r>
              <a:rPr lang="en-US" altLang="zh-CN" sz="3200" dirty="0" err="1"/>
              <a:t>currentSelection.InlineShapes.AddPicture</a:t>
            </a:r>
            <a:r>
              <a:rPr lang="en-US" altLang="zh-CN" sz="3200" dirty="0"/>
              <a:t>(@"D:\stu\cword\zsc-logo.png",</a:t>
            </a:r>
            <a:br>
              <a:rPr lang="en-US" altLang="zh-CN" sz="3200" dirty="0"/>
            </a:br>
            <a:r>
              <a:rPr lang="en-US" altLang="zh-CN" sz="3200" dirty="0"/>
              <a:t>ref missing, ref missing, ref missing);</a:t>
            </a:r>
          </a:p>
        </p:txBody>
      </p:sp>
    </p:spTree>
    <p:extLst>
      <p:ext uri="{BB962C8B-B14F-4D97-AF65-F5344CB8AC3E}">
        <p14:creationId xmlns:p14="http://schemas.microsoft.com/office/powerpoint/2010/main" val="1987975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2783910" y="1172154"/>
            <a:ext cx="7569642" cy="727075"/>
          </a:xfrm>
        </p:spPr>
        <p:txBody>
          <a:bodyPr/>
          <a:lstStyle/>
          <a:p>
            <a:pPr eaLnBrk="1" hangingPunct="1"/>
            <a:r>
              <a:rPr lang="en-US" altLang="zh-CN" dirty="0"/>
              <a:t>Word</a:t>
            </a:r>
            <a:r>
              <a:rPr lang="zh-CN" altLang="en-US" dirty="0"/>
              <a:t>对象的结束和释放</a:t>
            </a:r>
          </a:p>
        </p:txBody>
      </p:sp>
      <p:sp>
        <p:nvSpPr>
          <p:cNvPr id="48132" name="Rectangle 3"/>
          <p:cNvSpPr>
            <a:spLocks noGrp="1" noChangeArrowheads="1"/>
          </p:cNvSpPr>
          <p:nvPr>
            <p:ph type="body" idx="4294967295"/>
          </p:nvPr>
        </p:nvSpPr>
        <p:spPr>
          <a:xfrm>
            <a:off x="1821247" y="2435074"/>
            <a:ext cx="8596313" cy="1868487"/>
          </a:xfrm>
        </p:spPr>
        <p:txBody>
          <a:bodyPr>
            <a:normAutofit/>
          </a:bodyPr>
          <a:lstStyle/>
          <a:p>
            <a:pPr eaLnBrk="1" hangingPunct="1"/>
            <a:r>
              <a:rPr lang="en-US" altLang="zh-CN" sz="3200" dirty="0" err="1"/>
              <a:t>oWordApplic.Quit</a:t>
            </a:r>
            <a:r>
              <a:rPr lang="zh-CN" altLang="en-US" sz="3200" dirty="0"/>
              <a:t>方法</a:t>
            </a:r>
          </a:p>
          <a:p>
            <a:pPr eaLnBrk="1" hangingPunct="1"/>
            <a:r>
              <a:rPr lang="en-US" altLang="zh-CN" sz="3200" dirty="0" err="1"/>
              <a:t>System.Runtime.InteropServices.Marshal</a:t>
            </a:r>
            <a:br>
              <a:rPr lang="en-US" altLang="zh-CN" sz="3200" dirty="0"/>
            </a:br>
            <a:r>
              <a:rPr lang="en-US" altLang="zh-CN" sz="3200" dirty="0"/>
              <a:t>.</a:t>
            </a:r>
            <a:r>
              <a:rPr lang="en-US" altLang="zh-CN" sz="3200" dirty="0" err="1"/>
              <a:t>ReleaseComObject</a:t>
            </a:r>
            <a:r>
              <a:rPr lang="en-US" altLang="zh-CN" sz="3200" dirty="0"/>
              <a:t>()</a:t>
            </a:r>
          </a:p>
          <a:p>
            <a:pPr eaLnBrk="1" hangingPunct="1"/>
            <a:endParaRPr lang="en-US" altLang="zh-CN" sz="3200" dirty="0"/>
          </a:p>
        </p:txBody>
      </p:sp>
    </p:spTree>
    <p:extLst>
      <p:ext uri="{BB962C8B-B14F-4D97-AF65-F5344CB8AC3E}">
        <p14:creationId xmlns:p14="http://schemas.microsoft.com/office/powerpoint/2010/main" val="1892350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53301" y="926892"/>
            <a:ext cx="6074796" cy="720725"/>
          </a:xfrm>
        </p:spPr>
        <p:txBody>
          <a:bodyPr/>
          <a:lstStyle/>
          <a:p>
            <a:pPr eaLnBrk="1" hangingPunct="1"/>
            <a:r>
              <a:rPr lang="en-US" altLang="zh-CN" dirty="0"/>
              <a:t>COM</a:t>
            </a:r>
            <a:r>
              <a:rPr lang="zh-CN" altLang="en-US" dirty="0"/>
              <a:t>组件不是什么？</a:t>
            </a:r>
          </a:p>
        </p:txBody>
      </p:sp>
      <p:sp>
        <p:nvSpPr>
          <p:cNvPr id="7172" name="Rectangle 3"/>
          <p:cNvSpPr>
            <a:spLocks noGrp="1" noChangeArrowheads="1"/>
          </p:cNvSpPr>
          <p:nvPr>
            <p:ph type="body" idx="4294967295"/>
          </p:nvPr>
        </p:nvSpPr>
        <p:spPr>
          <a:xfrm>
            <a:off x="866692" y="2255839"/>
            <a:ext cx="10791825" cy="2521114"/>
          </a:xfrm>
        </p:spPr>
        <p:txBody>
          <a:bodyPr>
            <a:noAutofit/>
          </a:bodyPr>
          <a:lstStyle/>
          <a:p>
            <a:pPr>
              <a:buFont typeface="Wingdings" panose="05000000000000000000" pitchFamily="2" charset="2"/>
              <a:buChar char="p"/>
            </a:pPr>
            <a:r>
              <a:rPr lang="en-US" altLang="zh-CN" sz="2800" dirty="0"/>
              <a:t>  COM</a:t>
            </a:r>
            <a:r>
              <a:rPr lang="zh-CN" altLang="en-US" sz="2800" dirty="0"/>
              <a:t>组件不是一种计算机语言</a:t>
            </a:r>
          </a:p>
          <a:p>
            <a:pPr>
              <a:buFont typeface="Wingdings" panose="05000000000000000000" pitchFamily="2" charset="2"/>
              <a:buChar char="p"/>
            </a:pPr>
            <a:r>
              <a:rPr lang="en-US" altLang="zh-CN" sz="2800" dirty="0"/>
              <a:t>  COM</a:t>
            </a:r>
            <a:r>
              <a:rPr lang="zh-CN" altLang="en-US" sz="2800" dirty="0"/>
              <a:t>组件不是</a:t>
            </a:r>
            <a:r>
              <a:rPr lang="en-US" altLang="zh-CN" sz="2800" dirty="0"/>
              <a:t>DLL</a:t>
            </a:r>
            <a:r>
              <a:rPr lang="zh-CN" altLang="en-US" sz="2800" dirty="0"/>
              <a:t>，只是利用</a:t>
            </a:r>
            <a:r>
              <a:rPr lang="en-US" altLang="zh-CN" sz="2800" dirty="0"/>
              <a:t>DLL</a:t>
            </a:r>
            <a:r>
              <a:rPr lang="zh-CN" altLang="en-US" sz="2800" dirty="0"/>
              <a:t>来给组件提供</a:t>
            </a:r>
            <a:r>
              <a:rPr lang="zh-CN" altLang="en-US" sz="2800" dirty="0">
                <a:hlinkClick r:id="rId2"/>
              </a:rPr>
              <a:t>动态链接</a:t>
            </a:r>
            <a:r>
              <a:rPr lang="zh-CN" altLang="en-US" sz="2800" dirty="0"/>
              <a:t>的能力</a:t>
            </a:r>
          </a:p>
          <a:p>
            <a:pPr>
              <a:buFont typeface="Wingdings" panose="05000000000000000000" pitchFamily="2" charset="2"/>
              <a:buChar char="p"/>
            </a:pPr>
            <a:r>
              <a:rPr lang="en-US" altLang="zh-CN" sz="2800" dirty="0"/>
              <a:t>  COM</a:t>
            </a:r>
            <a:r>
              <a:rPr lang="zh-CN" altLang="en-US" sz="2800" dirty="0"/>
              <a:t>组件不是一个</a:t>
            </a:r>
            <a:r>
              <a:rPr lang="en-US" altLang="zh-CN" sz="2800" dirty="0"/>
              <a:t>API</a:t>
            </a:r>
            <a:r>
              <a:rPr lang="zh-CN" altLang="en-US" sz="2800" dirty="0"/>
              <a:t>函数集</a:t>
            </a:r>
          </a:p>
          <a:p>
            <a:pPr>
              <a:buFont typeface="Wingdings" panose="05000000000000000000" pitchFamily="2" charset="2"/>
              <a:buChar char="p"/>
            </a:pPr>
            <a:r>
              <a:rPr lang="en-US" altLang="zh-CN" sz="2800" dirty="0"/>
              <a:t>  COM</a:t>
            </a:r>
            <a:r>
              <a:rPr lang="zh-CN" altLang="en-US" sz="2800" dirty="0"/>
              <a:t>组件不是类</a:t>
            </a:r>
          </a:p>
        </p:txBody>
      </p:sp>
    </p:spTree>
    <p:extLst>
      <p:ext uri="{BB962C8B-B14F-4D97-AF65-F5344CB8AC3E}">
        <p14:creationId xmlns:p14="http://schemas.microsoft.com/office/powerpoint/2010/main" val="26892568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341906" y="573819"/>
            <a:ext cx="4913906" cy="863600"/>
          </a:xfrm>
        </p:spPr>
        <p:txBody>
          <a:bodyPr/>
          <a:lstStyle/>
          <a:p>
            <a:pPr eaLnBrk="1" hangingPunct="1"/>
            <a:r>
              <a:rPr lang="zh-CN" altLang="en-US" dirty="0"/>
              <a:t>程序运行演示</a:t>
            </a:r>
          </a:p>
        </p:txBody>
      </p:sp>
      <p:sp>
        <p:nvSpPr>
          <p:cNvPr id="49156" name="Rectangle 3"/>
          <p:cNvSpPr>
            <a:spLocks noGrp="1" noChangeArrowheads="1"/>
          </p:cNvSpPr>
          <p:nvPr>
            <p:ph type="body" idx="4294967295"/>
          </p:nvPr>
        </p:nvSpPr>
        <p:spPr>
          <a:xfrm>
            <a:off x="413467" y="1770184"/>
            <a:ext cx="7640638" cy="4953000"/>
          </a:xfrm>
        </p:spPr>
        <p:txBody>
          <a:bodyPr>
            <a:noAutofit/>
          </a:bodyPr>
          <a:lstStyle/>
          <a:p>
            <a:pPr eaLnBrk="1" hangingPunct="1"/>
            <a:r>
              <a:rPr lang="zh-CN" altLang="en-US" sz="3600" dirty="0"/>
              <a:t>创建</a:t>
            </a:r>
            <a:r>
              <a:rPr lang="en-US" altLang="zh-CN" sz="3600" dirty="0"/>
              <a:t>Word</a:t>
            </a:r>
            <a:r>
              <a:rPr lang="zh-CN" altLang="en-US" sz="3600" dirty="0"/>
              <a:t>文档的小节</a:t>
            </a:r>
            <a:endParaRPr lang="en-US" altLang="zh-CN" sz="3600" dirty="0"/>
          </a:p>
          <a:p>
            <a:pPr eaLnBrk="1" hangingPunct="1"/>
            <a:r>
              <a:rPr lang="zh-CN" altLang="en-US" sz="3600" dirty="0"/>
              <a:t>插入摘要并设置文本格式</a:t>
            </a:r>
            <a:endParaRPr lang="en-US" altLang="zh-CN" sz="3600" dirty="0"/>
          </a:p>
          <a:p>
            <a:pPr eaLnBrk="1" hangingPunct="1"/>
            <a:r>
              <a:rPr lang="zh-CN" altLang="en-US" sz="3600" dirty="0"/>
              <a:t>插入目录</a:t>
            </a:r>
            <a:endParaRPr lang="en-US" altLang="zh-CN" sz="3600" dirty="0"/>
          </a:p>
          <a:p>
            <a:pPr eaLnBrk="1" hangingPunct="1"/>
            <a:r>
              <a:rPr lang="zh-CN" altLang="en-US" sz="3600" dirty="0"/>
              <a:t>插入第一章正文并设置格式</a:t>
            </a:r>
            <a:endParaRPr lang="en-US" altLang="zh-CN" sz="3600" dirty="0"/>
          </a:p>
          <a:p>
            <a:pPr eaLnBrk="1" hangingPunct="1"/>
            <a:r>
              <a:rPr lang="zh-CN" altLang="en-US" sz="3600" dirty="0"/>
              <a:t>插入表格并设置边框线型</a:t>
            </a:r>
            <a:endParaRPr lang="en-US" altLang="zh-CN" sz="3600" dirty="0"/>
          </a:p>
          <a:p>
            <a:pPr eaLnBrk="1" hangingPunct="1"/>
            <a:r>
              <a:rPr lang="zh-CN" altLang="en-US" sz="3600" dirty="0"/>
              <a:t>插入图片</a:t>
            </a:r>
            <a:endParaRPr lang="en-US" altLang="zh-CN" sz="3600" dirty="0"/>
          </a:p>
          <a:p>
            <a:pPr eaLnBrk="1" hangingPunct="1"/>
            <a:r>
              <a:rPr lang="zh-CN" altLang="en-US" sz="3600" dirty="0"/>
              <a:t>设置各小节的页眉页脚</a:t>
            </a:r>
            <a:endParaRPr lang="zh-CN" altLang="zh-CN" sz="36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843" y="1770184"/>
            <a:ext cx="5627822" cy="3540369"/>
          </a:xfrm>
          <a:prstGeom prst="rect">
            <a:avLst/>
          </a:prstGeom>
        </p:spPr>
      </p:pic>
    </p:spTree>
    <p:extLst>
      <p:ext uri="{BB962C8B-B14F-4D97-AF65-F5344CB8AC3E}">
        <p14:creationId xmlns:p14="http://schemas.microsoft.com/office/powerpoint/2010/main" val="34995371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3698627" y="808756"/>
            <a:ext cx="5367130" cy="728662"/>
          </a:xfrm>
        </p:spPr>
        <p:txBody>
          <a:bodyPr/>
          <a:lstStyle/>
          <a:p>
            <a:pPr eaLnBrk="1" hangingPunct="1"/>
            <a:r>
              <a:rPr lang="zh-CN" altLang="en-US" dirty="0"/>
              <a:t>程序调试中的问题</a:t>
            </a:r>
          </a:p>
        </p:txBody>
      </p:sp>
      <p:sp>
        <p:nvSpPr>
          <p:cNvPr id="50180" name="Rectangle 3"/>
          <p:cNvSpPr>
            <a:spLocks noGrp="1" noChangeArrowheads="1"/>
          </p:cNvSpPr>
          <p:nvPr>
            <p:ph type="body" idx="4294967295"/>
          </p:nvPr>
        </p:nvSpPr>
        <p:spPr>
          <a:xfrm>
            <a:off x="2083242" y="2465788"/>
            <a:ext cx="8597900" cy="3881438"/>
          </a:xfrm>
        </p:spPr>
        <p:txBody>
          <a:bodyPr>
            <a:normAutofit/>
          </a:bodyPr>
          <a:lstStyle/>
          <a:p>
            <a:pPr eaLnBrk="1" hangingPunct="1"/>
            <a:r>
              <a:rPr lang="zh-CN" altLang="en-US" sz="3600" dirty="0"/>
              <a:t>设置项目的输出路径 </a:t>
            </a:r>
            <a:r>
              <a:rPr lang="en-US" altLang="zh-CN" sz="3600" dirty="0"/>
              <a:t>. </a:t>
            </a:r>
            <a:r>
              <a:rPr lang="zh-CN" altLang="en-US" sz="3600" dirty="0"/>
              <a:t>代表当前路径</a:t>
            </a:r>
          </a:p>
          <a:p>
            <a:pPr eaLnBrk="1" hangingPunct="1"/>
            <a:r>
              <a:rPr lang="zh-CN" altLang="en-US" sz="3600" dirty="0"/>
              <a:t>读入文件是否存在</a:t>
            </a:r>
          </a:p>
          <a:p>
            <a:pPr eaLnBrk="1" hangingPunct="1"/>
            <a:r>
              <a:rPr lang="zh-CN" altLang="en-US" sz="3600" dirty="0"/>
              <a:t>掌握断点调试技能</a:t>
            </a:r>
          </a:p>
          <a:p>
            <a:pPr eaLnBrk="1" hangingPunct="1"/>
            <a:r>
              <a:rPr lang="zh-CN" altLang="en-US" sz="3600" dirty="0"/>
              <a:t>对</a:t>
            </a:r>
            <a:r>
              <a:rPr lang="en-US" altLang="zh-CN" sz="3600" dirty="0"/>
              <a:t>Word</a:t>
            </a:r>
            <a:r>
              <a:rPr lang="zh-CN" altLang="en-US" sz="3600" dirty="0"/>
              <a:t>文档当前位置的定位</a:t>
            </a:r>
          </a:p>
          <a:p>
            <a:pPr eaLnBrk="1" hangingPunct="1"/>
            <a:r>
              <a:rPr lang="zh-CN" altLang="en-US" sz="3600" dirty="0"/>
              <a:t>插入节类型与下一页区别</a:t>
            </a:r>
          </a:p>
        </p:txBody>
      </p:sp>
    </p:spTree>
    <p:extLst>
      <p:ext uri="{BB962C8B-B14F-4D97-AF65-F5344CB8AC3E}">
        <p14:creationId xmlns:p14="http://schemas.microsoft.com/office/powerpoint/2010/main" val="21320427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41546" y="993513"/>
            <a:ext cx="5868063" cy="658812"/>
          </a:xfrm>
        </p:spPr>
        <p:txBody>
          <a:bodyPr/>
          <a:lstStyle/>
          <a:p>
            <a:pPr eaLnBrk="1" hangingPunct="1"/>
            <a:r>
              <a:rPr lang="en-US" altLang="zh-CN" dirty="0"/>
              <a:t>Excel</a:t>
            </a:r>
            <a:r>
              <a:rPr lang="zh-CN" altLang="en-US" dirty="0"/>
              <a:t>对象模型</a:t>
            </a:r>
          </a:p>
        </p:txBody>
      </p:sp>
      <p:sp>
        <p:nvSpPr>
          <p:cNvPr id="6148" name="Rectangle 3"/>
          <p:cNvSpPr>
            <a:spLocks noGrp="1" noChangeArrowheads="1"/>
          </p:cNvSpPr>
          <p:nvPr>
            <p:ph type="body" idx="4294967295"/>
          </p:nvPr>
        </p:nvSpPr>
        <p:spPr>
          <a:xfrm>
            <a:off x="508884" y="2071799"/>
            <a:ext cx="5800725" cy="4073525"/>
          </a:xfrm>
        </p:spPr>
        <p:txBody>
          <a:bodyPr>
            <a:noAutofit/>
          </a:bodyPr>
          <a:lstStyle/>
          <a:p>
            <a:pPr eaLnBrk="1" hangingPunct="1"/>
            <a:r>
              <a:rPr lang="en-US" altLang="zh-CN" sz="4000" dirty="0"/>
              <a:t>Application</a:t>
            </a:r>
            <a:r>
              <a:rPr lang="zh-CN" altLang="en-US" sz="4000" dirty="0"/>
              <a:t>对象</a:t>
            </a:r>
          </a:p>
          <a:p>
            <a:pPr eaLnBrk="1" hangingPunct="1"/>
            <a:r>
              <a:rPr lang="en-US" altLang="zh-CN" sz="4000" dirty="0"/>
              <a:t>Workbooks</a:t>
            </a:r>
            <a:r>
              <a:rPr lang="zh-CN" altLang="en-US" sz="4000" dirty="0"/>
              <a:t>工作簿</a:t>
            </a:r>
          </a:p>
          <a:p>
            <a:pPr eaLnBrk="1" hangingPunct="1"/>
            <a:r>
              <a:rPr lang="en-US" altLang="zh-CN" sz="4000" dirty="0"/>
              <a:t>Worksheet</a:t>
            </a:r>
            <a:r>
              <a:rPr lang="zh-CN" altLang="en-US" sz="4000" dirty="0"/>
              <a:t>工作表</a:t>
            </a:r>
          </a:p>
          <a:p>
            <a:pPr eaLnBrk="1" hangingPunct="1"/>
            <a:r>
              <a:rPr lang="en-US" altLang="zh-CN" sz="4000" dirty="0"/>
              <a:t>Range</a:t>
            </a:r>
            <a:r>
              <a:rPr lang="zh-CN" altLang="en-US" sz="4000" dirty="0"/>
              <a:t>对象 </a:t>
            </a:r>
          </a:p>
          <a:p>
            <a:pPr eaLnBrk="1" hangingPunct="1"/>
            <a:r>
              <a:rPr lang="en-US" altLang="zh-CN" sz="4000" dirty="0"/>
              <a:t>Charts</a:t>
            </a:r>
            <a:r>
              <a:rPr lang="zh-CN" altLang="en-US" sz="4000" dirty="0"/>
              <a:t>图表</a:t>
            </a:r>
          </a:p>
        </p:txBody>
      </p:sp>
      <p:pic>
        <p:nvPicPr>
          <p:cNvPr id="6149" name="Picture 4" descr="Exce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0101" y="1884473"/>
            <a:ext cx="4105275"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41142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576222" y="1028438"/>
            <a:ext cx="5390984" cy="787400"/>
          </a:xfrm>
        </p:spPr>
        <p:txBody>
          <a:bodyPr/>
          <a:lstStyle/>
          <a:p>
            <a:pPr eaLnBrk="1" hangingPunct="1"/>
            <a:r>
              <a:rPr lang="en-US" altLang="zh-CN" dirty="0"/>
              <a:t>Application</a:t>
            </a:r>
            <a:r>
              <a:rPr lang="zh-CN" altLang="en-US" dirty="0"/>
              <a:t>对象</a:t>
            </a:r>
          </a:p>
        </p:txBody>
      </p:sp>
      <p:sp>
        <p:nvSpPr>
          <p:cNvPr id="7172" name="Rectangle 3"/>
          <p:cNvSpPr>
            <a:spLocks noGrp="1" noChangeArrowheads="1"/>
          </p:cNvSpPr>
          <p:nvPr>
            <p:ph type="body" idx="4294967295"/>
          </p:nvPr>
        </p:nvSpPr>
        <p:spPr>
          <a:xfrm>
            <a:off x="2234316" y="2750724"/>
            <a:ext cx="8596313" cy="3100387"/>
          </a:xfrm>
        </p:spPr>
        <p:txBody>
          <a:bodyPr/>
          <a:lstStyle/>
          <a:p>
            <a:pPr eaLnBrk="1" hangingPunct="1"/>
            <a:r>
              <a:rPr lang="zh-CN" altLang="en-US" sz="2800" dirty="0"/>
              <a:t>代表当前运行的</a:t>
            </a:r>
            <a:r>
              <a:rPr lang="en-US" altLang="zh-CN" sz="2800" dirty="0"/>
              <a:t>Excel</a:t>
            </a:r>
            <a:r>
              <a:rPr lang="zh-CN" altLang="en-US" sz="2800" dirty="0"/>
              <a:t>实例</a:t>
            </a:r>
          </a:p>
          <a:p>
            <a:pPr eaLnBrk="1" hangingPunct="1"/>
            <a:r>
              <a:rPr lang="zh-CN" altLang="en-US" sz="2800" dirty="0"/>
              <a:t>包含大量属性及方法，用于操作</a:t>
            </a:r>
            <a:r>
              <a:rPr lang="en-US" altLang="zh-CN" sz="2800" dirty="0"/>
              <a:t>Excel</a:t>
            </a:r>
            <a:r>
              <a:rPr lang="zh-CN" altLang="en-US" sz="2800" dirty="0"/>
              <a:t>表格</a:t>
            </a:r>
          </a:p>
          <a:p>
            <a:pPr lvl="1" eaLnBrk="1" hangingPunct="1"/>
            <a:r>
              <a:rPr lang="en-US" altLang="zh-CN" sz="2800" dirty="0"/>
              <a:t>Cells</a:t>
            </a:r>
            <a:r>
              <a:rPr lang="zh-CN" altLang="en-US" sz="2800" dirty="0"/>
              <a:t>属性</a:t>
            </a:r>
          </a:p>
          <a:p>
            <a:pPr lvl="1" eaLnBrk="1" hangingPunct="1"/>
            <a:r>
              <a:rPr lang="en-US" altLang="zh-CN" sz="2800" dirty="0"/>
              <a:t>Columns</a:t>
            </a:r>
            <a:r>
              <a:rPr lang="zh-CN" altLang="en-US" sz="2800" dirty="0"/>
              <a:t>属性</a:t>
            </a:r>
          </a:p>
          <a:p>
            <a:pPr lvl="1" eaLnBrk="1" hangingPunct="1"/>
            <a:r>
              <a:rPr lang="en-US" altLang="zh-CN" sz="2800" dirty="0"/>
              <a:t>Rows</a:t>
            </a:r>
            <a:r>
              <a:rPr lang="zh-CN" altLang="en-US" sz="2800" dirty="0"/>
              <a:t>属性</a:t>
            </a:r>
          </a:p>
          <a:p>
            <a:pPr eaLnBrk="1" hangingPunct="1"/>
            <a:endParaRPr lang="en-US" altLang="zh-CN" dirty="0"/>
          </a:p>
        </p:txBody>
      </p:sp>
    </p:spTree>
    <p:extLst>
      <p:ext uri="{BB962C8B-B14F-4D97-AF65-F5344CB8AC3E}">
        <p14:creationId xmlns:p14="http://schemas.microsoft.com/office/powerpoint/2010/main" val="36762611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2878373" y="831368"/>
            <a:ext cx="5899868" cy="684212"/>
          </a:xfrm>
        </p:spPr>
        <p:txBody>
          <a:bodyPr/>
          <a:lstStyle/>
          <a:p>
            <a:pPr eaLnBrk="1" hangingPunct="1"/>
            <a:r>
              <a:rPr lang="en-US" altLang="zh-CN" dirty="0"/>
              <a:t>Workbooks</a:t>
            </a:r>
            <a:r>
              <a:rPr lang="zh-CN" altLang="en-US" dirty="0"/>
              <a:t>工作簿</a:t>
            </a:r>
          </a:p>
        </p:txBody>
      </p:sp>
      <p:sp>
        <p:nvSpPr>
          <p:cNvPr id="8196" name="Rectangle 3"/>
          <p:cNvSpPr>
            <a:spLocks noGrp="1" noChangeArrowheads="1"/>
          </p:cNvSpPr>
          <p:nvPr>
            <p:ph type="body" idx="4294967295"/>
          </p:nvPr>
        </p:nvSpPr>
        <p:spPr>
          <a:xfrm>
            <a:off x="1200647" y="2618492"/>
            <a:ext cx="9036050" cy="3135313"/>
          </a:xfrm>
        </p:spPr>
        <p:txBody>
          <a:bodyPr>
            <a:normAutofit/>
          </a:bodyPr>
          <a:lstStyle/>
          <a:p>
            <a:pPr eaLnBrk="1" hangingPunct="1"/>
            <a:r>
              <a:rPr lang="en-US" altLang="zh-CN" sz="3600" dirty="0"/>
              <a:t>Workbook</a:t>
            </a:r>
            <a:r>
              <a:rPr lang="zh-CN" altLang="en-US" sz="3600" dirty="0"/>
              <a:t>对象代表</a:t>
            </a:r>
            <a:r>
              <a:rPr lang="en-US" altLang="zh-CN" sz="3600" dirty="0"/>
              <a:t>Excel</a:t>
            </a:r>
            <a:r>
              <a:rPr lang="zh-CN" altLang="en-US" sz="3600" dirty="0"/>
              <a:t>应用程序中当前打开的一个工作簿，包含在</a:t>
            </a:r>
            <a:r>
              <a:rPr lang="en-US" altLang="zh-CN" sz="3600" dirty="0"/>
              <a:t>Workbooks</a:t>
            </a:r>
            <a:r>
              <a:rPr lang="zh-CN" altLang="en-US" sz="3600" dirty="0"/>
              <a:t>集合中。可以通过</a:t>
            </a:r>
            <a:r>
              <a:rPr lang="en-US" altLang="zh-CN" sz="3600" dirty="0"/>
              <a:t>Workbooks</a:t>
            </a:r>
            <a:r>
              <a:rPr lang="zh-CN" altLang="en-US" sz="3600" dirty="0"/>
              <a:t>集合或表示当前活动工作簿的</a:t>
            </a:r>
            <a:r>
              <a:rPr lang="en-US" altLang="zh-CN" sz="3600" dirty="0"/>
              <a:t>Active Workbook</a:t>
            </a:r>
            <a:r>
              <a:rPr lang="zh-CN" altLang="en-US" sz="3600" dirty="0"/>
              <a:t>对象访问</a:t>
            </a:r>
            <a:r>
              <a:rPr lang="en-US" altLang="zh-CN" sz="3600" dirty="0"/>
              <a:t>Workbook</a:t>
            </a:r>
            <a:r>
              <a:rPr lang="zh-CN" altLang="en-US" sz="3600" dirty="0"/>
              <a:t>对象。</a:t>
            </a:r>
          </a:p>
        </p:txBody>
      </p:sp>
    </p:spTree>
    <p:extLst>
      <p:ext uri="{BB962C8B-B14F-4D97-AF65-F5344CB8AC3E}">
        <p14:creationId xmlns:p14="http://schemas.microsoft.com/office/powerpoint/2010/main" val="27570668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3265282" y="772588"/>
            <a:ext cx="5115394" cy="754062"/>
          </a:xfrm>
        </p:spPr>
        <p:txBody>
          <a:bodyPr/>
          <a:lstStyle/>
          <a:p>
            <a:pPr eaLnBrk="1" hangingPunct="1"/>
            <a:r>
              <a:rPr lang="en-US" altLang="zh-CN" dirty="0"/>
              <a:t>Workbooks</a:t>
            </a:r>
            <a:r>
              <a:rPr lang="zh-CN" altLang="en-US" dirty="0"/>
              <a:t>工作簿</a:t>
            </a:r>
          </a:p>
        </p:txBody>
      </p:sp>
      <p:sp>
        <p:nvSpPr>
          <p:cNvPr id="9220" name="Rectangle 3"/>
          <p:cNvSpPr>
            <a:spLocks noGrp="1" noChangeArrowheads="1"/>
          </p:cNvSpPr>
          <p:nvPr>
            <p:ph type="body" idx="4294967295"/>
          </p:nvPr>
        </p:nvSpPr>
        <p:spPr>
          <a:xfrm>
            <a:off x="1598213" y="2111679"/>
            <a:ext cx="8597900" cy="4308475"/>
          </a:xfrm>
        </p:spPr>
        <p:txBody>
          <a:bodyPr/>
          <a:lstStyle/>
          <a:p>
            <a:pPr eaLnBrk="1" hangingPunct="1">
              <a:lnSpc>
                <a:spcPct val="90000"/>
              </a:lnSpc>
            </a:pPr>
            <a:r>
              <a:rPr lang="en-US" altLang="zh-CN" sz="2400" dirty="0"/>
              <a:t>Add</a:t>
            </a:r>
            <a:r>
              <a:rPr lang="zh-CN" altLang="en-US" sz="2400" dirty="0"/>
              <a:t>方法 创建新的空白工作簿，并将其添加到集合中。</a:t>
            </a:r>
          </a:p>
          <a:p>
            <a:pPr eaLnBrk="1" hangingPunct="1">
              <a:lnSpc>
                <a:spcPct val="90000"/>
              </a:lnSpc>
            </a:pPr>
            <a:r>
              <a:rPr lang="en-US" altLang="zh-CN" sz="2400" dirty="0"/>
              <a:t>Open</a:t>
            </a:r>
            <a:r>
              <a:rPr lang="zh-CN" altLang="en-US" sz="2400" dirty="0"/>
              <a:t>方法 打开工作簿。</a:t>
            </a:r>
          </a:p>
          <a:p>
            <a:pPr eaLnBrk="1" hangingPunct="1">
              <a:lnSpc>
                <a:spcPct val="90000"/>
              </a:lnSpc>
            </a:pPr>
            <a:r>
              <a:rPr lang="en-US" altLang="zh-CN" sz="2400" dirty="0"/>
              <a:t>Activate</a:t>
            </a:r>
            <a:r>
              <a:rPr lang="zh-CN" altLang="en-US" sz="2400" dirty="0"/>
              <a:t>方法 激活工作簿，使指定工作簿变为活动工作簿，以便作为</a:t>
            </a:r>
            <a:r>
              <a:rPr lang="en-US" altLang="zh-CN" sz="2400" dirty="0"/>
              <a:t>Active Workbook</a:t>
            </a:r>
            <a:r>
              <a:rPr lang="zh-CN" altLang="en-US" sz="2400" dirty="0"/>
              <a:t>对象使用。</a:t>
            </a:r>
          </a:p>
          <a:p>
            <a:pPr eaLnBrk="1" hangingPunct="1">
              <a:lnSpc>
                <a:spcPct val="90000"/>
              </a:lnSpc>
            </a:pPr>
            <a:r>
              <a:rPr lang="en-US" altLang="zh-CN" sz="2400" dirty="0"/>
              <a:t>Save</a:t>
            </a:r>
            <a:r>
              <a:rPr lang="zh-CN" altLang="en-US" sz="2400" dirty="0"/>
              <a:t>方法 按当前路径和名称保存现有工作簿</a:t>
            </a:r>
            <a:r>
              <a:rPr lang="en-US" altLang="zh-CN" sz="2400" dirty="0"/>
              <a:t>(</a:t>
            </a:r>
            <a:r>
              <a:rPr lang="zh-CN" altLang="en-US" sz="2400" dirty="0"/>
              <a:t>如是首次保存，则将其保存到缺省名称中，如</a:t>
            </a:r>
            <a:r>
              <a:rPr lang="en-US" altLang="zh-CN" sz="2400" dirty="0"/>
              <a:t>BOOK1.XLS)</a:t>
            </a:r>
            <a:r>
              <a:rPr lang="zh-CN" altLang="en-US" sz="2400" dirty="0"/>
              <a:t>。</a:t>
            </a:r>
          </a:p>
          <a:p>
            <a:pPr eaLnBrk="1" hangingPunct="1">
              <a:lnSpc>
                <a:spcPct val="90000"/>
              </a:lnSpc>
            </a:pPr>
            <a:r>
              <a:rPr lang="en-US" altLang="zh-CN" sz="2400" dirty="0" err="1"/>
              <a:t>SaveAs</a:t>
            </a:r>
            <a:r>
              <a:rPr lang="zh-CN" altLang="en-US" sz="2400" dirty="0"/>
              <a:t>方法 首次保存工作簿或用另一名称保存工作簿。</a:t>
            </a:r>
          </a:p>
          <a:p>
            <a:pPr eaLnBrk="1" hangingPunct="1">
              <a:lnSpc>
                <a:spcPct val="90000"/>
              </a:lnSpc>
            </a:pPr>
            <a:r>
              <a:rPr lang="en-US" altLang="zh-CN" sz="2400" dirty="0"/>
              <a:t>Close</a:t>
            </a:r>
            <a:r>
              <a:rPr lang="zh-CN" altLang="en-US" sz="2400" dirty="0"/>
              <a:t>方法 关闭工作簿。</a:t>
            </a:r>
          </a:p>
          <a:p>
            <a:pPr eaLnBrk="1" hangingPunct="1">
              <a:lnSpc>
                <a:spcPct val="90000"/>
              </a:lnSpc>
            </a:pPr>
            <a:r>
              <a:rPr lang="en-US" altLang="zh-CN" sz="2400" dirty="0" err="1"/>
              <a:t>PrintOut</a:t>
            </a:r>
            <a:r>
              <a:rPr lang="zh-CN" altLang="en-US" sz="2400" dirty="0"/>
              <a:t>方法 打印工作簿</a:t>
            </a:r>
          </a:p>
        </p:txBody>
      </p:sp>
    </p:spTree>
    <p:extLst>
      <p:ext uri="{BB962C8B-B14F-4D97-AF65-F5344CB8AC3E}">
        <p14:creationId xmlns:p14="http://schemas.microsoft.com/office/powerpoint/2010/main" val="42441913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1534602" y="827540"/>
            <a:ext cx="5542059" cy="684212"/>
          </a:xfrm>
        </p:spPr>
        <p:txBody>
          <a:bodyPr/>
          <a:lstStyle/>
          <a:p>
            <a:pPr eaLnBrk="1" hangingPunct="1"/>
            <a:r>
              <a:rPr lang="zh-CN" altLang="en-US" dirty="0"/>
              <a:t>新建</a:t>
            </a:r>
            <a:r>
              <a:rPr lang="en-US" altLang="zh-CN" dirty="0" err="1"/>
              <a:t>WorkBook</a:t>
            </a:r>
            <a:endParaRPr lang="en-US" altLang="zh-CN" dirty="0"/>
          </a:p>
        </p:txBody>
      </p:sp>
      <p:sp>
        <p:nvSpPr>
          <p:cNvPr id="10244" name="Rectangle 3"/>
          <p:cNvSpPr>
            <a:spLocks noGrp="1" noChangeArrowheads="1"/>
          </p:cNvSpPr>
          <p:nvPr>
            <p:ph type="body" idx="4294967295"/>
          </p:nvPr>
        </p:nvSpPr>
        <p:spPr>
          <a:xfrm>
            <a:off x="1534602" y="1716578"/>
            <a:ext cx="4471988" cy="1065213"/>
          </a:xfrm>
        </p:spPr>
        <p:txBody>
          <a:bodyPr>
            <a:normAutofit/>
          </a:bodyPr>
          <a:lstStyle/>
          <a:p>
            <a:pPr eaLnBrk="1" hangingPunct="1"/>
            <a:r>
              <a:rPr lang="en-US" altLang="zh-CN" sz="3200" dirty="0" err="1"/>
              <a:t>WorkBooks.Add</a:t>
            </a:r>
            <a:endParaRPr lang="en-US" altLang="zh-CN" sz="3200" dirty="0"/>
          </a:p>
        </p:txBody>
      </p:sp>
      <p:sp>
        <p:nvSpPr>
          <p:cNvPr id="5" name="Rectangle 2"/>
          <p:cNvSpPr txBox="1">
            <a:spLocks noChangeArrowheads="1"/>
          </p:cNvSpPr>
          <p:nvPr/>
        </p:nvSpPr>
        <p:spPr>
          <a:xfrm>
            <a:off x="1599379" y="3193352"/>
            <a:ext cx="3402960"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打开</a:t>
            </a:r>
            <a:r>
              <a:rPr lang="en-US" altLang="zh-CN" dirty="0" err="1"/>
              <a:t>WorkBook</a:t>
            </a:r>
            <a:endParaRPr lang="en-US" altLang="zh-CN" dirty="0"/>
          </a:p>
        </p:txBody>
      </p:sp>
      <p:sp>
        <p:nvSpPr>
          <p:cNvPr id="6" name="Rectangle 3"/>
          <p:cNvSpPr txBox="1">
            <a:spLocks noChangeArrowheads="1"/>
          </p:cNvSpPr>
          <p:nvPr/>
        </p:nvSpPr>
        <p:spPr>
          <a:xfrm>
            <a:off x="1599379" y="4176199"/>
            <a:ext cx="8450174" cy="7437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err="1"/>
              <a:t>Workbooks.Open</a:t>
            </a:r>
            <a:r>
              <a:rPr lang="en-US" altLang="zh-CN" sz="2800" dirty="0"/>
              <a:t>("C:\MyFolder\MyBook.xlsx") </a:t>
            </a:r>
          </a:p>
        </p:txBody>
      </p:sp>
    </p:spTree>
    <p:extLst>
      <p:ext uri="{BB962C8B-B14F-4D97-AF65-F5344CB8AC3E}">
        <p14:creationId xmlns:p14="http://schemas.microsoft.com/office/powerpoint/2010/main" val="16882218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1144988" y="1269959"/>
            <a:ext cx="4858247" cy="787400"/>
          </a:xfrm>
        </p:spPr>
        <p:txBody>
          <a:bodyPr/>
          <a:lstStyle/>
          <a:p>
            <a:pPr eaLnBrk="1" hangingPunct="1"/>
            <a:r>
              <a:rPr lang="en-US" altLang="zh-CN"/>
              <a:t>Worksheet</a:t>
            </a:r>
            <a:r>
              <a:rPr lang="zh-CN" altLang="en-US" dirty="0"/>
              <a:t>工作表</a:t>
            </a:r>
          </a:p>
        </p:txBody>
      </p:sp>
      <p:sp>
        <p:nvSpPr>
          <p:cNvPr id="12292" name="Rectangle 3"/>
          <p:cNvSpPr>
            <a:spLocks noGrp="1" noChangeArrowheads="1"/>
          </p:cNvSpPr>
          <p:nvPr>
            <p:ph type="body" idx="4294967295"/>
          </p:nvPr>
        </p:nvSpPr>
        <p:spPr>
          <a:xfrm>
            <a:off x="1144988" y="2510403"/>
            <a:ext cx="9239415" cy="3881438"/>
          </a:xfrm>
        </p:spPr>
        <p:txBody>
          <a:bodyPr>
            <a:normAutofit/>
          </a:bodyPr>
          <a:lstStyle/>
          <a:p>
            <a:pPr eaLnBrk="1" hangingPunct="1"/>
            <a:r>
              <a:rPr lang="en-US" altLang="zh-CN" sz="3600" dirty="0"/>
              <a:t>Sheets</a:t>
            </a:r>
            <a:r>
              <a:rPr lang="zh-CN" altLang="en-US" sz="3600" dirty="0"/>
              <a:t>集合表示工作簿中所有的工作表。可以通过</a:t>
            </a:r>
            <a:r>
              <a:rPr lang="en-US" altLang="zh-CN" sz="3600" dirty="0"/>
              <a:t>Sheets</a:t>
            </a:r>
            <a:r>
              <a:rPr lang="zh-CN" altLang="en-US" sz="3600" dirty="0"/>
              <a:t>集合来访问、激活、增加、更名和删除工作表。一个</a:t>
            </a:r>
            <a:r>
              <a:rPr lang="en-US" altLang="zh-CN" sz="3600" dirty="0"/>
              <a:t>Worksheet</a:t>
            </a:r>
            <a:r>
              <a:rPr lang="zh-CN" altLang="en-US" sz="3600" dirty="0"/>
              <a:t>对象代表一个工作表。</a:t>
            </a:r>
          </a:p>
        </p:txBody>
      </p:sp>
    </p:spTree>
    <p:extLst>
      <p:ext uri="{BB962C8B-B14F-4D97-AF65-F5344CB8AC3E}">
        <p14:creationId xmlns:p14="http://schemas.microsoft.com/office/powerpoint/2010/main" val="39679455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900362" y="820296"/>
            <a:ext cx="5216056" cy="857250"/>
          </a:xfrm>
        </p:spPr>
        <p:txBody>
          <a:bodyPr/>
          <a:lstStyle/>
          <a:p>
            <a:pPr eaLnBrk="1" hangingPunct="1"/>
            <a:r>
              <a:rPr lang="en-US" altLang="zh-CN" dirty="0"/>
              <a:t>Worksheet</a:t>
            </a:r>
            <a:r>
              <a:rPr lang="zh-CN" altLang="en-US" dirty="0"/>
              <a:t>工作表</a:t>
            </a:r>
          </a:p>
        </p:txBody>
      </p:sp>
      <p:sp>
        <p:nvSpPr>
          <p:cNvPr id="13316" name="Rectangle 3"/>
          <p:cNvSpPr>
            <a:spLocks noGrp="1" noChangeArrowheads="1"/>
          </p:cNvSpPr>
          <p:nvPr>
            <p:ph type="body" idx="4294967295"/>
          </p:nvPr>
        </p:nvSpPr>
        <p:spPr>
          <a:xfrm>
            <a:off x="1812898" y="2114868"/>
            <a:ext cx="8316913" cy="4114800"/>
          </a:xfrm>
        </p:spPr>
        <p:txBody>
          <a:bodyPr/>
          <a:lstStyle/>
          <a:p>
            <a:pPr eaLnBrk="1" hangingPunct="1"/>
            <a:r>
              <a:rPr lang="en-US" altLang="en-US" sz="2800" dirty="0" err="1"/>
              <a:t>Worksheets属性</a:t>
            </a:r>
            <a:r>
              <a:rPr lang="en-US" altLang="en-US" sz="2800" dirty="0"/>
              <a:t> </a:t>
            </a:r>
            <a:r>
              <a:rPr lang="en-US" altLang="en-US" sz="2800" dirty="0" err="1"/>
              <a:t>返回Sheets集合</a:t>
            </a:r>
            <a:r>
              <a:rPr lang="en-US" altLang="en-US" sz="2800" dirty="0"/>
              <a:t>。</a:t>
            </a:r>
          </a:p>
          <a:p>
            <a:pPr eaLnBrk="1" hangingPunct="1"/>
            <a:r>
              <a:rPr lang="en-US" altLang="en-US" sz="2800" dirty="0" err="1"/>
              <a:t>Name属性</a:t>
            </a:r>
            <a:r>
              <a:rPr lang="en-US" altLang="en-US" sz="2800" dirty="0"/>
              <a:t> </a:t>
            </a:r>
            <a:r>
              <a:rPr lang="en-US" altLang="en-US" sz="2800" dirty="0" err="1"/>
              <a:t>工作表更名</a:t>
            </a:r>
            <a:r>
              <a:rPr lang="en-US" altLang="en-US" sz="2800" dirty="0"/>
              <a:t>。</a:t>
            </a:r>
          </a:p>
          <a:p>
            <a:pPr eaLnBrk="1" hangingPunct="1"/>
            <a:r>
              <a:rPr lang="en-US" altLang="en-US" sz="2800" dirty="0" err="1"/>
              <a:t>Add方法</a:t>
            </a:r>
            <a:r>
              <a:rPr lang="en-US" altLang="en-US" sz="2800" dirty="0"/>
              <a:t> </a:t>
            </a:r>
            <a:r>
              <a:rPr lang="en-US" altLang="en-US" sz="2800" dirty="0" err="1"/>
              <a:t>创建新工作表并将其添加到工作簿中</a:t>
            </a:r>
            <a:r>
              <a:rPr lang="en-US" altLang="en-US" sz="2800" dirty="0"/>
              <a:t>。</a:t>
            </a:r>
          </a:p>
          <a:p>
            <a:pPr eaLnBrk="1" hangingPunct="1"/>
            <a:r>
              <a:rPr lang="en-US" altLang="en-US" sz="2800" dirty="0" err="1"/>
              <a:t>Select方法</a:t>
            </a:r>
            <a:r>
              <a:rPr lang="en-US" altLang="en-US" sz="2800" dirty="0"/>
              <a:t> </a:t>
            </a:r>
            <a:r>
              <a:rPr lang="en-US" altLang="en-US" sz="2800" dirty="0" err="1"/>
              <a:t>选择工作表</a:t>
            </a:r>
            <a:r>
              <a:rPr lang="en-US" altLang="en-US" sz="2800" dirty="0"/>
              <a:t>。</a:t>
            </a:r>
          </a:p>
          <a:p>
            <a:pPr eaLnBrk="1" hangingPunct="1"/>
            <a:r>
              <a:rPr lang="en-US" altLang="en-US" sz="2800" dirty="0" err="1"/>
              <a:t>Copy方法</a:t>
            </a:r>
            <a:r>
              <a:rPr lang="en-US" altLang="en-US" sz="2800" dirty="0"/>
              <a:t> </a:t>
            </a:r>
            <a:r>
              <a:rPr lang="en-US" altLang="en-US" sz="2800" dirty="0" err="1"/>
              <a:t>复制工作表</a:t>
            </a:r>
            <a:r>
              <a:rPr lang="en-US" altLang="en-US" sz="2800" dirty="0"/>
              <a:t>。</a:t>
            </a:r>
          </a:p>
          <a:p>
            <a:pPr eaLnBrk="1" hangingPunct="1"/>
            <a:r>
              <a:rPr lang="en-US" altLang="en-US" sz="2800" dirty="0" err="1"/>
              <a:t>Move方法</a:t>
            </a:r>
            <a:r>
              <a:rPr lang="en-US" altLang="en-US" sz="2800" dirty="0"/>
              <a:t> </a:t>
            </a:r>
            <a:r>
              <a:rPr lang="en-US" altLang="en-US" sz="2800" dirty="0" err="1"/>
              <a:t>将指定工作表移到工作簿的另一位置</a:t>
            </a:r>
            <a:r>
              <a:rPr lang="en-US" altLang="en-US" sz="2800" dirty="0"/>
              <a:t>。</a:t>
            </a:r>
          </a:p>
          <a:p>
            <a:pPr eaLnBrk="1" hangingPunct="1"/>
            <a:r>
              <a:rPr lang="en-US" altLang="en-US" sz="2800" dirty="0" err="1"/>
              <a:t>Delete方法</a:t>
            </a:r>
            <a:r>
              <a:rPr lang="en-US" altLang="en-US" sz="2800" dirty="0"/>
              <a:t> </a:t>
            </a:r>
            <a:r>
              <a:rPr lang="en-US" altLang="en-US" sz="2800" dirty="0" err="1"/>
              <a:t>删除指定工作表</a:t>
            </a:r>
            <a:r>
              <a:rPr lang="en-US" altLang="en-US" sz="2800" dirty="0"/>
              <a:t>。</a:t>
            </a:r>
          </a:p>
        </p:txBody>
      </p:sp>
    </p:spTree>
    <p:extLst>
      <p:ext uri="{BB962C8B-B14F-4D97-AF65-F5344CB8AC3E}">
        <p14:creationId xmlns:p14="http://schemas.microsoft.com/office/powerpoint/2010/main" val="17934109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1701578" y="1985176"/>
            <a:ext cx="6003235" cy="684213"/>
          </a:xfrm>
        </p:spPr>
        <p:txBody>
          <a:bodyPr/>
          <a:lstStyle/>
          <a:p>
            <a:pPr eaLnBrk="1" hangingPunct="1"/>
            <a:r>
              <a:rPr lang="zh-CN" altLang="en-US" dirty="0"/>
              <a:t>引用</a:t>
            </a:r>
            <a:r>
              <a:rPr lang="en-US" altLang="zh-CN" dirty="0"/>
              <a:t>Worksheets</a:t>
            </a:r>
          </a:p>
        </p:txBody>
      </p:sp>
      <p:sp>
        <p:nvSpPr>
          <p:cNvPr id="14340" name="Rectangle 3"/>
          <p:cNvSpPr>
            <a:spLocks noGrp="1" noChangeArrowheads="1"/>
          </p:cNvSpPr>
          <p:nvPr>
            <p:ph type="body" idx="4294967295"/>
          </p:nvPr>
        </p:nvSpPr>
        <p:spPr>
          <a:xfrm>
            <a:off x="2178658" y="3400660"/>
            <a:ext cx="6297613" cy="1306512"/>
          </a:xfrm>
        </p:spPr>
        <p:txBody>
          <a:bodyPr>
            <a:noAutofit/>
          </a:bodyPr>
          <a:lstStyle/>
          <a:p>
            <a:pPr eaLnBrk="1" hangingPunct="1"/>
            <a:r>
              <a:rPr lang="en-US" altLang="zh-CN" sz="2800" dirty="0">
                <a:latin typeface="微软雅黑" panose="020B0503020204020204" pitchFamily="34" charset="-122"/>
                <a:ea typeface="微软雅黑" panose="020B0503020204020204" pitchFamily="34" charset="-122"/>
              </a:rPr>
              <a:t>Worksheets(1).Activate </a:t>
            </a:r>
          </a:p>
          <a:p>
            <a:pPr eaLnBrk="1" hangingPunct="1"/>
            <a:r>
              <a:rPr lang="en-US" altLang="zh-CN" sz="2800" dirty="0">
                <a:latin typeface="微软雅黑" panose="020B0503020204020204" pitchFamily="34" charset="-122"/>
                <a:ea typeface="微软雅黑" panose="020B0503020204020204" pitchFamily="34" charset="-122"/>
              </a:rPr>
              <a:t>Worksheets("Sheet1").Activate </a:t>
            </a:r>
          </a:p>
        </p:txBody>
      </p:sp>
    </p:spTree>
    <p:extLst>
      <p:ext uri="{BB962C8B-B14F-4D97-AF65-F5344CB8AC3E}">
        <p14:creationId xmlns:p14="http://schemas.microsoft.com/office/powerpoint/2010/main" val="448498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832529" y="1162960"/>
            <a:ext cx="4126727" cy="720725"/>
          </a:xfrm>
        </p:spPr>
        <p:txBody>
          <a:bodyPr/>
          <a:lstStyle/>
          <a:p>
            <a:pPr eaLnBrk="1" hangingPunct="1"/>
            <a:r>
              <a:rPr lang="zh-CN" altLang="en-US" dirty="0"/>
              <a:t>什么是接口？</a:t>
            </a:r>
          </a:p>
        </p:txBody>
      </p:sp>
      <p:sp>
        <p:nvSpPr>
          <p:cNvPr id="7172" name="Rectangle 3"/>
          <p:cNvSpPr>
            <a:spLocks noGrp="1" noChangeArrowheads="1"/>
          </p:cNvSpPr>
          <p:nvPr>
            <p:ph type="body" idx="4294967295"/>
          </p:nvPr>
        </p:nvSpPr>
        <p:spPr>
          <a:xfrm>
            <a:off x="970059" y="2427137"/>
            <a:ext cx="10791825" cy="3616325"/>
          </a:xfrm>
        </p:spPr>
        <p:txBody>
          <a:bodyPr>
            <a:noAutofit/>
          </a:bodyPr>
          <a:lstStyle/>
          <a:p>
            <a:pPr>
              <a:buFont typeface="Wingdings" panose="05000000000000000000" pitchFamily="2" charset="2"/>
              <a:buChar char="p"/>
            </a:pPr>
            <a:r>
              <a:rPr lang="zh-CN" altLang="en-US" dirty="0"/>
              <a:t>  接口是不同对象间的连接方法</a:t>
            </a:r>
          </a:p>
          <a:p>
            <a:pPr>
              <a:buFont typeface="Wingdings" panose="05000000000000000000" pitchFamily="2" charset="2"/>
              <a:buChar char="p"/>
            </a:pPr>
            <a:r>
              <a:rPr lang="zh-CN" altLang="en-US" dirty="0"/>
              <a:t>  程序通过一组函数进行连接，从而定义了程序不同部分间的接口</a:t>
            </a:r>
          </a:p>
          <a:p>
            <a:pPr lvl="1"/>
            <a:r>
              <a:rPr lang="en-US" altLang="zh-CN" dirty="0"/>
              <a:t>DLL</a:t>
            </a:r>
            <a:r>
              <a:rPr lang="zh-CN" altLang="en-US" dirty="0"/>
              <a:t>接口是其所输出的函数</a:t>
            </a:r>
          </a:p>
          <a:p>
            <a:pPr lvl="1"/>
            <a:r>
              <a:rPr lang="en-US" altLang="zh-CN" dirty="0"/>
              <a:t>C++</a:t>
            </a:r>
            <a:r>
              <a:rPr lang="zh-CN" altLang="en-US" dirty="0"/>
              <a:t>类的接口就是该类的成员函数集</a:t>
            </a:r>
          </a:p>
          <a:p>
            <a:pPr lvl="1"/>
            <a:r>
              <a:rPr lang="en-US" altLang="zh-CN" dirty="0"/>
              <a:t>COM</a:t>
            </a:r>
            <a:r>
              <a:rPr lang="zh-CN" altLang="en-US" dirty="0"/>
              <a:t>接口是一组由组件实现的提供给客户使用的函数</a:t>
            </a:r>
          </a:p>
        </p:txBody>
      </p:sp>
    </p:spTree>
    <p:extLst>
      <p:ext uri="{BB962C8B-B14F-4D97-AF65-F5344CB8AC3E}">
        <p14:creationId xmlns:p14="http://schemas.microsoft.com/office/powerpoint/2010/main" val="16719235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709531" y="1111140"/>
            <a:ext cx="4293704" cy="720725"/>
          </a:xfrm>
        </p:spPr>
        <p:txBody>
          <a:bodyPr/>
          <a:lstStyle/>
          <a:p>
            <a:pPr eaLnBrk="1" hangingPunct="1"/>
            <a:r>
              <a:rPr lang="en-US" altLang="zh-CN" dirty="0"/>
              <a:t>Range</a:t>
            </a:r>
            <a:r>
              <a:rPr lang="zh-CN" altLang="en-US" dirty="0"/>
              <a:t>对象 </a:t>
            </a:r>
          </a:p>
        </p:txBody>
      </p:sp>
      <p:sp>
        <p:nvSpPr>
          <p:cNvPr id="15364" name="Rectangle 3"/>
          <p:cNvSpPr>
            <a:spLocks noGrp="1" noChangeArrowheads="1"/>
          </p:cNvSpPr>
          <p:nvPr>
            <p:ph type="body" idx="4294967295"/>
          </p:nvPr>
        </p:nvSpPr>
        <p:spPr>
          <a:xfrm>
            <a:off x="1709531" y="2796361"/>
            <a:ext cx="8207375" cy="995362"/>
          </a:xfrm>
        </p:spPr>
        <p:txBody>
          <a:bodyPr>
            <a:normAutofit/>
          </a:bodyPr>
          <a:lstStyle/>
          <a:p>
            <a:pPr eaLnBrk="1" hangingPunct="1"/>
            <a:r>
              <a:rPr lang="en-US" altLang="zh-CN" sz="2400" dirty="0">
                <a:latin typeface="微软雅黑" panose="020B0503020204020204" pitchFamily="34" charset="-122"/>
                <a:ea typeface="微软雅黑" panose="020B0503020204020204" pitchFamily="34" charset="-122"/>
              </a:rPr>
              <a:t>Range</a:t>
            </a:r>
            <a:r>
              <a:rPr lang="zh-CN" altLang="en-US" sz="2400" dirty="0">
                <a:latin typeface="微软雅黑" panose="020B0503020204020204" pitchFamily="34" charset="-122"/>
                <a:ea typeface="微软雅黑" panose="020B0503020204020204" pitchFamily="34" charset="-122"/>
              </a:rPr>
              <a:t>对象代表工作表的某一单元格、某一行、某一列、某一选定区域或者某一三维区域。</a:t>
            </a:r>
          </a:p>
        </p:txBody>
      </p:sp>
    </p:spTree>
    <p:extLst>
      <p:ext uri="{BB962C8B-B14F-4D97-AF65-F5344CB8AC3E}">
        <p14:creationId xmlns:p14="http://schemas.microsoft.com/office/powerpoint/2010/main" val="25174862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486894" y="653319"/>
            <a:ext cx="5271715" cy="685800"/>
          </a:xfrm>
        </p:spPr>
        <p:txBody>
          <a:bodyPr/>
          <a:lstStyle/>
          <a:p>
            <a:pPr eaLnBrk="1" hangingPunct="1"/>
            <a:r>
              <a:rPr lang="en-US" altLang="zh-CN" sz="3200" dirty="0"/>
              <a:t>Range</a:t>
            </a:r>
            <a:r>
              <a:rPr lang="zh-CN" altLang="en-US" sz="3200" dirty="0"/>
              <a:t>对象 </a:t>
            </a:r>
          </a:p>
        </p:txBody>
      </p:sp>
      <p:sp>
        <p:nvSpPr>
          <p:cNvPr id="16388" name="Rectangle 3"/>
          <p:cNvSpPr>
            <a:spLocks noGrp="1" noChangeArrowheads="1"/>
          </p:cNvSpPr>
          <p:nvPr>
            <p:ph type="body" idx="4294967295"/>
          </p:nvPr>
        </p:nvSpPr>
        <p:spPr>
          <a:xfrm>
            <a:off x="2194560" y="1408914"/>
            <a:ext cx="8128000" cy="5199062"/>
          </a:xfrm>
        </p:spPr>
        <p:txBody>
          <a:bodyPr>
            <a:normAutofit/>
          </a:bodyPr>
          <a:lstStyle/>
          <a:p>
            <a:pPr eaLnBrk="1" hangingPunct="1">
              <a:lnSpc>
                <a:spcPct val="80000"/>
              </a:lnSpc>
            </a:pPr>
            <a:r>
              <a:rPr lang="en-US" altLang="en-US" sz="2000" dirty="0" err="1"/>
              <a:t>属性、方法</a:t>
            </a:r>
            <a:r>
              <a:rPr lang="en-US" altLang="en-US" sz="2000" dirty="0"/>
              <a:t> </a:t>
            </a:r>
            <a:r>
              <a:rPr lang="en-US" altLang="en-US" sz="2000" dirty="0" err="1"/>
              <a:t>意义</a:t>
            </a:r>
            <a:endParaRPr lang="en-US" altLang="en-US" sz="2000" dirty="0"/>
          </a:p>
          <a:p>
            <a:pPr eaLnBrk="1" hangingPunct="1">
              <a:lnSpc>
                <a:spcPct val="80000"/>
              </a:lnSpc>
            </a:pPr>
            <a:r>
              <a:rPr lang="en-US" altLang="en-US" sz="2000" dirty="0" err="1"/>
              <a:t>Range属性</a:t>
            </a:r>
            <a:r>
              <a:rPr lang="en-US" altLang="en-US" sz="2000" dirty="0"/>
              <a:t> Range (</a:t>
            </a:r>
            <a:r>
              <a:rPr lang="en-US" altLang="en-US" sz="2000" dirty="0" err="1"/>
              <a:t>arg</a:t>
            </a:r>
            <a:r>
              <a:rPr lang="en-US" altLang="en-US" sz="2000" dirty="0"/>
              <a:t>)其中arg为A1--</a:t>
            </a:r>
            <a:r>
              <a:rPr lang="en-US" altLang="en-US" sz="2000" dirty="0" err="1"/>
              <a:t>样式符号，表示单个单元格或单元格区域</a:t>
            </a:r>
            <a:r>
              <a:rPr lang="en-US" altLang="en-US" sz="2000" dirty="0"/>
              <a:t>。</a:t>
            </a:r>
          </a:p>
          <a:p>
            <a:pPr eaLnBrk="1" hangingPunct="1">
              <a:lnSpc>
                <a:spcPct val="80000"/>
              </a:lnSpc>
            </a:pPr>
            <a:r>
              <a:rPr lang="en-US" altLang="en-US" sz="2000" dirty="0" err="1"/>
              <a:t>Cells属性</a:t>
            </a:r>
            <a:r>
              <a:rPr lang="en-US" altLang="en-US" sz="2000" dirty="0"/>
              <a:t> Cells (row, col )(</a:t>
            </a:r>
            <a:r>
              <a:rPr lang="en-US" altLang="en-US" sz="2000" dirty="0" err="1"/>
              <a:t>其中row为行号，col为列号</a:t>
            </a:r>
            <a:r>
              <a:rPr lang="en-US" altLang="en-US" sz="2000" dirty="0"/>
              <a:t>)</a:t>
            </a:r>
            <a:r>
              <a:rPr lang="en-US" altLang="en-US" sz="2000" dirty="0" err="1"/>
              <a:t>表示单个单元格</a:t>
            </a:r>
            <a:r>
              <a:rPr lang="en-US" altLang="en-US" sz="2000" dirty="0"/>
              <a:t>。</a:t>
            </a:r>
          </a:p>
          <a:p>
            <a:pPr eaLnBrk="1" hangingPunct="1">
              <a:lnSpc>
                <a:spcPct val="80000"/>
              </a:lnSpc>
            </a:pPr>
            <a:r>
              <a:rPr lang="en-US" altLang="en-US" sz="2000" dirty="0" err="1"/>
              <a:t>ColumnWidth属性</a:t>
            </a:r>
            <a:r>
              <a:rPr lang="en-US" altLang="en-US" sz="2000" dirty="0"/>
              <a:t> </a:t>
            </a:r>
            <a:r>
              <a:rPr lang="en-US" altLang="en-US" sz="2000" dirty="0" err="1"/>
              <a:t>指定区域中所有列的列宽</a:t>
            </a:r>
            <a:r>
              <a:rPr lang="en-US" altLang="en-US" sz="2000" dirty="0"/>
              <a:t>。</a:t>
            </a:r>
          </a:p>
          <a:p>
            <a:pPr eaLnBrk="1" hangingPunct="1">
              <a:lnSpc>
                <a:spcPct val="80000"/>
              </a:lnSpc>
            </a:pPr>
            <a:r>
              <a:rPr lang="en-US" altLang="en-US" sz="2000" dirty="0" err="1"/>
              <a:t>Rowheight属性</a:t>
            </a:r>
            <a:r>
              <a:rPr lang="en-US" altLang="en-US" sz="2000" dirty="0"/>
              <a:t> </a:t>
            </a:r>
            <a:r>
              <a:rPr lang="en-US" altLang="en-US" sz="2000" dirty="0" err="1"/>
              <a:t>指定区域中所有行的行宽</a:t>
            </a:r>
            <a:r>
              <a:rPr lang="en-US" altLang="en-US" sz="2000" dirty="0"/>
              <a:t>。</a:t>
            </a:r>
          </a:p>
          <a:p>
            <a:pPr eaLnBrk="1" hangingPunct="1">
              <a:lnSpc>
                <a:spcPct val="80000"/>
              </a:lnSpc>
            </a:pPr>
            <a:r>
              <a:rPr lang="en-US" altLang="en-US" sz="2000" dirty="0" err="1"/>
              <a:t>Value属性</a:t>
            </a:r>
            <a:r>
              <a:rPr lang="en-US" altLang="en-US" sz="2000" dirty="0"/>
              <a:t> </a:t>
            </a:r>
            <a:r>
              <a:rPr lang="en-US" altLang="en-US" sz="2000" dirty="0" err="1"/>
              <a:t>指定区域中所有单元格的值</a:t>
            </a:r>
            <a:r>
              <a:rPr lang="en-US" altLang="en-US" sz="2000" dirty="0"/>
              <a:t>(</a:t>
            </a:r>
            <a:r>
              <a:rPr lang="en-US" altLang="en-US" sz="2000" dirty="0" err="1"/>
              <a:t>缺省属性</a:t>
            </a:r>
            <a:r>
              <a:rPr lang="en-US" altLang="en-US" sz="2000" dirty="0"/>
              <a:t>)。</a:t>
            </a:r>
          </a:p>
          <a:p>
            <a:pPr eaLnBrk="1" hangingPunct="1">
              <a:lnSpc>
                <a:spcPct val="80000"/>
              </a:lnSpc>
            </a:pPr>
            <a:r>
              <a:rPr lang="en-US" altLang="en-US" sz="2000" dirty="0" err="1"/>
              <a:t>Formula属性</a:t>
            </a:r>
            <a:r>
              <a:rPr lang="en-US" altLang="en-US" sz="2000" dirty="0"/>
              <a:t> 指定单元格的公式，由A1--</a:t>
            </a:r>
            <a:r>
              <a:rPr lang="en-US" altLang="en-US" sz="2000" dirty="0" err="1"/>
              <a:t>样式引用</a:t>
            </a:r>
            <a:r>
              <a:rPr lang="en-US" altLang="en-US" sz="2000" dirty="0"/>
              <a:t>。</a:t>
            </a:r>
          </a:p>
          <a:p>
            <a:pPr eaLnBrk="1" hangingPunct="1">
              <a:lnSpc>
                <a:spcPct val="80000"/>
              </a:lnSpc>
            </a:pPr>
            <a:r>
              <a:rPr lang="en-US" altLang="en-US" sz="2000" dirty="0" err="1"/>
              <a:t>Select方法</a:t>
            </a:r>
            <a:r>
              <a:rPr lang="en-US" altLang="en-US" sz="2000" dirty="0"/>
              <a:t> </a:t>
            </a:r>
            <a:r>
              <a:rPr lang="en-US" altLang="en-US" sz="2000" dirty="0" err="1"/>
              <a:t>选择范围</a:t>
            </a:r>
            <a:r>
              <a:rPr lang="en-US" altLang="en-US" sz="2000" dirty="0"/>
              <a:t>。</a:t>
            </a:r>
          </a:p>
          <a:p>
            <a:pPr eaLnBrk="1" hangingPunct="1">
              <a:lnSpc>
                <a:spcPct val="80000"/>
              </a:lnSpc>
            </a:pPr>
            <a:r>
              <a:rPr lang="en-US" altLang="en-US" sz="2000" dirty="0" err="1"/>
              <a:t>Copy方法</a:t>
            </a:r>
            <a:r>
              <a:rPr lang="en-US" altLang="en-US" sz="2000" dirty="0"/>
              <a:t> </a:t>
            </a:r>
            <a:r>
              <a:rPr lang="en-US" altLang="en-US" sz="2000" dirty="0" err="1"/>
              <a:t>将范围的内容复制到剪贴板</a:t>
            </a:r>
            <a:r>
              <a:rPr lang="en-US" altLang="en-US" sz="2000" dirty="0"/>
              <a:t>。</a:t>
            </a:r>
          </a:p>
          <a:p>
            <a:pPr eaLnBrk="1" hangingPunct="1">
              <a:lnSpc>
                <a:spcPct val="80000"/>
              </a:lnSpc>
            </a:pPr>
            <a:r>
              <a:rPr lang="en-US" altLang="en-US" sz="2000" dirty="0" err="1"/>
              <a:t>ClearContents方法</a:t>
            </a:r>
            <a:r>
              <a:rPr lang="en-US" altLang="en-US" sz="2000" dirty="0"/>
              <a:t> </a:t>
            </a:r>
            <a:r>
              <a:rPr lang="en-US" altLang="en-US" sz="2000" dirty="0" err="1"/>
              <a:t>清除范围的内容</a:t>
            </a:r>
            <a:r>
              <a:rPr lang="en-US" altLang="en-US" sz="2000" dirty="0"/>
              <a:t>。</a:t>
            </a:r>
          </a:p>
          <a:p>
            <a:pPr eaLnBrk="1" hangingPunct="1">
              <a:lnSpc>
                <a:spcPct val="80000"/>
              </a:lnSpc>
            </a:pPr>
            <a:r>
              <a:rPr lang="en-US" altLang="en-US" sz="2000" dirty="0" err="1"/>
              <a:t>Delete方法</a:t>
            </a:r>
            <a:r>
              <a:rPr lang="en-US" altLang="en-US" sz="2000" dirty="0"/>
              <a:t> </a:t>
            </a:r>
            <a:r>
              <a:rPr lang="en-US" altLang="en-US" sz="2000" dirty="0" err="1"/>
              <a:t>删除指定单元范围</a:t>
            </a:r>
            <a:r>
              <a:rPr lang="en-US" altLang="en-US" sz="2000" dirty="0"/>
              <a:t>。</a:t>
            </a:r>
            <a:endParaRPr lang="zh-CN" altLang="en-US" sz="2000" dirty="0"/>
          </a:p>
        </p:txBody>
      </p:sp>
    </p:spTree>
    <p:extLst>
      <p:ext uri="{BB962C8B-B14F-4D97-AF65-F5344CB8AC3E}">
        <p14:creationId xmlns:p14="http://schemas.microsoft.com/office/powerpoint/2010/main" val="22296400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310100" y="2144201"/>
            <a:ext cx="5780598" cy="754063"/>
          </a:xfrm>
        </p:spPr>
        <p:txBody>
          <a:bodyPr/>
          <a:lstStyle/>
          <a:p>
            <a:pPr eaLnBrk="1" hangingPunct="1"/>
            <a:r>
              <a:rPr lang="zh-CN" altLang="en-US" sz="3200" dirty="0"/>
              <a:t>引用单元格范围</a:t>
            </a:r>
          </a:p>
        </p:txBody>
      </p:sp>
      <p:sp>
        <p:nvSpPr>
          <p:cNvPr id="17412" name="Rectangle 3"/>
          <p:cNvSpPr>
            <a:spLocks noGrp="1" noChangeArrowheads="1"/>
          </p:cNvSpPr>
          <p:nvPr>
            <p:ph type="body" idx="4294967295"/>
          </p:nvPr>
        </p:nvSpPr>
        <p:spPr>
          <a:xfrm>
            <a:off x="310100" y="3295678"/>
            <a:ext cx="11608904" cy="767439"/>
          </a:xfrm>
        </p:spPr>
        <p:txBody>
          <a:bodyPr>
            <a:noAutofit/>
          </a:bodyPr>
          <a:lstStyle/>
          <a:p>
            <a:pPr eaLnBrk="1" hangingPunct="1"/>
            <a:r>
              <a:rPr lang="en-US" altLang="zh-CN" sz="2800" dirty="0">
                <a:latin typeface="微软雅黑" panose="020B0503020204020204" pitchFamily="34" charset="-122"/>
                <a:ea typeface="微软雅黑" panose="020B0503020204020204" pitchFamily="34" charset="-122"/>
              </a:rPr>
              <a:t>  Workbooks("Book1").Sheets("Sheet1").Range("A1:D5") </a:t>
            </a:r>
          </a:p>
        </p:txBody>
      </p:sp>
    </p:spTree>
    <p:extLst>
      <p:ext uri="{BB962C8B-B14F-4D97-AF65-F5344CB8AC3E}">
        <p14:creationId xmlns:p14="http://schemas.microsoft.com/office/powerpoint/2010/main" val="9933271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456798" y="1347551"/>
            <a:ext cx="3935896" cy="892175"/>
          </a:xfrm>
        </p:spPr>
        <p:txBody>
          <a:bodyPr/>
          <a:lstStyle/>
          <a:p>
            <a:pPr eaLnBrk="1" hangingPunct="1"/>
            <a:r>
              <a:rPr lang="en-US" altLang="zh-CN" sz="3200" dirty="0"/>
              <a:t>Charts</a:t>
            </a:r>
            <a:r>
              <a:rPr lang="zh-CN" altLang="en-US" sz="3200" dirty="0"/>
              <a:t>图表</a:t>
            </a:r>
          </a:p>
        </p:txBody>
      </p:sp>
      <p:sp>
        <p:nvSpPr>
          <p:cNvPr id="19460" name="Rectangle 3"/>
          <p:cNvSpPr>
            <a:spLocks noGrp="1" noChangeArrowheads="1"/>
          </p:cNvSpPr>
          <p:nvPr>
            <p:ph type="body" idx="4294967295"/>
          </p:nvPr>
        </p:nvSpPr>
        <p:spPr>
          <a:xfrm>
            <a:off x="1129085" y="4328271"/>
            <a:ext cx="7896225" cy="1720850"/>
          </a:xfrm>
        </p:spPr>
        <p:txBody>
          <a:bodyPr/>
          <a:lstStyle/>
          <a:p>
            <a:pPr eaLnBrk="1" hangingPunct="1"/>
            <a:r>
              <a:rPr lang="en-US" altLang="en-US" sz="2800" dirty="0" err="1"/>
              <a:t>Add方法</a:t>
            </a:r>
            <a:r>
              <a:rPr lang="en-US" altLang="en-US" sz="2800" dirty="0"/>
              <a:t> </a:t>
            </a:r>
            <a:r>
              <a:rPr lang="en-US" altLang="en-US" sz="2800" dirty="0" err="1"/>
              <a:t>新建图表工作表。返回Chart对象</a:t>
            </a:r>
            <a:r>
              <a:rPr lang="en-US" altLang="en-US" sz="2800" dirty="0"/>
              <a:t>。</a:t>
            </a:r>
          </a:p>
          <a:p>
            <a:pPr eaLnBrk="1" hangingPunct="1"/>
            <a:r>
              <a:rPr lang="en-US" altLang="en-US" sz="2800" dirty="0" err="1"/>
              <a:t>PrineOut方法</a:t>
            </a:r>
            <a:r>
              <a:rPr lang="en-US" altLang="en-US" sz="2800" dirty="0"/>
              <a:t> </a:t>
            </a:r>
            <a:r>
              <a:rPr lang="en-US" altLang="en-US" sz="2800" dirty="0" err="1"/>
              <a:t>打印图表</a:t>
            </a:r>
            <a:r>
              <a:rPr lang="en-US" altLang="en-US" sz="2800" dirty="0"/>
              <a:t>。</a:t>
            </a:r>
          </a:p>
          <a:p>
            <a:pPr eaLnBrk="1" hangingPunct="1"/>
            <a:r>
              <a:rPr lang="en-US" altLang="en-US" sz="2800" dirty="0" err="1"/>
              <a:t>ChartWizard方法</a:t>
            </a:r>
            <a:r>
              <a:rPr lang="en-US" altLang="en-US" sz="2800" dirty="0"/>
              <a:t> </a:t>
            </a:r>
            <a:r>
              <a:rPr lang="en-US" altLang="en-US" sz="2800" dirty="0" err="1"/>
              <a:t>修改给定图表的属性</a:t>
            </a:r>
            <a:endParaRPr lang="zh-CN" altLang="en-US" sz="2800" dirty="0"/>
          </a:p>
        </p:txBody>
      </p:sp>
      <p:sp>
        <p:nvSpPr>
          <p:cNvPr id="5" name="Rectangle 3"/>
          <p:cNvSpPr txBox="1">
            <a:spLocks noChangeArrowheads="1"/>
          </p:cNvSpPr>
          <p:nvPr/>
        </p:nvSpPr>
        <p:spPr>
          <a:xfrm>
            <a:off x="456798" y="2514136"/>
            <a:ext cx="8483919" cy="10936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400" dirty="0">
                <a:latin typeface="微软雅黑" panose="020B0503020204020204" pitchFamily="34" charset="-122"/>
                <a:ea typeface="微软雅黑" panose="020B0503020204020204" pitchFamily="34" charset="-122"/>
              </a:rPr>
              <a:t>Chart</a:t>
            </a:r>
            <a:r>
              <a:rPr lang="zh-CN" altLang="en-US" sz="2400" dirty="0">
                <a:latin typeface="微软雅黑" panose="020B0503020204020204" pitchFamily="34" charset="-122"/>
                <a:ea typeface="微软雅黑" panose="020B0503020204020204" pitchFamily="34" charset="-122"/>
              </a:rPr>
              <a:t>对象代表工作簿中的图表。该图表既可为嵌人式图表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包含于</a:t>
            </a:r>
            <a:r>
              <a:rPr lang="en-US" altLang="zh-CN" sz="2400" dirty="0" err="1">
                <a:latin typeface="微软雅黑" panose="020B0503020204020204" pitchFamily="34" charset="-122"/>
                <a:ea typeface="微软雅黑" panose="020B0503020204020204" pitchFamily="34" charset="-122"/>
              </a:rPr>
              <a:t>ChartObject</a:t>
            </a:r>
            <a:r>
              <a:rPr lang="zh-CN" altLang="en-US" sz="2400" dirty="0">
                <a:latin typeface="微软雅黑" panose="020B0503020204020204" pitchFamily="34" charset="-122"/>
                <a:ea typeface="微软雅黑" panose="020B0503020204020204" pitchFamily="34" charset="-122"/>
              </a:rPr>
              <a:t>对象中</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也可为分立的图表工作表。</a:t>
            </a:r>
          </a:p>
        </p:txBody>
      </p:sp>
    </p:spTree>
    <p:extLst>
      <p:ext uri="{BB962C8B-B14F-4D97-AF65-F5344CB8AC3E}">
        <p14:creationId xmlns:p14="http://schemas.microsoft.com/office/powerpoint/2010/main" val="20974603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713507" y="1273330"/>
            <a:ext cx="6631388" cy="822325"/>
          </a:xfrm>
        </p:spPr>
        <p:txBody>
          <a:bodyPr/>
          <a:lstStyle/>
          <a:p>
            <a:pPr eaLnBrk="1" hangingPunct="1"/>
            <a:r>
              <a:rPr lang="en-US" altLang="zh-CN" sz="3200" dirty="0" err="1"/>
              <a:t>WorksheetFunction</a:t>
            </a:r>
            <a:r>
              <a:rPr lang="zh-CN" altLang="en-US" sz="3200" dirty="0"/>
              <a:t>对象 </a:t>
            </a:r>
          </a:p>
        </p:txBody>
      </p:sp>
      <p:sp>
        <p:nvSpPr>
          <p:cNvPr id="20484" name="Text Box 4"/>
          <p:cNvSpPr txBox="1">
            <a:spLocks noChangeArrowheads="1"/>
          </p:cNvSpPr>
          <p:nvPr/>
        </p:nvSpPr>
        <p:spPr bwMode="auto">
          <a:xfrm>
            <a:off x="713507" y="2282942"/>
            <a:ext cx="997099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 Worksheets("Sheet1").Range("A1:C10") </a:t>
            </a:r>
          </a:p>
          <a:p>
            <a:pPr eaLnBrk="1" hangingPunct="1"/>
            <a:r>
              <a:rPr lang="en-US" altLang="zh-CN" sz="2800" dirty="0">
                <a:latin typeface="微软雅黑" panose="020B0503020204020204" pitchFamily="34" charset="-122"/>
                <a:ea typeface="微软雅黑" panose="020B0503020204020204" pitchFamily="34" charset="-122"/>
              </a:rPr>
              <a:t>answer = </a:t>
            </a:r>
            <a:r>
              <a:rPr lang="en-US" altLang="zh-CN" sz="2800" dirty="0" err="1">
                <a:latin typeface="微软雅黑" panose="020B0503020204020204" pitchFamily="34" charset="-122"/>
                <a:ea typeface="微软雅黑" panose="020B0503020204020204" pitchFamily="34" charset="-122"/>
              </a:rPr>
              <a:t>Application.WorksheetFunction.Min</a:t>
            </a:r>
            <a:r>
              <a:rPr lang="en-US"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a:t>
            </a:r>
          </a:p>
        </p:txBody>
      </p:sp>
      <p:sp>
        <p:nvSpPr>
          <p:cNvPr id="5" name="Rectangle 2"/>
          <p:cNvSpPr txBox="1">
            <a:spLocks noChangeArrowheads="1"/>
          </p:cNvSpPr>
          <p:nvPr/>
        </p:nvSpPr>
        <p:spPr>
          <a:xfrm>
            <a:off x="713507" y="4246661"/>
            <a:ext cx="2963013"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单元格的公式</a:t>
            </a:r>
          </a:p>
        </p:txBody>
      </p:sp>
      <p:sp>
        <p:nvSpPr>
          <p:cNvPr id="6" name="Rectangle 3"/>
          <p:cNvSpPr txBox="1">
            <a:spLocks noChangeArrowheads="1"/>
          </p:cNvSpPr>
          <p:nvPr/>
        </p:nvSpPr>
        <p:spPr>
          <a:xfrm>
            <a:off x="713507" y="5034540"/>
            <a:ext cx="10807933" cy="96217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a:latin typeface="微软雅黑" panose="020B0503020204020204" pitchFamily="34" charset="-122"/>
                <a:ea typeface="微软雅黑" panose="020B0503020204020204" pitchFamily="34" charset="-122"/>
              </a:rPr>
              <a:t>Worksheets("Sheet1").Range("A1:B3").Formula = "=RAND()" </a:t>
            </a:r>
          </a:p>
        </p:txBody>
      </p:sp>
    </p:spTree>
    <p:extLst>
      <p:ext uri="{BB962C8B-B14F-4D97-AF65-F5344CB8AC3E}">
        <p14:creationId xmlns:p14="http://schemas.microsoft.com/office/powerpoint/2010/main" val="10974282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898497"/>
            <a:ext cx="6805613" cy="984250"/>
          </a:xfrm>
        </p:spPr>
        <p:txBody>
          <a:bodyPr/>
          <a:lstStyle/>
          <a:p>
            <a:pPr eaLnBrk="1" hangingPunct="1"/>
            <a:r>
              <a:rPr lang="zh-CN" altLang="en-US" dirty="0"/>
              <a:t>程序添加</a:t>
            </a:r>
            <a:r>
              <a:rPr lang="en-US" altLang="zh-CN" dirty="0"/>
              <a:t>Excel</a:t>
            </a:r>
            <a:r>
              <a:rPr lang="zh-CN" altLang="en-US" dirty="0"/>
              <a:t>对象引用</a:t>
            </a:r>
          </a:p>
        </p:txBody>
      </p:sp>
      <p:pic>
        <p:nvPicPr>
          <p:cNvPr id="2" name="图片 1"/>
          <p:cNvPicPr>
            <a:picLocks noChangeAspect="1"/>
          </p:cNvPicPr>
          <p:nvPr/>
        </p:nvPicPr>
        <p:blipFill>
          <a:blip r:embed="rId2"/>
          <a:stretch>
            <a:fillRect/>
          </a:stretch>
        </p:blipFill>
        <p:spPr>
          <a:xfrm>
            <a:off x="1631491" y="2537023"/>
            <a:ext cx="8952118" cy="3747727"/>
          </a:xfrm>
          <a:prstGeom prst="rect">
            <a:avLst/>
          </a:prstGeom>
        </p:spPr>
      </p:pic>
    </p:spTree>
    <p:extLst>
      <p:ext uri="{BB962C8B-B14F-4D97-AF65-F5344CB8AC3E}">
        <p14:creationId xmlns:p14="http://schemas.microsoft.com/office/powerpoint/2010/main" val="19443729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0" y="691184"/>
            <a:ext cx="6983413" cy="693738"/>
          </a:xfrm>
        </p:spPr>
        <p:txBody>
          <a:bodyPr/>
          <a:lstStyle/>
          <a:p>
            <a:pPr eaLnBrk="1" hangingPunct="1"/>
            <a:r>
              <a:rPr lang="zh-CN" altLang="en-US" dirty="0"/>
              <a:t>示例程序</a:t>
            </a:r>
            <a:r>
              <a:rPr lang="en-US" altLang="zh-CN" dirty="0"/>
              <a:t>-</a:t>
            </a:r>
            <a:r>
              <a:rPr lang="zh-CN" altLang="en-US" dirty="0"/>
              <a:t>读写</a:t>
            </a:r>
            <a:r>
              <a:rPr lang="en-US" altLang="zh-CN" dirty="0"/>
              <a:t>Excel</a:t>
            </a:r>
            <a:endParaRPr lang="zh-CN" altLang="en-US" dirty="0"/>
          </a:p>
        </p:txBody>
      </p:sp>
      <p:sp>
        <p:nvSpPr>
          <p:cNvPr id="23556" name="Rectangle 3"/>
          <p:cNvSpPr>
            <a:spLocks noGrp="1" noChangeArrowheads="1"/>
          </p:cNvSpPr>
          <p:nvPr>
            <p:ph type="body" idx="4294967295"/>
          </p:nvPr>
        </p:nvSpPr>
        <p:spPr>
          <a:xfrm>
            <a:off x="0" y="2163639"/>
            <a:ext cx="4240213" cy="3397250"/>
          </a:xfrm>
        </p:spPr>
        <p:txBody>
          <a:bodyPr/>
          <a:lstStyle/>
          <a:p>
            <a:pPr eaLnBrk="1" hangingPunct="1"/>
            <a:r>
              <a:rPr lang="zh-CN" altLang="en-US" sz="2800" dirty="0">
                <a:latin typeface="微软雅黑" panose="020B0503020204020204" pitchFamily="34" charset="-122"/>
                <a:ea typeface="微软雅黑" panose="020B0503020204020204" pitchFamily="34" charset="-122"/>
              </a:rPr>
              <a:t>读入文本</a:t>
            </a:r>
          </a:p>
          <a:p>
            <a:pPr eaLnBrk="1" hangingPunct="1"/>
            <a:r>
              <a:rPr lang="zh-CN" altLang="en-US" sz="2800" dirty="0">
                <a:latin typeface="微软雅黑" panose="020B0503020204020204" pitchFamily="34" charset="-122"/>
                <a:ea typeface="微软雅黑" panose="020B0503020204020204" pitchFamily="34" charset="-122"/>
              </a:rPr>
              <a:t>添加单元格内容</a:t>
            </a:r>
          </a:p>
          <a:p>
            <a:pPr eaLnBrk="1" hangingPunct="1"/>
            <a:r>
              <a:rPr lang="zh-CN" altLang="en-US" sz="2800" dirty="0">
                <a:latin typeface="微软雅黑" panose="020B0503020204020204" pitchFamily="34" charset="-122"/>
                <a:ea typeface="微软雅黑" panose="020B0503020204020204" pitchFamily="34" charset="-122"/>
              </a:rPr>
              <a:t>设置单元格颜色</a:t>
            </a:r>
          </a:p>
          <a:p>
            <a:pPr eaLnBrk="1" hangingPunct="1"/>
            <a:r>
              <a:rPr lang="zh-CN" altLang="en-US" sz="2800" dirty="0">
                <a:latin typeface="微软雅黑" panose="020B0503020204020204" pitchFamily="34" charset="-122"/>
                <a:ea typeface="微软雅黑" panose="020B0503020204020204" pitchFamily="34" charset="-122"/>
              </a:rPr>
              <a:t>设置行宽列宽</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插入图表</a:t>
            </a:r>
          </a:p>
          <a:p>
            <a:pPr eaLnBrk="1" hangingPunct="1"/>
            <a:r>
              <a:rPr lang="zh-CN" altLang="en-US" sz="2800" dirty="0">
                <a:latin typeface="微软雅黑" panose="020B0503020204020204" pitchFamily="34" charset="-122"/>
                <a:ea typeface="微软雅黑" panose="020B0503020204020204" pitchFamily="34" charset="-122"/>
              </a:rPr>
              <a:t>关闭</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854" y="1495671"/>
            <a:ext cx="8438146" cy="5282780"/>
          </a:xfrm>
          <a:prstGeom prst="rect">
            <a:avLst/>
          </a:prstGeom>
        </p:spPr>
      </p:pic>
    </p:spTree>
    <p:extLst>
      <p:ext uri="{BB962C8B-B14F-4D97-AF65-F5344CB8AC3E}">
        <p14:creationId xmlns:p14="http://schemas.microsoft.com/office/powerpoint/2010/main" val="32473803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151074" y="813670"/>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sp>
        <p:nvSpPr>
          <p:cNvPr id="23556" name="Rectangle 3"/>
          <p:cNvSpPr>
            <a:spLocks noGrp="1" noChangeArrowheads="1"/>
          </p:cNvSpPr>
          <p:nvPr>
            <p:ph type="body" idx="4294967295"/>
          </p:nvPr>
        </p:nvSpPr>
        <p:spPr>
          <a:xfrm>
            <a:off x="151074" y="2203395"/>
            <a:ext cx="8785225" cy="2759075"/>
          </a:xfrm>
        </p:spPr>
        <p:txBody>
          <a:bodyPr>
            <a:normAutofit/>
          </a:bodyPr>
          <a:lstStyle/>
          <a:p>
            <a:pPr eaLnBrk="1" hangingPunct="1"/>
            <a:r>
              <a:rPr lang="zh-CN" altLang="en-US" sz="2800" dirty="0">
                <a:latin typeface="微软雅黑" panose="020B0503020204020204" pitchFamily="34" charset="-122"/>
                <a:ea typeface="微软雅黑" panose="020B0503020204020204" pitchFamily="34" charset="-122"/>
              </a:rPr>
              <a:t>设置数据源</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添加图表</a:t>
            </a:r>
            <a:endParaRPr lang="en-US" altLang="zh-CN" sz="2800" dirty="0">
              <a:latin typeface="微软雅黑" panose="020B0503020204020204" pitchFamily="34" charset="-122"/>
              <a:ea typeface="微软雅黑" panose="020B0503020204020204" pitchFamily="34" charset="-122"/>
            </a:endParaRPr>
          </a:p>
          <a:p>
            <a:pPr lvl="1"/>
            <a:r>
              <a:rPr lang="en-US" altLang="zh-CN" sz="2600" dirty="0">
                <a:latin typeface="微软雅黑" panose="020B0503020204020204" pitchFamily="34" charset="-122"/>
                <a:ea typeface="微软雅黑" panose="020B0503020204020204" pitchFamily="34" charset="-122"/>
              </a:rPr>
              <a:t>worksheet1.Shapes.AddChart2(</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a:t>
            </a:r>
          </a:p>
          <a:p>
            <a:pPr lvl="1"/>
            <a:r>
              <a:rPr lang="en-US" altLang="zh-CN" sz="2600" dirty="0">
                <a:latin typeface="微软雅黑" panose="020B0503020204020204" pitchFamily="34" charset="-122"/>
                <a:ea typeface="微软雅黑" panose="020B0503020204020204" pitchFamily="34" charset="-122"/>
              </a:rPr>
              <a:t>MsExcel.XlChartType.xl3DColumn, 120, 130, 380, 250, </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 </a:t>
            </a: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78884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4158532" y="758011"/>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0748" y="1751713"/>
            <a:ext cx="5951736" cy="4366638"/>
          </a:xfrm>
          <a:prstGeom prst="rect">
            <a:avLst/>
          </a:prstGeom>
        </p:spPr>
      </p:pic>
    </p:spTree>
    <p:extLst>
      <p:ext uri="{BB962C8B-B14F-4D97-AF65-F5344CB8AC3E}">
        <p14:creationId xmlns:p14="http://schemas.microsoft.com/office/powerpoint/2010/main" val="70341755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1252728" y="444500"/>
            <a:ext cx="5788025" cy="727075"/>
          </a:xfrm>
        </p:spPr>
        <p:txBody>
          <a:bodyPr>
            <a:normAutofit/>
          </a:bodyPr>
          <a:lstStyle/>
          <a:p>
            <a:pPr eaLnBrk="1" hangingPunct="1"/>
            <a:r>
              <a:rPr lang="zh-CN" altLang="en-US" dirty="0"/>
              <a:t>上机练习作业</a:t>
            </a:r>
          </a:p>
        </p:txBody>
      </p:sp>
      <p:sp>
        <p:nvSpPr>
          <p:cNvPr id="24580" name="Rectangle 3"/>
          <p:cNvSpPr>
            <a:spLocks noGrp="1" noChangeArrowheads="1"/>
          </p:cNvSpPr>
          <p:nvPr>
            <p:ph type="body" idx="4294967295"/>
          </p:nvPr>
        </p:nvSpPr>
        <p:spPr>
          <a:xfrm>
            <a:off x="1252728" y="1171575"/>
            <a:ext cx="10852150" cy="5686425"/>
          </a:xfr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创建自定义</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对象</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定义</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组件接口</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实现</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调用</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a:t>
            </a:r>
            <a:endParaRPr lang="en-US" altLang="zh-CN" sz="2200" dirty="0">
              <a:latin typeface="微软雅黑" panose="020B0503020204020204" pitchFamily="34" charset="-122"/>
              <a:ea typeface="微软雅黑" panose="020B0503020204020204" pitchFamily="34" charset="-122"/>
            </a:endParaRP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word</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t>1. </a:t>
            </a:r>
            <a:r>
              <a:rPr lang="zh-CN" altLang="en-US" sz="2200" dirty="0"/>
              <a:t>添加新的章节，并添加参考文献部分。</a:t>
            </a:r>
            <a:endParaRPr lang="en-US" altLang="zh-CN" sz="2200" dirty="0"/>
          </a:p>
          <a:p>
            <a:pPr lvl="1"/>
            <a:r>
              <a:rPr lang="en-US" altLang="zh-CN" sz="2200" dirty="0"/>
              <a:t>2. </a:t>
            </a:r>
            <a:r>
              <a:rPr lang="zh-CN" altLang="en-US" sz="2200" dirty="0"/>
              <a:t>实现在文档中添加艺术字。</a:t>
            </a:r>
          </a:p>
          <a:p>
            <a:pPr lvl="1"/>
            <a:r>
              <a:rPr lang="en-US" altLang="zh-CN" sz="2200" dirty="0"/>
              <a:t>3. </a:t>
            </a:r>
            <a:r>
              <a:rPr lang="zh-CN" altLang="en-US" sz="2200" dirty="0"/>
              <a:t>向每小节页眉添加文本信息。</a:t>
            </a: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excel</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编写一个窗体应用程序，将给定</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表格中信息显示到窗体界面。</a:t>
            </a:r>
          </a:p>
          <a:p>
            <a:pPr lvl="1"/>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编写功能设置</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表格的边框为黑实线。</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向</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文档中添加图表</a:t>
            </a:r>
            <a:endParaRPr lang="en-US" altLang="zh-CN" sz="2200" dirty="0">
              <a:latin typeface="微软雅黑" panose="020B0503020204020204" pitchFamily="34" charset="-122"/>
              <a:ea typeface="微软雅黑" panose="020B0503020204020204" pitchFamily="34" charset="-122"/>
            </a:endParaRPr>
          </a:p>
          <a:p>
            <a:pPr eaLnBrk="1" hangingPunct="1"/>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2337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29447" y="1239939"/>
            <a:ext cx="5677231" cy="720725"/>
          </a:xfrm>
        </p:spPr>
        <p:txBody>
          <a:bodyPr/>
          <a:lstStyle/>
          <a:p>
            <a:pPr eaLnBrk="1" hangingPunct="1"/>
            <a:r>
              <a:rPr lang="zh-CN" altLang="en-US" dirty="0"/>
              <a:t>接口是如何实现的？</a:t>
            </a:r>
          </a:p>
        </p:txBody>
      </p:sp>
      <p:sp>
        <p:nvSpPr>
          <p:cNvPr id="7172" name="Rectangle 3"/>
          <p:cNvSpPr>
            <a:spLocks noGrp="1" noChangeArrowheads="1"/>
          </p:cNvSpPr>
          <p:nvPr>
            <p:ph type="body" idx="4294967295"/>
          </p:nvPr>
        </p:nvSpPr>
        <p:spPr>
          <a:xfrm>
            <a:off x="771277" y="2670537"/>
            <a:ext cx="10791825" cy="2546749"/>
          </a:xfrm>
        </p:spPr>
        <p:txBody>
          <a:bodyPr>
            <a:noAutofit/>
          </a:bodyPr>
          <a:lstStyle/>
          <a:p>
            <a:pPr>
              <a:buFont typeface="Wingdings" panose="05000000000000000000" pitchFamily="2" charset="2"/>
              <a:buChar char="p"/>
            </a:pPr>
            <a:r>
              <a:rPr lang="zh-CN" altLang="en-US" sz="2400" dirty="0"/>
              <a:t>  组件可以支持任意数目的接口</a:t>
            </a:r>
          </a:p>
          <a:p>
            <a:pPr>
              <a:buFont typeface="Wingdings" panose="05000000000000000000" pitchFamily="2" charset="2"/>
              <a:buChar char="p"/>
            </a:pPr>
            <a:r>
              <a:rPr lang="zh-CN" altLang="en-US" sz="2400" dirty="0"/>
              <a:t>  接口应具有不变性，组件升级时不应该修改原来的接口，而是添加新的接口</a:t>
            </a:r>
            <a:endParaRPr lang="en-US" altLang="zh-CN" sz="2400" dirty="0"/>
          </a:p>
          <a:p>
            <a:pPr lvl="1"/>
            <a:r>
              <a:rPr lang="en-US" altLang="zh-CN" sz="2000" dirty="0"/>
              <a:t> COM</a:t>
            </a:r>
            <a:r>
              <a:rPr lang="zh-CN" altLang="en-US" sz="2000" dirty="0"/>
              <a:t>接口在</a:t>
            </a:r>
            <a:r>
              <a:rPr lang="en-US" altLang="zh-CN" sz="2000" dirty="0"/>
              <a:t>C++</a:t>
            </a:r>
            <a:r>
              <a:rPr lang="zh-CN" altLang="en-US" sz="2000" dirty="0"/>
              <a:t>中是用纯抽象基类实现</a:t>
            </a:r>
          </a:p>
          <a:p>
            <a:pPr lvl="1"/>
            <a:r>
              <a:rPr lang="zh-CN" altLang="en-US" sz="2000" dirty="0"/>
              <a:t> 一个</a:t>
            </a:r>
            <a:r>
              <a:rPr lang="en-US" altLang="zh-CN" sz="2000" dirty="0"/>
              <a:t>COM</a:t>
            </a:r>
            <a:r>
              <a:rPr lang="zh-CN" altLang="en-US" sz="2000" dirty="0"/>
              <a:t>组件可以支多个接口</a:t>
            </a:r>
          </a:p>
          <a:p>
            <a:pPr lvl="1"/>
            <a:r>
              <a:rPr lang="zh-CN" altLang="en-US" sz="2000" dirty="0"/>
              <a:t> 一个</a:t>
            </a:r>
            <a:r>
              <a:rPr lang="en-US" altLang="zh-CN" sz="2000" dirty="0"/>
              <a:t>C++</a:t>
            </a:r>
            <a:r>
              <a:rPr lang="zh-CN" altLang="en-US" sz="2000" dirty="0"/>
              <a:t>类可以使用</a:t>
            </a:r>
            <a:r>
              <a:rPr lang="zh-CN" altLang="en-US" sz="2000" dirty="0">
                <a:hlinkClick r:id="rId2"/>
              </a:rPr>
              <a:t>多重继承</a:t>
            </a:r>
            <a:r>
              <a:rPr lang="zh-CN" altLang="en-US" sz="2000" dirty="0"/>
              <a:t>来实现一个支持多个接口的组件</a:t>
            </a:r>
          </a:p>
        </p:txBody>
      </p:sp>
    </p:spTree>
    <p:extLst>
      <p:ext uri="{BB962C8B-B14F-4D97-AF65-F5344CB8AC3E}">
        <p14:creationId xmlns:p14="http://schemas.microsoft.com/office/powerpoint/2010/main" val="26441031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2823735" y="3229337"/>
            <a:ext cx="4467611" cy="718868"/>
          </a:xfrm>
        </p:spPr>
        <p:txBody>
          <a:bodyPr>
            <a:noAutofit/>
          </a:bodyPr>
          <a:lstStyle/>
          <a:p>
            <a:pPr lvl="0"/>
            <a:r>
              <a:rPr lang="zh-CN" altLang="en-US" sz="6000" dirty="0"/>
              <a:t>思考与练习</a:t>
            </a: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625795" y="1003044"/>
            <a:ext cx="4436828" cy="720725"/>
          </a:xfrm>
        </p:spPr>
        <p:txBody>
          <a:bodyPr/>
          <a:lstStyle/>
          <a:p>
            <a:pPr eaLnBrk="1" hangingPunct="1"/>
            <a:r>
              <a:rPr lang="en-US" altLang="zh-CN" dirty="0"/>
              <a:t>COM</a:t>
            </a:r>
            <a:r>
              <a:rPr lang="zh-CN" altLang="en-US" dirty="0"/>
              <a:t>是</a:t>
            </a:r>
            <a:r>
              <a:rPr lang="en-US" altLang="zh-CN" dirty="0"/>
              <a:t>DLL</a:t>
            </a:r>
            <a:r>
              <a:rPr lang="zh-CN" altLang="en-US" dirty="0"/>
              <a:t>吗？</a:t>
            </a:r>
          </a:p>
        </p:txBody>
      </p:sp>
      <p:sp>
        <p:nvSpPr>
          <p:cNvPr id="7172" name="Rectangle 3"/>
          <p:cNvSpPr>
            <a:spLocks noGrp="1" noChangeArrowheads="1"/>
          </p:cNvSpPr>
          <p:nvPr>
            <p:ph type="body" idx="4294967295"/>
          </p:nvPr>
        </p:nvSpPr>
        <p:spPr>
          <a:xfrm>
            <a:off x="405516" y="2079737"/>
            <a:ext cx="11233150" cy="4124408"/>
          </a:xfrm>
        </p:spPr>
        <p:txBody>
          <a:bodyPr>
            <a:noAutofit/>
          </a:bodyPr>
          <a:lstStyle/>
          <a:p>
            <a:pPr>
              <a:buFont typeface="Wingdings" panose="05000000000000000000" pitchFamily="2" charset="2"/>
              <a:buChar char="p"/>
            </a:pPr>
            <a:r>
              <a:rPr lang="en-US" altLang="zh-CN" sz="2800" dirty="0"/>
              <a:t>  DLL</a:t>
            </a:r>
            <a:r>
              <a:rPr lang="zh-CN" altLang="en-US" sz="2800" dirty="0"/>
              <a:t>是对静态连接的一种改进，带来了更细的开发分工，包括二进制如何交互的问题，尤其是当</a:t>
            </a:r>
            <a:r>
              <a:rPr lang="en-US" altLang="zh-CN" sz="2800" dirty="0"/>
              <a:t>DLL</a:t>
            </a:r>
            <a:r>
              <a:rPr lang="zh-CN" altLang="en-US" sz="2800" dirty="0"/>
              <a:t>输出类时的二进制交互问题</a:t>
            </a:r>
            <a:endParaRPr lang="en-US" altLang="zh-CN" sz="2800" dirty="0"/>
          </a:p>
          <a:p>
            <a:pPr>
              <a:buFont typeface="Wingdings" panose="05000000000000000000" pitchFamily="2" charset="2"/>
              <a:buChar char="p"/>
            </a:pPr>
            <a:r>
              <a:rPr lang="en-US" altLang="zh-CN" sz="2800" dirty="0"/>
              <a:t>  COM</a:t>
            </a:r>
            <a:r>
              <a:rPr lang="zh-CN" altLang="en-US" sz="2800" dirty="0"/>
              <a:t>的各种努力都是在规定一种二进制交互协议</a:t>
            </a:r>
            <a:endParaRPr lang="en-US" altLang="zh-CN" sz="2800" dirty="0"/>
          </a:p>
          <a:p>
            <a:pPr marL="457051" lvl="1" indent="0" latinLnBrk="1">
              <a:buNone/>
            </a:pPr>
            <a:r>
              <a:rPr lang="en-US" altLang="zh-CN" sz="2000" dirty="0"/>
              <a:t>1</a:t>
            </a:r>
            <a:r>
              <a:rPr lang="zh-CN" altLang="en-US" sz="2000" dirty="0"/>
              <a:t>、</a:t>
            </a:r>
            <a:r>
              <a:rPr lang="en-US" altLang="zh-CN" sz="2000" b="1" dirty="0">
                <a:solidFill>
                  <a:schemeClr val="accent5"/>
                </a:solidFill>
              </a:rPr>
              <a:t>COM</a:t>
            </a:r>
            <a:r>
              <a:rPr lang="zh-CN" altLang="en-US" sz="2000" b="1" dirty="0">
                <a:solidFill>
                  <a:schemeClr val="accent5"/>
                </a:solidFill>
              </a:rPr>
              <a:t>组件以接口对功能分类，便于组织；</a:t>
            </a:r>
            <a:r>
              <a:rPr lang="en-US" altLang="zh-CN" sz="2000" b="1" dirty="0">
                <a:solidFill>
                  <a:schemeClr val="accent5"/>
                </a:solidFill>
              </a:rPr>
              <a:t>DLL</a:t>
            </a:r>
            <a:r>
              <a:rPr lang="zh-CN" altLang="en-US" sz="2000" b="1" dirty="0">
                <a:solidFill>
                  <a:schemeClr val="accent5"/>
                </a:solidFill>
              </a:rPr>
              <a:t>特别是大的</a:t>
            </a:r>
            <a:r>
              <a:rPr lang="en-US" altLang="zh-CN" sz="2000" b="1" dirty="0">
                <a:solidFill>
                  <a:schemeClr val="accent5"/>
                </a:solidFill>
              </a:rPr>
              <a:t>DLL</a:t>
            </a:r>
            <a:r>
              <a:rPr lang="zh-CN" altLang="en-US" sz="2000" b="1" dirty="0">
                <a:solidFill>
                  <a:schemeClr val="accent5"/>
                </a:solidFill>
              </a:rPr>
              <a:t>，函数一大堆，难以组织</a:t>
            </a:r>
            <a:endParaRPr lang="zh-CN" altLang="en-US" sz="2000" dirty="0"/>
          </a:p>
          <a:p>
            <a:pPr marL="457051" lvl="1" indent="0" latinLnBrk="1">
              <a:buNone/>
            </a:pPr>
            <a:r>
              <a:rPr lang="en-US" altLang="zh-CN" sz="2000" dirty="0"/>
              <a:t>2</a:t>
            </a:r>
            <a:r>
              <a:rPr lang="zh-CN" altLang="en-US" sz="2000" dirty="0"/>
              <a:t>、</a:t>
            </a:r>
            <a:r>
              <a:rPr lang="en-US" altLang="zh-CN" sz="2000" dirty="0"/>
              <a:t>COM</a:t>
            </a:r>
            <a:r>
              <a:rPr lang="zh-CN" altLang="en-US" sz="2000" dirty="0"/>
              <a:t>组件便于升级维护，功能扩充，只需添加接口就行；</a:t>
            </a:r>
            <a:r>
              <a:rPr lang="en-US" altLang="zh-CN" sz="2000" dirty="0"/>
              <a:t>DLL</a:t>
            </a:r>
            <a:r>
              <a:rPr lang="zh-CN" altLang="en-US" sz="2000" dirty="0"/>
              <a:t>升级困难，函数不能随意改变</a:t>
            </a:r>
          </a:p>
          <a:p>
            <a:pPr marL="457051" lvl="1" indent="0" latinLnBrk="1">
              <a:buNone/>
            </a:pPr>
            <a:r>
              <a:rPr lang="en-US" altLang="zh-CN" sz="2000" dirty="0"/>
              <a:t>3</a:t>
            </a:r>
            <a:r>
              <a:rPr lang="zh-CN" altLang="en-US" sz="2000" dirty="0"/>
              <a:t>、</a:t>
            </a:r>
            <a:r>
              <a:rPr lang="en-US" altLang="zh-CN" sz="2000" dirty="0"/>
              <a:t>COM</a:t>
            </a:r>
            <a:r>
              <a:rPr lang="zh-CN" altLang="en-US" sz="2000" dirty="0"/>
              <a:t>创建调用有很好的安全性，</a:t>
            </a:r>
            <a:r>
              <a:rPr lang="en-US" altLang="zh-CN" sz="2000" dirty="0"/>
              <a:t>DLL</a:t>
            </a:r>
            <a:r>
              <a:rPr lang="zh-CN" altLang="en-US" sz="2000" dirty="0"/>
              <a:t>没有</a:t>
            </a:r>
          </a:p>
          <a:p>
            <a:pPr marL="457051" lvl="1" indent="0" latinLnBrk="1">
              <a:buNone/>
            </a:pPr>
            <a:r>
              <a:rPr lang="en-US" altLang="zh-CN" sz="2000" dirty="0"/>
              <a:t>4</a:t>
            </a:r>
            <a:r>
              <a:rPr lang="zh-CN" altLang="en-US" sz="2000" dirty="0"/>
              <a:t>、</a:t>
            </a:r>
            <a:r>
              <a:rPr lang="en-US" altLang="zh-CN" sz="2000" dirty="0"/>
              <a:t>COM</a:t>
            </a:r>
            <a:r>
              <a:rPr lang="zh-CN" altLang="en-US" sz="2000" dirty="0"/>
              <a:t>组件可轻松实现进程间调用，</a:t>
            </a:r>
            <a:r>
              <a:rPr lang="en-US" altLang="zh-CN" sz="2000" dirty="0"/>
              <a:t>DLL</a:t>
            </a:r>
            <a:r>
              <a:rPr lang="zh-CN" altLang="en-US" sz="2000" dirty="0"/>
              <a:t>很困难</a:t>
            </a:r>
          </a:p>
          <a:p>
            <a:pPr marL="457051" lvl="1" indent="0" latinLnBrk="1">
              <a:buNone/>
            </a:pPr>
            <a:r>
              <a:rPr lang="en-US" altLang="zh-CN" sz="2000" dirty="0"/>
              <a:t>5</a:t>
            </a:r>
            <a:r>
              <a:rPr lang="zh-CN" altLang="en-US" sz="2000" dirty="0"/>
              <a:t>、</a:t>
            </a:r>
            <a:r>
              <a:rPr lang="en-US" altLang="zh-CN" sz="2000" dirty="0"/>
              <a:t>COM</a:t>
            </a:r>
            <a:r>
              <a:rPr lang="zh-CN" altLang="en-US" sz="2000" dirty="0"/>
              <a:t>组件可轻松实现分布式调用，</a:t>
            </a:r>
            <a:r>
              <a:rPr lang="en-US" altLang="zh-CN" sz="2000" dirty="0"/>
              <a:t>DLL</a:t>
            </a:r>
            <a:r>
              <a:rPr lang="zh-CN" altLang="en-US" sz="2000" dirty="0"/>
              <a:t>不可能</a:t>
            </a:r>
          </a:p>
          <a:p>
            <a:pPr marL="457051" lvl="1" indent="0" latinLnBrk="1">
              <a:buNone/>
            </a:pPr>
            <a:r>
              <a:rPr lang="en-US" altLang="zh-CN" sz="2000" dirty="0"/>
              <a:t>6</a:t>
            </a:r>
            <a:r>
              <a:rPr lang="zh-CN" altLang="en-US" sz="2000" dirty="0"/>
              <a:t>、</a:t>
            </a:r>
            <a:r>
              <a:rPr lang="en-US" altLang="zh-CN" sz="2000" b="1" dirty="0">
                <a:solidFill>
                  <a:schemeClr val="accent5"/>
                </a:solidFill>
              </a:rPr>
              <a:t>COM</a:t>
            </a:r>
            <a:r>
              <a:rPr lang="zh-CN" altLang="en-US" sz="2000" b="1" dirty="0">
                <a:solidFill>
                  <a:schemeClr val="accent5"/>
                </a:solidFill>
              </a:rPr>
              <a:t>组件具有封装、继承、多态的面向对象特征，</a:t>
            </a:r>
            <a:r>
              <a:rPr lang="en-US" altLang="zh-CN" sz="2000" b="1" dirty="0">
                <a:solidFill>
                  <a:schemeClr val="accent5"/>
                </a:solidFill>
              </a:rPr>
              <a:t>DLL</a:t>
            </a:r>
            <a:r>
              <a:rPr lang="zh-CN" altLang="en-US" sz="2000" b="1" dirty="0">
                <a:solidFill>
                  <a:schemeClr val="accent5"/>
                </a:solidFill>
              </a:rPr>
              <a:t>只有封装</a:t>
            </a:r>
            <a:endParaRPr lang="zh-CN" altLang="en-US" sz="2000" dirty="0"/>
          </a:p>
          <a:p>
            <a:pPr marL="457051" lvl="1" indent="0" latinLnBrk="1">
              <a:buNone/>
            </a:pPr>
            <a:r>
              <a:rPr lang="en-US" altLang="zh-CN" sz="2000" dirty="0"/>
              <a:t>7</a:t>
            </a:r>
            <a:r>
              <a:rPr lang="zh-CN" altLang="en-US" sz="2000" dirty="0"/>
              <a:t>、在</a:t>
            </a:r>
            <a:r>
              <a:rPr lang="en-US" altLang="zh-CN" sz="2000" dirty="0"/>
              <a:t>COM</a:t>
            </a:r>
            <a:r>
              <a:rPr lang="zh-CN" altLang="en-US" sz="2000" dirty="0"/>
              <a:t>组件的基础上实现了大量功能：</a:t>
            </a:r>
            <a:r>
              <a:rPr lang="en-US" altLang="zh-CN" sz="2000" dirty="0"/>
              <a:t>ActiveX</a:t>
            </a:r>
            <a:r>
              <a:rPr lang="zh-CN" altLang="en-US" sz="2000" dirty="0"/>
              <a:t>，</a:t>
            </a:r>
            <a:r>
              <a:rPr lang="en-US" altLang="zh-CN" sz="2000" dirty="0"/>
              <a:t>OLE</a:t>
            </a:r>
            <a:r>
              <a:rPr lang="zh-CN" altLang="en-US" sz="2000" dirty="0"/>
              <a:t>等</a:t>
            </a:r>
          </a:p>
          <a:p>
            <a:pPr marL="0" indent="0">
              <a:buNone/>
            </a:pPr>
            <a:endParaRPr lang="zh-CN" altLang="en-US" dirty="0"/>
          </a:p>
        </p:txBody>
      </p:sp>
    </p:spTree>
    <p:extLst>
      <p:ext uri="{BB962C8B-B14F-4D97-AF65-F5344CB8AC3E}">
        <p14:creationId xmlns:p14="http://schemas.microsoft.com/office/powerpoint/2010/main" val="2906484995"/>
      </p:ext>
    </p:extLst>
  </p:cSld>
  <p:clrMapOvr>
    <a:masterClrMapping/>
  </p:clrMapOvr>
</p:sld>
</file>

<file path=ppt/theme/theme1.xml><?xml version="1.0" encoding="utf-8"?>
<a:theme xmlns:a="http://schemas.openxmlformats.org/drawingml/2006/main" name="自定义设计方案">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橙色">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5372</TotalTime>
  <Words>4115</Words>
  <Application>Microsoft Office PowerPoint</Application>
  <PresentationFormat>宽屏</PresentationFormat>
  <Paragraphs>535</Paragraphs>
  <Slides>80</Slides>
  <Notes>5</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80</vt:i4>
      </vt:variant>
    </vt:vector>
  </HeadingPairs>
  <TitlesOfParts>
    <vt:vector size="92" baseType="lpstr">
      <vt:lpstr>宋体</vt:lpstr>
      <vt:lpstr>微软雅黑</vt:lpstr>
      <vt:lpstr>新宋体</vt:lpstr>
      <vt:lpstr>Arial</vt:lpstr>
      <vt:lpstr>Calibri</vt:lpstr>
      <vt:lpstr>Calibri Light</vt:lpstr>
      <vt:lpstr>Consolas</vt:lpstr>
      <vt:lpstr>Tahoma</vt:lpstr>
      <vt:lpstr>Wingdings</vt:lpstr>
      <vt:lpstr>Wingdings 3</vt:lpstr>
      <vt:lpstr>自定义设计方案</vt:lpstr>
      <vt:lpstr>2_蓝色互联网</vt:lpstr>
      <vt:lpstr>Windows编程实践</vt:lpstr>
      <vt:lpstr>内容提要</vt:lpstr>
      <vt:lpstr>COM简介</vt:lpstr>
      <vt:lpstr>COM方法</vt:lpstr>
      <vt:lpstr>COM组件是什么？</vt:lpstr>
      <vt:lpstr>COM组件不是什么？</vt:lpstr>
      <vt:lpstr>什么是接口？</vt:lpstr>
      <vt:lpstr>接口是如何实现的？</vt:lpstr>
      <vt:lpstr>COM是DLL吗？</vt:lpstr>
      <vt:lpstr>COM与DLL区别</vt:lpstr>
      <vt:lpstr>ActiveX、OLE、COM之间的关系</vt:lpstr>
      <vt:lpstr>COM和ActiveX区别</vt:lpstr>
      <vt:lpstr>COM的注册</vt:lpstr>
      <vt:lpstr>COM实例-接口定义</vt:lpstr>
      <vt:lpstr>COM实例-接口实现1</vt:lpstr>
      <vt:lpstr>COM实例-接口实现2</vt:lpstr>
      <vt:lpstr>COM实例-创建com接口对象</vt:lpstr>
      <vt:lpstr>COM实例-调用COM对象</vt:lpstr>
      <vt:lpstr>COM技术与Office对象简介</vt:lpstr>
      <vt:lpstr>Word对象模型概述</vt:lpstr>
      <vt:lpstr>Application对象</vt:lpstr>
      <vt:lpstr> Document 对象</vt:lpstr>
      <vt:lpstr>Selection对象</vt:lpstr>
      <vt:lpstr>Paragraph 对象</vt:lpstr>
      <vt:lpstr>Range对象</vt:lpstr>
      <vt:lpstr>Section对象</vt:lpstr>
      <vt:lpstr>Bookmark对象</vt:lpstr>
      <vt:lpstr>COM操作Word流程与实例 </vt:lpstr>
      <vt:lpstr>安装office产品</vt:lpstr>
      <vt:lpstr>程序添加word对象引用</vt:lpstr>
      <vt:lpstr>PowerPoint 演示文稿</vt:lpstr>
      <vt:lpstr>COM产品版本区别</vt:lpstr>
      <vt:lpstr>程序添加word命名空间</vt:lpstr>
      <vt:lpstr>COM中对象方法使用特色</vt:lpstr>
      <vt:lpstr>Word对象操作方法</vt:lpstr>
      <vt:lpstr>word任务-新建文档</vt:lpstr>
      <vt:lpstr>创建一个word文档</vt:lpstr>
      <vt:lpstr>以给定文件名保存word文档</vt:lpstr>
      <vt:lpstr>打开一个word文档</vt:lpstr>
      <vt:lpstr>在 Word 文档中插入文本</vt:lpstr>
      <vt:lpstr>word任务-定义Range</vt:lpstr>
      <vt:lpstr>在 Word 文档中插入文本</vt:lpstr>
      <vt:lpstr>word任务-在文档中搜索和替换文本</vt:lpstr>
      <vt:lpstr>示例程序-模拟word论文制作</vt:lpstr>
      <vt:lpstr>PowerPoint 演示文稿</vt:lpstr>
      <vt:lpstr>使用 TypeText 插入文本</vt:lpstr>
      <vt:lpstr>使用 TypeText 插入文本</vt:lpstr>
      <vt:lpstr>设置文本格式</vt:lpstr>
      <vt:lpstr>设置文本格式</vt:lpstr>
      <vt:lpstr>段落格式</vt:lpstr>
      <vt:lpstr>设置标题</vt:lpstr>
      <vt:lpstr>插入目录</vt:lpstr>
      <vt:lpstr>文档页控制符</vt:lpstr>
      <vt:lpstr>插入小节类型与下一页区别</vt:lpstr>
      <vt:lpstr>文档页眉页脚设置</vt:lpstr>
      <vt:lpstr>插入页码</vt:lpstr>
      <vt:lpstr>文档中的 Word 表格</vt:lpstr>
      <vt:lpstr>Word中插入图片InlineShapes.AddPicture</vt:lpstr>
      <vt:lpstr>Word对象的结束和释放</vt:lpstr>
      <vt:lpstr>程序运行演示</vt:lpstr>
      <vt:lpstr>程序调试中的问题</vt:lpstr>
      <vt:lpstr>Excel对象模型</vt:lpstr>
      <vt:lpstr>Application对象</vt:lpstr>
      <vt:lpstr>Workbooks工作簿</vt:lpstr>
      <vt:lpstr>Workbooks工作簿</vt:lpstr>
      <vt:lpstr>新建WorkBook</vt:lpstr>
      <vt:lpstr>Worksheet工作表</vt:lpstr>
      <vt:lpstr>Worksheet工作表</vt:lpstr>
      <vt:lpstr>引用Worksheets</vt:lpstr>
      <vt:lpstr>Range对象 </vt:lpstr>
      <vt:lpstr>Range对象 </vt:lpstr>
      <vt:lpstr>引用单元格范围</vt:lpstr>
      <vt:lpstr>Charts图表</vt:lpstr>
      <vt:lpstr>WorksheetFunction对象 </vt:lpstr>
      <vt:lpstr>程序添加Excel对象引用</vt:lpstr>
      <vt:lpstr>示例程序-读写Excel</vt:lpstr>
      <vt:lpstr>插入图表</vt:lpstr>
      <vt:lpstr>插入图表</vt:lpstr>
      <vt:lpstr>上机练习作业</vt:lpstr>
      <vt:lpstr>思考与练习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俊杰 刘</cp:lastModifiedBy>
  <cp:revision>318</cp:revision>
  <dcterms:created xsi:type="dcterms:W3CDTF">2014-12-05T07:09:50Z</dcterms:created>
  <dcterms:modified xsi:type="dcterms:W3CDTF">2018-10-15T13:56:02Z</dcterms:modified>
</cp:coreProperties>
</file>