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114" d="100"/>
          <a:sy n="114" d="100"/>
        </p:scale>
        <p:origin x="4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8F99-868F-496F-9743-FF6ED44BE853}"/>
              </a:ext>
            </a:extLst>
          </p:cNvPr>
          <p:cNvSpPr>
            <a:spLocks noGrp="1"/>
          </p:cNvSpPr>
          <p:nvPr>
            <p:ph type="ctrTitle"/>
          </p:nvPr>
        </p:nvSpPr>
        <p:spPr/>
        <p:txBody>
          <a:bodyPr/>
          <a:lstStyle/>
          <a:p>
            <a:r>
              <a:rPr lang="en-US" dirty="0"/>
              <a:t>Chapter Exercise 1.69</a:t>
            </a:r>
          </a:p>
        </p:txBody>
      </p:sp>
      <p:sp>
        <p:nvSpPr>
          <p:cNvPr id="3" name="Subtitle 2">
            <a:extLst>
              <a:ext uri="{FF2B5EF4-FFF2-40B4-BE49-F238E27FC236}">
                <a16:creationId xmlns:a16="http://schemas.microsoft.com/office/drawing/2014/main" id="{D8BD3E2E-64B2-48C4-A136-E170DE5FB2C6}"/>
              </a:ext>
            </a:extLst>
          </p:cNvPr>
          <p:cNvSpPr>
            <a:spLocks noGrp="1"/>
          </p:cNvSpPr>
          <p:nvPr>
            <p:ph type="subTitle" idx="1"/>
          </p:nvPr>
        </p:nvSpPr>
        <p:spPr/>
        <p:txBody>
          <a:bodyPr/>
          <a:lstStyle/>
          <a:p>
            <a:r>
              <a:rPr lang="en-US" dirty="0"/>
              <a:t>CUNY MS DATA SCIENCE FALL 2018</a:t>
            </a:r>
          </a:p>
          <a:p>
            <a:r>
              <a:rPr lang="en-US" dirty="0"/>
              <a:t>John K </a:t>
            </a:r>
            <a:r>
              <a:rPr lang="en-US" dirty="0" err="1"/>
              <a:t>hancock</a:t>
            </a:r>
            <a:endParaRPr lang="en-US" dirty="0"/>
          </a:p>
        </p:txBody>
      </p:sp>
    </p:spTree>
    <p:extLst>
      <p:ext uri="{BB962C8B-B14F-4D97-AF65-F5344CB8AC3E}">
        <p14:creationId xmlns:p14="http://schemas.microsoft.com/office/powerpoint/2010/main" val="298987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7B28-6CA6-47A8-A564-E0BB41ED0AAF}"/>
              </a:ext>
            </a:extLst>
          </p:cNvPr>
          <p:cNvSpPr>
            <a:spLocks noGrp="1"/>
          </p:cNvSpPr>
          <p:nvPr>
            <p:ph type="title"/>
          </p:nvPr>
        </p:nvSpPr>
        <p:spPr/>
        <p:txBody>
          <a:bodyPr/>
          <a:lstStyle/>
          <a:p>
            <a:r>
              <a:rPr lang="en-US" dirty="0"/>
              <a:t>(d) Independence Simulation</a:t>
            </a:r>
          </a:p>
        </p:txBody>
      </p:sp>
      <p:pic>
        <p:nvPicPr>
          <p:cNvPr id="5" name="Content Placeholder 4">
            <a:extLst>
              <a:ext uri="{FF2B5EF4-FFF2-40B4-BE49-F238E27FC236}">
                <a16:creationId xmlns:a16="http://schemas.microsoft.com/office/drawing/2014/main" id="{EA1C25E1-7A58-4A96-B0C1-27BA13D3F96B}"/>
              </a:ext>
            </a:extLst>
          </p:cNvPr>
          <p:cNvPicPr>
            <a:picLocks noGrp="1" noChangeAspect="1"/>
          </p:cNvPicPr>
          <p:nvPr>
            <p:ph idx="1"/>
          </p:nvPr>
        </p:nvPicPr>
        <p:blipFill>
          <a:blip r:embed="rId2"/>
          <a:stretch>
            <a:fillRect/>
          </a:stretch>
        </p:blipFill>
        <p:spPr>
          <a:xfrm>
            <a:off x="3266967" y="1632352"/>
            <a:ext cx="4686954" cy="2905530"/>
          </a:xfrm>
        </p:spPr>
      </p:pic>
    </p:spTree>
    <p:extLst>
      <p:ext uri="{BB962C8B-B14F-4D97-AF65-F5344CB8AC3E}">
        <p14:creationId xmlns:p14="http://schemas.microsoft.com/office/powerpoint/2010/main" val="271368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F9A6-FE62-4F21-8347-AF334C94E3FC}"/>
              </a:ext>
            </a:extLst>
          </p:cNvPr>
          <p:cNvSpPr>
            <a:spLocks noGrp="1"/>
          </p:cNvSpPr>
          <p:nvPr>
            <p:ph type="title"/>
          </p:nvPr>
        </p:nvSpPr>
        <p:spPr/>
        <p:txBody>
          <a:bodyPr/>
          <a:lstStyle/>
          <a:p>
            <a:r>
              <a:rPr lang="en-US" dirty="0"/>
              <a:t>(d) </a:t>
            </a:r>
            <a:r>
              <a:rPr lang="en-US" dirty="0" err="1"/>
              <a:t>i</a:t>
            </a:r>
            <a:r>
              <a:rPr lang="en-US" dirty="0"/>
              <a:t> Claims Being Tested</a:t>
            </a:r>
          </a:p>
        </p:txBody>
      </p:sp>
      <p:sp>
        <p:nvSpPr>
          <p:cNvPr id="3" name="Content Placeholder 2">
            <a:extLst>
              <a:ext uri="{FF2B5EF4-FFF2-40B4-BE49-F238E27FC236}">
                <a16:creationId xmlns:a16="http://schemas.microsoft.com/office/drawing/2014/main" id="{BAE88557-19E2-4865-AB5C-0C20365BC682}"/>
              </a:ext>
            </a:extLst>
          </p:cNvPr>
          <p:cNvSpPr>
            <a:spLocks noGrp="1"/>
          </p:cNvSpPr>
          <p:nvPr>
            <p:ph idx="1"/>
          </p:nvPr>
        </p:nvSpPr>
        <p:spPr/>
        <p:txBody>
          <a:bodyPr/>
          <a:lstStyle/>
          <a:p>
            <a:pPr marL="0" indent="0">
              <a:buNone/>
            </a:pPr>
            <a:r>
              <a:rPr lang="en-US" dirty="0"/>
              <a:t>H</a:t>
            </a:r>
            <a:r>
              <a:rPr lang="en-US" sz="1400" dirty="0"/>
              <a:t>0</a:t>
            </a:r>
            <a:r>
              <a:rPr lang="en-US" dirty="0"/>
              <a:t> : The treatment Rosiglitazone is independent to cardiovascular problems. Any correlation is due to chance. </a:t>
            </a:r>
          </a:p>
          <a:p>
            <a:pPr marL="0" indent="0">
              <a:buNone/>
            </a:pPr>
            <a:endParaRPr lang="en-US" dirty="0"/>
          </a:p>
          <a:p>
            <a:pPr marL="0" indent="0">
              <a:buNone/>
            </a:pPr>
            <a:r>
              <a:rPr lang="en-US" dirty="0"/>
              <a:t>H</a:t>
            </a:r>
            <a:r>
              <a:rPr lang="en-US" sz="1200" dirty="0"/>
              <a:t>A</a:t>
            </a:r>
            <a:r>
              <a:rPr lang="en-US" dirty="0"/>
              <a:t>: The treatment Rosiglitazone is not independent to cardiovascular problems. There’s a correlation between Rosiglitazone and an increased chance of cardiovascular problems. </a:t>
            </a:r>
          </a:p>
        </p:txBody>
      </p:sp>
    </p:spTree>
    <p:extLst>
      <p:ext uri="{BB962C8B-B14F-4D97-AF65-F5344CB8AC3E}">
        <p14:creationId xmlns:p14="http://schemas.microsoft.com/office/powerpoint/2010/main" val="145587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673-FAD3-400D-960E-E46B2DE4DE82}"/>
              </a:ext>
            </a:extLst>
          </p:cNvPr>
          <p:cNvSpPr>
            <a:spLocks noGrp="1"/>
          </p:cNvSpPr>
          <p:nvPr>
            <p:ph type="title"/>
          </p:nvPr>
        </p:nvSpPr>
        <p:spPr/>
        <p:txBody>
          <a:bodyPr/>
          <a:lstStyle/>
          <a:p>
            <a:r>
              <a:rPr lang="en-US" dirty="0"/>
              <a:t>(d) ii Support for the Alt Hypothesis</a:t>
            </a:r>
          </a:p>
        </p:txBody>
      </p:sp>
      <p:sp>
        <p:nvSpPr>
          <p:cNvPr id="3" name="Content Placeholder 2">
            <a:extLst>
              <a:ext uri="{FF2B5EF4-FFF2-40B4-BE49-F238E27FC236}">
                <a16:creationId xmlns:a16="http://schemas.microsoft.com/office/drawing/2014/main" id="{4587FAD7-33B9-40AC-BC83-248089E6E9C7}"/>
              </a:ext>
            </a:extLst>
          </p:cNvPr>
          <p:cNvSpPr>
            <a:spLocks noGrp="1"/>
          </p:cNvSpPr>
          <p:nvPr>
            <p:ph idx="1"/>
          </p:nvPr>
        </p:nvSpPr>
        <p:spPr/>
        <p:txBody>
          <a:bodyPr/>
          <a:lstStyle/>
          <a:p>
            <a:pPr marL="0" indent="0">
              <a:buNone/>
            </a:pPr>
            <a:r>
              <a:rPr lang="en-US" dirty="0"/>
              <a:t>Compared to the number calculated in part (b), which would provide more support for the alternative hypothesis, more or fewer patients with cardiovascular problems in the rosiglitazone group?</a:t>
            </a:r>
          </a:p>
          <a:p>
            <a:pPr marL="0" indent="0">
              <a:buNone/>
            </a:pPr>
            <a:endParaRPr lang="en-US" dirty="0"/>
          </a:p>
          <a:p>
            <a:pPr marL="0" indent="0">
              <a:buNone/>
            </a:pPr>
            <a:r>
              <a:rPr lang="en-US" b="1" dirty="0"/>
              <a:t>Answer: </a:t>
            </a:r>
            <a:r>
              <a:rPr lang="en-US" dirty="0"/>
              <a:t>More patients with cardiovascular problems in the rosiglitazone group in the rosiglitazone group would give more support to the alternative hypothesis.  </a:t>
            </a:r>
          </a:p>
          <a:p>
            <a:pPr marL="0" indent="0">
              <a:buNone/>
            </a:pPr>
            <a:endParaRPr lang="en-US" dirty="0"/>
          </a:p>
          <a:p>
            <a:pPr marL="0" indent="0">
              <a:buNone/>
            </a:pPr>
            <a:r>
              <a:rPr lang="en-US" dirty="0"/>
              <a:t>It would show a higher correlation between the treatment and cardiovascular problems, and that there was no independence.</a:t>
            </a:r>
          </a:p>
          <a:p>
            <a:pPr marL="0" indent="0">
              <a:buNone/>
            </a:pPr>
            <a:endParaRPr lang="en-US" dirty="0"/>
          </a:p>
        </p:txBody>
      </p:sp>
    </p:spTree>
    <p:extLst>
      <p:ext uri="{BB962C8B-B14F-4D97-AF65-F5344CB8AC3E}">
        <p14:creationId xmlns:p14="http://schemas.microsoft.com/office/powerpoint/2010/main" val="58418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D565-F041-435E-89B6-94F1865FE4A1}"/>
              </a:ext>
            </a:extLst>
          </p:cNvPr>
          <p:cNvSpPr>
            <a:spLocks noGrp="1"/>
          </p:cNvSpPr>
          <p:nvPr>
            <p:ph type="title"/>
          </p:nvPr>
        </p:nvSpPr>
        <p:spPr>
          <a:xfrm>
            <a:off x="646111" y="452718"/>
            <a:ext cx="9404723" cy="998577"/>
          </a:xfrm>
        </p:spPr>
        <p:txBody>
          <a:bodyPr/>
          <a:lstStyle/>
          <a:p>
            <a:r>
              <a:rPr lang="en-US" sz="4000" dirty="0"/>
              <a:t>(d) iii The Independence Simulations</a:t>
            </a:r>
          </a:p>
        </p:txBody>
      </p:sp>
      <p:sp>
        <p:nvSpPr>
          <p:cNvPr id="5" name="Content Placeholder 4">
            <a:extLst>
              <a:ext uri="{FF2B5EF4-FFF2-40B4-BE49-F238E27FC236}">
                <a16:creationId xmlns:a16="http://schemas.microsoft.com/office/drawing/2014/main" id="{77728752-F4AB-4385-8C50-660E8FF3C145}"/>
              </a:ext>
            </a:extLst>
          </p:cNvPr>
          <p:cNvSpPr>
            <a:spLocks noGrp="1"/>
          </p:cNvSpPr>
          <p:nvPr>
            <p:ph idx="1"/>
          </p:nvPr>
        </p:nvSpPr>
        <p:spPr>
          <a:xfrm>
            <a:off x="1103312" y="1115736"/>
            <a:ext cx="9404723" cy="5132664"/>
          </a:xfrm>
        </p:spPr>
        <p:txBody>
          <a:bodyPr>
            <a:normAutofit fontScale="40000" lnSpcReduction="20000"/>
          </a:bodyPr>
          <a:lstStyle/>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3800" dirty="0"/>
          </a:p>
          <a:p>
            <a:r>
              <a:rPr lang="en-US" sz="3800" dirty="0"/>
              <a:t>2,593 patients in the rosiglitazone group had cardiovascular problems</a:t>
            </a:r>
          </a:p>
          <a:p>
            <a:r>
              <a:rPr lang="en-US" sz="3800" dirty="0"/>
              <a:t>In the independence simulations, reproduced less than the 2593 in every single simulations</a:t>
            </a:r>
          </a:p>
          <a:p>
            <a:r>
              <a:rPr lang="en-US" sz="3800" dirty="0"/>
              <a:t>Suggest that rosiglitazone treatment is not independent of cardiovascular disease</a:t>
            </a:r>
          </a:p>
          <a:p>
            <a:r>
              <a:rPr lang="en-US" sz="3800" dirty="0"/>
              <a:t>Hence, we reject the null hypothesis in favor of the alternative hypothesis </a:t>
            </a:r>
          </a:p>
          <a:p>
            <a:endParaRPr lang="en-US" sz="3800" dirty="0"/>
          </a:p>
          <a:p>
            <a:endParaRPr lang="en-US" sz="3800" dirty="0"/>
          </a:p>
          <a:p>
            <a:pPr marL="0" indent="0">
              <a:buNone/>
            </a:pPr>
            <a:endParaRPr lang="en-US" dirty="0"/>
          </a:p>
          <a:p>
            <a:pPr marL="0" indent="0">
              <a:buNone/>
            </a:pPr>
            <a:endParaRPr lang="en-US" dirty="0"/>
          </a:p>
          <a:p>
            <a:pPr marL="0" indent="0">
              <a:buNone/>
            </a:pPr>
            <a:r>
              <a:rPr lang="en-US" dirty="0"/>
              <a:t>  </a:t>
            </a:r>
          </a:p>
        </p:txBody>
      </p:sp>
      <p:pic>
        <p:nvPicPr>
          <p:cNvPr id="9" name="Content Placeholder 4">
            <a:extLst>
              <a:ext uri="{FF2B5EF4-FFF2-40B4-BE49-F238E27FC236}">
                <a16:creationId xmlns:a16="http://schemas.microsoft.com/office/drawing/2014/main" id="{11191A91-F1FB-4A79-A364-50DB772BB713}"/>
              </a:ext>
            </a:extLst>
          </p:cNvPr>
          <p:cNvPicPr>
            <a:picLocks noChangeAspect="1"/>
          </p:cNvPicPr>
          <p:nvPr/>
        </p:nvPicPr>
        <p:blipFill>
          <a:blip r:embed="rId2"/>
          <a:stretch>
            <a:fillRect/>
          </a:stretch>
        </p:blipFill>
        <p:spPr>
          <a:xfrm>
            <a:off x="4055532" y="1179281"/>
            <a:ext cx="3033165" cy="1983369"/>
          </a:xfrm>
          <a:prstGeom prst="rect">
            <a:avLst/>
          </a:prstGeom>
        </p:spPr>
      </p:pic>
    </p:spTree>
    <p:extLst>
      <p:ext uri="{BB962C8B-B14F-4D97-AF65-F5344CB8AC3E}">
        <p14:creationId xmlns:p14="http://schemas.microsoft.com/office/powerpoint/2010/main" val="240542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808A-903B-4E61-B094-5F6E8A639D33}"/>
              </a:ext>
            </a:extLst>
          </p:cNvPr>
          <p:cNvSpPr>
            <a:spLocks noGrp="1"/>
          </p:cNvSpPr>
          <p:nvPr>
            <p:ph type="title"/>
          </p:nvPr>
        </p:nvSpPr>
        <p:spPr/>
        <p:txBody>
          <a:bodyPr/>
          <a:lstStyle/>
          <a:p>
            <a:r>
              <a:rPr lang="en-US" dirty="0"/>
              <a:t>Side Effects of Avandia</a:t>
            </a:r>
          </a:p>
        </p:txBody>
      </p:sp>
      <p:sp>
        <p:nvSpPr>
          <p:cNvPr id="3" name="Content Placeholder 2">
            <a:extLst>
              <a:ext uri="{FF2B5EF4-FFF2-40B4-BE49-F238E27FC236}">
                <a16:creationId xmlns:a16="http://schemas.microsoft.com/office/drawing/2014/main" id="{44076454-3F50-4896-8260-CBAADAD59D28}"/>
              </a:ext>
            </a:extLst>
          </p:cNvPr>
          <p:cNvSpPr>
            <a:spLocks noGrp="1"/>
          </p:cNvSpPr>
          <p:nvPr>
            <p:ph idx="1"/>
          </p:nvPr>
        </p:nvSpPr>
        <p:spPr/>
        <p:txBody>
          <a:bodyPr/>
          <a:lstStyle/>
          <a:p>
            <a:r>
              <a:rPr lang="en-US" dirty="0"/>
              <a:t> Rosiglitazone is the active ingredient in the controversial type 2 diabetes medicine Avandia</a:t>
            </a:r>
          </a:p>
          <a:p>
            <a:pPr marL="0" indent="0" algn="ctr">
              <a:buNone/>
            </a:pPr>
            <a:endParaRPr lang="en-US" dirty="0"/>
          </a:p>
          <a:p>
            <a:r>
              <a:rPr lang="en-US" dirty="0"/>
              <a:t>Rosiglitazone has been linked to an increased risk of serious cardiovascular problems such as stroke, heart failure, and death</a:t>
            </a:r>
          </a:p>
          <a:p>
            <a:pPr marL="0" indent="0" algn="ctr">
              <a:buNone/>
            </a:pPr>
            <a:endParaRPr lang="en-US" dirty="0"/>
          </a:p>
          <a:p>
            <a:r>
              <a:rPr lang="en-US" dirty="0"/>
              <a:t> A common alternative treatment is pioglitazone, the active ingredient in a diabetes medicine called Actos</a:t>
            </a:r>
          </a:p>
        </p:txBody>
      </p:sp>
    </p:spTree>
    <p:extLst>
      <p:ext uri="{BB962C8B-B14F-4D97-AF65-F5344CB8AC3E}">
        <p14:creationId xmlns:p14="http://schemas.microsoft.com/office/powerpoint/2010/main" val="235013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45B-7873-42F8-9358-FD27E02E6311}"/>
              </a:ext>
            </a:extLst>
          </p:cNvPr>
          <p:cNvSpPr>
            <a:spLocks noGrp="1"/>
          </p:cNvSpPr>
          <p:nvPr>
            <p:ph type="title"/>
          </p:nvPr>
        </p:nvSpPr>
        <p:spPr/>
        <p:txBody>
          <a:bodyPr/>
          <a:lstStyle/>
          <a:p>
            <a:r>
              <a:rPr lang="en-US" dirty="0"/>
              <a:t>Contingency Table</a:t>
            </a:r>
          </a:p>
        </p:txBody>
      </p:sp>
      <p:sp>
        <p:nvSpPr>
          <p:cNvPr id="3" name="Content Placeholder 2">
            <a:extLst>
              <a:ext uri="{FF2B5EF4-FFF2-40B4-BE49-F238E27FC236}">
                <a16:creationId xmlns:a16="http://schemas.microsoft.com/office/drawing/2014/main" id="{A3694C2D-C5F6-4D1D-9032-B803470B197F}"/>
              </a:ext>
            </a:extLst>
          </p:cNvPr>
          <p:cNvSpPr>
            <a:spLocks noGrp="1"/>
          </p:cNvSpPr>
          <p:nvPr>
            <p:ph idx="1"/>
          </p:nvPr>
        </p:nvSpPr>
        <p:spPr/>
        <p:txBody>
          <a:bodyPr/>
          <a:lstStyle/>
          <a:p>
            <a:pPr marL="0" indent="0">
              <a:buNone/>
            </a:pPr>
            <a:r>
              <a:rPr lang="en-US" dirty="0"/>
              <a:t>In a nationwide retrospective observational study of 227,571 Medicare beneficiaries aged 65 years or older, it was found that 2,593 of the 67,593 patients using rosiglitazone and 5,386 of the 159,978 using pioglitazone had serious cardiovascular problems.</a:t>
            </a:r>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3FDA454A-A3C9-42BB-AC7D-8D112F4DFFDC}"/>
              </a:ext>
            </a:extLst>
          </p:cNvPr>
          <p:cNvPicPr>
            <a:picLocks noChangeAspect="1"/>
          </p:cNvPicPr>
          <p:nvPr/>
        </p:nvPicPr>
        <p:blipFill>
          <a:blip r:embed="rId2"/>
          <a:stretch>
            <a:fillRect/>
          </a:stretch>
        </p:blipFill>
        <p:spPr>
          <a:xfrm>
            <a:off x="1742031" y="3798980"/>
            <a:ext cx="7449590" cy="1390844"/>
          </a:xfrm>
          <a:prstGeom prst="rect">
            <a:avLst/>
          </a:prstGeom>
        </p:spPr>
      </p:pic>
    </p:spTree>
    <p:extLst>
      <p:ext uri="{BB962C8B-B14F-4D97-AF65-F5344CB8AC3E}">
        <p14:creationId xmlns:p14="http://schemas.microsoft.com/office/powerpoint/2010/main" val="368489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8A4E-7E7A-449C-B7D6-16FF68284333}"/>
              </a:ext>
            </a:extLst>
          </p:cNvPr>
          <p:cNvSpPr>
            <a:spLocks noGrp="1"/>
          </p:cNvSpPr>
          <p:nvPr>
            <p:ph type="title"/>
          </p:nvPr>
        </p:nvSpPr>
        <p:spPr/>
        <p:txBody>
          <a:bodyPr/>
          <a:lstStyle/>
          <a:p>
            <a:r>
              <a:rPr lang="en-US" dirty="0"/>
              <a:t>(a) Determine if each of the following statements is true or false.</a:t>
            </a:r>
          </a:p>
        </p:txBody>
      </p:sp>
      <p:sp>
        <p:nvSpPr>
          <p:cNvPr id="3" name="Content Placeholder 2">
            <a:extLst>
              <a:ext uri="{FF2B5EF4-FFF2-40B4-BE49-F238E27FC236}">
                <a16:creationId xmlns:a16="http://schemas.microsoft.com/office/drawing/2014/main" id="{2284B861-ECEB-404E-AF6B-D21DB9EBA86F}"/>
              </a:ext>
            </a:extLst>
          </p:cNvPr>
          <p:cNvSpPr>
            <a:spLocks noGrp="1"/>
          </p:cNvSpPr>
          <p:nvPr>
            <p:ph idx="1"/>
          </p:nvPr>
        </p:nvSpPr>
        <p:spPr/>
        <p:txBody>
          <a:bodyPr>
            <a:normAutofit lnSpcReduction="10000"/>
          </a:bodyPr>
          <a:lstStyle/>
          <a:p>
            <a:pPr marL="514350" indent="-514350">
              <a:buAutoNum type="romanLcPeriod"/>
            </a:pPr>
            <a:r>
              <a:rPr lang="en-US" dirty="0"/>
              <a:t>Since more patients on pioglitazone had cardiovascular problems (5,386 vs. 2,593), </a:t>
            </a:r>
            <a:r>
              <a:rPr lang="en-US" dirty="0">
                <a:solidFill>
                  <a:srgbClr val="FFFF00"/>
                </a:solidFill>
              </a:rPr>
              <a:t>we can conclude that the rate of cardiovascular problems for those on a pioglitazone treatment is higher</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a:t>
            </a:r>
            <a:r>
              <a:rPr lang="en-US" sz="2400" b="1" dirty="0">
                <a:solidFill>
                  <a:srgbClr val="FF0000"/>
                </a:solidFill>
              </a:rPr>
              <a:t>FALSE</a:t>
            </a:r>
            <a:r>
              <a:rPr lang="en-US" dirty="0"/>
              <a:t>.  By converting the continency table to percentages, we see that pioglitazone actually has a lower rate of cardio vascular disease.  </a:t>
            </a:r>
          </a:p>
          <a:p>
            <a:pPr marL="0" indent="0">
              <a:buNone/>
            </a:pPr>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CDD97585-EB16-4592-9C1E-89EEDDCBE9D2}"/>
              </a:ext>
            </a:extLst>
          </p:cNvPr>
          <p:cNvGraphicFramePr>
            <a:graphicFrameLocks noGrp="1"/>
          </p:cNvGraphicFramePr>
          <p:nvPr>
            <p:extLst>
              <p:ext uri="{D42A27DB-BD31-4B8C-83A1-F6EECF244321}">
                <p14:modId xmlns:p14="http://schemas.microsoft.com/office/powerpoint/2010/main" val="3384581825"/>
              </p:ext>
            </p:extLst>
          </p:nvPr>
        </p:nvGraphicFramePr>
        <p:xfrm>
          <a:off x="1887524" y="3061982"/>
          <a:ext cx="7222920" cy="1451293"/>
        </p:xfrm>
        <a:graphic>
          <a:graphicData uri="http://schemas.openxmlformats.org/drawingml/2006/table">
            <a:tbl>
              <a:tblPr>
                <a:tableStyleId>{5C22544A-7EE6-4342-B048-85BDC9FD1C3A}</a:tableStyleId>
              </a:tblPr>
              <a:tblGrid>
                <a:gridCol w="2415094">
                  <a:extLst>
                    <a:ext uri="{9D8B030D-6E8A-4147-A177-3AD203B41FA5}">
                      <a16:colId xmlns:a16="http://schemas.microsoft.com/office/drawing/2014/main" val="2168041929"/>
                    </a:ext>
                  </a:extLst>
                </a:gridCol>
                <a:gridCol w="1319358">
                  <a:extLst>
                    <a:ext uri="{9D8B030D-6E8A-4147-A177-3AD203B41FA5}">
                      <a16:colId xmlns:a16="http://schemas.microsoft.com/office/drawing/2014/main" val="1777142538"/>
                    </a:ext>
                  </a:extLst>
                </a:gridCol>
                <a:gridCol w="1610062">
                  <a:extLst>
                    <a:ext uri="{9D8B030D-6E8A-4147-A177-3AD203B41FA5}">
                      <a16:colId xmlns:a16="http://schemas.microsoft.com/office/drawing/2014/main" val="1200097946"/>
                    </a:ext>
                  </a:extLst>
                </a:gridCol>
                <a:gridCol w="1162823">
                  <a:extLst>
                    <a:ext uri="{9D8B030D-6E8A-4147-A177-3AD203B41FA5}">
                      <a16:colId xmlns:a16="http://schemas.microsoft.com/office/drawing/2014/main" val="3798454954"/>
                    </a:ext>
                  </a:extLst>
                </a:gridCol>
                <a:gridCol w="715583">
                  <a:extLst>
                    <a:ext uri="{9D8B030D-6E8A-4147-A177-3AD203B41FA5}">
                      <a16:colId xmlns:a16="http://schemas.microsoft.com/office/drawing/2014/main" val="1572198537"/>
                    </a:ext>
                  </a:extLst>
                </a:gridCol>
              </a:tblGrid>
              <a:tr h="239883">
                <a:tc gridSpan="5">
                  <a:txBody>
                    <a:bodyPr/>
                    <a:lstStyle/>
                    <a:p>
                      <a:pPr algn="ctr" fontAlgn="b"/>
                      <a:r>
                        <a:rPr lang="en-US" sz="1100" u="sng" strike="noStrike">
                          <a:effectLst/>
                        </a:rPr>
                        <a:t>Cardiovascular problems</a:t>
                      </a:r>
                      <a:endParaRPr lang="en-US" sz="1100" b="1" i="1" u="sng"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60756374"/>
                  </a:ext>
                </a:extLst>
              </a:tr>
              <a:tr h="239883">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Yes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No</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4357593"/>
                  </a:ext>
                </a:extLst>
              </a:tr>
              <a:tr h="239883">
                <a:tc>
                  <a:txBody>
                    <a:bodyPr/>
                    <a:lstStyle/>
                    <a:p>
                      <a:pPr algn="l" fontAlgn="b"/>
                      <a:r>
                        <a:rPr lang="en-US" sz="1100" u="none" strike="noStrike">
                          <a:effectLst/>
                        </a:rPr>
                        <a:t>Rosiglitazone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0.0384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0.9616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63139887"/>
                  </a:ext>
                </a:extLst>
              </a:tr>
              <a:tr h="251878">
                <a:tc>
                  <a:txBody>
                    <a:bodyPr/>
                    <a:lstStyle/>
                    <a:p>
                      <a:pPr algn="l" fontAlgn="b"/>
                      <a:r>
                        <a:rPr lang="en-US" sz="1100" u="none" strike="noStrike">
                          <a:effectLst/>
                        </a:rPr>
                        <a:t>Pioglitazone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0.0337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0.9663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742602"/>
                  </a:ext>
                </a:extLst>
              </a:tr>
              <a:tr h="239883">
                <a:tc>
                  <a:txBody>
                    <a:bodyPr/>
                    <a:lstStyle/>
                    <a:p>
                      <a:pPr algn="r" fontAlgn="b"/>
                      <a:r>
                        <a:rPr lang="en-US" sz="1100" u="none" strike="noStrike">
                          <a:effectLst/>
                        </a:rPr>
                        <a:t>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0.0351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0.9649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9898491"/>
                  </a:ext>
                </a:extLst>
              </a:tr>
              <a:tr h="239883">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1586861"/>
                  </a:ext>
                </a:extLst>
              </a:tr>
            </a:tbl>
          </a:graphicData>
        </a:graphic>
      </p:graphicFrame>
    </p:spTree>
    <p:extLst>
      <p:ext uri="{BB962C8B-B14F-4D97-AF65-F5344CB8AC3E}">
        <p14:creationId xmlns:p14="http://schemas.microsoft.com/office/powerpoint/2010/main" val="246784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D449-90EC-4A76-A6F3-281274827701}"/>
              </a:ext>
            </a:extLst>
          </p:cNvPr>
          <p:cNvSpPr>
            <a:spLocks noGrp="1"/>
          </p:cNvSpPr>
          <p:nvPr>
            <p:ph type="title"/>
          </p:nvPr>
        </p:nvSpPr>
        <p:spPr/>
        <p:txBody>
          <a:bodyPr/>
          <a:lstStyle/>
          <a:p>
            <a:r>
              <a:rPr lang="en-US" dirty="0"/>
              <a:t>(a) Determine if each of the following statements is true or false.</a:t>
            </a:r>
          </a:p>
        </p:txBody>
      </p:sp>
      <p:sp>
        <p:nvSpPr>
          <p:cNvPr id="3" name="Content Placeholder 2">
            <a:extLst>
              <a:ext uri="{FF2B5EF4-FFF2-40B4-BE49-F238E27FC236}">
                <a16:creationId xmlns:a16="http://schemas.microsoft.com/office/drawing/2014/main" id="{4B7F2D70-D449-4927-8958-8F38517C202B}"/>
              </a:ext>
            </a:extLst>
          </p:cNvPr>
          <p:cNvSpPr>
            <a:spLocks noGrp="1"/>
          </p:cNvSpPr>
          <p:nvPr>
            <p:ph idx="1"/>
          </p:nvPr>
        </p:nvSpPr>
        <p:spPr>
          <a:xfrm>
            <a:off x="880844" y="2052918"/>
            <a:ext cx="9731229" cy="4195481"/>
          </a:xfrm>
        </p:spPr>
        <p:txBody>
          <a:bodyPr/>
          <a:lstStyle/>
          <a:p>
            <a:pPr marL="0" indent="0">
              <a:buNone/>
            </a:pPr>
            <a:r>
              <a:rPr lang="en-US" dirty="0"/>
              <a:t>The data suggest that diabetic patients who are taking rosiglitazone are more likely to have cardiovascular problems since the rate of incidence was (2,593 / 67,593 = 0.038) 3.8% for patients on this treatment, while it was only (5,386 / 159,978 = 0.034) 3.4% for patients on pioglitazone.</a:t>
            </a:r>
          </a:p>
          <a:p>
            <a:pPr marL="0" indent="0">
              <a:buNone/>
            </a:pPr>
            <a:endParaRPr lang="en-US" dirty="0"/>
          </a:p>
          <a:p>
            <a:pPr marL="0" indent="0">
              <a:buNone/>
            </a:pPr>
            <a:r>
              <a:rPr lang="en-US" dirty="0"/>
              <a:t>Answer: </a:t>
            </a:r>
            <a:r>
              <a:rPr lang="en-US" sz="2800" b="1" dirty="0">
                <a:solidFill>
                  <a:srgbClr val="00B0F0"/>
                </a:solidFill>
              </a:rPr>
              <a:t>TRUE </a:t>
            </a:r>
            <a:r>
              <a:rPr lang="en-US" sz="1800" dirty="0"/>
              <a:t>The data does show that a slightly higher percentage of Rosiglitazone patients have cardiovascular problems. </a:t>
            </a:r>
            <a:endParaRPr lang="en-US" sz="1800" b="1" dirty="0">
              <a:solidFill>
                <a:srgbClr val="00B0F0"/>
              </a:solidFill>
            </a:endParaRPr>
          </a:p>
        </p:txBody>
      </p:sp>
    </p:spTree>
    <p:extLst>
      <p:ext uri="{BB962C8B-B14F-4D97-AF65-F5344CB8AC3E}">
        <p14:creationId xmlns:p14="http://schemas.microsoft.com/office/powerpoint/2010/main" val="256040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0403-DEE7-4A16-BBD9-05BC0C7F9C93}"/>
              </a:ext>
            </a:extLst>
          </p:cNvPr>
          <p:cNvSpPr>
            <a:spLocks noGrp="1"/>
          </p:cNvSpPr>
          <p:nvPr>
            <p:ph type="title"/>
          </p:nvPr>
        </p:nvSpPr>
        <p:spPr/>
        <p:txBody>
          <a:bodyPr/>
          <a:lstStyle/>
          <a:p>
            <a:r>
              <a:rPr lang="en-US" dirty="0"/>
              <a:t>(a) Determine if each of the following statements is true or false.</a:t>
            </a:r>
          </a:p>
        </p:txBody>
      </p:sp>
      <p:sp>
        <p:nvSpPr>
          <p:cNvPr id="3" name="Content Placeholder 2">
            <a:extLst>
              <a:ext uri="{FF2B5EF4-FFF2-40B4-BE49-F238E27FC236}">
                <a16:creationId xmlns:a16="http://schemas.microsoft.com/office/drawing/2014/main" id="{79647B89-F2B6-4E0F-BE82-6771A3F7A13E}"/>
              </a:ext>
            </a:extLst>
          </p:cNvPr>
          <p:cNvSpPr>
            <a:spLocks noGrp="1"/>
          </p:cNvSpPr>
          <p:nvPr>
            <p:ph idx="1"/>
          </p:nvPr>
        </p:nvSpPr>
        <p:spPr/>
        <p:txBody>
          <a:bodyPr/>
          <a:lstStyle/>
          <a:p>
            <a:pPr marL="0" indent="0">
              <a:buNone/>
            </a:pPr>
            <a:r>
              <a:rPr lang="en-US" dirty="0"/>
              <a:t>The fact that the rate of incidence is higher for the rosiglitazone group proves that rosiglitazone causes serious cardiovascular problems.</a:t>
            </a:r>
          </a:p>
          <a:p>
            <a:pPr marL="0" indent="0">
              <a:buNone/>
            </a:pPr>
            <a:endParaRPr lang="en-US" dirty="0"/>
          </a:p>
          <a:p>
            <a:pPr marL="0" indent="0">
              <a:buNone/>
            </a:pPr>
            <a:r>
              <a:rPr lang="en-US" dirty="0"/>
              <a:t>Answer: </a:t>
            </a:r>
            <a:r>
              <a:rPr lang="en-US" sz="2400" b="1" dirty="0">
                <a:solidFill>
                  <a:srgbClr val="FF0000"/>
                </a:solidFill>
              </a:rPr>
              <a:t>FALSE</a:t>
            </a:r>
            <a:r>
              <a:rPr lang="en-US" dirty="0"/>
              <a:t>.  At best, the study shows Correlation, and that alone does not prove causation. </a:t>
            </a:r>
          </a:p>
          <a:p>
            <a:pPr marL="0" indent="0">
              <a:buNone/>
            </a:pPr>
            <a:endParaRPr lang="en-US" dirty="0"/>
          </a:p>
        </p:txBody>
      </p:sp>
    </p:spTree>
    <p:extLst>
      <p:ext uri="{BB962C8B-B14F-4D97-AF65-F5344CB8AC3E}">
        <p14:creationId xmlns:p14="http://schemas.microsoft.com/office/powerpoint/2010/main" val="319752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AF7D-F5BE-4A06-B6BA-6D74D6F84A9D}"/>
              </a:ext>
            </a:extLst>
          </p:cNvPr>
          <p:cNvSpPr>
            <a:spLocks noGrp="1"/>
          </p:cNvSpPr>
          <p:nvPr>
            <p:ph type="title"/>
          </p:nvPr>
        </p:nvSpPr>
        <p:spPr/>
        <p:txBody>
          <a:bodyPr/>
          <a:lstStyle/>
          <a:p>
            <a:r>
              <a:rPr lang="en-US" dirty="0"/>
              <a:t>(a) Determine if each of the following statements is true or false.</a:t>
            </a:r>
          </a:p>
        </p:txBody>
      </p:sp>
      <p:sp>
        <p:nvSpPr>
          <p:cNvPr id="3" name="Content Placeholder 2">
            <a:extLst>
              <a:ext uri="{FF2B5EF4-FFF2-40B4-BE49-F238E27FC236}">
                <a16:creationId xmlns:a16="http://schemas.microsoft.com/office/drawing/2014/main" id="{28EC29FB-8C9B-446C-BDA7-11502E79E257}"/>
              </a:ext>
            </a:extLst>
          </p:cNvPr>
          <p:cNvSpPr>
            <a:spLocks noGrp="1"/>
          </p:cNvSpPr>
          <p:nvPr>
            <p:ph idx="1"/>
          </p:nvPr>
        </p:nvSpPr>
        <p:spPr/>
        <p:txBody>
          <a:bodyPr/>
          <a:lstStyle/>
          <a:p>
            <a:pPr marL="0" indent="0">
              <a:buNone/>
            </a:pPr>
            <a:r>
              <a:rPr lang="en-US" dirty="0"/>
              <a:t>Based on the information provided so far, we cannot tell if the difference between the rates of incidences is due to a relationship between the two variables or due to chance.</a:t>
            </a:r>
          </a:p>
          <a:p>
            <a:pPr marL="0" indent="0">
              <a:buNone/>
            </a:pPr>
            <a:endParaRPr lang="en-US" dirty="0"/>
          </a:p>
          <a:p>
            <a:pPr marL="0" indent="0">
              <a:buNone/>
            </a:pPr>
            <a:r>
              <a:rPr lang="en-US" b="1" dirty="0"/>
              <a:t>Answer: </a:t>
            </a:r>
            <a:r>
              <a:rPr lang="en-US" sz="2400" b="1" dirty="0">
                <a:solidFill>
                  <a:srgbClr val="00B0F0"/>
                </a:solidFill>
              </a:rPr>
              <a:t>TRUE</a:t>
            </a:r>
            <a:r>
              <a:rPr lang="en-US" dirty="0"/>
              <a:t>.  We would need more in-depth information about the study, i.e. it’s collection methods</a:t>
            </a:r>
          </a:p>
          <a:p>
            <a:pPr marL="0" indent="0">
              <a:buNone/>
            </a:pPr>
            <a:endParaRPr lang="en-US" dirty="0"/>
          </a:p>
        </p:txBody>
      </p:sp>
    </p:spTree>
    <p:extLst>
      <p:ext uri="{BB962C8B-B14F-4D97-AF65-F5344CB8AC3E}">
        <p14:creationId xmlns:p14="http://schemas.microsoft.com/office/powerpoint/2010/main" val="330279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1798-7522-4C46-B85F-11C97B98F462}"/>
              </a:ext>
            </a:extLst>
          </p:cNvPr>
          <p:cNvSpPr>
            <a:spLocks noGrp="1"/>
          </p:cNvSpPr>
          <p:nvPr>
            <p:ph type="title"/>
          </p:nvPr>
        </p:nvSpPr>
        <p:spPr/>
        <p:txBody>
          <a:bodyPr/>
          <a:lstStyle/>
          <a:p>
            <a:r>
              <a:rPr lang="en-US" dirty="0"/>
              <a:t>(b) What proportion of all patients had cardiovascular problems?</a:t>
            </a:r>
          </a:p>
        </p:txBody>
      </p:sp>
      <p:sp>
        <p:nvSpPr>
          <p:cNvPr id="3" name="Content Placeholder 2">
            <a:extLst>
              <a:ext uri="{FF2B5EF4-FFF2-40B4-BE49-F238E27FC236}">
                <a16:creationId xmlns:a16="http://schemas.microsoft.com/office/drawing/2014/main" id="{D470A67A-4FEB-47AF-B626-0AC9EC5D592E}"/>
              </a:ext>
            </a:extLst>
          </p:cNvPr>
          <p:cNvSpPr>
            <a:spLocks noGrp="1"/>
          </p:cNvSpPr>
          <p:nvPr>
            <p:ph idx="1"/>
          </p:nvPr>
        </p:nvSpPr>
        <p:spPr/>
        <p:txBody>
          <a:bodyPr/>
          <a:lstStyle/>
          <a:p>
            <a:pPr marL="0" indent="0">
              <a:buNone/>
            </a:pPr>
            <a:endParaRPr lang="en-US" dirty="0"/>
          </a:p>
          <a:p>
            <a:pPr marL="0" indent="0" algn="ctr">
              <a:buNone/>
            </a:pPr>
            <a:endParaRPr lang="en-US" dirty="0"/>
          </a:p>
          <a:p>
            <a:pPr marL="0" indent="0" algn="ctr">
              <a:buNone/>
            </a:pPr>
            <a:endParaRPr lang="en-US" dirty="0"/>
          </a:p>
          <a:p>
            <a:pPr marL="0" indent="0" algn="ctr">
              <a:buNone/>
            </a:pPr>
            <a:r>
              <a:rPr lang="en-US" b="1" dirty="0"/>
              <a:t>Answer: </a:t>
            </a:r>
            <a:r>
              <a:rPr lang="en-US" dirty="0"/>
              <a:t>There were 7,979 with cardiovascular problems or 3.51%</a:t>
            </a:r>
          </a:p>
        </p:txBody>
      </p:sp>
    </p:spTree>
    <p:extLst>
      <p:ext uri="{BB962C8B-B14F-4D97-AF65-F5344CB8AC3E}">
        <p14:creationId xmlns:p14="http://schemas.microsoft.com/office/powerpoint/2010/main" val="140716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77FB-E686-44FE-A141-280CD48A51CE}"/>
              </a:ext>
            </a:extLst>
          </p:cNvPr>
          <p:cNvSpPr>
            <a:spLocks noGrp="1"/>
          </p:cNvSpPr>
          <p:nvPr>
            <p:ph type="title"/>
          </p:nvPr>
        </p:nvSpPr>
        <p:spPr/>
        <p:txBody>
          <a:bodyPr/>
          <a:lstStyle/>
          <a:p>
            <a:r>
              <a:rPr lang="en-US" dirty="0"/>
              <a:t>(c) </a:t>
            </a:r>
            <a:r>
              <a:rPr lang="en-US" sz="2600" dirty="0"/>
              <a:t>How many patients in the rosiglitazone group would we expect to have had cardiovascular problems</a:t>
            </a:r>
          </a:p>
        </p:txBody>
      </p:sp>
      <p:sp>
        <p:nvSpPr>
          <p:cNvPr id="3" name="Content Placeholder 2">
            <a:extLst>
              <a:ext uri="{FF2B5EF4-FFF2-40B4-BE49-F238E27FC236}">
                <a16:creationId xmlns:a16="http://schemas.microsoft.com/office/drawing/2014/main" id="{9CB0B2E5-7701-4B10-9B4F-C6368149DB36}"/>
              </a:ext>
            </a:extLst>
          </p:cNvPr>
          <p:cNvSpPr>
            <a:spLocks noGrp="1"/>
          </p:cNvSpPr>
          <p:nvPr>
            <p:ph idx="1"/>
          </p:nvPr>
        </p:nvSpPr>
        <p:spPr/>
        <p:txBody>
          <a:bodyPr/>
          <a:lstStyle/>
          <a:p>
            <a:pPr marL="0" indent="0">
              <a:buNone/>
            </a:pPr>
            <a:r>
              <a:rPr lang="en-US" b="1" dirty="0"/>
              <a:t>Answer: </a:t>
            </a:r>
            <a:r>
              <a:rPr lang="en-US" dirty="0"/>
              <a:t>If the type of treatment and having cardiovascular problems were independent, about how many patients in the rosiglitazone group would we expect to have had cardiovascular problems?</a:t>
            </a:r>
          </a:p>
          <a:p>
            <a:pPr marL="0" indent="0">
              <a:buNone/>
            </a:pPr>
            <a:endParaRPr lang="en-US" dirty="0"/>
          </a:p>
          <a:p>
            <a:pPr marL="0" indent="0">
              <a:buNone/>
            </a:pPr>
            <a:r>
              <a:rPr lang="en-US" dirty="0"/>
              <a:t>By taking the total number of rosiglitazone patients, 67,593 and multiplying that by the percentage of cardiovascular problems in the study 7979/227571, we can expect 2,370 patients in the rosiglitazone group to have cardiovascular problems.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0675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161</TotalTime>
  <Words>718</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Chapter Exercise 1.69</vt:lpstr>
      <vt:lpstr>Side Effects of Avandia</vt:lpstr>
      <vt:lpstr>Contingency Table</vt:lpstr>
      <vt:lpstr>(a) Determine if each of the following statements is true or false.</vt:lpstr>
      <vt:lpstr>(a) Determine if each of the following statements is true or false.</vt:lpstr>
      <vt:lpstr>(a) Determine if each of the following statements is true or false.</vt:lpstr>
      <vt:lpstr>(a) Determine if each of the following statements is true or false.</vt:lpstr>
      <vt:lpstr>(b) What proportion of all patients had cardiovascular problems?</vt:lpstr>
      <vt:lpstr>(c) How many patients in the rosiglitazone group would we expect to have had cardiovascular problems</vt:lpstr>
      <vt:lpstr>(d) Independence Simulation</vt:lpstr>
      <vt:lpstr>(d) i Claims Being Tested</vt:lpstr>
      <vt:lpstr>(d) ii Support for the Alt Hypothesis</vt:lpstr>
      <vt:lpstr>(d) iii The Independence Simulations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Exercise 1.69</dc:title>
  <dc:creator>John Hancock</dc:creator>
  <cp:lastModifiedBy>John Hancock</cp:lastModifiedBy>
  <cp:revision>21</cp:revision>
  <dcterms:created xsi:type="dcterms:W3CDTF">2018-09-22T21:48:09Z</dcterms:created>
  <dcterms:modified xsi:type="dcterms:W3CDTF">2018-09-23T00:29:53Z</dcterms:modified>
</cp:coreProperties>
</file>