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7310" autoAdjust="0"/>
  </p:normalViewPr>
  <p:slideViewPr>
    <p:cSldViewPr snapToGrid="0">
      <p:cViewPr varScale="1">
        <p:scale>
          <a:sx n="65" d="100"/>
          <a:sy n="65" d="100"/>
        </p:scale>
        <p:origin x="126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E79D1-6488-4C65-9D0F-63698C27C1CE}" type="datetimeFigureOut">
              <a:rPr lang="en-US" smtClean="0"/>
              <a:t>9/9/2018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3F9A5-D6D1-42FF-BE9E-60F2A57196DA}" type="slidenum">
              <a:rPr lang="en-US" smtClean="0"/>
              <a:t>‹#›</a:t>
            </a:fld>
            <a:endParaRPr lang="en-US"/>
          </a:p>
        </p:txBody>
      </p:sp>
    </p:spTree>
    <p:extLst>
      <p:ext uri="{BB962C8B-B14F-4D97-AF65-F5344CB8AC3E}">
        <p14:creationId xmlns:p14="http://schemas.microsoft.com/office/powerpoint/2010/main" val="197750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presentation on Relational Databases and R.  </a:t>
            </a:r>
          </a:p>
        </p:txBody>
      </p:sp>
      <p:sp>
        <p:nvSpPr>
          <p:cNvPr id="4" name="Slide Number Placeholder 3"/>
          <p:cNvSpPr>
            <a:spLocks noGrp="1"/>
          </p:cNvSpPr>
          <p:nvPr>
            <p:ph type="sldNum" sz="quarter" idx="5"/>
          </p:nvPr>
        </p:nvSpPr>
        <p:spPr/>
        <p:txBody>
          <a:bodyPr/>
          <a:lstStyle/>
          <a:p>
            <a:fld id="{CB63F9A5-D6D1-42FF-BE9E-60F2A57196DA}" type="slidenum">
              <a:rPr lang="en-US" smtClean="0"/>
              <a:t>1</a:t>
            </a:fld>
            <a:endParaRPr lang="en-US"/>
          </a:p>
        </p:txBody>
      </p:sp>
    </p:spTree>
    <p:extLst>
      <p:ext uri="{BB962C8B-B14F-4D97-AF65-F5344CB8AC3E}">
        <p14:creationId xmlns:p14="http://schemas.microsoft.com/office/powerpoint/2010/main" val="343088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Scientists need to understand various sources of data.  We’ve already seen how to access, analyze, and report on data in flat files like a csv file.  We’ve also seen how to scrape data off of a web page.</a:t>
            </a:r>
          </a:p>
          <a:p>
            <a:endParaRPr lang="en-US" dirty="0"/>
          </a:p>
          <a:p>
            <a:r>
              <a:rPr lang="en-US" dirty="0"/>
              <a:t>Tonight, this presentation will cover Relational Databases as a primary source of data that a data scientist needs to understand how to access and collect.</a:t>
            </a:r>
          </a:p>
          <a:p>
            <a:endParaRPr lang="en-US" dirty="0"/>
          </a:p>
          <a:p>
            <a:r>
              <a:rPr lang="en-US" dirty="0"/>
              <a:t>I will talk about Relational Database Management Systems and how R works with these systems</a:t>
            </a:r>
          </a:p>
          <a:p>
            <a:endParaRPr lang="en-US" dirty="0"/>
          </a:p>
          <a:p>
            <a:r>
              <a:rPr lang="en-US" dirty="0"/>
              <a:t>Finally, I will cover challenges that the Data Scientist will face when dealing with RDBMS</a:t>
            </a:r>
          </a:p>
        </p:txBody>
      </p:sp>
      <p:sp>
        <p:nvSpPr>
          <p:cNvPr id="4" name="Slide Number Placeholder 3"/>
          <p:cNvSpPr>
            <a:spLocks noGrp="1"/>
          </p:cNvSpPr>
          <p:nvPr>
            <p:ph type="sldNum" sz="quarter" idx="5"/>
          </p:nvPr>
        </p:nvSpPr>
        <p:spPr/>
        <p:txBody>
          <a:bodyPr/>
          <a:lstStyle/>
          <a:p>
            <a:fld id="{CB63F9A5-D6D1-42FF-BE9E-60F2A57196DA}" type="slidenum">
              <a:rPr lang="en-US" smtClean="0"/>
              <a:t>2</a:t>
            </a:fld>
            <a:endParaRPr lang="en-US"/>
          </a:p>
        </p:txBody>
      </p:sp>
    </p:spTree>
    <p:extLst>
      <p:ext uri="{BB962C8B-B14F-4D97-AF65-F5344CB8AC3E}">
        <p14:creationId xmlns:p14="http://schemas.microsoft.com/office/powerpoint/2010/main" val="6005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relational model, data was stored in flat files where all information about an observation/record was stored in the same row. This makes it inefficient for searching, retrieval, and updating information. </a:t>
            </a:r>
          </a:p>
          <a:p>
            <a:endParaRPr lang="en-US" dirty="0"/>
          </a:p>
          <a:p>
            <a:r>
              <a:rPr lang="en-US" dirty="0"/>
              <a:t>Developed by E.F. Codd in 1970, the relational model separates data and stores data into tables and establishes relationships between each table.  A table represents an entity such as employees, customers, products.  The columns represents the attributes of that entity while the rows represent the instances of that entity.  </a:t>
            </a:r>
          </a:p>
          <a:p>
            <a:endParaRPr lang="en-US" dirty="0"/>
          </a:p>
          <a:p>
            <a:r>
              <a:rPr lang="en-US" dirty="0"/>
              <a:t>Tables are related to each other through keys such as Primary and Foreign keys.  The employee ID column can be a primary key on the Employee ID which ensures uniqueness for each employee. But on the office locations table, </a:t>
            </a:r>
            <a:r>
              <a:rPr lang="en-US" dirty="0" err="1"/>
              <a:t>EmployeeID</a:t>
            </a:r>
            <a:r>
              <a:rPr lang="en-US" dirty="0"/>
              <a:t> will be a foreign key since many employees will be at that location. </a:t>
            </a:r>
          </a:p>
          <a:p>
            <a:endParaRPr lang="en-US" dirty="0"/>
          </a:p>
          <a:p>
            <a:r>
              <a:rPr lang="en-US" dirty="0"/>
              <a:t>SQL is used to create, access, manipulate, database schema and objects.  </a:t>
            </a:r>
          </a:p>
          <a:p>
            <a:endParaRPr lang="en-US" dirty="0"/>
          </a:p>
          <a:p>
            <a:r>
              <a:rPr lang="en-US" dirty="0"/>
              <a:t>Relational Database Management Systems (RDBMS) are proprietary systems built on the relational model.  According to Wikipedia, there are over 100 RDBMS systems </a:t>
            </a:r>
          </a:p>
          <a:p>
            <a:endParaRPr lang="en-US" dirty="0"/>
          </a:p>
          <a:p>
            <a:endParaRPr lang="en-US" dirty="0"/>
          </a:p>
        </p:txBody>
      </p:sp>
      <p:sp>
        <p:nvSpPr>
          <p:cNvPr id="4" name="Slide Number Placeholder 3"/>
          <p:cNvSpPr>
            <a:spLocks noGrp="1"/>
          </p:cNvSpPr>
          <p:nvPr>
            <p:ph type="sldNum" sz="quarter" idx="5"/>
          </p:nvPr>
        </p:nvSpPr>
        <p:spPr/>
        <p:txBody>
          <a:bodyPr/>
          <a:lstStyle/>
          <a:p>
            <a:fld id="{CB63F9A5-D6D1-42FF-BE9E-60F2A57196DA}" type="slidenum">
              <a:rPr lang="en-US" smtClean="0"/>
              <a:t>3</a:t>
            </a:fld>
            <a:endParaRPr lang="en-US" dirty="0"/>
          </a:p>
        </p:txBody>
      </p:sp>
    </p:spTree>
    <p:extLst>
      <p:ext uri="{BB962C8B-B14F-4D97-AF65-F5344CB8AC3E}">
        <p14:creationId xmlns:p14="http://schemas.microsoft.com/office/powerpoint/2010/main" val="387631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more popular RDBMS systems out there.  You may have</a:t>
            </a:r>
          </a:p>
          <a:p>
            <a:endParaRPr lang="en-US" dirty="0"/>
          </a:p>
          <a:p>
            <a:endParaRPr lang="en-US" dirty="0"/>
          </a:p>
        </p:txBody>
      </p:sp>
      <p:sp>
        <p:nvSpPr>
          <p:cNvPr id="4" name="Slide Number Placeholder 3"/>
          <p:cNvSpPr>
            <a:spLocks noGrp="1"/>
          </p:cNvSpPr>
          <p:nvPr>
            <p:ph type="sldNum" sz="quarter" idx="5"/>
          </p:nvPr>
        </p:nvSpPr>
        <p:spPr/>
        <p:txBody>
          <a:bodyPr/>
          <a:lstStyle/>
          <a:p>
            <a:fld id="{CB63F9A5-D6D1-42FF-BE9E-60F2A57196DA}" type="slidenum">
              <a:rPr lang="en-US" smtClean="0"/>
              <a:t>4</a:t>
            </a:fld>
            <a:endParaRPr lang="en-US" dirty="0"/>
          </a:p>
        </p:txBody>
      </p:sp>
    </p:spTree>
    <p:extLst>
      <p:ext uri="{BB962C8B-B14F-4D97-AF65-F5344CB8AC3E}">
        <p14:creationId xmlns:p14="http://schemas.microsoft.com/office/powerpoint/2010/main" val="1249681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Packages for Interfacing through a native database driver</a:t>
            </a:r>
          </a:p>
          <a:p>
            <a:endParaRPr lang="en-US" dirty="0"/>
          </a:p>
          <a:p>
            <a:r>
              <a:rPr lang="en-US" dirty="0"/>
              <a:t>Open database connections. Allows set up </a:t>
            </a:r>
            <a:r>
              <a:rPr lang="en-US" sz="1200" b="0" i="0" kern="1200" dirty="0">
                <a:solidFill>
                  <a:schemeClr val="tx1"/>
                </a:solidFill>
                <a:effectLst/>
                <a:latin typeface="+mn-lt"/>
                <a:ea typeface="+mn-ea"/>
                <a:cs typeface="+mn-cs"/>
              </a:rPr>
              <a:t>to any connection to any database with ODBC drivers available. Most RDMS platforms offer ODBC drivers which can be used to access the database.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RJDBC</a:t>
            </a:r>
            <a:r>
              <a:rPr lang="en-US" sz="1200" b="0" i="0" kern="1200" dirty="0">
                <a:solidFill>
                  <a:schemeClr val="tx1"/>
                </a:solidFill>
                <a:effectLst/>
                <a:latin typeface="+mn-lt"/>
                <a:ea typeface="+mn-ea"/>
                <a:cs typeface="+mn-cs"/>
              </a:rPr>
              <a:t> is a package implementing DBI in R on the basis of JDBC. This allows the use of any DBMS in R through the JDBC interface. The only requirement is working Java and a JDBC driver for the database engine to be accessed.</a:t>
            </a:r>
          </a:p>
          <a:p>
            <a:endParaRPr lang="en-US" sz="1200" b="0" i="0" kern="1200" dirty="0">
              <a:solidFill>
                <a:schemeClr val="tx1"/>
              </a:solidFill>
              <a:effectLst/>
              <a:latin typeface="+mn-lt"/>
              <a:ea typeface="+mn-ea"/>
              <a:cs typeface="+mn-cs"/>
            </a:endParaRPr>
          </a:p>
          <a:p>
            <a:r>
              <a:rPr lang="en-US" dirty="0" err="1"/>
              <a:t>dplyr</a:t>
            </a:r>
            <a:r>
              <a:rPr lang="en-US" sz="1200" b="0" i="0" kern="1200" dirty="0">
                <a:solidFill>
                  <a:schemeClr val="tx1"/>
                </a:solidFill>
                <a:effectLst/>
                <a:latin typeface="+mn-lt"/>
                <a:ea typeface="+mn-ea"/>
                <a:cs typeface="+mn-cs"/>
              </a:rPr>
              <a:t> is able to interact with databases directly by translating the </a:t>
            </a:r>
            <a:r>
              <a:rPr lang="en-US" dirty="0" err="1"/>
              <a:t>dplyr</a:t>
            </a:r>
            <a:r>
              <a:rPr lang="en-US" sz="1200" b="0" i="0" kern="1200" dirty="0">
                <a:solidFill>
                  <a:schemeClr val="tx1"/>
                </a:solidFill>
                <a:effectLst/>
                <a:latin typeface="+mn-lt"/>
                <a:ea typeface="+mn-ea"/>
                <a:cs typeface="+mn-cs"/>
              </a:rPr>
              <a:t> verbs into SQL queries. This convenient feature allows you to ‘speak’ directly with the database from R. The goal  is to automatically generate SQL for you so that you’re not forced to use it. However, SQL is a very large language, and </a:t>
            </a:r>
            <a:r>
              <a:rPr lang="en-US" dirty="0" err="1"/>
              <a:t>dplyr</a:t>
            </a:r>
            <a:r>
              <a:rPr lang="en-US" sz="1200" b="0" i="0" kern="1200" dirty="0">
                <a:solidFill>
                  <a:schemeClr val="tx1"/>
                </a:solidFill>
                <a:effectLst/>
                <a:latin typeface="+mn-lt"/>
                <a:ea typeface="+mn-ea"/>
                <a:cs typeface="+mn-cs"/>
              </a:rPr>
              <a:t> doesn’t do everything. It focuses on </a:t>
            </a:r>
            <a:r>
              <a:rPr lang="en-US" dirty="0"/>
              <a:t>SELECT</a:t>
            </a:r>
            <a:r>
              <a:rPr lang="en-US" sz="1200" b="0" i="0" kern="1200" dirty="0">
                <a:solidFill>
                  <a:schemeClr val="tx1"/>
                </a:solidFill>
                <a:effectLst/>
                <a:latin typeface="+mn-lt"/>
                <a:ea typeface="+mn-ea"/>
                <a:cs typeface="+mn-cs"/>
              </a:rPr>
              <a:t> statements, the SQL you write most often as an analyst.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DBI was meant to unify the interfacing to RDBMS so that R/S applications could be developed on top of the DBI and not be hard coded to any one relation database. </a:t>
            </a:r>
          </a:p>
          <a:p>
            <a:endParaRPr lang="en-US" dirty="0"/>
          </a:p>
          <a:p>
            <a:endParaRPr lang="en-US" dirty="0"/>
          </a:p>
        </p:txBody>
      </p:sp>
      <p:sp>
        <p:nvSpPr>
          <p:cNvPr id="4" name="Slide Number Placeholder 3"/>
          <p:cNvSpPr>
            <a:spLocks noGrp="1"/>
          </p:cNvSpPr>
          <p:nvPr>
            <p:ph type="sldNum" sz="quarter" idx="5"/>
          </p:nvPr>
        </p:nvSpPr>
        <p:spPr/>
        <p:txBody>
          <a:bodyPr/>
          <a:lstStyle/>
          <a:p>
            <a:fld id="{CB63F9A5-D6D1-42FF-BE9E-60F2A57196DA}" type="slidenum">
              <a:rPr lang="en-US" smtClean="0"/>
              <a:t>5</a:t>
            </a:fld>
            <a:endParaRPr lang="en-US" dirty="0"/>
          </a:p>
        </p:txBody>
      </p:sp>
    </p:spTree>
    <p:extLst>
      <p:ext uri="{BB962C8B-B14F-4D97-AF65-F5344CB8AC3E}">
        <p14:creationId xmlns:p14="http://schemas.microsoft.com/office/powerpoint/2010/main" val="355458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Packages for Interfacing through a native database driver</a:t>
            </a:r>
          </a:p>
          <a:p>
            <a:endParaRPr lang="en-US" dirty="0"/>
          </a:p>
          <a:p>
            <a:r>
              <a:rPr lang="en-US" dirty="0"/>
              <a:t>Open database connections. Allows set up </a:t>
            </a:r>
            <a:r>
              <a:rPr lang="en-US" sz="1200" b="0" i="0" kern="1200" dirty="0">
                <a:solidFill>
                  <a:schemeClr val="tx1"/>
                </a:solidFill>
                <a:effectLst/>
                <a:latin typeface="+mn-lt"/>
                <a:ea typeface="+mn-ea"/>
                <a:cs typeface="+mn-cs"/>
              </a:rPr>
              <a:t>to any connection to any database with ODBC drivers available. Most RDMS platforms offer ODBC drivers which can be used to access the database.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RJDBC</a:t>
            </a:r>
            <a:r>
              <a:rPr lang="en-US" sz="1200" b="0" i="0" kern="1200" dirty="0">
                <a:solidFill>
                  <a:schemeClr val="tx1"/>
                </a:solidFill>
                <a:effectLst/>
                <a:latin typeface="+mn-lt"/>
                <a:ea typeface="+mn-ea"/>
                <a:cs typeface="+mn-cs"/>
              </a:rPr>
              <a:t> is a package implementing DBI in R on the basis of JDBC. This allows the use of any DBMS in R through the JDBC interface. The only requirement is working Java and a JDBC driver for the database engine to be accessed.</a:t>
            </a:r>
          </a:p>
          <a:p>
            <a:endParaRPr lang="en-US" sz="1200" b="0" i="0" kern="1200" dirty="0">
              <a:solidFill>
                <a:schemeClr val="tx1"/>
              </a:solidFill>
              <a:effectLst/>
              <a:latin typeface="+mn-lt"/>
              <a:ea typeface="+mn-ea"/>
              <a:cs typeface="+mn-cs"/>
            </a:endParaRPr>
          </a:p>
          <a:p>
            <a:r>
              <a:rPr lang="en-US" dirty="0" err="1"/>
              <a:t>dplyr</a:t>
            </a:r>
            <a:r>
              <a:rPr lang="en-US" sz="1200" b="0" i="0" kern="1200" dirty="0">
                <a:solidFill>
                  <a:schemeClr val="tx1"/>
                </a:solidFill>
                <a:effectLst/>
                <a:latin typeface="+mn-lt"/>
                <a:ea typeface="+mn-ea"/>
                <a:cs typeface="+mn-cs"/>
              </a:rPr>
              <a:t> is able to interact with databases directly by translating the </a:t>
            </a:r>
            <a:r>
              <a:rPr lang="en-US" dirty="0" err="1"/>
              <a:t>dplyr</a:t>
            </a:r>
            <a:r>
              <a:rPr lang="en-US" sz="1200" b="0" i="0" kern="1200" dirty="0">
                <a:solidFill>
                  <a:schemeClr val="tx1"/>
                </a:solidFill>
                <a:effectLst/>
                <a:latin typeface="+mn-lt"/>
                <a:ea typeface="+mn-ea"/>
                <a:cs typeface="+mn-cs"/>
              </a:rPr>
              <a:t> verbs into SQL queries. This convenient feature allows you to ‘speak’ directly with the database from R. The goal  is to automatically generate SQL for you so that you’re not forced to use it. However, SQL is a very large language, and </a:t>
            </a:r>
            <a:r>
              <a:rPr lang="en-US" dirty="0" err="1"/>
              <a:t>dplyr</a:t>
            </a:r>
            <a:r>
              <a:rPr lang="en-US" sz="1200" b="0" i="0" kern="1200" dirty="0">
                <a:solidFill>
                  <a:schemeClr val="tx1"/>
                </a:solidFill>
                <a:effectLst/>
                <a:latin typeface="+mn-lt"/>
                <a:ea typeface="+mn-ea"/>
                <a:cs typeface="+mn-cs"/>
              </a:rPr>
              <a:t> doesn’t do everything. It focuses on </a:t>
            </a:r>
            <a:r>
              <a:rPr lang="en-US" dirty="0"/>
              <a:t>SELECT</a:t>
            </a:r>
            <a:r>
              <a:rPr lang="en-US" sz="1200" b="0" i="0" kern="1200" dirty="0">
                <a:solidFill>
                  <a:schemeClr val="tx1"/>
                </a:solidFill>
                <a:effectLst/>
                <a:latin typeface="+mn-lt"/>
                <a:ea typeface="+mn-ea"/>
                <a:cs typeface="+mn-cs"/>
              </a:rPr>
              <a:t> statements, the SQL you write most often as an analyst.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DBI was meant to unify the interfacing to RDBMS so that R/S applications could be developed on top of the DBI and not be hard coded to any one relation database. </a:t>
            </a:r>
          </a:p>
          <a:p>
            <a:endParaRPr lang="en-US" dirty="0"/>
          </a:p>
          <a:p>
            <a:endParaRPr lang="en-US" dirty="0"/>
          </a:p>
        </p:txBody>
      </p:sp>
      <p:sp>
        <p:nvSpPr>
          <p:cNvPr id="4" name="Slide Number Placeholder 3"/>
          <p:cNvSpPr>
            <a:spLocks noGrp="1"/>
          </p:cNvSpPr>
          <p:nvPr>
            <p:ph type="sldNum" sz="quarter" idx="5"/>
          </p:nvPr>
        </p:nvSpPr>
        <p:spPr/>
        <p:txBody>
          <a:bodyPr/>
          <a:lstStyle/>
          <a:p>
            <a:fld id="{CB63F9A5-D6D1-42FF-BE9E-60F2A57196DA}" type="slidenum">
              <a:rPr lang="en-US" smtClean="0"/>
              <a:t>6</a:t>
            </a:fld>
            <a:endParaRPr lang="en-US" dirty="0"/>
          </a:p>
        </p:txBody>
      </p:sp>
    </p:spTree>
    <p:extLst>
      <p:ext uri="{BB962C8B-B14F-4D97-AF65-F5344CB8AC3E}">
        <p14:creationId xmlns:p14="http://schemas.microsoft.com/office/powerpoint/2010/main" val="135583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Packages for Interfacing through a native database driver</a:t>
            </a:r>
          </a:p>
          <a:p>
            <a:endParaRPr lang="en-US" dirty="0"/>
          </a:p>
          <a:p>
            <a:r>
              <a:rPr lang="en-US" dirty="0"/>
              <a:t>Open database connections. Allows set up </a:t>
            </a:r>
            <a:r>
              <a:rPr lang="en-US" sz="1200" b="0" i="0" kern="1200" dirty="0">
                <a:solidFill>
                  <a:schemeClr val="tx1"/>
                </a:solidFill>
                <a:effectLst/>
                <a:latin typeface="+mn-lt"/>
                <a:ea typeface="+mn-ea"/>
                <a:cs typeface="+mn-cs"/>
              </a:rPr>
              <a:t>to any connection to any database with ODBC drivers available. Most RDMS platforms offer ODBC drivers which can be used to access the database.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RJDBC</a:t>
            </a:r>
            <a:r>
              <a:rPr lang="en-US" sz="1200" b="0" i="0" kern="1200" dirty="0">
                <a:solidFill>
                  <a:schemeClr val="tx1"/>
                </a:solidFill>
                <a:effectLst/>
                <a:latin typeface="+mn-lt"/>
                <a:ea typeface="+mn-ea"/>
                <a:cs typeface="+mn-cs"/>
              </a:rPr>
              <a:t> is a package implementing DBI in R on the basis of JDBC. This allows the use of any DBMS in R through the JDBC interface. The only requirement is working Java and a JDBC driver for the database engine to be accessed.</a:t>
            </a:r>
          </a:p>
          <a:p>
            <a:endParaRPr lang="en-US" sz="1200" b="0" i="0" kern="1200" dirty="0">
              <a:solidFill>
                <a:schemeClr val="tx1"/>
              </a:solidFill>
              <a:effectLst/>
              <a:latin typeface="+mn-lt"/>
              <a:ea typeface="+mn-ea"/>
              <a:cs typeface="+mn-cs"/>
            </a:endParaRPr>
          </a:p>
          <a:p>
            <a:r>
              <a:rPr lang="en-US" dirty="0" err="1"/>
              <a:t>dplyr</a:t>
            </a:r>
            <a:r>
              <a:rPr lang="en-US" sz="1200" b="0" i="0" kern="1200" dirty="0">
                <a:solidFill>
                  <a:schemeClr val="tx1"/>
                </a:solidFill>
                <a:effectLst/>
                <a:latin typeface="+mn-lt"/>
                <a:ea typeface="+mn-ea"/>
                <a:cs typeface="+mn-cs"/>
              </a:rPr>
              <a:t> is able to interact with databases directly by translating the </a:t>
            </a:r>
            <a:r>
              <a:rPr lang="en-US" dirty="0" err="1"/>
              <a:t>dplyr</a:t>
            </a:r>
            <a:r>
              <a:rPr lang="en-US" sz="1200" b="0" i="0" kern="1200" dirty="0">
                <a:solidFill>
                  <a:schemeClr val="tx1"/>
                </a:solidFill>
                <a:effectLst/>
                <a:latin typeface="+mn-lt"/>
                <a:ea typeface="+mn-ea"/>
                <a:cs typeface="+mn-cs"/>
              </a:rPr>
              <a:t> verbs into SQL queries. This convenient feature allows you to ‘speak’ directly with the database from R. The goal  is to automatically generate SQL for you so that you’re not forced to use it. However, SQL is a very large language, and </a:t>
            </a:r>
            <a:r>
              <a:rPr lang="en-US" dirty="0" err="1"/>
              <a:t>dplyr</a:t>
            </a:r>
            <a:r>
              <a:rPr lang="en-US" sz="1200" b="0" i="0" kern="1200" dirty="0">
                <a:solidFill>
                  <a:schemeClr val="tx1"/>
                </a:solidFill>
                <a:effectLst/>
                <a:latin typeface="+mn-lt"/>
                <a:ea typeface="+mn-ea"/>
                <a:cs typeface="+mn-cs"/>
              </a:rPr>
              <a:t> doesn’t do everything. It focuses on </a:t>
            </a:r>
            <a:r>
              <a:rPr lang="en-US" dirty="0"/>
              <a:t>SELECT</a:t>
            </a:r>
            <a:r>
              <a:rPr lang="en-US" sz="1200" b="0" i="0" kern="1200" dirty="0">
                <a:solidFill>
                  <a:schemeClr val="tx1"/>
                </a:solidFill>
                <a:effectLst/>
                <a:latin typeface="+mn-lt"/>
                <a:ea typeface="+mn-ea"/>
                <a:cs typeface="+mn-cs"/>
              </a:rPr>
              <a:t> statements, the SQL you write most often as an analyst.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DBI was meant to unify the interfacing to RDBMS so that R/S applications could be developed on top of the DBI and not be hard coded to any one relation database. </a:t>
            </a:r>
          </a:p>
          <a:p>
            <a:endParaRPr lang="en-US" dirty="0"/>
          </a:p>
          <a:p>
            <a:endParaRPr lang="en-US" dirty="0"/>
          </a:p>
        </p:txBody>
      </p:sp>
      <p:sp>
        <p:nvSpPr>
          <p:cNvPr id="4" name="Slide Number Placeholder 3"/>
          <p:cNvSpPr>
            <a:spLocks noGrp="1"/>
          </p:cNvSpPr>
          <p:nvPr>
            <p:ph type="sldNum" sz="quarter" idx="5"/>
          </p:nvPr>
        </p:nvSpPr>
        <p:spPr/>
        <p:txBody>
          <a:bodyPr/>
          <a:lstStyle/>
          <a:p>
            <a:fld id="{CB63F9A5-D6D1-42FF-BE9E-60F2A57196DA}" type="slidenum">
              <a:rPr lang="en-US" smtClean="0"/>
              <a:t>7</a:t>
            </a:fld>
            <a:endParaRPr lang="en-US" dirty="0"/>
          </a:p>
        </p:txBody>
      </p:sp>
    </p:spTree>
    <p:extLst>
      <p:ext uri="{BB962C8B-B14F-4D97-AF65-F5344CB8AC3E}">
        <p14:creationId xmlns:p14="http://schemas.microsoft.com/office/powerpoint/2010/main" val="254113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7EAD-BAFF-4BD5-935E-7F6CDB169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9F0A6-806F-433C-8DB2-4C2078ADC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73787-55AE-4E54-8CD9-00C9C2CE440C}"/>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5" name="Footer Placeholder 4">
            <a:extLst>
              <a:ext uri="{FF2B5EF4-FFF2-40B4-BE49-F238E27FC236}">
                <a16:creationId xmlns:a16="http://schemas.microsoft.com/office/drawing/2014/main" id="{12B2C8FA-6A8E-448F-BE96-20B4E6689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5112D-9E3B-4707-BEB3-2B8F5DA6E20F}"/>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278636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38FD-3859-4758-88EA-379EA2DB7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59F65B-CBEA-4E8A-BE31-AA9595688E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B60B3-566C-4227-8980-A66C369AFBA5}"/>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5" name="Footer Placeholder 4">
            <a:extLst>
              <a:ext uri="{FF2B5EF4-FFF2-40B4-BE49-F238E27FC236}">
                <a16:creationId xmlns:a16="http://schemas.microsoft.com/office/drawing/2014/main" id="{4C3D9C92-C2C1-4A85-ABE8-A2207114F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D7FBB-B4C8-4072-B4BD-5B3543E3E423}"/>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224241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E711C-278C-4C1C-A169-650B257D8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815263-16A6-4B0D-A6A1-B79A8ED122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21746-E785-4068-AFD8-B7618CC6D64D}"/>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5" name="Footer Placeholder 4">
            <a:extLst>
              <a:ext uri="{FF2B5EF4-FFF2-40B4-BE49-F238E27FC236}">
                <a16:creationId xmlns:a16="http://schemas.microsoft.com/office/drawing/2014/main" id="{72EC5500-FD6A-4878-99D7-9B4479F91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E753E-195F-4E1E-9ADA-D77465CC208D}"/>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186261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4124-8407-41BD-B78A-403FCAF46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D346D-06F0-4125-BC19-C1B23DB0D17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A7542-C164-405D-9022-D4A5A0610BA3}"/>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5" name="Footer Placeholder 4">
            <a:extLst>
              <a:ext uri="{FF2B5EF4-FFF2-40B4-BE49-F238E27FC236}">
                <a16:creationId xmlns:a16="http://schemas.microsoft.com/office/drawing/2014/main" id="{61B82B2C-6B90-4C70-B841-90E6F120F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4442-70FB-46C8-A218-EBEF56C85682}"/>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169190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0B0D-8A01-465C-A45B-AA11F2A922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AD967-3AFA-4A03-9F6D-972FAB206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090CA5-F4EB-4620-9267-8F2336CCF68F}"/>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5" name="Footer Placeholder 4">
            <a:extLst>
              <a:ext uri="{FF2B5EF4-FFF2-40B4-BE49-F238E27FC236}">
                <a16:creationId xmlns:a16="http://schemas.microsoft.com/office/drawing/2014/main" id="{FF410D40-5EAA-4E5D-ACBB-7493F5DDC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B4531-D450-4D1A-B93B-AA132A302A3A}"/>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34361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7E77-5B7A-44A7-9CA1-33DD7B349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2A7FB-7D9D-4290-967D-74895FA083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263005-AC29-4EA5-A7A4-F8A4EC3327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2042EB-EDD3-466D-A700-1ECD6EBDD373}"/>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6" name="Footer Placeholder 5">
            <a:extLst>
              <a:ext uri="{FF2B5EF4-FFF2-40B4-BE49-F238E27FC236}">
                <a16:creationId xmlns:a16="http://schemas.microsoft.com/office/drawing/2014/main" id="{A0F9F27B-3F3C-46E8-A99A-71418ADA4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5D0C7-AE29-44F1-A5CD-B62C69656E49}"/>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32039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C8C9-A62F-4DB3-8200-909A74415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DA7674-113C-48F4-9D4C-5B821869E5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554A80-D962-46AC-8C1F-B1DF1FCD04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F8FFA-4A76-4617-9AC0-7BD3AEEAD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6BFF45-D302-4177-A655-F885FFAC943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5C99D-4AA2-470D-91C0-ABD762CEA98E}"/>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8" name="Footer Placeholder 7">
            <a:extLst>
              <a:ext uri="{FF2B5EF4-FFF2-40B4-BE49-F238E27FC236}">
                <a16:creationId xmlns:a16="http://schemas.microsoft.com/office/drawing/2014/main" id="{739887BA-B904-4B94-8EBD-3CF70DBA7C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DE72A1-3145-4472-899F-F8418031DE0C}"/>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335711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CE54-CD12-46C1-9444-B1821844F3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D4CC70-6E81-4DF3-84F7-FC4E43BA810B}"/>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4" name="Footer Placeholder 3">
            <a:extLst>
              <a:ext uri="{FF2B5EF4-FFF2-40B4-BE49-F238E27FC236}">
                <a16:creationId xmlns:a16="http://schemas.microsoft.com/office/drawing/2014/main" id="{A9912EA6-B5A6-4A0C-AF59-B12F6DC459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BF088-8CEF-4B91-AFF1-927667F4B452}"/>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113825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AF167-EFE2-4DC2-94A0-16C373394B07}"/>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3" name="Footer Placeholder 2">
            <a:extLst>
              <a:ext uri="{FF2B5EF4-FFF2-40B4-BE49-F238E27FC236}">
                <a16:creationId xmlns:a16="http://schemas.microsoft.com/office/drawing/2014/main" id="{2DEAB424-3135-497D-AD3C-5ED7229D9A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88546E-1CAA-4F9B-8B8C-829C5049BC5A}"/>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100537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5426-DC0F-4258-A5F2-181806FA1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C8A225-F7F1-453D-BDF4-2BA35E557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3F893-1802-443A-A357-9838141CE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0A1E56-C4E9-4209-81C6-2D0944FA2942}"/>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6" name="Footer Placeholder 5">
            <a:extLst>
              <a:ext uri="{FF2B5EF4-FFF2-40B4-BE49-F238E27FC236}">
                <a16:creationId xmlns:a16="http://schemas.microsoft.com/office/drawing/2014/main" id="{7D87D8A2-82E0-4879-8646-5EACCE7E9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37D67-0273-420A-8900-DB7D82B53B86}"/>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35952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C564-3856-4793-A6F0-33E10A4CD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BCF0E-E61F-4F43-8AF3-01B00F973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2B4439-122B-4A80-B521-0ABABD4E8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95C569-E603-447F-A86E-413DEC41BC2E}"/>
              </a:ext>
            </a:extLst>
          </p:cNvPr>
          <p:cNvSpPr>
            <a:spLocks noGrp="1"/>
          </p:cNvSpPr>
          <p:nvPr>
            <p:ph type="dt" sz="half" idx="10"/>
          </p:nvPr>
        </p:nvSpPr>
        <p:spPr/>
        <p:txBody>
          <a:bodyPr/>
          <a:lstStyle/>
          <a:p>
            <a:fld id="{EFA91846-AF17-4F03-A0C5-663762D0CC4A}" type="datetimeFigureOut">
              <a:rPr lang="en-US" smtClean="0"/>
              <a:t>9/9/2018</a:t>
            </a:fld>
            <a:endParaRPr lang="en-US"/>
          </a:p>
        </p:txBody>
      </p:sp>
      <p:sp>
        <p:nvSpPr>
          <p:cNvPr id="6" name="Footer Placeholder 5">
            <a:extLst>
              <a:ext uri="{FF2B5EF4-FFF2-40B4-BE49-F238E27FC236}">
                <a16:creationId xmlns:a16="http://schemas.microsoft.com/office/drawing/2014/main" id="{6C084AD6-A759-424D-9951-5B56FBDBF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72AC3-E052-4BCB-A925-4E2BBFBC758C}"/>
              </a:ext>
            </a:extLst>
          </p:cNvPr>
          <p:cNvSpPr>
            <a:spLocks noGrp="1"/>
          </p:cNvSpPr>
          <p:nvPr>
            <p:ph type="sldNum" sz="quarter" idx="12"/>
          </p:nvPr>
        </p:nvSpPr>
        <p:spPr/>
        <p:txBody>
          <a:bodyPr/>
          <a:lstStyle/>
          <a:p>
            <a:fld id="{F460DC57-FBCF-45BF-9612-B77652322483}" type="slidenum">
              <a:rPr lang="en-US" smtClean="0"/>
              <a:t>‹#›</a:t>
            </a:fld>
            <a:endParaRPr lang="en-US"/>
          </a:p>
        </p:txBody>
      </p:sp>
    </p:spTree>
    <p:extLst>
      <p:ext uri="{BB962C8B-B14F-4D97-AF65-F5344CB8AC3E}">
        <p14:creationId xmlns:p14="http://schemas.microsoft.com/office/powerpoint/2010/main" val="378936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chemeClr val="tx2"/>
            </a:gs>
            <a:gs pos="78750">
              <a:srgbClr val="ABC0E4"/>
            </a:gs>
            <a:gs pos="54000">
              <a:schemeClr val="accent1">
                <a:lumMod val="45000"/>
                <a:lumOff val="55000"/>
              </a:schemeClr>
            </a:gs>
            <a:gs pos="57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04B6A-02A8-4DFD-B898-1D56001AC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788657-C6EC-40FD-9CB1-1469BBBA0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13873-B93C-4841-9AD0-97DEBD17E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91846-AF17-4F03-A0C5-663762D0CC4A}" type="datetimeFigureOut">
              <a:rPr lang="en-US" smtClean="0"/>
              <a:t>9/9/2018</a:t>
            </a:fld>
            <a:endParaRPr lang="en-US"/>
          </a:p>
        </p:txBody>
      </p:sp>
      <p:sp>
        <p:nvSpPr>
          <p:cNvPr id="5" name="Footer Placeholder 4">
            <a:extLst>
              <a:ext uri="{FF2B5EF4-FFF2-40B4-BE49-F238E27FC236}">
                <a16:creationId xmlns:a16="http://schemas.microsoft.com/office/drawing/2014/main" id="{CA450BB2-C265-4E62-8770-2A1A0EC7A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BD89C7-5C70-4DA4-966D-D4A16C338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0DC57-FBCF-45BF-9612-B77652322483}" type="slidenum">
              <a:rPr lang="en-US" smtClean="0"/>
              <a:t>‹#›</a:t>
            </a:fld>
            <a:endParaRPr lang="en-US"/>
          </a:p>
        </p:txBody>
      </p:sp>
    </p:spTree>
    <p:extLst>
      <p:ext uri="{BB962C8B-B14F-4D97-AF65-F5344CB8AC3E}">
        <p14:creationId xmlns:p14="http://schemas.microsoft.com/office/powerpoint/2010/main" val="26166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b.rstudio.com/databas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9508-6010-49B6-B411-3144A66C95FB}"/>
              </a:ext>
            </a:extLst>
          </p:cNvPr>
          <p:cNvSpPr>
            <a:spLocks noGrp="1"/>
          </p:cNvSpPr>
          <p:nvPr>
            <p:ph type="ctrTitle"/>
          </p:nvPr>
        </p:nvSpPr>
        <p:spPr/>
        <p:txBody>
          <a:bodyPr>
            <a:normAutofit fontScale="90000"/>
          </a:bodyPr>
          <a:lstStyle/>
          <a:p>
            <a:r>
              <a:rPr lang="en-US" dirty="0"/>
              <a:t>Relational Databases </a:t>
            </a:r>
            <a:br>
              <a:rPr lang="en-US" dirty="0"/>
            </a:br>
            <a:r>
              <a:rPr lang="en-US" dirty="0"/>
              <a:t>and </a:t>
            </a:r>
            <a:br>
              <a:rPr lang="en-US" dirty="0"/>
            </a:br>
            <a:r>
              <a:rPr lang="en-US" dirty="0"/>
              <a:t>R</a:t>
            </a:r>
          </a:p>
        </p:txBody>
      </p:sp>
      <p:sp>
        <p:nvSpPr>
          <p:cNvPr id="3" name="Subtitle 2">
            <a:extLst>
              <a:ext uri="{FF2B5EF4-FFF2-40B4-BE49-F238E27FC236}">
                <a16:creationId xmlns:a16="http://schemas.microsoft.com/office/drawing/2014/main" id="{5B227FBF-D56C-4C53-8017-D4C98A2DA4D9}"/>
              </a:ext>
            </a:extLst>
          </p:cNvPr>
          <p:cNvSpPr>
            <a:spLocks noGrp="1"/>
          </p:cNvSpPr>
          <p:nvPr>
            <p:ph type="subTitle" idx="1"/>
          </p:nvPr>
        </p:nvSpPr>
        <p:spPr/>
        <p:txBody>
          <a:bodyPr/>
          <a:lstStyle/>
          <a:p>
            <a:endParaRPr lang="en-US" dirty="0"/>
          </a:p>
          <a:p>
            <a:r>
              <a:rPr lang="en-US" dirty="0"/>
              <a:t>DATA607 Fall 2018</a:t>
            </a:r>
          </a:p>
          <a:p>
            <a:r>
              <a:rPr lang="en-US" dirty="0"/>
              <a:t>John K. Hancock</a:t>
            </a:r>
          </a:p>
        </p:txBody>
      </p:sp>
    </p:spTree>
    <p:extLst>
      <p:ext uri="{BB962C8B-B14F-4D97-AF65-F5344CB8AC3E}">
        <p14:creationId xmlns:p14="http://schemas.microsoft.com/office/powerpoint/2010/main" val="299089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7249-6DE9-443F-A5FE-ED35EDC0390A}"/>
              </a:ext>
            </a:extLst>
          </p:cNvPr>
          <p:cNvSpPr>
            <a:spLocks noGrp="1"/>
          </p:cNvSpPr>
          <p:nvPr>
            <p:ph type="title"/>
          </p:nvPr>
        </p:nvSpPr>
        <p:spPr/>
        <p:txBody>
          <a:bodyPr/>
          <a:lstStyle/>
          <a:p>
            <a:r>
              <a:rPr lang="en-US" dirty="0"/>
              <a:t>Tonight’s Presentation</a:t>
            </a:r>
          </a:p>
        </p:txBody>
      </p:sp>
      <p:sp>
        <p:nvSpPr>
          <p:cNvPr id="3" name="Content Placeholder 2">
            <a:extLst>
              <a:ext uri="{FF2B5EF4-FFF2-40B4-BE49-F238E27FC236}">
                <a16:creationId xmlns:a16="http://schemas.microsoft.com/office/drawing/2014/main" id="{09122E1D-CC5B-4197-BBD1-5F15D4D35E51}"/>
              </a:ext>
            </a:extLst>
          </p:cNvPr>
          <p:cNvSpPr>
            <a:spLocks noGrp="1"/>
          </p:cNvSpPr>
          <p:nvPr>
            <p:ph idx="1"/>
          </p:nvPr>
        </p:nvSpPr>
        <p:spPr/>
        <p:txBody>
          <a:bodyPr/>
          <a:lstStyle/>
          <a:p>
            <a:r>
              <a:rPr lang="en-US" dirty="0"/>
              <a:t>Relational Databases as a Source of Data</a:t>
            </a:r>
          </a:p>
          <a:p>
            <a:r>
              <a:rPr lang="en-US" dirty="0"/>
              <a:t>Relational Database Management Systems (RDBMS)</a:t>
            </a:r>
          </a:p>
          <a:p>
            <a:r>
              <a:rPr lang="en-US" dirty="0"/>
              <a:t>R and RDBMS</a:t>
            </a:r>
          </a:p>
          <a:p>
            <a:r>
              <a:rPr lang="en-US" dirty="0"/>
              <a:t>Demonstration</a:t>
            </a:r>
          </a:p>
          <a:p>
            <a:r>
              <a:rPr lang="en-US" dirty="0"/>
              <a:t>Challenges for a Data Scientist</a:t>
            </a:r>
          </a:p>
          <a:p>
            <a:r>
              <a:rPr lang="en-US" dirty="0"/>
              <a:t>Resources</a:t>
            </a:r>
          </a:p>
          <a:p>
            <a:r>
              <a:rPr lang="en-US"/>
              <a:t>Questions</a:t>
            </a:r>
            <a:endParaRPr lang="en-US" dirty="0"/>
          </a:p>
          <a:p>
            <a:endParaRPr lang="en-US" dirty="0"/>
          </a:p>
        </p:txBody>
      </p:sp>
    </p:spTree>
    <p:extLst>
      <p:ext uri="{BB962C8B-B14F-4D97-AF65-F5344CB8AC3E}">
        <p14:creationId xmlns:p14="http://schemas.microsoft.com/office/powerpoint/2010/main" val="91706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7249-6DE9-443F-A5FE-ED35EDC0390A}"/>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09122E1D-CC5B-4197-BBD1-5F15D4D35E51}"/>
              </a:ext>
            </a:extLst>
          </p:cNvPr>
          <p:cNvSpPr>
            <a:spLocks noGrp="1"/>
          </p:cNvSpPr>
          <p:nvPr>
            <p:ph idx="1"/>
          </p:nvPr>
        </p:nvSpPr>
        <p:spPr/>
        <p:txBody>
          <a:bodyPr/>
          <a:lstStyle/>
          <a:p>
            <a:r>
              <a:rPr lang="en-US" dirty="0"/>
              <a:t>Relational Model</a:t>
            </a:r>
          </a:p>
          <a:p>
            <a:endParaRPr lang="en-US" dirty="0"/>
          </a:p>
          <a:p>
            <a:r>
              <a:rPr lang="en-US" dirty="0"/>
              <a:t>Structured Query Language (SQL)</a:t>
            </a:r>
          </a:p>
          <a:p>
            <a:endParaRPr lang="en-US" dirty="0"/>
          </a:p>
          <a:p>
            <a:r>
              <a:rPr lang="en-US" dirty="0"/>
              <a:t>Relational Database Management Systems (RDBMS)</a:t>
            </a:r>
          </a:p>
          <a:p>
            <a:endParaRPr lang="en-US" dirty="0"/>
          </a:p>
          <a:p>
            <a:r>
              <a:rPr lang="en-US" dirty="0"/>
              <a:t>Over 100 RDBMS Systems</a:t>
            </a:r>
          </a:p>
          <a:p>
            <a:endParaRPr lang="en-US" dirty="0"/>
          </a:p>
          <a:p>
            <a:endParaRPr lang="en-US" dirty="0"/>
          </a:p>
        </p:txBody>
      </p:sp>
    </p:spTree>
    <p:extLst>
      <p:ext uri="{BB962C8B-B14F-4D97-AF65-F5344CB8AC3E}">
        <p14:creationId xmlns:p14="http://schemas.microsoft.com/office/powerpoint/2010/main" val="350170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7249-6DE9-443F-A5FE-ED35EDC0390A}"/>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a16="http://schemas.microsoft.com/office/drawing/2014/main" id="{09122E1D-CC5B-4197-BBD1-5F15D4D35E51}"/>
              </a:ext>
            </a:extLst>
          </p:cNvPr>
          <p:cNvSpPr>
            <a:spLocks noGrp="1"/>
          </p:cNvSpPr>
          <p:nvPr>
            <p:ph idx="1"/>
          </p:nvPr>
        </p:nvSpPr>
        <p:spPr/>
        <p:txBody>
          <a:bodyPr>
            <a:normAutofit lnSpcReduction="10000"/>
          </a:bodyPr>
          <a:lstStyle/>
          <a:p>
            <a:r>
              <a:rPr lang="en-US" dirty="0"/>
              <a:t>IBM DB2</a:t>
            </a:r>
          </a:p>
          <a:p>
            <a:r>
              <a:rPr lang="en-US" dirty="0"/>
              <a:t>IBM Lotus Approach</a:t>
            </a:r>
          </a:p>
          <a:p>
            <a:r>
              <a:rPr lang="en-US" dirty="0"/>
              <a:t>MySQL</a:t>
            </a:r>
          </a:p>
          <a:p>
            <a:r>
              <a:rPr lang="en-US" dirty="0"/>
              <a:t>Oracle</a:t>
            </a:r>
          </a:p>
          <a:p>
            <a:r>
              <a:rPr lang="en-US" dirty="0"/>
              <a:t>PostgreSQL</a:t>
            </a:r>
          </a:p>
          <a:p>
            <a:r>
              <a:rPr lang="en-US" dirty="0"/>
              <a:t>SQLite</a:t>
            </a:r>
          </a:p>
          <a:p>
            <a:r>
              <a:rPr lang="en-US" dirty="0"/>
              <a:t>Microsoft Access</a:t>
            </a:r>
          </a:p>
          <a:p>
            <a:r>
              <a:rPr lang="en-US" dirty="0"/>
              <a:t>Microsoft SQL Server</a:t>
            </a:r>
          </a:p>
          <a:p>
            <a:r>
              <a:rPr lang="en-US" dirty="0"/>
              <a:t>SAP HANA</a:t>
            </a:r>
          </a:p>
        </p:txBody>
      </p:sp>
    </p:spTree>
    <p:extLst>
      <p:ext uri="{BB962C8B-B14F-4D97-AF65-F5344CB8AC3E}">
        <p14:creationId xmlns:p14="http://schemas.microsoft.com/office/powerpoint/2010/main" val="37259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6" presetClass="emph" presetSubtype="0" fill="hold" nodeType="afterEffect">
                                  <p:stCondLst>
                                    <p:cond delay="0"/>
                                  </p:stCondLst>
                                  <p:childTnLst>
                                    <p:animScale>
                                      <p:cBhvr>
                                        <p:cTn id="60" dur="5000" fill="hold"/>
                                        <p:tgtEl>
                                          <p:spTgt spid="3">
                                            <p:txEl>
                                              <p:pRg st="3" end="3"/>
                                            </p:txEl>
                                          </p:spTgt>
                                        </p:tgtEl>
                                      </p:cBhvr>
                                      <p:by x="150000" y="150000"/>
                                    </p:animScale>
                                  </p:childTnLst>
                                </p:cTn>
                              </p:par>
                              <p:par>
                                <p:cTn id="61" presetID="6" presetClass="emph" presetSubtype="0" fill="hold" nodeType="withEffect">
                                  <p:stCondLst>
                                    <p:cond delay="0"/>
                                  </p:stCondLst>
                                  <p:childTnLst>
                                    <p:animScale>
                                      <p:cBhvr>
                                        <p:cTn id="62" dur="2000" fill="hold"/>
                                        <p:tgtEl>
                                          <p:spTgt spid="3">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7249-6DE9-443F-A5FE-ED35EDC0390A}"/>
              </a:ext>
            </a:extLst>
          </p:cNvPr>
          <p:cNvSpPr>
            <a:spLocks noGrp="1"/>
          </p:cNvSpPr>
          <p:nvPr>
            <p:ph type="title"/>
          </p:nvPr>
        </p:nvSpPr>
        <p:spPr/>
        <p:txBody>
          <a:bodyPr/>
          <a:lstStyle/>
          <a:p>
            <a:r>
              <a:rPr lang="en-US" dirty="0"/>
              <a:t>R and RDBMS</a:t>
            </a:r>
          </a:p>
        </p:txBody>
      </p:sp>
      <p:sp>
        <p:nvSpPr>
          <p:cNvPr id="3" name="Content Placeholder 2">
            <a:extLst>
              <a:ext uri="{FF2B5EF4-FFF2-40B4-BE49-F238E27FC236}">
                <a16:creationId xmlns:a16="http://schemas.microsoft.com/office/drawing/2014/main" id="{09122E1D-CC5B-4197-BBD1-5F15D4D35E51}"/>
              </a:ext>
            </a:extLst>
          </p:cNvPr>
          <p:cNvSpPr>
            <a:spLocks noGrp="1"/>
          </p:cNvSpPr>
          <p:nvPr>
            <p:ph idx="1"/>
          </p:nvPr>
        </p:nvSpPr>
        <p:spPr/>
        <p:txBody>
          <a:bodyPr>
            <a:normAutofit fontScale="92500" lnSpcReduction="10000"/>
          </a:bodyPr>
          <a:lstStyle/>
          <a:p>
            <a:r>
              <a:rPr lang="en-US" dirty="0"/>
              <a:t>Several Packages for Interfacing through a Native Database driver: </a:t>
            </a:r>
            <a:r>
              <a:rPr lang="en-US" dirty="0">
                <a:hlinkClick r:id="rId3"/>
              </a:rPr>
              <a:t>https://db.rstudio.com/databases</a:t>
            </a:r>
            <a:endParaRPr lang="en-US" dirty="0"/>
          </a:p>
          <a:p>
            <a:endParaRPr lang="en-US" dirty="0"/>
          </a:p>
          <a:p>
            <a:r>
              <a:rPr lang="en-US" dirty="0"/>
              <a:t>Open Database Connection (“ODBC”)</a:t>
            </a:r>
          </a:p>
          <a:p>
            <a:endParaRPr lang="en-US" dirty="0"/>
          </a:p>
          <a:p>
            <a:r>
              <a:rPr lang="en-US" dirty="0"/>
              <a:t>RJDBC – R Java Database Connectivity</a:t>
            </a:r>
          </a:p>
          <a:p>
            <a:endParaRPr lang="en-US" dirty="0"/>
          </a:p>
          <a:p>
            <a:r>
              <a:rPr lang="en-US" dirty="0" err="1"/>
              <a:t>Dplyr</a:t>
            </a:r>
            <a:endParaRPr lang="en-US" dirty="0"/>
          </a:p>
          <a:p>
            <a:endParaRPr lang="en-US" dirty="0"/>
          </a:p>
          <a:p>
            <a:r>
              <a:rPr lang="en-US" dirty="0"/>
              <a:t>DBI</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1642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7249-6DE9-443F-A5FE-ED35EDC0390A}"/>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09122E1D-CC5B-4197-BBD1-5F15D4D35E51}"/>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lgn="ctr">
              <a:buNone/>
            </a:pPr>
            <a:r>
              <a:rPr lang="en-US" dirty="0"/>
              <a:t>Sean </a:t>
            </a:r>
            <a:r>
              <a:rPr lang="en-US" dirty="0" err="1"/>
              <a:t>Lahman</a:t>
            </a:r>
            <a:r>
              <a:rPr lang="en-US" dirty="0"/>
              <a:t> Baseball Database</a:t>
            </a:r>
          </a:p>
          <a:p>
            <a:endParaRPr lang="en-US" dirty="0"/>
          </a:p>
          <a:p>
            <a:endParaRPr lang="en-US" dirty="0"/>
          </a:p>
          <a:p>
            <a:endParaRPr lang="en-US" dirty="0"/>
          </a:p>
        </p:txBody>
      </p:sp>
    </p:spTree>
    <p:extLst>
      <p:ext uri="{BB962C8B-B14F-4D97-AF65-F5344CB8AC3E}">
        <p14:creationId xmlns:p14="http://schemas.microsoft.com/office/powerpoint/2010/main" val="40163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7249-6DE9-443F-A5FE-ED35EDC0390A}"/>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09122E1D-CC5B-4197-BBD1-5F15D4D35E51}"/>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lgn="ctr">
              <a:buNone/>
            </a:pPr>
            <a:r>
              <a:rPr lang="en-US" dirty="0"/>
              <a:t>Sean </a:t>
            </a:r>
            <a:r>
              <a:rPr lang="en-US" dirty="0" err="1"/>
              <a:t>Lahman</a:t>
            </a:r>
            <a:r>
              <a:rPr lang="en-US" dirty="0"/>
              <a:t> Baseball Database</a:t>
            </a:r>
          </a:p>
          <a:p>
            <a:endParaRPr lang="en-US" dirty="0"/>
          </a:p>
          <a:p>
            <a:endParaRPr lang="en-US" dirty="0"/>
          </a:p>
          <a:p>
            <a:endParaRPr lang="en-US" dirty="0"/>
          </a:p>
        </p:txBody>
      </p:sp>
    </p:spTree>
    <p:extLst>
      <p:ext uri="{BB962C8B-B14F-4D97-AF65-F5344CB8AC3E}">
        <p14:creationId xmlns:p14="http://schemas.microsoft.com/office/powerpoint/2010/main" val="1584118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574</Words>
  <Application>Microsoft Office PowerPoint</Application>
  <PresentationFormat>Widescreen</PresentationFormat>
  <Paragraphs>104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Relational Databases  and  R</vt:lpstr>
      <vt:lpstr>Tonight’s Presentation</vt:lpstr>
      <vt:lpstr>Relational Databases</vt:lpstr>
      <vt:lpstr>Popular RDBMS</vt:lpstr>
      <vt:lpstr>R and RDBMS</vt:lpstr>
      <vt:lpstr>Demonstration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  and  R</dc:title>
  <dc:creator>John Hancock</dc:creator>
  <cp:lastModifiedBy>John Hancock</cp:lastModifiedBy>
  <cp:revision>30</cp:revision>
  <dcterms:created xsi:type="dcterms:W3CDTF">2018-09-09T20:25:30Z</dcterms:created>
  <dcterms:modified xsi:type="dcterms:W3CDTF">2018-09-10T00:56:58Z</dcterms:modified>
</cp:coreProperties>
</file>