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9" r:id="rId9"/>
    <p:sldId id="270" r:id="rId10"/>
    <p:sldId id="268" r:id="rId11"/>
    <p:sldId id="266" r:id="rId12"/>
    <p:sldId id="271" r:id="rId13"/>
    <p:sldId id="272" r:id="rId14"/>
    <p:sldId id="275" r:id="rId15"/>
    <p:sldId id="273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57310" autoAdjust="0"/>
  </p:normalViewPr>
  <p:slideViewPr>
    <p:cSldViewPr snapToGrid="0">
      <p:cViewPr varScale="1">
        <p:scale>
          <a:sx n="65" d="100"/>
          <a:sy n="65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E79D1-6488-4C65-9D0F-63698C27C1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3F9A5-D6D1-42FF-BE9E-60F2A5719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0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my presentation on Relational Databases and 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88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0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6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0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7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2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Mining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5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487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70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5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8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1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3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3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A91846-AF17-4F03-A0C5-663762D0CC4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0DC57-FBCF-45BF-9612-B77652322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39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9508-6010-49B6-B411-3144A66C9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DATA607 Fall 2018</a:t>
            </a:r>
            <a:br>
              <a:rPr lang="en-US" dirty="0"/>
            </a:br>
            <a:r>
              <a:rPr lang="en-US" dirty="0"/>
              <a:t>Final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7FBF-D56C-4C53-8017-D4C98A2DA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DATA607 Fall 2018</a:t>
            </a:r>
          </a:p>
          <a:p>
            <a:r>
              <a:rPr lang="en-US" dirty="0"/>
              <a:t>John K. Hancock</a:t>
            </a:r>
          </a:p>
        </p:txBody>
      </p:sp>
    </p:spTree>
    <p:extLst>
      <p:ext uri="{BB962C8B-B14F-4D97-AF65-F5344CB8AC3E}">
        <p14:creationId xmlns:p14="http://schemas.microsoft.com/office/powerpoint/2010/main" val="299089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465A-F36A-471A-9871-81BE9FAA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TidyText Sentiment - Lexicons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6B64-958F-4F9B-AD71-EFF66768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NRC</a:t>
            </a:r>
            <a:r>
              <a:rPr lang="en-US" dirty="0"/>
              <a:t>  - List of English words and their associations with eight basic emotions (anger, fear, anticipation, trust, surprise, sadness, joy, and disgust) and two sentiments (negative and positive). </a:t>
            </a:r>
          </a:p>
          <a:p>
            <a:endParaRPr lang="en-US" dirty="0"/>
          </a:p>
          <a:p>
            <a:r>
              <a:rPr lang="en-US" sz="3200" dirty="0"/>
              <a:t>BING - </a:t>
            </a:r>
            <a:r>
              <a:rPr lang="en-US" dirty="0"/>
              <a:t>Labels words as positive or negative. </a:t>
            </a:r>
          </a:p>
          <a:p>
            <a:endParaRPr lang="en-US" dirty="0"/>
          </a:p>
          <a:p>
            <a:r>
              <a:rPr lang="en-US" sz="3200" dirty="0"/>
              <a:t>AFINN</a:t>
            </a:r>
            <a:r>
              <a:rPr lang="en-US" dirty="0"/>
              <a:t> - assigns words with a score that runs between -5 and 5, with negative scores indicating negative sentiment and positive scores indicating positive sentiment.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888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E549-2824-4DE3-A221-7306E6F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Tidytext Sentiment Analysis –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EEB5-B7E1-4FFE-AED9-FF6D48A3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Data Preparation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Remove contractions, undesirable words,  and stopwords	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Unnest the Review variable in the Movies dataset which creates a new observation per word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Join the words with the lexicons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Execute Sentiment Analysis</a:t>
            </a:r>
          </a:p>
          <a:p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10CB-4942-43AD-80FD-F1B1EF6F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 - No Relationship (NRC)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0DEFC-5C43-4B38-965B-64206CD7F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2052638"/>
            <a:ext cx="9748684" cy="4352644"/>
          </a:xfrm>
        </p:spPr>
      </p:pic>
    </p:spTree>
    <p:extLst>
      <p:ext uri="{BB962C8B-B14F-4D97-AF65-F5344CB8AC3E}">
        <p14:creationId xmlns:p14="http://schemas.microsoft.com/office/powerpoint/2010/main" val="10604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8083-FD8A-40A8-871E-7662224F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 - No Relationship (Bing)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9B2F8-C308-4664-B1EA-A5A55E6AF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853248"/>
            <a:ext cx="9404723" cy="4395152"/>
          </a:xfrm>
        </p:spPr>
      </p:pic>
    </p:spTree>
    <p:extLst>
      <p:ext uri="{BB962C8B-B14F-4D97-AF65-F5344CB8AC3E}">
        <p14:creationId xmlns:p14="http://schemas.microsoft.com/office/powerpoint/2010/main" val="244210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1DEA-0BE9-42A9-B93F-F14E1F5F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 - No Relationship (AFINN)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ABF46-8BAB-43D3-AA0F-AACF6F99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7" y="2005781"/>
            <a:ext cx="7978877" cy="4557251"/>
          </a:xfrm>
        </p:spPr>
      </p:pic>
    </p:spTree>
    <p:extLst>
      <p:ext uri="{BB962C8B-B14F-4D97-AF65-F5344CB8AC3E}">
        <p14:creationId xmlns:p14="http://schemas.microsoft.com/office/powerpoint/2010/main" val="126442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1736-A3E2-49A2-A2A0-1EC20EE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Used in 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A7180-0FD5-49E3-A733-9BAF168A9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1445342"/>
            <a:ext cx="10425012" cy="4959940"/>
          </a:xfrm>
        </p:spPr>
      </p:pic>
    </p:spTree>
    <p:extLst>
      <p:ext uri="{BB962C8B-B14F-4D97-AF65-F5344CB8AC3E}">
        <p14:creationId xmlns:p14="http://schemas.microsoft.com/office/powerpoint/2010/main" val="365231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9DD6-8080-4757-8B8A-6CEEBF7C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– Statistically Insignificant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A67EC-F63F-4E0A-AA03-627BA08D4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15" y="2440470"/>
            <a:ext cx="4363059" cy="8383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27286-CBDF-425A-8211-3A4FF3B32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15" y="4238663"/>
            <a:ext cx="4530484" cy="76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B15EC-E19D-44AF-8C58-4C37941F563D}"/>
              </a:ext>
            </a:extLst>
          </p:cNvPr>
          <p:cNvSpPr txBox="1"/>
          <p:nvPr/>
        </p:nvSpPr>
        <p:spPr>
          <a:xfrm>
            <a:off x="1032387" y="1853248"/>
            <a:ext cx="163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NRC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E0F3C-2FA5-4261-929C-2AC8E81F4267}"/>
              </a:ext>
            </a:extLst>
          </p:cNvPr>
          <p:cNvSpPr txBox="1"/>
          <p:nvPr/>
        </p:nvSpPr>
        <p:spPr>
          <a:xfrm>
            <a:off x="1157615" y="3776998"/>
            <a:ext cx="151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FF645-7059-4989-989D-21CA19333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28" y="2900576"/>
            <a:ext cx="4096322" cy="876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6493D2-59F0-424B-B924-401341F2DA9D}"/>
              </a:ext>
            </a:extLst>
          </p:cNvPr>
          <p:cNvSpPr txBox="1"/>
          <p:nvPr/>
        </p:nvSpPr>
        <p:spPr>
          <a:xfrm>
            <a:off x="6671328" y="2376468"/>
            <a:ext cx="175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AFINN</a:t>
            </a:r>
          </a:p>
        </p:txBody>
      </p:sp>
    </p:spTree>
    <p:extLst>
      <p:ext uri="{BB962C8B-B14F-4D97-AF65-F5344CB8AC3E}">
        <p14:creationId xmlns:p14="http://schemas.microsoft.com/office/powerpoint/2010/main" val="95031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210F-8AFA-426F-A21A-1796816F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Nuanced NY Times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650B6-47AD-4445-ABEF-455E5363E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87" y="1519084"/>
            <a:ext cx="6636774" cy="5029200"/>
          </a:xfrm>
        </p:spPr>
      </p:pic>
    </p:spTree>
    <p:extLst>
      <p:ext uri="{BB962C8B-B14F-4D97-AF65-F5344CB8AC3E}">
        <p14:creationId xmlns:p14="http://schemas.microsoft.com/office/powerpoint/2010/main" val="85104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7249-6DE9-443F-A5FE-ED35EDC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2E1D-CC5B-4197-BBD1-5F15D4D3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52718"/>
            <a:ext cx="9861924" cy="57956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Sentiment Analysis:</a:t>
            </a:r>
          </a:p>
          <a:p>
            <a:pPr marL="0" indent="0" algn="ctr">
              <a:buNone/>
            </a:pPr>
            <a:r>
              <a:rPr lang="en-US" sz="6000" dirty="0"/>
              <a:t>NY Times Movie Reviews</a:t>
            </a:r>
          </a:p>
          <a:p>
            <a:pPr marL="0" indent="0" algn="ctr">
              <a:buNone/>
            </a:pPr>
            <a:r>
              <a:rPr lang="en-US" sz="6000" dirty="0"/>
              <a:t> and</a:t>
            </a:r>
          </a:p>
          <a:p>
            <a:pPr marL="0" indent="0" algn="ctr">
              <a:buNone/>
            </a:pPr>
            <a:r>
              <a:rPr lang="en-US" sz="6000" dirty="0"/>
              <a:t> Box Office Performance</a:t>
            </a:r>
          </a:p>
        </p:txBody>
      </p:sp>
    </p:spTree>
    <p:extLst>
      <p:ext uri="{BB962C8B-B14F-4D97-AF65-F5344CB8AC3E}">
        <p14:creationId xmlns:p14="http://schemas.microsoft.com/office/powerpoint/2010/main" val="9170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B62-4257-4F88-BF08-60C87CF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4C87-CC90-488B-864B-050B285C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3230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1800" dirty="0"/>
              <a:t>0</a:t>
            </a:r>
            <a:r>
              <a:rPr lang="en-US" sz="2800" dirty="0"/>
              <a:t>: The sentiment of a NY Times review has no effect (positive or negative) on the box office performance of a movie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1800" dirty="0"/>
              <a:t>A</a:t>
            </a:r>
            <a:r>
              <a:rPr lang="en-US" sz="2800" dirty="0"/>
              <a:t>: The sentiment of a NY Times review does have an effect (positive or negative) on the box office performance of a movie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4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9001-8A2C-4BD4-821E-6D86DD89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AEC-85EA-4606-8751-24B72A13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297191" cy="43951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Data was collected from two sources, the NY Times API and the website the-numbers.com</a:t>
            </a:r>
          </a:p>
          <a:p>
            <a:endParaRPr lang="en-US" dirty="0"/>
          </a:p>
          <a:p>
            <a:r>
              <a:rPr lang="en-US" sz="2800" dirty="0"/>
              <a:t>Data was explored, cleaned, and prepared for Sentiment Analysis</a:t>
            </a:r>
          </a:p>
          <a:p>
            <a:endParaRPr lang="en-US" dirty="0"/>
          </a:p>
          <a:p>
            <a:r>
              <a:rPr lang="en-US" sz="2800" dirty="0"/>
              <a:t>Perform tidytext sentiment analysis using the NRC, Bing, and AFINN lexicon</a:t>
            </a:r>
          </a:p>
          <a:p>
            <a:endParaRPr lang="en-US" dirty="0"/>
          </a:p>
          <a:p>
            <a:r>
              <a:rPr lang="en-US" sz="2800" dirty="0"/>
              <a:t>Regression analysis between the sentiment and box office performance</a:t>
            </a:r>
          </a:p>
        </p:txBody>
      </p:sp>
    </p:spTree>
    <p:extLst>
      <p:ext uri="{BB962C8B-B14F-4D97-AF65-F5344CB8AC3E}">
        <p14:creationId xmlns:p14="http://schemas.microsoft.com/office/powerpoint/2010/main" val="331828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8740-29C2-41C2-998E-E0EAD0B8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0500-26CF-4606-B7EA-56D816E7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Web scrape the-numbers.com website tracks 2018 box office gross figures</a:t>
            </a:r>
          </a:p>
          <a:p>
            <a:endParaRPr lang="en-US" sz="2600" dirty="0"/>
          </a:p>
          <a:p>
            <a:r>
              <a:rPr lang="en-US" sz="2600" dirty="0"/>
              <a:t>NYTimes API for the movie reviews</a:t>
            </a:r>
          </a:p>
          <a:p>
            <a:endParaRPr lang="en-US" sz="2600" dirty="0"/>
          </a:p>
          <a:p>
            <a:r>
              <a:rPr lang="en-US" sz="2600" dirty="0"/>
              <a:t>Issues with collection</a:t>
            </a:r>
          </a:p>
          <a:p>
            <a:endParaRPr lang="en-US" sz="2600" dirty="0"/>
          </a:p>
          <a:p>
            <a:r>
              <a:rPr lang="en-US" sz="2600" dirty="0"/>
              <a:t>Saved results into csv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6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5155-4379-4EEC-A808-524BE6B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Highlights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F08B3-CFCC-434F-AC49-DEE9FF490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" y="1430593"/>
            <a:ext cx="9404723" cy="5161935"/>
          </a:xfrm>
        </p:spPr>
      </p:pic>
    </p:spTree>
    <p:extLst>
      <p:ext uri="{BB962C8B-B14F-4D97-AF65-F5344CB8AC3E}">
        <p14:creationId xmlns:p14="http://schemas.microsoft.com/office/powerpoint/2010/main" val="416877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7DC4-5C4C-46C1-A264-FA0AC15A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Highlights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7B3ECD0-FF67-4803-84AE-FABDC3BBF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6" y="1327355"/>
            <a:ext cx="10987549" cy="5077927"/>
          </a:xfrm>
        </p:spPr>
      </p:pic>
    </p:spTree>
    <p:extLst>
      <p:ext uri="{BB962C8B-B14F-4D97-AF65-F5344CB8AC3E}">
        <p14:creationId xmlns:p14="http://schemas.microsoft.com/office/powerpoint/2010/main" val="71885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C874-D2DC-49AF-B7CE-8DDCF3B2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Tidytext Sentiments Analysis – Key 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D86FA-36E0-4283-9CC4-C400571F8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24" y="2052638"/>
            <a:ext cx="3067127" cy="4195762"/>
          </a:xfrm>
        </p:spPr>
      </p:pic>
    </p:spTree>
    <p:extLst>
      <p:ext uri="{BB962C8B-B14F-4D97-AF65-F5344CB8AC3E}">
        <p14:creationId xmlns:p14="http://schemas.microsoft.com/office/powerpoint/2010/main" val="136522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74D-DDF0-458E-BFEF-892E5E41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Tidytext Sentiments Analysis – Key 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4A4F9-219A-4358-A415-27F2E38EB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48232"/>
            <a:ext cx="8947150" cy="2864158"/>
          </a:xfrm>
        </p:spPr>
      </p:pic>
    </p:spTree>
    <p:extLst>
      <p:ext uri="{BB962C8B-B14F-4D97-AF65-F5344CB8AC3E}">
        <p14:creationId xmlns:p14="http://schemas.microsoft.com/office/powerpoint/2010/main" val="372059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810</TotalTime>
  <Words>298</Words>
  <Application>Microsoft Office PowerPoint</Application>
  <PresentationFormat>Widescreen</PresentationFormat>
  <Paragraphs>72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</vt:lpstr>
      <vt:lpstr> DATA607 Fall 2018 Final Presentation </vt:lpstr>
      <vt:lpstr>  </vt:lpstr>
      <vt:lpstr>Hypothesis Test</vt:lpstr>
      <vt:lpstr>Project Methodology</vt:lpstr>
      <vt:lpstr>Data Collection</vt:lpstr>
      <vt:lpstr>Data Exploration Highlights </vt:lpstr>
      <vt:lpstr>Data Exploration Highlights</vt:lpstr>
      <vt:lpstr>Tidytext Sentiments Analysis – Key References</vt:lpstr>
      <vt:lpstr>Tidytext Sentiments Analysis – Key References</vt:lpstr>
      <vt:lpstr>TidyText Sentiment - Lexicons</vt:lpstr>
      <vt:lpstr>Tidytext Sentiment Analysis – Workflow</vt:lpstr>
      <vt:lpstr>Summary of Findings - No Relationship (NRC) </vt:lpstr>
      <vt:lpstr>Summary of Findings - No Relationship (Bing)</vt:lpstr>
      <vt:lpstr>Summary of Findings - No Relationship (AFINN)</vt:lpstr>
      <vt:lpstr>Words Used in Sentiment</vt:lpstr>
      <vt:lpstr>Regression Analysis – Statistically Insignificant</vt:lpstr>
      <vt:lpstr>Nuanced NY Times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 and  R</dc:title>
  <dc:creator>John Hancock</dc:creator>
  <cp:lastModifiedBy>John Hancock</cp:lastModifiedBy>
  <cp:revision>63</cp:revision>
  <dcterms:created xsi:type="dcterms:W3CDTF">2018-09-09T20:25:30Z</dcterms:created>
  <dcterms:modified xsi:type="dcterms:W3CDTF">2018-12-12T01:51:18Z</dcterms:modified>
</cp:coreProperties>
</file>