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4"/>
  </p:notesMasterIdLst>
  <p:sldIdLst>
    <p:sldId id="368" r:id="rId2"/>
    <p:sldId id="369" r:id="rId3"/>
    <p:sldId id="403" r:id="rId4"/>
    <p:sldId id="371" r:id="rId5"/>
    <p:sldId id="399" r:id="rId6"/>
    <p:sldId id="400" r:id="rId7"/>
    <p:sldId id="401" r:id="rId8"/>
    <p:sldId id="414" r:id="rId9"/>
    <p:sldId id="415" r:id="rId10"/>
    <p:sldId id="404" r:id="rId11"/>
    <p:sldId id="398" r:id="rId12"/>
    <p:sldId id="392" r:id="rId13"/>
    <p:sldId id="419" r:id="rId14"/>
    <p:sldId id="423" r:id="rId15"/>
    <p:sldId id="424" r:id="rId16"/>
    <p:sldId id="436" r:id="rId17"/>
    <p:sldId id="437" r:id="rId18"/>
    <p:sldId id="438" r:id="rId19"/>
    <p:sldId id="439" r:id="rId20"/>
    <p:sldId id="425" r:id="rId21"/>
    <p:sldId id="440" r:id="rId22"/>
    <p:sldId id="427" r:id="rId23"/>
    <p:sldId id="428" r:id="rId24"/>
    <p:sldId id="429" r:id="rId25"/>
    <p:sldId id="418" r:id="rId26"/>
    <p:sldId id="393" r:id="rId27"/>
    <p:sldId id="394" r:id="rId28"/>
    <p:sldId id="395" r:id="rId29"/>
    <p:sldId id="397" r:id="rId30"/>
    <p:sldId id="396" r:id="rId31"/>
    <p:sldId id="405" r:id="rId32"/>
    <p:sldId id="406" r:id="rId33"/>
    <p:sldId id="407" r:id="rId34"/>
    <p:sldId id="408" r:id="rId35"/>
    <p:sldId id="416" r:id="rId36"/>
    <p:sldId id="417" r:id="rId37"/>
    <p:sldId id="421" r:id="rId38"/>
    <p:sldId id="422" r:id="rId39"/>
    <p:sldId id="410" r:id="rId40"/>
    <p:sldId id="411" r:id="rId41"/>
    <p:sldId id="434" r:id="rId42"/>
    <p:sldId id="435"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A2BF"/>
    <a:srgbClr val="3963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6"/>
    <p:restoredTop sz="50000"/>
  </p:normalViewPr>
  <p:slideViewPr>
    <p:cSldViewPr>
      <p:cViewPr>
        <p:scale>
          <a:sx n="60" d="100"/>
          <a:sy n="60" d="100"/>
        </p:scale>
        <p:origin x="188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37463-072F-4B37-8EA5-CA7488161F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EA5AEBC-2F5D-4076-B9D1-327B4DED32DE}">
      <dgm:prSet phldrT="[文本]"/>
      <dgm:spPr/>
      <dgm:t>
        <a:bodyPr/>
        <a:lstStyle/>
        <a:p>
          <a:r>
            <a:rPr lang="zh-CN" altLang="en-US" dirty="0" smtClean="0"/>
            <a:t>综述</a:t>
          </a:r>
          <a:endParaRPr lang="zh-CN" altLang="en-US" dirty="0"/>
        </a:p>
      </dgm:t>
    </dgm:pt>
    <dgm:pt modelId="{299F5DB7-9F7C-4F00-8DD7-44824D6688CB}" type="parTrans" cxnId="{3883881C-577B-45F9-B505-F1DA6A7A342F}">
      <dgm:prSet/>
      <dgm:spPr/>
      <dgm:t>
        <a:bodyPr/>
        <a:lstStyle/>
        <a:p>
          <a:endParaRPr lang="zh-CN" altLang="en-US"/>
        </a:p>
      </dgm:t>
    </dgm:pt>
    <dgm:pt modelId="{44CB537A-FCE6-4456-B3FB-92692C411011}" type="sibTrans" cxnId="{3883881C-577B-45F9-B505-F1DA6A7A342F}">
      <dgm:prSet/>
      <dgm:spPr/>
      <dgm:t>
        <a:bodyPr/>
        <a:lstStyle/>
        <a:p>
          <a:endParaRPr lang="zh-CN" altLang="en-US"/>
        </a:p>
      </dgm:t>
    </dgm:pt>
    <dgm:pt modelId="{FBBAC679-7F79-D04F-A55D-89BC210C9976}">
      <dgm:prSet phldrT="[文本]"/>
      <dgm:spPr/>
      <dgm:t>
        <a:bodyPr/>
        <a:lstStyle/>
        <a:p>
          <a:r>
            <a:rPr lang="zh-CN" altLang="en-US" dirty="0" smtClean="0"/>
            <a:t>领域本体的构建方法</a:t>
          </a:r>
        </a:p>
      </dgm:t>
    </dgm:pt>
    <dgm:pt modelId="{5D985DC6-D3F6-B241-BFC2-D70D73CAD3DA}" type="parTrans" cxnId="{A0C619DF-C0E4-A047-8369-43CF31555D1B}">
      <dgm:prSet/>
      <dgm:spPr/>
      <dgm:t>
        <a:bodyPr/>
        <a:lstStyle/>
        <a:p>
          <a:endParaRPr lang="zh-CN" altLang="en-US"/>
        </a:p>
      </dgm:t>
    </dgm:pt>
    <dgm:pt modelId="{94C09E71-C4FC-624F-AC13-7F3633855BD9}" type="sibTrans" cxnId="{A0C619DF-C0E4-A047-8369-43CF31555D1B}">
      <dgm:prSet/>
      <dgm:spPr/>
      <dgm:t>
        <a:bodyPr/>
        <a:lstStyle/>
        <a:p>
          <a:endParaRPr lang="zh-CN" altLang="en-US"/>
        </a:p>
      </dgm:t>
    </dgm:pt>
    <dgm:pt modelId="{B21E3220-7BC7-1E41-88CB-A897C6F894BE}">
      <dgm:prSet/>
      <dgm:spPr/>
      <dgm:t>
        <a:bodyPr/>
        <a:lstStyle/>
        <a:p>
          <a:r>
            <a:rPr lang="en-US" dirty="0" smtClean="0"/>
            <a:t>”</a:t>
          </a:r>
          <a:r>
            <a:rPr lang="zh-CN" dirty="0" smtClean="0"/>
            <a:t>雷达与探测</a:t>
          </a:r>
          <a:r>
            <a:rPr lang="en-US" dirty="0" smtClean="0"/>
            <a:t>“</a:t>
          </a:r>
          <a:r>
            <a:rPr lang="zh-CN" dirty="0" smtClean="0"/>
            <a:t>领域的资源分析及构建方法</a:t>
          </a:r>
          <a:endParaRPr lang="zh-CN" altLang="en-US" dirty="0"/>
        </a:p>
      </dgm:t>
    </dgm:pt>
    <dgm:pt modelId="{B39A1807-3990-9448-BDAA-1C13DFD6A75F}" type="parTrans" cxnId="{2C3BA75E-0DE2-4A41-A4F5-2E92BBD198A8}">
      <dgm:prSet/>
      <dgm:spPr/>
      <dgm:t>
        <a:bodyPr/>
        <a:lstStyle/>
        <a:p>
          <a:endParaRPr lang="zh-CN" altLang="en-US"/>
        </a:p>
      </dgm:t>
    </dgm:pt>
    <dgm:pt modelId="{B70F160B-C113-7148-B591-4C3D166C2156}" type="sibTrans" cxnId="{2C3BA75E-0DE2-4A41-A4F5-2E92BBD198A8}">
      <dgm:prSet/>
      <dgm:spPr/>
      <dgm:t>
        <a:bodyPr/>
        <a:lstStyle/>
        <a:p>
          <a:endParaRPr lang="zh-CN" altLang="en-US"/>
        </a:p>
      </dgm:t>
    </dgm:pt>
    <dgm:pt modelId="{FB290497-17A0-2E4E-9B61-A3DA99594827}">
      <dgm:prSet phldrT="[文本]"/>
      <dgm:spPr/>
      <dgm:t>
        <a:bodyPr/>
        <a:lstStyle/>
        <a:p>
          <a:r>
            <a:rPr lang="zh-CN" altLang="en-US" dirty="0" smtClean="0"/>
            <a:t>知识服务</a:t>
          </a:r>
          <a:endParaRPr lang="zh-CN" altLang="en-US" dirty="0"/>
        </a:p>
      </dgm:t>
    </dgm:pt>
    <dgm:pt modelId="{3BDE332D-EA73-7D4C-BEB9-3E8F6F6C41A8}" type="parTrans" cxnId="{794F6BEC-6E7A-2A4B-B86A-226029B96511}">
      <dgm:prSet/>
      <dgm:spPr/>
      <dgm:t>
        <a:bodyPr/>
        <a:lstStyle/>
        <a:p>
          <a:endParaRPr lang="zh-CN" altLang="en-US"/>
        </a:p>
      </dgm:t>
    </dgm:pt>
    <dgm:pt modelId="{F0283174-9654-5E45-B6EA-78BF328C4141}" type="sibTrans" cxnId="{794F6BEC-6E7A-2A4B-B86A-226029B96511}">
      <dgm:prSet/>
      <dgm:spPr/>
      <dgm:t>
        <a:bodyPr/>
        <a:lstStyle/>
        <a:p>
          <a:endParaRPr lang="zh-CN" altLang="en-US"/>
        </a:p>
      </dgm:t>
    </dgm:pt>
    <dgm:pt modelId="{8E60663E-1EA4-B14E-83E3-1768A030DDC1}">
      <dgm:prSet/>
      <dgm:spPr/>
      <dgm:t>
        <a:bodyPr/>
        <a:lstStyle/>
        <a:p>
          <a:r>
            <a:rPr lang="zh-CN" altLang="en-US" dirty="0" smtClean="0"/>
            <a:t>当前已完成模型</a:t>
          </a:r>
        </a:p>
      </dgm:t>
    </dgm:pt>
    <dgm:pt modelId="{740A2C14-60C4-454A-934B-DE67980F5F95}" type="parTrans" cxnId="{5892EB98-F1BD-7840-858D-1F310C72018D}">
      <dgm:prSet/>
      <dgm:spPr/>
      <dgm:t>
        <a:bodyPr/>
        <a:lstStyle/>
        <a:p>
          <a:endParaRPr lang="zh-CN" altLang="en-US"/>
        </a:p>
      </dgm:t>
    </dgm:pt>
    <dgm:pt modelId="{CBB1B304-8F1E-B649-AEA6-FFA5E50D9358}" type="sibTrans" cxnId="{5892EB98-F1BD-7840-858D-1F310C72018D}">
      <dgm:prSet/>
      <dgm:spPr/>
      <dgm:t>
        <a:bodyPr/>
        <a:lstStyle/>
        <a:p>
          <a:endParaRPr lang="zh-CN" altLang="en-US"/>
        </a:p>
      </dgm:t>
    </dgm:pt>
    <dgm:pt modelId="{0B97334F-587D-8645-A506-BF3FDD2B95A9}">
      <dgm:prSet/>
      <dgm:spPr/>
      <dgm:t>
        <a:bodyPr/>
        <a:lstStyle/>
        <a:p>
          <a:r>
            <a:rPr lang="zh-CN" altLang="en-US" dirty="0" smtClean="0"/>
            <a:t>存在问题</a:t>
          </a:r>
          <a:endParaRPr lang="zh-CN" altLang="en-US" dirty="0"/>
        </a:p>
      </dgm:t>
    </dgm:pt>
    <dgm:pt modelId="{BE333BF7-8CB8-5841-997E-08A25964BA70}" type="parTrans" cxnId="{A3326311-107E-8A4A-B923-B1E4F2FDF441}">
      <dgm:prSet/>
      <dgm:spPr/>
      <dgm:t>
        <a:bodyPr/>
        <a:lstStyle/>
        <a:p>
          <a:endParaRPr lang="zh-CN" altLang="en-US"/>
        </a:p>
      </dgm:t>
    </dgm:pt>
    <dgm:pt modelId="{CA18522D-67B5-8B40-B180-F01B26ECBFB1}" type="sibTrans" cxnId="{A3326311-107E-8A4A-B923-B1E4F2FDF441}">
      <dgm:prSet/>
      <dgm:spPr/>
      <dgm:t>
        <a:bodyPr/>
        <a:lstStyle/>
        <a:p>
          <a:endParaRPr lang="zh-CN" altLang="en-US"/>
        </a:p>
      </dgm:t>
    </dgm:pt>
    <dgm:pt modelId="{53CBCE4F-CDCF-D84E-9AA4-673CB0198205}">
      <dgm:prSet/>
      <dgm:spPr/>
      <dgm:t>
        <a:bodyPr/>
        <a:lstStyle/>
        <a:p>
          <a:r>
            <a:rPr lang="zh-CN" altLang="en-US" dirty="0" smtClean="0"/>
            <a:t>基于知识单元模型的构建方法</a:t>
          </a:r>
          <a:endParaRPr lang="zh-CN" altLang="en-US" dirty="0"/>
        </a:p>
      </dgm:t>
    </dgm:pt>
    <dgm:pt modelId="{D7875A6B-1C23-1B43-90B4-7E110697951B}" type="parTrans" cxnId="{238913F1-D913-2A4F-8452-73CB8994C293}">
      <dgm:prSet/>
      <dgm:spPr/>
      <dgm:t>
        <a:bodyPr/>
        <a:lstStyle/>
        <a:p>
          <a:endParaRPr lang="zh-CN" altLang="en-US"/>
        </a:p>
      </dgm:t>
    </dgm:pt>
    <dgm:pt modelId="{AF9FCB3F-6487-644B-991A-DB098AA6CB12}" type="sibTrans" cxnId="{238913F1-D913-2A4F-8452-73CB8994C293}">
      <dgm:prSet/>
      <dgm:spPr/>
      <dgm:t>
        <a:bodyPr/>
        <a:lstStyle/>
        <a:p>
          <a:endParaRPr lang="zh-CN" altLang="en-US"/>
        </a:p>
      </dgm:t>
    </dgm:pt>
    <dgm:pt modelId="{712EE1DF-96A3-4C40-8CFA-B2E6D84738D5}" type="pres">
      <dgm:prSet presAssocID="{E0137463-072F-4B37-8EA5-CA7488161F47}" presName="Name0" presStyleCnt="0">
        <dgm:presLayoutVars>
          <dgm:chMax val="7"/>
          <dgm:chPref val="7"/>
          <dgm:dir/>
        </dgm:presLayoutVars>
      </dgm:prSet>
      <dgm:spPr/>
      <dgm:t>
        <a:bodyPr/>
        <a:lstStyle/>
        <a:p>
          <a:endParaRPr lang="zh-CN" altLang="en-US"/>
        </a:p>
      </dgm:t>
    </dgm:pt>
    <dgm:pt modelId="{3951DB59-B2D9-4429-9107-DAD3C6A9E09F}" type="pres">
      <dgm:prSet presAssocID="{E0137463-072F-4B37-8EA5-CA7488161F47}" presName="Name1" presStyleCnt="0"/>
      <dgm:spPr/>
    </dgm:pt>
    <dgm:pt modelId="{31513354-54C1-442B-9390-7317C72272DC}" type="pres">
      <dgm:prSet presAssocID="{E0137463-072F-4B37-8EA5-CA7488161F47}" presName="cycle" presStyleCnt="0"/>
      <dgm:spPr/>
    </dgm:pt>
    <dgm:pt modelId="{A95F166C-B7A5-46A9-8623-8C03CFB77BE6}" type="pres">
      <dgm:prSet presAssocID="{E0137463-072F-4B37-8EA5-CA7488161F47}" presName="srcNode" presStyleLbl="node1" presStyleIdx="0" presStyleCnt="7"/>
      <dgm:spPr/>
    </dgm:pt>
    <dgm:pt modelId="{15803B36-F3E0-473F-AA75-8CF9C2E0B75C}" type="pres">
      <dgm:prSet presAssocID="{E0137463-072F-4B37-8EA5-CA7488161F47}" presName="conn" presStyleLbl="parChTrans1D2" presStyleIdx="0" presStyleCnt="1"/>
      <dgm:spPr/>
      <dgm:t>
        <a:bodyPr/>
        <a:lstStyle/>
        <a:p>
          <a:endParaRPr lang="zh-CN" altLang="en-US"/>
        </a:p>
      </dgm:t>
    </dgm:pt>
    <dgm:pt modelId="{1EC7F8AB-B3FC-43F5-9CFE-2DBEF46F752C}" type="pres">
      <dgm:prSet presAssocID="{E0137463-072F-4B37-8EA5-CA7488161F47}" presName="extraNode" presStyleLbl="node1" presStyleIdx="0" presStyleCnt="7"/>
      <dgm:spPr/>
    </dgm:pt>
    <dgm:pt modelId="{6B560C0C-94F2-4AFE-8FCF-C9F43149CBD1}" type="pres">
      <dgm:prSet presAssocID="{E0137463-072F-4B37-8EA5-CA7488161F47}" presName="dstNode" presStyleLbl="node1" presStyleIdx="0" presStyleCnt="7"/>
      <dgm:spPr/>
    </dgm:pt>
    <dgm:pt modelId="{8A310AFC-0C26-4491-A7E0-DB4364E28905}" type="pres">
      <dgm:prSet presAssocID="{DEA5AEBC-2F5D-4076-B9D1-327B4DED32DE}" presName="text_1" presStyleLbl="node1" presStyleIdx="0" presStyleCnt="7">
        <dgm:presLayoutVars>
          <dgm:bulletEnabled val="1"/>
        </dgm:presLayoutVars>
      </dgm:prSet>
      <dgm:spPr/>
      <dgm:t>
        <a:bodyPr/>
        <a:lstStyle/>
        <a:p>
          <a:endParaRPr lang="zh-CN" altLang="en-US"/>
        </a:p>
      </dgm:t>
    </dgm:pt>
    <dgm:pt modelId="{7382357F-BB43-467A-BF74-AFF985DC8431}" type="pres">
      <dgm:prSet presAssocID="{DEA5AEBC-2F5D-4076-B9D1-327B4DED32DE}" presName="accent_1" presStyleCnt="0"/>
      <dgm:spPr/>
    </dgm:pt>
    <dgm:pt modelId="{0876D2CE-BEBB-426A-B2B1-5F9037519ACC}" type="pres">
      <dgm:prSet presAssocID="{DEA5AEBC-2F5D-4076-B9D1-327B4DED32DE}" presName="accentRepeatNode" presStyleLbl="solidFgAcc1" presStyleIdx="0" presStyleCnt="7"/>
      <dgm:spPr/>
    </dgm:pt>
    <dgm:pt modelId="{728E29F8-97E1-0C4D-A141-1203A5BE8C95}" type="pres">
      <dgm:prSet presAssocID="{FB290497-17A0-2E4E-9B61-A3DA99594827}" presName="text_2" presStyleLbl="node1" presStyleIdx="1" presStyleCnt="7">
        <dgm:presLayoutVars>
          <dgm:bulletEnabled val="1"/>
        </dgm:presLayoutVars>
      </dgm:prSet>
      <dgm:spPr/>
      <dgm:t>
        <a:bodyPr/>
        <a:lstStyle/>
        <a:p>
          <a:endParaRPr lang="zh-CN" altLang="en-US"/>
        </a:p>
      </dgm:t>
    </dgm:pt>
    <dgm:pt modelId="{8C502AF6-CDB7-6C48-8044-6E354F4D1277}" type="pres">
      <dgm:prSet presAssocID="{FB290497-17A0-2E4E-9B61-A3DA99594827}" presName="accent_2" presStyleCnt="0"/>
      <dgm:spPr/>
    </dgm:pt>
    <dgm:pt modelId="{FA083BF7-6EBD-7946-A442-3FF5F7A890AD}" type="pres">
      <dgm:prSet presAssocID="{FB290497-17A0-2E4E-9B61-A3DA99594827}" presName="accentRepeatNode" presStyleLbl="solidFgAcc1" presStyleIdx="1" presStyleCnt="7"/>
      <dgm:spPr/>
    </dgm:pt>
    <dgm:pt modelId="{64386883-6D2B-7143-87B5-F53D0EECCF77}" type="pres">
      <dgm:prSet presAssocID="{FBBAC679-7F79-D04F-A55D-89BC210C9976}" presName="text_3" presStyleLbl="node1" presStyleIdx="2" presStyleCnt="7">
        <dgm:presLayoutVars>
          <dgm:bulletEnabled val="1"/>
        </dgm:presLayoutVars>
      </dgm:prSet>
      <dgm:spPr/>
      <dgm:t>
        <a:bodyPr/>
        <a:lstStyle/>
        <a:p>
          <a:endParaRPr lang="zh-CN" altLang="en-US"/>
        </a:p>
      </dgm:t>
    </dgm:pt>
    <dgm:pt modelId="{276A9FE3-5C1E-C040-A026-8B749151B969}" type="pres">
      <dgm:prSet presAssocID="{FBBAC679-7F79-D04F-A55D-89BC210C9976}" presName="accent_3" presStyleCnt="0"/>
      <dgm:spPr/>
    </dgm:pt>
    <dgm:pt modelId="{11CB6044-8627-8A41-9D6F-50F00426EADB}" type="pres">
      <dgm:prSet presAssocID="{FBBAC679-7F79-D04F-A55D-89BC210C9976}" presName="accentRepeatNode" presStyleLbl="solidFgAcc1" presStyleIdx="2" presStyleCnt="7"/>
      <dgm:spPr/>
    </dgm:pt>
    <dgm:pt modelId="{D014900A-260E-3D4F-ACD3-8D0BBE482FE9}" type="pres">
      <dgm:prSet presAssocID="{53CBCE4F-CDCF-D84E-9AA4-673CB0198205}" presName="text_4" presStyleLbl="node1" presStyleIdx="3" presStyleCnt="7" custLinFactNeighborY="-1455">
        <dgm:presLayoutVars>
          <dgm:bulletEnabled val="1"/>
        </dgm:presLayoutVars>
      </dgm:prSet>
      <dgm:spPr/>
      <dgm:t>
        <a:bodyPr/>
        <a:lstStyle/>
        <a:p>
          <a:endParaRPr lang="zh-CN" altLang="en-US"/>
        </a:p>
      </dgm:t>
    </dgm:pt>
    <dgm:pt modelId="{A38F0297-7EE5-DE4F-A98D-08B7E343FA96}" type="pres">
      <dgm:prSet presAssocID="{53CBCE4F-CDCF-D84E-9AA4-673CB0198205}" presName="accent_4" presStyleCnt="0"/>
      <dgm:spPr/>
    </dgm:pt>
    <dgm:pt modelId="{92294E65-8B7A-4C4C-BAC2-FD9E6F923041}" type="pres">
      <dgm:prSet presAssocID="{53CBCE4F-CDCF-D84E-9AA4-673CB0198205}" presName="accentRepeatNode" presStyleLbl="solidFgAcc1" presStyleIdx="3" presStyleCnt="7"/>
      <dgm:spPr/>
    </dgm:pt>
    <dgm:pt modelId="{13FCACA6-6D0F-9B47-AA7A-508001CDB4E7}" type="pres">
      <dgm:prSet presAssocID="{B21E3220-7BC7-1E41-88CB-A897C6F894BE}" presName="text_5" presStyleLbl="node1" presStyleIdx="4" presStyleCnt="7">
        <dgm:presLayoutVars>
          <dgm:bulletEnabled val="1"/>
        </dgm:presLayoutVars>
      </dgm:prSet>
      <dgm:spPr/>
      <dgm:t>
        <a:bodyPr/>
        <a:lstStyle/>
        <a:p>
          <a:endParaRPr lang="zh-CN" altLang="en-US"/>
        </a:p>
      </dgm:t>
    </dgm:pt>
    <dgm:pt modelId="{90459110-6D45-FF4B-AA98-C43704DE7107}" type="pres">
      <dgm:prSet presAssocID="{B21E3220-7BC7-1E41-88CB-A897C6F894BE}" presName="accent_5" presStyleCnt="0"/>
      <dgm:spPr/>
    </dgm:pt>
    <dgm:pt modelId="{1A67350D-CC84-374F-8073-AB96571096B1}" type="pres">
      <dgm:prSet presAssocID="{B21E3220-7BC7-1E41-88CB-A897C6F894BE}" presName="accentRepeatNode" presStyleLbl="solidFgAcc1" presStyleIdx="4" presStyleCnt="7"/>
      <dgm:spPr/>
    </dgm:pt>
    <dgm:pt modelId="{4308106B-4853-2943-9A6A-D247F157C85D}" type="pres">
      <dgm:prSet presAssocID="{8E60663E-1EA4-B14E-83E3-1768A030DDC1}" presName="text_6" presStyleLbl="node1" presStyleIdx="5" presStyleCnt="7">
        <dgm:presLayoutVars>
          <dgm:bulletEnabled val="1"/>
        </dgm:presLayoutVars>
      </dgm:prSet>
      <dgm:spPr/>
      <dgm:t>
        <a:bodyPr/>
        <a:lstStyle/>
        <a:p>
          <a:endParaRPr lang="zh-CN" altLang="en-US"/>
        </a:p>
      </dgm:t>
    </dgm:pt>
    <dgm:pt modelId="{269E96BA-4BF5-814F-A2BC-687A8C486CC2}" type="pres">
      <dgm:prSet presAssocID="{8E60663E-1EA4-B14E-83E3-1768A030DDC1}" presName="accent_6" presStyleCnt="0"/>
      <dgm:spPr/>
    </dgm:pt>
    <dgm:pt modelId="{F5C60B51-DADF-7B4B-9C62-95938809A470}" type="pres">
      <dgm:prSet presAssocID="{8E60663E-1EA4-B14E-83E3-1768A030DDC1}" presName="accentRepeatNode" presStyleLbl="solidFgAcc1" presStyleIdx="5" presStyleCnt="7"/>
      <dgm:spPr/>
    </dgm:pt>
    <dgm:pt modelId="{DC551FF6-DE8D-1542-83C4-35722DD58821}" type="pres">
      <dgm:prSet presAssocID="{0B97334F-587D-8645-A506-BF3FDD2B95A9}" presName="text_7" presStyleLbl="node1" presStyleIdx="6" presStyleCnt="7">
        <dgm:presLayoutVars>
          <dgm:bulletEnabled val="1"/>
        </dgm:presLayoutVars>
      </dgm:prSet>
      <dgm:spPr/>
      <dgm:t>
        <a:bodyPr/>
        <a:lstStyle/>
        <a:p>
          <a:endParaRPr lang="zh-CN" altLang="en-US"/>
        </a:p>
      </dgm:t>
    </dgm:pt>
    <dgm:pt modelId="{D1527534-A999-4C40-86A0-36B47D880BBF}" type="pres">
      <dgm:prSet presAssocID="{0B97334F-587D-8645-A506-BF3FDD2B95A9}" presName="accent_7" presStyleCnt="0"/>
      <dgm:spPr/>
    </dgm:pt>
    <dgm:pt modelId="{4DCBD1A2-9E94-E743-8759-0809C117C6AD}" type="pres">
      <dgm:prSet presAssocID="{0B97334F-587D-8645-A506-BF3FDD2B95A9}" presName="accentRepeatNode" presStyleLbl="solidFgAcc1" presStyleIdx="6" presStyleCnt="7"/>
      <dgm:spPr/>
    </dgm:pt>
  </dgm:ptLst>
  <dgm:cxnLst>
    <dgm:cxn modelId="{C3A45A8B-EA7D-6147-B155-A54B0ED130F8}" type="presOf" srcId="{53CBCE4F-CDCF-D84E-9AA4-673CB0198205}" destId="{D014900A-260E-3D4F-ACD3-8D0BBE482FE9}" srcOrd="0" destOrd="0" presId="urn:microsoft.com/office/officeart/2008/layout/VerticalCurvedList"/>
    <dgm:cxn modelId="{3883881C-577B-45F9-B505-F1DA6A7A342F}" srcId="{E0137463-072F-4B37-8EA5-CA7488161F47}" destId="{DEA5AEBC-2F5D-4076-B9D1-327B4DED32DE}" srcOrd="0" destOrd="0" parTransId="{299F5DB7-9F7C-4F00-8DD7-44824D6688CB}" sibTransId="{44CB537A-FCE6-4456-B3FB-92692C411011}"/>
    <dgm:cxn modelId="{A3326311-107E-8A4A-B923-B1E4F2FDF441}" srcId="{E0137463-072F-4B37-8EA5-CA7488161F47}" destId="{0B97334F-587D-8645-A506-BF3FDD2B95A9}" srcOrd="6" destOrd="0" parTransId="{BE333BF7-8CB8-5841-997E-08A25964BA70}" sibTransId="{CA18522D-67B5-8B40-B180-F01B26ECBFB1}"/>
    <dgm:cxn modelId="{3646994D-CE33-B449-907B-89F35C733914}" type="presOf" srcId="{FB290497-17A0-2E4E-9B61-A3DA99594827}" destId="{728E29F8-97E1-0C4D-A141-1203A5BE8C95}" srcOrd="0" destOrd="0" presId="urn:microsoft.com/office/officeart/2008/layout/VerticalCurvedList"/>
    <dgm:cxn modelId="{794F6BEC-6E7A-2A4B-B86A-226029B96511}" srcId="{E0137463-072F-4B37-8EA5-CA7488161F47}" destId="{FB290497-17A0-2E4E-9B61-A3DA99594827}" srcOrd="1" destOrd="0" parTransId="{3BDE332D-EA73-7D4C-BEB9-3E8F6F6C41A8}" sibTransId="{F0283174-9654-5E45-B6EA-78BF328C4141}"/>
    <dgm:cxn modelId="{314526D0-1046-9D42-89FC-F57FE9A8C2EF}" type="presOf" srcId="{FBBAC679-7F79-D04F-A55D-89BC210C9976}" destId="{64386883-6D2B-7143-87B5-F53D0EECCF77}" srcOrd="0" destOrd="0" presId="urn:microsoft.com/office/officeart/2008/layout/VerticalCurvedList"/>
    <dgm:cxn modelId="{17BACA7C-9867-2B4A-88E5-EE8647BCD438}" type="presOf" srcId="{8E60663E-1EA4-B14E-83E3-1768A030DDC1}" destId="{4308106B-4853-2943-9A6A-D247F157C85D}" srcOrd="0" destOrd="0" presId="urn:microsoft.com/office/officeart/2008/layout/VerticalCurvedList"/>
    <dgm:cxn modelId="{786CECD3-509D-4B6F-859A-481B16EB4F1C}" type="presOf" srcId="{44CB537A-FCE6-4456-B3FB-92692C411011}" destId="{15803B36-F3E0-473F-AA75-8CF9C2E0B75C}" srcOrd="0" destOrd="0" presId="urn:microsoft.com/office/officeart/2008/layout/VerticalCurvedList"/>
    <dgm:cxn modelId="{A0C619DF-C0E4-A047-8369-43CF31555D1B}" srcId="{E0137463-072F-4B37-8EA5-CA7488161F47}" destId="{FBBAC679-7F79-D04F-A55D-89BC210C9976}" srcOrd="2" destOrd="0" parTransId="{5D985DC6-D3F6-B241-BFC2-D70D73CAD3DA}" sibTransId="{94C09E71-C4FC-624F-AC13-7F3633855BD9}"/>
    <dgm:cxn modelId="{2C3BA75E-0DE2-4A41-A4F5-2E92BBD198A8}" srcId="{E0137463-072F-4B37-8EA5-CA7488161F47}" destId="{B21E3220-7BC7-1E41-88CB-A897C6F894BE}" srcOrd="4" destOrd="0" parTransId="{B39A1807-3990-9448-BDAA-1C13DFD6A75F}" sibTransId="{B70F160B-C113-7148-B591-4C3D166C2156}"/>
    <dgm:cxn modelId="{A6E0427B-42A8-A646-AF02-56808603F32E}" type="presOf" srcId="{0B97334F-587D-8645-A506-BF3FDD2B95A9}" destId="{DC551FF6-DE8D-1542-83C4-35722DD58821}" srcOrd="0" destOrd="0" presId="urn:microsoft.com/office/officeart/2008/layout/VerticalCurvedList"/>
    <dgm:cxn modelId="{327BB2FF-5F2E-4579-AEDD-D019CCDD20D9}" type="presOf" srcId="{E0137463-072F-4B37-8EA5-CA7488161F47}" destId="{712EE1DF-96A3-4C40-8CFA-B2E6D84738D5}" srcOrd="0" destOrd="0" presId="urn:microsoft.com/office/officeart/2008/layout/VerticalCurvedList"/>
    <dgm:cxn modelId="{5892EB98-F1BD-7840-858D-1F310C72018D}" srcId="{E0137463-072F-4B37-8EA5-CA7488161F47}" destId="{8E60663E-1EA4-B14E-83E3-1768A030DDC1}" srcOrd="5" destOrd="0" parTransId="{740A2C14-60C4-454A-934B-DE67980F5F95}" sibTransId="{CBB1B304-8F1E-B649-AEA6-FFA5E50D9358}"/>
    <dgm:cxn modelId="{1177DAAF-CEB2-45C3-9FBB-8C246FD50482}" type="presOf" srcId="{DEA5AEBC-2F5D-4076-B9D1-327B4DED32DE}" destId="{8A310AFC-0C26-4491-A7E0-DB4364E28905}" srcOrd="0" destOrd="0" presId="urn:microsoft.com/office/officeart/2008/layout/VerticalCurvedList"/>
    <dgm:cxn modelId="{DF311C06-E5AA-D941-878E-80A179B1A07D}" type="presOf" srcId="{B21E3220-7BC7-1E41-88CB-A897C6F894BE}" destId="{13FCACA6-6D0F-9B47-AA7A-508001CDB4E7}" srcOrd="0" destOrd="0" presId="urn:microsoft.com/office/officeart/2008/layout/VerticalCurvedList"/>
    <dgm:cxn modelId="{238913F1-D913-2A4F-8452-73CB8994C293}" srcId="{E0137463-072F-4B37-8EA5-CA7488161F47}" destId="{53CBCE4F-CDCF-D84E-9AA4-673CB0198205}" srcOrd="3" destOrd="0" parTransId="{D7875A6B-1C23-1B43-90B4-7E110697951B}" sibTransId="{AF9FCB3F-6487-644B-991A-DB098AA6CB12}"/>
    <dgm:cxn modelId="{F4FC0DD1-3824-4290-A763-0241AC15AFA4}" type="presParOf" srcId="{712EE1DF-96A3-4C40-8CFA-B2E6D84738D5}" destId="{3951DB59-B2D9-4429-9107-DAD3C6A9E09F}" srcOrd="0" destOrd="0" presId="urn:microsoft.com/office/officeart/2008/layout/VerticalCurvedList"/>
    <dgm:cxn modelId="{958BBB89-067A-4A36-A855-536A3E20E194}" type="presParOf" srcId="{3951DB59-B2D9-4429-9107-DAD3C6A9E09F}" destId="{31513354-54C1-442B-9390-7317C72272DC}" srcOrd="0" destOrd="0" presId="urn:microsoft.com/office/officeart/2008/layout/VerticalCurvedList"/>
    <dgm:cxn modelId="{60DFD8CE-7901-43A2-AECA-96C6ED710162}" type="presParOf" srcId="{31513354-54C1-442B-9390-7317C72272DC}" destId="{A95F166C-B7A5-46A9-8623-8C03CFB77BE6}" srcOrd="0" destOrd="0" presId="urn:microsoft.com/office/officeart/2008/layout/VerticalCurvedList"/>
    <dgm:cxn modelId="{8AC4B788-79BC-4216-B110-40CE6528EE71}" type="presParOf" srcId="{31513354-54C1-442B-9390-7317C72272DC}" destId="{15803B36-F3E0-473F-AA75-8CF9C2E0B75C}" srcOrd="1" destOrd="0" presId="urn:microsoft.com/office/officeart/2008/layout/VerticalCurvedList"/>
    <dgm:cxn modelId="{BC6BCAE2-E5B5-4231-B313-022451E2C877}" type="presParOf" srcId="{31513354-54C1-442B-9390-7317C72272DC}" destId="{1EC7F8AB-B3FC-43F5-9CFE-2DBEF46F752C}" srcOrd="2" destOrd="0" presId="urn:microsoft.com/office/officeart/2008/layout/VerticalCurvedList"/>
    <dgm:cxn modelId="{BADD472B-D36C-4ADA-BA29-097931CE9EA5}" type="presParOf" srcId="{31513354-54C1-442B-9390-7317C72272DC}" destId="{6B560C0C-94F2-4AFE-8FCF-C9F43149CBD1}" srcOrd="3" destOrd="0" presId="urn:microsoft.com/office/officeart/2008/layout/VerticalCurvedList"/>
    <dgm:cxn modelId="{B4C60FD7-165C-4FD7-BD34-5706E387535A}" type="presParOf" srcId="{3951DB59-B2D9-4429-9107-DAD3C6A9E09F}" destId="{8A310AFC-0C26-4491-A7E0-DB4364E28905}" srcOrd="1" destOrd="0" presId="urn:microsoft.com/office/officeart/2008/layout/VerticalCurvedList"/>
    <dgm:cxn modelId="{9BD96091-4E62-4E08-98B9-ED060CA8DAE3}" type="presParOf" srcId="{3951DB59-B2D9-4429-9107-DAD3C6A9E09F}" destId="{7382357F-BB43-467A-BF74-AFF985DC8431}" srcOrd="2" destOrd="0" presId="urn:microsoft.com/office/officeart/2008/layout/VerticalCurvedList"/>
    <dgm:cxn modelId="{654F36D4-CA90-47E1-BED6-E26829B20BE4}" type="presParOf" srcId="{7382357F-BB43-467A-BF74-AFF985DC8431}" destId="{0876D2CE-BEBB-426A-B2B1-5F9037519ACC}" srcOrd="0" destOrd="0" presId="urn:microsoft.com/office/officeart/2008/layout/VerticalCurvedList"/>
    <dgm:cxn modelId="{C306859B-65DA-3943-BD48-C6F98E42945E}" type="presParOf" srcId="{3951DB59-B2D9-4429-9107-DAD3C6A9E09F}" destId="{728E29F8-97E1-0C4D-A141-1203A5BE8C95}" srcOrd="3" destOrd="0" presId="urn:microsoft.com/office/officeart/2008/layout/VerticalCurvedList"/>
    <dgm:cxn modelId="{7E11EE1B-66EB-E44D-85C8-2378634469AE}" type="presParOf" srcId="{3951DB59-B2D9-4429-9107-DAD3C6A9E09F}" destId="{8C502AF6-CDB7-6C48-8044-6E354F4D1277}" srcOrd="4" destOrd="0" presId="urn:microsoft.com/office/officeart/2008/layout/VerticalCurvedList"/>
    <dgm:cxn modelId="{C5002167-52B8-0041-98DA-DE46C6CA2B3F}" type="presParOf" srcId="{8C502AF6-CDB7-6C48-8044-6E354F4D1277}" destId="{FA083BF7-6EBD-7946-A442-3FF5F7A890AD}" srcOrd="0" destOrd="0" presId="urn:microsoft.com/office/officeart/2008/layout/VerticalCurvedList"/>
    <dgm:cxn modelId="{4F9C425A-E292-924C-B3A5-BCCE8AA497C8}" type="presParOf" srcId="{3951DB59-B2D9-4429-9107-DAD3C6A9E09F}" destId="{64386883-6D2B-7143-87B5-F53D0EECCF77}" srcOrd="5" destOrd="0" presId="urn:microsoft.com/office/officeart/2008/layout/VerticalCurvedList"/>
    <dgm:cxn modelId="{A1288160-E06A-7E45-89D1-60A19EA320CA}" type="presParOf" srcId="{3951DB59-B2D9-4429-9107-DAD3C6A9E09F}" destId="{276A9FE3-5C1E-C040-A026-8B749151B969}" srcOrd="6" destOrd="0" presId="urn:microsoft.com/office/officeart/2008/layout/VerticalCurvedList"/>
    <dgm:cxn modelId="{B320F306-575D-F345-A345-927E7BBC2A02}" type="presParOf" srcId="{276A9FE3-5C1E-C040-A026-8B749151B969}" destId="{11CB6044-8627-8A41-9D6F-50F00426EADB}" srcOrd="0" destOrd="0" presId="urn:microsoft.com/office/officeart/2008/layout/VerticalCurvedList"/>
    <dgm:cxn modelId="{0671B6AB-F5C3-7E41-B2C9-3504A317580A}" type="presParOf" srcId="{3951DB59-B2D9-4429-9107-DAD3C6A9E09F}" destId="{D014900A-260E-3D4F-ACD3-8D0BBE482FE9}" srcOrd="7" destOrd="0" presId="urn:microsoft.com/office/officeart/2008/layout/VerticalCurvedList"/>
    <dgm:cxn modelId="{545EB8F4-F915-8140-A1CB-63C636DE8124}" type="presParOf" srcId="{3951DB59-B2D9-4429-9107-DAD3C6A9E09F}" destId="{A38F0297-7EE5-DE4F-A98D-08B7E343FA96}" srcOrd="8" destOrd="0" presId="urn:microsoft.com/office/officeart/2008/layout/VerticalCurvedList"/>
    <dgm:cxn modelId="{65843EB0-390A-FB42-862B-32843F1FC77D}" type="presParOf" srcId="{A38F0297-7EE5-DE4F-A98D-08B7E343FA96}" destId="{92294E65-8B7A-4C4C-BAC2-FD9E6F923041}" srcOrd="0" destOrd="0" presId="urn:microsoft.com/office/officeart/2008/layout/VerticalCurvedList"/>
    <dgm:cxn modelId="{FDD4EE78-7AF6-9D49-90B7-9969D046EDFA}" type="presParOf" srcId="{3951DB59-B2D9-4429-9107-DAD3C6A9E09F}" destId="{13FCACA6-6D0F-9B47-AA7A-508001CDB4E7}" srcOrd="9" destOrd="0" presId="urn:microsoft.com/office/officeart/2008/layout/VerticalCurvedList"/>
    <dgm:cxn modelId="{1AFABC0B-BA42-1240-A91C-03306CFA1DA3}" type="presParOf" srcId="{3951DB59-B2D9-4429-9107-DAD3C6A9E09F}" destId="{90459110-6D45-FF4B-AA98-C43704DE7107}" srcOrd="10" destOrd="0" presId="urn:microsoft.com/office/officeart/2008/layout/VerticalCurvedList"/>
    <dgm:cxn modelId="{1E9DF1CD-B6BC-A443-899F-628608B05F5F}" type="presParOf" srcId="{90459110-6D45-FF4B-AA98-C43704DE7107}" destId="{1A67350D-CC84-374F-8073-AB96571096B1}" srcOrd="0" destOrd="0" presId="urn:microsoft.com/office/officeart/2008/layout/VerticalCurvedList"/>
    <dgm:cxn modelId="{02C65805-7F8A-2646-88F9-8C54A268E3E4}" type="presParOf" srcId="{3951DB59-B2D9-4429-9107-DAD3C6A9E09F}" destId="{4308106B-4853-2943-9A6A-D247F157C85D}" srcOrd="11" destOrd="0" presId="urn:microsoft.com/office/officeart/2008/layout/VerticalCurvedList"/>
    <dgm:cxn modelId="{811114E2-4F46-2342-8B5D-034093C1F327}" type="presParOf" srcId="{3951DB59-B2D9-4429-9107-DAD3C6A9E09F}" destId="{269E96BA-4BF5-814F-A2BC-687A8C486CC2}" srcOrd="12" destOrd="0" presId="urn:microsoft.com/office/officeart/2008/layout/VerticalCurvedList"/>
    <dgm:cxn modelId="{1C037D94-4656-A24D-9F45-B13D7142D414}" type="presParOf" srcId="{269E96BA-4BF5-814F-A2BC-687A8C486CC2}" destId="{F5C60B51-DADF-7B4B-9C62-95938809A470}" srcOrd="0" destOrd="0" presId="urn:microsoft.com/office/officeart/2008/layout/VerticalCurvedList"/>
    <dgm:cxn modelId="{C19711B8-0DD5-A341-989B-5CB524FC44D1}" type="presParOf" srcId="{3951DB59-B2D9-4429-9107-DAD3C6A9E09F}" destId="{DC551FF6-DE8D-1542-83C4-35722DD58821}" srcOrd="13" destOrd="0" presId="urn:microsoft.com/office/officeart/2008/layout/VerticalCurvedList"/>
    <dgm:cxn modelId="{BDB226A2-7920-6244-8B76-E3AEB767B594}" type="presParOf" srcId="{3951DB59-B2D9-4429-9107-DAD3C6A9E09F}" destId="{D1527534-A999-4C40-86A0-36B47D880BBF}" srcOrd="14" destOrd="0" presId="urn:microsoft.com/office/officeart/2008/layout/VerticalCurvedList"/>
    <dgm:cxn modelId="{A09C40DB-6160-4D49-9810-54B8778DAEEB}" type="presParOf" srcId="{D1527534-A999-4C40-86A0-36B47D880BBF}" destId="{4DCBD1A2-9E94-E743-8759-0809C117C6A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137463-072F-4B37-8EA5-CA7488161F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EA5AEBC-2F5D-4076-B9D1-327B4DED32DE}">
      <dgm:prSet phldrT="[文本]"/>
      <dgm:spPr/>
      <dgm:t>
        <a:bodyPr/>
        <a:lstStyle/>
        <a:p>
          <a:r>
            <a:rPr lang="zh-CN" altLang="en-US" dirty="0" smtClean="0"/>
            <a:t>背景</a:t>
          </a:r>
          <a:endParaRPr lang="zh-CN" altLang="en-US" dirty="0"/>
        </a:p>
      </dgm:t>
    </dgm:pt>
    <dgm:pt modelId="{299F5DB7-9F7C-4F00-8DD7-44824D6688CB}" type="parTrans" cxnId="{3883881C-577B-45F9-B505-F1DA6A7A342F}">
      <dgm:prSet/>
      <dgm:spPr/>
      <dgm:t>
        <a:bodyPr/>
        <a:lstStyle/>
        <a:p>
          <a:endParaRPr lang="zh-CN" altLang="en-US"/>
        </a:p>
      </dgm:t>
    </dgm:pt>
    <dgm:pt modelId="{44CB537A-FCE6-4456-B3FB-92692C411011}" type="sibTrans" cxnId="{3883881C-577B-45F9-B505-F1DA6A7A342F}">
      <dgm:prSet/>
      <dgm:spPr/>
      <dgm:t>
        <a:bodyPr/>
        <a:lstStyle/>
        <a:p>
          <a:endParaRPr lang="zh-CN" altLang="en-US"/>
        </a:p>
      </dgm:t>
    </dgm:pt>
    <dgm:pt modelId="{C0F31853-D609-4887-9CA3-389B1123DA44}">
      <dgm:prSet phldrT="[文本]"/>
      <dgm:spPr>
        <a:solidFill>
          <a:srgbClr val="2DA2BF"/>
        </a:solidFill>
      </dgm:spPr>
      <dgm:t>
        <a:bodyPr/>
        <a:lstStyle/>
        <a:p>
          <a:r>
            <a:rPr lang="zh-CN" altLang="en-US" dirty="0" smtClean="0"/>
            <a:t>意义</a:t>
          </a:r>
          <a:endParaRPr lang="zh-CN" altLang="en-US" dirty="0"/>
        </a:p>
      </dgm:t>
    </dgm:pt>
    <dgm:pt modelId="{9BD0A01A-F2A7-41B9-AE3F-DEE23E63ED4B}" type="parTrans" cxnId="{18BE02BF-14A4-4925-AAEC-2E5E4E0DCCC9}">
      <dgm:prSet/>
      <dgm:spPr/>
      <dgm:t>
        <a:bodyPr/>
        <a:lstStyle/>
        <a:p>
          <a:endParaRPr lang="zh-CN" altLang="en-US"/>
        </a:p>
      </dgm:t>
    </dgm:pt>
    <dgm:pt modelId="{81ACB03C-419D-47B2-8D38-634B266A6F6C}" type="sibTrans" cxnId="{18BE02BF-14A4-4925-AAEC-2E5E4E0DCCC9}">
      <dgm:prSet/>
      <dgm:spPr/>
      <dgm:t>
        <a:bodyPr/>
        <a:lstStyle/>
        <a:p>
          <a:endParaRPr lang="zh-CN" altLang="en-US"/>
        </a:p>
      </dgm:t>
    </dgm:pt>
    <dgm:pt modelId="{2FFCE2C3-AD20-4272-B5D8-509884CB156B}">
      <dgm:prSet phldrT="[文本]"/>
      <dgm:spPr>
        <a:solidFill>
          <a:srgbClr val="2DA2BF"/>
        </a:solidFill>
      </dgm:spPr>
      <dgm:t>
        <a:bodyPr/>
        <a:lstStyle/>
        <a:p>
          <a:r>
            <a:rPr lang="zh-CN" altLang="en-US" dirty="0" smtClean="0"/>
            <a:t>基本概念</a:t>
          </a:r>
          <a:endParaRPr lang="zh-CN" altLang="en-US" dirty="0"/>
        </a:p>
      </dgm:t>
    </dgm:pt>
    <dgm:pt modelId="{3FE8CDF5-F121-4DF9-B1D4-E3FFF452AA04}" type="parTrans" cxnId="{ABF6584D-8C58-42C2-890F-72D8C7DABE05}">
      <dgm:prSet/>
      <dgm:spPr/>
      <dgm:t>
        <a:bodyPr/>
        <a:lstStyle/>
        <a:p>
          <a:endParaRPr lang="zh-CN" altLang="en-US"/>
        </a:p>
      </dgm:t>
    </dgm:pt>
    <dgm:pt modelId="{E551BDD7-413F-4EC6-B354-8112777C2748}" type="sibTrans" cxnId="{ABF6584D-8C58-42C2-890F-72D8C7DABE05}">
      <dgm:prSet/>
      <dgm:spPr/>
      <dgm:t>
        <a:bodyPr/>
        <a:lstStyle/>
        <a:p>
          <a:endParaRPr lang="zh-CN" altLang="en-US"/>
        </a:p>
      </dgm:t>
    </dgm:pt>
    <dgm:pt modelId="{712EE1DF-96A3-4C40-8CFA-B2E6D84738D5}" type="pres">
      <dgm:prSet presAssocID="{E0137463-072F-4B37-8EA5-CA7488161F47}" presName="Name0" presStyleCnt="0">
        <dgm:presLayoutVars>
          <dgm:chMax val="7"/>
          <dgm:chPref val="7"/>
          <dgm:dir/>
        </dgm:presLayoutVars>
      </dgm:prSet>
      <dgm:spPr/>
      <dgm:t>
        <a:bodyPr/>
        <a:lstStyle/>
        <a:p>
          <a:endParaRPr lang="zh-CN" altLang="en-US"/>
        </a:p>
      </dgm:t>
    </dgm:pt>
    <dgm:pt modelId="{3951DB59-B2D9-4429-9107-DAD3C6A9E09F}" type="pres">
      <dgm:prSet presAssocID="{E0137463-072F-4B37-8EA5-CA7488161F47}" presName="Name1" presStyleCnt="0"/>
      <dgm:spPr/>
    </dgm:pt>
    <dgm:pt modelId="{31513354-54C1-442B-9390-7317C72272DC}" type="pres">
      <dgm:prSet presAssocID="{E0137463-072F-4B37-8EA5-CA7488161F47}" presName="cycle" presStyleCnt="0"/>
      <dgm:spPr/>
    </dgm:pt>
    <dgm:pt modelId="{A95F166C-B7A5-46A9-8623-8C03CFB77BE6}" type="pres">
      <dgm:prSet presAssocID="{E0137463-072F-4B37-8EA5-CA7488161F47}" presName="srcNode" presStyleLbl="node1" presStyleIdx="0" presStyleCnt="3"/>
      <dgm:spPr/>
    </dgm:pt>
    <dgm:pt modelId="{15803B36-F3E0-473F-AA75-8CF9C2E0B75C}" type="pres">
      <dgm:prSet presAssocID="{E0137463-072F-4B37-8EA5-CA7488161F47}" presName="conn" presStyleLbl="parChTrans1D2" presStyleIdx="0" presStyleCnt="1"/>
      <dgm:spPr/>
      <dgm:t>
        <a:bodyPr/>
        <a:lstStyle/>
        <a:p>
          <a:endParaRPr lang="zh-CN" altLang="en-US"/>
        </a:p>
      </dgm:t>
    </dgm:pt>
    <dgm:pt modelId="{1EC7F8AB-B3FC-43F5-9CFE-2DBEF46F752C}" type="pres">
      <dgm:prSet presAssocID="{E0137463-072F-4B37-8EA5-CA7488161F47}" presName="extraNode" presStyleLbl="node1" presStyleIdx="0" presStyleCnt="3"/>
      <dgm:spPr/>
    </dgm:pt>
    <dgm:pt modelId="{6B560C0C-94F2-4AFE-8FCF-C9F43149CBD1}" type="pres">
      <dgm:prSet presAssocID="{E0137463-072F-4B37-8EA5-CA7488161F47}" presName="dstNode" presStyleLbl="node1" presStyleIdx="0" presStyleCnt="3"/>
      <dgm:spPr/>
    </dgm:pt>
    <dgm:pt modelId="{8A310AFC-0C26-4491-A7E0-DB4364E28905}" type="pres">
      <dgm:prSet presAssocID="{DEA5AEBC-2F5D-4076-B9D1-327B4DED32DE}" presName="text_1" presStyleLbl="node1" presStyleIdx="0" presStyleCnt="3">
        <dgm:presLayoutVars>
          <dgm:bulletEnabled val="1"/>
        </dgm:presLayoutVars>
      </dgm:prSet>
      <dgm:spPr/>
      <dgm:t>
        <a:bodyPr/>
        <a:lstStyle/>
        <a:p>
          <a:endParaRPr lang="zh-CN" altLang="en-US"/>
        </a:p>
      </dgm:t>
    </dgm:pt>
    <dgm:pt modelId="{7382357F-BB43-467A-BF74-AFF985DC8431}" type="pres">
      <dgm:prSet presAssocID="{DEA5AEBC-2F5D-4076-B9D1-327B4DED32DE}" presName="accent_1" presStyleCnt="0"/>
      <dgm:spPr/>
    </dgm:pt>
    <dgm:pt modelId="{0876D2CE-BEBB-426A-B2B1-5F9037519ACC}" type="pres">
      <dgm:prSet presAssocID="{DEA5AEBC-2F5D-4076-B9D1-327B4DED32DE}" presName="accentRepeatNode" presStyleLbl="solidFgAcc1" presStyleIdx="0" presStyleCnt="3"/>
      <dgm:spPr/>
    </dgm:pt>
    <dgm:pt modelId="{F865DB44-DE41-4AA3-99E9-734EE6340A69}" type="pres">
      <dgm:prSet presAssocID="{C0F31853-D609-4887-9CA3-389B1123DA44}" presName="text_2" presStyleLbl="node1" presStyleIdx="1" presStyleCnt="3">
        <dgm:presLayoutVars>
          <dgm:bulletEnabled val="1"/>
        </dgm:presLayoutVars>
      </dgm:prSet>
      <dgm:spPr/>
      <dgm:t>
        <a:bodyPr/>
        <a:lstStyle/>
        <a:p>
          <a:endParaRPr lang="zh-CN" altLang="en-US"/>
        </a:p>
      </dgm:t>
    </dgm:pt>
    <dgm:pt modelId="{028CE5BB-E37D-4F1B-8124-2ADFE8844E64}" type="pres">
      <dgm:prSet presAssocID="{C0F31853-D609-4887-9CA3-389B1123DA44}" presName="accent_2" presStyleCnt="0"/>
      <dgm:spPr/>
    </dgm:pt>
    <dgm:pt modelId="{616671C6-15AC-4C7D-B440-8746117DDB40}" type="pres">
      <dgm:prSet presAssocID="{C0F31853-D609-4887-9CA3-389B1123DA44}" presName="accentRepeatNode" presStyleLbl="solidFgAcc1" presStyleIdx="1" presStyleCnt="3"/>
      <dgm:spPr/>
    </dgm:pt>
    <dgm:pt modelId="{24A14DCC-6625-415C-9BBC-CA0375BC2BE4}" type="pres">
      <dgm:prSet presAssocID="{2FFCE2C3-AD20-4272-B5D8-509884CB156B}" presName="text_3" presStyleLbl="node1" presStyleIdx="2" presStyleCnt="3">
        <dgm:presLayoutVars>
          <dgm:bulletEnabled val="1"/>
        </dgm:presLayoutVars>
      </dgm:prSet>
      <dgm:spPr/>
      <dgm:t>
        <a:bodyPr/>
        <a:lstStyle/>
        <a:p>
          <a:endParaRPr lang="zh-CN" altLang="en-US"/>
        </a:p>
      </dgm:t>
    </dgm:pt>
    <dgm:pt modelId="{237CBDB7-326B-4EBA-B512-CD2DBB1D033A}" type="pres">
      <dgm:prSet presAssocID="{2FFCE2C3-AD20-4272-B5D8-509884CB156B}" presName="accent_3" presStyleCnt="0"/>
      <dgm:spPr/>
    </dgm:pt>
    <dgm:pt modelId="{08EE21B4-633A-40F6-AE3B-BD452AE1DF5A}" type="pres">
      <dgm:prSet presAssocID="{2FFCE2C3-AD20-4272-B5D8-509884CB156B}" presName="accentRepeatNode" presStyleLbl="solidFgAcc1" presStyleIdx="2" presStyleCnt="3"/>
      <dgm:spPr/>
    </dgm:pt>
  </dgm:ptLst>
  <dgm:cxnLst>
    <dgm:cxn modelId="{3883881C-577B-45F9-B505-F1DA6A7A342F}" srcId="{E0137463-072F-4B37-8EA5-CA7488161F47}" destId="{DEA5AEBC-2F5D-4076-B9D1-327B4DED32DE}" srcOrd="0" destOrd="0" parTransId="{299F5DB7-9F7C-4F00-8DD7-44824D6688CB}" sibTransId="{44CB537A-FCE6-4456-B3FB-92692C411011}"/>
    <dgm:cxn modelId="{FF923E7E-6BA4-F344-8A52-70582E606A51}" type="presOf" srcId="{DEA5AEBC-2F5D-4076-B9D1-327B4DED32DE}" destId="{8A310AFC-0C26-4491-A7E0-DB4364E28905}" srcOrd="0" destOrd="0" presId="urn:microsoft.com/office/officeart/2008/layout/VerticalCurvedList"/>
    <dgm:cxn modelId="{23FD7A26-EE88-A840-8314-0F3ACF89F23D}" type="presOf" srcId="{C0F31853-D609-4887-9CA3-389B1123DA44}" destId="{F865DB44-DE41-4AA3-99E9-734EE6340A69}" srcOrd="0" destOrd="0" presId="urn:microsoft.com/office/officeart/2008/layout/VerticalCurvedList"/>
    <dgm:cxn modelId="{F58FD870-6B1C-A44E-A60B-14CE83C48050}" type="presOf" srcId="{44CB537A-FCE6-4456-B3FB-92692C411011}" destId="{15803B36-F3E0-473F-AA75-8CF9C2E0B75C}" srcOrd="0" destOrd="0" presId="urn:microsoft.com/office/officeart/2008/layout/VerticalCurvedList"/>
    <dgm:cxn modelId="{18BE02BF-14A4-4925-AAEC-2E5E4E0DCCC9}" srcId="{E0137463-072F-4B37-8EA5-CA7488161F47}" destId="{C0F31853-D609-4887-9CA3-389B1123DA44}" srcOrd="1" destOrd="0" parTransId="{9BD0A01A-F2A7-41B9-AE3F-DEE23E63ED4B}" sibTransId="{81ACB03C-419D-47B2-8D38-634B266A6F6C}"/>
    <dgm:cxn modelId="{ABF6584D-8C58-42C2-890F-72D8C7DABE05}" srcId="{E0137463-072F-4B37-8EA5-CA7488161F47}" destId="{2FFCE2C3-AD20-4272-B5D8-509884CB156B}" srcOrd="2" destOrd="0" parTransId="{3FE8CDF5-F121-4DF9-B1D4-E3FFF452AA04}" sibTransId="{E551BDD7-413F-4EC6-B354-8112777C2748}"/>
    <dgm:cxn modelId="{C584805E-8829-274A-848F-B9D96994DB5D}" type="presOf" srcId="{E0137463-072F-4B37-8EA5-CA7488161F47}" destId="{712EE1DF-96A3-4C40-8CFA-B2E6D84738D5}" srcOrd="0" destOrd="0" presId="urn:microsoft.com/office/officeart/2008/layout/VerticalCurvedList"/>
    <dgm:cxn modelId="{FEE34F1E-FDA4-A749-974F-3EC9FABC5406}" type="presOf" srcId="{2FFCE2C3-AD20-4272-B5D8-509884CB156B}" destId="{24A14DCC-6625-415C-9BBC-CA0375BC2BE4}" srcOrd="0" destOrd="0" presId="urn:microsoft.com/office/officeart/2008/layout/VerticalCurvedList"/>
    <dgm:cxn modelId="{69E014B6-DC16-9E43-AAB9-17ABAB1E0D41}" type="presParOf" srcId="{712EE1DF-96A3-4C40-8CFA-B2E6D84738D5}" destId="{3951DB59-B2D9-4429-9107-DAD3C6A9E09F}" srcOrd="0" destOrd="0" presId="urn:microsoft.com/office/officeart/2008/layout/VerticalCurvedList"/>
    <dgm:cxn modelId="{9968EBB8-364D-9C4F-8948-40DE3ED0480D}" type="presParOf" srcId="{3951DB59-B2D9-4429-9107-DAD3C6A9E09F}" destId="{31513354-54C1-442B-9390-7317C72272DC}" srcOrd="0" destOrd="0" presId="urn:microsoft.com/office/officeart/2008/layout/VerticalCurvedList"/>
    <dgm:cxn modelId="{1D28B806-2AA6-E94E-8F86-F4971B4FF922}" type="presParOf" srcId="{31513354-54C1-442B-9390-7317C72272DC}" destId="{A95F166C-B7A5-46A9-8623-8C03CFB77BE6}" srcOrd="0" destOrd="0" presId="urn:microsoft.com/office/officeart/2008/layout/VerticalCurvedList"/>
    <dgm:cxn modelId="{CEF91A44-DF40-AB45-92B2-B9DA2A9DA1BE}" type="presParOf" srcId="{31513354-54C1-442B-9390-7317C72272DC}" destId="{15803B36-F3E0-473F-AA75-8CF9C2E0B75C}" srcOrd="1" destOrd="0" presId="urn:microsoft.com/office/officeart/2008/layout/VerticalCurvedList"/>
    <dgm:cxn modelId="{C755B4E7-4744-714D-9C87-F28FD6A08B88}" type="presParOf" srcId="{31513354-54C1-442B-9390-7317C72272DC}" destId="{1EC7F8AB-B3FC-43F5-9CFE-2DBEF46F752C}" srcOrd="2" destOrd="0" presId="urn:microsoft.com/office/officeart/2008/layout/VerticalCurvedList"/>
    <dgm:cxn modelId="{FD4D13CA-41A5-AD4C-A1DA-ABC48CF67A69}" type="presParOf" srcId="{31513354-54C1-442B-9390-7317C72272DC}" destId="{6B560C0C-94F2-4AFE-8FCF-C9F43149CBD1}" srcOrd="3" destOrd="0" presId="urn:microsoft.com/office/officeart/2008/layout/VerticalCurvedList"/>
    <dgm:cxn modelId="{90F1B8AB-4A78-5748-B9DC-81C4DE27F44B}" type="presParOf" srcId="{3951DB59-B2D9-4429-9107-DAD3C6A9E09F}" destId="{8A310AFC-0C26-4491-A7E0-DB4364E28905}" srcOrd="1" destOrd="0" presId="urn:microsoft.com/office/officeart/2008/layout/VerticalCurvedList"/>
    <dgm:cxn modelId="{E46D6267-BA00-744E-BB6A-6CE936066A64}" type="presParOf" srcId="{3951DB59-B2D9-4429-9107-DAD3C6A9E09F}" destId="{7382357F-BB43-467A-BF74-AFF985DC8431}" srcOrd="2" destOrd="0" presId="urn:microsoft.com/office/officeart/2008/layout/VerticalCurvedList"/>
    <dgm:cxn modelId="{5CAF18F5-8359-B64F-B30E-E711EA3AFB85}" type="presParOf" srcId="{7382357F-BB43-467A-BF74-AFF985DC8431}" destId="{0876D2CE-BEBB-426A-B2B1-5F9037519ACC}" srcOrd="0" destOrd="0" presId="urn:microsoft.com/office/officeart/2008/layout/VerticalCurvedList"/>
    <dgm:cxn modelId="{9246AEFA-0521-8343-A209-88E7DA7F13DD}" type="presParOf" srcId="{3951DB59-B2D9-4429-9107-DAD3C6A9E09F}" destId="{F865DB44-DE41-4AA3-99E9-734EE6340A69}" srcOrd="3" destOrd="0" presId="urn:microsoft.com/office/officeart/2008/layout/VerticalCurvedList"/>
    <dgm:cxn modelId="{DFB9AE05-0560-9F4B-A3DF-6A647D5D4138}" type="presParOf" srcId="{3951DB59-B2D9-4429-9107-DAD3C6A9E09F}" destId="{028CE5BB-E37D-4F1B-8124-2ADFE8844E64}" srcOrd="4" destOrd="0" presId="urn:microsoft.com/office/officeart/2008/layout/VerticalCurvedList"/>
    <dgm:cxn modelId="{BF2DC1B4-2568-6541-BB55-8611EFF14A17}" type="presParOf" srcId="{028CE5BB-E37D-4F1B-8124-2ADFE8844E64}" destId="{616671C6-15AC-4C7D-B440-8746117DDB40}" srcOrd="0" destOrd="0" presId="urn:microsoft.com/office/officeart/2008/layout/VerticalCurvedList"/>
    <dgm:cxn modelId="{14159F00-3E8E-CD40-812E-E56F46910E9F}" type="presParOf" srcId="{3951DB59-B2D9-4429-9107-DAD3C6A9E09F}" destId="{24A14DCC-6625-415C-9BBC-CA0375BC2BE4}" srcOrd="5" destOrd="0" presId="urn:microsoft.com/office/officeart/2008/layout/VerticalCurvedList"/>
    <dgm:cxn modelId="{DCD99C61-5C25-F84E-8779-01EBDA17DD6A}" type="presParOf" srcId="{3951DB59-B2D9-4429-9107-DAD3C6A9E09F}" destId="{237CBDB7-326B-4EBA-B512-CD2DBB1D033A}" srcOrd="6" destOrd="0" presId="urn:microsoft.com/office/officeart/2008/layout/VerticalCurvedList"/>
    <dgm:cxn modelId="{17B433B4-AB75-A349-B8CB-D82925E8C92E}" type="presParOf" srcId="{237CBDB7-326B-4EBA-B512-CD2DBB1D033A}" destId="{08EE21B4-633A-40F6-AE3B-BD452AE1DF5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137463-072F-4B37-8EA5-CA7488161F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EA5AEBC-2F5D-4076-B9D1-327B4DED32DE}">
      <dgm:prSet phldrT="[文本]"/>
      <dgm:spPr/>
      <dgm:t>
        <a:bodyPr/>
        <a:lstStyle/>
        <a:p>
          <a:r>
            <a:rPr lang="zh-CN" altLang="en-US" dirty="0" smtClean="0"/>
            <a:t>基于主题词表的知识服务</a:t>
          </a:r>
          <a:endParaRPr lang="zh-CN" altLang="en-US" dirty="0"/>
        </a:p>
      </dgm:t>
    </dgm:pt>
    <dgm:pt modelId="{299F5DB7-9F7C-4F00-8DD7-44824D6688CB}" type="parTrans" cxnId="{3883881C-577B-45F9-B505-F1DA6A7A342F}">
      <dgm:prSet/>
      <dgm:spPr/>
      <dgm:t>
        <a:bodyPr/>
        <a:lstStyle/>
        <a:p>
          <a:endParaRPr lang="zh-CN" altLang="en-US"/>
        </a:p>
      </dgm:t>
    </dgm:pt>
    <dgm:pt modelId="{44CB537A-FCE6-4456-B3FB-92692C411011}" type="sibTrans" cxnId="{3883881C-577B-45F9-B505-F1DA6A7A342F}">
      <dgm:prSet/>
      <dgm:spPr/>
      <dgm:t>
        <a:bodyPr/>
        <a:lstStyle/>
        <a:p>
          <a:endParaRPr lang="zh-CN" altLang="en-US"/>
        </a:p>
      </dgm:t>
    </dgm:pt>
    <dgm:pt modelId="{C0F31853-D609-4887-9CA3-389B1123DA44}">
      <dgm:prSet phldrT="[文本]"/>
      <dgm:spPr>
        <a:solidFill>
          <a:srgbClr val="2DA2BF"/>
        </a:solidFill>
      </dgm:spPr>
      <dgm:t>
        <a:bodyPr/>
        <a:lstStyle/>
        <a:p>
          <a:r>
            <a:rPr lang="zh-CN" altLang="en-US" dirty="0" smtClean="0"/>
            <a:t>基于本体的知识服务</a:t>
          </a:r>
          <a:endParaRPr lang="zh-CN" altLang="en-US" dirty="0"/>
        </a:p>
      </dgm:t>
    </dgm:pt>
    <dgm:pt modelId="{9BD0A01A-F2A7-41B9-AE3F-DEE23E63ED4B}" type="parTrans" cxnId="{18BE02BF-14A4-4925-AAEC-2E5E4E0DCCC9}">
      <dgm:prSet/>
      <dgm:spPr/>
      <dgm:t>
        <a:bodyPr/>
        <a:lstStyle/>
        <a:p>
          <a:endParaRPr lang="zh-CN" altLang="en-US"/>
        </a:p>
      </dgm:t>
    </dgm:pt>
    <dgm:pt modelId="{81ACB03C-419D-47B2-8D38-634B266A6F6C}" type="sibTrans" cxnId="{18BE02BF-14A4-4925-AAEC-2E5E4E0DCCC9}">
      <dgm:prSet/>
      <dgm:spPr/>
      <dgm:t>
        <a:bodyPr/>
        <a:lstStyle/>
        <a:p>
          <a:endParaRPr lang="zh-CN" altLang="en-US"/>
        </a:p>
      </dgm:t>
    </dgm:pt>
    <dgm:pt modelId="{712EE1DF-96A3-4C40-8CFA-B2E6D84738D5}" type="pres">
      <dgm:prSet presAssocID="{E0137463-072F-4B37-8EA5-CA7488161F47}" presName="Name0" presStyleCnt="0">
        <dgm:presLayoutVars>
          <dgm:chMax val="7"/>
          <dgm:chPref val="7"/>
          <dgm:dir/>
        </dgm:presLayoutVars>
      </dgm:prSet>
      <dgm:spPr/>
      <dgm:t>
        <a:bodyPr/>
        <a:lstStyle/>
        <a:p>
          <a:endParaRPr lang="zh-CN" altLang="en-US"/>
        </a:p>
      </dgm:t>
    </dgm:pt>
    <dgm:pt modelId="{3951DB59-B2D9-4429-9107-DAD3C6A9E09F}" type="pres">
      <dgm:prSet presAssocID="{E0137463-072F-4B37-8EA5-CA7488161F47}" presName="Name1" presStyleCnt="0"/>
      <dgm:spPr/>
    </dgm:pt>
    <dgm:pt modelId="{31513354-54C1-442B-9390-7317C72272DC}" type="pres">
      <dgm:prSet presAssocID="{E0137463-072F-4B37-8EA5-CA7488161F47}" presName="cycle" presStyleCnt="0"/>
      <dgm:spPr/>
    </dgm:pt>
    <dgm:pt modelId="{A95F166C-B7A5-46A9-8623-8C03CFB77BE6}" type="pres">
      <dgm:prSet presAssocID="{E0137463-072F-4B37-8EA5-CA7488161F47}" presName="srcNode" presStyleLbl="node1" presStyleIdx="0" presStyleCnt="2"/>
      <dgm:spPr/>
    </dgm:pt>
    <dgm:pt modelId="{15803B36-F3E0-473F-AA75-8CF9C2E0B75C}" type="pres">
      <dgm:prSet presAssocID="{E0137463-072F-4B37-8EA5-CA7488161F47}" presName="conn" presStyleLbl="parChTrans1D2" presStyleIdx="0" presStyleCnt="1"/>
      <dgm:spPr/>
      <dgm:t>
        <a:bodyPr/>
        <a:lstStyle/>
        <a:p>
          <a:endParaRPr lang="zh-CN" altLang="en-US"/>
        </a:p>
      </dgm:t>
    </dgm:pt>
    <dgm:pt modelId="{1EC7F8AB-B3FC-43F5-9CFE-2DBEF46F752C}" type="pres">
      <dgm:prSet presAssocID="{E0137463-072F-4B37-8EA5-CA7488161F47}" presName="extraNode" presStyleLbl="node1" presStyleIdx="0" presStyleCnt="2"/>
      <dgm:spPr/>
    </dgm:pt>
    <dgm:pt modelId="{6B560C0C-94F2-4AFE-8FCF-C9F43149CBD1}" type="pres">
      <dgm:prSet presAssocID="{E0137463-072F-4B37-8EA5-CA7488161F47}" presName="dstNode" presStyleLbl="node1" presStyleIdx="0" presStyleCnt="2"/>
      <dgm:spPr/>
    </dgm:pt>
    <dgm:pt modelId="{8A310AFC-0C26-4491-A7E0-DB4364E28905}" type="pres">
      <dgm:prSet presAssocID="{DEA5AEBC-2F5D-4076-B9D1-327B4DED32DE}" presName="text_1" presStyleLbl="node1" presStyleIdx="0" presStyleCnt="2">
        <dgm:presLayoutVars>
          <dgm:bulletEnabled val="1"/>
        </dgm:presLayoutVars>
      </dgm:prSet>
      <dgm:spPr/>
      <dgm:t>
        <a:bodyPr/>
        <a:lstStyle/>
        <a:p>
          <a:endParaRPr lang="zh-CN" altLang="en-US"/>
        </a:p>
      </dgm:t>
    </dgm:pt>
    <dgm:pt modelId="{7382357F-BB43-467A-BF74-AFF985DC8431}" type="pres">
      <dgm:prSet presAssocID="{DEA5AEBC-2F5D-4076-B9D1-327B4DED32DE}" presName="accent_1" presStyleCnt="0"/>
      <dgm:spPr/>
    </dgm:pt>
    <dgm:pt modelId="{0876D2CE-BEBB-426A-B2B1-5F9037519ACC}" type="pres">
      <dgm:prSet presAssocID="{DEA5AEBC-2F5D-4076-B9D1-327B4DED32DE}" presName="accentRepeatNode" presStyleLbl="solidFgAcc1" presStyleIdx="0" presStyleCnt="2"/>
      <dgm:spPr/>
    </dgm:pt>
    <dgm:pt modelId="{F865DB44-DE41-4AA3-99E9-734EE6340A69}" type="pres">
      <dgm:prSet presAssocID="{C0F31853-D609-4887-9CA3-389B1123DA44}" presName="text_2" presStyleLbl="node1" presStyleIdx="1" presStyleCnt="2">
        <dgm:presLayoutVars>
          <dgm:bulletEnabled val="1"/>
        </dgm:presLayoutVars>
      </dgm:prSet>
      <dgm:spPr/>
      <dgm:t>
        <a:bodyPr/>
        <a:lstStyle/>
        <a:p>
          <a:endParaRPr lang="zh-CN" altLang="en-US"/>
        </a:p>
      </dgm:t>
    </dgm:pt>
    <dgm:pt modelId="{028CE5BB-E37D-4F1B-8124-2ADFE8844E64}" type="pres">
      <dgm:prSet presAssocID="{C0F31853-D609-4887-9CA3-389B1123DA44}" presName="accent_2" presStyleCnt="0"/>
      <dgm:spPr/>
    </dgm:pt>
    <dgm:pt modelId="{616671C6-15AC-4C7D-B440-8746117DDB40}" type="pres">
      <dgm:prSet presAssocID="{C0F31853-D609-4887-9CA3-389B1123DA44}" presName="accentRepeatNode" presStyleLbl="solidFgAcc1" presStyleIdx="1" presStyleCnt="2"/>
      <dgm:spPr/>
    </dgm:pt>
  </dgm:ptLst>
  <dgm:cxnLst>
    <dgm:cxn modelId="{F8054D0B-7A33-DD4B-9C0A-0DB76B986D9B}" type="presOf" srcId="{44CB537A-FCE6-4456-B3FB-92692C411011}" destId="{15803B36-F3E0-473F-AA75-8CF9C2E0B75C}" srcOrd="0" destOrd="0" presId="urn:microsoft.com/office/officeart/2008/layout/VerticalCurvedList"/>
    <dgm:cxn modelId="{3883881C-577B-45F9-B505-F1DA6A7A342F}" srcId="{E0137463-072F-4B37-8EA5-CA7488161F47}" destId="{DEA5AEBC-2F5D-4076-B9D1-327B4DED32DE}" srcOrd="0" destOrd="0" parTransId="{299F5DB7-9F7C-4F00-8DD7-44824D6688CB}" sibTransId="{44CB537A-FCE6-4456-B3FB-92692C411011}"/>
    <dgm:cxn modelId="{18BE02BF-14A4-4925-AAEC-2E5E4E0DCCC9}" srcId="{E0137463-072F-4B37-8EA5-CA7488161F47}" destId="{C0F31853-D609-4887-9CA3-389B1123DA44}" srcOrd="1" destOrd="0" parTransId="{9BD0A01A-F2A7-41B9-AE3F-DEE23E63ED4B}" sibTransId="{81ACB03C-419D-47B2-8D38-634B266A6F6C}"/>
    <dgm:cxn modelId="{756B82EA-A529-A24C-B88F-F1C5B03D8196}" type="presOf" srcId="{DEA5AEBC-2F5D-4076-B9D1-327B4DED32DE}" destId="{8A310AFC-0C26-4491-A7E0-DB4364E28905}" srcOrd="0" destOrd="0" presId="urn:microsoft.com/office/officeart/2008/layout/VerticalCurvedList"/>
    <dgm:cxn modelId="{C52C57BB-7F65-A44E-BED1-AB2F8EAE04BA}" type="presOf" srcId="{E0137463-072F-4B37-8EA5-CA7488161F47}" destId="{712EE1DF-96A3-4C40-8CFA-B2E6D84738D5}" srcOrd="0" destOrd="0" presId="urn:microsoft.com/office/officeart/2008/layout/VerticalCurvedList"/>
    <dgm:cxn modelId="{6750981B-E104-3548-8143-5A82B6D5013E}" type="presOf" srcId="{C0F31853-D609-4887-9CA3-389B1123DA44}" destId="{F865DB44-DE41-4AA3-99E9-734EE6340A69}" srcOrd="0" destOrd="0" presId="urn:microsoft.com/office/officeart/2008/layout/VerticalCurvedList"/>
    <dgm:cxn modelId="{DE6D1BDF-4467-7F47-9395-5E3FC7B7EBE0}" type="presParOf" srcId="{712EE1DF-96A3-4C40-8CFA-B2E6D84738D5}" destId="{3951DB59-B2D9-4429-9107-DAD3C6A9E09F}" srcOrd="0" destOrd="0" presId="urn:microsoft.com/office/officeart/2008/layout/VerticalCurvedList"/>
    <dgm:cxn modelId="{7CC9512D-B44B-1147-A455-8D855D11D0D7}" type="presParOf" srcId="{3951DB59-B2D9-4429-9107-DAD3C6A9E09F}" destId="{31513354-54C1-442B-9390-7317C72272DC}" srcOrd="0" destOrd="0" presId="urn:microsoft.com/office/officeart/2008/layout/VerticalCurvedList"/>
    <dgm:cxn modelId="{29377F78-092B-134C-9BCA-38BFDE2716FD}" type="presParOf" srcId="{31513354-54C1-442B-9390-7317C72272DC}" destId="{A95F166C-B7A5-46A9-8623-8C03CFB77BE6}" srcOrd="0" destOrd="0" presId="urn:microsoft.com/office/officeart/2008/layout/VerticalCurvedList"/>
    <dgm:cxn modelId="{4D7D3DD6-9D44-4E4A-AFF0-2259D96FDFA0}" type="presParOf" srcId="{31513354-54C1-442B-9390-7317C72272DC}" destId="{15803B36-F3E0-473F-AA75-8CF9C2E0B75C}" srcOrd="1" destOrd="0" presId="urn:microsoft.com/office/officeart/2008/layout/VerticalCurvedList"/>
    <dgm:cxn modelId="{87C31402-ACCF-724A-8082-728E47E84CED}" type="presParOf" srcId="{31513354-54C1-442B-9390-7317C72272DC}" destId="{1EC7F8AB-B3FC-43F5-9CFE-2DBEF46F752C}" srcOrd="2" destOrd="0" presId="urn:microsoft.com/office/officeart/2008/layout/VerticalCurvedList"/>
    <dgm:cxn modelId="{EEFA70C5-CF88-9E45-98C4-D1541F5A58CB}" type="presParOf" srcId="{31513354-54C1-442B-9390-7317C72272DC}" destId="{6B560C0C-94F2-4AFE-8FCF-C9F43149CBD1}" srcOrd="3" destOrd="0" presId="urn:microsoft.com/office/officeart/2008/layout/VerticalCurvedList"/>
    <dgm:cxn modelId="{74FBC194-D0F7-9849-9E30-5BD138F929FC}" type="presParOf" srcId="{3951DB59-B2D9-4429-9107-DAD3C6A9E09F}" destId="{8A310AFC-0C26-4491-A7E0-DB4364E28905}" srcOrd="1" destOrd="0" presId="urn:microsoft.com/office/officeart/2008/layout/VerticalCurvedList"/>
    <dgm:cxn modelId="{D01FB5ED-CCBF-6544-A86B-51549E4FC92A}" type="presParOf" srcId="{3951DB59-B2D9-4429-9107-DAD3C6A9E09F}" destId="{7382357F-BB43-467A-BF74-AFF985DC8431}" srcOrd="2" destOrd="0" presId="urn:microsoft.com/office/officeart/2008/layout/VerticalCurvedList"/>
    <dgm:cxn modelId="{CC21FE22-67AE-514C-B64E-098A50ED7319}" type="presParOf" srcId="{7382357F-BB43-467A-BF74-AFF985DC8431}" destId="{0876D2CE-BEBB-426A-B2B1-5F9037519ACC}" srcOrd="0" destOrd="0" presId="urn:microsoft.com/office/officeart/2008/layout/VerticalCurvedList"/>
    <dgm:cxn modelId="{DD615D49-9C5F-FE41-9ED4-844156FE2970}" type="presParOf" srcId="{3951DB59-B2D9-4429-9107-DAD3C6A9E09F}" destId="{F865DB44-DE41-4AA3-99E9-734EE6340A69}" srcOrd="3" destOrd="0" presId="urn:microsoft.com/office/officeart/2008/layout/VerticalCurvedList"/>
    <dgm:cxn modelId="{83101464-71E1-6D48-AB5A-DAF61DD5A313}" type="presParOf" srcId="{3951DB59-B2D9-4429-9107-DAD3C6A9E09F}" destId="{028CE5BB-E37D-4F1B-8124-2ADFE8844E64}" srcOrd="4" destOrd="0" presId="urn:microsoft.com/office/officeart/2008/layout/VerticalCurvedList"/>
    <dgm:cxn modelId="{1D56082B-A58D-6548-BF1B-D2FB03429BA4}" type="presParOf" srcId="{028CE5BB-E37D-4F1B-8124-2ADFE8844E64}" destId="{616671C6-15AC-4C7D-B440-8746117DDB4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137463-072F-4B37-8EA5-CA7488161F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EA5AEBC-2F5D-4076-B9D1-327B4DED32DE}">
      <dgm:prSet phldrT="[文本]"/>
      <dgm:spPr/>
      <dgm:t>
        <a:bodyPr/>
        <a:lstStyle/>
        <a:p>
          <a:r>
            <a:rPr lang="zh-CN" altLang="en-US" dirty="0" smtClean="0"/>
            <a:t>常见的本体构建方法</a:t>
          </a:r>
          <a:endParaRPr lang="zh-CN" altLang="en-US" dirty="0"/>
        </a:p>
      </dgm:t>
    </dgm:pt>
    <dgm:pt modelId="{299F5DB7-9F7C-4F00-8DD7-44824D6688CB}" type="parTrans" cxnId="{3883881C-577B-45F9-B505-F1DA6A7A342F}">
      <dgm:prSet/>
      <dgm:spPr/>
      <dgm:t>
        <a:bodyPr/>
        <a:lstStyle/>
        <a:p>
          <a:endParaRPr lang="zh-CN" altLang="en-US"/>
        </a:p>
      </dgm:t>
    </dgm:pt>
    <dgm:pt modelId="{44CB537A-FCE6-4456-B3FB-92692C411011}" type="sibTrans" cxnId="{3883881C-577B-45F9-B505-F1DA6A7A342F}">
      <dgm:prSet/>
      <dgm:spPr/>
      <dgm:t>
        <a:bodyPr/>
        <a:lstStyle/>
        <a:p>
          <a:endParaRPr lang="zh-CN" altLang="en-US"/>
        </a:p>
      </dgm:t>
    </dgm:pt>
    <dgm:pt modelId="{C233F859-5FC5-DE4E-BDE8-1BA1B764C4EC}">
      <dgm:prSet/>
      <dgm:spPr/>
      <dgm:t>
        <a:bodyPr/>
        <a:lstStyle/>
        <a:p>
          <a:r>
            <a:rPr lang="zh-CN" altLang="en-US" dirty="0" smtClean="0"/>
            <a:t>基于知识单元模型的本体构建方法</a:t>
          </a:r>
          <a:endParaRPr lang="zh-CN" altLang="en-US" dirty="0"/>
        </a:p>
      </dgm:t>
    </dgm:pt>
    <dgm:pt modelId="{4683E54A-7FAA-1A41-A68D-5136FC165A0F}" type="parTrans" cxnId="{709D78D9-B7A2-A04D-839C-5BDD74860C41}">
      <dgm:prSet/>
      <dgm:spPr/>
      <dgm:t>
        <a:bodyPr/>
        <a:lstStyle/>
        <a:p>
          <a:endParaRPr lang="zh-CN" altLang="en-US"/>
        </a:p>
      </dgm:t>
    </dgm:pt>
    <dgm:pt modelId="{C294C224-39F2-0247-9AF9-E551E308195D}" type="sibTrans" cxnId="{709D78D9-B7A2-A04D-839C-5BDD74860C41}">
      <dgm:prSet/>
      <dgm:spPr/>
      <dgm:t>
        <a:bodyPr/>
        <a:lstStyle/>
        <a:p>
          <a:endParaRPr lang="zh-CN" altLang="en-US"/>
        </a:p>
      </dgm:t>
    </dgm:pt>
    <dgm:pt modelId="{35E38406-9EAF-0249-979D-A53F69B79869}">
      <dgm:prSet/>
      <dgm:spPr/>
      <dgm:t>
        <a:bodyPr/>
        <a:lstStyle/>
        <a:p>
          <a:r>
            <a:rPr lang="zh-CN" altLang="en-US" dirty="0" smtClean="0"/>
            <a:t>本体构建原则</a:t>
          </a:r>
          <a:endParaRPr lang="zh-CN" altLang="en-US" dirty="0"/>
        </a:p>
      </dgm:t>
    </dgm:pt>
    <dgm:pt modelId="{4AB0E73F-254B-4A43-8864-C596A0407A0D}" type="parTrans" cxnId="{BC1ED5FE-D9E3-1C47-90AA-9F3D62CE88F9}">
      <dgm:prSet/>
      <dgm:spPr/>
      <dgm:t>
        <a:bodyPr/>
        <a:lstStyle/>
        <a:p>
          <a:endParaRPr lang="zh-CN" altLang="en-US"/>
        </a:p>
      </dgm:t>
    </dgm:pt>
    <dgm:pt modelId="{2A25D67F-B635-0144-B7DA-EB5808FBD4D9}" type="sibTrans" cxnId="{BC1ED5FE-D9E3-1C47-90AA-9F3D62CE88F9}">
      <dgm:prSet/>
      <dgm:spPr/>
      <dgm:t>
        <a:bodyPr/>
        <a:lstStyle/>
        <a:p>
          <a:endParaRPr lang="zh-CN" altLang="en-US"/>
        </a:p>
      </dgm:t>
    </dgm:pt>
    <dgm:pt modelId="{712EE1DF-96A3-4C40-8CFA-B2E6D84738D5}" type="pres">
      <dgm:prSet presAssocID="{E0137463-072F-4B37-8EA5-CA7488161F47}" presName="Name0" presStyleCnt="0">
        <dgm:presLayoutVars>
          <dgm:chMax val="7"/>
          <dgm:chPref val="7"/>
          <dgm:dir/>
        </dgm:presLayoutVars>
      </dgm:prSet>
      <dgm:spPr/>
      <dgm:t>
        <a:bodyPr/>
        <a:lstStyle/>
        <a:p>
          <a:endParaRPr lang="zh-CN" altLang="en-US"/>
        </a:p>
      </dgm:t>
    </dgm:pt>
    <dgm:pt modelId="{3951DB59-B2D9-4429-9107-DAD3C6A9E09F}" type="pres">
      <dgm:prSet presAssocID="{E0137463-072F-4B37-8EA5-CA7488161F47}" presName="Name1" presStyleCnt="0"/>
      <dgm:spPr/>
    </dgm:pt>
    <dgm:pt modelId="{31513354-54C1-442B-9390-7317C72272DC}" type="pres">
      <dgm:prSet presAssocID="{E0137463-072F-4B37-8EA5-CA7488161F47}" presName="cycle" presStyleCnt="0"/>
      <dgm:spPr/>
    </dgm:pt>
    <dgm:pt modelId="{A95F166C-B7A5-46A9-8623-8C03CFB77BE6}" type="pres">
      <dgm:prSet presAssocID="{E0137463-072F-4B37-8EA5-CA7488161F47}" presName="srcNode" presStyleLbl="node1" presStyleIdx="0" presStyleCnt="3"/>
      <dgm:spPr/>
    </dgm:pt>
    <dgm:pt modelId="{15803B36-F3E0-473F-AA75-8CF9C2E0B75C}" type="pres">
      <dgm:prSet presAssocID="{E0137463-072F-4B37-8EA5-CA7488161F47}" presName="conn" presStyleLbl="parChTrans1D2" presStyleIdx="0" presStyleCnt="1"/>
      <dgm:spPr/>
      <dgm:t>
        <a:bodyPr/>
        <a:lstStyle/>
        <a:p>
          <a:endParaRPr lang="zh-CN" altLang="en-US"/>
        </a:p>
      </dgm:t>
    </dgm:pt>
    <dgm:pt modelId="{1EC7F8AB-B3FC-43F5-9CFE-2DBEF46F752C}" type="pres">
      <dgm:prSet presAssocID="{E0137463-072F-4B37-8EA5-CA7488161F47}" presName="extraNode" presStyleLbl="node1" presStyleIdx="0" presStyleCnt="3"/>
      <dgm:spPr/>
    </dgm:pt>
    <dgm:pt modelId="{6B560C0C-94F2-4AFE-8FCF-C9F43149CBD1}" type="pres">
      <dgm:prSet presAssocID="{E0137463-072F-4B37-8EA5-CA7488161F47}" presName="dstNode" presStyleLbl="node1" presStyleIdx="0" presStyleCnt="3"/>
      <dgm:spPr/>
    </dgm:pt>
    <dgm:pt modelId="{388CA759-4B98-A448-AE80-09DBB348EAE3}" type="pres">
      <dgm:prSet presAssocID="{35E38406-9EAF-0249-979D-A53F69B79869}" presName="text_1" presStyleLbl="node1" presStyleIdx="0" presStyleCnt="3">
        <dgm:presLayoutVars>
          <dgm:bulletEnabled val="1"/>
        </dgm:presLayoutVars>
      </dgm:prSet>
      <dgm:spPr/>
      <dgm:t>
        <a:bodyPr/>
        <a:lstStyle/>
        <a:p>
          <a:endParaRPr lang="zh-CN" altLang="en-US"/>
        </a:p>
      </dgm:t>
    </dgm:pt>
    <dgm:pt modelId="{617C226D-EB23-F049-BBD6-90081DDE3127}" type="pres">
      <dgm:prSet presAssocID="{35E38406-9EAF-0249-979D-A53F69B79869}" presName="accent_1" presStyleCnt="0"/>
      <dgm:spPr/>
    </dgm:pt>
    <dgm:pt modelId="{8C00582B-F0B5-2F4D-9920-6AFCE398BF1F}" type="pres">
      <dgm:prSet presAssocID="{35E38406-9EAF-0249-979D-A53F69B79869}" presName="accentRepeatNode" presStyleLbl="solidFgAcc1" presStyleIdx="0" presStyleCnt="3"/>
      <dgm:spPr/>
    </dgm:pt>
    <dgm:pt modelId="{3CD84F1E-385C-4E40-ADC6-81D6BDCDE7D0}" type="pres">
      <dgm:prSet presAssocID="{DEA5AEBC-2F5D-4076-B9D1-327B4DED32DE}" presName="text_2" presStyleLbl="node1" presStyleIdx="1" presStyleCnt="3">
        <dgm:presLayoutVars>
          <dgm:bulletEnabled val="1"/>
        </dgm:presLayoutVars>
      </dgm:prSet>
      <dgm:spPr/>
      <dgm:t>
        <a:bodyPr/>
        <a:lstStyle/>
        <a:p>
          <a:endParaRPr lang="zh-CN" altLang="en-US"/>
        </a:p>
      </dgm:t>
    </dgm:pt>
    <dgm:pt modelId="{11423D77-0C0D-424A-8992-0677C773508B}" type="pres">
      <dgm:prSet presAssocID="{DEA5AEBC-2F5D-4076-B9D1-327B4DED32DE}" presName="accent_2" presStyleCnt="0"/>
      <dgm:spPr/>
    </dgm:pt>
    <dgm:pt modelId="{0876D2CE-BEBB-426A-B2B1-5F9037519ACC}" type="pres">
      <dgm:prSet presAssocID="{DEA5AEBC-2F5D-4076-B9D1-327B4DED32DE}" presName="accentRepeatNode" presStyleLbl="solidFgAcc1" presStyleIdx="1" presStyleCnt="3"/>
      <dgm:spPr/>
    </dgm:pt>
    <dgm:pt modelId="{23012998-7226-424B-9FCC-4E91FB40AD5D}" type="pres">
      <dgm:prSet presAssocID="{C233F859-5FC5-DE4E-BDE8-1BA1B764C4EC}" presName="text_3" presStyleLbl="node1" presStyleIdx="2" presStyleCnt="3">
        <dgm:presLayoutVars>
          <dgm:bulletEnabled val="1"/>
        </dgm:presLayoutVars>
      </dgm:prSet>
      <dgm:spPr/>
      <dgm:t>
        <a:bodyPr/>
        <a:lstStyle/>
        <a:p>
          <a:endParaRPr lang="zh-CN" altLang="en-US"/>
        </a:p>
      </dgm:t>
    </dgm:pt>
    <dgm:pt modelId="{7DEAA574-8A04-0442-B894-3C4872F9F9E4}" type="pres">
      <dgm:prSet presAssocID="{C233F859-5FC5-DE4E-BDE8-1BA1B764C4EC}" presName="accent_3" presStyleCnt="0"/>
      <dgm:spPr/>
    </dgm:pt>
    <dgm:pt modelId="{A3525DE3-9508-A244-879E-5DA1F5627515}" type="pres">
      <dgm:prSet presAssocID="{C233F859-5FC5-DE4E-BDE8-1BA1B764C4EC}" presName="accentRepeatNode" presStyleLbl="solidFgAcc1" presStyleIdx="2" presStyleCnt="3"/>
      <dgm:spPr/>
    </dgm:pt>
  </dgm:ptLst>
  <dgm:cxnLst>
    <dgm:cxn modelId="{3883881C-577B-45F9-B505-F1DA6A7A342F}" srcId="{E0137463-072F-4B37-8EA5-CA7488161F47}" destId="{DEA5AEBC-2F5D-4076-B9D1-327B4DED32DE}" srcOrd="1" destOrd="0" parTransId="{299F5DB7-9F7C-4F00-8DD7-44824D6688CB}" sibTransId="{44CB537A-FCE6-4456-B3FB-92692C411011}"/>
    <dgm:cxn modelId="{709D78D9-B7A2-A04D-839C-5BDD74860C41}" srcId="{E0137463-072F-4B37-8EA5-CA7488161F47}" destId="{C233F859-5FC5-DE4E-BDE8-1BA1B764C4EC}" srcOrd="2" destOrd="0" parTransId="{4683E54A-7FAA-1A41-A68D-5136FC165A0F}" sibTransId="{C294C224-39F2-0247-9AF9-E551E308195D}"/>
    <dgm:cxn modelId="{207E6C16-F6DB-8D46-BACB-5965C26C936C}" type="presOf" srcId="{DEA5AEBC-2F5D-4076-B9D1-327B4DED32DE}" destId="{3CD84F1E-385C-4E40-ADC6-81D6BDCDE7D0}" srcOrd="0" destOrd="0" presId="urn:microsoft.com/office/officeart/2008/layout/VerticalCurvedList"/>
    <dgm:cxn modelId="{4F72054F-2B15-C04C-A52B-34B7F4CD4832}" type="presOf" srcId="{2A25D67F-B635-0144-B7DA-EB5808FBD4D9}" destId="{15803B36-F3E0-473F-AA75-8CF9C2E0B75C}" srcOrd="0" destOrd="0" presId="urn:microsoft.com/office/officeart/2008/layout/VerticalCurvedList"/>
    <dgm:cxn modelId="{66C181C6-CF25-2C41-9AB2-EFCF7420685F}" type="presOf" srcId="{E0137463-072F-4B37-8EA5-CA7488161F47}" destId="{712EE1DF-96A3-4C40-8CFA-B2E6D84738D5}" srcOrd="0" destOrd="0" presId="urn:microsoft.com/office/officeart/2008/layout/VerticalCurvedList"/>
    <dgm:cxn modelId="{BC1ED5FE-D9E3-1C47-90AA-9F3D62CE88F9}" srcId="{E0137463-072F-4B37-8EA5-CA7488161F47}" destId="{35E38406-9EAF-0249-979D-A53F69B79869}" srcOrd="0" destOrd="0" parTransId="{4AB0E73F-254B-4A43-8864-C596A0407A0D}" sibTransId="{2A25D67F-B635-0144-B7DA-EB5808FBD4D9}"/>
    <dgm:cxn modelId="{2C248EBD-D9D3-AA4D-B83C-0251D2DB28BA}" type="presOf" srcId="{C233F859-5FC5-DE4E-BDE8-1BA1B764C4EC}" destId="{23012998-7226-424B-9FCC-4E91FB40AD5D}" srcOrd="0" destOrd="0" presId="urn:microsoft.com/office/officeart/2008/layout/VerticalCurvedList"/>
    <dgm:cxn modelId="{D16A0B40-21CF-9E47-8B77-D4029501389C}" type="presOf" srcId="{35E38406-9EAF-0249-979D-A53F69B79869}" destId="{388CA759-4B98-A448-AE80-09DBB348EAE3}" srcOrd="0" destOrd="0" presId="urn:microsoft.com/office/officeart/2008/layout/VerticalCurvedList"/>
    <dgm:cxn modelId="{4051DC28-B4C5-974F-981D-80CAA468E287}" type="presParOf" srcId="{712EE1DF-96A3-4C40-8CFA-B2E6D84738D5}" destId="{3951DB59-B2D9-4429-9107-DAD3C6A9E09F}" srcOrd="0" destOrd="0" presId="urn:microsoft.com/office/officeart/2008/layout/VerticalCurvedList"/>
    <dgm:cxn modelId="{298B8C0F-74A2-174C-ACEB-4054F69207A8}" type="presParOf" srcId="{3951DB59-B2D9-4429-9107-DAD3C6A9E09F}" destId="{31513354-54C1-442B-9390-7317C72272DC}" srcOrd="0" destOrd="0" presId="urn:microsoft.com/office/officeart/2008/layout/VerticalCurvedList"/>
    <dgm:cxn modelId="{3C0F213E-8AC9-D748-9D5E-79CC09E16FC8}" type="presParOf" srcId="{31513354-54C1-442B-9390-7317C72272DC}" destId="{A95F166C-B7A5-46A9-8623-8C03CFB77BE6}" srcOrd="0" destOrd="0" presId="urn:microsoft.com/office/officeart/2008/layout/VerticalCurvedList"/>
    <dgm:cxn modelId="{6E34D24F-5D85-9949-9D40-142B82CE54DE}" type="presParOf" srcId="{31513354-54C1-442B-9390-7317C72272DC}" destId="{15803B36-F3E0-473F-AA75-8CF9C2E0B75C}" srcOrd="1" destOrd="0" presId="urn:microsoft.com/office/officeart/2008/layout/VerticalCurvedList"/>
    <dgm:cxn modelId="{7C31385C-3AD7-4743-88EA-18AE8189AE0F}" type="presParOf" srcId="{31513354-54C1-442B-9390-7317C72272DC}" destId="{1EC7F8AB-B3FC-43F5-9CFE-2DBEF46F752C}" srcOrd="2" destOrd="0" presId="urn:microsoft.com/office/officeart/2008/layout/VerticalCurvedList"/>
    <dgm:cxn modelId="{2A5C6356-67CA-9E4F-81A9-1D9029CAA239}" type="presParOf" srcId="{31513354-54C1-442B-9390-7317C72272DC}" destId="{6B560C0C-94F2-4AFE-8FCF-C9F43149CBD1}" srcOrd="3" destOrd="0" presId="urn:microsoft.com/office/officeart/2008/layout/VerticalCurvedList"/>
    <dgm:cxn modelId="{7CFF0E84-EA08-B946-AB6E-F65D0399F9B5}" type="presParOf" srcId="{3951DB59-B2D9-4429-9107-DAD3C6A9E09F}" destId="{388CA759-4B98-A448-AE80-09DBB348EAE3}" srcOrd="1" destOrd="0" presId="urn:microsoft.com/office/officeart/2008/layout/VerticalCurvedList"/>
    <dgm:cxn modelId="{51A80ED8-898D-D64C-A9B9-3457F621BF37}" type="presParOf" srcId="{3951DB59-B2D9-4429-9107-DAD3C6A9E09F}" destId="{617C226D-EB23-F049-BBD6-90081DDE3127}" srcOrd="2" destOrd="0" presId="urn:microsoft.com/office/officeart/2008/layout/VerticalCurvedList"/>
    <dgm:cxn modelId="{0345FF86-5271-1048-AFF4-AFBA99078DC3}" type="presParOf" srcId="{617C226D-EB23-F049-BBD6-90081DDE3127}" destId="{8C00582B-F0B5-2F4D-9920-6AFCE398BF1F}" srcOrd="0" destOrd="0" presId="urn:microsoft.com/office/officeart/2008/layout/VerticalCurvedList"/>
    <dgm:cxn modelId="{182EDED7-D072-DB48-A9AC-0FC1B01D72A9}" type="presParOf" srcId="{3951DB59-B2D9-4429-9107-DAD3C6A9E09F}" destId="{3CD84F1E-385C-4E40-ADC6-81D6BDCDE7D0}" srcOrd="3" destOrd="0" presId="urn:microsoft.com/office/officeart/2008/layout/VerticalCurvedList"/>
    <dgm:cxn modelId="{79364FEA-7E11-9147-A216-62D216358082}" type="presParOf" srcId="{3951DB59-B2D9-4429-9107-DAD3C6A9E09F}" destId="{11423D77-0C0D-424A-8992-0677C773508B}" srcOrd="4" destOrd="0" presId="urn:microsoft.com/office/officeart/2008/layout/VerticalCurvedList"/>
    <dgm:cxn modelId="{BE8EFD31-409A-E848-98D1-E0FEA6EA1D3D}" type="presParOf" srcId="{11423D77-0C0D-424A-8992-0677C773508B}" destId="{0876D2CE-BEBB-426A-B2B1-5F9037519ACC}" srcOrd="0" destOrd="0" presId="urn:microsoft.com/office/officeart/2008/layout/VerticalCurvedList"/>
    <dgm:cxn modelId="{33808657-C462-0B4A-9239-E3D3ECC4C81F}" type="presParOf" srcId="{3951DB59-B2D9-4429-9107-DAD3C6A9E09F}" destId="{23012998-7226-424B-9FCC-4E91FB40AD5D}" srcOrd="5" destOrd="0" presId="urn:microsoft.com/office/officeart/2008/layout/VerticalCurvedList"/>
    <dgm:cxn modelId="{750C9455-19B9-744C-81C4-F78962C58907}" type="presParOf" srcId="{3951DB59-B2D9-4429-9107-DAD3C6A9E09F}" destId="{7DEAA574-8A04-0442-B894-3C4872F9F9E4}" srcOrd="6" destOrd="0" presId="urn:microsoft.com/office/officeart/2008/layout/VerticalCurvedList"/>
    <dgm:cxn modelId="{66EBC226-6012-704E-881D-FA006FB589AC}" type="presParOf" srcId="{7DEAA574-8A04-0442-B894-3C4872F9F9E4}" destId="{A3525DE3-9508-A244-879E-5DA1F562751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03B36-F3E0-473F-AA75-8CF9C2E0B75C}">
      <dsp:nvSpPr>
        <dsp:cNvPr id="0" name=""/>
        <dsp:cNvSpPr/>
      </dsp:nvSpPr>
      <dsp:spPr>
        <a:xfrm>
          <a:off x="-5533293" y="-847605"/>
          <a:ext cx="6591755" cy="6591755"/>
        </a:xfrm>
        <a:prstGeom prst="blockArc">
          <a:avLst>
            <a:gd name="adj1" fmla="val 18900000"/>
            <a:gd name="adj2" fmla="val 2700000"/>
            <a:gd name="adj3" fmla="val 328"/>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10AFC-0C26-4491-A7E0-DB4364E28905}">
      <dsp:nvSpPr>
        <dsp:cNvPr id="0" name=""/>
        <dsp:cNvSpPr/>
      </dsp:nvSpPr>
      <dsp:spPr>
        <a:xfrm>
          <a:off x="343492" y="222596"/>
          <a:ext cx="5687138" cy="444997"/>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217"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t>综述</a:t>
          </a:r>
          <a:endParaRPr lang="zh-CN" altLang="en-US" sz="1900" kern="1200" dirty="0"/>
        </a:p>
      </dsp:txBody>
      <dsp:txXfrm>
        <a:off x="343492" y="222596"/>
        <a:ext cx="5687138" cy="444997"/>
      </dsp:txXfrm>
    </dsp:sp>
    <dsp:sp modelId="{0876D2CE-BEBB-426A-B2B1-5F9037519ACC}">
      <dsp:nvSpPr>
        <dsp:cNvPr id="0" name=""/>
        <dsp:cNvSpPr/>
      </dsp:nvSpPr>
      <dsp:spPr>
        <a:xfrm>
          <a:off x="65368" y="166972"/>
          <a:ext cx="556247" cy="55624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8E29F8-97E1-0C4D-A141-1203A5BE8C95}">
      <dsp:nvSpPr>
        <dsp:cNvPr id="0" name=""/>
        <dsp:cNvSpPr/>
      </dsp:nvSpPr>
      <dsp:spPr>
        <a:xfrm>
          <a:off x="746478" y="890485"/>
          <a:ext cx="5284153" cy="444997"/>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217"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t>知识服务</a:t>
          </a:r>
          <a:endParaRPr lang="zh-CN" altLang="en-US" sz="1900" kern="1200" dirty="0"/>
        </a:p>
      </dsp:txBody>
      <dsp:txXfrm>
        <a:off x="746478" y="890485"/>
        <a:ext cx="5284153" cy="444997"/>
      </dsp:txXfrm>
    </dsp:sp>
    <dsp:sp modelId="{FA083BF7-6EBD-7946-A442-3FF5F7A890AD}">
      <dsp:nvSpPr>
        <dsp:cNvPr id="0" name=""/>
        <dsp:cNvSpPr/>
      </dsp:nvSpPr>
      <dsp:spPr>
        <a:xfrm>
          <a:off x="468354" y="834860"/>
          <a:ext cx="556247" cy="55624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386883-6D2B-7143-87B5-F53D0EECCF77}">
      <dsp:nvSpPr>
        <dsp:cNvPr id="0" name=""/>
        <dsp:cNvSpPr/>
      </dsp:nvSpPr>
      <dsp:spPr>
        <a:xfrm>
          <a:off x="967312" y="1557884"/>
          <a:ext cx="5063318" cy="444997"/>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217"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t>领域本体的构建方法</a:t>
          </a:r>
        </a:p>
      </dsp:txBody>
      <dsp:txXfrm>
        <a:off x="967312" y="1557884"/>
        <a:ext cx="5063318" cy="444997"/>
      </dsp:txXfrm>
    </dsp:sp>
    <dsp:sp modelId="{11CB6044-8627-8A41-9D6F-50F00426EADB}">
      <dsp:nvSpPr>
        <dsp:cNvPr id="0" name=""/>
        <dsp:cNvSpPr/>
      </dsp:nvSpPr>
      <dsp:spPr>
        <a:xfrm>
          <a:off x="689188" y="1502259"/>
          <a:ext cx="556247" cy="55624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14900A-260E-3D4F-ACD3-8D0BBE482FE9}">
      <dsp:nvSpPr>
        <dsp:cNvPr id="0" name=""/>
        <dsp:cNvSpPr/>
      </dsp:nvSpPr>
      <dsp:spPr>
        <a:xfrm>
          <a:off x="1037822" y="2219298"/>
          <a:ext cx="4992808" cy="444997"/>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217"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t>基于知识单元模型的构建方法</a:t>
          </a:r>
          <a:endParaRPr lang="zh-CN" altLang="en-US" sz="1900" kern="1200" dirty="0"/>
        </a:p>
      </dsp:txBody>
      <dsp:txXfrm>
        <a:off x="1037822" y="2219298"/>
        <a:ext cx="4992808" cy="444997"/>
      </dsp:txXfrm>
    </dsp:sp>
    <dsp:sp modelId="{92294E65-8B7A-4C4C-BAC2-FD9E6F923041}">
      <dsp:nvSpPr>
        <dsp:cNvPr id="0" name=""/>
        <dsp:cNvSpPr/>
      </dsp:nvSpPr>
      <dsp:spPr>
        <a:xfrm>
          <a:off x="759698" y="2170148"/>
          <a:ext cx="556247" cy="55624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FCACA6-6D0F-9B47-AA7A-508001CDB4E7}">
      <dsp:nvSpPr>
        <dsp:cNvPr id="0" name=""/>
        <dsp:cNvSpPr/>
      </dsp:nvSpPr>
      <dsp:spPr>
        <a:xfrm>
          <a:off x="967312" y="2893661"/>
          <a:ext cx="5063318" cy="444997"/>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217" tIns="48260" rIns="48260" bIns="48260" numCol="1" spcCol="1270" anchor="ctr" anchorCtr="0">
          <a:noAutofit/>
        </a:bodyPr>
        <a:lstStyle/>
        <a:p>
          <a:pPr lvl="0" algn="l" defTabSz="844550">
            <a:lnSpc>
              <a:spcPct val="90000"/>
            </a:lnSpc>
            <a:spcBef>
              <a:spcPct val="0"/>
            </a:spcBef>
            <a:spcAft>
              <a:spcPct val="35000"/>
            </a:spcAft>
          </a:pPr>
          <a:r>
            <a:rPr lang="en-US" sz="1900" kern="1200" dirty="0" smtClean="0"/>
            <a:t>”</a:t>
          </a:r>
          <a:r>
            <a:rPr lang="zh-CN" sz="1900" kern="1200" dirty="0" smtClean="0"/>
            <a:t>雷达与探测</a:t>
          </a:r>
          <a:r>
            <a:rPr lang="en-US" sz="1900" kern="1200" dirty="0" smtClean="0"/>
            <a:t>“</a:t>
          </a:r>
          <a:r>
            <a:rPr lang="zh-CN" sz="1900" kern="1200" dirty="0" smtClean="0"/>
            <a:t>领域的资源分析及构建方法</a:t>
          </a:r>
          <a:endParaRPr lang="zh-CN" altLang="en-US" sz="1900" kern="1200" dirty="0"/>
        </a:p>
      </dsp:txBody>
      <dsp:txXfrm>
        <a:off x="967312" y="2893661"/>
        <a:ext cx="5063318" cy="444997"/>
      </dsp:txXfrm>
    </dsp:sp>
    <dsp:sp modelId="{1A67350D-CC84-374F-8073-AB96571096B1}">
      <dsp:nvSpPr>
        <dsp:cNvPr id="0" name=""/>
        <dsp:cNvSpPr/>
      </dsp:nvSpPr>
      <dsp:spPr>
        <a:xfrm>
          <a:off x="689188" y="2838036"/>
          <a:ext cx="556247" cy="55624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08106B-4853-2943-9A6A-D247F157C85D}">
      <dsp:nvSpPr>
        <dsp:cNvPr id="0" name=""/>
        <dsp:cNvSpPr/>
      </dsp:nvSpPr>
      <dsp:spPr>
        <a:xfrm>
          <a:off x="746478" y="3561060"/>
          <a:ext cx="5284153" cy="444997"/>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217"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t>当前已完成模型</a:t>
          </a:r>
        </a:p>
      </dsp:txBody>
      <dsp:txXfrm>
        <a:off x="746478" y="3561060"/>
        <a:ext cx="5284153" cy="444997"/>
      </dsp:txXfrm>
    </dsp:sp>
    <dsp:sp modelId="{F5C60B51-DADF-7B4B-9C62-95938809A470}">
      <dsp:nvSpPr>
        <dsp:cNvPr id="0" name=""/>
        <dsp:cNvSpPr/>
      </dsp:nvSpPr>
      <dsp:spPr>
        <a:xfrm>
          <a:off x="468354" y="3505435"/>
          <a:ext cx="556247" cy="55624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51FF6-DE8D-1542-83C4-35722DD58821}">
      <dsp:nvSpPr>
        <dsp:cNvPr id="0" name=""/>
        <dsp:cNvSpPr/>
      </dsp:nvSpPr>
      <dsp:spPr>
        <a:xfrm>
          <a:off x="343492" y="4228949"/>
          <a:ext cx="5687138" cy="444997"/>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3217"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smtClean="0"/>
            <a:t>存在问题</a:t>
          </a:r>
          <a:endParaRPr lang="zh-CN" altLang="en-US" sz="1900" kern="1200" dirty="0"/>
        </a:p>
      </dsp:txBody>
      <dsp:txXfrm>
        <a:off x="343492" y="4228949"/>
        <a:ext cx="5687138" cy="444997"/>
      </dsp:txXfrm>
    </dsp:sp>
    <dsp:sp modelId="{4DCBD1A2-9E94-E743-8759-0809C117C6AD}">
      <dsp:nvSpPr>
        <dsp:cNvPr id="0" name=""/>
        <dsp:cNvSpPr/>
      </dsp:nvSpPr>
      <dsp:spPr>
        <a:xfrm>
          <a:off x="65368" y="4173324"/>
          <a:ext cx="556247" cy="556247"/>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03B36-F3E0-473F-AA75-8CF9C2E0B75C}">
      <dsp:nvSpPr>
        <dsp:cNvPr id="0" name=""/>
        <dsp:cNvSpPr/>
      </dsp:nvSpPr>
      <dsp:spPr>
        <a:xfrm>
          <a:off x="-3666609" y="-563369"/>
          <a:ext cx="4370744" cy="4370744"/>
        </a:xfrm>
        <a:prstGeom prst="blockArc">
          <a:avLst>
            <a:gd name="adj1" fmla="val 18900000"/>
            <a:gd name="adj2" fmla="val 2700000"/>
            <a:gd name="adj3" fmla="val 494"/>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10AFC-0C26-4491-A7E0-DB4364E28905}">
      <dsp:nvSpPr>
        <dsp:cNvPr id="0" name=""/>
        <dsp:cNvSpPr/>
      </dsp:nvSpPr>
      <dsp:spPr>
        <a:xfrm>
          <a:off x="452799" y="324400"/>
          <a:ext cx="3609420" cy="648801"/>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986"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背景</a:t>
          </a:r>
          <a:endParaRPr lang="zh-CN" altLang="en-US" sz="2800" kern="1200" dirty="0"/>
        </a:p>
      </dsp:txBody>
      <dsp:txXfrm>
        <a:off x="452799" y="324400"/>
        <a:ext cx="3609420" cy="648801"/>
      </dsp:txXfrm>
    </dsp:sp>
    <dsp:sp modelId="{0876D2CE-BEBB-426A-B2B1-5F9037519ACC}">
      <dsp:nvSpPr>
        <dsp:cNvPr id="0" name=""/>
        <dsp:cNvSpPr/>
      </dsp:nvSpPr>
      <dsp:spPr>
        <a:xfrm>
          <a:off x="47298" y="243300"/>
          <a:ext cx="811001" cy="811001"/>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65DB44-DE41-4AA3-99E9-734EE6340A69}">
      <dsp:nvSpPr>
        <dsp:cNvPr id="0" name=""/>
        <dsp:cNvSpPr/>
      </dsp:nvSpPr>
      <dsp:spPr>
        <a:xfrm>
          <a:off x="688638" y="1297602"/>
          <a:ext cx="3373581" cy="648801"/>
        </a:xfrm>
        <a:prstGeom prst="rect">
          <a:avLst/>
        </a:prstGeom>
        <a:solidFill>
          <a:srgbClr val="2DA2B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986"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意义</a:t>
          </a:r>
          <a:endParaRPr lang="zh-CN" altLang="en-US" sz="2800" kern="1200" dirty="0"/>
        </a:p>
      </dsp:txBody>
      <dsp:txXfrm>
        <a:off x="688638" y="1297602"/>
        <a:ext cx="3373581" cy="648801"/>
      </dsp:txXfrm>
    </dsp:sp>
    <dsp:sp modelId="{616671C6-15AC-4C7D-B440-8746117DDB40}">
      <dsp:nvSpPr>
        <dsp:cNvPr id="0" name=""/>
        <dsp:cNvSpPr/>
      </dsp:nvSpPr>
      <dsp:spPr>
        <a:xfrm>
          <a:off x="283138" y="1216502"/>
          <a:ext cx="811001" cy="811001"/>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A14DCC-6625-415C-9BBC-CA0375BC2BE4}">
      <dsp:nvSpPr>
        <dsp:cNvPr id="0" name=""/>
        <dsp:cNvSpPr/>
      </dsp:nvSpPr>
      <dsp:spPr>
        <a:xfrm>
          <a:off x="452799" y="2270804"/>
          <a:ext cx="3609420" cy="648801"/>
        </a:xfrm>
        <a:prstGeom prst="rect">
          <a:avLst/>
        </a:prstGeom>
        <a:solidFill>
          <a:srgbClr val="2DA2B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986" tIns="71120" rIns="71120" bIns="71120" numCol="1" spcCol="1270" anchor="ctr" anchorCtr="0">
          <a:noAutofit/>
        </a:bodyPr>
        <a:lstStyle/>
        <a:p>
          <a:pPr lvl="0" algn="l" defTabSz="1244600">
            <a:lnSpc>
              <a:spcPct val="90000"/>
            </a:lnSpc>
            <a:spcBef>
              <a:spcPct val="0"/>
            </a:spcBef>
            <a:spcAft>
              <a:spcPct val="35000"/>
            </a:spcAft>
          </a:pPr>
          <a:r>
            <a:rPr lang="zh-CN" altLang="en-US" sz="2800" kern="1200" dirty="0" smtClean="0"/>
            <a:t>基本概念</a:t>
          </a:r>
          <a:endParaRPr lang="zh-CN" altLang="en-US" sz="2800" kern="1200" dirty="0"/>
        </a:p>
      </dsp:txBody>
      <dsp:txXfrm>
        <a:off x="452799" y="2270804"/>
        <a:ext cx="3609420" cy="648801"/>
      </dsp:txXfrm>
    </dsp:sp>
    <dsp:sp modelId="{08EE21B4-633A-40F6-AE3B-BD452AE1DF5A}">
      <dsp:nvSpPr>
        <dsp:cNvPr id="0" name=""/>
        <dsp:cNvSpPr/>
      </dsp:nvSpPr>
      <dsp:spPr>
        <a:xfrm>
          <a:off x="47298" y="2189704"/>
          <a:ext cx="811001" cy="811001"/>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03B36-F3E0-473F-AA75-8CF9C2E0B75C}">
      <dsp:nvSpPr>
        <dsp:cNvPr id="0" name=""/>
        <dsp:cNvSpPr/>
      </dsp:nvSpPr>
      <dsp:spPr>
        <a:xfrm>
          <a:off x="-3072421" y="-476044"/>
          <a:ext cx="3688392" cy="3688392"/>
        </a:xfrm>
        <a:prstGeom prst="blockArc">
          <a:avLst>
            <a:gd name="adj1" fmla="val 18900000"/>
            <a:gd name="adj2" fmla="val 2700000"/>
            <a:gd name="adj3" fmla="val 586"/>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10AFC-0C26-4491-A7E0-DB4364E28905}">
      <dsp:nvSpPr>
        <dsp:cNvPr id="0" name=""/>
        <dsp:cNvSpPr/>
      </dsp:nvSpPr>
      <dsp:spPr>
        <a:xfrm>
          <a:off x="503001" y="390908"/>
          <a:ext cx="6035292" cy="781707"/>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0480" tIns="86360" rIns="86360" bIns="86360" numCol="1" spcCol="1270" anchor="ctr" anchorCtr="0">
          <a:noAutofit/>
        </a:bodyPr>
        <a:lstStyle/>
        <a:p>
          <a:pPr lvl="0" algn="l" defTabSz="1511300">
            <a:lnSpc>
              <a:spcPct val="90000"/>
            </a:lnSpc>
            <a:spcBef>
              <a:spcPct val="0"/>
            </a:spcBef>
            <a:spcAft>
              <a:spcPct val="35000"/>
            </a:spcAft>
          </a:pPr>
          <a:r>
            <a:rPr lang="zh-CN" altLang="en-US" sz="3400" kern="1200" dirty="0" smtClean="0"/>
            <a:t>基于主题词表的知识服务</a:t>
          </a:r>
          <a:endParaRPr lang="zh-CN" altLang="en-US" sz="3400" kern="1200" dirty="0"/>
        </a:p>
      </dsp:txBody>
      <dsp:txXfrm>
        <a:off x="503001" y="390908"/>
        <a:ext cx="6035292" cy="781707"/>
      </dsp:txXfrm>
    </dsp:sp>
    <dsp:sp modelId="{0876D2CE-BEBB-426A-B2B1-5F9037519ACC}">
      <dsp:nvSpPr>
        <dsp:cNvPr id="0" name=""/>
        <dsp:cNvSpPr/>
      </dsp:nvSpPr>
      <dsp:spPr>
        <a:xfrm>
          <a:off x="14434" y="293194"/>
          <a:ext cx="977134" cy="977134"/>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65DB44-DE41-4AA3-99E9-734EE6340A69}">
      <dsp:nvSpPr>
        <dsp:cNvPr id="0" name=""/>
        <dsp:cNvSpPr/>
      </dsp:nvSpPr>
      <dsp:spPr>
        <a:xfrm>
          <a:off x="503001" y="1563688"/>
          <a:ext cx="6035292" cy="781707"/>
        </a:xfrm>
        <a:prstGeom prst="rect">
          <a:avLst/>
        </a:prstGeom>
        <a:solidFill>
          <a:srgbClr val="2DA2B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0480" tIns="86360" rIns="86360" bIns="86360" numCol="1" spcCol="1270" anchor="ctr" anchorCtr="0">
          <a:noAutofit/>
        </a:bodyPr>
        <a:lstStyle/>
        <a:p>
          <a:pPr lvl="0" algn="l" defTabSz="1511300">
            <a:lnSpc>
              <a:spcPct val="90000"/>
            </a:lnSpc>
            <a:spcBef>
              <a:spcPct val="0"/>
            </a:spcBef>
            <a:spcAft>
              <a:spcPct val="35000"/>
            </a:spcAft>
          </a:pPr>
          <a:r>
            <a:rPr lang="zh-CN" altLang="en-US" sz="3400" kern="1200" dirty="0" smtClean="0"/>
            <a:t>基于本体的知识服务</a:t>
          </a:r>
          <a:endParaRPr lang="zh-CN" altLang="en-US" sz="3400" kern="1200" dirty="0"/>
        </a:p>
      </dsp:txBody>
      <dsp:txXfrm>
        <a:off x="503001" y="1563688"/>
        <a:ext cx="6035292" cy="781707"/>
      </dsp:txXfrm>
    </dsp:sp>
    <dsp:sp modelId="{616671C6-15AC-4C7D-B440-8746117DDB40}">
      <dsp:nvSpPr>
        <dsp:cNvPr id="0" name=""/>
        <dsp:cNvSpPr/>
      </dsp:nvSpPr>
      <dsp:spPr>
        <a:xfrm>
          <a:off x="14434" y="1465974"/>
          <a:ext cx="977134" cy="977134"/>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03B36-F3E0-473F-AA75-8CF9C2E0B75C}">
      <dsp:nvSpPr>
        <dsp:cNvPr id="0" name=""/>
        <dsp:cNvSpPr/>
      </dsp:nvSpPr>
      <dsp:spPr>
        <a:xfrm>
          <a:off x="-3336610" y="-513200"/>
          <a:ext cx="3978728" cy="3978728"/>
        </a:xfrm>
        <a:prstGeom prst="blockArc">
          <a:avLst>
            <a:gd name="adj1" fmla="val 18900000"/>
            <a:gd name="adj2" fmla="val 2700000"/>
            <a:gd name="adj3" fmla="val 543"/>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8CA759-4B98-A448-AE80-09DBB348EAE3}">
      <dsp:nvSpPr>
        <dsp:cNvPr id="0" name=""/>
        <dsp:cNvSpPr/>
      </dsp:nvSpPr>
      <dsp:spPr>
        <a:xfrm>
          <a:off x="412896" y="295232"/>
          <a:ext cx="6246218" cy="59046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8682" tIns="66040" rIns="66040" bIns="66040" numCol="1" spcCol="1270" anchor="ctr" anchorCtr="0">
          <a:noAutofit/>
        </a:bodyPr>
        <a:lstStyle/>
        <a:p>
          <a:pPr lvl="0" algn="l" defTabSz="1155700">
            <a:lnSpc>
              <a:spcPct val="90000"/>
            </a:lnSpc>
            <a:spcBef>
              <a:spcPct val="0"/>
            </a:spcBef>
            <a:spcAft>
              <a:spcPct val="35000"/>
            </a:spcAft>
          </a:pPr>
          <a:r>
            <a:rPr lang="zh-CN" altLang="en-US" sz="2600" kern="1200" dirty="0" smtClean="0"/>
            <a:t>本体构建原则</a:t>
          </a:r>
          <a:endParaRPr lang="zh-CN" altLang="en-US" sz="2600" kern="1200" dirty="0"/>
        </a:p>
      </dsp:txBody>
      <dsp:txXfrm>
        <a:off x="412896" y="295232"/>
        <a:ext cx="6246218" cy="590465"/>
      </dsp:txXfrm>
    </dsp:sp>
    <dsp:sp modelId="{8C00582B-F0B5-2F4D-9920-6AFCE398BF1F}">
      <dsp:nvSpPr>
        <dsp:cNvPr id="0" name=""/>
        <dsp:cNvSpPr/>
      </dsp:nvSpPr>
      <dsp:spPr>
        <a:xfrm>
          <a:off x="43855" y="221424"/>
          <a:ext cx="738082" cy="738082"/>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D84F1E-385C-4E40-ADC6-81D6BDCDE7D0}">
      <dsp:nvSpPr>
        <dsp:cNvPr id="0" name=""/>
        <dsp:cNvSpPr/>
      </dsp:nvSpPr>
      <dsp:spPr>
        <a:xfrm>
          <a:off x="627530" y="1180931"/>
          <a:ext cx="6031584" cy="59046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8682" tIns="66040" rIns="66040" bIns="66040" numCol="1" spcCol="1270" anchor="ctr" anchorCtr="0">
          <a:noAutofit/>
        </a:bodyPr>
        <a:lstStyle/>
        <a:p>
          <a:pPr lvl="0" algn="l" defTabSz="1155700">
            <a:lnSpc>
              <a:spcPct val="90000"/>
            </a:lnSpc>
            <a:spcBef>
              <a:spcPct val="0"/>
            </a:spcBef>
            <a:spcAft>
              <a:spcPct val="35000"/>
            </a:spcAft>
          </a:pPr>
          <a:r>
            <a:rPr lang="zh-CN" altLang="en-US" sz="2600" kern="1200" dirty="0" smtClean="0"/>
            <a:t>常见的本体构建方法</a:t>
          </a:r>
          <a:endParaRPr lang="zh-CN" altLang="en-US" sz="2600" kern="1200" dirty="0"/>
        </a:p>
      </dsp:txBody>
      <dsp:txXfrm>
        <a:off x="627530" y="1180931"/>
        <a:ext cx="6031584" cy="590465"/>
      </dsp:txXfrm>
    </dsp:sp>
    <dsp:sp modelId="{0876D2CE-BEBB-426A-B2B1-5F9037519ACC}">
      <dsp:nvSpPr>
        <dsp:cNvPr id="0" name=""/>
        <dsp:cNvSpPr/>
      </dsp:nvSpPr>
      <dsp:spPr>
        <a:xfrm>
          <a:off x="258489" y="1107123"/>
          <a:ext cx="738082" cy="738082"/>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012998-7226-424B-9FCC-4E91FB40AD5D}">
      <dsp:nvSpPr>
        <dsp:cNvPr id="0" name=""/>
        <dsp:cNvSpPr/>
      </dsp:nvSpPr>
      <dsp:spPr>
        <a:xfrm>
          <a:off x="412896" y="2066629"/>
          <a:ext cx="6246218" cy="590465"/>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8682" tIns="66040" rIns="66040" bIns="66040" numCol="1" spcCol="1270" anchor="ctr" anchorCtr="0">
          <a:noAutofit/>
        </a:bodyPr>
        <a:lstStyle/>
        <a:p>
          <a:pPr lvl="0" algn="l" defTabSz="1155700">
            <a:lnSpc>
              <a:spcPct val="90000"/>
            </a:lnSpc>
            <a:spcBef>
              <a:spcPct val="0"/>
            </a:spcBef>
            <a:spcAft>
              <a:spcPct val="35000"/>
            </a:spcAft>
          </a:pPr>
          <a:r>
            <a:rPr lang="zh-CN" altLang="en-US" sz="2600" kern="1200" dirty="0" smtClean="0"/>
            <a:t>基于知识单元模型的本体构建方法</a:t>
          </a:r>
          <a:endParaRPr lang="zh-CN" altLang="en-US" sz="2600" kern="1200" dirty="0"/>
        </a:p>
      </dsp:txBody>
      <dsp:txXfrm>
        <a:off x="412896" y="2066629"/>
        <a:ext cx="6246218" cy="590465"/>
      </dsp:txXfrm>
    </dsp:sp>
    <dsp:sp modelId="{A3525DE3-9508-A244-879E-5DA1F5627515}">
      <dsp:nvSpPr>
        <dsp:cNvPr id="0" name=""/>
        <dsp:cNvSpPr/>
      </dsp:nvSpPr>
      <dsp:spPr>
        <a:xfrm>
          <a:off x="43855" y="1992821"/>
          <a:ext cx="738082" cy="738082"/>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11EB8-0A06-41D1-AA6B-9BC54AC17583}" type="datetimeFigureOut">
              <a:rPr lang="zh-CN" altLang="en-US" smtClean="0"/>
              <a:pPr/>
              <a:t>16/7/30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E58B2F-F76F-464D-829C-96EFF8580649}" type="slidenum">
              <a:rPr lang="zh-CN" altLang="en-US" smtClean="0"/>
              <a:pPr/>
              <a:t>‹#›</a:t>
            </a:fld>
            <a:endParaRPr lang="zh-CN" altLang="en-US"/>
          </a:p>
        </p:txBody>
      </p:sp>
    </p:spTree>
    <p:extLst>
      <p:ext uri="{BB962C8B-B14F-4D97-AF65-F5344CB8AC3E}">
        <p14:creationId xmlns:p14="http://schemas.microsoft.com/office/powerpoint/2010/main" val="30534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DE58B2F-F76F-464D-829C-96EFF8580649}" type="slidenum">
              <a:rPr lang="zh-CN" altLang="en-US" smtClean="0"/>
              <a:pPr/>
              <a:t>1</a:t>
            </a:fld>
            <a:endParaRPr lang="zh-CN" altLang="en-US"/>
          </a:p>
        </p:txBody>
      </p:sp>
    </p:spTree>
    <p:extLst>
      <p:ext uri="{BB962C8B-B14F-4D97-AF65-F5344CB8AC3E}">
        <p14:creationId xmlns:p14="http://schemas.microsoft.com/office/powerpoint/2010/main" val="578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DE58B2F-F76F-464D-829C-96EFF8580649}" type="slidenum">
              <a:rPr lang="zh-CN" altLang="en-US" smtClean="0"/>
              <a:pPr/>
              <a:t>2</a:t>
            </a:fld>
            <a:endParaRPr lang="zh-CN" altLang="en-US"/>
          </a:p>
        </p:txBody>
      </p:sp>
    </p:spTree>
    <p:extLst>
      <p:ext uri="{BB962C8B-B14F-4D97-AF65-F5344CB8AC3E}">
        <p14:creationId xmlns:p14="http://schemas.microsoft.com/office/powerpoint/2010/main" val="325610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DE58B2F-F76F-464D-829C-96EFF8580649}" type="slidenum">
              <a:rPr lang="zh-CN" altLang="en-US" smtClean="0"/>
              <a:pPr/>
              <a:t>4</a:t>
            </a:fld>
            <a:endParaRPr lang="zh-CN" altLang="en-US"/>
          </a:p>
        </p:txBody>
      </p:sp>
    </p:spTree>
    <p:extLst>
      <p:ext uri="{BB962C8B-B14F-4D97-AF65-F5344CB8AC3E}">
        <p14:creationId xmlns:p14="http://schemas.microsoft.com/office/powerpoint/2010/main" val="646027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构建基于本体的领域知识库能够提高该领域信息检索的查准率与查全率。同时，本体建模的领域知识库能够刻画领域内概念之间的层次关系</a:t>
            </a:r>
            <a:r>
              <a:rPr lang="en-US" altLang="zh-CN" dirty="0" smtClean="0"/>
              <a:t>, </a:t>
            </a:r>
            <a:r>
              <a:rPr lang="zh-CN" altLang="en-US" dirty="0" smtClean="0"/>
              <a:t>为用户提供领域内知识完整的、系统的描述。除此之外，领域知识库还能够进行知识推理，从而发现新的知识。</a:t>
            </a:r>
          </a:p>
          <a:p>
            <a:endParaRPr kumimoji="1" lang="zh-CN" altLang="en-US" dirty="0"/>
          </a:p>
        </p:txBody>
      </p:sp>
      <p:sp>
        <p:nvSpPr>
          <p:cNvPr id="4" name="幻灯片编号占位符 3"/>
          <p:cNvSpPr>
            <a:spLocks noGrp="1"/>
          </p:cNvSpPr>
          <p:nvPr>
            <p:ph type="sldNum" sz="quarter" idx="10"/>
          </p:nvPr>
        </p:nvSpPr>
        <p:spPr/>
        <p:txBody>
          <a:bodyPr/>
          <a:lstStyle/>
          <a:p>
            <a:fld id="{9DE58B2F-F76F-464D-829C-96EFF8580649}" type="slidenum">
              <a:rPr lang="zh-CN" altLang="en-US" smtClean="0"/>
              <a:pPr/>
              <a:t>5</a:t>
            </a:fld>
            <a:endParaRPr lang="zh-CN" altLang="en-US"/>
          </a:p>
        </p:txBody>
      </p:sp>
    </p:spTree>
    <p:extLst>
      <p:ext uri="{BB962C8B-B14F-4D97-AF65-F5344CB8AC3E}">
        <p14:creationId xmlns:p14="http://schemas.microsoft.com/office/powerpoint/2010/main" val="940046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DE58B2F-F76F-464D-829C-96EFF8580649}" type="slidenum">
              <a:rPr lang="zh-CN" altLang="en-US" smtClean="0"/>
              <a:pPr/>
              <a:t>31</a:t>
            </a:fld>
            <a:endParaRPr lang="zh-CN" altLang="en-US"/>
          </a:p>
        </p:txBody>
      </p:sp>
    </p:spTree>
    <p:extLst>
      <p:ext uri="{BB962C8B-B14F-4D97-AF65-F5344CB8AC3E}">
        <p14:creationId xmlns:p14="http://schemas.microsoft.com/office/powerpoint/2010/main" val="212188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DE58B2F-F76F-464D-829C-96EFF8580649}" type="slidenum">
              <a:rPr lang="zh-CN" altLang="en-US" smtClean="0"/>
              <a:pPr/>
              <a:t>37</a:t>
            </a:fld>
            <a:endParaRPr lang="zh-CN" altLang="en-US"/>
          </a:p>
        </p:txBody>
      </p:sp>
    </p:spTree>
    <p:extLst>
      <p:ext uri="{BB962C8B-B14F-4D97-AF65-F5344CB8AC3E}">
        <p14:creationId xmlns:p14="http://schemas.microsoft.com/office/powerpoint/2010/main" val="1162921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E58B2F-F76F-464D-829C-96EFF8580649}" type="slidenum">
              <a:rPr lang="zh-CN" altLang="en-US" smtClean="0"/>
              <a:pPr/>
              <a:t>38</a:t>
            </a:fld>
            <a:endParaRPr lang="zh-CN" altLang="en-US"/>
          </a:p>
        </p:txBody>
      </p:sp>
    </p:spTree>
    <p:extLst>
      <p:ext uri="{BB962C8B-B14F-4D97-AF65-F5344CB8AC3E}">
        <p14:creationId xmlns:p14="http://schemas.microsoft.com/office/powerpoint/2010/main" val="271317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16/7/30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16/7/30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16/7/30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16/7/30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16/7/30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16/7/30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16/7/30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16/7/30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16/7/30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980729"/>
            <a:ext cx="8712968" cy="1872207"/>
          </a:xfrm>
        </p:spPr>
        <p:txBody>
          <a:bodyPr>
            <a:normAutofit/>
          </a:bodyPr>
          <a:lstStyle/>
          <a:p>
            <a:pPr algn="ctr"/>
            <a:r>
              <a:rPr lang="zh-CN" altLang="en-US" dirty="0" smtClean="0">
                <a:latin typeface="+mj-ea"/>
                <a:cs typeface="STSong" charset="-122"/>
              </a:rPr>
              <a:t>雷达本体阶段汇报</a:t>
            </a:r>
            <a:endParaRPr lang="zh-CN" altLang="en-US" dirty="0">
              <a:latin typeface="+mj-ea"/>
              <a:cs typeface="STSong" charset="-122"/>
            </a:endParaRPr>
          </a:p>
        </p:txBody>
      </p:sp>
      <p:sp>
        <p:nvSpPr>
          <p:cNvPr id="3" name="副标题 2"/>
          <p:cNvSpPr>
            <a:spLocks noGrp="1"/>
          </p:cNvSpPr>
          <p:nvPr>
            <p:ph type="subTitle" idx="1"/>
          </p:nvPr>
        </p:nvSpPr>
        <p:spPr>
          <a:xfrm>
            <a:off x="683568" y="4005064"/>
            <a:ext cx="7772400" cy="1199704"/>
          </a:xfrm>
        </p:spPr>
        <p:txBody>
          <a:bodyPr>
            <a:normAutofit fontScale="92500" lnSpcReduction="20000"/>
          </a:bodyPr>
          <a:lstStyle/>
          <a:p>
            <a:pPr algn="ctr"/>
            <a:r>
              <a:rPr lang="zh-CN" altLang="zh-CN" sz="4400" dirty="0" smtClean="0"/>
              <a:t>阶段汇报</a:t>
            </a:r>
            <a:endParaRPr lang="en-US" altLang="zh-CN" sz="4400" dirty="0" smtClean="0"/>
          </a:p>
          <a:p>
            <a:pPr algn="ctr"/>
            <a:r>
              <a:rPr lang="en-US" altLang="zh-CN" sz="4400" dirty="0" smtClean="0"/>
              <a:t>2016-08-01</a:t>
            </a:r>
            <a:endParaRPr lang="zh-CN" altLang="en-US" sz="4400" dirty="0"/>
          </a:p>
        </p:txBody>
      </p:sp>
    </p:spTree>
    <p:extLst>
      <p:ext uri="{BB962C8B-B14F-4D97-AF65-F5344CB8AC3E}">
        <p14:creationId xmlns:p14="http://schemas.microsoft.com/office/powerpoint/2010/main" val="345533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知识服务</a:t>
            </a:r>
            <a:endParaRPr kumimoji="1" lang="zh-CN" altLang="en-US" dirty="0"/>
          </a:p>
        </p:txBody>
      </p:sp>
      <p:graphicFrame>
        <p:nvGraphicFramePr>
          <p:cNvPr id="4" name="图示 3"/>
          <p:cNvGraphicFramePr>
            <a:graphicFrameLocks noGrp="1"/>
          </p:cNvGraphicFramePr>
          <p:nvPr>
            <p:ph idx="1"/>
            <p:extLst>
              <p:ext uri="{D42A27DB-BD31-4B8C-83A1-F6EECF244321}">
                <p14:modId xmlns:p14="http://schemas.microsoft.com/office/powerpoint/2010/main" val="1829893536"/>
              </p:ext>
            </p:extLst>
          </p:nvPr>
        </p:nvGraphicFramePr>
        <p:xfrm>
          <a:off x="1331640" y="1988840"/>
          <a:ext cx="6552728" cy="2736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857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知识粒度：以常规的图书、篇章、条目为主</a:t>
            </a:r>
          </a:p>
          <a:p>
            <a:r>
              <a:rPr lang="zh-CN" altLang="zh-CN" dirty="0"/>
              <a:t>数据结构：元数据</a:t>
            </a:r>
            <a:r>
              <a:rPr lang="en-US" altLang="zh-CN" dirty="0"/>
              <a:t>+</a:t>
            </a:r>
            <a:r>
              <a:rPr lang="zh-CN" altLang="zh-CN" dirty="0"/>
              <a:t>分类表</a:t>
            </a:r>
            <a:r>
              <a:rPr lang="en-US" altLang="zh-CN" dirty="0"/>
              <a:t>+</a:t>
            </a:r>
            <a:r>
              <a:rPr lang="zh-CN" altLang="zh-CN" dirty="0"/>
              <a:t>全文</a:t>
            </a:r>
            <a:r>
              <a:rPr lang="en-US" altLang="zh-CN" dirty="0"/>
              <a:t>/</a:t>
            </a:r>
            <a:r>
              <a:rPr lang="zh-CN" altLang="zh-CN" dirty="0"/>
              <a:t>图片等</a:t>
            </a:r>
          </a:p>
          <a:p>
            <a:r>
              <a:rPr lang="zh-CN" altLang="zh-CN" dirty="0"/>
              <a:t>用途：</a:t>
            </a:r>
            <a:endParaRPr lang="zh-CN" altLang="en-US" dirty="0"/>
          </a:p>
          <a:p>
            <a:r>
              <a:rPr lang="zh-CN" altLang="en-US" dirty="0"/>
              <a:t>      普通</a:t>
            </a:r>
            <a:r>
              <a:rPr lang="zh-CN" altLang="zh-CN" dirty="0"/>
              <a:t>检索，</a:t>
            </a:r>
          </a:p>
          <a:p>
            <a:r>
              <a:rPr lang="en-US" altLang="zh-CN" dirty="0"/>
              <a:t>     </a:t>
            </a:r>
            <a:r>
              <a:rPr lang="zh-CN" altLang="en-US" dirty="0"/>
              <a:t> </a:t>
            </a:r>
            <a:r>
              <a:rPr lang="zh-CN" altLang="zh-CN" dirty="0"/>
              <a:t>扩展检索（</a:t>
            </a:r>
            <a:r>
              <a:rPr lang="zh-CN" altLang="en-US" dirty="0"/>
              <a:t>利用</a:t>
            </a:r>
            <a:r>
              <a:rPr lang="zh-CN" altLang="zh-CN" dirty="0"/>
              <a:t>同义词、上下位</a:t>
            </a:r>
            <a:r>
              <a:rPr lang="zh-CN" altLang="en-US" dirty="0"/>
              <a:t>关系</a:t>
            </a:r>
            <a:r>
              <a:rPr lang="zh-CN" altLang="zh-CN" dirty="0"/>
              <a:t>检索）</a:t>
            </a:r>
          </a:p>
          <a:p>
            <a:r>
              <a:rPr lang="en-US" altLang="zh-CN" dirty="0"/>
              <a:t>      </a:t>
            </a:r>
            <a:r>
              <a:rPr lang="zh-CN" altLang="zh-CN" dirty="0"/>
              <a:t>针对图书</a:t>
            </a:r>
            <a:r>
              <a:rPr lang="en-US" altLang="zh-CN" dirty="0"/>
              <a:t>/</a:t>
            </a:r>
            <a:r>
              <a:rPr lang="zh-CN" altLang="zh-CN" dirty="0"/>
              <a:t>篇章</a:t>
            </a:r>
            <a:r>
              <a:rPr lang="en-US" altLang="zh-CN" dirty="0"/>
              <a:t>/</a:t>
            </a:r>
            <a:r>
              <a:rPr lang="zh-CN" altLang="zh-CN" dirty="0"/>
              <a:t>条目之间的知识组织关系展现</a:t>
            </a:r>
          </a:p>
          <a:p>
            <a:pPr marL="109728" indent="0">
              <a:lnSpc>
                <a:spcPct val="150000"/>
              </a:lnSpc>
              <a:buNone/>
            </a:pPr>
            <a:endParaRPr lang="zh-CN" altLang="en-US" dirty="0" smtClean="0"/>
          </a:p>
        </p:txBody>
      </p:sp>
      <p:sp>
        <p:nvSpPr>
          <p:cNvPr id="3" name="标题 2"/>
          <p:cNvSpPr>
            <a:spLocks noGrp="1"/>
          </p:cNvSpPr>
          <p:nvPr>
            <p:ph type="title"/>
          </p:nvPr>
        </p:nvSpPr>
        <p:spPr/>
        <p:txBody>
          <a:bodyPr/>
          <a:lstStyle/>
          <a:p>
            <a:r>
              <a:rPr lang="zh-CN" altLang="zh-CN" dirty="0">
                <a:effectLst/>
              </a:rPr>
              <a:t>基于主题词表的知识服务 </a:t>
            </a:r>
            <a:endParaRPr lang="zh-CN" altLang="en-US" dirty="0"/>
          </a:p>
        </p:txBody>
      </p:sp>
    </p:spTree>
    <p:extLst>
      <p:ext uri="{BB962C8B-B14F-4D97-AF65-F5344CB8AC3E}">
        <p14:creationId xmlns:p14="http://schemas.microsoft.com/office/powerpoint/2010/main" val="2013699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44016"/>
          </a:xfrm>
        </p:spPr>
        <p:txBody>
          <a:bodyPr>
            <a:normAutofit fontScale="85000" lnSpcReduction="10000"/>
          </a:bodyPr>
          <a:lstStyle/>
          <a:p>
            <a:r>
              <a:rPr lang="zh-CN" altLang="zh-CN" dirty="0"/>
              <a:t>知识粒度</a:t>
            </a:r>
            <a:r>
              <a:rPr lang="zh-CN" altLang="zh-CN" dirty="0" smtClean="0"/>
              <a:t>：</a:t>
            </a:r>
            <a:endParaRPr lang="zh-CN" altLang="en-US" dirty="0" smtClean="0"/>
          </a:p>
          <a:p>
            <a:r>
              <a:rPr lang="zh-CN" altLang="en-US" dirty="0"/>
              <a:t> </a:t>
            </a:r>
            <a:r>
              <a:rPr lang="en-US" altLang="zh-CN" dirty="0" smtClean="0"/>
              <a:t>1</a:t>
            </a:r>
            <a:r>
              <a:rPr lang="zh-CN" altLang="zh-CN" dirty="0"/>
              <a:t>）对图书和</a:t>
            </a:r>
            <a:r>
              <a:rPr lang="zh-CN" altLang="zh-CN" dirty="0" smtClean="0"/>
              <a:t>篇章</a:t>
            </a:r>
            <a:r>
              <a:rPr lang="zh-CN" altLang="en-US" dirty="0" smtClean="0"/>
              <a:t>而言</a:t>
            </a:r>
            <a:r>
              <a:rPr lang="zh-CN" altLang="zh-CN" dirty="0" smtClean="0"/>
              <a:t>：</a:t>
            </a:r>
            <a:r>
              <a:rPr lang="zh-CN" altLang="zh-CN" dirty="0"/>
              <a:t>以图书、篇章中的知识内容为主</a:t>
            </a:r>
          </a:p>
          <a:p>
            <a:r>
              <a:rPr lang="en-US" altLang="zh-CN" dirty="0"/>
              <a:t> </a:t>
            </a:r>
            <a:r>
              <a:rPr lang="en-US" altLang="zh-CN" dirty="0" smtClean="0"/>
              <a:t>2</a:t>
            </a:r>
            <a:r>
              <a:rPr lang="zh-CN" altLang="zh-CN" dirty="0"/>
              <a:t>）对</a:t>
            </a:r>
            <a:r>
              <a:rPr lang="zh-CN" altLang="zh-CN" dirty="0" smtClean="0"/>
              <a:t>条目：</a:t>
            </a:r>
            <a:r>
              <a:rPr lang="zh-CN" altLang="zh-CN" dirty="0"/>
              <a:t>条目结构中的属性和关系更精细、丰富、严谨</a:t>
            </a:r>
          </a:p>
          <a:p>
            <a:r>
              <a:rPr lang="zh-CN" altLang="zh-CN" dirty="0"/>
              <a:t>数据结构：</a:t>
            </a:r>
          </a:p>
          <a:p>
            <a:r>
              <a:rPr lang="en-US" altLang="zh-CN" dirty="0"/>
              <a:t>    </a:t>
            </a:r>
            <a:r>
              <a:rPr lang="zh-CN" altLang="zh-CN" dirty="0" smtClean="0"/>
              <a:t>采用</a:t>
            </a:r>
            <a:r>
              <a:rPr lang="zh-CN" altLang="zh-CN" dirty="0"/>
              <a:t>类、属性、关系、规则、公理五要素来表示知识内容，</a:t>
            </a:r>
          </a:p>
          <a:p>
            <a:r>
              <a:rPr lang="en-US" altLang="zh-CN" dirty="0"/>
              <a:t>    </a:t>
            </a:r>
            <a:r>
              <a:rPr lang="zh-CN" altLang="zh-CN" dirty="0" smtClean="0"/>
              <a:t>采用</a:t>
            </a:r>
            <a:r>
              <a:rPr lang="zh-CN" altLang="zh-CN" dirty="0"/>
              <a:t>规范档（如</a:t>
            </a:r>
            <a:r>
              <a:rPr lang="en-US" altLang="zh-CN" dirty="0" err="1"/>
              <a:t>skos</a:t>
            </a:r>
            <a:r>
              <a:rPr lang="zh-CN" altLang="zh-CN" dirty="0"/>
              <a:t>，包括分类法）来表示知识内容的知识</a:t>
            </a:r>
            <a:r>
              <a:rPr lang="zh-CN" altLang="zh-CN" dirty="0" smtClean="0"/>
              <a:t>组织关系</a:t>
            </a:r>
            <a:r>
              <a:rPr lang="zh-CN" altLang="zh-CN" dirty="0"/>
              <a:t>，</a:t>
            </a:r>
          </a:p>
          <a:p>
            <a:r>
              <a:rPr lang="en-US" altLang="zh-CN" dirty="0"/>
              <a:t>    </a:t>
            </a:r>
            <a:r>
              <a:rPr lang="zh-CN" altLang="en-US" dirty="0" smtClean="0"/>
              <a:t>辅助以</a:t>
            </a:r>
            <a:r>
              <a:rPr lang="zh-CN" altLang="zh-CN" dirty="0" smtClean="0"/>
              <a:t>相应</a:t>
            </a:r>
            <a:r>
              <a:rPr lang="zh-CN" altLang="zh-CN" dirty="0"/>
              <a:t>的全文</a:t>
            </a:r>
            <a:r>
              <a:rPr lang="en-US" altLang="zh-CN" dirty="0"/>
              <a:t>/</a:t>
            </a:r>
            <a:r>
              <a:rPr lang="zh-CN" altLang="zh-CN" dirty="0"/>
              <a:t>图片等</a:t>
            </a:r>
          </a:p>
          <a:p>
            <a:r>
              <a:rPr lang="zh-CN" altLang="zh-CN" dirty="0"/>
              <a:t>用途</a:t>
            </a:r>
            <a:r>
              <a:rPr lang="zh-CN" altLang="zh-CN" dirty="0" smtClean="0"/>
              <a:t>：</a:t>
            </a:r>
            <a:endParaRPr lang="zh-CN" altLang="en-US" dirty="0" smtClean="0"/>
          </a:p>
          <a:p>
            <a:r>
              <a:rPr lang="zh-CN" altLang="en-US" dirty="0"/>
              <a:t> </a:t>
            </a:r>
            <a:r>
              <a:rPr lang="zh-CN" altLang="en-US" dirty="0" smtClean="0"/>
              <a:t>    </a:t>
            </a:r>
            <a:r>
              <a:rPr lang="zh-CN" altLang="zh-CN" dirty="0" smtClean="0"/>
              <a:t>能</a:t>
            </a:r>
            <a:r>
              <a:rPr lang="zh-CN" altLang="zh-CN" dirty="0"/>
              <a:t>提供细粒度的知识内容检索、关联和发现</a:t>
            </a:r>
          </a:p>
          <a:p>
            <a:r>
              <a:rPr lang="en-US" altLang="zh-CN" dirty="0"/>
              <a:t>     </a:t>
            </a:r>
            <a:r>
              <a:rPr lang="zh-CN" altLang="zh-CN" dirty="0" smtClean="0"/>
              <a:t>能</a:t>
            </a:r>
            <a:r>
              <a:rPr lang="zh-CN" altLang="zh-CN" dirty="0"/>
              <a:t>提供针对知识内容的知识组织关系的展现</a:t>
            </a:r>
          </a:p>
          <a:p>
            <a:r>
              <a:rPr lang="en-US" altLang="zh-CN" dirty="0"/>
              <a:t>     </a:t>
            </a:r>
            <a:r>
              <a:rPr lang="zh-CN" altLang="zh-CN" dirty="0" smtClean="0"/>
              <a:t>能</a:t>
            </a:r>
            <a:r>
              <a:rPr lang="zh-CN" altLang="zh-CN" dirty="0"/>
              <a:t>提供知识推理和验证服务</a:t>
            </a:r>
          </a:p>
          <a:p>
            <a:endParaRPr kumimoji="1" lang="zh-CN" altLang="en-US" dirty="0"/>
          </a:p>
        </p:txBody>
      </p:sp>
      <p:sp>
        <p:nvSpPr>
          <p:cNvPr id="3" name="标题 2"/>
          <p:cNvSpPr>
            <a:spLocks noGrp="1"/>
          </p:cNvSpPr>
          <p:nvPr>
            <p:ph type="title"/>
          </p:nvPr>
        </p:nvSpPr>
        <p:spPr/>
        <p:txBody>
          <a:bodyPr/>
          <a:lstStyle/>
          <a:p>
            <a:r>
              <a:rPr lang="zh-CN" altLang="zh-CN" dirty="0">
                <a:effectLst/>
              </a:rPr>
              <a:t>基于本体的知识服务 </a:t>
            </a:r>
            <a:endParaRPr kumimoji="1" lang="zh-CN" altLang="en-US" dirty="0"/>
          </a:p>
        </p:txBody>
      </p:sp>
    </p:spTree>
    <p:extLst>
      <p:ext uri="{BB962C8B-B14F-4D97-AF65-F5344CB8AC3E}">
        <p14:creationId xmlns:p14="http://schemas.microsoft.com/office/powerpoint/2010/main" val="983174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本体构建方法</a:t>
            </a:r>
            <a:endParaRPr kumimoji="1" lang="zh-CN" altLang="en-US" dirty="0"/>
          </a:p>
        </p:txBody>
      </p:sp>
      <p:graphicFrame>
        <p:nvGraphicFramePr>
          <p:cNvPr id="4" name="图示 3"/>
          <p:cNvGraphicFramePr>
            <a:graphicFrameLocks/>
          </p:cNvGraphicFramePr>
          <p:nvPr>
            <p:extLst>
              <p:ext uri="{D42A27DB-BD31-4B8C-83A1-F6EECF244321}">
                <p14:modId xmlns:p14="http://schemas.microsoft.com/office/powerpoint/2010/main" val="724160014"/>
              </p:ext>
            </p:extLst>
          </p:nvPr>
        </p:nvGraphicFramePr>
        <p:xfrm>
          <a:off x="1187624" y="1988840"/>
          <a:ext cx="6696744" cy="2952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369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原则</a:t>
            </a:r>
            <a:endParaRPr kumimoji="1" lang="en-US" altLang="zh-CN" dirty="0"/>
          </a:p>
          <a:p>
            <a:pPr lvl="1"/>
            <a:r>
              <a:rPr kumimoji="1" lang="zh-CN" altLang="en-US" dirty="0"/>
              <a:t>明确性和客观性：本体应该有效传达所定义的术语内涵</a:t>
            </a:r>
            <a:endParaRPr kumimoji="1" lang="en-US" altLang="zh-CN" dirty="0"/>
          </a:p>
          <a:p>
            <a:pPr lvl="1"/>
            <a:r>
              <a:rPr kumimoji="1" lang="zh-CN" altLang="en-US" dirty="0"/>
              <a:t>一致性：本体前后一致，即由它推断出来的概念定义应该与本体中的概念定义一致</a:t>
            </a:r>
            <a:endParaRPr kumimoji="1" lang="en-US" altLang="zh-CN" dirty="0"/>
          </a:p>
          <a:p>
            <a:pPr lvl="1"/>
            <a:r>
              <a:rPr kumimoji="1" lang="zh-CN" altLang="en-US" dirty="0"/>
              <a:t>可扩展性：在不改变原有定义前提下，以一组存在的词汇为基础定义新的术语</a:t>
            </a:r>
            <a:endParaRPr kumimoji="1" lang="en-US" altLang="zh-CN" dirty="0"/>
          </a:p>
          <a:p>
            <a:pPr lvl="1"/>
            <a:r>
              <a:rPr kumimoji="1" lang="zh-CN" altLang="en-US" dirty="0"/>
              <a:t>最小编码偏差：本体应该处于知识的层次，而与特写的符号级编码无关</a:t>
            </a:r>
            <a:endParaRPr kumimoji="1" lang="en-US" altLang="zh-CN" dirty="0"/>
          </a:p>
          <a:p>
            <a:pPr lvl="1"/>
            <a:r>
              <a:rPr kumimoji="1" lang="zh-CN" altLang="en-US" dirty="0"/>
              <a:t>最小本体承诺：一个本体应该在提供必需的共享知识条件下，承诺有最小的本体</a:t>
            </a:r>
          </a:p>
          <a:p>
            <a:endParaRPr kumimoji="1" lang="zh-CN" altLang="en-US" dirty="0"/>
          </a:p>
        </p:txBody>
      </p:sp>
      <p:sp>
        <p:nvSpPr>
          <p:cNvPr id="3" name="标题 2"/>
          <p:cNvSpPr>
            <a:spLocks noGrp="1"/>
          </p:cNvSpPr>
          <p:nvPr>
            <p:ph type="title"/>
          </p:nvPr>
        </p:nvSpPr>
        <p:spPr/>
        <p:txBody>
          <a:bodyPr/>
          <a:lstStyle/>
          <a:p>
            <a:r>
              <a:rPr kumimoji="1" lang="zh-CN" altLang="en-US" dirty="0" smtClean="0"/>
              <a:t>本体构建原则</a:t>
            </a:r>
            <a:endParaRPr kumimoji="1" lang="zh-CN" altLang="en-US" dirty="0"/>
          </a:p>
        </p:txBody>
      </p:sp>
    </p:spTree>
    <p:extLst>
      <p:ext uri="{BB962C8B-B14F-4D97-AF65-F5344CB8AC3E}">
        <p14:creationId xmlns:p14="http://schemas.microsoft.com/office/powerpoint/2010/main" val="863249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其他原则</a:t>
            </a:r>
            <a:endParaRPr kumimoji="1" lang="en-US" altLang="zh-CN" dirty="0"/>
          </a:p>
          <a:p>
            <a:endParaRPr kumimoji="1" lang="en-US" altLang="zh-CN" dirty="0"/>
          </a:p>
          <a:p>
            <a:pPr lvl="1"/>
            <a:r>
              <a:rPr kumimoji="1" lang="zh-CN" altLang="en-US" dirty="0"/>
              <a:t>尽可能使用标准术语</a:t>
            </a:r>
            <a:endParaRPr kumimoji="1" lang="en-US" altLang="zh-CN" dirty="0"/>
          </a:p>
          <a:p>
            <a:pPr lvl="1"/>
            <a:r>
              <a:rPr kumimoji="1" lang="zh-CN" altLang="en-US" dirty="0"/>
              <a:t>同层次概念之间保持最小的语义距离</a:t>
            </a:r>
            <a:endParaRPr kumimoji="1" lang="en-US" altLang="zh-CN" dirty="0"/>
          </a:p>
          <a:p>
            <a:pPr lvl="1"/>
            <a:r>
              <a:rPr kumimoji="1" lang="zh-CN" altLang="en-US" dirty="0"/>
              <a:t>可以使用多种概念层次，采用多重继承机制来增加表达能力</a:t>
            </a:r>
            <a:endParaRPr kumimoji="1" lang="en-US" altLang="zh-CN" dirty="0"/>
          </a:p>
          <a:p>
            <a:endParaRPr kumimoji="1" lang="zh-CN" altLang="en-US" dirty="0"/>
          </a:p>
        </p:txBody>
      </p:sp>
      <p:sp>
        <p:nvSpPr>
          <p:cNvPr id="3" name="标题 2"/>
          <p:cNvSpPr>
            <a:spLocks noGrp="1"/>
          </p:cNvSpPr>
          <p:nvPr>
            <p:ph type="title"/>
          </p:nvPr>
        </p:nvSpPr>
        <p:spPr/>
        <p:txBody>
          <a:bodyPr/>
          <a:lstStyle/>
          <a:p>
            <a:r>
              <a:rPr kumimoji="1" lang="zh-CN" altLang="en-US" dirty="0" smtClean="0"/>
              <a:t>本体构建原则</a:t>
            </a:r>
            <a:endParaRPr kumimoji="1" lang="zh-CN" altLang="en-US" dirty="0"/>
          </a:p>
        </p:txBody>
      </p:sp>
    </p:spTree>
    <p:extLst>
      <p:ext uri="{BB962C8B-B14F-4D97-AF65-F5344CB8AC3E}">
        <p14:creationId xmlns:p14="http://schemas.microsoft.com/office/powerpoint/2010/main" val="1598261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基于主题词表的本体模型构建</a:t>
            </a:r>
            <a:endParaRPr kumimoji="1" lang="en-US" altLang="zh-CN" dirty="0" smtClean="0"/>
          </a:p>
          <a:p>
            <a:pPr marL="109728" indent="0">
              <a:buNone/>
            </a:pPr>
            <a:r>
              <a:rPr kumimoji="1" lang="zh-CN" altLang="en-US" dirty="0"/>
              <a:t> </a:t>
            </a:r>
            <a:r>
              <a:rPr kumimoji="1" lang="zh-CN" altLang="en-US" dirty="0" smtClean="0"/>
              <a:t>    主题词表提供了部分关键词以及对应的上下位关系，其使用的优先级是最高的，若出现同义词，应采用主题词表中的描述，本体模型中概念的关系也应与主题词表相一致。</a:t>
            </a:r>
            <a:endParaRPr kumimoji="1" lang="en-US" altLang="zh-CN" dirty="0" smtClean="0"/>
          </a:p>
          <a:p>
            <a:pPr marL="109728" indent="0">
              <a:buNone/>
            </a:pPr>
            <a:r>
              <a:rPr kumimoji="1" lang="zh-CN" altLang="en-US" dirty="0"/>
              <a:t> </a:t>
            </a:r>
            <a:r>
              <a:rPr kumimoji="1" lang="zh-CN" altLang="en-US" dirty="0" smtClean="0"/>
              <a:t>    借助主题词表，还可以从粒度更细的文本内容中实现领域词汇的自动提取。基本方法是在主题词表中发现组词规则，利用这些规则在文本分词结果中匹配出候选词汇，再作进一步的筛选工作便得到适当的领域概念。</a:t>
            </a:r>
            <a:endParaRPr kumimoji="1" lang="zh-CN" altLang="en-US" dirty="0"/>
          </a:p>
        </p:txBody>
      </p:sp>
      <p:sp>
        <p:nvSpPr>
          <p:cNvPr id="3" name="标题 2"/>
          <p:cNvSpPr>
            <a:spLocks noGrp="1"/>
          </p:cNvSpPr>
          <p:nvPr>
            <p:ph type="title"/>
          </p:nvPr>
        </p:nvSpPr>
        <p:spPr/>
        <p:txBody>
          <a:bodyPr/>
          <a:lstStyle/>
          <a:p>
            <a:r>
              <a:rPr kumimoji="1" lang="zh-CN" altLang="en-US" dirty="0" smtClean="0"/>
              <a:t>常见的本体构建方法</a:t>
            </a:r>
            <a:endParaRPr kumimoji="1" lang="zh-CN" altLang="en-US" dirty="0"/>
          </a:p>
        </p:txBody>
      </p:sp>
    </p:spTree>
    <p:extLst>
      <p:ext uri="{BB962C8B-B14F-4D97-AF65-F5344CB8AC3E}">
        <p14:creationId xmlns:p14="http://schemas.microsoft.com/office/powerpoint/2010/main" val="1584301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3596" y="1417639"/>
            <a:ext cx="7882820" cy="2011362"/>
          </a:xfrm>
        </p:spPr>
        <p:txBody>
          <a:bodyPr>
            <a:normAutofit fontScale="92500" lnSpcReduction="10000"/>
          </a:bodyPr>
          <a:lstStyle/>
          <a:p>
            <a:r>
              <a:rPr kumimoji="1" lang="zh-CN" altLang="en-US" dirty="0" smtClean="0"/>
              <a:t>基于主题词表构建领域本体（续）</a:t>
            </a:r>
            <a:endParaRPr kumimoji="1" lang="en-US" altLang="zh-CN" dirty="0" smtClean="0"/>
          </a:p>
          <a:p>
            <a:pPr lvl="1"/>
            <a:r>
              <a:rPr lang="zh-CN" altLang="en-US" sz="2200" dirty="0"/>
              <a:t>目前</a:t>
            </a:r>
            <a:r>
              <a:rPr lang="zh-CN" altLang="en-US" sz="2200" dirty="0" smtClean="0"/>
              <a:t>由主题词表</a:t>
            </a:r>
            <a:r>
              <a:rPr lang="zh-CN" altLang="en-US" sz="2200" dirty="0"/>
              <a:t>进行转换的思路主要有两种</a:t>
            </a:r>
            <a:r>
              <a:rPr lang="en-US" altLang="zh-CN" sz="2200" dirty="0"/>
              <a:t>: ① </a:t>
            </a:r>
            <a:r>
              <a:rPr lang="zh-CN" altLang="en-US" sz="2200" dirty="0"/>
              <a:t>直接用某种本体表示语言</a:t>
            </a:r>
            <a:r>
              <a:rPr lang="zh-CN" altLang="en-US" sz="2200" dirty="0" smtClean="0"/>
              <a:t>表示主题词表</a:t>
            </a:r>
            <a:r>
              <a:rPr lang="zh-CN" altLang="en-US" sz="2200" dirty="0"/>
              <a:t>中的词汇和关系；② 仅</a:t>
            </a:r>
            <a:r>
              <a:rPr lang="zh-CN" altLang="en-US" sz="2200" dirty="0" smtClean="0"/>
              <a:t>将主题词表</a:t>
            </a:r>
            <a:r>
              <a:rPr lang="zh-CN" altLang="en-US" sz="2200" dirty="0"/>
              <a:t>作为本体中概念的来源。这两种方式都需要对转换得到的本体进行属性、关系的添加和修正</a:t>
            </a:r>
            <a:r>
              <a:rPr lang="en-US" altLang="zh-CN" sz="2200" dirty="0"/>
              <a:t>, </a:t>
            </a:r>
            <a:r>
              <a:rPr lang="zh-CN" altLang="en-US" sz="2200" dirty="0"/>
              <a:t>并添加公理和函数。</a:t>
            </a:r>
            <a:endParaRPr kumimoji="1" lang="en-US" altLang="zh-CN" sz="2200" dirty="0" smtClean="0"/>
          </a:p>
          <a:p>
            <a:pPr lvl="1"/>
            <a:r>
              <a:rPr kumimoji="1" lang="zh-CN" altLang="en-US" sz="2200" dirty="0" smtClean="0"/>
              <a:t>基本流程图</a:t>
            </a:r>
            <a:endParaRPr kumimoji="1" lang="en-US" altLang="zh-CN" sz="2200" dirty="0" smtClean="0"/>
          </a:p>
          <a:p>
            <a:pPr lvl="1"/>
            <a:endParaRPr kumimoji="1" lang="zh-CN" altLang="en-US" dirty="0"/>
          </a:p>
        </p:txBody>
      </p:sp>
      <p:sp>
        <p:nvSpPr>
          <p:cNvPr id="3" name="标题 2"/>
          <p:cNvSpPr>
            <a:spLocks noGrp="1"/>
          </p:cNvSpPr>
          <p:nvPr>
            <p:ph type="title"/>
          </p:nvPr>
        </p:nvSpPr>
        <p:spPr/>
        <p:txBody>
          <a:bodyPr/>
          <a:lstStyle/>
          <a:p>
            <a:r>
              <a:rPr kumimoji="1" lang="zh-CN" altLang="en-US" dirty="0" smtClean="0"/>
              <a:t>常见的本体构建方法</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356992"/>
            <a:ext cx="6336704" cy="2762756"/>
          </a:xfrm>
          <a:prstGeom prst="rect">
            <a:avLst/>
          </a:prstGeom>
        </p:spPr>
      </p:pic>
    </p:spTree>
    <p:extLst>
      <p:ext uri="{BB962C8B-B14F-4D97-AF65-F5344CB8AC3E}">
        <p14:creationId xmlns:p14="http://schemas.microsoft.com/office/powerpoint/2010/main" val="699470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3596" y="1417639"/>
            <a:ext cx="7882820" cy="2011362"/>
          </a:xfrm>
        </p:spPr>
        <p:txBody>
          <a:bodyPr>
            <a:normAutofit/>
          </a:bodyPr>
          <a:lstStyle/>
          <a:p>
            <a:r>
              <a:rPr kumimoji="1" lang="zh-CN" altLang="en-US" dirty="0" smtClean="0"/>
              <a:t>基于主题词表构建领域本体（续）</a:t>
            </a:r>
            <a:endParaRPr kumimoji="1" lang="en-US" altLang="zh-CN" dirty="0" smtClean="0"/>
          </a:p>
          <a:p>
            <a:pPr lvl="1"/>
            <a:r>
              <a:rPr kumimoji="1" lang="zh-CN" altLang="en-US" sz="2000" dirty="0" smtClean="0"/>
              <a:t>在以上流程中，领域</a:t>
            </a:r>
            <a:r>
              <a:rPr kumimoji="1" lang="zh-CN" altLang="en-US" sz="2000" dirty="0"/>
              <a:t>本体的详细设计过程也可称为领域本体的具体构建过程，详细设计是本方法中最核心、最关键的步骤</a:t>
            </a:r>
            <a:r>
              <a:rPr kumimoji="1" lang="zh-CN" altLang="en-US" sz="2000" dirty="0" smtClean="0"/>
              <a:t>，详细设计的流程图如图所示。</a:t>
            </a:r>
            <a:endParaRPr kumimoji="1" lang="zh-CN" altLang="en-US" sz="2000" dirty="0"/>
          </a:p>
        </p:txBody>
      </p:sp>
      <p:sp>
        <p:nvSpPr>
          <p:cNvPr id="3" name="标题 2"/>
          <p:cNvSpPr>
            <a:spLocks noGrp="1"/>
          </p:cNvSpPr>
          <p:nvPr>
            <p:ph type="title"/>
          </p:nvPr>
        </p:nvSpPr>
        <p:spPr/>
        <p:txBody>
          <a:bodyPr/>
          <a:lstStyle/>
          <a:p>
            <a:r>
              <a:rPr kumimoji="1" lang="zh-CN" altLang="en-US" dirty="0" smtClean="0"/>
              <a:t>常见的本体构建方法</a:t>
            </a:r>
            <a:endParaRPr kumimoji="1"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705" y="2852936"/>
            <a:ext cx="3452893" cy="3312368"/>
          </a:xfrm>
          <a:prstGeom prst="rect">
            <a:avLst/>
          </a:prstGeom>
        </p:spPr>
      </p:pic>
    </p:spTree>
    <p:extLst>
      <p:ext uri="{BB962C8B-B14F-4D97-AF65-F5344CB8AC3E}">
        <p14:creationId xmlns:p14="http://schemas.microsoft.com/office/powerpoint/2010/main" val="673629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3596" y="1417638"/>
            <a:ext cx="7810812" cy="4387625"/>
          </a:xfrm>
        </p:spPr>
        <p:txBody>
          <a:bodyPr>
            <a:normAutofit/>
          </a:bodyPr>
          <a:lstStyle/>
          <a:p>
            <a:r>
              <a:rPr kumimoji="1" lang="zh-CN" altLang="en-US" dirty="0"/>
              <a:t>基于文本的篇章目录</a:t>
            </a:r>
            <a:r>
              <a:rPr kumimoji="1" lang="zh-CN" altLang="en-US" dirty="0" smtClean="0"/>
              <a:t>结构构建领域本体</a:t>
            </a:r>
            <a:endParaRPr kumimoji="1" lang="en-US" altLang="zh-CN" dirty="0" smtClean="0"/>
          </a:p>
          <a:p>
            <a:endParaRPr kumimoji="1" lang="en-US" altLang="zh-CN" dirty="0" smtClean="0"/>
          </a:p>
          <a:p>
            <a:pPr lvl="1"/>
            <a:r>
              <a:rPr kumimoji="1" lang="zh-CN" altLang="en-US" dirty="0" smtClean="0"/>
              <a:t>适用于没有主题词表时的本体构建。</a:t>
            </a:r>
            <a:endParaRPr kumimoji="1" lang="en-US" altLang="zh-CN" dirty="0" smtClean="0"/>
          </a:p>
          <a:p>
            <a:pPr lvl="1"/>
            <a:r>
              <a:rPr kumimoji="1" lang="zh-CN" altLang="en-US" dirty="0" smtClean="0"/>
              <a:t>需要从文本章节中提取结构信息，逐步细化本体结构。</a:t>
            </a:r>
            <a:endParaRPr kumimoji="1" lang="en-US" altLang="zh-CN" dirty="0" smtClean="0"/>
          </a:p>
          <a:p>
            <a:pPr lvl="1"/>
            <a:r>
              <a:rPr kumimoji="1" lang="zh-CN" altLang="en-US" dirty="0" smtClean="0"/>
              <a:t>目前</a:t>
            </a:r>
            <a:r>
              <a:rPr kumimoji="1" lang="zh-CN" altLang="en-US" dirty="0"/>
              <a:t>为止，本体工程中比较有名的几种方法包括</a:t>
            </a:r>
            <a:r>
              <a:rPr kumimoji="1" lang="en-US" altLang="zh-CN" dirty="0"/>
              <a:t>TOVE </a:t>
            </a:r>
            <a:r>
              <a:rPr kumimoji="1" lang="zh-CN" altLang="en-US" dirty="0"/>
              <a:t>法、</a:t>
            </a:r>
            <a:r>
              <a:rPr kumimoji="1" lang="en-US" altLang="zh-CN" dirty="0" err="1"/>
              <a:t>Methontology</a:t>
            </a:r>
            <a:r>
              <a:rPr kumimoji="1" lang="zh-CN" altLang="en-US" dirty="0"/>
              <a:t>方法、骨架</a:t>
            </a:r>
            <a:r>
              <a:rPr kumimoji="1" lang="zh-CN" altLang="en-US" dirty="0" smtClean="0"/>
              <a:t>法和</a:t>
            </a:r>
            <a:r>
              <a:rPr kumimoji="1" lang="zh-CN" altLang="en-US" dirty="0"/>
              <a:t>七步法等</a:t>
            </a:r>
            <a:r>
              <a:rPr kumimoji="1" lang="zh-CN" altLang="en-US" dirty="0" smtClean="0"/>
              <a:t>。具体方法如下文所述。</a:t>
            </a:r>
            <a:endParaRPr kumimoji="1" lang="zh-CN" altLang="en-US" dirty="0"/>
          </a:p>
        </p:txBody>
      </p:sp>
      <p:sp>
        <p:nvSpPr>
          <p:cNvPr id="3" name="标题 2"/>
          <p:cNvSpPr>
            <a:spLocks noGrp="1"/>
          </p:cNvSpPr>
          <p:nvPr>
            <p:ph type="title"/>
          </p:nvPr>
        </p:nvSpPr>
        <p:spPr/>
        <p:txBody>
          <a:bodyPr/>
          <a:lstStyle/>
          <a:p>
            <a:r>
              <a:rPr kumimoji="1" lang="zh-CN" altLang="en-US" dirty="0" smtClean="0"/>
              <a:t>常见的本体构建方法</a:t>
            </a:r>
            <a:endParaRPr kumimoji="1" lang="zh-CN" altLang="en-US" dirty="0"/>
          </a:p>
        </p:txBody>
      </p:sp>
    </p:spTree>
    <p:extLst>
      <p:ext uri="{BB962C8B-B14F-4D97-AF65-F5344CB8AC3E}">
        <p14:creationId xmlns:p14="http://schemas.microsoft.com/office/powerpoint/2010/main" val="165017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目录</a:t>
            </a:r>
          </a:p>
        </p:txBody>
      </p:sp>
      <p:graphicFrame>
        <p:nvGraphicFramePr>
          <p:cNvPr id="4" name="图示 3"/>
          <p:cNvGraphicFramePr/>
          <p:nvPr>
            <p:extLst>
              <p:ext uri="{D42A27DB-BD31-4B8C-83A1-F6EECF244321}">
                <p14:modId xmlns:p14="http://schemas.microsoft.com/office/powerpoint/2010/main" val="936547364"/>
              </p:ext>
            </p:extLst>
          </p:nvPr>
        </p:nvGraphicFramePr>
        <p:xfrm>
          <a:off x="996280" y="1484784"/>
          <a:ext cx="6096000"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5678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骨架法 </a:t>
            </a:r>
            <a:r>
              <a:rPr kumimoji="1" lang="en-US" altLang="zh-CN" dirty="0"/>
              <a:t>(Skeletal </a:t>
            </a:r>
            <a:r>
              <a:rPr kumimoji="1" lang="en-US" altLang="zh-CN" dirty="0" err="1"/>
              <a:t>Methodolody</a:t>
            </a:r>
            <a:r>
              <a:rPr kumimoji="1" lang="en-US" altLang="zh-CN" dirty="0" smtClean="0"/>
              <a:t>)</a:t>
            </a:r>
          </a:p>
          <a:p>
            <a:pPr lvl="1"/>
            <a:r>
              <a:rPr kumimoji="1" lang="zh-CN" altLang="en-US" dirty="0" smtClean="0"/>
              <a:t>专门</a:t>
            </a:r>
            <a:r>
              <a:rPr kumimoji="1" lang="zh-CN" altLang="en-US" dirty="0"/>
              <a:t>用来创建企业本体</a:t>
            </a:r>
            <a:r>
              <a:rPr kumimoji="1" lang="en-US" altLang="zh-CN" dirty="0"/>
              <a:t>(</a:t>
            </a:r>
            <a:r>
              <a:rPr kumimoji="1" lang="zh-CN" altLang="en-US" dirty="0"/>
              <a:t>是有关企业建模过程的本体</a:t>
            </a:r>
            <a:r>
              <a:rPr kumimoji="1" lang="en-US" altLang="zh-CN" dirty="0" smtClean="0"/>
              <a:t>)</a:t>
            </a:r>
          </a:p>
          <a:p>
            <a:pPr lvl="1"/>
            <a:endParaRPr kumimoji="1" lang="zh-CN" altLang="en-US" dirty="0"/>
          </a:p>
        </p:txBody>
      </p:sp>
      <p:sp>
        <p:nvSpPr>
          <p:cNvPr id="3" name="标题 2"/>
          <p:cNvSpPr>
            <a:spLocks noGrp="1"/>
          </p:cNvSpPr>
          <p:nvPr>
            <p:ph type="title"/>
          </p:nvPr>
        </p:nvSpPr>
        <p:spPr/>
        <p:txBody>
          <a:bodyPr/>
          <a:lstStyle/>
          <a:p>
            <a:r>
              <a:rPr kumimoji="1" lang="zh-CN" altLang="en-US" dirty="0" smtClean="0"/>
              <a:t>常见的本体构建方法</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780928"/>
            <a:ext cx="5544616" cy="2454174"/>
          </a:xfrm>
          <a:prstGeom prst="rect">
            <a:avLst/>
          </a:prstGeom>
        </p:spPr>
      </p:pic>
    </p:spTree>
    <p:extLst>
      <p:ext uri="{BB962C8B-B14F-4D97-AF65-F5344CB8AC3E}">
        <p14:creationId xmlns:p14="http://schemas.microsoft.com/office/powerpoint/2010/main" val="579648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评估法 </a:t>
            </a:r>
            <a:r>
              <a:rPr kumimoji="1" lang="en-US" altLang="zh-CN" dirty="0"/>
              <a:t>(</a:t>
            </a:r>
            <a:r>
              <a:rPr lang="en-US" altLang="zh-CN" dirty="0"/>
              <a:t>TOVE</a:t>
            </a:r>
            <a:r>
              <a:rPr lang="zh-CN" altLang="en-US" dirty="0"/>
              <a:t>企业建模法</a:t>
            </a:r>
            <a:r>
              <a:rPr kumimoji="1" lang="en-US" altLang="zh-CN" dirty="0" smtClean="0"/>
              <a:t>)</a:t>
            </a:r>
          </a:p>
          <a:p>
            <a:pPr lvl="1"/>
            <a:r>
              <a:rPr kumimoji="1" lang="zh-CN" altLang="en-US" dirty="0" smtClean="0"/>
              <a:t>专门用来创建</a:t>
            </a:r>
            <a:r>
              <a:rPr kumimoji="1" lang="zh-CN" altLang="en-US" dirty="0"/>
              <a:t>企业本体，通过本体建立指定知识的逻辑模型。用一阶逻辑构造了形式化的集成模型，包含企业设计本体、项目本体、调度本体或服务本体。</a:t>
            </a:r>
          </a:p>
        </p:txBody>
      </p:sp>
      <p:sp>
        <p:nvSpPr>
          <p:cNvPr id="3" name="标题 2"/>
          <p:cNvSpPr>
            <a:spLocks noGrp="1"/>
          </p:cNvSpPr>
          <p:nvPr>
            <p:ph type="title"/>
          </p:nvPr>
        </p:nvSpPr>
        <p:spPr/>
        <p:txBody>
          <a:bodyPr/>
          <a:lstStyle/>
          <a:p>
            <a:r>
              <a:rPr kumimoji="1" lang="zh-CN" altLang="en-US" dirty="0" smtClean="0"/>
              <a:t>常见的本体构建方法</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429000"/>
            <a:ext cx="5942778" cy="1656184"/>
          </a:xfrm>
          <a:prstGeom prst="rect">
            <a:avLst/>
          </a:prstGeom>
        </p:spPr>
      </p:pic>
    </p:spTree>
    <p:extLst>
      <p:ext uri="{BB962C8B-B14F-4D97-AF65-F5344CB8AC3E}">
        <p14:creationId xmlns:p14="http://schemas.microsoft.com/office/powerpoint/2010/main" val="1894195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err="1"/>
              <a:t>Methontology</a:t>
            </a:r>
            <a:r>
              <a:rPr lang="zh-CN" altLang="en-US" dirty="0"/>
              <a:t>方法</a:t>
            </a:r>
            <a:endParaRPr kumimoji="1" lang="en-US" altLang="zh-CN" dirty="0" smtClean="0"/>
          </a:p>
          <a:p>
            <a:pPr lvl="1"/>
            <a:r>
              <a:rPr lang="zh-CN" altLang="en-US" sz="2400" dirty="0"/>
              <a:t>该方法是在结合了骨架法和</a:t>
            </a:r>
            <a:r>
              <a:rPr lang="en-US" altLang="zh-CN" sz="2400" dirty="0"/>
              <a:t>GOMEZ-PEREZ</a:t>
            </a:r>
            <a:r>
              <a:rPr lang="zh-CN" altLang="en-US" sz="2400" dirty="0"/>
              <a:t>方法后，提出的一种更为通用的本体建设方法。这个本体开发方法更接近软件工程开发方法。它将本体开发进程和本体生命周期两个方面区别开来，并使用不同的技术予以支持。</a:t>
            </a:r>
            <a:endParaRPr lang="zh-CN" altLang="en-US" sz="5600" dirty="0"/>
          </a:p>
          <a:p>
            <a:pPr lvl="1"/>
            <a:r>
              <a:rPr lang="zh-CN" altLang="en-US" sz="2400" dirty="0"/>
              <a:t>专用于创建化学本体</a:t>
            </a:r>
            <a:r>
              <a:rPr lang="en-US" altLang="zh-CN" sz="2400" dirty="0"/>
              <a:t>(</a:t>
            </a:r>
            <a:r>
              <a:rPr lang="zh-CN" altLang="en-US" sz="2400" dirty="0"/>
              <a:t>有关化学元素周期表的本体</a:t>
            </a:r>
            <a:r>
              <a:rPr lang="en-US" altLang="zh-CN" sz="2400" dirty="0"/>
              <a:t>)</a:t>
            </a:r>
            <a:r>
              <a:rPr lang="zh-CN" altLang="en-US" sz="2400" dirty="0"/>
              <a:t>，该方法已被马德里大学理工分校人工智能图书馆采用。它的流程包括：</a:t>
            </a:r>
            <a:endParaRPr lang="zh-CN" altLang="en-US" sz="5600" dirty="0"/>
          </a:p>
          <a:p>
            <a:pPr lvl="2"/>
            <a:r>
              <a:rPr lang="en-US" altLang="zh-CN" sz="2200" dirty="0"/>
              <a:t>(1)</a:t>
            </a:r>
            <a:r>
              <a:rPr lang="zh-CN" altLang="en-US" sz="2200" dirty="0"/>
              <a:t>管理阶段：系统规划包括任务进展情况、需要的资源、如何保证质量等问题。</a:t>
            </a:r>
            <a:endParaRPr lang="zh-CN" altLang="en-US" sz="5400" dirty="0"/>
          </a:p>
          <a:p>
            <a:pPr lvl="2"/>
            <a:r>
              <a:rPr lang="en-US" altLang="zh-CN" sz="2200" dirty="0"/>
              <a:t>(2)</a:t>
            </a:r>
            <a:r>
              <a:rPr lang="zh-CN" altLang="en-US" sz="2200" dirty="0"/>
              <a:t>开发阶段：分为规范说明、概念化、形式化、执行以及维护五个步骤。</a:t>
            </a:r>
            <a:endParaRPr lang="zh-CN" altLang="en-US" sz="5400" dirty="0"/>
          </a:p>
          <a:p>
            <a:pPr lvl="2"/>
            <a:r>
              <a:rPr lang="en-US" altLang="zh-CN" sz="2200" dirty="0"/>
              <a:t>(3)</a:t>
            </a:r>
            <a:r>
              <a:rPr lang="zh-CN" altLang="en-US" sz="2200" dirty="0"/>
              <a:t>维护阶段：包括知识获取、系统集成、评价、文档说明、配置管理五个步骤。</a:t>
            </a:r>
            <a:endParaRPr lang="zh-CN" altLang="en-US" sz="5400" dirty="0"/>
          </a:p>
          <a:p>
            <a:pPr lvl="1"/>
            <a:endParaRPr kumimoji="1" lang="zh-CN" altLang="en-US" dirty="0"/>
          </a:p>
        </p:txBody>
      </p:sp>
      <p:sp>
        <p:nvSpPr>
          <p:cNvPr id="3" name="标题 2"/>
          <p:cNvSpPr>
            <a:spLocks noGrp="1"/>
          </p:cNvSpPr>
          <p:nvPr>
            <p:ph type="title"/>
          </p:nvPr>
        </p:nvSpPr>
        <p:spPr/>
        <p:txBody>
          <a:bodyPr/>
          <a:lstStyle/>
          <a:p>
            <a:r>
              <a:rPr kumimoji="1" lang="zh-CN" altLang="en-US" dirty="0" smtClean="0"/>
              <a:t>常见的本体构建方法</a:t>
            </a:r>
            <a:endParaRPr kumimoji="1" lang="zh-CN" altLang="en-US" dirty="0"/>
          </a:p>
        </p:txBody>
      </p:sp>
    </p:spTree>
    <p:extLst>
      <p:ext uri="{BB962C8B-B14F-4D97-AF65-F5344CB8AC3E}">
        <p14:creationId xmlns:p14="http://schemas.microsoft.com/office/powerpoint/2010/main" val="1612525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3596" y="1417639"/>
            <a:ext cx="8253204" cy="3451522"/>
          </a:xfrm>
        </p:spPr>
        <p:txBody>
          <a:bodyPr>
            <a:normAutofit fontScale="77500" lnSpcReduction="20000"/>
          </a:bodyPr>
          <a:lstStyle/>
          <a:p>
            <a:r>
              <a:rPr kumimoji="1" lang="zh-CN" altLang="en-US" dirty="0" smtClean="0"/>
              <a:t>循环获取法</a:t>
            </a:r>
            <a:endParaRPr kumimoji="1" lang="en-US" altLang="zh-CN" dirty="0" smtClean="0"/>
          </a:p>
          <a:p>
            <a:pPr lvl="1"/>
            <a:r>
              <a:rPr lang="zh-CN" altLang="en-US" sz="2400" dirty="0"/>
              <a:t>是一种环状的结构。基本流程如下：</a:t>
            </a:r>
            <a:endParaRPr lang="zh-CN" altLang="en-US" sz="5600" dirty="0"/>
          </a:p>
          <a:p>
            <a:pPr lvl="2"/>
            <a:r>
              <a:rPr lang="en-US" altLang="zh-CN" sz="2200" dirty="0"/>
              <a:t>(1)</a:t>
            </a:r>
            <a:r>
              <a:rPr lang="zh-CN" altLang="en-US" sz="2200" dirty="0"/>
              <a:t>资源选取：这是环形的起点，是一个通用的核心本体的选择。任何大型的通用本体</a:t>
            </a:r>
            <a:r>
              <a:rPr lang="en-US" altLang="zh-CN" sz="2200" dirty="0"/>
              <a:t>(</a:t>
            </a:r>
            <a:r>
              <a:rPr lang="zh-CN" altLang="en-US" sz="2200" dirty="0"/>
              <a:t>像</a:t>
            </a:r>
            <a:r>
              <a:rPr lang="en-US" altLang="zh-CN" sz="2200" dirty="0" err="1"/>
              <a:t>Cyc</a:t>
            </a:r>
            <a:r>
              <a:rPr lang="zh-CN" altLang="en-US" sz="2200" dirty="0"/>
              <a:t>、</a:t>
            </a:r>
            <a:r>
              <a:rPr lang="en-US" altLang="zh-CN" sz="2200" dirty="0"/>
              <a:t>Dahlgren</a:t>
            </a:r>
            <a:r>
              <a:rPr lang="zh-CN" altLang="en-US" sz="2200" dirty="0"/>
              <a:t>的本体</a:t>
            </a:r>
            <a:r>
              <a:rPr lang="en-US" altLang="zh-CN" sz="2200" dirty="0"/>
              <a:t>)</a:t>
            </a:r>
            <a:r>
              <a:rPr lang="zh-CN" altLang="en-US" sz="2200" dirty="0"/>
              <a:t>、词汇</a:t>
            </a:r>
            <a:r>
              <a:rPr lang="en-US" altLang="zh-CN" sz="2200" dirty="0"/>
              <a:t>-</a:t>
            </a:r>
            <a:r>
              <a:rPr lang="zh-CN" altLang="en-US" sz="2200" dirty="0"/>
              <a:t>语义网</a:t>
            </a:r>
            <a:r>
              <a:rPr lang="en-US" altLang="zh-CN" sz="2200" dirty="0"/>
              <a:t>(</a:t>
            </a:r>
            <a:r>
              <a:rPr lang="zh-CN" altLang="en-US" sz="2200" dirty="0"/>
              <a:t>像</a:t>
            </a:r>
            <a:r>
              <a:rPr lang="en-US" altLang="zh-CN" sz="2200" dirty="0" err="1"/>
              <a:t>WordNet,GermaNet</a:t>
            </a:r>
            <a:r>
              <a:rPr lang="en-US" altLang="zh-CN" sz="2200" dirty="0"/>
              <a:t>)</a:t>
            </a:r>
            <a:r>
              <a:rPr lang="zh-CN" altLang="en-US" sz="2200" dirty="0"/>
              <a:t>、或者领域相关的本体</a:t>
            </a:r>
            <a:r>
              <a:rPr lang="en-US" altLang="zh-CN" sz="2200" dirty="0"/>
              <a:t>(</a:t>
            </a:r>
            <a:r>
              <a:rPr lang="zh-CN" altLang="en-US" sz="2200" dirty="0"/>
              <a:t>像</a:t>
            </a:r>
            <a:r>
              <a:rPr lang="en-US" altLang="zh-CN" sz="2200" dirty="0"/>
              <a:t>TOVE)</a:t>
            </a:r>
            <a:r>
              <a:rPr lang="zh-CN" altLang="en-US" sz="2200" dirty="0"/>
              <a:t>都可以作为这个过程的开始。选定基础本体后，用户必须确定用于抽取领域相关实体的文本。</a:t>
            </a:r>
            <a:endParaRPr lang="zh-CN" altLang="en-US" sz="5400" dirty="0"/>
          </a:p>
          <a:p>
            <a:pPr lvl="2"/>
            <a:r>
              <a:rPr lang="en-US" altLang="zh-CN" sz="2200" dirty="0"/>
              <a:t>(2)</a:t>
            </a:r>
            <a:r>
              <a:rPr lang="zh-CN" altLang="en-US" sz="2200" dirty="0"/>
              <a:t>概念学习：从选择的文本中获取领域相关的概念，建立概念之间的分类关系。</a:t>
            </a:r>
            <a:endParaRPr lang="zh-CN" altLang="en-US" sz="5400" dirty="0"/>
          </a:p>
          <a:p>
            <a:pPr lvl="2"/>
            <a:r>
              <a:rPr lang="en-US" altLang="zh-CN" sz="2200" dirty="0"/>
              <a:t>(3)</a:t>
            </a:r>
            <a:r>
              <a:rPr lang="zh-CN" altLang="en-US" sz="2200" dirty="0"/>
              <a:t>领域集中：除去领域无关的概念，只留下和领域相关的。</a:t>
            </a:r>
            <a:endParaRPr lang="zh-CN" altLang="en-US" sz="5400" dirty="0"/>
          </a:p>
          <a:p>
            <a:pPr lvl="2"/>
            <a:r>
              <a:rPr lang="en-US" altLang="zh-CN" sz="2200" dirty="0"/>
              <a:t>(4)</a:t>
            </a:r>
            <a:r>
              <a:rPr lang="zh-CN" altLang="en-US" sz="2200" dirty="0"/>
              <a:t>关系学习：除了基础本体中继承的关系，其它关系通过学习从文本中抽取。</a:t>
            </a:r>
            <a:endParaRPr lang="zh-CN" altLang="en-US" sz="5400" dirty="0"/>
          </a:p>
          <a:p>
            <a:pPr lvl="2"/>
            <a:r>
              <a:rPr lang="en-US" altLang="zh-CN" sz="2200" dirty="0"/>
              <a:t>(5)</a:t>
            </a:r>
            <a:r>
              <a:rPr lang="zh-CN" altLang="en-US" sz="2200" dirty="0"/>
              <a:t>评价：对得到的领域相关的本体进行评价，还可以进一步地重复上述过程</a:t>
            </a:r>
            <a:endParaRPr lang="zh-CN" altLang="en-US" sz="5400" dirty="0"/>
          </a:p>
          <a:p>
            <a:pPr lvl="1"/>
            <a:endParaRPr kumimoji="1" lang="zh-CN" altLang="en-US" dirty="0"/>
          </a:p>
        </p:txBody>
      </p:sp>
      <p:sp>
        <p:nvSpPr>
          <p:cNvPr id="3" name="标题 2"/>
          <p:cNvSpPr>
            <a:spLocks noGrp="1"/>
          </p:cNvSpPr>
          <p:nvPr>
            <p:ph type="title"/>
          </p:nvPr>
        </p:nvSpPr>
        <p:spPr/>
        <p:txBody>
          <a:bodyPr/>
          <a:lstStyle/>
          <a:p>
            <a:r>
              <a:rPr kumimoji="1" lang="zh-CN" altLang="en-US" dirty="0" smtClean="0"/>
              <a:t>常见的本体构建方法</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503" y="4293096"/>
            <a:ext cx="3334494" cy="2119118"/>
          </a:xfrm>
          <a:prstGeom prst="rect">
            <a:avLst/>
          </a:prstGeom>
        </p:spPr>
      </p:pic>
    </p:spTree>
    <p:extLst>
      <p:ext uri="{BB962C8B-B14F-4D97-AF65-F5344CB8AC3E}">
        <p14:creationId xmlns:p14="http://schemas.microsoft.com/office/powerpoint/2010/main" val="9437015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3596" y="1417638"/>
            <a:ext cx="8098844" cy="4891681"/>
          </a:xfrm>
        </p:spPr>
        <p:txBody>
          <a:bodyPr>
            <a:normAutofit/>
          </a:bodyPr>
          <a:lstStyle/>
          <a:p>
            <a:r>
              <a:rPr kumimoji="1" lang="zh-CN" altLang="en-US" dirty="0"/>
              <a:t>七步法</a:t>
            </a:r>
            <a:endParaRPr kumimoji="1" lang="en-US" altLang="zh-CN" dirty="0" smtClean="0"/>
          </a:p>
          <a:p>
            <a:pPr lvl="1"/>
            <a:r>
              <a:rPr lang="zh-CN" altLang="en-US" dirty="0"/>
              <a:t>斯坦福大学医学院开发的七步法</a:t>
            </a:r>
            <a:r>
              <a:rPr lang="en-US" altLang="zh-CN" dirty="0"/>
              <a:t>,</a:t>
            </a:r>
            <a:r>
              <a:rPr lang="zh-CN" altLang="en-US" dirty="0"/>
              <a:t>主要用于领域本体的构建。七个步骤分别是</a:t>
            </a:r>
            <a:r>
              <a:rPr lang="en-US" altLang="zh-CN" dirty="0"/>
              <a:t>: </a:t>
            </a:r>
            <a:endParaRPr lang="en-US" altLang="zh-CN" dirty="0" smtClean="0"/>
          </a:p>
          <a:p>
            <a:pPr marL="1088136" lvl="2" indent="-457200">
              <a:buClr>
                <a:schemeClr val="accent1"/>
              </a:buClr>
              <a:buFont typeface="+mj-lt"/>
              <a:buAutoNum type="arabicPeriod"/>
            </a:pPr>
            <a:r>
              <a:rPr lang="zh-CN" altLang="en-US" dirty="0" smtClean="0"/>
              <a:t>确定</a:t>
            </a:r>
            <a:r>
              <a:rPr lang="zh-CN" altLang="en-US" dirty="0"/>
              <a:t>本体的专业领域和范畴</a:t>
            </a:r>
            <a:r>
              <a:rPr lang="zh-CN" altLang="en-US" dirty="0" smtClean="0"/>
              <a:t>；</a:t>
            </a:r>
            <a:endParaRPr lang="en-US" altLang="zh-CN" dirty="0"/>
          </a:p>
          <a:p>
            <a:pPr marL="1088136" lvl="2" indent="-457200">
              <a:buClr>
                <a:schemeClr val="accent1"/>
              </a:buClr>
              <a:buFont typeface="+mj-lt"/>
              <a:buAutoNum type="arabicPeriod"/>
            </a:pPr>
            <a:r>
              <a:rPr lang="zh-CN" altLang="en-US" dirty="0" smtClean="0"/>
              <a:t>考查</a:t>
            </a:r>
            <a:r>
              <a:rPr lang="zh-CN" altLang="en-US" dirty="0"/>
              <a:t>复用现有本体的可能性</a:t>
            </a:r>
            <a:r>
              <a:rPr lang="zh-CN" altLang="en-US" dirty="0" smtClean="0"/>
              <a:t>；</a:t>
            </a:r>
            <a:endParaRPr lang="en-US" altLang="zh-CN" dirty="0"/>
          </a:p>
          <a:p>
            <a:pPr marL="1088136" lvl="2" indent="-457200">
              <a:buClr>
                <a:schemeClr val="accent1"/>
              </a:buClr>
              <a:buFont typeface="+mj-lt"/>
              <a:buAutoNum type="arabicPeriod"/>
            </a:pPr>
            <a:r>
              <a:rPr lang="zh-CN" altLang="en-US" dirty="0" smtClean="0"/>
              <a:t>列出</a:t>
            </a:r>
            <a:r>
              <a:rPr lang="zh-CN" altLang="en-US" dirty="0"/>
              <a:t>本体中的重要术语</a:t>
            </a:r>
            <a:r>
              <a:rPr lang="zh-CN" altLang="en-US" dirty="0" smtClean="0"/>
              <a:t>；</a:t>
            </a:r>
            <a:endParaRPr lang="en-US" altLang="zh-CN" dirty="0" smtClean="0"/>
          </a:p>
          <a:p>
            <a:pPr marL="1088136" lvl="2" indent="-457200">
              <a:buClr>
                <a:schemeClr val="accent1"/>
              </a:buClr>
              <a:buFont typeface="+mj-lt"/>
              <a:buAutoNum type="arabicPeriod"/>
            </a:pPr>
            <a:r>
              <a:rPr lang="zh-CN" altLang="en-US" dirty="0" smtClean="0"/>
              <a:t>定义</a:t>
            </a:r>
            <a:r>
              <a:rPr lang="zh-CN" altLang="en-US" dirty="0"/>
              <a:t>类和类的等级体系（完善等级体系可行的方法有：自顶向下法、自低向上法和</a:t>
            </a:r>
            <a:r>
              <a:rPr lang="zh-CN" altLang="en-US" dirty="0" smtClean="0"/>
              <a:t>综合法）</a:t>
            </a:r>
            <a:endParaRPr lang="en-US" altLang="zh-CN" dirty="0" smtClean="0"/>
          </a:p>
          <a:p>
            <a:pPr marL="1088136" lvl="2" indent="-457200">
              <a:buClr>
                <a:schemeClr val="accent1"/>
              </a:buClr>
              <a:buFont typeface="+mj-lt"/>
              <a:buAutoNum type="arabicPeriod"/>
            </a:pPr>
            <a:r>
              <a:rPr lang="zh-CN" altLang="en-US" dirty="0" smtClean="0"/>
              <a:t>定义</a:t>
            </a:r>
            <a:r>
              <a:rPr lang="zh-CN" altLang="en-US" dirty="0"/>
              <a:t>类的属性</a:t>
            </a:r>
            <a:r>
              <a:rPr lang="zh-CN" altLang="en-US" dirty="0" smtClean="0"/>
              <a:t>；</a:t>
            </a:r>
            <a:endParaRPr lang="en-US" altLang="zh-CN" dirty="0" smtClean="0"/>
          </a:p>
          <a:p>
            <a:pPr marL="1088136" lvl="2" indent="-457200">
              <a:buClr>
                <a:schemeClr val="accent1"/>
              </a:buClr>
              <a:buFont typeface="+mj-lt"/>
              <a:buAutoNum type="arabicPeriod"/>
            </a:pPr>
            <a:r>
              <a:rPr lang="zh-CN" altLang="en-US" dirty="0" smtClean="0"/>
              <a:t>定义</a:t>
            </a:r>
            <a:r>
              <a:rPr lang="zh-CN" altLang="en-US" dirty="0"/>
              <a:t>属性的分面</a:t>
            </a:r>
            <a:r>
              <a:rPr lang="zh-CN" altLang="en-US" dirty="0" smtClean="0"/>
              <a:t>；</a:t>
            </a:r>
            <a:endParaRPr lang="en-US" altLang="zh-CN" dirty="0" smtClean="0"/>
          </a:p>
          <a:p>
            <a:pPr marL="1088136" lvl="2" indent="-457200">
              <a:buClr>
                <a:schemeClr val="accent1"/>
              </a:buClr>
              <a:buFont typeface="+mj-lt"/>
              <a:buAutoNum type="arabicPeriod"/>
            </a:pPr>
            <a:r>
              <a:rPr lang="zh-CN" altLang="en-US" dirty="0" smtClean="0"/>
              <a:t>创建</a:t>
            </a:r>
            <a:r>
              <a:rPr lang="zh-CN" altLang="en-US" dirty="0"/>
              <a:t>实例</a:t>
            </a:r>
            <a:endParaRPr kumimoji="1" lang="zh-CN" altLang="en-US" dirty="0"/>
          </a:p>
        </p:txBody>
      </p:sp>
      <p:sp>
        <p:nvSpPr>
          <p:cNvPr id="3" name="标题 2"/>
          <p:cNvSpPr>
            <a:spLocks noGrp="1"/>
          </p:cNvSpPr>
          <p:nvPr>
            <p:ph type="title"/>
          </p:nvPr>
        </p:nvSpPr>
        <p:spPr/>
        <p:txBody>
          <a:bodyPr/>
          <a:lstStyle/>
          <a:p>
            <a:r>
              <a:rPr kumimoji="1" lang="zh-CN" altLang="en-US" dirty="0" smtClean="0"/>
              <a:t>常见的本体构建方法</a:t>
            </a:r>
            <a:endParaRPr kumimoji="1" lang="zh-CN" altLang="en-US" dirty="0"/>
          </a:p>
        </p:txBody>
      </p:sp>
    </p:spTree>
    <p:extLst>
      <p:ext uri="{BB962C8B-B14F-4D97-AF65-F5344CB8AC3E}">
        <p14:creationId xmlns:p14="http://schemas.microsoft.com/office/powerpoint/2010/main" val="1771599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计算机</a:t>
            </a:r>
            <a:r>
              <a:rPr kumimoji="1" lang="zh-CN" altLang="en-US" dirty="0"/>
              <a:t>专家</a:t>
            </a:r>
            <a:endParaRPr kumimoji="1" lang="en-US" altLang="zh-CN" dirty="0"/>
          </a:p>
          <a:p>
            <a:pPr lvl="2"/>
            <a:r>
              <a:rPr kumimoji="1" lang="zh-CN" altLang="en-US" dirty="0"/>
              <a:t>知识提取</a:t>
            </a:r>
            <a:endParaRPr kumimoji="1" lang="en-US" altLang="zh-CN" dirty="0"/>
          </a:p>
          <a:p>
            <a:pPr lvl="2"/>
            <a:r>
              <a:rPr kumimoji="1" lang="zh-CN" altLang="en-US" dirty="0"/>
              <a:t>知识重组</a:t>
            </a:r>
            <a:endParaRPr kumimoji="1" lang="en-US" altLang="zh-CN" dirty="0"/>
          </a:p>
          <a:p>
            <a:pPr lvl="2"/>
            <a:r>
              <a:rPr kumimoji="1" lang="zh-CN" altLang="en-US" dirty="0"/>
              <a:t>建立模型</a:t>
            </a:r>
            <a:endParaRPr kumimoji="1" lang="en-US" altLang="zh-CN" dirty="0"/>
          </a:p>
          <a:p>
            <a:pPr lvl="2"/>
            <a:r>
              <a:rPr kumimoji="1" lang="zh-CN" altLang="en-US" dirty="0"/>
              <a:t>验证模型</a:t>
            </a:r>
            <a:endParaRPr kumimoji="1" lang="en-US" altLang="zh-CN" dirty="0"/>
          </a:p>
          <a:p>
            <a:pPr marL="365760" lvl="1" indent="-256032">
              <a:spcBef>
                <a:spcPts val="400"/>
              </a:spcBef>
              <a:buSzPct val="68000"/>
              <a:buFont typeface="Wingdings 3"/>
              <a:buChar char=""/>
            </a:pPr>
            <a:r>
              <a:rPr kumimoji="1" lang="zh-CN" altLang="en-US" sz="2700" dirty="0"/>
              <a:t>领域专家</a:t>
            </a:r>
            <a:endParaRPr kumimoji="1" lang="en-US" altLang="zh-CN" sz="2700" dirty="0"/>
          </a:p>
          <a:p>
            <a:pPr lvl="2"/>
            <a:r>
              <a:rPr kumimoji="1" lang="zh-CN" altLang="en-US" dirty="0"/>
              <a:t>解答计算机专家关于模型细节方面的问题</a:t>
            </a:r>
            <a:endParaRPr kumimoji="1" lang="en-US" altLang="zh-CN" dirty="0"/>
          </a:p>
          <a:p>
            <a:pPr lvl="3"/>
            <a:r>
              <a:rPr kumimoji="1" lang="zh-CN" altLang="en-US" dirty="0"/>
              <a:t>具体概念以及概念之间的关系</a:t>
            </a:r>
            <a:endParaRPr kumimoji="1" lang="en-US" altLang="zh-CN" dirty="0"/>
          </a:p>
          <a:p>
            <a:pPr lvl="3"/>
            <a:r>
              <a:rPr kumimoji="1" lang="zh-CN" altLang="en-US" dirty="0"/>
              <a:t>属性关系</a:t>
            </a:r>
            <a:endParaRPr kumimoji="1" lang="en-US" altLang="zh-CN" dirty="0"/>
          </a:p>
          <a:p>
            <a:endParaRPr kumimoji="1" lang="zh-CN" altLang="en-US" dirty="0"/>
          </a:p>
        </p:txBody>
      </p:sp>
      <p:sp>
        <p:nvSpPr>
          <p:cNvPr id="3" name="标题 2"/>
          <p:cNvSpPr>
            <a:spLocks noGrp="1"/>
          </p:cNvSpPr>
          <p:nvPr>
            <p:ph type="title"/>
          </p:nvPr>
        </p:nvSpPr>
        <p:spPr/>
        <p:txBody>
          <a:bodyPr/>
          <a:lstStyle/>
          <a:p>
            <a:r>
              <a:rPr kumimoji="1" lang="zh-CN" altLang="en-US" dirty="0" smtClean="0"/>
              <a:t>专家作用</a:t>
            </a:r>
            <a:endParaRPr kumimoji="1" lang="zh-CN" altLang="en-US" dirty="0"/>
          </a:p>
        </p:txBody>
      </p:sp>
    </p:spTree>
    <p:extLst>
      <p:ext uri="{BB962C8B-B14F-4D97-AF65-F5344CB8AC3E}">
        <p14:creationId xmlns:p14="http://schemas.microsoft.com/office/powerpoint/2010/main" val="2198494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44016"/>
          </a:xfrm>
        </p:spPr>
        <p:txBody>
          <a:bodyPr>
            <a:normAutofit/>
          </a:bodyPr>
          <a:lstStyle/>
          <a:p>
            <a:pPr marL="109728" indent="0">
              <a:buNone/>
            </a:pPr>
            <a:r>
              <a:rPr kumimoji="1" lang="zh-CN" altLang="en-US" dirty="0" smtClean="0"/>
              <a:t>知识：</a:t>
            </a:r>
          </a:p>
          <a:p>
            <a:r>
              <a:rPr lang="zh-CN" altLang="en-US" dirty="0" smtClean="0"/>
              <a:t>知识</a:t>
            </a:r>
            <a:r>
              <a:rPr lang="zh-CN" altLang="en-US" dirty="0"/>
              <a:t>是客观事物的属性与联系的反映</a:t>
            </a:r>
            <a:r>
              <a:rPr lang="en-US" altLang="zh-CN" dirty="0"/>
              <a:t>,</a:t>
            </a:r>
            <a:r>
              <a:rPr lang="zh-CN" altLang="en-US" dirty="0"/>
              <a:t>是客观世界在人脑中的主观映像</a:t>
            </a:r>
            <a:r>
              <a:rPr lang="zh-CN" altLang="en-US" dirty="0" smtClean="0"/>
              <a:t>。</a:t>
            </a:r>
          </a:p>
          <a:p>
            <a:endParaRPr lang="en-US" altLang="zh-CN" dirty="0"/>
          </a:p>
          <a:p>
            <a:pPr marL="109728" indent="0">
              <a:buNone/>
            </a:pPr>
            <a:r>
              <a:rPr lang="zh-CN" altLang="en-US" dirty="0" smtClean="0"/>
              <a:t>知识资源：</a:t>
            </a:r>
          </a:p>
          <a:p>
            <a:r>
              <a:rPr lang="zh-CN" altLang="en-US" dirty="0" smtClean="0"/>
              <a:t>在</a:t>
            </a:r>
            <a:r>
              <a:rPr lang="zh-CN" altLang="en-US" dirty="0"/>
              <a:t>知识单元模型中，统一的用知识资源对出版物中的知识进行描述。</a:t>
            </a:r>
            <a:endParaRPr lang="en-US" altLang="zh-CN" dirty="0"/>
          </a:p>
          <a:p>
            <a:r>
              <a:rPr lang="zh-CN" altLang="en-US" dirty="0"/>
              <a:t>具体可以划分为：知识元件、知识元、知识单元、内容单元、规范档。</a:t>
            </a:r>
            <a:endParaRPr lang="en-US" altLang="zh-CN" dirty="0"/>
          </a:p>
          <a:p>
            <a:endParaRPr lang="en-US" altLang="zh-CN" dirty="0"/>
          </a:p>
          <a:p>
            <a:endParaRPr kumimoji="1" lang="zh-CN" altLang="en-US" dirty="0"/>
          </a:p>
        </p:txBody>
      </p:sp>
      <p:sp>
        <p:nvSpPr>
          <p:cNvPr id="3" name="标题 2"/>
          <p:cNvSpPr>
            <a:spLocks noGrp="1"/>
          </p:cNvSpPr>
          <p:nvPr>
            <p:ph type="title"/>
          </p:nvPr>
        </p:nvSpPr>
        <p:spPr/>
        <p:txBody>
          <a:bodyPr/>
          <a:lstStyle/>
          <a:p>
            <a:r>
              <a:rPr lang="zh-CN" altLang="en-US" dirty="0" smtClean="0">
                <a:effectLst/>
              </a:rPr>
              <a:t>知识单元模型介绍</a:t>
            </a:r>
            <a:r>
              <a:rPr lang="zh-CN" altLang="zh-CN" dirty="0" smtClean="0">
                <a:effectLst/>
              </a:rPr>
              <a:t> </a:t>
            </a:r>
            <a:endParaRPr kumimoji="1" lang="zh-CN" altLang="en-US" dirty="0"/>
          </a:p>
        </p:txBody>
      </p:sp>
    </p:spTree>
    <p:extLst>
      <p:ext uri="{BB962C8B-B14F-4D97-AF65-F5344CB8AC3E}">
        <p14:creationId xmlns:p14="http://schemas.microsoft.com/office/powerpoint/2010/main" val="525888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44016"/>
          </a:xfrm>
        </p:spPr>
        <p:txBody>
          <a:bodyPr>
            <a:normAutofit/>
          </a:bodyPr>
          <a:lstStyle/>
          <a:p>
            <a:pPr marL="109728" lvl="0" indent="0">
              <a:buNone/>
            </a:pPr>
            <a:r>
              <a:rPr lang="zh-CN" altLang="zh-CN" dirty="0"/>
              <a:t>知识断言</a:t>
            </a:r>
            <a:r>
              <a:rPr lang="en-US" altLang="zh-CN" dirty="0"/>
              <a:t>(Knowledge Assertion)</a:t>
            </a:r>
            <a:r>
              <a:rPr lang="zh-CN" altLang="zh-CN" dirty="0" smtClean="0"/>
              <a:t>：</a:t>
            </a:r>
            <a:endParaRPr lang="zh-CN" altLang="en-US" dirty="0" smtClean="0"/>
          </a:p>
          <a:p>
            <a:pPr lvl="0"/>
            <a:r>
              <a:rPr lang="zh-CN" altLang="zh-CN" dirty="0" smtClean="0"/>
              <a:t>知识</a:t>
            </a:r>
            <a:r>
              <a:rPr lang="zh-CN" altLang="zh-CN" dirty="0"/>
              <a:t>断言是语义网中最基本的构件，由主体、谓词和客体组成。</a:t>
            </a:r>
            <a:endParaRPr lang="en-US" altLang="zh-CN" dirty="0"/>
          </a:p>
          <a:p>
            <a:pPr marL="109728" lvl="0" indent="0">
              <a:buNone/>
            </a:pPr>
            <a:r>
              <a:rPr lang="zh-CN" altLang="zh-CN" dirty="0"/>
              <a:t>知识元件</a:t>
            </a:r>
            <a:r>
              <a:rPr lang="en-US" altLang="zh-CN" dirty="0"/>
              <a:t>(Knowledge Component)</a:t>
            </a:r>
            <a:r>
              <a:rPr lang="zh-CN" altLang="zh-CN" dirty="0" smtClean="0"/>
              <a:t>：</a:t>
            </a:r>
            <a:endParaRPr lang="zh-CN" altLang="en-US" dirty="0" smtClean="0"/>
          </a:p>
          <a:p>
            <a:pPr lvl="0"/>
            <a:r>
              <a:rPr lang="zh-CN" altLang="en-US" dirty="0" smtClean="0"/>
              <a:t>在</a:t>
            </a:r>
            <a:r>
              <a:rPr lang="zh-CN" altLang="en-US" dirty="0"/>
              <a:t>一定约束条件下知识资源的属性信息和知识资源之间的关联关系的一种表达方式</a:t>
            </a:r>
            <a:r>
              <a:rPr lang="zh-CN" altLang="zh-CN" dirty="0"/>
              <a:t>。</a:t>
            </a:r>
            <a:endParaRPr lang="en-US" altLang="zh-CN" dirty="0"/>
          </a:p>
          <a:p>
            <a:pPr marL="109728" lvl="0" indent="0">
              <a:buNone/>
            </a:pPr>
            <a:r>
              <a:rPr lang="zh-CN" altLang="zh-CN" dirty="0"/>
              <a:t>知识元</a:t>
            </a:r>
            <a:r>
              <a:rPr lang="en-US" altLang="zh-CN" dirty="0"/>
              <a:t>(Knowledge Element)</a:t>
            </a:r>
            <a:r>
              <a:rPr lang="zh-CN" altLang="zh-CN" dirty="0" smtClean="0"/>
              <a:t>：</a:t>
            </a:r>
            <a:endParaRPr lang="zh-CN" altLang="en-US" dirty="0" smtClean="0"/>
          </a:p>
          <a:p>
            <a:pPr lvl="0"/>
            <a:r>
              <a:rPr lang="zh-CN" altLang="zh-CN" dirty="0" smtClean="0"/>
              <a:t>表达</a:t>
            </a:r>
            <a:r>
              <a:rPr lang="zh-CN" altLang="zh-CN" dirty="0"/>
              <a:t>一个完整事物或概念的不</a:t>
            </a:r>
            <a:r>
              <a:rPr lang="zh-CN" altLang="en-US" dirty="0"/>
              <a:t>必</a:t>
            </a:r>
            <a:r>
              <a:rPr lang="zh-CN" altLang="zh-CN" dirty="0"/>
              <a:t>再分的独立的知识单位，具有完整的知识内容。全称为知识元素。</a:t>
            </a:r>
            <a:endParaRPr lang="en-US" altLang="zh-CN" dirty="0"/>
          </a:p>
          <a:p>
            <a:pPr marL="109728" lvl="0" indent="0">
              <a:buNone/>
            </a:pPr>
            <a:r>
              <a:rPr lang="zh-CN" altLang="zh-CN" dirty="0"/>
              <a:t>知识单元</a:t>
            </a:r>
            <a:r>
              <a:rPr lang="en-US" altLang="zh-CN" dirty="0"/>
              <a:t>(Knowledge Unit)</a:t>
            </a:r>
            <a:r>
              <a:rPr lang="zh-CN" altLang="zh-CN" dirty="0" smtClean="0"/>
              <a:t>：</a:t>
            </a:r>
            <a:endParaRPr lang="zh-CN" altLang="en-US" dirty="0" smtClean="0"/>
          </a:p>
          <a:p>
            <a:pPr lvl="0"/>
            <a:r>
              <a:rPr lang="zh-CN" altLang="zh-CN" dirty="0" smtClean="0"/>
              <a:t>按照</a:t>
            </a:r>
            <a:r>
              <a:rPr lang="zh-CN" altLang="zh-CN" dirty="0"/>
              <a:t>一定关系组织的一组知识元相关信息的集合。</a:t>
            </a:r>
            <a:endParaRPr lang="en-US" altLang="zh-CN" dirty="0"/>
          </a:p>
          <a:p>
            <a:pPr marL="109728" indent="0">
              <a:buNone/>
            </a:pPr>
            <a:endParaRPr kumimoji="1" lang="zh-CN" altLang="en-US" dirty="0" smtClean="0"/>
          </a:p>
        </p:txBody>
      </p:sp>
      <p:sp>
        <p:nvSpPr>
          <p:cNvPr id="3" name="标题 2"/>
          <p:cNvSpPr>
            <a:spLocks noGrp="1"/>
          </p:cNvSpPr>
          <p:nvPr>
            <p:ph type="title"/>
          </p:nvPr>
        </p:nvSpPr>
        <p:spPr/>
        <p:txBody>
          <a:bodyPr/>
          <a:lstStyle/>
          <a:p>
            <a:r>
              <a:rPr lang="zh-CN" altLang="en-US" dirty="0" smtClean="0">
                <a:effectLst/>
              </a:rPr>
              <a:t>知识单元模型</a:t>
            </a:r>
            <a:endParaRPr kumimoji="1" lang="zh-CN" altLang="en-US" dirty="0"/>
          </a:p>
        </p:txBody>
      </p:sp>
    </p:spTree>
    <p:extLst>
      <p:ext uri="{BB962C8B-B14F-4D97-AF65-F5344CB8AC3E}">
        <p14:creationId xmlns:p14="http://schemas.microsoft.com/office/powerpoint/2010/main" val="907584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44016"/>
          </a:xfrm>
        </p:spPr>
        <p:txBody>
          <a:bodyPr>
            <a:normAutofit/>
          </a:bodyPr>
          <a:lstStyle/>
          <a:p>
            <a:pPr marL="109728" indent="0">
              <a:buNone/>
            </a:pPr>
            <a:r>
              <a:rPr kumimoji="1" lang="zh-CN" altLang="en-US" dirty="0" smtClean="0"/>
              <a:t>内容单元</a:t>
            </a:r>
          </a:p>
          <a:p>
            <a:pPr lvl="0"/>
            <a:r>
              <a:rPr lang="zh-CN" altLang="zh-CN" dirty="0"/>
              <a:t>内容资源中可独立使用的</a:t>
            </a:r>
            <a:r>
              <a:rPr lang="zh-CN" altLang="zh-CN" dirty="0" smtClean="0"/>
              <a:t>内容</a:t>
            </a:r>
            <a:r>
              <a:rPr lang="zh-CN" altLang="en-US" dirty="0" smtClean="0"/>
              <a:t>，是</a:t>
            </a:r>
            <a:r>
              <a:rPr lang="zh-CN" altLang="en-US" dirty="0"/>
              <a:t>知识的载体：</a:t>
            </a:r>
            <a:endParaRPr lang="en-US" altLang="zh-CN" dirty="0"/>
          </a:p>
          <a:p>
            <a:pPr lvl="1"/>
            <a:endParaRPr lang="zh-CN" altLang="zh-CN" dirty="0"/>
          </a:p>
          <a:p>
            <a:pPr marL="109728" indent="0">
              <a:buNone/>
            </a:pPr>
            <a:r>
              <a:rPr kumimoji="1" lang="zh-CN" altLang="en-US" dirty="0" smtClean="0"/>
              <a:t>规范档</a:t>
            </a:r>
          </a:p>
          <a:p>
            <a:r>
              <a:rPr lang="zh-CN" altLang="zh-CN" dirty="0"/>
              <a:t>知识组织系统中规范化的概念、主题、分类、术语或其他受控词的统称。 </a:t>
            </a:r>
            <a:endParaRPr kumimoji="1" lang="zh-CN" altLang="en-US" dirty="0" smtClean="0"/>
          </a:p>
        </p:txBody>
      </p:sp>
      <p:sp>
        <p:nvSpPr>
          <p:cNvPr id="3" name="标题 2"/>
          <p:cNvSpPr>
            <a:spLocks noGrp="1"/>
          </p:cNvSpPr>
          <p:nvPr>
            <p:ph type="title"/>
          </p:nvPr>
        </p:nvSpPr>
        <p:spPr/>
        <p:txBody>
          <a:bodyPr/>
          <a:lstStyle/>
          <a:p>
            <a:r>
              <a:rPr lang="zh-CN" altLang="en-US" dirty="0" smtClean="0">
                <a:effectLst/>
              </a:rPr>
              <a:t>知识单元模型</a:t>
            </a:r>
            <a:r>
              <a:rPr lang="zh-CN" altLang="zh-CN" dirty="0" smtClean="0">
                <a:effectLst/>
              </a:rPr>
              <a:t> </a:t>
            </a:r>
            <a:endParaRPr kumimoji="1" lang="zh-CN" altLang="en-US" dirty="0"/>
          </a:p>
        </p:txBody>
      </p:sp>
    </p:spTree>
    <p:extLst>
      <p:ext uri="{BB962C8B-B14F-4D97-AF65-F5344CB8AC3E}">
        <p14:creationId xmlns:p14="http://schemas.microsoft.com/office/powerpoint/2010/main" val="12622933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effectLst/>
              </a:rPr>
              <a:t>知识单元模型</a:t>
            </a:r>
            <a:endParaRPr kumimoji="1" lang="zh-CN" altLang="en-US" dirty="0"/>
          </a:p>
        </p:txBody>
      </p:sp>
      <p:sp>
        <p:nvSpPr>
          <p:cNvPr id="4" name="Rectangle 2"/>
          <p:cNvSpPr>
            <a:spLocks noChangeArrowheads="1"/>
          </p:cNvSpPr>
          <p:nvPr/>
        </p:nvSpPr>
        <p:spPr bwMode="auto">
          <a:xfrm>
            <a:off x="0" y="-3603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65050308"/>
              </p:ext>
            </p:extLst>
          </p:nvPr>
        </p:nvGraphicFramePr>
        <p:xfrm>
          <a:off x="1222300" y="1374072"/>
          <a:ext cx="6699400" cy="4760995"/>
        </p:xfrm>
        <a:graphic>
          <a:graphicData uri="http://schemas.openxmlformats.org/presentationml/2006/ole">
            <mc:AlternateContent xmlns:mc="http://schemas.openxmlformats.org/markup-compatibility/2006">
              <mc:Choice xmlns:v="urn:schemas-microsoft-com:vml" Requires="v">
                <p:oleObj spid="_x0000_s1054" r:id="rId3" imgW="6400800" imgH="4927600" progId="Visio.Drawing.11">
                  <p:embed/>
                </p:oleObj>
              </mc:Choice>
              <mc:Fallback>
                <p:oleObj r:id="rId3" imgW="6400800" imgH="49276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00" y="1374072"/>
                        <a:ext cx="6699400" cy="4760995"/>
                      </a:xfrm>
                      <a:prstGeom prst="rect">
                        <a:avLst/>
                      </a:prstGeom>
                      <a:noFill/>
                    </p:spPr>
                  </p:pic>
                </p:oleObj>
              </mc:Fallback>
            </mc:AlternateContent>
          </a:graphicData>
        </a:graphic>
      </p:graphicFrame>
      <p:sp>
        <p:nvSpPr>
          <p:cNvPr id="6" name="文本框 5"/>
          <p:cNvSpPr txBox="1"/>
          <p:nvPr/>
        </p:nvSpPr>
        <p:spPr>
          <a:xfrm>
            <a:off x="3203848" y="6165304"/>
            <a:ext cx="3405099" cy="369332"/>
          </a:xfrm>
          <a:prstGeom prst="rect">
            <a:avLst/>
          </a:prstGeom>
          <a:noFill/>
        </p:spPr>
        <p:txBody>
          <a:bodyPr wrap="none" rtlCol="0">
            <a:spAutoFit/>
          </a:bodyPr>
          <a:lstStyle/>
          <a:p>
            <a:r>
              <a:rPr kumimoji="1" lang="zh-CN" altLang="en-US" dirty="0" smtClean="0"/>
              <a:t>图</a:t>
            </a:r>
            <a:r>
              <a:rPr kumimoji="1" lang="en-US" altLang="zh-CN" dirty="0" smtClean="0"/>
              <a:t>1.</a:t>
            </a:r>
            <a:r>
              <a:rPr kumimoji="1" lang="zh-CN" altLang="en-US" dirty="0" smtClean="0"/>
              <a:t>知识单元模型及其主要关系</a:t>
            </a:r>
            <a:endParaRPr kumimoji="1" lang="zh-CN" altLang="en-US" dirty="0"/>
          </a:p>
        </p:txBody>
      </p:sp>
    </p:spTree>
    <p:extLst>
      <p:ext uri="{BB962C8B-B14F-4D97-AF65-F5344CB8AC3E}">
        <p14:creationId xmlns:p14="http://schemas.microsoft.com/office/powerpoint/2010/main" val="442231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综述</a:t>
            </a:r>
            <a:endParaRPr kumimoji="1" lang="zh-CN" altLang="en-US" dirty="0"/>
          </a:p>
        </p:txBody>
      </p:sp>
      <p:graphicFrame>
        <p:nvGraphicFramePr>
          <p:cNvPr id="4" name="图示 3"/>
          <p:cNvGraphicFramePr>
            <a:graphicFrameLocks noGrp="1"/>
          </p:cNvGraphicFramePr>
          <p:nvPr>
            <p:ph idx="1"/>
            <p:extLst>
              <p:ext uri="{D42A27DB-BD31-4B8C-83A1-F6EECF244321}">
                <p14:modId xmlns:p14="http://schemas.microsoft.com/office/powerpoint/2010/main" val="2069868973"/>
              </p:ext>
            </p:extLst>
          </p:nvPr>
        </p:nvGraphicFramePr>
        <p:xfrm>
          <a:off x="2195736" y="1697162"/>
          <a:ext cx="4104456" cy="3244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6028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44016"/>
          </a:xfrm>
        </p:spPr>
        <p:txBody>
          <a:bodyPr>
            <a:normAutofit/>
          </a:bodyPr>
          <a:lstStyle/>
          <a:p>
            <a:pPr marL="109728" indent="0">
              <a:buNone/>
            </a:pPr>
            <a:r>
              <a:rPr kumimoji="1" lang="zh-CN" altLang="en-US" dirty="0" smtClean="0"/>
              <a:t>特点</a:t>
            </a:r>
          </a:p>
          <a:p>
            <a:r>
              <a:rPr lang="zh-CN" altLang="zh-CN" dirty="0"/>
              <a:t>本体</a:t>
            </a:r>
            <a:r>
              <a:rPr lang="zh-CN" altLang="zh-CN" dirty="0" smtClean="0"/>
              <a:t>演化</a:t>
            </a:r>
            <a:endParaRPr lang="zh-CN" altLang="en-US" dirty="0" smtClean="0"/>
          </a:p>
          <a:p>
            <a:pPr marL="109728" indent="0">
              <a:buNone/>
            </a:pPr>
            <a:r>
              <a:rPr lang="zh-CN" altLang="en-US" dirty="0"/>
              <a:t> </a:t>
            </a:r>
            <a:r>
              <a:rPr lang="zh-CN" altLang="en-US" dirty="0" smtClean="0"/>
              <a:t>  </a:t>
            </a:r>
            <a:endParaRPr lang="zh-CN" altLang="zh-CN" dirty="0"/>
          </a:p>
          <a:p>
            <a:r>
              <a:rPr lang="zh-CN" altLang="zh-CN" dirty="0"/>
              <a:t>溯源</a:t>
            </a:r>
            <a:r>
              <a:rPr lang="zh-CN" altLang="zh-CN" dirty="0" smtClean="0"/>
              <a:t>能力</a:t>
            </a:r>
            <a:endParaRPr lang="zh-CN" altLang="en-US" dirty="0" smtClean="0"/>
          </a:p>
          <a:p>
            <a:pPr marL="109728" indent="0">
              <a:buNone/>
            </a:pPr>
            <a:r>
              <a:rPr lang="zh-CN" altLang="en-US" dirty="0" smtClean="0"/>
              <a:t>   </a:t>
            </a:r>
            <a:endParaRPr lang="zh-CN" altLang="zh-CN" dirty="0"/>
          </a:p>
          <a:p>
            <a:r>
              <a:rPr lang="zh-CN" altLang="zh-CN" dirty="0"/>
              <a:t>常规内容</a:t>
            </a:r>
            <a:r>
              <a:rPr lang="zh-CN" altLang="zh-CN" dirty="0" smtClean="0"/>
              <a:t>表示</a:t>
            </a:r>
            <a:endParaRPr lang="zh-CN" altLang="en-US" dirty="0" smtClean="0"/>
          </a:p>
          <a:p>
            <a:pPr marL="109728" indent="0">
              <a:buNone/>
            </a:pPr>
            <a:r>
              <a:rPr lang="zh-CN" altLang="en-US" dirty="0"/>
              <a:t> </a:t>
            </a:r>
            <a:r>
              <a:rPr lang="zh-CN" altLang="en-US" dirty="0" smtClean="0"/>
              <a:t>  </a:t>
            </a:r>
            <a:endParaRPr lang="zh-CN" altLang="zh-CN" dirty="0"/>
          </a:p>
          <a:p>
            <a:endParaRPr kumimoji="1" lang="zh-CN" altLang="en-US" dirty="0"/>
          </a:p>
        </p:txBody>
      </p:sp>
      <p:sp>
        <p:nvSpPr>
          <p:cNvPr id="3" name="标题 2"/>
          <p:cNvSpPr>
            <a:spLocks noGrp="1"/>
          </p:cNvSpPr>
          <p:nvPr>
            <p:ph type="title"/>
          </p:nvPr>
        </p:nvSpPr>
        <p:spPr/>
        <p:txBody>
          <a:bodyPr/>
          <a:lstStyle/>
          <a:p>
            <a:r>
              <a:rPr lang="zh-CN" altLang="zh-CN" dirty="0" smtClean="0">
                <a:effectLst/>
              </a:rPr>
              <a:t>基于</a:t>
            </a:r>
            <a:r>
              <a:rPr lang="zh-CN" altLang="en-US" dirty="0" smtClean="0">
                <a:effectLst/>
              </a:rPr>
              <a:t>知识单元模型</a:t>
            </a:r>
            <a:r>
              <a:rPr lang="zh-CN" altLang="zh-CN" dirty="0" smtClean="0">
                <a:effectLst/>
              </a:rPr>
              <a:t>的</a:t>
            </a:r>
            <a:r>
              <a:rPr lang="zh-CN" altLang="en-US" dirty="0" smtClean="0">
                <a:effectLst/>
              </a:rPr>
              <a:t>构建方法</a:t>
            </a:r>
            <a:r>
              <a:rPr lang="zh-CN" altLang="zh-CN" dirty="0" smtClean="0">
                <a:effectLst/>
              </a:rPr>
              <a:t> </a:t>
            </a:r>
            <a:endParaRPr kumimoji="1" lang="zh-CN" altLang="en-US" dirty="0"/>
          </a:p>
        </p:txBody>
      </p:sp>
    </p:spTree>
    <p:extLst>
      <p:ext uri="{BB962C8B-B14F-4D97-AF65-F5344CB8AC3E}">
        <p14:creationId xmlns:p14="http://schemas.microsoft.com/office/powerpoint/2010/main" val="19060593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effectLst/>
              </a:rPr>
              <a:t>“</a:t>
            </a:r>
            <a:r>
              <a:rPr lang="zh-CN" altLang="zh-CN" dirty="0" smtClean="0">
                <a:effectLst/>
              </a:rPr>
              <a:t>雷达</a:t>
            </a:r>
            <a:r>
              <a:rPr lang="zh-CN" altLang="zh-CN" dirty="0">
                <a:effectLst/>
              </a:rPr>
              <a:t>与</a:t>
            </a:r>
            <a:r>
              <a:rPr lang="zh-CN" altLang="zh-CN" dirty="0" smtClean="0">
                <a:effectLst/>
              </a:rPr>
              <a:t>探测</a:t>
            </a:r>
            <a:r>
              <a:rPr lang="en-US" altLang="zh-CN" dirty="0" smtClean="0">
                <a:effectLst/>
              </a:rPr>
              <a:t>”</a:t>
            </a:r>
            <a:r>
              <a:rPr lang="zh-CN" altLang="zh-CN" dirty="0" smtClean="0">
                <a:effectLst/>
              </a:rPr>
              <a:t>领域</a:t>
            </a:r>
            <a:r>
              <a:rPr lang="zh-CN" altLang="zh-CN" dirty="0">
                <a:effectLst/>
              </a:rPr>
              <a:t>的资源</a:t>
            </a:r>
            <a:r>
              <a:rPr lang="zh-CN" altLang="zh-CN" dirty="0" smtClean="0">
                <a:effectLst/>
              </a:rPr>
              <a:t>分析</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731150671"/>
              </p:ext>
            </p:extLst>
          </p:nvPr>
        </p:nvGraphicFramePr>
        <p:xfrm>
          <a:off x="457200" y="2708920"/>
          <a:ext cx="8180124" cy="3442420"/>
        </p:xfrm>
        <a:graphic>
          <a:graphicData uri="http://schemas.openxmlformats.org/drawingml/2006/table">
            <a:tbl>
              <a:tblPr firstRow="1" bandRow="1">
                <a:tableStyleId>{5C22544A-7EE6-4342-B048-85BDC9FD1C3A}</a:tableStyleId>
              </a:tblPr>
              <a:tblGrid>
                <a:gridCol w="2726708">
                  <a:extLst>
                    <a:ext uri="{9D8B030D-6E8A-4147-A177-3AD203B41FA5}">
                      <a16:colId xmlns="" xmlns:a16="http://schemas.microsoft.com/office/drawing/2014/main" val="2726243879"/>
                    </a:ext>
                  </a:extLst>
                </a:gridCol>
                <a:gridCol w="2726708">
                  <a:extLst>
                    <a:ext uri="{9D8B030D-6E8A-4147-A177-3AD203B41FA5}">
                      <a16:colId xmlns="" xmlns:a16="http://schemas.microsoft.com/office/drawing/2014/main" val="4290445980"/>
                    </a:ext>
                  </a:extLst>
                </a:gridCol>
                <a:gridCol w="2726708">
                  <a:extLst>
                    <a:ext uri="{9D8B030D-6E8A-4147-A177-3AD203B41FA5}">
                      <a16:colId xmlns="" xmlns:a16="http://schemas.microsoft.com/office/drawing/2014/main" val="3351542147"/>
                    </a:ext>
                  </a:extLst>
                </a:gridCol>
              </a:tblGrid>
              <a:tr h="272651">
                <a:tc>
                  <a:txBody>
                    <a:bodyPr/>
                    <a:lstStyle/>
                    <a:p>
                      <a:pPr algn="ctr"/>
                      <a:r>
                        <a:rPr lang="zh-CN" altLang="en-US" sz="1200" dirty="0" smtClean="0"/>
                        <a:t>书目</a:t>
                      </a:r>
                      <a:endParaRPr lang="zh-CN" altLang="en-US" sz="1200" dirty="0"/>
                    </a:p>
                  </a:txBody>
                  <a:tcPr/>
                </a:tc>
                <a:tc>
                  <a:txBody>
                    <a:bodyPr/>
                    <a:lstStyle/>
                    <a:p>
                      <a:pPr algn="ctr"/>
                      <a:r>
                        <a:rPr lang="zh-CN" altLang="en-US" sz="1200" dirty="0" smtClean="0"/>
                        <a:t>主要内容特点</a:t>
                      </a:r>
                      <a:endParaRPr lang="zh-CN" altLang="en-US" sz="1200" dirty="0"/>
                    </a:p>
                  </a:txBody>
                  <a:tcPr/>
                </a:tc>
                <a:tc>
                  <a:txBody>
                    <a:bodyPr/>
                    <a:lstStyle/>
                    <a:p>
                      <a:pPr algn="ctr"/>
                      <a:r>
                        <a:rPr lang="zh-CN" altLang="en-US" sz="1200" dirty="0" smtClean="0"/>
                        <a:t>分类</a:t>
                      </a:r>
                      <a:endParaRPr lang="zh-CN" altLang="en-US" sz="1200" dirty="0"/>
                    </a:p>
                  </a:txBody>
                  <a:tcPr/>
                </a:tc>
                <a:extLst>
                  <a:ext uri="{0D108BD9-81ED-4DB2-BD59-A6C34878D82A}">
                    <a16:rowId xmlns="" xmlns:a16="http://schemas.microsoft.com/office/drawing/2014/main" val="1989984557"/>
                  </a:ext>
                </a:extLst>
              </a:tr>
              <a:tr h="454419">
                <a:tc>
                  <a:txBody>
                    <a:bodyPr/>
                    <a:lstStyle/>
                    <a:p>
                      <a:r>
                        <a:rPr lang="zh-CN" altLang="en-US" sz="1200" dirty="0" smtClean="0"/>
                        <a:t>多天线合成孔径雷达成像理论及方法</a:t>
                      </a:r>
                      <a:endParaRPr lang="zh-CN" altLang="en-US" sz="1200" dirty="0"/>
                    </a:p>
                  </a:txBody>
                  <a:tcPr/>
                </a:tc>
                <a:tc>
                  <a:txBody>
                    <a:bodyPr/>
                    <a:lstStyle/>
                    <a:p>
                      <a:r>
                        <a:rPr lang="zh-CN" altLang="en-US" sz="1200" dirty="0" smtClean="0"/>
                        <a:t>系统地论述多天线</a:t>
                      </a:r>
                      <a:r>
                        <a:rPr lang="en-US" altLang="zh-CN" sz="1200" dirty="0" smtClean="0"/>
                        <a:t>SAR</a:t>
                      </a:r>
                      <a:r>
                        <a:rPr lang="zh-CN" altLang="en-US" sz="1200" dirty="0" smtClean="0"/>
                        <a:t>成像理论与方法</a:t>
                      </a:r>
                      <a:endParaRPr lang="zh-CN" altLang="en-US" sz="1200" dirty="0"/>
                    </a:p>
                  </a:txBody>
                  <a:tcPr/>
                </a:tc>
                <a:tc rowSpan="6">
                  <a:txBody>
                    <a:bodyPr/>
                    <a:lstStyle/>
                    <a:p>
                      <a:pPr algn="ctr"/>
                      <a:r>
                        <a:rPr lang="zh-CN" altLang="en-US" sz="1200" dirty="0" smtClean="0"/>
                        <a:t>技术类</a:t>
                      </a:r>
                      <a:endParaRPr lang="zh-CN" altLang="en-US" sz="1200" dirty="0"/>
                    </a:p>
                  </a:txBody>
                  <a:tcPr anchor="ctr"/>
                </a:tc>
                <a:extLst>
                  <a:ext uri="{0D108BD9-81ED-4DB2-BD59-A6C34878D82A}">
                    <a16:rowId xmlns="" xmlns:a16="http://schemas.microsoft.com/office/drawing/2014/main" val="862970685"/>
                  </a:ext>
                </a:extLst>
              </a:tr>
              <a:tr h="636186">
                <a:tc>
                  <a:txBody>
                    <a:bodyPr/>
                    <a:lstStyle/>
                    <a:p>
                      <a:r>
                        <a:rPr lang="zh-CN" altLang="en-US" sz="1200" dirty="0" smtClean="0"/>
                        <a:t>宽带相控阵雷达</a:t>
                      </a:r>
                      <a:endParaRPr lang="zh-CN" altLang="en-US" sz="1200" dirty="0"/>
                    </a:p>
                  </a:txBody>
                  <a:tcPr/>
                </a:tc>
                <a:tc>
                  <a:txBody>
                    <a:bodyPr/>
                    <a:lstStyle/>
                    <a:p>
                      <a:r>
                        <a:rPr lang="zh-CN" altLang="en-US" sz="1200" dirty="0" smtClean="0"/>
                        <a:t>全书突出宽带相控阵雷达的特点和系统知识，各章节都融入了最新的宽带相控阵雷达技术。</a:t>
                      </a:r>
                    </a:p>
                  </a:txBody>
                  <a:tcPr/>
                </a:tc>
                <a:tc vMerge="1">
                  <a:txBody>
                    <a:bodyPr/>
                    <a:lstStyle/>
                    <a:p>
                      <a:endParaRPr lang="zh-CN" altLang="en-US" dirty="0"/>
                    </a:p>
                  </a:txBody>
                  <a:tcPr/>
                </a:tc>
                <a:extLst>
                  <a:ext uri="{0D108BD9-81ED-4DB2-BD59-A6C34878D82A}">
                    <a16:rowId xmlns="" xmlns:a16="http://schemas.microsoft.com/office/drawing/2014/main" val="727495770"/>
                  </a:ext>
                </a:extLst>
              </a:tr>
              <a:tr h="400842">
                <a:tc>
                  <a:txBody>
                    <a:bodyPr/>
                    <a:lstStyle/>
                    <a:p>
                      <a:r>
                        <a:rPr lang="zh-CN" altLang="en-US" sz="1200" dirty="0" smtClean="0"/>
                        <a:t>相控雷达组件收发技术</a:t>
                      </a:r>
                      <a:endParaRPr lang="zh-CN" altLang="en-US" sz="1200" dirty="0"/>
                    </a:p>
                  </a:txBody>
                  <a:tcPr/>
                </a:tc>
                <a:tc>
                  <a:txBody>
                    <a:bodyPr/>
                    <a:lstStyle/>
                    <a:p>
                      <a:r>
                        <a:rPr lang="zh-CN" altLang="en-US" sz="1200" dirty="0" smtClean="0"/>
                        <a:t>书中介绍了相控阵雷达</a:t>
                      </a:r>
                      <a:r>
                        <a:rPr lang="en-US" altLang="zh-CN" sz="1200" dirty="0" smtClean="0"/>
                        <a:t>T/R</a:t>
                      </a:r>
                      <a:r>
                        <a:rPr lang="zh-CN" altLang="en-US" sz="1200" dirty="0" smtClean="0"/>
                        <a:t>组件工程技术</a:t>
                      </a:r>
                      <a:endParaRPr lang="zh-CN" altLang="en-US" sz="1200" dirty="0"/>
                    </a:p>
                  </a:txBody>
                  <a:tcPr/>
                </a:tc>
                <a:tc vMerge="1">
                  <a:txBody>
                    <a:bodyPr/>
                    <a:lstStyle/>
                    <a:p>
                      <a:endParaRPr lang="zh-CN" altLang="en-US" dirty="0"/>
                    </a:p>
                  </a:txBody>
                  <a:tcPr/>
                </a:tc>
                <a:extLst>
                  <a:ext uri="{0D108BD9-81ED-4DB2-BD59-A6C34878D82A}">
                    <a16:rowId xmlns="" xmlns:a16="http://schemas.microsoft.com/office/drawing/2014/main" val="1720276504"/>
                  </a:ext>
                </a:extLst>
              </a:tr>
              <a:tr h="454419">
                <a:tc>
                  <a:txBody>
                    <a:bodyPr/>
                    <a:lstStyle/>
                    <a:p>
                      <a:r>
                        <a:rPr lang="zh-CN" altLang="en-US" sz="1200" dirty="0" smtClean="0"/>
                        <a:t>超宽频带被动雷达寻的器侧向技术</a:t>
                      </a:r>
                      <a:endParaRPr lang="zh-CN" altLang="en-US" sz="1200" dirty="0"/>
                    </a:p>
                  </a:txBody>
                  <a:tcPr/>
                </a:tc>
                <a:tc>
                  <a:txBody>
                    <a:bodyPr/>
                    <a:lstStyle/>
                    <a:p>
                      <a:r>
                        <a:rPr lang="zh-CN" altLang="en-US" sz="1200" dirty="0" smtClean="0"/>
                        <a:t>提出了立体基线、阵列测向等新理论、新方法、新技术</a:t>
                      </a:r>
                      <a:endParaRPr lang="zh-CN" altLang="en-US" sz="1200" dirty="0"/>
                    </a:p>
                  </a:txBody>
                  <a:tcPr/>
                </a:tc>
                <a:tc vMerge="1">
                  <a:txBody>
                    <a:bodyPr/>
                    <a:lstStyle/>
                    <a:p>
                      <a:endParaRPr lang="zh-CN" altLang="en-US" dirty="0"/>
                    </a:p>
                  </a:txBody>
                  <a:tcPr/>
                </a:tc>
                <a:extLst>
                  <a:ext uri="{0D108BD9-81ED-4DB2-BD59-A6C34878D82A}">
                    <a16:rowId xmlns="" xmlns:a16="http://schemas.microsoft.com/office/drawing/2014/main" val="2256297185"/>
                  </a:ext>
                </a:extLst>
              </a:tr>
              <a:tr h="516340">
                <a:tc>
                  <a:txBody>
                    <a:bodyPr/>
                    <a:lstStyle/>
                    <a:p>
                      <a:r>
                        <a:rPr lang="zh-CN" altLang="en-US" sz="1200" dirty="0" smtClean="0"/>
                        <a:t>高分辨率雷达运动目标成像探测技术</a:t>
                      </a:r>
                      <a:endParaRPr lang="zh-CN" altLang="en-US" sz="1200" dirty="0"/>
                    </a:p>
                  </a:txBody>
                  <a:tcPr/>
                </a:tc>
                <a:tc>
                  <a:txBody>
                    <a:bodyPr/>
                    <a:lstStyle/>
                    <a:p>
                      <a:r>
                        <a:rPr lang="zh-CN" altLang="en-US" sz="1200" dirty="0" smtClean="0"/>
                        <a:t>本书基于高分辨率</a:t>
                      </a:r>
                      <a:r>
                        <a:rPr lang="en-US" altLang="zh-CN" sz="1200" dirty="0" smtClean="0"/>
                        <a:t>SAR</a:t>
                      </a:r>
                      <a:r>
                        <a:rPr lang="zh-CN" altLang="en-US" sz="1200" dirty="0" smtClean="0"/>
                        <a:t>和</a:t>
                      </a:r>
                      <a:r>
                        <a:rPr lang="en-US" altLang="zh-CN" sz="1200" dirty="0" smtClean="0"/>
                        <a:t>ISAR</a:t>
                      </a:r>
                      <a:r>
                        <a:rPr lang="zh-CN" altLang="en-US" sz="1200" dirty="0" smtClean="0"/>
                        <a:t>，介绍了高分辨率雷达运动目标成像探测技术。</a:t>
                      </a:r>
                    </a:p>
                  </a:txBody>
                  <a:tcPr/>
                </a:tc>
                <a:tc vMerge="1">
                  <a:txBody>
                    <a:bodyPr/>
                    <a:lstStyle/>
                    <a:p>
                      <a:endParaRPr lang="zh-CN" altLang="en-US" dirty="0"/>
                    </a:p>
                  </a:txBody>
                  <a:tcPr/>
                </a:tc>
                <a:extLst>
                  <a:ext uri="{0D108BD9-81ED-4DB2-BD59-A6C34878D82A}">
                    <a16:rowId xmlns="" xmlns:a16="http://schemas.microsoft.com/office/drawing/2014/main" val="1385835493"/>
                  </a:ext>
                </a:extLst>
              </a:tr>
              <a:tr h="516340">
                <a:tc>
                  <a:txBody>
                    <a:bodyPr/>
                    <a:lstStyle/>
                    <a:p>
                      <a:r>
                        <a:rPr lang="zh-CN" altLang="en-US" sz="1200" dirty="0" smtClean="0"/>
                        <a:t>基于集合扰动滤波的极化合成孔径雷达目标检测方法</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基于集合扰动滤波的极化合成孔径雷达目标检测方法</a:t>
                      </a:r>
                    </a:p>
                  </a:txBody>
                  <a:tcPr/>
                </a:tc>
                <a:tc vMerge="1">
                  <a:txBody>
                    <a:bodyPr/>
                    <a:lstStyle/>
                    <a:p>
                      <a:pPr algn="ctr"/>
                      <a:endParaRPr lang="zh-CN" altLang="en-US" sz="1200" dirty="0"/>
                    </a:p>
                  </a:txBody>
                  <a:tcPr anchor="ctr"/>
                </a:tc>
                <a:extLst>
                  <a:ext uri="{0D108BD9-81ED-4DB2-BD59-A6C34878D82A}">
                    <a16:rowId xmlns="" xmlns:a16="http://schemas.microsoft.com/office/drawing/2014/main" val="1007546055"/>
                  </a:ext>
                </a:extLst>
              </a:tr>
            </a:tbl>
          </a:graphicData>
        </a:graphic>
      </p:graphicFrame>
      <p:sp>
        <p:nvSpPr>
          <p:cNvPr id="5" name="文本框 4"/>
          <p:cNvSpPr txBox="1"/>
          <p:nvPr/>
        </p:nvSpPr>
        <p:spPr>
          <a:xfrm>
            <a:off x="457200" y="1661899"/>
            <a:ext cx="8180124" cy="830997"/>
          </a:xfrm>
          <a:prstGeom prst="rect">
            <a:avLst/>
          </a:prstGeom>
          <a:noFill/>
        </p:spPr>
        <p:txBody>
          <a:bodyPr wrap="square" rtlCol="0">
            <a:spAutoFit/>
          </a:bodyPr>
          <a:lstStyle/>
          <a:p>
            <a:r>
              <a:rPr kumimoji="1" lang="zh-CN" altLang="en-US" sz="2400" dirty="0" smtClean="0"/>
              <a:t>资源范围：</a:t>
            </a:r>
          </a:p>
          <a:p>
            <a:r>
              <a:rPr kumimoji="1" lang="zh-CN" altLang="en-US" sz="2400" dirty="0"/>
              <a:t> </a:t>
            </a:r>
            <a:r>
              <a:rPr kumimoji="1" lang="zh-CN" altLang="en-US" sz="2400" dirty="0" smtClean="0"/>
              <a:t>    学术专著前期</a:t>
            </a:r>
            <a:r>
              <a:rPr kumimoji="1" lang="en-US" altLang="zh-CN" sz="2400" dirty="0" smtClean="0"/>
              <a:t>13</a:t>
            </a:r>
            <a:r>
              <a:rPr kumimoji="1" lang="zh-CN" altLang="en-US" sz="2400" dirty="0" smtClean="0"/>
              <a:t>本（特点分析见表</a:t>
            </a:r>
            <a:r>
              <a:rPr kumimoji="1" lang="en-US" altLang="zh-CN" sz="2400" dirty="0" smtClean="0"/>
              <a:t>1</a:t>
            </a:r>
            <a:r>
              <a:rPr kumimoji="1" lang="zh-CN" altLang="en-US" sz="2400" dirty="0" smtClean="0"/>
              <a:t>），后期增至</a:t>
            </a:r>
            <a:r>
              <a:rPr kumimoji="1" lang="en-US" altLang="zh-CN" sz="2400" dirty="0" smtClean="0"/>
              <a:t>40</a:t>
            </a:r>
            <a:r>
              <a:rPr kumimoji="1" lang="zh-CN" altLang="en-US" sz="2400" dirty="0" smtClean="0"/>
              <a:t>本</a:t>
            </a:r>
            <a:endParaRPr kumimoji="1" lang="zh-CN" altLang="en-US" sz="2400" dirty="0"/>
          </a:p>
        </p:txBody>
      </p:sp>
      <p:sp>
        <p:nvSpPr>
          <p:cNvPr id="6" name="文本框 5"/>
          <p:cNvSpPr txBox="1"/>
          <p:nvPr/>
        </p:nvSpPr>
        <p:spPr>
          <a:xfrm>
            <a:off x="3373600" y="6237312"/>
            <a:ext cx="1558440" cy="369332"/>
          </a:xfrm>
          <a:prstGeom prst="rect">
            <a:avLst/>
          </a:prstGeom>
          <a:noFill/>
        </p:spPr>
        <p:txBody>
          <a:bodyPr wrap="none" rtlCol="0">
            <a:spAutoFit/>
          </a:bodyPr>
          <a:lstStyle/>
          <a:p>
            <a:r>
              <a:rPr kumimoji="1" lang="zh-CN" altLang="en-US" dirty="0" smtClean="0"/>
              <a:t>表</a:t>
            </a:r>
            <a:r>
              <a:rPr kumimoji="1" lang="en-US" altLang="zh-CN" dirty="0" smtClean="0"/>
              <a:t>1</a:t>
            </a:r>
            <a:r>
              <a:rPr kumimoji="1" lang="zh-CN" altLang="en-US" dirty="0" smtClean="0"/>
              <a:t> 资源分析</a:t>
            </a:r>
            <a:endParaRPr kumimoji="1" lang="zh-CN" altLang="en-US" dirty="0"/>
          </a:p>
        </p:txBody>
      </p:sp>
    </p:spTree>
    <p:extLst>
      <p:ext uri="{BB962C8B-B14F-4D97-AF65-F5344CB8AC3E}">
        <p14:creationId xmlns:p14="http://schemas.microsoft.com/office/powerpoint/2010/main" val="1534226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a:t>
            </a:r>
            <a:r>
              <a:rPr lang="zh-CN" altLang="zh-CN" dirty="0">
                <a:effectLst/>
              </a:rPr>
              <a:t>雷达与探测</a:t>
            </a:r>
            <a:r>
              <a:rPr lang="en-US" altLang="zh-CN" dirty="0">
                <a:effectLst/>
              </a:rPr>
              <a:t>”</a:t>
            </a:r>
            <a:r>
              <a:rPr lang="zh-CN" altLang="zh-CN" dirty="0">
                <a:effectLst/>
              </a:rPr>
              <a:t>领域的资源分析</a:t>
            </a:r>
            <a:endParaRPr kumimoji="1" lang="zh-CN" altLang="en-US" dirty="0"/>
          </a:p>
        </p:txBody>
      </p:sp>
      <p:graphicFrame>
        <p:nvGraphicFramePr>
          <p:cNvPr id="8" name="内容占位符 7"/>
          <p:cNvGraphicFramePr>
            <a:graphicFrameLocks noGrp="1"/>
          </p:cNvGraphicFramePr>
          <p:nvPr>
            <p:ph idx="1"/>
            <p:extLst>
              <p:ext uri="{D42A27DB-BD31-4B8C-83A1-F6EECF244321}">
                <p14:modId xmlns:p14="http://schemas.microsoft.com/office/powerpoint/2010/main" val="2097435817"/>
              </p:ext>
            </p:extLst>
          </p:nvPr>
        </p:nvGraphicFramePr>
        <p:xfrm>
          <a:off x="457200" y="1624760"/>
          <a:ext cx="8180124" cy="4324520"/>
        </p:xfrm>
        <a:graphic>
          <a:graphicData uri="http://schemas.openxmlformats.org/drawingml/2006/table">
            <a:tbl>
              <a:tblPr firstRow="1" bandRow="1">
                <a:tableStyleId>{5C22544A-7EE6-4342-B048-85BDC9FD1C3A}</a:tableStyleId>
              </a:tblPr>
              <a:tblGrid>
                <a:gridCol w="2726708">
                  <a:extLst>
                    <a:ext uri="{9D8B030D-6E8A-4147-A177-3AD203B41FA5}">
                      <a16:colId xmlns="" xmlns:a16="http://schemas.microsoft.com/office/drawing/2014/main" val="2726243879"/>
                    </a:ext>
                  </a:extLst>
                </a:gridCol>
                <a:gridCol w="2726708">
                  <a:extLst>
                    <a:ext uri="{9D8B030D-6E8A-4147-A177-3AD203B41FA5}">
                      <a16:colId xmlns="" xmlns:a16="http://schemas.microsoft.com/office/drawing/2014/main" val="4290445980"/>
                    </a:ext>
                  </a:extLst>
                </a:gridCol>
                <a:gridCol w="2726708">
                  <a:extLst>
                    <a:ext uri="{9D8B030D-6E8A-4147-A177-3AD203B41FA5}">
                      <a16:colId xmlns="" xmlns:a16="http://schemas.microsoft.com/office/drawing/2014/main" val="3351542147"/>
                    </a:ext>
                  </a:extLst>
                </a:gridCol>
              </a:tblGrid>
              <a:tr h="272651">
                <a:tc>
                  <a:txBody>
                    <a:bodyPr/>
                    <a:lstStyle/>
                    <a:p>
                      <a:pPr algn="ctr"/>
                      <a:r>
                        <a:rPr lang="zh-CN" altLang="en-US" sz="1200" dirty="0" smtClean="0"/>
                        <a:t>书目</a:t>
                      </a:r>
                      <a:endParaRPr lang="zh-CN" altLang="en-US" sz="1200" dirty="0"/>
                    </a:p>
                  </a:txBody>
                  <a:tcPr/>
                </a:tc>
                <a:tc>
                  <a:txBody>
                    <a:bodyPr/>
                    <a:lstStyle/>
                    <a:p>
                      <a:pPr algn="ctr"/>
                      <a:r>
                        <a:rPr lang="zh-CN" altLang="en-US" sz="1200" dirty="0" smtClean="0"/>
                        <a:t>主要内容特点</a:t>
                      </a:r>
                      <a:endParaRPr lang="zh-CN" altLang="en-US" sz="1200" dirty="0"/>
                    </a:p>
                  </a:txBody>
                  <a:tcPr/>
                </a:tc>
                <a:tc>
                  <a:txBody>
                    <a:bodyPr/>
                    <a:lstStyle/>
                    <a:p>
                      <a:pPr algn="ctr"/>
                      <a:r>
                        <a:rPr lang="zh-CN" altLang="en-US" sz="1200" dirty="0" smtClean="0"/>
                        <a:t>分类</a:t>
                      </a:r>
                      <a:endParaRPr lang="zh-CN" altLang="en-US" sz="1200" dirty="0"/>
                    </a:p>
                  </a:txBody>
                  <a:tcPr/>
                </a:tc>
                <a:extLst>
                  <a:ext uri="{0D108BD9-81ED-4DB2-BD59-A6C34878D82A}">
                    <a16:rowId xmlns="" xmlns:a16="http://schemas.microsoft.com/office/drawing/2014/main" val="1989984557"/>
                  </a:ext>
                </a:extLst>
              </a:tr>
              <a:tr h="454419">
                <a:tc>
                  <a:txBody>
                    <a:bodyPr/>
                    <a:lstStyle/>
                    <a:p>
                      <a:r>
                        <a:rPr lang="zh-CN" altLang="en-US" sz="1200" dirty="0" smtClean="0"/>
                        <a:t>机载雷达手册</a:t>
                      </a:r>
                      <a:endParaRPr lang="zh-CN" altLang="en-US" sz="1200" dirty="0"/>
                    </a:p>
                  </a:txBody>
                  <a:tcPr/>
                </a:tc>
                <a:tc>
                  <a:txBody>
                    <a:bodyPr/>
                    <a:lstStyle/>
                    <a:p>
                      <a:r>
                        <a:rPr lang="zh-CN" altLang="en-US" sz="1200" dirty="0" smtClean="0"/>
                        <a:t>涉及</a:t>
                      </a:r>
                      <a:r>
                        <a:rPr lang="en-US" altLang="zh-CN" sz="1200" dirty="0" smtClean="0"/>
                        <a:t>16</a:t>
                      </a:r>
                      <a:r>
                        <a:rPr lang="zh-CN" altLang="en-US" sz="1200" dirty="0" smtClean="0"/>
                        <a:t>个国家</a:t>
                      </a:r>
                      <a:r>
                        <a:rPr lang="en-US" altLang="zh-CN" sz="1200" dirty="0" smtClean="0"/>
                        <a:t>700</a:t>
                      </a:r>
                      <a:r>
                        <a:rPr lang="zh-CN" altLang="en-US" sz="1200" dirty="0" smtClean="0"/>
                        <a:t>多种型号，主要侧重与军用类型的雷达。</a:t>
                      </a:r>
                      <a:endParaRPr lang="zh-CN" altLang="en-US" sz="1200" dirty="0"/>
                    </a:p>
                  </a:txBody>
                  <a:tcPr/>
                </a:tc>
                <a:tc rowSpan="2">
                  <a:txBody>
                    <a:bodyPr/>
                    <a:lstStyle/>
                    <a:p>
                      <a:pPr algn="ctr"/>
                      <a:r>
                        <a:rPr lang="zh-CN" altLang="en-US" sz="1200" dirty="0" smtClean="0"/>
                        <a:t>设备类</a:t>
                      </a:r>
                      <a:endParaRPr lang="zh-CN" altLang="en-US" sz="1200" dirty="0"/>
                    </a:p>
                  </a:txBody>
                  <a:tcPr anchor="ctr"/>
                </a:tc>
                <a:extLst>
                  <a:ext uri="{0D108BD9-81ED-4DB2-BD59-A6C34878D82A}">
                    <a16:rowId xmlns="" xmlns:a16="http://schemas.microsoft.com/office/drawing/2014/main" val="1792468014"/>
                  </a:ext>
                </a:extLst>
              </a:tr>
              <a:tr h="636186">
                <a:tc>
                  <a:txBody>
                    <a:bodyPr/>
                    <a:lstStyle/>
                    <a:p>
                      <a:r>
                        <a:rPr lang="zh-CN" altLang="en-US" sz="1200" dirty="0" smtClean="0"/>
                        <a:t>雷达与探测</a:t>
                      </a:r>
                      <a:endParaRPr lang="zh-CN" altLang="en-US" sz="1200" dirty="0"/>
                    </a:p>
                  </a:txBody>
                  <a:tcPr/>
                </a:tc>
                <a:tc>
                  <a:txBody>
                    <a:bodyPr/>
                    <a:lstStyle/>
                    <a:p>
                      <a:r>
                        <a:rPr lang="zh-CN" altLang="en-US" sz="1200" dirty="0" smtClean="0"/>
                        <a:t>概括地介绍了监视雷达、跟踪雷达、机载雷达、超视距雷达、民用雷达以及雷达新技术的发展</a:t>
                      </a:r>
                      <a:endParaRPr lang="zh-CN" altLang="en-US" sz="1200" dirty="0"/>
                    </a:p>
                  </a:txBody>
                  <a:tcPr/>
                </a:tc>
                <a:tc vMerge="1">
                  <a:txBody>
                    <a:bodyPr/>
                    <a:lstStyle/>
                    <a:p>
                      <a:endParaRPr lang="zh-CN" altLang="en-US" dirty="0"/>
                    </a:p>
                  </a:txBody>
                  <a:tcPr/>
                </a:tc>
                <a:extLst>
                  <a:ext uri="{0D108BD9-81ED-4DB2-BD59-A6C34878D82A}">
                    <a16:rowId xmlns="" xmlns:a16="http://schemas.microsoft.com/office/drawing/2014/main" val="4108984573"/>
                  </a:ext>
                </a:extLst>
              </a:tr>
              <a:tr h="454419">
                <a:tc>
                  <a:txBody>
                    <a:bodyPr/>
                    <a:lstStyle/>
                    <a:p>
                      <a:r>
                        <a:rPr lang="zh-CN" altLang="en-US" sz="1200" dirty="0" smtClean="0"/>
                        <a:t>雷达试验</a:t>
                      </a:r>
                      <a:endParaRPr lang="zh-CN" altLang="en-US" sz="1200" dirty="0"/>
                    </a:p>
                  </a:txBody>
                  <a:tcPr/>
                </a:tc>
                <a:tc>
                  <a:txBody>
                    <a:bodyPr/>
                    <a:lstStyle/>
                    <a:p>
                      <a:r>
                        <a:rPr lang="zh-CN" altLang="en-US" sz="1200" dirty="0" smtClean="0"/>
                        <a:t>以电子装备的组成、专业理论、试验方法等为主要内容</a:t>
                      </a:r>
                      <a:endParaRPr lang="zh-CN" altLang="en-US" sz="1200" dirty="0"/>
                    </a:p>
                  </a:txBody>
                  <a:tcPr/>
                </a:tc>
                <a:tc>
                  <a:txBody>
                    <a:bodyPr/>
                    <a:lstStyle/>
                    <a:p>
                      <a:pPr algn="ctr"/>
                      <a:r>
                        <a:rPr lang="zh-CN" altLang="en-US" sz="1200" dirty="0" smtClean="0"/>
                        <a:t>试验类</a:t>
                      </a:r>
                      <a:endParaRPr lang="zh-CN" altLang="en-US" sz="1200" dirty="0"/>
                    </a:p>
                  </a:txBody>
                  <a:tcPr anchor="ctr"/>
                </a:tc>
                <a:extLst>
                  <a:ext uri="{0D108BD9-81ED-4DB2-BD59-A6C34878D82A}">
                    <a16:rowId xmlns="" xmlns:a16="http://schemas.microsoft.com/office/drawing/2014/main" val="287241018"/>
                  </a:ext>
                </a:extLst>
              </a:tr>
              <a:tr h="516340">
                <a:tc>
                  <a:txBody>
                    <a:bodyPr/>
                    <a:lstStyle/>
                    <a:p>
                      <a:r>
                        <a:rPr lang="zh-CN" altLang="en-US" sz="1200" dirty="0" smtClean="0"/>
                        <a:t>雷达原理</a:t>
                      </a:r>
                      <a:endParaRPr lang="zh-CN" altLang="en-US" sz="1200" dirty="0"/>
                    </a:p>
                  </a:txBody>
                  <a:tcPr/>
                </a:tc>
                <a:tc>
                  <a:txBody>
                    <a:bodyPr/>
                    <a:lstStyle/>
                    <a:p>
                      <a:r>
                        <a:rPr lang="zh-CN" altLang="en-US" sz="1200" dirty="0" smtClean="0"/>
                        <a:t>以阐明雷达的组成和工作原理为主，还包括新技术以及电子对抗的内容</a:t>
                      </a:r>
                      <a:endParaRPr lang="zh-CN" altLang="en-US" sz="1200" dirty="0"/>
                    </a:p>
                  </a:txBody>
                  <a:tcPr/>
                </a:tc>
                <a:tc rowSpan="4">
                  <a:txBody>
                    <a:bodyPr/>
                    <a:lstStyle/>
                    <a:p>
                      <a:pPr algn="ctr"/>
                      <a:r>
                        <a:rPr lang="zh-CN" altLang="en-US" sz="1200" dirty="0" smtClean="0"/>
                        <a:t>原理类</a:t>
                      </a:r>
                      <a:endParaRPr lang="zh-CN" altLang="en-US" sz="1200" dirty="0"/>
                    </a:p>
                  </a:txBody>
                  <a:tcPr anchor="ctr"/>
                </a:tc>
                <a:extLst>
                  <a:ext uri="{0D108BD9-81ED-4DB2-BD59-A6C34878D82A}">
                    <a16:rowId xmlns="" xmlns:a16="http://schemas.microsoft.com/office/drawing/2014/main" val="1557014498"/>
                  </a:ext>
                </a:extLst>
              </a:tr>
              <a:tr h="516340">
                <a:tc>
                  <a:txBody>
                    <a:bodyPr/>
                    <a:lstStyle/>
                    <a:p>
                      <a:r>
                        <a:rPr lang="zh-CN" altLang="en-US" sz="1200" dirty="0" smtClean="0"/>
                        <a:t>雷达无源干扰原理</a:t>
                      </a:r>
                      <a:endParaRPr lang="zh-CN" altLang="en-US" sz="1200" dirty="0"/>
                    </a:p>
                  </a:txBody>
                  <a:tcPr/>
                </a:tc>
                <a:tc>
                  <a:txBody>
                    <a:bodyPr/>
                    <a:lstStyle/>
                    <a:p>
                      <a:r>
                        <a:rPr lang="zh-CN" altLang="en-US" sz="1200" dirty="0" smtClean="0"/>
                        <a:t>本书较系统地研究和论述了从波段和功能上分类的雷达无源干扰原理</a:t>
                      </a:r>
                      <a:endParaRPr lang="zh-CN" altLang="en-US" sz="1200" dirty="0"/>
                    </a:p>
                  </a:txBody>
                  <a:tcPr/>
                </a:tc>
                <a:tc vMerge="1">
                  <a:txBody>
                    <a:bodyPr/>
                    <a:lstStyle/>
                    <a:p>
                      <a:endParaRPr lang="zh-CN" altLang="en-US" dirty="0"/>
                    </a:p>
                  </a:txBody>
                  <a:tcPr/>
                </a:tc>
                <a:extLst>
                  <a:ext uri="{0D108BD9-81ED-4DB2-BD59-A6C34878D82A}">
                    <a16:rowId xmlns="" xmlns:a16="http://schemas.microsoft.com/office/drawing/2014/main" val="1379168791"/>
                  </a:ext>
                </a:extLst>
              </a:tr>
              <a:tr h="516340">
                <a:tc>
                  <a:txBody>
                    <a:bodyPr/>
                    <a:lstStyle/>
                    <a:p>
                      <a:r>
                        <a:rPr lang="zh-CN" altLang="en-US" sz="1200" dirty="0" smtClean="0"/>
                        <a:t>时变海面雷达目标散射现象学模型</a:t>
                      </a:r>
                      <a:endParaRPr lang="zh-CN" altLang="en-US" sz="1200" dirty="0"/>
                    </a:p>
                  </a:txBody>
                  <a:tcPr/>
                </a:tc>
                <a:tc>
                  <a:txBody>
                    <a:bodyPr/>
                    <a:lstStyle/>
                    <a:p>
                      <a:r>
                        <a:rPr lang="zh-CN" altLang="en-US" sz="1200" dirty="0" smtClean="0"/>
                        <a:t>本书汇集了作者近年来在时变海面舰船目标宽带雷达散射特性建模领域基础理论与仿真应用的研究成果。</a:t>
                      </a:r>
                    </a:p>
                  </a:txBody>
                  <a:tcPr/>
                </a:tc>
                <a:tc vMerge="1">
                  <a:txBody>
                    <a:bodyPr/>
                    <a:lstStyle/>
                    <a:p>
                      <a:endParaRPr lang="zh-CN" altLang="en-US" sz="1200" dirty="0"/>
                    </a:p>
                  </a:txBody>
                  <a:tcPr/>
                </a:tc>
                <a:extLst>
                  <a:ext uri="{0D108BD9-81ED-4DB2-BD59-A6C34878D82A}">
                    <a16:rowId xmlns="" xmlns:a16="http://schemas.microsoft.com/office/drawing/2014/main" val="631368586"/>
                  </a:ext>
                </a:extLst>
              </a:tr>
              <a:tr h="311276">
                <a:tc>
                  <a:txBody>
                    <a:bodyPr/>
                    <a:lstStyle/>
                    <a:p>
                      <a:r>
                        <a:rPr lang="zh-CN" altLang="en-US" sz="1200" dirty="0" smtClean="0"/>
                        <a:t>低截获率雷达的检测与分类</a:t>
                      </a:r>
                      <a:endParaRPr lang="zh-CN" altLang="en-US" sz="1200" dirty="0"/>
                    </a:p>
                  </a:txBody>
                  <a:tcPr/>
                </a:tc>
                <a:tc>
                  <a:txBody>
                    <a:bodyPr/>
                    <a:lstStyle/>
                    <a:p>
                      <a:r>
                        <a:rPr lang="zh-CN" altLang="en-US" sz="1200" dirty="0" smtClean="0"/>
                        <a:t>第一部分的主要目的是统一对</a:t>
                      </a:r>
                      <a:r>
                        <a:rPr lang="en-US" altLang="zh-CN" sz="1200" dirty="0" smtClean="0"/>
                        <a:t>LPI</a:t>
                      </a:r>
                      <a:r>
                        <a:rPr lang="zh-CN" altLang="en-US" sz="1200" dirty="0" smtClean="0"/>
                        <a:t>雷达基本设计原理。第二部分的主要目的是介绍截获接收机提取宽带波形参数的时频和双频信号处理技术。</a:t>
                      </a:r>
                      <a:endParaRPr lang="zh-CN" altLang="en-US" sz="1200" dirty="0"/>
                    </a:p>
                  </a:txBody>
                  <a:tcPr/>
                </a:tc>
                <a:tc vMerge="1">
                  <a:txBody>
                    <a:bodyPr/>
                    <a:lstStyle/>
                    <a:p>
                      <a:endParaRPr lang="zh-CN" altLang="en-US" sz="1200" dirty="0"/>
                    </a:p>
                  </a:txBody>
                  <a:tcPr/>
                </a:tc>
                <a:extLst>
                  <a:ext uri="{0D108BD9-81ED-4DB2-BD59-A6C34878D82A}">
                    <a16:rowId xmlns="" xmlns:a16="http://schemas.microsoft.com/office/drawing/2014/main" val="1827113130"/>
                  </a:ext>
                </a:extLst>
              </a:tr>
            </a:tbl>
          </a:graphicData>
        </a:graphic>
      </p:graphicFrame>
      <p:sp>
        <p:nvSpPr>
          <p:cNvPr id="9" name="文本框 8"/>
          <p:cNvSpPr txBox="1"/>
          <p:nvPr/>
        </p:nvSpPr>
        <p:spPr>
          <a:xfrm>
            <a:off x="3445608" y="6156012"/>
            <a:ext cx="1558440" cy="369332"/>
          </a:xfrm>
          <a:prstGeom prst="rect">
            <a:avLst/>
          </a:prstGeom>
          <a:noFill/>
        </p:spPr>
        <p:txBody>
          <a:bodyPr wrap="none" rtlCol="0">
            <a:spAutoFit/>
          </a:bodyPr>
          <a:lstStyle/>
          <a:p>
            <a:r>
              <a:rPr kumimoji="1" lang="zh-CN" altLang="en-US" dirty="0" smtClean="0"/>
              <a:t>表</a:t>
            </a:r>
            <a:r>
              <a:rPr kumimoji="1" lang="en-US" altLang="zh-CN" dirty="0" smtClean="0"/>
              <a:t>1</a:t>
            </a:r>
            <a:r>
              <a:rPr kumimoji="1" lang="zh-CN" altLang="en-US" dirty="0" smtClean="0"/>
              <a:t> 资源分析</a:t>
            </a:r>
            <a:endParaRPr kumimoji="1" lang="zh-CN" altLang="en-US" dirty="0"/>
          </a:p>
        </p:txBody>
      </p:sp>
    </p:spTree>
    <p:extLst>
      <p:ext uri="{BB962C8B-B14F-4D97-AF65-F5344CB8AC3E}">
        <p14:creationId xmlns:p14="http://schemas.microsoft.com/office/powerpoint/2010/main" val="11696120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0" lvl="0" indent="0">
              <a:buNone/>
            </a:pPr>
            <a:r>
              <a:rPr lang="en-US" altLang="zh-CN" dirty="0" smtClean="0"/>
              <a:t>1.</a:t>
            </a:r>
            <a:r>
              <a:rPr lang="zh-CN" altLang="en-US" dirty="0"/>
              <a:t> </a:t>
            </a:r>
            <a:r>
              <a:rPr lang="zh-CN" altLang="en-US" dirty="0" smtClean="0"/>
              <a:t>书目</a:t>
            </a:r>
            <a:r>
              <a:rPr lang="zh-CN" altLang="en-US" dirty="0"/>
              <a:t>内的本体提取</a:t>
            </a:r>
            <a:endParaRPr lang="en-US" altLang="zh-CN" dirty="0"/>
          </a:p>
          <a:p>
            <a:pPr marL="0" lvl="0" indent="0">
              <a:buNone/>
            </a:pPr>
            <a:r>
              <a:rPr lang="en-US" altLang="zh-CN" dirty="0"/>
              <a:t>	</a:t>
            </a:r>
            <a:r>
              <a:rPr lang="zh-CN" altLang="en-US" dirty="0"/>
              <a:t>书目章节标题的层次结构是作者对该领域知识的一种归纳，我们可以人工从中粗抽取出一些核心概念以及概念之间的上下位关系，并将这些概念与关系抽象成单本书目的本体模型（即确定类与属性的定义），这是领域本体构建的第一步。</a:t>
            </a:r>
            <a:endParaRPr lang="en-US" altLang="zh-CN" dirty="0"/>
          </a:p>
          <a:p>
            <a:pPr marL="0" lvl="0" indent="0">
              <a:buNone/>
            </a:pPr>
            <a:r>
              <a:rPr lang="en-US" altLang="zh-CN" dirty="0" smtClean="0"/>
              <a:t>2.</a:t>
            </a:r>
            <a:r>
              <a:rPr lang="zh-CN" altLang="en-US" dirty="0" smtClean="0"/>
              <a:t> 书目</a:t>
            </a:r>
            <a:r>
              <a:rPr lang="zh-CN" altLang="en-US" dirty="0"/>
              <a:t>间本体合并</a:t>
            </a:r>
            <a:endParaRPr lang="en-US" altLang="zh-CN" dirty="0"/>
          </a:p>
          <a:p>
            <a:pPr marL="0" lvl="0" indent="0">
              <a:buNone/>
            </a:pPr>
            <a:r>
              <a:rPr lang="en-US" altLang="zh-CN" dirty="0"/>
              <a:t>	</a:t>
            </a:r>
            <a:r>
              <a:rPr lang="zh-CN" altLang="en-US" dirty="0"/>
              <a:t>同一专业领域内的不同书目一般通过不同角度，不同方面对领域知识进行阐述。他们既有重合的知识点又有互补的知识点。领域本体构建的第二步是将第一步构建的单本书目的本体模型进行整合，得到一个更丰富，更全面的本体模型。</a:t>
            </a:r>
            <a:endParaRPr lang="en-US" altLang="zh-CN" dirty="0"/>
          </a:p>
          <a:p>
            <a:endParaRPr lang="zh-CN" altLang="en-US" dirty="0"/>
          </a:p>
          <a:p>
            <a:endParaRPr kumimoji="1" lang="zh-CN" altLang="en-US" dirty="0"/>
          </a:p>
        </p:txBody>
      </p:sp>
      <p:sp>
        <p:nvSpPr>
          <p:cNvPr id="3" name="标题 2"/>
          <p:cNvSpPr>
            <a:spLocks noGrp="1"/>
          </p:cNvSpPr>
          <p:nvPr>
            <p:ph type="title"/>
          </p:nvPr>
        </p:nvSpPr>
        <p:spPr/>
        <p:txBody>
          <a:bodyPr/>
          <a:lstStyle/>
          <a:p>
            <a:r>
              <a:rPr kumimoji="1" lang="zh-CN" altLang="en-US" dirty="0" smtClean="0"/>
              <a:t>构建步骤</a:t>
            </a:r>
            <a:endParaRPr kumimoji="1" lang="zh-CN" altLang="en-US" dirty="0"/>
          </a:p>
        </p:txBody>
      </p:sp>
    </p:spTree>
    <p:extLst>
      <p:ext uri="{BB962C8B-B14F-4D97-AF65-F5344CB8AC3E}">
        <p14:creationId xmlns:p14="http://schemas.microsoft.com/office/powerpoint/2010/main" val="1918054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lvl="0" indent="0">
              <a:buNone/>
            </a:pPr>
            <a:r>
              <a:rPr lang="en-US" altLang="zh-CN" dirty="0" smtClean="0"/>
              <a:t>3.</a:t>
            </a:r>
            <a:r>
              <a:rPr lang="zh-CN" altLang="en-US" dirty="0" smtClean="0"/>
              <a:t> 本体</a:t>
            </a:r>
            <a:r>
              <a:rPr lang="zh-CN" altLang="en-US" dirty="0"/>
              <a:t>模型的形式化</a:t>
            </a:r>
            <a:r>
              <a:rPr lang="en-US" altLang="zh-CN" dirty="0"/>
              <a:t>	</a:t>
            </a:r>
          </a:p>
          <a:p>
            <a:pPr marL="0" lvl="0" indent="0">
              <a:buNone/>
            </a:pPr>
            <a:r>
              <a:rPr lang="en-US" altLang="zh-CN" dirty="0"/>
              <a:t>	</a:t>
            </a:r>
            <a:r>
              <a:rPr lang="zh-CN" altLang="en-US" dirty="0"/>
              <a:t>前两步得到的本体模型仅仅是确定了类与属性的定义，我们可以利用</a:t>
            </a:r>
            <a:r>
              <a:rPr lang="en-US" altLang="zh-CN" dirty="0"/>
              <a:t>protégé</a:t>
            </a:r>
            <a:r>
              <a:rPr lang="zh-CN" altLang="en-US" dirty="0"/>
              <a:t>等专门编辑本体模型的工具对其进行形式化表示，写成规范的</a:t>
            </a:r>
            <a:r>
              <a:rPr lang="en-US" altLang="zh-CN" dirty="0" err="1"/>
              <a:t>rdf</a:t>
            </a:r>
            <a:r>
              <a:rPr lang="zh-CN" altLang="en-US" dirty="0"/>
              <a:t>或</a:t>
            </a:r>
            <a:r>
              <a:rPr lang="en-US" altLang="zh-CN" dirty="0"/>
              <a:t>owl</a:t>
            </a:r>
            <a:r>
              <a:rPr lang="zh-CN" altLang="en-US" dirty="0"/>
              <a:t>等语言形式。</a:t>
            </a:r>
            <a:endParaRPr lang="en-US" altLang="zh-CN" dirty="0"/>
          </a:p>
          <a:p>
            <a:pPr marL="0" lvl="0" indent="0">
              <a:buNone/>
            </a:pPr>
            <a:endParaRPr lang="en-US" altLang="zh-CN" dirty="0"/>
          </a:p>
          <a:p>
            <a:pPr marL="0" lvl="0" indent="0">
              <a:buNone/>
            </a:pPr>
            <a:r>
              <a:rPr lang="en-US" altLang="zh-CN" dirty="0" smtClean="0"/>
              <a:t>4.</a:t>
            </a:r>
            <a:r>
              <a:rPr lang="zh-CN" altLang="en-US" dirty="0" smtClean="0"/>
              <a:t> 本体</a:t>
            </a:r>
            <a:r>
              <a:rPr lang="zh-CN" altLang="en-US" dirty="0"/>
              <a:t>模型的验证</a:t>
            </a:r>
            <a:endParaRPr lang="en-US" altLang="zh-CN" dirty="0"/>
          </a:p>
          <a:p>
            <a:pPr marL="0" lvl="0" indent="0">
              <a:buNone/>
            </a:pPr>
            <a:r>
              <a:rPr lang="en-US" altLang="zh-CN" dirty="0"/>
              <a:t>	</a:t>
            </a:r>
            <a:r>
              <a:rPr lang="zh-CN" altLang="en-US" dirty="0"/>
              <a:t>本体模型不仅仅能表达知识的组织关系，还能进行推理和验证，最后一步需要通过实例来验证我们所构建的本体的合理性。</a:t>
            </a:r>
          </a:p>
          <a:p>
            <a:endParaRPr kumimoji="1" lang="zh-CN" altLang="en-US" dirty="0"/>
          </a:p>
        </p:txBody>
      </p:sp>
      <p:sp>
        <p:nvSpPr>
          <p:cNvPr id="3" name="标题 2"/>
          <p:cNvSpPr>
            <a:spLocks noGrp="1"/>
          </p:cNvSpPr>
          <p:nvPr>
            <p:ph type="title"/>
          </p:nvPr>
        </p:nvSpPr>
        <p:spPr/>
        <p:txBody>
          <a:bodyPr/>
          <a:lstStyle/>
          <a:p>
            <a:r>
              <a:rPr kumimoji="1" lang="zh-CN" altLang="en-US" dirty="0" smtClean="0"/>
              <a:t>构建步骤</a:t>
            </a:r>
            <a:endParaRPr kumimoji="1" lang="zh-CN" altLang="en-US" dirty="0"/>
          </a:p>
        </p:txBody>
      </p:sp>
    </p:spTree>
    <p:extLst>
      <p:ext uri="{BB962C8B-B14F-4D97-AF65-F5344CB8AC3E}">
        <p14:creationId xmlns:p14="http://schemas.microsoft.com/office/powerpoint/2010/main" val="15815152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雷达本体</a:t>
            </a:r>
            <a:endParaRPr kumimoji="1" lang="zh-CN" altLang="en-US" dirty="0"/>
          </a:p>
        </p:txBody>
      </p:sp>
      <p:sp>
        <p:nvSpPr>
          <p:cNvPr id="5" name="文本框 4"/>
          <p:cNvSpPr txBox="1"/>
          <p:nvPr/>
        </p:nvSpPr>
        <p:spPr>
          <a:xfrm>
            <a:off x="3635896" y="5805264"/>
            <a:ext cx="2018501" cy="369332"/>
          </a:xfrm>
          <a:prstGeom prst="rect">
            <a:avLst/>
          </a:prstGeom>
          <a:noFill/>
        </p:spPr>
        <p:txBody>
          <a:bodyPr wrap="none" rtlCol="0">
            <a:spAutoFit/>
          </a:bodyPr>
          <a:lstStyle/>
          <a:p>
            <a:r>
              <a:rPr kumimoji="1" lang="zh-CN" altLang="en-US" dirty="0" smtClean="0"/>
              <a:t>图</a:t>
            </a:r>
            <a:r>
              <a:rPr kumimoji="1" lang="en-US" altLang="zh-CN" dirty="0" smtClean="0"/>
              <a:t>2</a:t>
            </a:r>
            <a:r>
              <a:rPr kumimoji="1" lang="zh-CN" altLang="en-US" dirty="0" smtClean="0"/>
              <a:t> 本体类结构图</a:t>
            </a:r>
            <a:endParaRPr kumimoji="1"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121"/>
            <a:ext cx="9144000" cy="4465151"/>
          </a:xfrm>
          <a:prstGeom prst="rect">
            <a:avLst/>
          </a:prstGeom>
        </p:spPr>
      </p:pic>
    </p:spTree>
    <p:extLst>
      <p:ext uri="{BB962C8B-B14F-4D97-AF65-F5344CB8AC3E}">
        <p14:creationId xmlns:p14="http://schemas.microsoft.com/office/powerpoint/2010/main" val="19622967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smtClean="0"/>
              <a:t>类的属性</a:t>
            </a:r>
            <a:endParaRPr kumimoji="1" lang="zh-CN" altLang="en-US" dirty="0"/>
          </a:p>
        </p:txBody>
      </p:sp>
      <p:sp>
        <p:nvSpPr>
          <p:cNvPr id="5" name="文本框 4"/>
          <p:cNvSpPr txBox="1"/>
          <p:nvPr/>
        </p:nvSpPr>
        <p:spPr>
          <a:xfrm>
            <a:off x="3401183" y="5805264"/>
            <a:ext cx="2250937" cy="369332"/>
          </a:xfrm>
          <a:prstGeom prst="rect">
            <a:avLst/>
          </a:prstGeom>
          <a:noFill/>
        </p:spPr>
        <p:txBody>
          <a:bodyPr wrap="none" rtlCol="0">
            <a:spAutoFit/>
          </a:bodyPr>
          <a:lstStyle/>
          <a:p>
            <a:r>
              <a:rPr kumimoji="1" lang="zh-CN" altLang="en-US" dirty="0" smtClean="0"/>
              <a:t>图</a:t>
            </a:r>
            <a:r>
              <a:rPr kumimoji="1" lang="en-US" altLang="zh-CN" dirty="0" smtClean="0"/>
              <a:t>3</a:t>
            </a:r>
            <a:r>
              <a:rPr kumimoji="1" lang="zh-CN" altLang="en-US" dirty="0" smtClean="0"/>
              <a:t> 类的属性示意图</a:t>
            </a:r>
            <a:endParaRPr kumimoji="1"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1840733"/>
            <a:ext cx="9144000" cy="3964531"/>
          </a:xfrm>
          <a:prstGeom prst="rect">
            <a:avLst/>
          </a:prstGeom>
        </p:spPr>
      </p:pic>
    </p:spTree>
    <p:extLst>
      <p:ext uri="{BB962C8B-B14F-4D97-AF65-F5344CB8AC3E}">
        <p14:creationId xmlns:p14="http://schemas.microsoft.com/office/powerpoint/2010/main" val="7343607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t>图示为使用</a:t>
            </a:r>
            <a:r>
              <a:rPr kumimoji="1" lang="en-US" altLang="zh-CN" dirty="0"/>
              <a:t>protégé</a:t>
            </a:r>
            <a:r>
              <a:rPr kumimoji="1" lang="zh-CN" altLang="en-US" dirty="0"/>
              <a:t>进行编辑的雷达领域本体模型以及可视化窗口的展示图</a:t>
            </a:r>
          </a:p>
          <a:p>
            <a:endParaRPr kumimoji="1" lang="zh-CN" altLang="en-US" dirty="0"/>
          </a:p>
        </p:txBody>
      </p:sp>
      <p:sp>
        <p:nvSpPr>
          <p:cNvPr id="3" name="标题 2"/>
          <p:cNvSpPr>
            <a:spLocks noGrp="1"/>
          </p:cNvSpPr>
          <p:nvPr>
            <p:ph type="title"/>
          </p:nvPr>
        </p:nvSpPr>
        <p:spPr/>
        <p:txBody>
          <a:bodyPr/>
          <a:lstStyle/>
          <a:p>
            <a:r>
              <a:rPr lang="zh-CN" altLang="en-US" dirty="0"/>
              <a:t>当前已完成的本体模型</a:t>
            </a:r>
            <a:endParaRPr kumimoji="1" lang="zh-CN" altLang="en-US" dirty="0"/>
          </a:p>
        </p:txBody>
      </p:sp>
      <p:pic>
        <p:nvPicPr>
          <p:cNvPr id="4" name="图片 3"/>
          <p:cNvPicPr>
            <a:picLocks noChangeAspect="1"/>
          </p:cNvPicPr>
          <p:nvPr/>
        </p:nvPicPr>
        <p:blipFill>
          <a:blip r:embed="rId3"/>
          <a:stretch>
            <a:fillRect/>
          </a:stretch>
        </p:blipFill>
        <p:spPr>
          <a:xfrm>
            <a:off x="961256" y="2348880"/>
            <a:ext cx="6779096" cy="4509120"/>
          </a:xfrm>
          <a:prstGeom prst="rect">
            <a:avLst/>
          </a:prstGeom>
        </p:spPr>
      </p:pic>
    </p:spTree>
    <p:extLst>
      <p:ext uri="{BB962C8B-B14F-4D97-AF65-F5344CB8AC3E}">
        <p14:creationId xmlns:p14="http://schemas.microsoft.com/office/powerpoint/2010/main" val="1282302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620688"/>
            <a:ext cx="8229600" cy="5386603"/>
          </a:xfrm>
        </p:spPr>
        <p:txBody>
          <a:bodyPr/>
          <a:lstStyle/>
          <a:p>
            <a:r>
              <a:rPr lang="zh-CN" altLang="en-US" dirty="0" smtClean="0"/>
              <a:t>图示为使用</a:t>
            </a:r>
            <a:r>
              <a:rPr lang="en-US" altLang="zh-CN" dirty="0" smtClean="0"/>
              <a:t>owl</a:t>
            </a:r>
            <a:r>
              <a:rPr lang="zh-CN" altLang="en-US" dirty="0" smtClean="0"/>
              <a:t>语言形式化表示的雷达领域本体示例</a:t>
            </a:r>
            <a:endParaRPr lang="zh-CN" altLang="en-US" dirty="0"/>
          </a:p>
        </p:txBody>
      </p:sp>
      <p:pic>
        <p:nvPicPr>
          <p:cNvPr id="4" name="图片 3"/>
          <p:cNvPicPr>
            <a:picLocks noChangeAspect="1"/>
          </p:cNvPicPr>
          <p:nvPr/>
        </p:nvPicPr>
        <p:blipFill rotWithShape="1">
          <a:blip r:embed="rId3"/>
          <a:srcRect/>
          <a:stretch/>
        </p:blipFill>
        <p:spPr>
          <a:xfrm>
            <a:off x="683568" y="1768659"/>
            <a:ext cx="8255756" cy="1800200"/>
          </a:xfrm>
          <a:prstGeom prst="rect">
            <a:avLst/>
          </a:prstGeom>
        </p:spPr>
      </p:pic>
      <p:sp>
        <p:nvSpPr>
          <p:cNvPr id="7" name="文本框 6"/>
          <p:cNvSpPr txBox="1"/>
          <p:nvPr/>
        </p:nvSpPr>
        <p:spPr>
          <a:xfrm>
            <a:off x="3374396" y="1399327"/>
            <a:ext cx="2395207" cy="369332"/>
          </a:xfrm>
          <a:prstGeom prst="rect">
            <a:avLst/>
          </a:prstGeom>
          <a:noFill/>
        </p:spPr>
        <p:txBody>
          <a:bodyPr wrap="none" rtlCol="0">
            <a:spAutoFit/>
          </a:bodyPr>
          <a:lstStyle/>
          <a:p>
            <a:r>
              <a:rPr lang="zh-CN" altLang="en-US" dirty="0" smtClean="0"/>
              <a:t>对象型属性</a:t>
            </a:r>
            <a:r>
              <a:rPr lang="en-US" altLang="zh-CN" dirty="0" smtClean="0"/>
              <a:t>-</a:t>
            </a:r>
            <a:r>
              <a:rPr lang="zh-CN" altLang="en-US" dirty="0" smtClean="0"/>
              <a:t>关键技术</a:t>
            </a:r>
            <a:endParaRPr lang="zh-CN" altLang="en-US" dirty="0"/>
          </a:p>
        </p:txBody>
      </p:sp>
      <p:pic>
        <p:nvPicPr>
          <p:cNvPr id="8" name="图片 7"/>
          <p:cNvPicPr>
            <a:picLocks noChangeAspect="1"/>
          </p:cNvPicPr>
          <p:nvPr/>
        </p:nvPicPr>
        <p:blipFill>
          <a:blip r:embed="rId4"/>
          <a:stretch>
            <a:fillRect/>
          </a:stretch>
        </p:blipFill>
        <p:spPr>
          <a:xfrm>
            <a:off x="683635" y="4223973"/>
            <a:ext cx="7915275" cy="2152650"/>
          </a:xfrm>
          <a:prstGeom prst="rect">
            <a:avLst/>
          </a:prstGeom>
        </p:spPr>
      </p:pic>
      <p:sp>
        <p:nvSpPr>
          <p:cNvPr id="9" name="文本框 8"/>
          <p:cNvSpPr txBox="1"/>
          <p:nvPr/>
        </p:nvSpPr>
        <p:spPr>
          <a:xfrm>
            <a:off x="3360197" y="3854641"/>
            <a:ext cx="1933543" cy="369332"/>
          </a:xfrm>
          <a:prstGeom prst="rect">
            <a:avLst/>
          </a:prstGeom>
          <a:noFill/>
        </p:spPr>
        <p:txBody>
          <a:bodyPr wrap="none" rtlCol="0">
            <a:spAutoFit/>
          </a:bodyPr>
          <a:lstStyle/>
          <a:p>
            <a:r>
              <a:rPr lang="zh-CN" altLang="en-US" dirty="0" smtClean="0"/>
              <a:t>数值型属性</a:t>
            </a:r>
            <a:r>
              <a:rPr lang="en-US" altLang="zh-CN" dirty="0" smtClean="0"/>
              <a:t>-</a:t>
            </a:r>
            <a:r>
              <a:rPr lang="zh-CN" altLang="en-US" dirty="0" smtClean="0"/>
              <a:t>参数</a:t>
            </a:r>
            <a:endParaRPr lang="zh-CN" altLang="en-US" dirty="0"/>
          </a:p>
        </p:txBody>
      </p:sp>
    </p:spTree>
    <p:extLst>
      <p:ext uri="{BB962C8B-B14F-4D97-AF65-F5344CB8AC3E}">
        <p14:creationId xmlns:p14="http://schemas.microsoft.com/office/powerpoint/2010/main" val="20466867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109728" indent="0">
              <a:buNone/>
            </a:pPr>
            <a:r>
              <a:rPr lang="zh-CN" altLang="en-US" dirty="0" smtClean="0"/>
              <a:t>    由于</a:t>
            </a:r>
            <a:r>
              <a:rPr lang="zh-CN" altLang="en-US" dirty="0"/>
              <a:t>不同书目作者的编写思路不同，行文组织方式上有差异，叙事角度也不尽相同。所以在对单本书目本体模型进行合并的时候，往往会出现以下问题：</a:t>
            </a:r>
            <a:endParaRPr lang="en-US" altLang="zh-CN" dirty="0"/>
          </a:p>
          <a:p>
            <a:pPr marL="0" indent="0">
              <a:buNone/>
            </a:pPr>
            <a:r>
              <a:rPr lang="en-US" altLang="zh-CN" dirty="0" smtClean="0"/>
              <a:t>1.</a:t>
            </a:r>
            <a:r>
              <a:rPr lang="zh-CN" altLang="en-US" dirty="0" smtClean="0"/>
              <a:t> 分类</a:t>
            </a:r>
            <a:r>
              <a:rPr lang="zh-CN" altLang="en-US" dirty="0"/>
              <a:t>关系冲突的问题</a:t>
            </a:r>
            <a:endParaRPr lang="en-US" altLang="zh-CN" dirty="0"/>
          </a:p>
          <a:p>
            <a:pPr marL="0" indent="0">
              <a:buNone/>
            </a:pPr>
            <a:r>
              <a:rPr lang="zh-CN" altLang="en-US" dirty="0" smtClean="0"/>
              <a:t>        某些</a:t>
            </a:r>
            <a:r>
              <a:rPr lang="zh-CN" altLang="en-US" dirty="0"/>
              <a:t>概念在不同书目下服从不同的分类法，不同的分类法之间有的仅仅是角度不同，有的相互之间存在冲突。</a:t>
            </a:r>
            <a:endParaRPr lang="en-US" altLang="zh-CN" dirty="0"/>
          </a:p>
          <a:p>
            <a:pPr marL="0" indent="0">
              <a:buNone/>
            </a:pPr>
            <a:r>
              <a:rPr lang="en-US" altLang="zh-CN" dirty="0" smtClean="0"/>
              <a:t>2.</a:t>
            </a:r>
            <a:r>
              <a:rPr lang="zh-CN" altLang="en-US" dirty="0" smtClean="0"/>
              <a:t> 同</a:t>
            </a:r>
            <a:r>
              <a:rPr lang="zh-CN" altLang="en-US" dirty="0"/>
              <a:t>义词问题</a:t>
            </a:r>
            <a:endParaRPr lang="en-US" altLang="zh-CN" dirty="0"/>
          </a:p>
          <a:p>
            <a:pPr marL="0" indent="0">
              <a:buNone/>
            </a:pPr>
            <a:r>
              <a:rPr lang="en-US" altLang="zh-CN" dirty="0"/>
              <a:t>	</a:t>
            </a:r>
            <a:r>
              <a:rPr lang="zh-CN" altLang="en-US" dirty="0"/>
              <a:t>相同的概念在不同书目中可能用两个不同的词汇表达，这种情况我们需要对相同的概念进行合并或者在他们之间构建的同义关系。</a:t>
            </a:r>
            <a:endParaRPr lang="en-US" altLang="zh-CN" dirty="0"/>
          </a:p>
          <a:p>
            <a:pPr marL="457200" lvl="1" indent="0">
              <a:buNone/>
            </a:pPr>
            <a:endParaRPr lang="en-US" altLang="zh-CN" dirty="0"/>
          </a:p>
          <a:p>
            <a:endParaRPr kumimoji="1" lang="zh-CN" altLang="en-US" dirty="0"/>
          </a:p>
        </p:txBody>
      </p:sp>
      <p:sp>
        <p:nvSpPr>
          <p:cNvPr id="3" name="标题 2"/>
          <p:cNvSpPr>
            <a:spLocks noGrp="1"/>
          </p:cNvSpPr>
          <p:nvPr>
            <p:ph type="title"/>
          </p:nvPr>
        </p:nvSpPr>
        <p:spPr/>
        <p:txBody>
          <a:bodyPr/>
          <a:lstStyle/>
          <a:p>
            <a:r>
              <a:rPr lang="zh-CN" altLang="en-US" dirty="0"/>
              <a:t>建模过程中的问题</a:t>
            </a:r>
            <a:endParaRPr kumimoji="1" lang="zh-CN" altLang="en-US" dirty="0"/>
          </a:p>
        </p:txBody>
      </p:sp>
    </p:spTree>
    <p:extLst>
      <p:ext uri="{BB962C8B-B14F-4D97-AF65-F5344CB8AC3E}">
        <p14:creationId xmlns:p14="http://schemas.microsoft.com/office/powerpoint/2010/main" val="13436445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376672"/>
          </a:xfrm>
        </p:spPr>
        <p:txBody>
          <a:bodyPr>
            <a:normAutofit fontScale="85000" lnSpcReduction="10000"/>
          </a:bodyPr>
          <a:lstStyle/>
          <a:p>
            <a:pPr marL="109728" indent="0">
              <a:lnSpc>
                <a:spcPct val="130000"/>
              </a:lnSpc>
              <a:buNone/>
            </a:pPr>
            <a:r>
              <a:rPr lang="zh-CN" altLang="en-US" dirty="0" smtClean="0"/>
              <a:t>      雷达</a:t>
            </a:r>
            <a:r>
              <a:rPr lang="zh-CN" altLang="en-US" dirty="0"/>
              <a:t>，是一种用无线电的方法发现目标并测定它们的空间位置的电子设备。雷达技术发展至今，无论是在军用领域还是民用领域，都有着非常广泛的应用基础</a:t>
            </a:r>
            <a:r>
              <a:rPr lang="zh-CN" altLang="en-US" dirty="0" smtClean="0"/>
              <a:t>。</a:t>
            </a:r>
          </a:p>
          <a:p>
            <a:pPr marL="109728" indent="0">
              <a:lnSpc>
                <a:spcPct val="130000"/>
              </a:lnSpc>
              <a:buNone/>
            </a:pPr>
            <a:r>
              <a:rPr lang="zh-CN" altLang="en-US" dirty="0"/>
              <a:t> </a:t>
            </a:r>
            <a:r>
              <a:rPr lang="zh-CN" altLang="en-US" dirty="0" smtClean="0"/>
              <a:t>     但是</a:t>
            </a:r>
            <a:r>
              <a:rPr lang="zh-CN" altLang="en-US" dirty="0"/>
              <a:t>，雷达种类繁多，分类的方法非常复杂，各种雷达背后的原理和技术细节也存在差异，对雷达技术的研究人员和学习人群造成了很大的阻力。虽然目前已有许多介绍雷达技术的书籍可供学者阅读和传播，但是，这些书籍存在概念间关系不够明确</a:t>
            </a:r>
            <a:r>
              <a:rPr lang="en-US" altLang="zh-CN" dirty="0"/>
              <a:t>, </a:t>
            </a:r>
            <a:r>
              <a:rPr lang="zh-CN" altLang="en-US" dirty="0"/>
              <a:t>没有形成结构化知识</a:t>
            </a:r>
            <a:r>
              <a:rPr lang="en-US" altLang="zh-CN" dirty="0"/>
              <a:t>, </a:t>
            </a:r>
            <a:r>
              <a:rPr lang="zh-CN" altLang="en-US" dirty="0"/>
              <a:t>语境信息描述不充分等问题</a:t>
            </a:r>
            <a:r>
              <a:rPr lang="en-US" altLang="zh-CN" dirty="0"/>
              <a:t>, </a:t>
            </a:r>
            <a:r>
              <a:rPr lang="zh-CN" altLang="en-US" dirty="0"/>
              <a:t>无法形成对雷达领域知识的完整性，系统性的描述。依靠学者自发整理归纳则存在巨大的时间成本和理解差异问题</a:t>
            </a:r>
            <a:r>
              <a:rPr lang="zh-CN" altLang="en-US" dirty="0" smtClean="0"/>
              <a:t>。</a:t>
            </a:r>
          </a:p>
          <a:p>
            <a:pPr marL="109728" indent="0">
              <a:lnSpc>
                <a:spcPct val="130000"/>
              </a:lnSpc>
              <a:buNone/>
            </a:pPr>
            <a:r>
              <a:rPr lang="zh-CN" altLang="en-US" dirty="0"/>
              <a:t> </a:t>
            </a:r>
            <a:r>
              <a:rPr lang="zh-CN" altLang="en-US" dirty="0" smtClean="0"/>
              <a:t>      因此</a:t>
            </a:r>
            <a:r>
              <a:rPr lang="zh-CN" altLang="en-US" dirty="0"/>
              <a:t>，对“雷达与探测”领域进行本体构建和领域知识库的建设就成了一项迫在眉睫的工作。</a:t>
            </a:r>
          </a:p>
          <a:p>
            <a:pPr marL="109728" indent="0">
              <a:lnSpc>
                <a:spcPct val="150000"/>
              </a:lnSpc>
              <a:buNone/>
            </a:pPr>
            <a:endParaRPr lang="zh-CN" altLang="en-US" dirty="0" smtClean="0"/>
          </a:p>
        </p:txBody>
      </p:sp>
      <p:sp>
        <p:nvSpPr>
          <p:cNvPr id="3" name="标题 2"/>
          <p:cNvSpPr>
            <a:spLocks noGrp="1"/>
          </p:cNvSpPr>
          <p:nvPr>
            <p:ph type="title"/>
          </p:nvPr>
        </p:nvSpPr>
        <p:spPr/>
        <p:txBody>
          <a:bodyPr/>
          <a:lstStyle/>
          <a:p>
            <a:r>
              <a:rPr lang="zh-CN" altLang="en-US" dirty="0" smtClean="0">
                <a:effectLst/>
              </a:rPr>
              <a:t>背景</a:t>
            </a:r>
            <a:r>
              <a:rPr lang="zh-CN" altLang="zh-CN" dirty="0" smtClean="0">
                <a:effectLst/>
              </a:rPr>
              <a:t> </a:t>
            </a:r>
            <a:endParaRPr lang="zh-CN" altLang="en-US" dirty="0"/>
          </a:p>
        </p:txBody>
      </p:sp>
    </p:spTree>
    <p:extLst>
      <p:ext uri="{BB962C8B-B14F-4D97-AF65-F5344CB8AC3E}">
        <p14:creationId xmlns:p14="http://schemas.microsoft.com/office/powerpoint/2010/main" val="34020436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smtClean="0"/>
              <a:t>3.</a:t>
            </a:r>
            <a:r>
              <a:rPr lang="zh-CN" altLang="en-US" dirty="0" smtClean="0"/>
              <a:t> 词汇</a:t>
            </a:r>
            <a:r>
              <a:rPr lang="zh-CN" altLang="en-US" dirty="0"/>
              <a:t>含义不同的问题</a:t>
            </a:r>
            <a:endParaRPr lang="en-US" altLang="zh-CN" dirty="0"/>
          </a:p>
          <a:p>
            <a:pPr marL="0" indent="0">
              <a:buNone/>
            </a:pPr>
            <a:r>
              <a:rPr lang="en-US" altLang="zh-CN" dirty="0"/>
              <a:t>	</a:t>
            </a:r>
            <a:r>
              <a:rPr lang="zh-CN" altLang="en-US" dirty="0"/>
              <a:t>同一词汇在不同书目中的表述不一样，即语义上属于两个不同的概念，这种情况我们需要对其加以区分，消除歧义。</a:t>
            </a:r>
            <a:endParaRPr lang="en-US" altLang="zh-CN" dirty="0"/>
          </a:p>
          <a:p>
            <a:pPr marL="0" indent="0">
              <a:buNone/>
            </a:pPr>
            <a:endParaRPr lang="en-US" altLang="zh-CN" dirty="0"/>
          </a:p>
          <a:p>
            <a:pPr marL="0" indent="0">
              <a:buNone/>
            </a:pPr>
            <a:r>
              <a:rPr lang="en-US" altLang="zh-CN" dirty="0" smtClean="0"/>
              <a:t>4.</a:t>
            </a:r>
            <a:r>
              <a:rPr lang="zh-CN" altLang="en-US" dirty="0" smtClean="0"/>
              <a:t> 组织</a:t>
            </a:r>
            <a:r>
              <a:rPr lang="zh-CN" altLang="en-US" dirty="0"/>
              <a:t>方式不同的问题</a:t>
            </a:r>
            <a:endParaRPr lang="en-US" altLang="zh-CN" dirty="0"/>
          </a:p>
          <a:p>
            <a:endParaRPr kumimoji="1" lang="zh-CN" altLang="en-US" dirty="0"/>
          </a:p>
        </p:txBody>
      </p:sp>
      <p:sp>
        <p:nvSpPr>
          <p:cNvPr id="3" name="标题 2"/>
          <p:cNvSpPr>
            <a:spLocks noGrp="1"/>
          </p:cNvSpPr>
          <p:nvPr>
            <p:ph type="title"/>
          </p:nvPr>
        </p:nvSpPr>
        <p:spPr/>
        <p:txBody>
          <a:bodyPr/>
          <a:lstStyle/>
          <a:p>
            <a:r>
              <a:rPr kumimoji="1" lang="zh-CN" altLang="en-US" dirty="0" smtClean="0"/>
              <a:t>建模过程中的问题</a:t>
            </a:r>
            <a:endParaRPr kumimoji="1" lang="zh-CN" altLang="en-US" dirty="0"/>
          </a:p>
        </p:txBody>
      </p:sp>
    </p:spTree>
    <p:extLst>
      <p:ext uri="{BB962C8B-B14F-4D97-AF65-F5344CB8AC3E}">
        <p14:creationId xmlns:p14="http://schemas.microsoft.com/office/powerpoint/2010/main" val="21069185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14350" lvl="0" indent="-514350">
              <a:lnSpc>
                <a:spcPct val="150000"/>
              </a:lnSpc>
              <a:spcBef>
                <a:spcPts val="0"/>
              </a:spcBef>
              <a:buClrTx/>
              <a:buSzTx/>
              <a:buFont typeface="+mj-lt"/>
              <a:buAutoNum type="arabicPeriod"/>
            </a:pPr>
            <a:r>
              <a:rPr lang="zh-CN" altLang="en-US" sz="2800" dirty="0" smtClean="0"/>
              <a:t>提取和归纳“雷达与探测”</a:t>
            </a:r>
            <a:r>
              <a:rPr lang="zh-CN" altLang="en-US" sz="2800" dirty="0"/>
              <a:t>领域</a:t>
            </a:r>
            <a:r>
              <a:rPr lang="zh-CN" altLang="en-US" sz="2800" dirty="0" smtClean="0"/>
              <a:t>的重要知识</a:t>
            </a:r>
            <a:endParaRPr lang="en-US" altLang="zh-CN" sz="2800" dirty="0" smtClean="0"/>
          </a:p>
          <a:p>
            <a:pPr marL="514350" lvl="0" indent="-514350">
              <a:lnSpc>
                <a:spcPct val="150000"/>
              </a:lnSpc>
              <a:spcBef>
                <a:spcPts val="0"/>
              </a:spcBef>
              <a:buClrTx/>
              <a:buSzTx/>
              <a:buFont typeface="+mj-lt"/>
              <a:buAutoNum type="arabicPeriod"/>
            </a:pPr>
            <a:r>
              <a:rPr lang="zh-CN" altLang="en-US" sz="2800" dirty="0" smtClean="0"/>
              <a:t>列举</a:t>
            </a:r>
            <a:r>
              <a:rPr lang="zh-CN" altLang="en-US" sz="2800" dirty="0"/>
              <a:t>了该领域部分的术语、概念及实例</a:t>
            </a:r>
            <a:endParaRPr lang="en-US" altLang="zh-CN" sz="2800" dirty="0"/>
          </a:p>
          <a:p>
            <a:pPr marL="514350" lvl="0" indent="-514350">
              <a:lnSpc>
                <a:spcPct val="150000"/>
              </a:lnSpc>
              <a:spcBef>
                <a:spcPts val="0"/>
              </a:spcBef>
              <a:buClrTx/>
              <a:buSzTx/>
              <a:buFont typeface="+mj-lt"/>
              <a:buAutoNum type="arabicPeriod"/>
            </a:pPr>
            <a:r>
              <a:rPr lang="zh-CN" altLang="en-US" sz="2800" dirty="0" smtClean="0"/>
              <a:t>定义了类</a:t>
            </a:r>
            <a:r>
              <a:rPr lang="zh-CN" altLang="en-US" sz="2800" dirty="0"/>
              <a:t>和类的层次</a:t>
            </a:r>
            <a:r>
              <a:rPr lang="zh-CN" altLang="en-US" sz="2800" dirty="0" smtClean="0"/>
              <a:t>体系、类的属性</a:t>
            </a:r>
            <a:endParaRPr lang="en-US" altLang="zh-CN" sz="2800" dirty="0"/>
          </a:p>
          <a:p>
            <a:pPr marL="514350" lvl="0" indent="-514350">
              <a:lnSpc>
                <a:spcPct val="150000"/>
              </a:lnSpc>
              <a:spcBef>
                <a:spcPts val="0"/>
              </a:spcBef>
              <a:buClrTx/>
              <a:buSzTx/>
              <a:buFont typeface="+mj-lt"/>
              <a:buAutoNum type="arabicPeriod"/>
            </a:pPr>
            <a:r>
              <a:rPr lang="zh-CN" altLang="en-US" sz="2800" dirty="0" smtClean="0"/>
              <a:t>建立</a:t>
            </a:r>
            <a:r>
              <a:rPr lang="zh-CN" altLang="en-US" sz="2800" dirty="0"/>
              <a:t>的初步的本体</a:t>
            </a:r>
            <a:r>
              <a:rPr lang="zh-CN" altLang="en-US" sz="2800" dirty="0" smtClean="0"/>
              <a:t>框架</a:t>
            </a:r>
            <a:endParaRPr lang="en-US" altLang="zh-CN" sz="2800" dirty="0" smtClean="0"/>
          </a:p>
          <a:p>
            <a:pPr marL="514350" lvl="0" indent="-514350">
              <a:lnSpc>
                <a:spcPct val="150000"/>
              </a:lnSpc>
              <a:spcBef>
                <a:spcPts val="0"/>
              </a:spcBef>
              <a:buClrTx/>
              <a:buSzTx/>
              <a:buFont typeface="+mj-lt"/>
              <a:buAutoNum type="arabicPeriod"/>
            </a:pPr>
            <a:r>
              <a:rPr lang="zh-CN" altLang="en-US" sz="2800" dirty="0" smtClean="0"/>
              <a:t>本体形式化初步描述</a:t>
            </a:r>
            <a:endParaRPr lang="zh-CN" altLang="en-US" sz="2800" dirty="0"/>
          </a:p>
          <a:p>
            <a:endParaRPr kumimoji="1" lang="zh-CN" altLang="en-US" dirty="0"/>
          </a:p>
        </p:txBody>
      </p:sp>
      <p:sp>
        <p:nvSpPr>
          <p:cNvPr id="3" name="标题 2"/>
          <p:cNvSpPr>
            <a:spLocks noGrp="1"/>
          </p:cNvSpPr>
          <p:nvPr>
            <p:ph type="title"/>
          </p:nvPr>
        </p:nvSpPr>
        <p:spPr/>
        <p:txBody>
          <a:bodyPr/>
          <a:lstStyle/>
          <a:p>
            <a:r>
              <a:rPr kumimoji="1" lang="zh-CN" altLang="en-US" dirty="0" smtClean="0"/>
              <a:t>总结</a:t>
            </a:r>
            <a:endParaRPr kumimoji="1" lang="zh-CN" altLang="en-US" dirty="0"/>
          </a:p>
        </p:txBody>
      </p:sp>
    </p:spTree>
    <p:extLst>
      <p:ext uri="{BB962C8B-B14F-4D97-AF65-F5344CB8AC3E}">
        <p14:creationId xmlns:p14="http://schemas.microsoft.com/office/powerpoint/2010/main" val="19977847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457200" lvl="0" indent="-457200">
              <a:lnSpc>
                <a:spcPct val="150000"/>
              </a:lnSpc>
              <a:spcBef>
                <a:spcPts val="0"/>
              </a:spcBef>
              <a:buClrTx/>
              <a:buSzTx/>
              <a:buFont typeface="+mj-lt"/>
              <a:buAutoNum type="arabicPeriod"/>
            </a:pPr>
            <a:r>
              <a:rPr lang="zh-CN" altLang="en-US" sz="2800" dirty="0" smtClean="0">
                <a:solidFill>
                  <a:prstClr val="black"/>
                </a:solidFill>
              </a:rPr>
              <a:t>完善</a:t>
            </a:r>
            <a:r>
              <a:rPr lang="zh-CN" altLang="en-US" sz="2800" dirty="0">
                <a:solidFill>
                  <a:prstClr val="black"/>
                </a:solidFill>
              </a:rPr>
              <a:t>和扩展</a:t>
            </a:r>
            <a:r>
              <a:rPr lang="zh-CN" altLang="en-US" sz="2800" dirty="0" smtClean="0">
                <a:solidFill>
                  <a:prstClr val="black"/>
                </a:solidFill>
              </a:rPr>
              <a:t>现有本体</a:t>
            </a:r>
            <a:r>
              <a:rPr lang="zh-CN" altLang="en-US" sz="2800" dirty="0">
                <a:solidFill>
                  <a:prstClr val="black"/>
                </a:solidFill>
              </a:rPr>
              <a:t>模型</a:t>
            </a:r>
            <a:r>
              <a:rPr lang="zh-CN" altLang="en-US" sz="2800" dirty="0" smtClean="0">
                <a:solidFill>
                  <a:prstClr val="black"/>
                </a:solidFill>
              </a:rPr>
              <a:t>，明确</a:t>
            </a:r>
            <a:r>
              <a:rPr lang="zh-CN" altLang="en-US" sz="2800" dirty="0" smtClean="0"/>
              <a:t>类以及</a:t>
            </a:r>
            <a:r>
              <a:rPr lang="zh-CN" altLang="en-US" sz="2800" dirty="0"/>
              <a:t>层级化的分类</a:t>
            </a:r>
            <a:r>
              <a:rPr lang="zh-CN" altLang="en-US" sz="2800" dirty="0" smtClean="0"/>
              <a:t>模型</a:t>
            </a:r>
            <a:endParaRPr lang="en-US" altLang="zh-CN" sz="2800" dirty="0" smtClean="0"/>
          </a:p>
          <a:p>
            <a:pPr marL="457200" lvl="0" indent="-457200">
              <a:lnSpc>
                <a:spcPct val="150000"/>
              </a:lnSpc>
              <a:spcBef>
                <a:spcPts val="0"/>
              </a:spcBef>
              <a:buClrTx/>
              <a:buSzTx/>
              <a:buFont typeface="+mj-lt"/>
              <a:buAutoNum type="arabicPeriod"/>
            </a:pPr>
            <a:r>
              <a:rPr lang="zh-CN" altLang="en-US" sz="2800" dirty="0" smtClean="0">
                <a:solidFill>
                  <a:prstClr val="black"/>
                </a:solidFill>
              </a:rPr>
              <a:t>完善</a:t>
            </a:r>
            <a:r>
              <a:rPr lang="zh-CN" altLang="en-US" sz="2800" dirty="0">
                <a:solidFill>
                  <a:prstClr val="black"/>
                </a:solidFill>
              </a:rPr>
              <a:t>本体形式化</a:t>
            </a:r>
            <a:r>
              <a:rPr lang="zh-CN" altLang="en-US" sz="2800" dirty="0" smtClean="0">
                <a:solidFill>
                  <a:prstClr val="black"/>
                </a:solidFill>
              </a:rPr>
              <a:t>描述</a:t>
            </a:r>
            <a:endParaRPr lang="en-US" altLang="zh-CN" sz="2800" dirty="0" smtClean="0">
              <a:solidFill>
                <a:prstClr val="black"/>
              </a:solidFill>
            </a:endParaRPr>
          </a:p>
          <a:p>
            <a:pPr marL="457200" lvl="0" indent="-457200">
              <a:lnSpc>
                <a:spcPct val="150000"/>
              </a:lnSpc>
              <a:spcBef>
                <a:spcPts val="0"/>
              </a:spcBef>
              <a:buClrTx/>
              <a:buSzTx/>
              <a:buFont typeface="+mj-lt"/>
              <a:buAutoNum type="arabicPeriod"/>
            </a:pPr>
            <a:r>
              <a:rPr lang="zh-CN" altLang="en-US" sz="2800" dirty="0"/>
              <a:t>本体优化与验证。</a:t>
            </a:r>
            <a:endParaRPr lang="zh-CN" altLang="en-US" sz="2800" dirty="0" smtClean="0">
              <a:solidFill>
                <a:prstClr val="black"/>
              </a:solidFill>
            </a:endParaRPr>
          </a:p>
          <a:p>
            <a:pPr marL="457200" lvl="0" indent="-457200">
              <a:lnSpc>
                <a:spcPct val="150000"/>
              </a:lnSpc>
              <a:spcBef>
                <a:spcPts val="0"/>
              </a:spcBef>
              <a:buClrTx/>
              <a:buSzTx/>
              <a:buFont typeface="+mj-lt"/>
              <a:buAutoNum type="arabicPeriod"/>
            </a:pPr>
            <a:endParaRPr lang="en-US" altLang="zh-CN" sz="2800" dirty="0">
              <a:solidFill>
                <a:prstClr val="black"/>
              </a:solidFill>
            </a:endParaRPr>
          </a:p>
          <a:p>
            <a:endParaRPr kumimoji="1" lang="zh-CN" altLang="en-US" dirty="0"/>
          </a:p>
        </p:txBody>
      </p:sp>
      <p:sp>
        <p:nvSpPr>
          <p:cNvPr id="3" name="标题 2"/>
          <p:cNvSpPr>
            <a:spLocks noGrp="1"/>
          </p:cNvSpPr>
          <p:nvPr>
            <p:ph type="title"/>
          </p:nvPr>
        </p:nvSpPr>
        <p:spPr/>
        <p:txBody>
          <a:bodyPr/>
          <a:lstStyle/>
          <a:p>
            <a:r>
              <a:rPr kumimoji="1" lang="zh-CN" altLang="en-US" dirty="0" smtClean="0"/>
              <a:t>下一步工作</a:t>
            </a:r>
            <a:endParaRPr kumimoji="1" lang="zh-CN" altLang="en-US" dirty="0"/>
          </a:p>
        </p:txBody>
      </p:sp>
    </p:spTree>
    <p:extLst>
      <p:ext uri="{BB962C8B-B14F-4D97-AF65-F5344CB8AC3E}">
        <p14:creationId xmlns:p14="http://schemas.microsoft.com/office/powerpoint/2010/main" val="862111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a:buNone/>
            </a:pPr>
            <a:r>
              <a:rPr lang="zh-CN" altLang="en-US" dirty="0" smtClean="0"/>
              <a:t>进行</a:t>
            </a:r>
            <a:r>
              <a:rPr lang="zh-CN" altLang="en-US" dirty="0"/>
              <a:t>“雷达与探测”本体的构建具有以下意义。</a:t>
            </a:r>
            <a:endParaRPr lang="en-US" altLang="zh-CN" dirty="0"/>
          </a:p>
          <a:p>
            <a:pPr>
              <a:buFont typeface="Wingdings" charset="2"/>
              <a:buChar char="Ø"/>
            </a:pPr>
            <a:r>
              <a:rPr lang="zh-CN" altLang="en-US" dirty="0" smtClean="0"/>
              <a:t>为</a:t>
            </a:r>
            <a:r>
              <a:rPr lang="zh-CN" altLang="en-US" dirty="0"/>
              <a:t>用户提供雷达领域知识</a:t>
            </a:r>
            <a:r>
              <a:rPr lang="zh-CN" altLang="en-US" dirty="0" smtClean="0"/>
              <a:t>的语义检索</a:t>
            </a:r>
            <a:r>
              <a:rPr lang="zh-CN" altLang="en-US" dirty="0"/>
              <a:t>；</a:t>
            </a:r>
            <a:endParaRPr lang="en-US" altLang="zh-CN" dirty="0"/>
          </a:p>
          <a:p>
            <a:pPr>
              <a:buFont typeface="Wingdings" charset="2"/>
              <a:buChar char="Ø"/>
            </a:pPr>
            <a:r>
              <a:rPr lang="zh-CN" altLang="en-US" dirty="0"/>
              <a:t>能够刻画领域内概念之间的层次关系</a:t>
            </a:r>
            <a:r>
              <a:rPr lang="en-US" altLang="zh-CN" dirty="0"/>
              <a:t>, </a:t>
            </a:r>
            <a:r>
              <a:rPr lang="zh-CN" altLang="en-US" dirty="0"/>
              <a:t>为用户提供领域内知识完整的、系统的</a:t>
            </a:r>
            <a:r>
              <a:rPr lang="zh-CN" altLang="en-US" dirty="0" smtClean="0"/>
              <a:t>描述；</a:t>
            </a:r>
          </a:p>
          <a:p>
            <a:pPr>
              <a:buFont typeface="Wingdings" charset="2"/>
              <a:buChar char="Ø"/>
            </a:pPr>
            <a:r>
              <a:rPr lang="zh-CN" altLang="en-US" dirty="0" smtClean="0"/>
              <a:t>能够</a:t>
            </a:r>
            <a:r>
              <a:rPr lang="zh-CN" altLang="en-US" dirty="0"/>
              <a:t>对雷达知识进行验证和推理，产生新的知识；</a:t>
            </a:r>
            <a:endParaRPr lang="en-US" altLang="zh-CN" dirty="0"/>
          </a:p>
          <a:p>
            <a:pPr>
              <a:buFont typeface="Wingdings" charset="2"/>
              <a:buChar char="Ø"/>
            </a:pPr>
            <a:r>
              <a:rPr lang="zh-CN" altLang="en-US" dirty="0" smtClean="0"/>
              <a:t>为</a:t>
            </a:r>
            <a:r>
              <a:rPr lang="zh-CN" altLang="en-US" dirty="0"/>
              <a:t>研究人员对雷达技术进行多角度研究提供更快捷的研究工具。</a:t>
            </a:r>
            <a:endParaRPr kumimoji="1" lang="zh-CN" altLang="en-US" dirty="0"/>
          </a:p>
        </p:txBody>
      </p:sp>
      <p:sp>
        <p:nvSpPr>
          <p:cNvPr id="3" name="标题 2"/>
          <p:cNvSpPr>
            <a:spLocks noGrp="1"/>
          </p:cNvSpPr>
          <p:nvPr>
            <p:ph type="title"/>
          </p:nvPr>
        </p:nvSpPr>
        <p:spPr/>
        <p:txBody>
          <a:bodyPr/>
          <a:lstStyle/>
          <a:p>
            <a:r>
              <a:rPr kumimoji="1" lang="zh-CN" altLang="en-US" dirty="0" smtClean="0"/>
              <a:t>意义</a:t>
            </a:r>
            <a:endParaRPr kumimoji="1" lang="zh-CN" altLang="en-US" dirty="0"/>
          </a:p>
        </p:txBody>
      </p:sp>
    </p:spTree>
    <p:extLst>
      <p:ext uri="{BB962C8B-B14F-4D97-AF65-F5344CB8AC3E}">
        <p14:creationId xmlns:p14="http://schemas.microsoft.com/office/powerpoint/2010/main" val="294896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435280" cy="5188032"/>
          </a:xfrm>
        </p:spPr>
        <p:txBody>
          <a:bodyPr>
            <a:normAutofit fontScale="77500" lnSpcReduction="20000"/>
          </a:bodyPr>
          <a:lstStyle/>
          <a:p>
            <a:pPr marL="109728" indent="0">
              <a:lnSpc>
                <a:spcPct val="130000"/>
              </a:lnSpc>
              <a:buNone/>
            </a:pPr>
            <a:r>
              <a:rPr lang="zh-CN" altLang="en-US" sz="2600" dirty="0" smtClean="0"/>
              <a:t>定义：</a:t>
            </a:r>
            <a:r>
              <a:rPr lang="zh-CN" altLang="zh-CN" sz="2600" dirty="0" smtClean="0"/>
              <a:t>对</a:t>
            </a:r>
            <a:r>
              <a:rPr lang="zh-CN" altLang="zh-CN" sz="2600" dirty="0"/>
              <a:t>某一领域公共词汇表中的词汇含义及词汇间关系的形式化的表示</a:t>
            </a:r>
            <a:r>
              <a:rPr lang="zh-CN" altLang="zh-CN" sz="2600" dirty="0" smtClean="0"/>
              <a:t>。</a:t>
            </a:r>
            <a:endParaRPr lang="zh-CN" altLang="en-US" sz="2600" dirty="0" smtClean="0"/>
          </a:p>
          <a:p>
            <a:pPr marL="109728" indent="0">
              <a:lnSpc>
                <a:spcPct val="130000"/>
              </a:lnSpc>
              <a:buNone/>
            </a:pPr>
            <a:r>
              <a:rPr lang="zh-CN" altLang="en-US" sz="2600" dirty="0"/>
              <a:t>本体的组成：一般来说，一个本体可由概念类、关系、函数、公理和实例等</a:t>
            </a:r>
            <a:r>
              <a:rPr lang="en-US" altLang="zh-CN" sz="2600" dirty="0"/>
              <a:t>5</a:t>
            </a:r>
            <a:r>
              <a:rPr lang="zh-CN" altLang="en-US" sz="2600" dirty="0"/>
              <a:t>种元素组成</a:t>
            </a:r>
            <a:r>
              <a:rPr lang="zh-CN" altLang="en-US" sz="2600" dirty="0" smtClean="0"/>
              <a:t>。</a:t>
            </a:r>
          </a:p>
          <a:p>
            <a:pPr>
              <a:lnSpc>
                <a:spcPct val="130000"/>
              </a:lnSpc>
            </a:pPr>
            <a:r>
              <a:rPr lang="zh-CN" altLang="en-US" sz="2600" dirty="0" smtClean="0"/>
              <a:t>本体</a:t>
            </a:r>
            <a:r>
              <a:rPr lang="zh-CN" altLang="en-US" sz="2600" dirty="0"/>
              <a:t>中的概念是广义上的概念，它即可以是一般意义上的概念，也可以是任务、功能、行为、策略、推理过程等。本体中的概念通常构成一个分类层次</a:t>
            </a:r>
            <a:r>
              <a:rPr lang="zh-CN" altLang="en-US" sz="2600" dirty="0" smtClean="0"/>
              <a:t>。</a:t>
            </a:r>
          </a:p>
          <a:p>
            <a:pPr>
              <a:lnSpc>
                <a:spcPct val="130000"/>
              </a:lnSpc>
            </a:pPr>
            <a:r>
              <a:rPr lang="zh-CN" altLang="en-US" sz="2600" dirty="0" smtClean="0"/>
              <a:t>本体</a:t>
            </a:r>
            <a:r>
              <a:rPr lang="zh-CN" altLang="en-US" sz="2600" dirty="0"/>
              <a:t>中的关系表示概念之间的一类关联，典型的二元关联如子类关系形成概念类的层次</a:t>
            </a:r>
            <a:r>
              <a:rPr lang="zh-CN" altLang="en-US" sz="2600" dirty="0" smtClean="0"/>
              <a:t>结构</a:t>
            </a:r>
          </a:p>
          <a:p>
            <a:pPr>
              <a:lnSpc>
                <a:spcPct val="130000"/>
              </a:lnSpc>
            </a:pPr>
            <a:r>
              <a:rPr lang="zh-CN" altLang="en-US" sz="2600" dirty="0" smtClean="0"/>
              <a:t>函数</a:t>
            </a:r>
            <a:r>
              <a:rPr lang="zh-CN" altLang="en-US" sz="2600" dirty="0"/>
              <a:t>是一种特殊的关系</a:t>
            </a:r>
            <a:r>
              <a:rPr lang="zh-CN" altLang="en-US" sz="2600" dirty="0" smtClean="0"/>
              <a:t>。</a:t>
            </a:r>
            <a:endParaRPr lang="en-US" altLang="zh-CN" sz="2600" dirty="0"/>
          </a:p>
          <a:p>
            <a:pPr>
              <a:lnSpc>
                <a:spcPct val="130000"/>
              </a:lnSpc>
            </a:pPr>
            <a:r>
              <a:rPr lang="zh-CN" altLang="en-US" sz="2600" dirty="0" smtClean="0"/>
              <a:t>公理</a:t>
            </a:r>
            <a:r>
              <a:rPr lang="zh-CN" altLang="en-US" sz="2600" dirty="0"/>
              <a:t>用于表示一些永真式。更具体地，在许多领域中，函数之间或关联之间也存在着关联或约束</a:t>
            </a:r>
            <a:r>
              <a:rPr lang="zh-CN" altLang="en-US" sz="2600" dirty="0" smtClean="0"/>
              <a:t>。</a:t>
            </a:r>
          </a:p>
          <a:p>
            <a:pPr>
              <a:lnSpc>
                <a:spcPct val="130000"/>
              </a:lnSpc>
            </a:pPr>
            <a:r>
              <a:rPr lang="zh-CN" altLang="en-US" sz="2600" dirty="0" smtClean="0"/>
              <a:t>实例</a:t>
            </a:r>
            <a:r>
              <a:rPr lang="zh-CN" altLang="en-US" sz="2600" dirty="0"/>
              <a:t>是指属于某概念类的基本元素，即某概念类所指的具体实体，特定领域的所有实例构成的领域概念类在该领域中的指</a:t>
            </a:r>
            <a:r>
              <a:rPr lang="zh-CN" altLang="en-US" sz="2600" dirty="0" smtClean="0"/>
              <a:t>称域。</a:t>
            </a:r>
            <a:endParaRPr lang="zh-CN" altLang="en-US" sz="2600" dirty="0"/>
          </a:p>
          <a:p>
            <a:endParaRPr lang="zh-CN" altLang="zh-CN" dirty="0"/>
          </a:p>
          <a:p>
            <a:endParaRPr kumimoji="1" lang="zh-CN" altLang="en-US" dirty="0"/>
          </a:p>
        </p:txBody>
      </p:sp>
      <p:sp>
        <p:nvSpPr>
          <p:cNvPr id="3" name="标题 2"/>
          <p:cNvSpPr>
            <a:spLocks noGrp="1"/>
          </p:cNvSpPr>
          <p:nvPr>
            <p:ph type="title"/>
          </p:nvPr>
        </p:nvSpPr>
        <p:spPr/>
        <p:txBody>
          <a:bodyPr/>
          <a:lstStyle/>
          <a:p>
            <a:r>
              <a:rPr kumimoji="1" lang="zh-CN" altLang="en-US" dirty="0" smtClean="0"/>
              <a:t>本体</a:t>
            </a:r>
            <a:endParaRPr kumimoji="1" lang="zh-CN" altLang="en-US" dirty="0"/>
          </a:p>
        </p:txBody>
      </p:sp>
    </p:spTree>
    <p:extLst>
      <p:ext uri="{BB962C8B-B14F-4D97-AF65-F5344CB8AC3E}">
        <p14:creationId xmlns:p14="http://schemas.microsoft.com/office/powerpoint/2010/main" val="482919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dirty="0"/>
              <a:t>OWL</a:t>
            </a:r>
            <a:r>
              <a:rPr lang="zh-CN" altLang="en-US" dirty="0"/>
              <a:t>（</a:t>
            </a:r>
            <a:r>
              <a:rPr lang="en-US" altLang="zh-CN" dirty="0"/>
              <a:t>Web Ontology Language</a:t>
            </a:r>
            <a:r>
              <a:rPr lang="zh-CN" altLang="en-US" dirty="0"/>
              <a:t>）是一种定义和编写语义</a:t>
            </a:r>
            <a:r>
              <a:rPr lang="en-US" altLang="zh-CN" dirty="0"/>
              <a:t>Web</a:t>
            </a:r>
            <a:r>
              <a:rPr lang="zh-CN" altLang="en-US" dirty="0"/>
              <a:t>的本体标记性语言，是国际万维网联盟（</a:t>
            </a:r>
            <a:r>
              <a:rPr lang="en-US" altLang="zh-CN" dirty="0"/>
              <a:t>W3C</a:t>
            </a:r>
            <a:r>
              <a:rPr lang="zh-CN" altLang="en-US" dirty="0"/>
              <a:t>）发布的本体语言标准。</a:t>
            </a:r>
            <a:endParaRPr lang="en-US" altLang="zh-CN" dirty="0"/>
          </a:p>
          <a:p>
            <a:pPr>
              <a:lnSpc>
                <a:spcPct val="150000"/>
              </a:lnSpc>
            </a:pPr>
            <a:r>
              <a:rPr lang="en-US" altLang="zh-CN" dirty="0"/>
              <a:t>OWL</a:t>
            </a:r>
            <a:r>
              <a:rPr lang="zh-CN" altLang="en-US" dirty="0"/>
              <a:t>以</a:t>
            </a:r>
            <a:r>
              <a:rPr lang="en-US" altLang="zh-CN" dirty="0"/>
              <a:t>RDF</a:t>
            </a:r>
            <a:r>
              <a:rPr lang="zh-CN" altLang="en-US" dirty="0"/>
              <a:t>和</a:t>
            </a:r>
            <a:r>
              <a:rPr lang="en-US" altLang="zh-CN" dirty="0"/>
              <a:t>RDFS</a:t>
            </a:r>
            <a:r>
              <a:rPr lang="zh-CN" altLang="en-US" dirty="0"/>
              <a:t>为基础，使用基于</a:t>
            </a:r>
            <a:r>
              <a:rPr lang="en-US" altLang="zh-CN" dirty="0"/>
              <a:t>XML</a:t>
            </a:r>
            <a:r>
              <a:rPr lang="zh-CN" altLang="en-US" dirty="0"/>
              <a:t>的</a:t>
            </a:r>
            <a:r>
              <a:rPr lang="en-US" altLang="zh-CN" dirty="0"/>
              <a:t>RDF</a:t>
            </a:r>
            <a:r>
              <a:rPr lang="zh-CN" altLang="en-US" dirty="0"/>
              <a:t>语法规范，采用框架语言作为抽象语法，通过定义类及类的属性来形式化地描述领域，并通过</a:t>
            </a:r>
            <a:r>
              <a:rPr lang="en-US" altLang="zh-CN" dirty="0"/>
              <a:t>OWL</a:t>
            </a:r>
            <a:r>
              <a:rPr lang="zh-CN" altLang="en-US" dirty="0"/>
              <a:t>的形式化语义对类进行某种程度上的逻辑推理。</a:t>
            </a:r>
            <a:endParaRPr lang="en-US" altLang="zh-CN" dirty="0"/>
          </a:p>
          <a:p>
            <a:endParaRPr kumimoji="1" lang="zh-CN" altLang="en-US" dirty="0"/>
          </a:p>
        </p:txBody>
      </p:sp>
      <p:sp>
        <p:nvSpPr>
          <p:cNvPr id="3" name="标题 2"/>
          <p:cNvSpPr>
            <a:spLocks noGrp="1"/>
          </p:cNvSpPr>
          <p:nvPr>
            <p:ph type="title"/>
          </p:nvPr>
        </p:nvSpPr>
        <p:spPr/>
        <p:txBody>
          <a:bodyPr/>
          <a:lstStyle/>
          <a:p>
            <a:r>
              <a:rPr kumimoji="1" lang="zh-CN" altLang="en-US" dirty="0" smtClean="0"/>
              <a:t>语义网</a:t>
            </a:r>
            <a:endParaRPr kumimoji="1" lang="zh-CN" altLang="en-US" dirty="0"/>
          </a:p>
        </p:txBody>
      </p:sp>
    </p:spTree>
    <p:extLst>
      <p:ext uri="{BB962C8B-B14F-4D97-AF65-F5344CB8AC3E}">
        <p14:creationId xmlns:p14="http://schemas.microsoft.com/office/powerpoint/2010/main" val="986786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50000"/>
              </a:lnSpc>
              <a:buNone/>
            </a:pPr>
            <a:r>
              <a:rPr lang="en-US" altLang="zh-CN" dirty="0"/>
              <a:t>OWL</a:t>
            </a:r>
            <a:r>
              <a:rPr lang="zh-CN" altLang="en-US" dirty="0"/>
              <a:t>的类（</a:t>
            </a:r>
            <a:r>
              <a:rPr lang="en-US" altLang="zh-CN" dirty="0"/>
              <a:t>Class</a:t>
            </a:r>
            <a:r>
              <a:rPr lang="zh-CN" altLang="en-US" dirty="0"/>
              <a:t>）</a:t>
            </a:r>
            <a:endParaRPr lang="en-US" altLang="zh-CN" dirty="0"/>
          </a:p>
          <a:p>
            <a:pPr>
              <a:lnSpc>
                <a:spcPct val="150000"/>
              </a:lnSpc>
            </a:pPr>
            <a:r>
              <a:rPr lang="zh-CN" altLang="en-US" dirty="0"/>
              <a:t>类是</a:t>
            </a:r>
            <a:r>
              <a:rPr lang="en-US" altLang="zh-CN" dirty="0"/>
              <a:t>OWL</a:t>
            </a:r>
            <a:r>
              <a:rPr lang="zh-CN" altLang="en-US" dirty="0"/>
              <a:t>中的一个重要概念。</a:t>
            </a:r>
            <a:r>
              <a:rPr lang="en-US" altLang="zh-CN" dirty="0" err="1"/>
              <a:t>owl:Class</a:t>
            </a:r>
            <a:r>
              <a:rPr lang="zh-CN" altLang="en-US" dirty="0"/>
              <a:t>用来标记一个类，它是</a:t>
            </a:r>
            <a:r>
              <a:rPr lang="en-US" altLang="zh-CN" dirty="0" err="1"/>
              <a:t>rdfs:Class</a:t>
            </a:r>
            <a:r>
              <a:rPr lang="zh-CN" altLang="en-US" dirty="0"/>
              <a:t>的子集。与</a:t>
            </a:r>
            <a:r>
              <a:rPr lang="en-US" altLang="zh-CN" dirty="0"/>
              <a:t>RDF</a:t>
            </a:r>
            <a:r>
              <a:rPr lang="zh-CN" altLang="en-US" dirty="0"/>
              <a:t>中的类一样，每个</a:t>
            </a:r>
            <a:r>
              <a:rPr lang="en-US" altLang="zh-CN" dirty="0"/>
              <a:t>OWL</a:t>
            </a:r>
            <a:r>
              <a:rPr lang="zh-CN" altLang="en-US" dirty="0"/>
              <a:t>类都对应一个个体（</a:t>
            </a:r>
            <a:r>
              <a:rPr lang="en-US" altLang="zh-CN" dirty="0"/>
              <a:t>Individuals</a:t>
            </a:r>
            <a:r>
              <a:rPr lang="zh-CN" altLang="en-US" dirty="0"/>
              <a:t>）。这些个体的集合称为类扩展（</a:t>
            </a:r>
            <a:r>
              <a:rPr lang="en-US" altLang="zh-CN" dirty="0"/>
              <a:t>Class Extension</a:t>
            </a:r>
            <a:r>
              <a:rPr lang="zh-CN" altLang="en-US" dirty="0"/>
              <a:t>），这些个体称为“类扩展”中的实例（</a:t>
            </a:r>
            <a:r>
              <a:rPr lang="en-US" altLang="zh-CN" dirty="0"/>
              <a:t>Instances</a:t>
            </a:r>
            <a:r>
              <a:rPr lang="zh-CN" altLang="en-US" dirty="0"/>
              <a:t>）。</a:t>
            </a:r>
            <a:endParaRPr lang="en-US" altLang="zh-CN" dirty="0"/>
          </a:p>
          <a:p>
            <a:pPr>
              <a:lnSpc>
                <a:spcPct val="150000"/>
              </a:lnSpc>
            </a:pPr>
            <a:r>
              <a:rPr lang="en-US" altLang="zh-CN" dirty="0"/>
              <a:t>OWL</a:t>
            </a:r>
            <a:r>
              <a:rPr lang="zh-CN" altLang="en-US" dirty="0"/>
              <a:t>用一段代码描述一个类，这段</a:t>
            </a:r>
            <a:r>
              <a:rPr lang="en-US" altLang="zh-CN" dirty="0"/>
              <a:t>OWL</a:t>
            </a:r>
            <a:r>
              <a:rPr lang="zh-CN" altLang="en-US" dirty="0"/>
              <a:t>代码称为“类描述”（</a:t>
            </a:r>
            <a:r>
              <a:rPr lang="en-US" altLang="zh-CN" dirty="0"/>
              <a:t>Class Description</a:t>
            </a:r>
            <a:r>
              <a:rPr lang="zh-CN" altLang="en-US" dirty="0"/>
              <a:t>）。</a:t>
            </a:r>
          </a:p>
          <a:p>
            <a:endParaRPr kumimoji="1" lang="zh-CN" altLang="en-US" dirty="0"/>
          </a:p>
        </p:txBody>
      </p:sp>
      <p:sp>
        <p:nvSpPr>
          <p:cNvPr id="3" name="标题 2"/>
          <p:cNvSpPr>
            <a:spLocks noGrp="1"/>
          </p:cNvSpPr>
          <p:nvPr>
            <p:ph type="title"/>
          </p:nvPr>
        </p:nvSpPr>
        <p:spPr/>
        <p:txBody>
          <a:bodyPr/>
          <a:lstStyle/>
          <a:p>
            <a:r>
              <a:rPr kumimoji="1" lang="zh-CN" altLang="en-US" dirty="0" smtClean="0"/>
              <a:t>语义网</a:t>
            </a:r>
            <a:endParaRPr kumimoji="1" lang="zh-CN" altLang="en-US" dirty="0"/>
          </a:p>
        </p:txBody>
      </p:sp>
    </p:spTree>
    <p:extLst>
      <p:ext uri="{BB962C8B-B14F-4D97-AF65-F5344CB8AC3E}">
        <p14:creationId xmlns:p14="http://schemas.microsoft.com/office/powerpoint/2010/main" val="1067261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buNone/>
            </a:pPr>
            <a:r>
              <a:rPr lang="en-US" altLang="zh-CN" dirty="0"/>
              <a:t>OWL</a:t>
            </a:r>
            <a:r>
              <a:rPr lang="zh-CN" altLang="en-US" dirty="0"/>
              <a:t>的属性（</a:t>
            </a:r>
            <a:r>
              <a:rPr lang="en-US" altLang="zh-CN" dirty="0"/>
              <a:t>Property</a:t>
            </a:r>
            <a:r>
              <a:rPr lang="zh-CN" altLang="en-US" dirty="0"/>
              <a:t>）</a:t>
            </a:r>
            <a:endParaRPr lang="en-US" altLang="zh-CN" dirty="0"/>
          </a:p>
          <a:p>
            <a:pPr>
              <a:lnSpc>
                <a:spcPct val="150000"/>
              </a:lnSpc>
            </a:pPr>
            <a:r>
              <a:rPr lang="en-US" altLang="zh-CN" dirty="0"/>
              <a:t>OWL</a:t>
            </a:r>
            <a:r>
              <a:rPr lang="zh-CN" altLang="en-US" dirty="0"/>
              <a:t>的属性 包括如下</a:t>
            </a:r>
            <a:r>
              <a:rPr lang="en-US" altLang="zh-CN" dirty="0"/>
              <a:t>4</a:t>
            </a:r>
            <a:r>
              <a:rPr lang="zh-CN" altLang="en-US" dirty="0"/>
              <a:t>类：对象属性（</a:t>
            </a:r>
            <a:r>
              <a:rPr lang="en-US" altLang="zh-CN" dirty="0"/>
              <a:t>Object Property</a:t>
            </a:r>
            <a:r>
              <a:rPr lang="zh-CN" altLang="en-US" dirty="0"/>
              <a:t>）、数值属性（</a:t>
            </a:r>
            <a:r>
              <a:rPr lang="en-US" altLang="zh-CN" dirty="0"/>
              <a:t>DataType Property</a:t>
            </a:r>
            <a:r>
              <a:rPr lang="zh-CN" altLang="en-US" dirty="0"/>
              <a:t>）、注释属性（</a:t>
            </a:r>
            <a:r>
              <a:rPr lang="en-US" altLang="zh-CN" dirty="0"/>
              <a:t>Annotation Property</a:t>
            </a:r>
            <a:r>
              <a:rPr lang="zh-CN" altLang="en-US" dirty="0"/>
              <a:t>）、本体属性（</a:t>
            </a:r>
            <a:r>
              <a:rPr lang="en-US" altLang="zh-CN" dirty="0"/>
              <a:t>Ontology Property</a:t>
            </a:r>
            <a:r>
              <a:rPr lang="zh-CN" altLang="en-US" dirty="0"/>
              <a:t>）。</a:t>
            </a:r>
            <a:endParaRPr lang="en-US" altLang="zh-CN" dirty="0"/>
          </a:p>
          <a:p>
            <a:pPr>
              <a:lnSpc>
                <a:spcPct val="150000"/>
              </a:lnSpc>
            </a:pPr>
            <a:r>
              <a:rPr lang="zh-CN" altLang="en-US" dirty="0"/>
              <a:t>一般，</a:t>
            </a:r>
            <a:r>
              <a:rPr lang="en-US" altLang="zh-CN" dirty="0"/>
              <a:t>OWL</a:t>
            </a:r>
            <a:r>
              <a:rPr lang="zh-CN" altLang="en-US" dirty="0"/>
              <a:t>中的类、属性、个体对应本体中的概念、关系、实例。</a:t>
            </a:r>
            <a:endParaRPr lang="en-US" altLang="zh-CN" dirty="0"/>
          </a:p>
          <a:p>
            <a:endParaRPr kumimoji="1" lang="zh-CN" altLang="en-US" dirty="0"/>
          </a:p>
        </p:txBody>
      </p:sp>
      <p:sp>
        <p:nvSpPr>
          <p:cNvPr id="3" name="标题 2"/>
          <p:cNvSpPr>
            <a:spLocks noGrp="1"/>
          </p:cNvSpPr>
          <p:nvPr>
            <p:ph type="title"/>
          </p:nvPr>
        </p:nvSpPr>
        <p:spPr/>
        <p:txBody>
          <a:bodyPr/>
          <a:lstStyle/>
          <a:p>
            <a:r>
              <a:rPr kumimoji="1" lang="zh-CN" altLang="en-US" dirty="0" smtClean="0"/>
              <a:t>语义网</a:t>
            </a:r>
            <a:endParaRPr kumimoji="1" lang="zh-CN" altLang="en-US" dirty="0"/>
          </a:p>
        </p:txBody>
      </p:sp>
    </p:spTree>
    <p:extLst>
      <p:ext uri="{BB962C8B-B14F-4D97-AF65-F5344CB8AC3E}">
        <p14:creationId xmlns:p14="http://schemas.microsoft.com/office/powerpoint/2010/main" val="2004438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1469</TotalTime>
  <Words>2808</Words>
  <Application>Microsoft Macintosh PowerPoint</Application>
  <PresentationFormat>全屏显示(4:3)</PresentationFormat>
  <Paragraphs>264</Paragraphs>
  <Slides>42</Slides>
  <Notes>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3" baseType="lpstr">
      <vt:lpstr>Calibri</vt:lpstr>
      <vt:lpstr>Lucida Sans Unicode</vt:lpstr>
      <vt:lpstr>STSong</vt:lpstr>
      <vt:lpstr>Verdana</vt:lpstr>
      <vt:lpstr>Wingdings</vt:lpstr>
      <vt:lpstr>Wingdings 2</vt:lpstr>
      <vt:lpstr>Wingdings 3</vt:lpstr>
      <vt:lpstr>黑体</vt:lpstr>
      <vt:lpstr>宋体</vt:lpstr>
      <vt:lpstr>聚合</vt:lpstr>
      <vt:lpstr>Visio.Drawing.11</vt:lpstr>
      <vt:lpstr>雷达本体阶段汇报</vt:lpstr>
      <vt:lpstr>目录</vt:lpstr>
      <vt:lpstr>综述</vt:lpstr>
      <vt:lpstr>背景 </vt:lpstr>
      <vt:lpstr>意义</vt:lpstr>
      <vt:lpstr>本体</vt:lpstr>
      <vt:lpstr>语义网</vt:lpstr>
      <vt:lpstr>语义网</vt:lpstr>
      <vt:lpstr>语义网</vt:lpstr>
      <vt:lpstr>知识服务</vt:lpstr>
      <vt:lpstr>基于主题词表的知识服务 </vt:lpstr>
      <vt:lpstr>基于本体的知识服务 </vt:lpstr>
      <vt:lpstr>本体构建方法</vt:lpstr>
      <vt:lpstr>本体构建原则</vt:lpstr>
      <vt:lpstr>本体构建原则</vt:lpstr>
      <vt:lpstr>常见的本体构建方法</vt:lpstr>
      <vt:lpstr>常见的本体构建方法</vt:lpstr>
      <vt:lpstr>常见的本体构建方法</vt:lpstr>
      <vt:lpstr>常见的本体构建方法</vt:lpstr>
      <vt:lpstr>常见的本体构建方法</vt:lpstr>
      <vt:lpstr>常见的本体构建方法</vt:lpstr>
      <vt:lpstr>常见的本体构建方法</vt:lpstr>
      <vt:lpstr>常见的本体构建方法</vt:lpstr>
      <vt:lpstr>常见的本体构建方法</vt:lpstr>
      <vt:lpstr>专家作用</vt:lpstr>
      <vt:lpstr>知识单元模型介绍 </vt:lpstr>
      <vt:lpstr>知识单元模型</vt:lpstr>
      <vt:lpstr>知识单元模型 </vt:lpstr>
      <vt:lpstr>知识单元模型</vt:lpstr>
      <vt:lpstr>基于知识单元模型的构建方法 </vt:lpstr>
      <vt:lpstr>“雷达与探测”领域的资源分析</vt:lpstr>
      <vt:lpstr>“雷达与探测”领域的资源分析</vt:lpstr>
      <vt:lpstr>构建步骤</vt:lpstr>
      <vt:lpstr>构建步骤</vt:lpstr>
      <vt:lpstr>雷达本体</vt:lpstr>
      <vt:lpstr>类的属性</vt:lpstr>
      <vt:lpstr>当前已完成的本体模型</vt:lpstr>
      <vt:lpstr>PowerPoint 演示文稿</vt:lpstr>
      <vt:lpstr>建模过程中的问题</vt:lpstr>
      <vt:lpstr>建模过程中的问题</vt:lpstr>
      <vt:lpstr>总结</vt:lpstr>
      <vt:lpstr>下一步工作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《基于可移动文物的多粒度的馆藏信息包的传输关键标准及示范研究》</dc:title>
  <dc:creator>guanfuzi</dc:creator>
  <cp:lastModifiedBy>Microsoft Office 用户</cp:lastModifiedBy>
  <cp:revision>208</cp:revision>
  <dcterms:created xsi:type="dcterms:W3CDTF">2016-06-14T02:28:16Z</dcterms:created>
  <dcterms:modified xsi:type="dcterms:W3CDTF">2016-07-30T13:07:07Z</dcterms:modified>
</cp:coreProperties>
</file>