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77"/>
  </p:notesMasterIdLst>
  <p:sldIdLst>
    <p:sldId id="256" r:id="rId2"/>
    <p:sldId id="257" r:id="rId3"/>
    <p:sldId id="259" r:id="rId4"/>
    <p:sldId id="260" r:id="rId5"/>
    <p:sldId id="261" r:id="rId6"/>
    <p:sldId id="355" r:id="rId7"/>
    <p:sldId id="367" r:id="rId8"/>
    <p:sldId id="300" r:id="rId9"/>
    <p:sldId id="301" r:id="rId10"/>
    <p:sldId id="302" r:id="rId11"/>
    <p:sldId id="303" r:id="rId12"/>
    <p:sldId id="304"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65" r:id="rId37"/>
    <p:sldId id="360" r:id="rId38"/>
    <p:sldId id="361" r:id="rId39"/>
    <p:sldId id="362" r:id="rId40"/>
    <p:sldId id="363" r:id="rId41"/>
    <p:sldId id="364" r:id="rId42"/>
    <p:sldId id="328" r:id="rId43"/>
    <p:sldId id="329" r:id="rId44"/>
    <p:sldId id="330" r:id="rId45"/>
    <p:sldId id="331" r:id="rId46"/>
    <p:sldId id="332" r:id="rId47"/>
    <p:sldId id="333" r:id="rId48"/>
    <p:sldId id="334" r:id="rId49"/>
    <p:sldId id="335" r:id="rId50"/>
    <p:sldId id="336" r:id="rId51"/>
    <p:sldId id="337" r:id="rId52"/>
    <p:sldId id="354" r:id="rId53"/>
    <p:sldId id="356" r:id="rId54"/>
    <p:sldId id="357" r:id="rId55"/>
    <p:sldId id="358" r:id="rId56"/>
    <p:sldId id="359" r:id="rId57"/>
    <p:sldId id="338" r:id="rId58"/>
    <p:sldId id="339" r:id="rId59"/>
    <p:sldId id="366" r:id="rId60"/>
    <p:sldId id="341" r:id="rId61"/>
    <p:sldId id="342" r:id="rId62"/>
    <p:sldId id="343" r:id="rId63"/>
    <p:sldId id="344" r:id="rId64"/>
    <p:sldId id="345" r:id="rId65"/>
    <p:sldId id="346" r:id="rId66"/>
    <p:sldId id="347" r:id="rId67"/>
    <p:sldId id="348" r:id="rId68"/>
    <p:sldId id="349" r:id="rId69"/>
    <p:sldId id="350" r:id="rId70"/>
    <p:sldId id="351" r:id="rId71"/>
    <p:sldId id="352" r:id="rId72"/>
    <p:sldId id="263" r:id="rId73"/>
    <p:sldId id="265" r:id="rId74"/>
    <p:sldId id="266" r:id="rId75"/>
    <p:sldId id="267" r:id="rId7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30" y="6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4BDF9-8515-4677-9942-0171F000F8EB}" type="doc">
      <dgm:prSet loTypeId="urn:microsoft.com/office/officeart/2005/8/layout/list1#1" loCatId="list" qsTypeId="urn:microsoft.com/office/officeart/2005/8/quickstyle/simple2#1" qsCatId="simple" csTypeId="urn:microsoft.com/office/officeart/2005/8/colors/colorful1#1" csCatId="colorful" phldr="1"/>
      <dgm:spPr/>
      <dgm:t>
        <a:bodyPr/>
        <a:lstStyle/>
        <a:p>
          <a:endParaRPr lang="zh-CN"/>
        </a:p>
      </dgm:t>
    </dgm:pt>
    <dgm:pt modelId="{787546C1-DD5C-4D6E-BFDD-D95A52E781AD}">
      <dgm:prSet phldrT="[Text]"/>
      <dgm:spPr/>
      <dgm:t>
        <a:bodyPr/>
        <a:lstStyle/>
        <a:p>
          <a:r>
            <a:rPr lang="zh-CN" altLang="en-US" dirty="0" smtClean="0"/>
            <a:t>采集方法及设备调研</a:t>
          </a:r>
          <a:endParaRPr lang="zh-CN" dirty="0"/>
        </a:p>
      </dgm:t>
    </dgm:pt>
    <dgm:pt modelId="{88942913-D2BB-4DEB-B0E7-EA2B7A6CD360}" type="parTrans" cxnId="{DFAEFA4C-B3B0-4C4E-BCD8-BFB53D07C5D0}">
      <dgm:prSet/>
      <dgm:spPr/>
      <dgm:t>
        <a:bodyPr/>
        <a:lstStyle/>
        <a:p>
          <a:endParaRPr lang="zh-CN"/>
        </a:p>
      </dgm:t>
    </dgm:pt>
    <dgm:pt modelId="{579A9A07-8770-4AC1-9705-76E19F87D269}" type="sibTrans" cxnId="{DFAEFA4C-B3B0-4C4E-BCD8-BFB53D07C5D0}">
      <dgm:prSet/>
      <dgm:spPr/>
      <dgm:t>
        <a:bodyPr/>
        <a:lstStyle/>
        <a:p>
          <a:endParaRPr lang="zh-CN"/>
        </a:p>
      </dgm:t>
    </dgm:pt>
    <dgm:pt modelId="{AC5265C1-0BAB-4984-A634-E4518A8EC253}">
      <dgm:prSet phldrT="[Text]"/>
      <dgm:spPr/>
      <dgm:t>
        <a:bodyPr/>
        <a:lstStyle/>
        <a:p>
          <a:r>
            <a:rPr lang="zh-CN" altLang="en-US" dirty="0" smtClean="0"/>
            <a:t>加工方法及软件调研</a:t>
          </a:r>
          <a:endParaRPr lang="zh-CN" dirty="0"/>
        </a:p>
      </dgm:t>
    </dgm:pt>
    <dgm:pt modelId="{26A0947C-B518-417C-9D68-EC422DC1E3A5}" type="parTrans" cxnId="{579A338B-B5D8-4240-8867-8564B0DC96F3}">
      <dgm:prSet/>
      <dgm:spPr/>
      <dgm:t>
        <a:bodyPr/>
        <a:lstStyle/>
        <a:p>
          <a:endParaRPr lang="zh-CN"/>
        </a:p>
      </dgm:t>
    </dgm:pt>
    <dgm:pt modelId="{E68E8117-B3CB-464C-9711-4DBE8BF88216}" type="sibTrans" cxnId="{579A338B-B5D8-4240-8867-8564B0DC96F3}">
      <dgm:prSet/>
      <dgm:spPr/>
      <dgm:t>
        <a:bodyPr/>
        <a:lstStyle/>
        <a:p>
          <a:endParaRPr lang="zh-CN"/>
        </a:p>
      </dgm:t>
    </dgm:pt>
    <dgm:pt modelId="{F50BDB3E-817D-4A89-9D71-D9E0B029567B}">
      <dgm:prSet phldrT="[Text]"/>
      <dgm:spPr/>
      <dgm:t>
        <a:bodyPr/>
        <a:lstStyle/>
        <a:p>
          <a:r>
            <a:rPr lang="zh-CN" altLang="en-US" dirty="0" smtClean="0"/>
            <a:t>数字化资源的格式调研</a:t>
          </a:r>
          <a:endParaRPr lang="zh-CN" dirty="0"/>
        </a:p>
      </dgm:t>
    </dgm:pt>
    <dgm:pt modelId="{DE0B39BA-A6F3-455E-8022-365CCF701DB7}" type="parTrans" cxnId="{E8EF61B1-515C-44F0-9393-3A960B69FA7A}">
      <dgm:prSet/>
      <dgm:spPr/>
      <dgm:t>
        <a:bodyPr/>
        <a:lstStyle/>
        <a:p>
          <a:endParaRPr lang="zh-CN"/>
        </a:p>
      </dgm:t>
    </dgm:pt>
    <dgm:pt modelId="{25F4C625-3E51-442C-BBB8-3FA715271B27}" type="sibTrans" cxnId="{E8EF61B1-515C-44F0-9393-3A960B69FA7A}">
      <dgm:prSet/>
      <dgm:spPr/>
      <dgm:t>
        <a:bodyPr/>
        <a:lstStyle/>
        <a:p>
          <a:endParaRPr lang="zh-CN"/>
        </a:p>
      </dgm:t>
    </dgm:pt>
    <dgm:pt modelId="{ECBD6B98-1CBE-4BAA-AB77-4873C9DB1799}">
      <dgm:prSet phldrT="[Text]"/>
      <dgm:spPr>
        <a:solidFill>
          <a:schemeClr val="accent6"/>
        </a:solidFill>
      </dgm:spPr>
      <dgm:t>
        <a:bodyPr/>
        <a:lstStyle/>
        <a:p>
          <a:r>
            <a:rPr lang="zh-CN" altLang="en-US" dirty="0" smtClean="0"/>
            <a:t>现有的相关标准调研</a:t>
          </a:r>
          <a:endParaRPr lang="zh-CN" dirty="0"/>
        </a:p>
      </dgm:t>
    </dgm:pt>
    <dgm:pt modelId="{A8E7F406-AFD8-48D2-8D82-E8A1F17391BF}" type="parTrans" cxnId="{7BE48F06-505A-4F51-BA61-409D1FF34502}">
      <dgm:prSet/>
      <dgm:spPr/>
      <dgm:t>
        <a:bodyPr/>
        <a:lstStyle/>
        <a:p>
          <a:endParaRPr lang="zh-CN"/>
        </a:p>
      </dgm:t>
    </dgm:pt>
    <dgm:pt modelId="{CF18F627-55D0-4D75-84BC-9F6776290819}" type="sibTrans" cxnId="{7BE48F06-505A-4F51-BA61-409D1FF34502}">
      <dgm:prSet/>
      <dgm:spPr/>
      <dgm:t>
        <a:bodyPr/>
        <a:lstStyle/>
        <a:p>
          <a:endParaRPr lang="zh-CN"/>
        </a:p>
      </dgm:t>
    </dgm:pt>
    <dgm:pt modelId="{9D58511D-D18C-46E6-ADFB-6CDE1389D37F}" type="pres">
      <dgm:prSet presAssocID="{8554BDF9-8515-4677-9942-0171F000F8EB}" presName="linear" presStyleCnt="0">
        <dgm:presLayoutVars>
          <dgm:dir/>
          <dgm:animLvl val="lvl"/>
          <dgm:resizeHandles val="exact"/>
        </dgm:presLayoutVars>
      </dgm:prSet>
      <dgm:spPr/>
      <dgm:t>
        <a:bodyPr/>
        <a:lstStyle/>
        <a:p>
          <a:endParaRPr lang="zh-CN"/>
        </a:p>
      </dgm:t>
    </dgm:pt>
    <dgm:pt modelId="{29EC7F92-6143-4EC7-AD17-ECAF75C06DC8}" type="pres">
      <dgm:prSet presAssocID="{787546C1-DD5C-4D6E-BFDD-D95A52E781AD}" presName="parentLin" presStyleCnt="0"/>
      <dgm:spPr/>
      <dgm:t>
        <a:bodyPr/>
        <a:lstStyle/>
        <a:p>
          <a:endParaRPr lang="zh-CN"/>
        </a:p>
      </dgm:t>
    </dgm:pt>
    <dgm:pt modelId="{F4F466C7-208D-4B4A-A865-9D82D8E9F892}" type="pres">
      <dgm:prSet presAssocID="{787546C1-DD5C-4D6E-BFDD-D95A52E781AD}" presName="parentLeftMargin" presStyleLbl="node1" presStyleIdx="0" presStyleCnt="4"/>
      <dgm:spPr/>
      <dgm:t>
        <a:bodyPr/>
        <a:lstStyle/>
        <a:p>
          <a:endParaRPr lang="zh-CN"/>
        </a:p>
      </dgm:t>
    </dgm:pt>
    <dgm:pt modelId="{8BC4E78D-0D98-4ED2-B23A-71FEC19A6436}" type="pres">
      <dgm:prSet presAssocID="{787546C1-DD5C-4D6E-BFDD-D95A52E781AD}" presName="parentText" presStyleLbl="node1" presStyleIdx="0" presStyleCnt="4" custScaleX="115633" custLinFactNeighborX="9276" custLinFactNeighborY="-4638">
        <dgm:presLayoutVars>
          <dgm:chMax val="0"/>
          <dgm:bulletEnabled val="1"/>
        </dgm:presLayoutVars>
      </dgm:prSet>
      <dgm:spPr/>
      <dgm:t>
        <a:bodyPr/>
        <a:lstStyle/>
        <a:p>
          <a:endParaRPr lang="zh-CN"/>
        </a:p>
      </dgm:t>
    </dgm:pt>
    <dgm:pt modelId="{129CDA7D-4C80-4698-AFD0-7208B5D9749E}" type="pres">
      <dgm:prSet presAssocID="{787546C1-DD5C-4D6E-BFDD-D95A52E781AD}" presName="negativeSpace" presStyleCnt="0"/>
      <dgm:spPr/>
      <dgm:t>
        <a:bodyPr/>
        <a:lstStyle/>
        <a:p>
          <a:endParaRPr lang="zh-CN"/>
        </a:p>
      </dgm:t>
    </dgm:pt>
    <dgm:pt modelId="{EBA8CF1F-3B4A-4B6A-8877-CB03CDDAB1E9}" type="pres">
      <dgm:prSet presAssocID="{787546C1-DD5C-4D6E-BFDD-D95A52E781AD}" presName="childText" presStyleLbl="alignAcc1" presStyleIdx="0" presStyleCnt="4">
        <dgm:presLayoutVars>
          <dgm:bulletEnabled val="1"/>
        </dgm:presLayoutVars>
      </dgm:prSet>
      <dgm:spPr>
        <a:ln>
          <a:noFill/>
        </a:ln>
      </dgm:spPr>
      <dgm:t>
        <a:bodyPr/>
        <a:lstStyle/>
        <a:p>
          <a:endParaRPr lang="zh-CN"/>
        </a:p>
      </dgm:t>
    </dgm:pt>
    <dgm:pt modelId="{8BC0D01A-9D98-495C-93AA-A7D9631CDDAD}" type="pres">
      <dgm:prSet presAssocID="{579A9A07-8770-4AC1-9705-76E19F87D269}" presName="spaceBetweenRectangles" presStyleCnt="0"/>
      <dgm:spPr/>
      <dgm:t>
        <a:bodyPr/>
        <a:lstStyle/>
        <a:p>
          <a:endParaRPr lang="zh-CN"/>
        </a:p>
      </dgm:t>
    </dgm:pt>
    <dgm:pt modelId="{D4434ECF-2146-46AC-B62E-87AB389C995A}" type="pres">
      <dgm:prSet presAssocID="{AC5265C1-0BAB-4984-A634-E4518A8EC253}" presName="parentLin" presStyleCnt="0"/>
      <dgm:spPr/>
      <dgm:t>
        <a:bodyPr/>
        <a:lstStyle/>
        <a:p>
          <a:endParaRPr lang="zh-CN"/>
        </a:p>
      </dgm:t>
    </dgm:pt>
    <dgm:pt modelId="{06B5F591-72E0-4CFF-9799-36D4050BD51D}" type="pres">
      <dgm:prSet presAssocID="{AC5265C1-0BAB-4984-A634-E4518A8EC253}" presName="parentLeftMargin" presStyleLbl="node1" presStyleIdx="0" presStyleCnt="4"/>
      <dgm:spPr/>
      <dgm:t>
        <a:bodyPr/>
        <a:lstStyle/>
        <a:p>
          <a:endParaRPr lang="zh-CN"/>
        </a:p>
      </dgm:t>
    </dgm:pt>
    <dgm:pt modelId="{12E5634D-BCAA-48AB-BADB-754A15E9B7AC}" type="pres">
      <dgm:prSet presAssocID="{AC5265C1-0BAB-4984-A634-E4518A8EC253}" presName="parentText" presStyleLbl="node1" presStyleIdx="1" presStyleCnt="4" custScaleX="116958" custLinFactNeighborX="9276" custLinFactNeighborY="-2742">
        <dgm:presLayoutVars>
          <dgm:chMax val="0"/>
          <dgm:bulletEnabled val="1"/>
        </dgm:presLayoutVars>
      </dgm:prSet>
      <dgm:spPr/>
      <dgm:t>
        <a:bodyPr/>
        <a:lstStyle/>
        <a:p>
          <a:endParaRPr lang="zh-CN"/>
        </a:p>
      </dgm:t>
    </dgm:pt>
    <dgm:pt modelId="{3DAA9763-50F6-4CC4-B6DA-0A4C45FFB361}" type="pres">
      <dgm:prSet presAssocID="{AC5265C1-0BAB-4984-A634-E4518A8EC253}" presName="negativeSpace" presStyleCnt="0"/>
      <dgm:spPr/>
      <dgm:t>
        <a:bodyPr/>
        <a:lstStyle/>
        <a:p>
          <a:endParaRPr lang="zh-CN"/>
        </a:p>
      </dgm:t>
    </dgm:pt>
    <dgm:pt modelId="{51228DB3-E7D4-486B-A0C1-9A59D129891F}" type="pres">
      <dgm:prSet presAssocID="{AC5265C1-0BAB-4984-A634-E4518A8EC253}" presName="childText" presStyleLbl="alignAcc1" presStyleIdx="1" presStyleCnt="4">
        <dgm:presLayoutVars>
          <dgm:bulletEnabled val="1"/>
        </dgm:presLayoutVars>
      </dgm:prSet>
      <dgm:spPr>
        <a:ln>
          <a:noFill/>
        </a:ln>
      </dgm:spPr>
      <dgm:t>
        <a:bodyPr/>
        <a:lstStyle/>
        <a:p>
          <a:endParaRPr lang="zh-CN"/>
        </a:p>
      </dgm:t>
    </dgm:pt>
    <dgm:pt modelId="{ECC02425-44D1-4F4C-B5D6-13442CA71F2A}" type="pres">
      <dgm:prSet presAssocID="{E68E8117-B3CB-464C-9711-4DBE8BF88216}" presName="spaceBetweenRectangles" presStyleCnt="0"/>
      <dgm:spPr/>
      <dgm:t>
        <a:bodyPr/>
        <a:lstStyle/>
        <a:p>
          <a:endParaRPr lang="zh-CN"/>
        </a:p>
      </dgm:t>
    </dgm:pt>
    <dgm:pt modelId="{98CD7476-6A48-4BD0-A0B1-E79081300878}" type="pres">
      <dgm:prSet presAssocID="{F50BDB3E-817D-4A89-9D71-D9E0B029567B}" presName="parentLin" presStyleCnt="0"/>
      <dgm:spPr/>
      <dgm:t>
        <a:bodyPr/>
        <a:lstStyle/>
        <a:p>
          <a:endParaRPr lang="zh-CN"/>
        </a:p>
      </dgm:t>
    </dgm:pt>
    <dgm:pt modelId="{63AA2D3F-331D-492F-82D5-8A2B6C78BAAD}" type="pres">
      <dgm:prSet presAssocID="{F50BDB3E-817D-4A89-9D71-D9E0B029567B}" presName="parentLeftMargin" presStyleLbl="node1" presStyleIdx="1" presStyleCnt="4"/>
      <dgm:spPr/>
      <dgm:t>
        <a:bodyPr/>
        <a:lstStyle/>
        <a:p>
          <a:endParaRPr lang="zh-CN"/>
        </a:p>
      </dgm:t>
    </dgm:pt>
    <dgm:pt modelId="{2CFD44AC-C5B0-407B-B2EE-07415AFE4DC4}" type="pres">
      <dgm:prSet presAssocID="{F50BDB3E-817D-4A89-9D71-D9E0B029567B}" presName="parentText" presStyleLbl="node1" presStyleIdx="2" presStyleCnt="4" custScaleX="116959" custLinFactNeighborY="-4638">
        <dgm:presLayoutVars>
          <dgm:chMax val="0"/>
          <dgm:bulletEnabled val="1"/>
        </dgm:presLayoutVars>
      </dgm:prSet>
      <dgm:spPr/>
      <dgm:t>
        <a:bodyPr/>
        <a:lstStyle/>
        <a:p>
          <a:endParaRPr lang="zh-CN"/>
        </a:p>
      </dgm:t>
    </dgm:pt>
    <dgm:pt modelId="{E27A153A-8ADD-4646-B3A3-509A74CD0695}" type="pres">
      <dgm:prSet presAssocID="{F50BDB3E-817D-4A89-9D71-D9E0B029567B}" presName="negativeSpace" presStyleCnt="0"/>
      <dgm:spPr/>
      <dgm:t>
        <a:bodyPr/>
        <a:lstStyle/>
        <a:p>
          <a:endParaRPr lang="zh-CN"/>
        </a:p>
      </dgm:t>
    </dgm:pt>
    <dgm:pt modelId="{2DB5D132-AB90-49A4-A479-F0988A86E33E}" type="pres">
      <dgm:prSet presAssocID="{F50BDB3E-817D-4A89-9D71-D9E0B029567B}" presName="childText" presStyleLbl="alignAcc1" presStyleIdx="2" presStyleCnt="4" custLinFactNeighborX="-197" custLinFactNeighborY="-16464">
        <dgm:presLayoutVars>
          <dgm:bulletEnabled val="1"/>
        </dgm:presLayoutVars>
      </dgm:prSet>
      <dgm:spPr>
        <a:ln>
          <a:noFill/>
        </a:ln>
      </dgm:spPr>
      <dgm:t>
        <a:bodyPr/>
        <a:lstStyle/>
        <a:p>
          <a:endParaRPr lang="zh-CN"/>
        </a:p>
      </dgm:t>
    </dgm:pt>
    <dgm:pt modelId="{A5E75685-2820-438A-88AF-159553A570AE}" type="pres">
      <dgm:prSet presAssocID="{25F4C625-3E51-442C-BBB8-3FA715271B27}" presName="spaceBetweenRectangles" presStyleCnt="0"/>
      <dgm:spPr/>
      <dgm:t>
        <a:bodyPr/>
        <a:lstStyle/>
        <a:p>
          <a:endParaRPr lang="zh-CN"/>
        </a:p>
      </dgm:t>
    </dgm:pt>
    <dgm:pt modelId="{3936D63D-3BB5-4099-A097-CE176EB2ABE2}" type="pres">
      <dgm:prSet presAssocID="{ECBD6B98-1CBE-4BAA-AB77-4873C9DB1799}" presName="parentLin" presStyleCnt="0"/>
      <dgm:spPr/>
      <dgm:t>
        <a:bodyPr/>
        <a:lstStyle/>
        <a:p>
          <a:endParaRPr lang="zh-CN"/>
        </a:p>
      </dgm:t>
    </dgm:pt>
    <dgm:pt modelId="{CA895514-6C23-43E3-A15C-728A9EC10843}" type="pres">
      <dgm:prSet presAssocID="{ECBD6B98-1CBE-4BAA-AB77-4873C9DB1799}" presName="parentLeftMargin" presStyleLbl="node1" presStyleIdx="2" presStyleCnt="4"/>
      <dgm:spPr/>
      <dgm:t>
        <a:bodyPr/>
        <a:lstStyle/>
        <a:p>
          <a:endParaRPr lang="zh-CN"/>
        </a:p>
      </dgm:t>
    </dgm:pt>
    <dgm:pt modelId="{D2A5797B-20EE-4298-BA50-C968CEE241D4}" type="pres">
      <dgm:prSet presAssocID="{ECBD6B98-1CBE-4BAA-AB77-4873C9DB1799}" presName="parentText" presStyleLbl="node1" presStyleIdx="3" presStyleCnt="4" custScaleX="116173">
        <dgm:presLayoutVars>
          <dgm:chMax val="0"/>
          <dgm:bulletEnabled val="1"/>
        </dgm:presLayoutVars>
      </dgm:prSet>
      <dgm:spPr/>
      <dgm:t>
        <a:bodyPr/>
        <a:lstStyle/>
        <a:p>
          <a:endParaRPr lang="zh-CN"/>
        </a:p>
      </dgm:t>
    </dgm:pt>
    <dgm:pt modelId="{AEA9E5FD-8F48-4CA8-8487-C530B0C74333}" type="pres">
      <dgm:prSet presAssocID="{ECBD6B98-1CBE-4BAA-AB77-4873C9DB1799}" presName="negativeSpace" presStyleCnt="0"/>
      <dgm:spPr/>
      <dgm:t>
        <a:bodyPr/>
        <a:lstStyle/>
        <a:p>
          <a:endParaRPr lang="zh-CN"/>
        </a:p>
      </dgm:t>
    </dgm:pt>
    <dgm:pt modelId="{56015E43-931D-4CAD-85C0-E9EB84437182}" type="pres">
      <dgm:prSet presAssocID="{ECBD6B98-1CBE-4BAA-AB77-4873C9DB1799}" presName="childText" presStyleLbl="alignAcc1" presStyleIdx="3" presStyleCnt="4">
        <dgm:presLayoutVars>
          <dgm:bulletEnabled val="1"/>
        </dgm:presLayoutVars>
      </dgm:prSet>
      <dgm:spPr>
        <a:ln>
          <a:noFill/>
        </a:ln>
      </dgm:spPr>
      <dgm:t>
        <a:bodyPr/>
        <a:lstStyle/>
        <a:p>
          <a:endParaRPr lang="zh-CN"/>
        </a:p>
      </dgm:t>
    </dgm:pt>
  </dgm:ptLst>
  <dgm:cxnLst>
    <dgm:cxn modelId="{4DD667A1-29BB-4B40-8030-9DA4CAE799C2}" type="presOf" srcId="{787546C1-DD5C-4D6E-BFDD-D95A52E781AD}" destId="{F4F466C7-208D-4B4A-A865-9D82D8E9F892}" srcOrd="0" destOrd="0" presId="urn:microsoft.com/office/officeart/2005/8/layout/list1#1"/>
    <dgm:cxn modelId="{7BE48F06-505A-4F51-BA61-409D1FF34502}" srcId="{8554BDF9-8515-4677-9942-0171F000F8EB}" destId="{ECBD6B98-1CBE-4BAA-AB77-4873C9DB1799}" srcOrd="3" destOrd="0" parTransId="{A8E7F406-AFD8-48D2-8D82-E8A1F17391BF}" sibTransId="{CF18F627-55D0-4D75-84BC-9F6776290819}"/>
    <dgm:cxn modelId="{0664A68C-5D41-4C61-8008-670293FFD19D}" type="presOf" srcId="{8554BDF9-8515-4677-9942-0171F000F8EB}" destId="{9D58511D-D18C-46E6-ADFB-6CDE1389D37F}" srcOrd="0" destOrd="0" presId="urn:microsoft.com/office/officeart/2005/8/layout/list1#1"/>
    <dgm:cxn modelId="{5AA65A0A-F48E-4C6F-8658-6844E3C4D0A2}" type="presOf" srcId="{ECBD6B98-1CBE-4BAA-AB77-4873C9DB1799}" destId="{CA895514-6C23-43E3-A15C-728A9EC10843}" srcOrd="0" destOrd="0" presId="urn:microsoft.com/office/officeart/2005/8/layout/list1#1"/>
    <dgm:cxn modelId="{DFAEFA4C-B3B0-4C4E-BCD8-BFB53D07C5D0}" srcId="{8554BDF9-8515-4677-9942-0171F000F8EB}" destId="{787546C1-DD5C-4D6E-BFDD-D95A52E781AD}" srcOrd="0" destOrd="0" parTransId="{88942913-D2BB-4DEB-B0E7-EA2B7A6CD360}" sibTransId="{579A9A07-8770-4AC1-9705-76E19F87D269}"/>
    <dgm:cxn modelId="{46E78E4F-A90B-44A7-9C4B-014E0480A079}" type="presOf" srcId="{F50BDB3E-817D-4A89-9D71-D9E0B029567B}" destId="{63AA2D3F-331D-492F-82D5-8A2B6C78BAAD}" srcOrd="0" destOrd="0" presId="urn:microsoft.com/office/officeart/2005/8/layout/list1#1"/>
    <dgm:cxn modelId="{579A338B-B5D8-4240-8867-8564B0DC96F3}" srcId="{8554BDF9-8515-4677-9942-0171F000F8EB}" destId="{AC5265C1-0BAB-4984-A634-E4518A8EC253}" srcOrd="1" destOrd="0" parTransId="{26A0947C-B518-417C-9D68-EC422DC1E3A5}" sibTransId="{E68E8117-B3CB-464C-9711-4DBE8BF88216}"/>
    <dgm:cxn modelId="{E8EF61B1-515C-44F0-9393-3A960B69FA7A}" srcId="{8554BDF9-8515-4677-9942-0171F000F8EB}" destId="{F50BDB3E-817D-4A89-9D71-D9E0B029567B}" srcOrd="2" destOrd="0" parTransId="{DE0B39BA-A6F3-455E-8022-365CCF701DB7}" sibTransId="{25F4C625-3E51-442C-BBB8-3FA715271B27}"/>
    <dgm:cxn modelId="{2A9F5F80-18FE-4E19-BA68-A8EDC359F12D}" type="presOf" srcId="{ECBD6B98-1CBE-4BAA-AB77-4873C9DB1799}" destId="{D2A5797B-20EE-4298-BA50-C968CEE241D4}" srcOrd="1" destOrd="0" presId="urn:microsoft.com/office/officeart/2005/8/layout/list1#1"/>
    <dgm:cxn modelId="{4BF968E9-5F77-45A8-9569-A47F04FF1899}" type="presOf" srcId="{F50BDB3E-817D-4A89-9D71-D9E0B029567B}" destId="{2CFD44AC-C5B0-407B-B2EE-07415AFE4DC4}" srcOrd="1" destOrd="0" presId="urn:microsoft.com/office/officeart/2005/8/layout/list1#1"/>
    <dgm:cxn modelId="{C9B6CF9D-8504-4CDC-9530-1AE26CF242FC}" type="presOf" srcId="{AC5265C1-0BAB-4984-A634-E4518A8EC253}" destId="{06B5F591-72E0-4CFF-9799-36D4050BD51D}" srcOrd="0" destOrd="0" presId="urn:microsoft.com/office/officeart/2005/8/layout/list1#1"/>
    <dgm:cxn modelId="{ACA6ED7A-3236-495A-8804-CAE230C18F4F}" type="presOf" srcId="{AC5265C1-0BAB-4984-A634-E4518A8EC253}" destId="{12E5634D-BCAA-48AB-BADB-754A15E9B7AC}" srcOrd="1" destOrd="0" presId="urn:microsoft.com/office/officeart/2005/8/layout/list1#1"/>
    <dgm:cxn modelId="{93E52B3C-6D1E-4C5C-AC58-D1DBF915DD33}" type="presOf" srcId="{787546C1-DD5C-4D6E-BFDD-D95A52E781AD}" destId="{8BC4E78D-0D98-4ED2-B23A-71FEC19A6436}" srcOrd="1" destOrd="0" presId="urn:microsoft.com/office/officeart/2005/8/layout/list1#1"/>
    <dgm:cxn modelId="{6D90FA42-5467-4222-ADDE-BC211352410D}" type="presParOf" srcId="{9D58511D-D18C-46E6-ADFB-6CDE1389D37F}" destId="{29EC7F92-6143-4EC7-AD17-ECAF75C06DC8}" srcOrd="0" destOrd="0" presId="urn:microsoft.com/office/officeart/2005/8/layout/list1#1"/>
    <dgm:cxn modelId="{AF3FB869-4ABE-42A6-BAA8-DF8D182E515A}" type="presParOf" srcId="{29EC7F92-6143-4EC7-AD17-ECAF75C06DC8}" destId="{F4F466C7-208D-4B4A-A865-9D82D8E9F892}" srcOrd="0" destOrd="0" presId="urn:microsoft.com/office/officeart/2005/8/layout/list1#1"/>
    <dgm:cxn modelId="{A4253EA6-60A1-4A18-A1CE-60B800719C12}" type="presParOf" srcId="{29EC7F92-6143-4EC7-AD17-ECAF75C06DC8}" destId="{8BC4E78D-0D98-4ED2-B23A-71FEC19A6436}" srcOrd="1" destOrd="0" presId="urn:microsoft.com/office/officeart/2005/8/layout/list1#1"/>
    <dgm:cxn modelId="{640292F6-8701-45E7-90FE-9BCB070B3CD3}" type="presParOf" srcId="{9D58511D-D18C-46E6-ADFB-6CDE1389D37F}" destId="{129CDA7D-4C80-4698-AFD0-7208B5D9749E}" srcOrd="1" destOrd="0" presId="urn:microsoft.com/office/officeart/2005/8/layout/list1#1"/>
    <dgm:cxn modelId="{ADC402B9-520F-42CF-A033-555F43660EE9}" type="presParOf" srcId="{9D58511D-D18C-46E6-ADFB-6CDE1389D37F}" destId="{EBA8CF1F-3B4A-4B6A-8877-CB03CDDAB1E9}" srcOrd="2" destOrd="0" presId="urn:microsoft.com/office/officeart/2005/8/layout/list1#1"/>
    <dgm:cxn modelId="{AE227DCC-9569-4505-A254-BF7F1D1B2652}" type="presParOf" srcId="{9D58511D-D18C-46E6-ADFB-6CDE1389D37F}" destId="{8BC0D01A-9D98-495C-93AA-A7D9631CDDAD}" srcOrd="3" destOrd="0" presId="urn:microsoft.com/office/officeart/2005/8/layout/list1#1"/>
    <dgm:cxn modelId="{957BEC13-EBAB-4D4A-84B2-051704AC0AD5}" type="presParOf" srcId="{9D58511D-D18C-46E6-ADFB-6CDE1389D37F}" destId="{D4434ECF-2146-46AC-B62E-87AB389C995A}" srcOrd="4" destOrd="0" presId="urn:microsoft.com/office/officeart/2005/8/layout/list1#1"/>
    <dgm:cxn modelId="{7C286FB4-AFD0-4BFD-8F6A-703216177DD9}" type="presParOf" srcId="{D4434ECF-2146-46AC-B62E-87AB389C995A}" destId="{06B5F591-72E0-4CFF-9799-36D4050BD51D}" srcOrd="0" destOrd="0" presId="urn:microsoft.com/office/officeart/2005/8/layout/list1#1"/>
    <dgm:cxn modelId="{F1B53DBC-C09E-4F10-9AF1-DF4E67CA61E3}" type="presParOf" srcId="{D4434ECF-2146-46AC-B62E-87AB389C995A}" destId="{12E5634D-BCAA-48AB-BADB-754A15E9B7AC}" srcOrd="1" destOrd="0" presId="urn:microsoft.com/office/officeart/2005/8/layout/list1#1"/>
    <dgm:cxn modelId="{F0104A52-F435-4D29-AB8F-AF6E474A29B2}" type="presParOf" srcId="{9D58511D-D18C-46E6-ADFB-6CDE1389D37F}" destId="{3DAA9763-50F6-4CC4-B6DA-0A4C45FFB361}" srcOrd="5" destOrd="0" presId="urn:microsoft.com/office/officeart/2005/8/layout/list1#1"/>
    <dgm:cxn modelId="{AA816107-81B1-4750-9F41-9705E5EF49A4}" type="presParOf" srcId="{9D58511D-D18C-46E6-ADFB-6CDE1389D37F}" destId="{51228DB3-E7D4-486B-A0C1-9A59D129891F}" srcOrd="6" destOrd="0" presId="urn:microsoft.com/office/officeart/2005/8/layout/list1#1"/>
    <dgm:cxn modelId="{5DBAEE78-DD92-4060-BC62-5B8A6356FAF9}" type="presParOf" srcId="{9D58511D-D18C-46E6-ADFB-6CDE1389D37F}" destId="{ECC02425-44D1-4F4C-B5D6-13442CA71F2A}" srcOrd="7" destOrd="0" presId="urn:microsoft.com/office/officeart/2005/8/layout/list1#1"/>
    <dgm:cxn modelId="{36948D5D-7CCA-478C-AF33-7EAA3EF77DA4}" type="presParOf" srcId="{9D58511D-D18C-46E6-ADFB-6CDE1389D37F}" destId="{98CD7476-6A48-4BD0-A0B1-E79081300878}" srcOrd="8" destOrd="0" presId="urn:microsoft.com/office/officeart/2005/8/layout/list1#1"/>
    <dgm:cxn modelId="{E0146B0C-FAD4-43B9-B22E-E6477ACFDC40}" type="presParOf" srcId="{98CD7476-6A48-4BD0-A0B1-E79081300878}" destId="{63AA2D3F-331D-492F-82D5-8A2B6C78BAAD}" srcOrd="0" destOrd="0" presId="urn:microsoft.com/office/officeart/2005/8/layout/list1#1"/>
    <dgm:cxn modelId="{8455823A-B7B6-4DE1-BA9A-406D53000D82}" type="presParOf" srcId="{98CD7476-6A48-4BD0-A0B1-E79081300878}" destId="{2CFD44AC-C5B0-407B-B2EE-07415AFE4DC4}" srcOrd="1" destOrd="0" presId="urn:microsoft.com/office/officeart/2005/8/layout/list1#1"/>
    <dgm:cxn modelId="{12B73A11-E8F7-4C10-A66C-7D78EE65D8E3}" type="presParOf" srcId="{9D58511D-D18C-46E6-ADFB-6CDE1389D37F}" destId="{E27A153A-8ADD-4646-B3A3-509A74CD0695}" srcOrd="9" destOrd="0" presId="urn:microsoft.com/office/officeart/2005/8/layout/list1#1"/>
    <dgm:cxn modelId="{279978FC-8475-4F53-B781-E9F2D3E6A846}" type="presParOf" srcId="{9D58511D-D18C-46E6-ADFB-6CDE1389D37F}" destId="{2DB5D132-AB90-49A4-A479-F0988A86E33E}" srcOrd="10" destOrd="0" presId="urn:microsoft.com/office/officeart/2005/8/layout/list1#1"/>
    <dgm:cxn modelId="{768D9AF0-3C85-4DFE-9E7C-D1EE17BF3C62}" type="presParOf" srcId="{9D58511D-D18C-46E6-ADFB-6CDE1389D37F}" destId="{A5E75685-2820-438A-88AF-159553A570AE}" srcOrd="11" destOrd="0" presId="urn:microsoft.com/office/officeart/2005/8/layout/list1#1"/>
    <dgm:cxn modelId="{6779FBE8-198F-4C6D-977F-71A616EF1197}" type="presParOf" srcId="{9D58511D-D18C-46E6-ADFB-6CDE1389D37F}" destId="{3936D63D-3BB5-4099-A097-CE176EB2ABE2}" srcOrd="12" destOrd="0" presId="urn:microsoft.com/office/officeart/2005/8/layout/list1#1"/>
    <dgm:cxn modelId="{C5E4CC5E-6AFB-40D0-9D8C-E58C2B2D20C3}" type="presParOf" srcId="{3936D63D-3BB5-4099-A097-CE176EB2ABE2}" destId="{CA895514-6C23-43E3-A15C-728A9EC10843}" srcOrd="0" destOrd="0" presId="urn:microsoft.com/office/officeart/2005/8/layout/list1#1"/>
    <dgm:cxn modelId="{A6620385-0645-4417-8FF2-A0499E1BE57F}" type="presParOf" srcId="{3936D63D-3BB5-4099-A097-CE176EB2ABE2}" destId="{D2A5797B-20EE-4298-BA50-C968CEE241D4}" srcOrd="1" destOrd="0" presId="urn:microsoft.com/office/officeart/2005/8/layout/list1#1"/>
    <dgm:cxn modelId="{3236634A-C69D-4DBC-B179-AFD813A23746}" type="presParOf" srcId="{9D58511D-D18C-46E6-ADFB-6CDE1389D37F}" destId="{AEA9E5FD-8F48-4CA8-8487-C530B0C74333}" srcOrd="13" destOrd="0" presId="urn:microsoft.com/office/officeart/2005/8/layout/list1#1"/>
    <dgm:cxn modelId="{4CDE19E0-897A-4B9F-8498-8FDEB015244F}" type="presParOf" srcId="{9D58511D-D18C-46E6-ADFB-6CDE1389D37F}" destId="{56015E43-931D-4CAD-85C0-E9EB84437182}" srcOrd="14" destOrd="0" presId="urn:microsoft.com/office/officeart/2005/8/layout/list1#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26CA2BB-BBBA-4448-9F29-0A3D29F744E4}" type="doc">
      <dgm:prSet loTypeId="urn:microsoft.com/office/officeart/2005/8/layout/hierarchy1" loCatId="hierarchy" qsTypeId="urn:microsoft.com/office/officeart/2005/8/quickstyle/simple3" qsCatId="simple" csTypeId="urn:microsoft.com/office/officeart/2005/8/colors/accent1_2" csCatId="accent1" phldr="1"/>
      <dgm:spPr/>
      <dgm:t>
        <a:bodyPr/>
        <a:lstStyle/>
        <a:p>
          <a:endParaRPr lang="zh-CN" altLang="en-US"/>
        </a:p>
      </dgm:t>
    </dgm:pt>
    <dgm:pt modelId="{479AB222-97B0-40D5-9071-CABDED64F66C}">
      <dgm:prSet phldrT="[文本]"/>
      <dgm:spPr/>
      <dgm:t>
        <a:bodyPr/>
        <a:lstStyle/>
        <a:p>
          <a:r>
            <a:rPr lang="zh-CN" altLang="en-US" dirty="0" smtClean="0"/>
            <a:t>受控术语表</a:t>
          </a:r>
          <a:endParaRPr lang="en-US" altLang="zh-CN" dirty="0" smtClean="0"/>
        </a:p>
        <a:p>
          <a:r>
            <a:rPr lang="zh-CN" altLang="en-US" dirty="0" smtClean="0"/>
            <a:t>（</a:t>
          </a:r>
          <a:r>
            <a:rPr lang="en-US" altLang="zh-CN" dirty="0" smtClean="0"/>
            <a:t>Enumeration</a:t>
          </a:r>
          <a:r>
            <a:rPr lang="zh-CN" altLang="en-US" dirty="0" smtClean="0"/>
            <a:t>）</a:t>
          </a:r>
          <a:endParaRPr lang="zh-CN" altLang="en-US" dirty="0"/>
        </a:p>
      </dgm:t>
    </dgm:pt>
    <dgm:pt modelId="{C9BDCA48-B814-4BDB-9DA5-F633BE245628}" type="parTrans" cxnId="{6409B37B-7AF2-43EA-BD39-212D75753F7F}">
      <dgm:prSet/>
      <dgm:spPr/>
      <dgm:t>
        <a:bodyPr/>
        <a:lstStyle/>
        <a:p>
          <a:endParaRPr lang="zh-CN" altLang="en-US"/>
        </a:p>
      </dgm:t>
    </dgm:pt>
    <dgm:pt modelId="{2E91F7D5-5EF0-484A-B1CC-A9B5AF976349}" type="sibTrans" cxnId="{6409B37B-7AF2-43EA-BD39-212D75753F7F}">
      <dgm:prSet/>
      <dgm:spPr/>
      <dgm:t>
        <a:bodyPr/>
        <a:lstStyle/>
        <a:p>
          <a:endParaRPr lang="zh-CN" altLang="en-US"/>
        </a:p>
      </dgm:t>
    </dgm:pt>
    <dgm:pt modelId="{F6E90F1C-D551-448C-83D8-68A8468B28BE}">
      <dgm:prSet phldrT="[文本]"/>
      <dgm:spPr/>
      <dgm:t>
        <a:bodyPr/>
        <a:lstStyle/>
        <a:p>
          <a:r>
            <a:rPr lang="zh-CN" altLang="en-US" dirty="0" smtClean="0"/>
            <a:t>代理者</a:t>
          </a:r>
          <a:endParaRPr lang="en-US" altLang="zh-CN" dirty="0" smtClean="0"/>
        </a:p>
        <a:p>
          <a:r>
            <a:rPr lang="zh-CN" altLang="en-US" dirty="0" smtClean="0"/>
            <a:t>（</a:t>
          </a:r>
          <a:r>
            <a:rPr lang="en-US" altLang="zh-CN" dirty="0" smtClean="0"/>
            <a:t>Agent</a:t>
          </a:r>
          <a:r>
            <a:rPr lang="zh-CN" altLang="en-US" dirty="0" smtClean="0"/>
            <a:t>）</a:t>
          </a:r>
          <a:endParaRPr lang="zh-CN" altLang="en-US" dirty="0"/>
        </a:p>
      </dgm:t>
    </dgm:pt>
    <dgm:pt modelId="{F3FA07A5-0F0D-44CB-B692-340AB595FF14}" type="parTrans" cxnId="{F6007F04-2420-45EF-9495-BFE52AFF00FE}">
      <dgm:prSet/>
      <dgm:spPr/>
      <dgm:t>
        <a:bodyPr/>
        <a:lstStyle/>
        <a:p>
          <a:endParaRPr lang="zh-CN" altLang="en-US"/>
        </a:p>
      </dgm:t>
    </dgm:pt>
    <dgm:pt modelId="{B7B5DC75-EB79-4EDC-8F1D-ECECF7777693}" type="sibTrans" cxnId="{F6007F04-2420-45EF-9495-BFE52AFF00FE}">
      <dgm:prSet/>
      <dgm:spPr/>
      <dgm:t>
        <a:bodyPr/>
        <a:lstStyle/>
        <a:p>
          <a:endParaRPr lang="zh-CN" altLang="en-US"/>
        </a:p>
      </dgm:t>
    </dgm:pt>
    <dgm:pt modelId="{25771A39-9837-49CD-AADC-461A56377667}">
      <dgm:prSet phldrT="[文本]"/>
      <dgm:spPr/>
      <dgm:t>
        <a:bodyPr/>
        <a:lstStyle/>
        <a:p>
          <a:r>
            <a:rPr lang="zh-CN" altLang="en-US" dirty="0" smtClean="0"/>
            <a:t>文物</a:t>
          </a:r>
          <a:endParaRPr lang="zh-CN" altLang="en-US" dirty="0"/>
        </a:p>
      </dgm:t>
    </dgm:pt>
    <dgm:pt modelId="{E2460608-D881-447E-9C80-7FB58F8329F3}" type="parTrans" cxnId="{D97F0B21-C939-431F-9BBA-2503A366E050}">
      <dgm:prSet/>
      <dgm:spPr/>
      <dgm:t>
        <a:bodyPr/>
        <a:lstStyle/>
        <a:p>
          <a:endParaRPr lang="zh-CN" altLang="en-US"/>
        </a:p>
      </dgm:t>
    </dgm:pt>
    <dgm:pt modelId="{CAAEA46B-47B7-493C-B9C6-175FE0A7D5BF}" type="sibTrans" cxnId="{D97F0B21-C939-431F-9BBA-2503A366E050}">
      <dgm:prSet/>
      <dgm:spPr/>
      <dgm:t>
        <a:bodyPr/>
        <a:lstStyle/>
        <a:p>
          <a:endParaRPr lang="zh-CN" altLang="en-US"/>
        </a:p>
      </dgm:t>
    </dgm:pt>
    <dgm:pt modelId="{E2E56ACF-6FF5-401C-B8F3-60CDC88A9245}">
      <dgm:prSet phldrT="[文本]"/>
      <dgm:spPr/>
      <dgm:t>
        <a:bodyPr/>
        <a:lstStyle/>
        <a:p>
          <a:r>
            <a:rPr lang="zh-CN" altLang="en-US" dirty="0" smtClean="0"/>
            <a:t>媒体文档</a:t>
          </a:r>
          <a:endParaRPr lang="zh-CN" altLang="en-US" dirty="0"/>
        </a:p>
      </dgm:t>
    </dgm:pt>
    <dgm:pt modelId="{D74C04DE-F59B-452B-B017-3987CB84BBCF}" type="parTrans" cxnId="{91E68F0E-63BF-4E2D-86E4-20C8B03A8B2F}">
      <dgm:prSet/>
      <dgm:spPr/>
      <dgm:t>
        <a:bodyPr/>
        <a:lstStyle/>
        <a:p>
          <a:endParaRPr lang="zh-CN" altLang="en-US"/>
        </a:p>
      </dgm:t>
    </dgm:pt>
    <dgm:pt modelId="{53B72E26-3F2F-48B5-86BE-9F9E0D587531}" type="sibTrans" cxnId="{91E68F0E-63BF-4E2D-86E4-20C8B03A8B2F}">
      <dgm:prSet/>
      <dgm:spPr/>
      <dgm:t>
        <a:bodyPr/>
        <a:lstStyle/>
        <a:p>
          <a:endParaRPr lang="zh-CN" altLang="en-US"/>
        </a:p>
      </dgm:t>
    </dgm:pt>
    <dgm:pt modelId="{7231A44F-4D5C-4DCC-9F66-EB1EAB28841B}">
      <dgm:prSet phldrT="[文本]"/>
      <dgm:spPr/>
      <dgm:t>
        <a:bodyPr/>
        <a:lstStyle/>
        <a:p>
          <a:r>
            <a:rPr lang="zh-CN" altLang="en-US" dirty="0" smtClean="0"/>
            <a:t>青铜器文物容器</a:t>
          </a:r>
          <a:endParaRPr lang="en-US" altLang="zh-CN" dirty="0" smtClean="0"/>
        </a:p>
        <a:p>
          <a:endParaRPr lang="zh-CN" altLang="en-US" dirty="0"/>
        </a:p>
      </dgm:t>
    </dgm:pt>
    <dgm:pt modelId="{78BC2C3C-58CD-49AD-A7CE-29554D1DF624}" type="parTrans" cxnId="{D39F9E22-6997-4A46-BD44-AE02EED2F59D}">
      <dgm:prSet/>
      <dgm:spPr/>
      <dgm:t>
        <a:bodyPr/>
        <a:lstStyle/>
        <a:p>
          <a:endParaRPr lang="zh-CN" altLang="en-US"/>
        </a:p>
      </dgm:t>
    </dgm:pt>
    <dgm:pt modelId="{2DEC58B5-ECBD-4F7E-9F10-427D39164F1E}" type="sibTrans" cxnId="{D39F9E22-6997-4A46-BD44-AE02EED2F59D}">
      <dgm:prSet/>
      <dgm:spPr/>
      <dgm:t>
        <a:bodyPr/>
        <a:lstStyle/>
        <a:p>
          <a:endParaRPr lang="zh-CN" altLang="en-US"/>
        </a:p>
      </dgm:t>
    </dgm:pt>
    <dgm:pt modelId="{971943D1-D9EA-4272-9ED9-21816AA95958}">
      <dgm:prSet phldrT="[文本]"/>
      <dgm:spPr/>
      <dgm:t>
        <a:bodyPr/>
        <a:lstStyle/>
        <a:p>
          <a:r>
            <a:rPr lang="zh-CN" altLang="en-US" dirty="0" smtClean="0"/>
            <a:t>古书画文物容器</a:t>
          </a:r>
          <a:endParaRPr lang="zh-CN" altLang="en-US" dirty="0"/>
        </a:p>
      </dgm:t>
    </dgm:pt>
    <dgm:pt modelId="{990E6A08-B4E3-4B16-8ECA-4F6CA166A2E5}" type="parTrans" cxnId="{2F380A86-70A3-4A2F-BC4E-F4510C610ADD}">
      <dgm:prSet/>
      <dgm:spPr/>
      <dgm:t>
        <a:bodyPr/>
        <a:lstStyle/>
        <a:p>
          <a:endParaRPr lang="zh-CN" altLang="en-US"/>
        </a:p>
      </dgm:t>
    </dgm:pt>
    <dgm:pt modelId="{FFF16420-1EFC-4E3D-A57D-78E48DE0CEA1}" type="sibTrans" cxnId="{2F380A86-70A3-4A2F-BC4E-F4510C610ADD}">
      <dgm:prSet/>
      <dgm:spPr/>
      <dgm:t>
        <a:bodyPr/>
        <a:lstStyle/>
        <a:p>
          <a:endParaRPr lang="zh-CN" altLang="en-US"/>
        </a:p>
      </dgm:t>
    </dgm:pt>
    <dgm:pt modelId="{88E68BF2-0BCF-4B91-9745-33132B905A61}">
      <dgm:prSet phldrT="[文本]"/>
      <dgm:spPr/>
      <dgm:t>
        <a:bodyPr/>
        <a:lstStyle/>
        <a:p>
          <a:r>
            <a:rPr lang="zh-CN" altLang="en-US" dirty="0" smtClean="0"/>
            <a:t>个人</a:t>
          </a:r>
          <a:endParaRPr lang="en-US" altLang="zh-CN" dirty="0" smtClean="0"/>
        </a:p>
        <a:p>
          <a:r>
            <a:rPr lang="zh-CN" altLang="en-US" dirty="0" smtClean="0"/>
            <a:t>（</a:t>
          </a:r>
          <a:r>
            <a:rPr lang="en-US" altLang="zh-CN" dirty="0" smtClean="0"/>
            <a:t>Person</a:t>
          </a:r>
          <a:r>
            <a:rPr lang="zh-CN" altLang="en-US" dirty="0" smtClean="0"/>
            <a:t>）</a:t>
          </a:r>
          <a:endParaRPr lang="zh-CN" altLang="en-US" dirty="0"/>
        </a:p>
      </dgm:t>
    </dgm:pt>
    <dgm:pt modelId="{2E39B0BB-3A11-4572-A641-8206968D5365}" type="parTrans" cxnId="{7BAB6ACD-F820-4BE9-B5F6-43F0B219A6F9}">
      <dgm:prSet/>
      <dgm:spPr/>
      <dgm:t>
        <a:bodyPr/>
        <a:lstStyle/>
        <a:p>
          <a:endParaRPr lang="zh-CN" altLang="en-US"/>
        </a:p>
      </dgm:t>
    </dgm:pt>
    <dgm:pt modelId="{32C063CE-0A8C-4211-8124-5181511B1E7F}" type="sibTrans" cxnId="{7BAB6ACD-F820-4BE9-B5F6-43F0B219A6F9}">
      <dgm:prSet/>
      <dgm:spPr/>
      <dgm:t>
        <a:bodyPr/>
        <a:lstStyle/>
        <a:p>
          <a:endParaRPr lang="zh-CN" altLang="en-US"/>
        </a:p>
      </dgm:t>
    </dgm:pt>
    <dgm:pt modelId="{9FFA584F-68D6-42DF-9E28-CFD23DD03E00}">
      <dgm:prSet/>
      <dgm:spPr/>
      <dgm:t>
        <a:bodyPr/>
        <a:lstStyle/>
        <a:p>
          <a:r>
            <a:rPr lang="zh-CN" altLang="en-US" dirty="0" smtClean="0"/>
            <a:t>团体</a:t>
          </a:r>
          <a:endParaRPr lang="en-US" altLang="zh-CN" dirty="0" smtClean="0"/>
        </a:p>
        <a:p>
          <a:r>
            <a:rPr lang="zh-CN" altLang="en-US" dirty="0" smtClean="0"/>
            <a:t>（</a:t>
          </a:r>
          <a:r>
            <a:rPr lang="en-US" altLang="zh-CN" dirty="0" smtClean="0"/>
            <a:t>group</a:t>
          </a:r>
          <a:r>
            <a:rPr lang="zh-CN" altLang="en-US" dirty="0" smtClean="0"/>
            <a:t>）</a:t>
          </a:r>
          <a:endParaRPr lang="zh-CN" altLang="en-US" dirty="0"/>
        </a:p>
      </dgm:t>
    </dgm:pt>
    <dgm:pt modelId="{B285FF87-CC93-482A-AB81-CD44973D021E}" type="parTrans" cxnId="{CB8E3069-ABC6-4EAC-95B7-40CC9BBA34DA}">
      <dgm:prSet/>
      <dgm:spPr/>
      <dgm:t>
        <a:bodyPr/>
        <a:lstStyle/>
        <a:p>
          <a:endParaRPr lang="zh-CN" altLang="en-US"/>
        </a:p>
      </dgm:t>
    </dgm:pt>
    <dgm:pt modelId="{BF33FD53-AD54-4940-B627-C8F33A960CB1}" type="sibTrans" cxnId="{CB8E3069-ABC6-4EAC-95B7-40CC9BBA34DA}">
      <dgm:prSet/>
      <dgm:spPr/>
      <dgm:t>
        <a:bodyPr/>
        <a:lstStyle/>
        <a:p>
          <a:endParaRPr lang="zh-CN" altLang="en-US"/>
        </a:p>
      </dgm:t>
    </dgm:pt>
    <dgm:pt modelId="{ECCA30DC-584F-4C8F-941E-A42ECDFDBF7B}">
      <dgm:prSet phldrT="[文本]"/>
      <dgm:spPr/>
      <dgm:t>
        <a:bodyPr/>
        <a:lstStyle/>
        <a:p>
          <a:r>
            <a:rPr lang="zh-CN" altLang="en-US" dirty="0" smtClean="0"/>
            <a:t>元数据文档</a:t>
          </a:r>
          <a:endParaRPr lang="zh-CN" altLang="en-US" dirty="0"/>
        </a:p>
      </dgm:t>
    </dgm:pt>
    <dgm:pt modelId="{2585D9AB-59E8-4A19-AEFD-7C5401747359}" type="parTrans" cxnId="{3BA4CEBB-FEE9-4890-9533-FD9A153CCA83}">
      <dgm:prSet/>
      <dgm:spPr/>
      <dgm:t>
        <a:bodyPr/>
        <a:lstStyle/>
        <a:p>
          <a:endParaRPr lang="zh-CN" altLang="en-US"/>
        </a:p>
      </dgm:t>
    </dgm:pt>
    <dgm:pt modelId="{7D1D5E02-654D-46E9-B9EE-9CAC9636D54B}" type="sibTrans" cxnId="{3BA4CEBB-FEE9-4890-9533-FD9A153CCA83}">
      <dgm:prSet/>
      <dgm:spPr/>
      <dgm:t>
        <a:bodyPr/>
        <a:lstStyle/>
        <a:p>
          <a:endParaRPr lang="zh-CN" altLang="en-US"/>
        </a:p>
      </dgm:t>
    </dgm:pt>
    <dgm:pt modelId="{CCC16EB3-D90D-4EE5-BED3-FB54A18E1FBC}">
      <dgm:prSet phldrT="[文本]"/>
      <dgm:spPr/>
      <dgm:t>
        <a:bodyPr/>
        <a:lstStyle/>
        <a:p>
          <a:r>
            <a:rPr lang="zh-CN" altLang="en-US" dirty="0" smtClean="0"/>
            <a:t>文物容器</a:t>
          </a:r>
          <a:endParaRPr lang="zh-CN" altLang="en-US" dirty="0"/>
        </a:p>
      </dgm:t>
    </dgm:pt>
    <dgm:pt modelId="{ED3FCCEF-6C02-46F8-B645-81513A4C4E8A}" type="sibTrans" cxnId="{6B9987BF-607F-40E7-9251-547AF3BDE52A}">
      <dgm:prSet/>
      <dgm:spPr/>
      <dgm:t>
        <a:bodyPr/>
        <a:lstStyle/>
        <a:p>
          <a:endParaRPr lang="zh-CN" altLang="en-US"/>
        </a:p>
      </dgm:t>
    </dgm:pt>
    <dgm:pt modelId="{6DF21300-2DE1-471D-9D9C-4A1D03595055}" type="parTrans" cxnId="{6B9987BF-607F-40E7-9251-547AF3BDE52A}">
      <dgm:prSet/>
      <dgm:spPr/>
      <dgm:t>
        <a:bodyPr/>
        <a:lstStyle/>
        <a:p>
          <a:endParaRPr lang="zh-CN" altLang="en-US"/>
        </a:p>
      </dgm:t>
    </dgm:pt>
    <dgm:pt modelId="{0D600B90-36E7-49FC-9348-097326541EB7}" type="pres">
      <dgm:prSet presAssocID="{C26CA2BB-BBBA-4448-9F29-0A3D29F744E4}" presName="hierChild1" presStyleCnt="0">
        <dgm:presLayoutVars>
          <dgm:chPref val="1"/>
          <dgm:dir/>
          <dgm:animOne val="branch"/>
          <dgm:animLvl val="lvl"/>
          <dgm:resizeHandles/>
        </dgm:presLayoutVars>
      </dgm:prSet>
      <dgm:spPr/>
      <dgm:t>
        <a:bodyPr/>
        <a:lstStyle/>
        <a:p>
          <a:endParaRPr lang="zh-CN" altLang="en-US"/>
        </a:p>
      </dgm:t>
    </dgm:pt>
    <dgm:pt modelId="{DA3CCFFE-159B-430F-AEA5-0E524BDF244A}" type="pres">
      <dgm:prSet presAssocID="{CCC16EB3-D90D-4EE5-BED3-FB54A18E1FBC}" presName="hierRoot1" presStyleCnt="0"/>
      <dgm:spPr/>
    </dgm:pt>
    <dgm:pt modelId="{A183C2B5-05E2-4AE9-91BD-1A88599CA97B}" type="pres">
      <dgm:prSet presAssocID="{CCC16EB3-D90D-4EE5-BED3-FB54A18E1FBC}" presName="composite" presStyleCnt="0"/>
      <dgm:spPr/>
    </dgm:pt>
    <dgm:pt modelId="{4F197C6E-347F-422C-BD22-8A96F843C917}" type="pres">
      <dgm:prSet presAssocID="{CCC16EB3-D90D-4EE5-BED3-FB54A18E1FBC}" presName="background" presStyleLbl="node0" presStyleIdx="0" presStyleCnt="1"/>
      <dgm:spPr/>
    </dgm:pt>
    <dgm:pt modelId="{3D291809-1273-41B2-9C15-8BBC3B6C9CBB}" type="pres">
      <dgm:prSet presAssocID="{CCC16EB3-D90D-4EE5-BED3-FB54A18E1FBC}" presName="text" presStyleLbl="fgAcc0" presStyleIdx="0" presStyleCnt="1">
        <dgm:presLayoutVars>
          <dgm:chPref val="3"/>
        </dgm:presLayoutVars>
      </dgm:prSet>
      <dgm:spPr/>
      <dgm:t>
        <a:bodyPr/>
        <a:lstStyle/>
        <a:p>
          <a:endParaRPr lang="zh-CN" altLang="en-US"/>
        </a:p>
      </dgm:t>
    </dgm:pt>
    <dgm:pt modelId="{4E468043-E933-42D2-8705-39467AFDC6C2}" type="pres">
      <dgm:prSet presAssocID="{CCC16EB3-D90D-4EE5-BED3-FB54A18E1FBC}" presName="hierChild2" presStyleCnt="0"/>
      <dgm:spPr/>
    </dgm:pt>
    <dgm:pt modelId="{BF60FDDB-7703-4DC1-AFA2-FD4CF3158896}" type="pres">
      <dgm:prSet presAssocID="{78BC2C3C-58CD-49AD-A7CE-29554D1DF624}" presName="Name10" presStyleLbl="parChTrans1D2" presStyleIdx="0" presStyleCnt="4"/>
      <dgm:spPr/>
      <dgm:t>
        <a:bodyPr/>
        <a:lstStyle/>
        <a:p>
          <a:endParaRPr lang="zh-CN" altLang="en-US"/>
        </a:p>
      </dgm:t>
    </dgm:pt>
    <dgm:pt modelId="{0F70E9D7-D953-406A-B9D1-0AE045F5EA4E}" type="pres">
      <dgm:prSet presAssocID="{7231A44F-4D5C-4DCC-9F66-EB1EAB28841B}" presName="hierRoot2" presStyleCnt="0"/>
      <dgm:spPr/>
    </dgm:pt>
    <dgm:pt modelId="{912DF627-7A37-49C1-9FC5-181F06CF975B}" type="pres">
      <dgm:prSet presAssocID="{7231A44F-4D5C-4DCC-9F66-EB1EAB28841B}" presName="composite2" presStyleCnt="0"/>
      <dgm:spPr/>
    </dgm:pt>
    <dgm:pt modelId="{F661F66A-268D-4047-AED1-A27EB7A8DC83}" type="pres">
      <dgm:prSet presAssocID="{7231A44F-4D5C-4DCC-9F66-EB1EAB28841B}" presName="background2" presStyleLbl="node2" presStyleIdx="0" presStyleCnt="4"/>
      <dgm:spPr/>
    </dgm:pt>
    <dgm:pt modelId="{116FFCA9-E761-4571-8F66-55A97D3D5A4E}" type="pres">
      <dgm:prSet presAssocID="{7231A44F-4D5C-4DCC-9F66-EB1EAB28841B}" presName="text2" presStyleLbl="fgAcc2" presStyleIdx="0" presStyleCnt="4">
        <dgm:presLayoutVars>
          <dgm:chPref val="3"/>
        </dgm:presLayoutVars>
      </dgm:prSet>
      <dgm:spPr/>
      <dgm:t>
        <a:bodyPr/>
        <a:lstStyle/>
        <a:p>
          <a:endParaRPr lang="zh-CN" altLang="en-US"/>
        </a:p>
      </dgm:t>
    </dgm:pt>
    <dgm:pt modelId="{A6CA0252-06BB-4FEC-81DB-8A5E91B774AE}" type="pres">
      <dgm:prSet presAssocID="{7231A44F-4D5C-4DCC-9F66-EB1EAB28841B}" presName="hierChild3" presStyleCnt="0"/>
      <dgm:spPr/>
    </dgm:pt>
    <dgm:pt modelId="{EF2978D0-2B9E-421B-9B65-8BA3DF29C425}" type="pres">
      <dgm:prSet presAssocID="{990E6A08-B4E3-4B16-8ECA-4F6CA166A2E5}" presName="Name17" presStyleLbl="parChTrans1D3" presStyleIdx="0" presStyleCnt="5"/>
      <dgm:spPr/>
      <dgm:t>
        <a:bodyPr/>
        <a:lstStyle/>
        <a:p>
          <a:endParaRPr lang="zh-CN" altLang="en-US"/>
        </a:p>
      </dgm:t>
    </dgm:pt>
    <dgm:pt modelId="{E08F26D4-79C8-44F3-9B1C-862A3A1FEE25}" type="pres">
      <dgm:prSet presAssocID="{971943D1-D9EA-4272-9ED9-21816AA95958}" presName="hierRoot3" presStyleCnt="0"/>
      <dgm:spPr/>
    </dgm:pt>
    <dgm:pt modelId="{328EE0F4-A32E-480E-A152-84B08BEB4D17}" type="pres">
      <dgm:prSet presAssocID="{971943D1-D9EA-4272-9ED9-21816AA95958}" presName="composite3" presStyleCnt="0"/>
      <dgm:spPr/>
    </dgm:pt>
    <dgm:pt modelId="{C1CAB269-9DCB-4F24-83D3-B5D3DD8DFA73}" type="pres">
      <dgm:prSet presAssocID="{971943D1-D9EA-4272-9ED9-21816AA95958}" presName="background3" presStyleLbl="node3" presStyleIdx="0" presStyleCnt="5"/>
      <dgm:spPr/>
    </dgm:pt>
    <dgm:pt modelId="{22791B13-5917-47ED-849A-646EF7D88962}" type="pres">
      <dgm:prSet presAssocID="{971943D1-D9EA-4272-9ED9-21816AA95958}" presName="text3" presStyleLbl="fgAcc3" presStyleIdx="0" presStyleCnt="5">
        <dgm:presLayoutVars>
          <dgm:chPref val="3"/>
        </dgm:presLayoutVars>
      </dgm:prSet>
      <dgm:spPr/>
      <dgm:t>
        <a:bodyPr/>
        <a:lstStyle/>
        <a:p>
          <a:endParaRPr lang="zh-CN" altLang="en-US"/>
        </a:p>
      </dgm:t>
    </dgm:pt>
    <dgm:pt modelId="{816A5208-E5CF-4601-BE0D-0EC5D01D1B88}" type="pres">
      <dgm:prSet presAssocID="{971943D1-D9EA-4272-9ED9-21816AA95958}" presName="hierChild4" presStyleCnt="0"/>
      <dgm:spPr/>
    </dgm:pt>
    <dgm:pt modelId="{915A422D-FE41-4374-8AB6-033262DF247B}" type="pres">
      <dgm:prSet presAssocID="{E2460608-D881-447E-9C80-7FB58F8329F3}" presName="Name10" presStyleLbl="parChTrans1D2" presStyleIdx="1" presStyleCnt="4"/>
      <dgm:spPr/>
      <dgm:t>
        <a:bodyPr/>
        <a:lstStyle/>
        <a:p>
          <a:endParaRPr lang="zh-CN" altLang="en-US"/>
        </a:p>
      </dgm:t>
    </dgm:pt>
    <dgm:pt modelId="{7F87AB82-E81D-4723-B9B1-A9D5BD1961ED}" type="pres">
      <dgm:prSet presAssocID="{25771A39-9837-49CD-AADC-461A56377667}" presName="hierRoot2" presStyleCnt="0"/>
      <dgm:spPr/>
    </dgm:pt>
    <dgm:pt modelId="{01F94186-FD0F-48B1-9183-7ED4CDF57DC3}" type="pres">
      <dgm:prSet presAssocID="{25771A39-9837-49CD-AADC-461A56377667}" presName="composite2" presStyleCnt="0"/>
      <dgm:spPr/>
    </dgm:pt>
    <dgm:pt modelId="{AC00B01B-9562-4781-9F01-20C0CB967615}" type="pres">
      <dgm:prSet presAssocID="{25771A39-9837-49CD-AADC-461A56377667}" presName="background2" presStyleLbl="node2" presStyleIdx="1" presStyleCnt="4"/>
      <dgm:spPr/>
    </dgm:pt>
    <dgm:pt modelId="{B8B7FE50-1270-4084-A4B3-70C50630D529}" type="pres">
      <dgm:prSet presAssocID="{25771A39-9837-49CD-AADC-461A56377667}" presName="text2" presStyleLbl="fgAcc2" presStyleIdx="1" presStyleCnt="4" custLinFactNeighborX="34734">
        <dgm:presLayoutVars>
          <dgm:chPref val="3"/>
        </dgm:presLayoutVars>
      </dgm:prSet>
      <dgm:spPr/>
      <dgm:t>
        <a:bodyPr/>
        <a:lstStyle/>
        <a:p>
          <a:endParaRPr lang="zh-CN" altLang="en-US"/>
        </a:p>
      </dgm:t>
    </dgm:pt>
    <dgm:pt modelId="{DEBFD1E1-7E1D-428C-B264-28DE610FE08C}" type="pres">
      <dgm:prSet presAssocID="{25771A39-9837-49CD-AADC-461A56377667}" presName="hierChild3" presStyleCnt="0"/>
      <dgm:spPr/>
    </dgm:pt>
    <dgm:pt modelId="{6B9CE57E-DC1F-4467-8BAE-F505A980BF28}" type="pres">
      <dgm:prSet presAssocID="{D74C04DE-F59B-452B-B017-3987CB84BBCF}" presName="Name17" presStyleLbl="parChTrans1D3" presStyleIdx="1" presStyleCnt="5"/>
      <dgm:spPr/>
      <dgm:t>
        <a:bodyPr/>
        <a:lstStyle/>
        <a:p>
          <a:endParaRPr lang="zh-CN" altLang="en-US"/>
        </a:p>
      </dgm:t>
    </dgm:pt>
    <dgm:pt modelId="{0DB7B89F-AC5C-49BF-A145-D189593803F6}" type="pres">
      <dgm:prSet presAssocID="{E2E56ACF-6FF5-401C-B8F3-60CDC88A9245}" presName="hierRoot3" presStyleCnt="0"/>
      <dgm:spPr/>
    </dgm:pt>
    <dgm:pt modelId="{0A153D0B-5540-4298-850E-5F4D6546D06C}" type="pres">
      <dgm:prSet presAssocID="{E2E56ACF-6FF5-401C-B8F3-60CDC88A9245}" presName="composite3" presStyleCnt="0"/>
      <dgm:spPr/>
    </dgm:pt>
    <dgm:pt modelId="{2016CF10-D972-42A4-8481-FFF6C8C8E186}" type="pres">
      <dgm:prSet presAssocID="{E2E56ACF-6FF5-401C-B8F3-60CDC88A9245}" presName="background3" presStyleLbl="node3" presStyleIdx="1" presStyleCnt="5"/>
      <dgm:spPr/>
    </dgm:pt>
    <dgm:pt modelId="{D9B774BE-AB86-421B-942F-66BB105D53DB}" type="pres">
      <dgm:prSet presAssocID="{E2E56ACF-6FF5-401C-B8F3-60CDC88A9245}" presName="text3" presStyleLbl="fgAcc3" presStyleIdx="1" presStyleCnt="5" custLinFactX="61329" custLinFactNeighborX="100000" custLinFactNeighborY="12498">
        <dgm:presLayoutVars>
          <dgm:chPref val="3"/>
        </dgm:presLayoutVars>
      </dgm:prSet>
      <dgm:spPr/>
      <dgm:t>
        <a:bodyPr/>
        <a:lstStyle/>
        <a:p>
          <a:endParaRPr lang="zh-CN" altLang="en-US"/>
        </a:p>
      </dgm:t>
    </dgm:pt>
    <dgm:pt modelId="{B990F891-C8D3-4505-993C-6B5D0E71E4CB}" type="pres">
      <dgm:prSet presAssocID="{E2E56ACF-6FF5-401C-B8F3-60CDC88A9245}" presName="hierChild4" presStyleCnt="0"/>
      <dgm:spPr/>
    </dgm:pt>
    <dgm:pt modelId="{32FE9129-5171-45E2-B062-3071CB1743C4}" type="pres">
      <dgm:prSet presAssocID="{2585D9AB-59E8-4A19-AEFD-7C5401747359}" presName="Name17" presStyleLbl="parChTrans1D3" presStyleIdx="2" presStyleCnt="5"/>
      <dgm:spPr/>
      <dgm:t>
        <a:bodyPr/>
        <a:lstStyle/>
        <a:p>
          <a:endParaRPr lang="zh-CN" altLang="en-US"/>
        </a:p>
      </dgm:t>
    </dgm:pt>
    <dgm:pt modelId="{68956932-20AD-43B0-86DD-81961CA51E77}" type="pres">
      <dgm:prSet presAssocID="{ECCA30DC-584F-4C8F-941E-A42ECDFDBF7B}" presName="hierRoot3" presStyleCnt="0"/>
      <dgm:spPr/>
    </dgm:pt>
    <dgm:pt modelId="{B552EA4C-81D2-4021-9A96-3EFB8D80CA32}" type="pres">
      <dgm:prSet presAssocID="{ECCA30DC-584F-4C8F-941E-A42ECDFDBF7B}" presName="composite3" presStyleCnt="0"/>
      <dgm:spPr/>
    </dgm:pt>
    <dgm:pt modelId="{C354ABC4-BB0E-4D06-B511-73CE95C8B91B}" type="pres">
      <dgm:prSet presAssocID="{ECCA30DC-584F-4C8F-941E-A42ECDFDBF7B}" presName="background3" presStyleLbl="node3" presStyleIdx="2" presStyleCnt="5"/>
      <dgm:spPr/>
    </dgm:pt>
    <dgm:pt modelId="{DAC9E612-AFB7-4315-8FF7-84262F540FF9}" type="pres">
      <dgm:prSet presAssocID="{ECCA30DC-584F-4C8F-941E-A42ECDFDBF7B}" presName="text3" presStyleLbl="fgAcc3" presStyleIdx="2" presStyleCnt="5" custLinFactY="64482" custLinFactNeighborX="46380" custLinFactNeighborY="100000">
        <dgm:presLayoutVars>
          <dgm:chPref val="3"/>
        </dgm:presLayoutVars>
      </dgm:prSet>
      <dgm:spPr/>
      <dgm:t>
        <a:bodyPr/>
        <a:lstStyle/>
        <a:p>
          <a:endParaRPr lang="zh-CN" altLang="en-US"/>
        </a:p>
      </dgm:t>
    </dgm:pt>
    <dgm:pt modelId="{64325B67-BDEB-4AC3-87A0-AE3B0138144A}" type="pres">
      <dgm:prSet presAssocID="{ECCA30DC-584F-4C8F-941E-A42ECDFDBF7B}" presName="hierChild4" presStyleCnt="0"/>
      <dgm:spPr/>
    </dgm:pt>
    <dgm:pt modelId="{6F7280B8-D4A3-445F-B79A-4C9A788E18F7}" type="pres">
      <dgm:prSet presAssocID="{F3FA07A5-0F0D-44CB-B692-340AB595FF14}" presName="Name10" presStyleLbl="parChTrans1D2" presStyleIdx="2" presStyleCnt="4"/>
      <dgm:spPr/>
      <dgm:t>
        <a:bodyPr/>
        <a:lstStyle/>
        <a:p>
          <a:endParaRPr lang="zh-CN" altLang="en-US"/>
        </a:p>
      </dgm:t>
    </dgm:pt>
    <dgm:pt modelId="{D37CF579-4E8E-4196-A777-40BB2EA3ABA8}" type="pres">
      <dgm:prSet presAssocID="{F6E90F1C-D551-448C-83D8-68A8468B28BE}" presName="hierRoot2" presStyleCnt="0"/>
      <dgm:spPr/>
    </dgm:pt>
    <dgm:pt modelId="{3A2C13A6-A373-4163-A0FA-4D52EC1D3CBA}" type="pres">
      <dgm:prSet presAssocID="{F6E90F1C-D551-448C-83D8-68A8468B28BE}" presName="composite2" presStyleCnt="0"/>
      <dgm:spPr/>
    </dgm:pt>
    <dgm:pt modelId="{F1BBE978-3D2A-4147-AAF7-961DD44A41F0}" type="pres">
      <dgm:prSet presAssocID="{F6E90F1C-D551-448C-83D8-68A8468B28BE}" presName="background2" presStyleLbl="node2" presStyleIdx="2" presStyleCnt="4"/>
      <dgm:spPr/>
    </dgm:pt>
    <dgm:pt modelId="{300301EC-40A5-4FCF-919A-B52ABEF3F7D5}" type="pres">
      <dgm:prSet presAssocID="{F6E90F1C-D551-448C-83D8-68A8468B28BE}" presName="text2" presStyleLbl="fgAcc2" presStyleIdx="2" presStyleCnt="4" custLinFactNeighborX="-40574">
        <dgm:presLayoutVars>
          <dgm:chPref val="3"/>
        </dgm:presLayoutVars>
      </dgm:prSet>
      <dgm:spPr/>
      <dgm:t>
        <a:bodyPr/>
        <a:lstStyle/>
        <a:p>
          <a:endParaRPr lang="zh-CN" altLang="en-US"/>
        </a:p>
      </dgm:t>
    </dgm:pt>
    <dgm:pt modelId="{0E9DFAA7-2EF5-4C5C-88F9-218B67665A55}" type="pres">
      <dgm:prSet presAssocID="{F6E90F1C-D551-448C-83D8-68A8468B28BE}" presName="hierChild3" presStyleCnt="0"/>
      <dgm:spPr/>
    </dgm:pt>
    <dgm:pt modelId="{C2FF8D2A-D74A-4467-B1C4-CA3C07A43EE1}" type="pres">
      <dgm:prSet presAssocID="{2E39B0BB-3A11-4572-A641-8206968D5365}" presName="Name17" presStyleLbl="parChTrans1D3" presStyleIdx="3" presStyleCnt="5"/>
      <dgm:spPr/>
      <dgm:t>
        <a:bodyPr/>
        <a:lstStyle/>
        <a:p>
          <a:endParaRPr lang="zh-CN" altLang="en-US"/>
        </a:p>
      </dgm:t>
    </dgm:pt>
    <dgm:pt modelId="{C1393931-5D8A-4490-AB92-E80206A4DE9E}" type="pres">
      <dgm:prSet presAssocID="{88E68BF2-0BCF-4B91-9745-33132B905A61}" presName="hierRoot3" presStyleCnt="0"/>
      <dgm:spPr/>
    </dgm:pt>
    <dgm:pt modelId="{95FA8450-61A3-4B2C-8094-7C7A90BEBBC4}" type="pres">
      <dgm:prSet presAssocID="{88E68BF2-0BCF-4B91-9745-33132B905A61}" presName="composite3" presStyleCnt="0"/>
      <dgm:spPr/>
    </dgm:pt>
    <dgm:pt modelId="{A16647CD-01E6-45C4-92FE-5CF15FA03AA8}" type="pres">
      <dgm:prSet presAssocID="{88E68BF2-0BCF-4B91-9745-33132B905A61}" presName="background3" presStyleLbl="node3" presStyleIdx="3" presStyleCnt="5"/>
      <dgm:spPr/>
    </dgm:pt>
    <dgm:pt modelId="{5B8168D6-94A6-454A-845F-754A2F3DADEA}" type="pres">
      <dgm:prSet presAssocID="{88E68BF2-0BCF-4B91-9745-33132B905A61}" presName="text3" presStyleLbl="fgAcc3" presStyleIdx="3" presStyleCnt="5" custLinFactNeighborX="92659" custLinFactNeighborY="38364">
        <dgm:presLayoutVars>
          <dgm:chPref val="3"/>
        </dgm:presLayoutVars>
      </dgm:prSet>
      <dgm:spPr/>
      <dgm:t>
        <a:bodyPr/>
        <a:lstStyle/>
        <a:p>
          <a:endParaRPr lang="zh-CN" altLang="en-US"/>
        </a:p>
      </dgm:t>
    </dgm:pt>
    <dgm:pt modelId="{28D8ADB7-3434-4023-8368-0B9648C2F898}" type="pres">
      <dgm:prSet presAssocID="{88E68BF2-0BCF-4B91-9745-33132B905A61}" presName="hierChild4" presStyleCnt="0"/>
      <dgm:spPr/>
    </dgm:pt>
    <dgm:pt modelId="{059B96A6-E9D1-47BD-A8C9-8B2F59EF60AD}" type="pres">
      <dgm:prSet presAssocID="{B285FF87-CC93-482A-AB81-CD44973D021E}" presName="Name17" presStyleLbl="parChTrans1D3" presStyleIdx="4" presStyleCnt="5"/>
      <dgm:spPr/>
      <dgm:t>
        <a:bodyPr/>
        <a:lstStyle/>
        <a:p>
          <a:endParaRPr lang="zh-CN" altLang="en-US"/>
        </a:p>
      </dgm:t>
    </dgm:pt>
    <dgm:pt modelId="{09D45F28-AF31-49E0-973F-8B6BD90BDF3C}" type="pres">
      <dgm:prSet presAssocID="{9FFA584F-68D6-42DF-9E28-CFD23DD03E00}" presName="hierRoot3" presStyleCnt="0"/>
      <dgm:spPr/>
    </dgm:pt>
    <dgm:pt modelId="{0995DAE8-28A2-4C76-8290-BCC8E35888CC}" type="pres">
      <dgm:prSet presAssocID="{9FFA584F-68D6-42DF-9E28-CFD23DD03E00}" presName="composite3" presStyleCnt="0"/>
      <dgm:spPr/>
    </dgm:pt>
    <dgm:pt modelId="{1AB53ACA-6DAE-4EA3-9EBA-06AD7E47D946}" type="pres">
      <dgm:prSet presAssocID="{9FFA584F-68D6-42DF-9E28-CFD23DD03E00}" presName="background3" presStyleLbl="node3" presStyleIdx="4" presStyleCnt="5"/>
      <dgm:spPr/>
    </dgm:pt>
    <dgm:pt modelId="{55E2FFEC-C64F-4EE4-8D05-849E48917112}" type="pres">
      <dgm:prSet presAssocID="{9FFA584F-68D6-42DF-9E28-CFD23DD03E00}" presName="text3" presStyleLbl="fgAcc3" presStyleIdx="4" presStyleCnt="5" custLinFactY="100000" custLinFactNeighborX="-92578" custLinFactNeighborY="189912">
        <dgm:presLayoutVars>
          <dgm:chPref val="3"/>
        </dgm:presLayoutVars>
      </dgm:prSet>
      <dgm:spPr/>
      <dgm:t>
        <a:bodyPr/>
        <a:lstStyle/>
        <a:p>
          <a:endParaRPr lang="zh-CN" altLang="en-US"/>
        </a:p>
      </dgm:t>
    </dgm:pt>
    <dgm:pt modelId="{077C9903-EFC9-4292-BAE1-07705260817A}" type="pres">
      <dgm:prSet presAssocID="{9FFA584F-68D6-42DF-9E28-CFD23DD03E00}" presName="hierChild4" presStyleCnt="0"/>
      <dgm:spPr/>
    </dgm:pt>
    <dgm:pt modelId="{E12C7DF9-8859-44A2-B4B5-F0795F6A0668}" type="pres">
      <dgm:prSet presAssocID="{C9BDCA48-B814-4BDB-9DA5-F633BE245628}" presName="Name10" presStyleLbl="parChTrans1D2" presStyleIdx="3" presStyleCnt="4"/>
      <dgm:spPr/>
      <dgm:t>
        <a:bodyPr/>
        <a:lstStyle/>
        <a:p>
          <a:endParaRPr lang="zh-CN" altLang="en-US"/>
        </a:p>
      </dgm:t>
    </dgm:pt>
    <dgm:pt modelId="{1161C91D-AF31-4B33-86DA-FA04565FE89F}" type="pres">
      <dgm:prSet presAssocID="{479AB222-97B0-40D5-9071-CABDED64F66C}" presName="hierRoot2" presStyleCnt="0"/>
      <dgm:spPr/>
    </dgm:pt>
    <dgm:pt modelId="{4B347523-7147-4724-9341-824596B0F5D1}" type="pres">
      <dgm:prSet presAssocID="{479AB222-97B0-40D5-9071-CABDED64F66C}" presName="composite2" presStyleCnt="0"/>
      <dgm:spPr/>
    </dgm:pt>
    <dgm:pt modelId="{F8627C77-B6FC-4351-8306-D364344138D0}" type="pres">
      <dgm:prSet presAssocID="{479AB222-97B0-40D5-9071-CABDED64F66C}" presName="background2" presStyleLbl="node2" presStyleIdx="3" presStyleCnt="4"/>
      <dgm:spPr/>
    </dgm:pt>
    <dgm:pt modelId="{55C3DD61-9548-4580-A04F-00F8DF1F8AFA}" type="pres">
      <dgm:prSet presAssocID="{479AB222-97B0-40D5-9071-CABDED64F66C}" presName="text2" presStyleLbl="fgAcc2" presStyleIdx="3" presStyleCnt="4">
        <dgm:presLayoutVars>
          <dgm:chPref val="3"/>
        </dgm:presLayoutVars>
      </dgm:prSet>
      <dgm:spPr/>
      <dgm:t>
        <a:bodyPr/>
        <a:lstStyle/>
        <a:p>
          <a:endParaRPr lang="zh-CN" altLang="en-US"/>
        </a:p>
      </dgm:t>
    </dgm:pt>
    <dgm:pt modelId="{38AD364C-5057-42DD-B134-38E8046CB7AB}" type="pres">
      <dgm:prSet presAssocID="{479AB222-97B0-40D5-9071-CABDED64F66C}" presName="hierChild3" presStyleCnt="0"/>
      <dgm:spPr/>
    </dgm:pt>
  </dgm:ptLst>
  <dgm:cxnLst>
    <dgm:cxn modelId="{D39F9E22-6997-4A46-BD44-AE02EED2F59D}" srcId="{CCC16EB3-D90D-4EE5-BED3-FB54A18E1FBC}" destId="{7231A44F-4D5C-4DCC-9F66-EB1EAB28841B}" srcOrd="0" destOrd="0" parTransId="{78BC2C3C-58CD-49AD-A7CE-29554D1DF624}" sibTransId="{2DEC58B5-ECBD-4F7E-9F10-427D39164F1E}"/>
    <dgm:cxn modelId="{EA1EFDB4-1CE9-4E28-B885-79FEA4430941}" type="presOf" srcId="{78BC2C3C-58CD-49AD-A7CE-29554D1DF624}" destId="{BF60FDDB-7703-4DC1-AFA2-FD4CF3158896}" srcOrd="0" destOrd="0" presId="urn:microsoft.com/office/officeart/2005/8/layout/hierarchy1"/>
    <dgm:cxn modelId="{D97F0B21-C939-431F-9BBA-2503A366E050}" srcId="{CCC16EB3-D90D-4EE5-BED3-FB54A18E1FBC}" destId="{25771A39-9837-49CD-AADC-461A56377667}" srcOrd="1" destOrd="0" parTransId="{E2460608-D881-447E-9C80-7FB58F8329F3}" sibTransId="{CAAEA46B-47B7-493C-B9C6-175FE0A7D5BF}"/>
    <dgm:cxn modelId="{6B9987BF-607F-40E7-9251-547AF3BDE52A}" srcId="{C26CA2BB-BBBA-4448-9F29-0A3D29F744E4}" destId="{CCC16EB3-D90D-4EE5-BED3-FB54A18E1FBC}" srcOrd="0" destOrd="0" parTransId="{6DF21300-2DE1-471D-9D9C-4A1D03595055}" sibTransId="{ED3FCCEF-6C02-46F8-B645-81513A4C4E8A}"/>
    <dgm:cxn modelId="{D43F7DF2-F00D-48D2-B315-34F556849FEA}" type="presOf" srcId="{B285FF87-CC93-482A-AB81-CD44973D021E}" destId="{059B96A6-E9D1-47BD-A8C9-8B2F59EF60AD}" srcOrd="0" destOrd="0" presId="urn:microsoft.com/office/officeart/2005/8/layout/hierarchy1"/>
    <dgm:cxn modelId="{3CCB64BA-74EA-457B-B75B-718E73AD4741}" type="presOf" srcId="{C9BDCA48-B814-4BDB-9DA5-F633BE245628}" destId="{E12C7DF9-8859-44A2-B4B5-F0795F6A0668}" srcOrd="0" destOrd="0" presId="urn:microsoft.com/office/officeart/2005/8/layout/hierarchy1"/>
    <dgm:cxn modelId="{75586D35-2632-4E52-9CCD-B0A13BE7CDDE}" type="presOf" srcId="{88E68BF2-0BCF-4B91-9745-33132B905A61}" destId="{5B8168D6-94A6-454A-845F-754A2F3DADEA}" srcOrd="0" destOrd="0" presId="urn:microsoft.com/office/officeart/2005/8/layout/hierarchy1"/>
    <dgm:cxn modelId="{FFC32D34-2D8B-4999-8F62-B02ED1411940}" type="presOf" srcId="{D74C04DE-F59B-452B-B017-3987CB84BBCF}" destId="{6B9CE57E-DC1F-4467-8BAE-F505A980BF28}" srcOrd="0" destOrd="0" presId="urn:microsoft.com/office/officeart/2005/8/layout/hierarchy1"/>
    <dgm:cxn modelId="{6409B37B-7AF2-43EA-BD39-212D75753F7F}" srcId="{CCC16EB3-D90D-4EE5-BED3-FB54A18E1FBC}" destId="{479AB222-97B0-40D5-9071-CABDED64F66C}" srcOrd="3" destOrd="0" parTransId="{C9BDCA48-B814-4BDB-9DA5-F633BE245628}" sibTransId="{2E91F7D5-5EF0-484A-B1CC-A9B5AF976349}"/>
    <dgm:cxn modelId="{5FC34D07-86D5-446D-B86B-5E6AFB26CC03}" type="presOf" srcId="{9FFA584F-68D6-42DF-9E28-CFD23DD03E00}" destId="{55E2FFEC-C64F-4EE4-8D05-849E48917112}" srcOrd="0" destOrd="0" presId="urn:microsoft.com/office/officeart/2005/8/layout/hierarchy1"/>
    <dgm:cxn modelId="{7BAB6ACD-F820-4BE9-B5F6-43F0B219A6F9}" srcId="{F6E90F1C-D551-448C-83D8-68A8468B28BE}" destId="{88E68BF2-0BCF-4B91-9745-33132B905A61}" srcOrd="0" destOrd="0" parTransId="{2E39B0BB-3A11-4572-A641-8206968D5365}" sibTransId="{32C063CE-0A8C-4211-8124-5181511B1E7F}"/>
    <dgm:cxn modelId="{48B42D48-1986-4739-B218-0CEFB4BF76CC}" type="presOf" srcId="{C26CA2BB-BBBA-4448-9F29-0A3D29F744E4}" destId="{0D600B90-36E7-49FC-9348-097326541EB7}" srcOrd="0" destOrd="0" presId="urn:microsoft.com/office/officeart/2005/8/layout/hierarchy1"/>
    <dgm:cxn modelId="{FF888DF5-8EE4-4876-AA86-6C7F8D846320}" type="presOf" srcId="{25771A39-9837-49CD-AADC-461A56377667}" destId="{B8B7FE50-1270-4084-A4B3-70C50630D529}" srcOrd="0" destOrd="0" presId="urn:microsoft.com/office/officeart/2005/8/layout/hierarchy1"/>
    <dgm:cxn modelId="{F6007F04-2420-45EF-9495-BFE52AFF00FE}" srcId="{CCC16EB3-D90D-4EE5-BED3-FB54A18E1FBC}" destId="{F6E90F1C-D551-448C-83D8-68A8468B28BE}" srcOrd="2" destOrd="0" parTransId="{F3FA07A5-0F0D-44CB-B692-340AB595FF14}" sibTransId="{B7B5DC75-EB79-4EDC-8F1D-ECECF7777693}"/>
    <dgm:cxn modelId="{0C3F8065-B8C7-4C75-840E-0B6056A79917}" type="presOf" srcId="{ECCA30DC-584F-4C8F-941E-A42ECDFDBF7B}" destId="{DAC9E612-AFB7-4315-8FF7-84262F540FF9}" srcOrd="0" destOrd="0" presId="urn:microsoft.com/office/officeart/2005/8/layout/hierarchy1"/>
    <dgm:cxn modelId="{3BA4CEBB-FEE9-4890-9533-FD9A153CCA83}" srcId="{25771A39-9837-49CD-AADC-461A56377667}" destId="{ECCA30DC-584F-4C8F-941E-A42ECDFDBF7B}" srcOrd="1" destOrd="0" parTransId="{2585D9AB-59E8-4A19-AEFD-7C5401747359}" sibTransId="{7D1D5E02-654D-46E9-B9EE-9CAC9636D54B}"/>
    <dgm:cxn modelId="{1517D1A2-1F4D-4855-B6FC-58E52EF46C8F}" type="presOf" srcId="{F6E90F1C-D551-448C-83D8-68A8468B28BE}" destId="{300301EC-40A5-4FCF-919A-B52ABEF3F7D5}" srcOrd="0" destOrd="0" presId="urn:microsoft.com/office/officeart/2005/8/layout/hierarchy1"/>
    <dgm:cxn modelId="{DE88C71D-3611-4CFF-B8B4-2A65AFFB3512}" type="presOf" srcId="{F3FA07A5-0F0D-44CB-B692-340AB595FF14}" destId="{6F7280B8-D4A3-445F-B79A-4C9A788E18F7}" srcOrd="0" destOrd="0" presId="urn:microsoft.com/office/officeart/2005/8/layout/hierarchy1"/>
    <dgm:cxn modelId="{6F2977BC-F090-4AD2-A94B-6262E91C54D8}" type="presOf" srcId="{479AB222-97B0-40D5-9071-CABDED64F66C}" destId="{55C3DD61-9548-4580-A04F-00F8DF1F8AFA}" srcOrd="0" destOrd="0" presId="urn:microsoft.com/office/officeart/2005/8/layout/hierarchy1"/>
    <dgm:cxn modelId="{24D6297E-5CE1-428A-997B-2FA9483B0A9F}" type="presOf" srcId="{971943D1-D9EA-4272-9ED9-21816AA95958}" destId="{22791B13-5917-47ED-849A-646EF7D88962}" srcOrd="0" destOrd="0" presId="urn:microsoft.com/office/officeart/2005/8/layout/hierarchy1"/>
    <dgm:cxn modelId="{91E68F0E-63BF-4E2D-86E4-20C8B03A8B2F}" srcId="{25771A39-9837-49CD-AADC-461A56377667}" destId="{E2E56ACF-6FF5-401C-B8F3-60CDC88A9245}" srcOrd="0" destOrd="0" parTransId="{D74C04DE-F59B-452B-B017-3987CB84BBCF}" sibTransId="{53B72E26-3F2F-48B5-86BE-9F9E0D587531}"/>
    <dgm:cxn modelId="{5D6880D1-D34F-4107-97D3-C3366BFDC446}" type="presOf" srcId="{7231A44F-4D5C-4DCC-9F66-EB1EAB28841B}" destId="{116FFCA9-E761-4571-8F66-55A97D3D5A4E}" srcOrd="0" destOrd="0" presId="urn:microsoft.com/office/officeart/2005/8/layout/hierarchy1"/>
    <dgm:cxn modelId="{55954AC9-209E-4D01-964D-7226ED6E79F6}" type="presOf" srcId="{E2460608-D881-447E-9C80-7FB58F8329F3}" destId="{915A422D-FE41-4374-8AB6-033262DF247B}" srcOrd="0" destOrd="0" presId="urn:microsoft.com/office/officeart/2005/8/layout/hierarchy1"/>
    <dgm:cxn modelId="{120FE0D6-9749-45C8-AF68-9AD8EF5310B5}" type="presOf" srcId="{CCC16EB3-D90D-4EE5-BED3-FB54A18E1FBC}" destId="{3D291809-1273-41B2-9C15-8BBC3B6C9CBB}" srcOrd="0" destOrd="0" presId="urn:microsoft.com/office/officeart/2005/8/layout/hierarchy1"/>
    <dgm:cxn modelId="{CB8E3069-ABC6-4EAC-95B7-40CC9BBA34DA}" srcId="{F6E90F1C-D551-448C-83D8-68A8468B28BE}" destId="{9FFA584F-68D6-42DF-9E28-CFD23DD03E00}" srcOrd="1" destOrd="0" parTransId="{B285FF87-CC93-482A-AB81-CD44973D021E}" sibTransId="{BF33FD53-AD54-4940-B627-C8F33A960CB1}"/>
    <dgm:cxn modelId="{3EE75132-9B05-442D-8E78-E89148FA8CC8}" type="presOf" srcId="{E2E56ACF-6FF5-401C-B8F3-60CDC88A9245}" destId="{D9B774BE-AB86-421B-942F-66BB105D53DB}" srcOrd="0" destOrd="0" presId="urn:microsoft.com/office/officeart/2005/8/layout/hierarchy1"/>
    <dgm:cxn modelId="{4CEEA8F8-A8C7-4848-A9AA-DF5D9379046C}" type="presOf" srcId="{2585D9AB-59E8-4A19-AEFD-7C5401747359}" destId="{32FE9129-5171-45E2-B062-3071CB1743C4}" srcOrd="0" destOrd="0" presId="urn:microsoft.com/office/officeart/2005/8/layout/hierarchy1"/>
    <dgm:cxn modelId="{2F380A86-70A3-4A2F-BC4E-F4510C610ADD}" srcId="{7231A44F-4D5C-4DCC-9F66-EB1EAB28841B}" destId="{971943D1-D9EA-4272-9ED9-21816AA95958}" srcOrd="0" destOrd="0" parTransId="{990E6A08-B4E3-4B16-8ECA-4F6CA166A2E5}" sibTransId="{FFF16420-1EFC-4E3D-A57D-78E48DE0CEA1}"/>
    <dgm:cxn modelId="{A386FD40-6A7B-426B-A5E9-05CD1D4041E7}" type="presOf" srcId="{990E6A08-B4E3-4B16-8ECA-4F6CA166A2E5}" destId="{EF2978D0-2B9E-421B-9B65-8BA3DF29C425}" srcOrd="0" destOrd="0" presId="urn:microsoft.com/office/officeart/2005/8/layout/hierarchy1"/>
    <dgm:cxn modelId="{67492849-240F-4BAC-89C5-33516B00260F}" type="presOf" srcId="{2E39B0BB-3A11-4572-A641-8206968D5365}" destId="{C2FF8D2A-D74A-4467-B1C4-CA3C07A43EE1}" srcOrd="0" destOrd="0" presId="urn:microsoft.com/office/officeart/2005/8/layout/hierarchy1"/>
    <dgm:cxn modelId="{1D78398E-A893-48BD-873E-610159B09502}" type="presParOf" srcId="{0D600B90-36E7-49FC-9348-097326541EB7}" destId="{DA3CCFFE-159B-430F-AEA5-0E524BDF244A}" srcOrd="0" destOrd="0" presId="urn:microsoft.com/office/officeart/2005/8/layout/hierarchy1"/>
    <dgm:cxn modelId="{D7D6B6B2-9260-4FCE-B303-D7D2B5BA2552}" type="presParOf" srcId="{DA3CCFFE-159B-430F-AEA5-0E524BDF244A}" destId="{A183C2B5-05E2-4AE9-91BD-1A88599CA97B}" srcOrd="0" destOrd="0" presId="urn:microsoft.com/office/officeart/2005/8/layout/hierarchy1"/>
    <dgm:cxn modelId="{580F729E-F879-4127-9F39-716BADE215CA}" type="presParOf" srcId="{A183C2B5-05E2-4AE9-91BD-1A88599CA97B}" destId="{4F197C6E-347F-422C-BD22-8A96F843C917}" srcOrd="0" destOrd="0" presId="urn:microsoft.com/office/officeart/2005/8/layout/hierarchy1"/>
    <dgm:cxn modelId="{0ABF41DE-C2AF-4B41-8C1C-246DCF840299}" type="presParOf" srcId="{A183C2B5-05E2-4AE9-91BD-1A88599CA97B}" destId="{3D291809-1273-41B2-9C15-8BBC3B6C9CBB}" srcOrd="1" destOrd="0" presId="urn:microsoft.com/office/officeart/2005/8/layout/hierarchy1"/>
    <dgm:cxn modelId="{9BADEFCC-2DC8-4EF9-9868-633EED1B417E}" type="presParOf" srcId="{DA3CCFFE-159B-430F-AEA5-0E524BDF244A}" destId="{4E468043-E933-42D2-8705-39467AFDC6C2}" srcOrd="1" destOrd="0" presId="urn:microsoft.com/office/officeart/2005/8/layout/hierarchy1"/>
    <dgm:cxn modelId="{15CEA490-85ED-47B5-9CF1-4A5381AACB24}" type="presParOf" srcId="{4E468043-E933-42D2-8705-39467AFDC6C2}" destId="{BF60FDDB-7703-4DC1-AFA2-FD4CF3158896}" srcOrd="0" destOrd="0" presId="urn:microsoft.com/office/officeart/2005/8/layout/hierarchy1"/>
    <dgm:cxn modelId="{C4AFC0B1-CEFD-462D-9194-6E163982C2A7}" type="presParOf" srcId="{4E468043-E933-42D2-8705-39467AFDC6C2}" destId="{0F70E9D7-D953-406A-B9D1-0AE045F5EA4E}" srcOrd="1" destOrd="0" presId="urn:microsoft.com/office/officeart/2005/8/layout/hierarchy1"/>
    <dgm:cxn modelId="{D026DDBF-F459-4297-B68B-8757CDC9A7AF}" type="presParOf" srcId="{0F70E9D7-D953-406A-B9D1-0AE045F5EA4E}" destId="{912DF627-7A37-49C1-9FC5-181F06CF975B}" srcOrd="0" destOrd="0" presId="urn:microsoft.com/office/officeart/2005/8/layout/hierarchy1"/>
    <dgm:cxn modelId="{76242851-4253-4324-9E70-AEA8A21A150C}" type="presParOf" srcId="{912DF627-7A37-49C1-9FC5-181F06CF975B}" destId="{F661F66A-268D-4047-AED1-A27EB7A8DC83}" srcOrd="0" destOrd="0" presId="urn:microsoft.com/office/officeart/2005/8/layout/hierarchy1"/>
    <dgm:cxn modelId="{CBB1F8FB-A6A2-4350-BF1B-8B455E567ACB}" type="presParOf" srcId="{912DF627-7A37-49C1-9FC5-181F06CF975B}" destId="{116FFCA9-E761-4571-8F66-55A97D3D5A4E}" srcOrd="1" destOrd="0" presId="urn:microsoft.com/office/officeart/2005/8/layout/hierarchy1"/>
    <dgm:cxn modelId="{9CB297BE-C856-41EE-ADB2-D36B39D969FA}" type="presParOf" srcId="{0F70E9D7-D953-406A-B9D1-0AE045F5EA4E}" destId="{A6CA0252-06BB-4FEC-81DB-8A5E91B774AE}" srcOrd="1" destOrd="0" presId="urn:microsoft.com/office/officeart/2005/8/layout/hierarchy1"/>
    <dgm:cxn modelId="{9C2A5E0B-752A-4B3F-97AD-47A51C5A338F}" type="presParOf" srcId="{A6CA0252-06BB-4FEC-81DB-8A5E91B774AE}" destId="{EF2978D0-2B9E-421B-9B65-8BA3DF29C425}" srcOrd="0" destOrd="0" presId="urn:microsoft.com/office/officeart/2005/8/layout/hierarchy1"/>
    <dgm:cxn modelId="{2286FD45-7550-4931-A706-D431D87AF864}" type="presParOf" srcId="{A6CA0252-06BB-4FEC-81DB-8A5E91B774AE}" destId="{E08F26D4-79C8-44F3-9B1C-862A3A1FEE25}" srcOrd="1" destOrd="0" presId="urn:microsoft.com/office/officeart/2005/8/layout/hierarchy1"/>
    <dgm:cxn modelId="{11C8C837-1C76-42D5-B846-1967E7076CB4}" type="presParOf" srcId="{E08F26D4-79C8-44F3-9B1C-862A3A1FEE25}" destId="{328EE0F4-A32E-480E-A152-84B08BEB4D17}" srcOrd="0" destOrd="0" presId="urn:microsoft.com/office/officeart/2005/8/layout/hierarchy1"/>
    <dgm:cxn modelId="{7CD23CAD-D392-4B7A-85A3-8BFAC6E5FEB4}" type="presParOf" srcId="{328EE0F4-A32E-480E-A152-84B08BEB4D17}" destId="{C1CAB269-9DCB-4F24-83D3-B5D3DD8DFA73}" srcOrd="0" destOrd="0" presId="urn:microsoft.com/office/officeart/2005/8/layout/hierarchy1"/>
    <dgm:cxn modelId="{1AF16848-28F0-453E-B3AE-01D7FD96936E}" type="presParOf" srcId="{328EE0F4-A32E-480E-A152-84B08BEB4D17}" destId="{22791B13-5917-47ED-849A-646EF7D88962}" srcOrd="1" destOrd="0" presId="urn:microsoft.com/office/officeart/2005/8/layout/hierarchy1"/>
    <dgm:cxn modelId="{48ECDB26-37E7-4424-B9F8-285DD52E7BFE}" type="presParOf" srcId="{E08F26D4-79C8-44F3-9B1C-862A3A1FEE25}" destId="{816A5208-E5CF-4601-BE0D-0EC5D01D1B88}" srcOrd="1" destOrd="0" presId="urn:microsoft.com/office/officeart/2005/8/layout/hierarchy1"/>
    <dgm:cxn modelId="{4C374B97-AFDE-4D87-9ABB-8298CB481FF5}" type="presParOf" srcId="{4E468043-E933-42D2-8705-39467AFDC6C2}" destId="{915A422D-FE41-4374-8AB6-033262DF247B}" srcOrd="2" destOrd="0" presId="urn:microsoft.com/office/officeart/2005/8/layout/hierarchy1"/>
    <dgm:cxn modelId="{25D7313E-DC41-4F87-B4F9-6E693B144425}" type="presParOf" srcId="{4E468043-E933-42D2-8705-39467AFDC6C2}" destId="{7F87AB82-E81D-4723-B9B1-A9D5BD1961ED}" srcOrd="3" destOrd="0" presId="urn:microsoft.com/office/officeart/2005/8/layout/hierarchy1"/>
    <dgm:cxn modelId="{67E05461-DE85-42DF-A4B3-30587021EAD4}" type="presParOf" srcId="{7F87AB82-E81D-4723-B9B1-A9D5BD1961ED}" destId="{01F94186-FD0F-48B1-9183-7ED4CDF57DC3}" srcOrd="0" destOrd="0" presId="urn:microsoft.com/office/officeart/2005/8/layout/hierarchy1"/>
    <dgm:cxn modelId="{B831F39E-D3D0-434F-B231-38B01140ECAD}" type="presParOf" srcId="{01F94186-FD0F-48B1-9183-7ED4CDF57DC3}" destId="{AC00B01B-9562-4781-9F01-20C0CB967615}" srcOrd="0" destOrd="0" presId="urn:microsoft.com/office/officeart/2005/8/layout/hierarchy1"/>
    <dgm:cxn modelId="{705B4F34-A1AF-4402-AF66-79E9DDC6F8D7}" type="presParOf" srcId="{01F94186-FD0F-48B1-9183-7ED4CDF57DC3}" destId="{B8B7FE50-1270-4084-A4B3-70C50630D529}" srcOrd="1" destOrd="0" presId="urn:microsoft.com/office/officeart/2005/8/layout/hierarchy1"/>
    <dgm:cxn modelId="{18A8692A-DE63-4C00-B6ED-3BC2A6953613}" type="presParOf" srcId="{7F87AB82-E81D-4723-B9B1-A9D5BD1961ED}" destId="{DEBFD1E1-7E1D-428C-B264-28DE610FE08C}" srcOrd="1" destOrd="0" presId="urn:microsoft.com/office/officeart/2005/8/layout/hierarchy1"/>
    <dgm:cxn modelId="{4859C6CD-FADF-4B8A-AD73-9CBAF501C5E6}" type="presParOf" srcId="{DEBFD1E1-7E1D-428C-B264-28DE610FE08C}" destId="{6B9CE57E-DC1F-4467-8BAE-F505A980BF28}" srcOrd="0" destOrd="0" presId="urn:microsoft.com/office/officeart/2005/8/layout/hierarchy1"/>
    <dgm:cxn modelId="{AC3CBDA7-58CC-4630-B25B-F44ACF7D0FE4}" type="presParOf" srcId="{DEBFD1E1-7E1D-428C-B264-28DE610FE08C}" destId="{0DB7B89F-AC5C-49BF-A145-D189593803F6}" srcOrd="1" destOrd="0" presId="urn:microsoft.com/office/officeart/2005/8/layout/hierarchy1"/>
    <dgm:cxn modelId="{3C02EE4D-E824-4DC5-8544-500BFE8730E2}" type="presParOf" srcId="{0DB7B89F-AC5C-49BF-A145-D189593803F6}" destId="{0A153D0B-5540-4298-850E-5F4D6546D06C}" srcOrd="0" destOrd="0" presId="urn:microsoft.com/office/officeart/2005/8/layout/hierarchy1"/>
    <dgm:cxn modelId="{D7D4E689-1885-464D-96B5-126378FCC7DB}" type="presParOf" srcId="{0A153D0B-5540-4298-850E-5F4D6546D06C}" destId="{2016CF10-D972-42A4-8481-FFF6C8C8E186}" srcOrd="0" destOrd="0" presId="urn:microsoft.com/office/officeart/2005/8/layout/hierarchy1"/>
    <dgm:cxn modelId="{616914A9-BF3F-4503-93AD-74A5ECD05D62}" type="presParOf" srcId="{0A153D0B-5540-4298-850E-5F4D6546D06C}" destId="{D9B774BE-AB86-421B-942F-66BB105D53DB}" srcOrd="1" destOrd="0" presId="urn:microsoft.com/office/officeart/2005/8/layout/hierarchy1"/>
    <dgm:cxn modelId="{A8C2DBD2-695C-4206-B93D-494C87CAECB4}" type="presParOf" srcId="{0DB7B89F-AC5C-49BF-A145-D189593803F6}" destId="{B990F891-C8D3-4505-993C-6B5D0E71E4CB}" srcOrd="1" destOrd="0" presId="urn:microsoft.com/office/officeart/2005/8/layout/hierarchy1"/>
    <dgm:cxn modelId="{701AB489-457E-4FBF-8EFE-3E5292D3420E}" type="presParOf" srcId="{DEBFD1E1-7E1D-428C-B264-28DE610FE08C}" destId="{32FE9129-5171-45E2-B062-3071CB1743C4}" srcOrd="2" destOrd="0" presId="urn:microsoft.com/office/officeart/2005/8/layout/hierarchy1"/>
    <dgm:cxn modelId="{B4A8B4EE-240C-4D3B-B8DD-97DAD62473C8}" type="presParOf" srcId="{DEBFD1E1-7E1D-428C-B264-28DE610FE08C}" destId="{68956932-20AD-43B0-86DD-81961CA51E77}" srcOrd="3" destOrd="0" presId="urn:microsoft.com/office/officeart/2005/8/layout/hierarchy1"/>
    <dgm:cxn modelId="{8AA32972-62A9-4C3E-B163-9642D7387777}" type="presParOf" srcId="{68956932-20AD-43B0-86DD-81961CA51E77}" destId="{B552EA4C-81D2-4021-9A96-3EFB8D80CA32}" srcOrd="0" destOrd="0" presId="urn:microsoft.com/office/officeart/2005/8/layout/hierarchy1"/>
    <dgm:cxn modelId="{C807C3D1-4B54-428D-B944-010DE13D9D67}" type="presParOf" srcId="{B552EA4C-81D2-4021-9A96-3EFB8D80CA32}" destId="{C354ABC4-BB0E-4D06-B511-73CE95C8B91B}" srcOrd="0" destOrd="0" presId="urn:microsoft.com/office/officeart/2005/8/layout/hierarchy1"/>
    <dgm:cxn modelId="{F7CC203C-3C3A-4E1F-B847-A1F0F978AA38}" type="presParOf" srcId="{B552EA4C-81D2-4021-9A96-3EFB8D80CA32}" destId="{DAC9E612-AFB7-4315-8FF7-84262F540FF9}" srcOrd="1" destOrd="0" presId="urn:microsoft.com/office/officeart/2005/8/layout/hierarchy1"/>
    <dgm:cxn modelId="{D145A274-DB53-4143-8D59-AC915BD2959C}" type="presParOf" srcId="{68956932-20AD-43B0-86DD-81961CA51E77}" destId="{64325B67-BDEB-4AC3-87A0-AE3B0138144A}" srcOrd="1" destOrd="0" presId="urn:microsoft.com/office/officeart/2005/8/layout/hierarchy1"/>
    <dgm:cxn modelId="{CDA20041-AEE7-4C60-B3FF-D42FBE113D17}" type="presParOf" srcId="{4E468043-E933-42D2-8705-39467AFDC6C2}" destId="{6F7280B8-D4A3-445F-B79A-4C9A788E18F7}" srcOrd="4" destOrd="0" presId="urn:microsoft.com/office/officeart/2005/8/layout/hierarchy1"/>
    <dgm:cxn modelId="{97D08C15-3B9D-42F7-B6D2-0A88590BC170}" type="presParOf" srcId="{4E468043-E933-42D2-8705-39467AFDC6C2}" destId="{D37CF579-4E8E-4196-A777-40BB2EA3ABA8}" srcOrd="5" destOrd="0" presId="urn:microsoft.com/office/officeart/2005/8/layout/hierarchy1"/>
    <dgm:cxn modelId="{82CF698F-190A-4908-9F75-C6B712AC965D}" type="presParOf" srcId="{D37CF579-4E8E-4196-A777-40BB2EA3ABA8}" destId="{3A2C13A6-A373-4163-A0FA-4D52EC1D3CBA}" srcOrd="0" destOrd="0" presId="urn:microsoft.com/office/officeart/2005/8/layout/hierarchy1"/>
    <dgm:cxn modelId="{80230835-0FDA-4079-99D7-35AD2276F672}" type="presParOf" srcId="{3A2C13A6-A373-4163-A0FA-4D52EC1D3CBA}" destId="{F1BBE978-3D2A-4147-AAF7-961DD44A41F0}" srcOrd="0" destOrd="0" presId="urn:microsoft.com/office/officeart/2005/8/layout/hierarchy1"/>
    <dgm:cxn modelId="{4C2CA858-7384-4288-90C7-3FBFAF707883}" type="presParOf" srcId="{3A2C13A6-A373-4163-A0FA-4D52EC1D3CBA}" destId="{300301EC-40A5-4FCF-919A-B52ABEF3F7D5}" srcOrd="1" destOrd="0" presId="urn:microsoft.com/office/officeart/2005/8/layout/hierarchy1"/>
    <dgm:cxn modelId="{61B7CD5A-0257-44AB-A9E8-11170C7B8764}" type="presParOf" srcId="{D37CF579-4E8E-4196-A777-40BB2EA3ABA8}" destId="{0E9DFAA7-2EF5-4C5C-88F9-218B67665A55}" srcOrd="1" destOrd="0" presId="urn:microsoft.com/office/officeart/2005/8/layout/hierarchy1"/>
    <dgm:cxn modelId="{E7BB8CB3-EB30-4F45-9F86-6BA6D3902C92}" type="presParOf" srcId="{0E9DFAA7-2EF5-4C5C-88F9-218B67665A55}" destId="{C2FF8D2A-D74A-4467-B1C4-CA3C07A43EE1}" srcOrd="0" destOrd="0" presId="urn:microsoft.com/office/officeart/2005/8/layout/hierarchy1"/>
    <dgm:cxn modelId="{07E50D1D-C8E9-4015-8222-205C395EA918}" type="presParOf" srcId="{0E9DFAA7-2EF5-4C5C-88F9-218B67665A55}" destId="{C1393931-5D8A-4490-AB92-E80206A4DE9E}" srcOrd="1" destOrd="0" presId="urn:microsoft.com/office/officeart/2005/8/layout/hierarchy1"/>
    <dgm:cxn modelId="{1CAD0ED7-918C-49A8-8FC2-1605DBEB5398}" type="presParOf" srcId="{C1393931-5D8A-4490-AB92-E80206A4DE9E}" destId="{95FA8450-61A3-4B2C-8094-7C7A90BEBBC4}" srcOrd="0" destOrd="0" presId="urn:microsoft.com/office/officeart/2005/8/layout/hierarchy1"/>
    <dgm:cxn modelId="{812E7407-F5E2-43A9-9F59-74A9201A0596}" type="presParOf" srcId="{95FA8450-61A3-4B2C-8094-7C7A90BEBBC4}" destId="{A16647CD-01E6-45C4-92FE-5CF15FA03AA8}" srcOrd="0" destOrd="0" presId="urn:microsoft.com/office/officeart/2005/8/layout/hierarchy1"/>
    <dgm:cxn modelId="{1ECE83A5-26E6-428F-84A5-ECBC2AFD8ED3}" type="presParOf" srcId="{95FA8450-61A3-4B2C-8094-7C7A90BEBBC4}" destId="{5B8168D6-94A6-454A-845F-754A2F3DADEA}" srcOrd="1" destOrd="0" presId="urn:microsoft.com/office/officeart/2005/8/layout/hierarchy1"/>
    <dgm:cxn modelId="{04E6B8AE-4976-4D0F-9C8A-C7D0294DA9E0}" type="presParOf" srcId="{C1393931-5D8A-4490-AB92-E80206A4DE9E}" destId="{28D8ADB7-3434-4023-8368-0B9648C2F898}" srcOrd="1" destOrd="0" presId="urn:microsoft.com/office/officeart/2005/8/layout/hierarchy1"/>
    <dgm:cxn modelId="{821F2A62-E81D-4ADC-81D0-D6B52671B686}" type="presParOf" srcId="{0E9DFAA7-2EF5-4C5C-88F9-218B67665A55}" destId="{059B96A6-E9D1-47BD-A8C9-8B2F59EF60AD}" srcOrd="2" destOrd="0" presId="urn:microsoft.com/office/officeart/2005/8/layout/hierarchy1"/>
    <dgm:cxn modelId="{726A3333-D69A-470E-8FCA-8320929A96FF}" type="presParOf" srcId="{0E9DFAA7-2EF5-4C5C-88F9-218B67665A55}" destId="{09D45F28-AF31-49E0-973F-8B6BD90BDF3C}" srcOrd="3" destOrd="0" presId="urn:microsoft.com/office/officeart/2005/8/layout/hierarchy1"/>
    <dgm:cxn modelId="{8D02724D-9A07-4081-940F-6E052C2875D7}" type="presParOf" srcId="{09D45F28-AF31-49E0-973F-8B6BD90BDF3C}" destId="{0995DAE8-28A2-4C76-8290-BCC8E35888CC}" srcOrd="0" destOrd="0" presId="urn:microsoft.com/office/officeart/2005/8/layout/hierarchy1"/>
    <dgm:cxn modelId="{EC3FD570-3842-4AC6-8CD5-AE4BE240659F}" type="presParOf" srcId="{0995DAE8-28A2-4C76-8290-BCC8E35888CC}" destId="{1AB53ACA-6DAE-4EA3-9EBA-06AD7E47D946}" srcOrd="0" destOrd="0" presId="urn:microsoft.com/office/officeart/2005/8/layout/hierarchy1"/>
    <dgm:cxn modelId="{1B7D4205-7175-4A7E-A418-E81756455B5F}" type="presParOf" srcId="{0995DAE8-28A2-4C76-8290-BCC8E35888CC}" destId="{55E2FFEC-C64F-4EE4-8D05-849E48917112}" srcOrd="1" destOrd="0" presId="urn:microsoft.com/office/officeart/2005/8/layout/hierarchy1"/>
    <dgm:cxn modelId="{4975A2CB-3263-430C-83B4-A0C290D99691}" type="presParOf" srcId="{09D45F28-AF31-49E0-973F-8B6BD90BDF3C}" destId="{077C9903-EFC9-4292-BAE1-07705260817A}" srcOrd="1" destOrd="0" presId="urn:microsoft.com/office/officeart/2005/8/layout/hierarchy1"/>
    <dgm:cxn modelId="{390ECAD6-A1E2-440B-A7C9-92DF5C2A37D0}" type="presParOf" srcId="{4E468043-E933-42D2-8705-39467AFDC6C2}" destId="{E12C7DF9-8859-44A2-B4B5-F0795F6A0668}" srcOrd="6" destOrd="0" presId="urn:microsoft.com/office/officeart/2005/8/layout/hierarchy1"/>
    <dgm:cxn modelId="{87B7264E-20E2-438A-BAE2-311DE6FFD153}" type="presParOf" srcId="{4E468043-E933-42D2-8705-39467AFDC6C2}" destId="{1161C91D-AF31-4B33-86DA-FA04565FE89F}" srcOrd="7" destOrd="0" presId="urn:microsoft.com/office/officeart/2005/8/layout/hierarchy1"/>
    <dgm:cxn modelId="{21A0F5B8-80FF-42DC-9DFB-EE86585281B6}" type="presParOf" srcId="{1161C91D-AF31-4B33-86DA-FA04565FE89F}" destId="{4B347523-7147-4724-9341-824596B0F5D1}" srcOrd="0" destOrd="0" presId="urn:microsoft.com/office/officeart/2005/8/layout/hierarchy1"/>
    <dgm:cxn modelId="{8874AABA-DA5B-451E-97AF-637251177574}" type="presParOf" srcId="{4B347523-7147-4724-9341-824596B0F5D1}" destId="{F8627C77-B6FC-4351-8306-D364344138D0}" srcOrd="0" destOrd="0" presId="urn:microsoft.com/office/officeart/2005/8/layout/hierarchy1"/>
    <dgm:cxn modelId="{79F2A20A-1FAA-4BFB-976C-9446BC2B2324}" type="presParOf" srcId="{4B347523-7147-4724-9341-824596B0F5D1}" destId="{55C3DD61-9548-4580-A04F-00F8DF1F8AFA}" srcOrd="1" destOrd="0" presId="urn:microsoft.com/office/officeart/2005/8/layout/hierarchy1"/>
    <dgm:cxn modelId="{B6D62CAD-96AD-4767-B361-A4EE99A92091}" type="presParOf" srcId="{1161C91D-AF31-4B33-86DA-FA04565FE89F}" destId="{38AD364C-5057-42DD-B134-38E8046CB7AB}" srcOrd="1" destOrd="0" presId="urn:microsoft.com/office/officeart/2005/8/layout/hierarchy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BA8CF1F-3B4A-4B6A-8877-CB03CDDAB1E9}">
      <dsp:nvSpPr>
        <dsp:cNvPr id="0" name=""/>
        <dsp:cNvSpPr/>
      </dsp:nvSpPr>
      <dsp:spPr>
        <a:xfrm>
          <a:off x="0" y="651261"/>
          <a:ext cx="4419600" cy="554400"/>
        </a:xfrm>
        <a:prstGeom prst="rect">
          <a:avLst/>
        </a:prstGeom>
        <a:solidFill>
          <a:schemeClr val="lt1">
            <a:alpha val="90000"/>
            <a:hueOff val="0"/>
            <a:satOff val="0"/>
            <a:lumOff val="0"/>
            <a:alphaOff val="0"/>
          </a:schemeClr>
        </a:solidFill>
        <a:ln w="55000" cap="flat" cmpd="thickThin" algn="ctr">
          <a:noFill/>
          <a:prstDash val="solid"/>
        </a:ln>
        <a:effectLst/>
      </dsp:spPr>
      <dsp:style>
        <a:lnRef idx="2">
          <a:scrgbClr r="0" g="0" b="0"/>
        </a:lnRef>
        <a:fillRef idx="1">
          <a:scrgbClr r="0" g="0" b="0"/>
        </a:fillRef>
        <a:effectRef idx="0">
          <a:scrgbClr r="0" g="0" b="0"/>
        </a:effectRef>
        <a:fontRef idx="minor"/>
      </dsp:style>
    </dsp:sp>
    <dsp:sp modelId="{8BC4E78D-0D98-4ED2-B23A-71FEC19A6436}">
      <dsp:nvSpPr>
        <dsp:cNvPr id="0" name=""/>
        <dsp:cNvSpPr/>
      </dsp:nvSpPr>
      <dsp:spPr>
        <a:xfrm>
          <a:off x="241478" y="296420"/>
          <a:ext cx="3577361" cy="649440"/>
        </a:xfrm>
        <a:prstGeom prst="roundRect">
          <a:avLst/>
        </a:prstGeom>
        <a:solidFill>
          <a:schemeClr val="accent2">
            <a:hueOff val="0"/>
            <a:satOff val="0"/>
            <a:lumOff val="0"/>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6935" tIns="0" rIns="116935" bIns="0" numCol="1" spcCol="1270" anchor="ctr" anchorCtr="0">
          <a:noAutofit/>
        </a:bodyPr>
        <a:lstStyle/>
        <a:p>
          <a:pPr lvl="0" algn="l" defTabSz="977900">
            <a:lnSpc>
              <a:spcPct val="90000"/>
            </a:lnSpc>
            <a:spcBef>
              <a:spcPct val="0"/>
            </a:spcBef>
            <a:spcAft>
              <a:spcPct val="35000"/>
            </a:spcAft>
          </a:pPr>
          <a:r>
            <a:rPr lang="zh-CN" altLang="en-US" sz="2200" kern="1200" dirty="0" smtClean="0"/>
            <a:t>采集方法及设备调研</a:t>
          </a:r>
          <a:endParaRPr lang="zh-CN" sz="2200" kern="1200" dirty="0"/>
        </a:p>
      </dsp:txBody>
      <dsp:txXfrm>
        <a:off x="241478" y="296420"/>
        <a:ext cx="3577361" cy="649440"/>
      </dsp:txXfrm>
    </dsp:sp>
    <dsp:sp modelId="{51228DB3-E7D4-486B-A0C1-9A59D129891F}">
      <dsp:nvSpPr>
        <dsp:cNvPr id="0" name=""/>
        <dsp:cNvSpPr/>
      </dsp:nvSpPr>
      <dsp:spPr>
        <a:xfrm>
          <a:off x="0" y="1649181"/>
          <a:ext cx="4419600" cy="554400"/>
        </a:xfrm>
        <a:prstGeom prst="rect">
          <a:avLst/>
        </a:prstGeom>
        <a:solidFill>
          <a:schemeClr val="lt1">
            <a:alpha val="90000"/>
            <a:hueOff val="0"/>
            <a:satOff val="0"/>
            <a:lumOff val="0"/>
            <a:alphaOff val="0"/>
          </a:schemeClr>
        </a:solidFill>
        <a:ln w="55000" cap="flat" cmpd="thickThin" algn="ctr">
          <a:noFill/>
          <a:prstDash val="solid"/>
        </a:ln>
        <a:effectLst/>
      </dsp:spPr>
      <dsp:style>
        <a:lnRef idx="2">
          <a:scrgbClr r="0" g="0" b="0"/>
        </a:lnRef>
        <a:fillRef idx="1">
          <a:scrgbClr r="0" g="0" b="0"/>
        </a:fillRef>
        <a:effectRef idx="0">
          <a:scrgbClr r="0" g="0" b="0"/>
        </a:effectRef>
        <a:fontRef idx="minor"/>
      </dsp:style>
    </dsp:sp>
    <dsp:sp modelId="{12E5634D-BCAA-48AB-BADB-754A15E9B7AC}">
      <dsp:nvSpPr>
        <dsp:cNvPr id="0" name=""/>
        <dsp:cNvSpPr/>
      </dsp:nvSpPr>
      <dsp:spPr>
        <a:xfrm>
          <a:off x="241478" y="1306653"/>
          <a:ext cx="3618353" cy="649440"/>
        </a:xfrm>
        <a:prstGeom prst="roundRect">
          <a:avLst/>
        </a:prstGeom>
        <a:solidFill>
          <a:schemeClr val="accent3">
            <a:hueOff val="0"/>
            <a:satOff val="0"/>
            <a:lumOff val="0"/>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6935" tIns="0" rIns="116935" bIns="0" numCol="1" spcCol="1270" anchor="ctr" anchorCtr="0">
          <a:noAutofit/>
        </a:bodyPr>
        <a:lstStyle/>
        <a:p>
          <a:pPr lvl="0" algn="l" defTabSz="977900">
            <a:lnSpc>
              <a:spcPct val="90000"/>
            </a:lnSpc>
            <a:spcBef>
              <a:spcPct val="0"/>
            </a:spcBef>
            <a:spcAft>
              <a:spcPct val="35000"/>
            </a:spcAft>
          </a:pPr>
          <a:r>
            <a:rPr lang="zh-CN" altLang="en-US" sz="2200" kern="1200" dirty="0" smtClean="0"/>
            <a:t>加工方法及软件调研</a:t>
          </a:r>
          <a:endParaRPr lang="zh-CN" sz="2200" kern="1200" dirty="0"/>
        </a:p>
      </dsp:txBody>
      <dsp:txXfrm>
        <a:off x="241478" y="1306653"/>
        <a:ext cx="3618353" cy="649440"/>
      </dsp:txXfrm>
    </dsp:sp>
    <dsp:sp modelId="{2DB5D132-AB90-49A4-A479-F0988A86E33E}">
      <dsp:nvSpPr>
        <dsp:cNvPr id="0" name=""/>
        <dsp:cNvSpPr/>
      </dsp:nvSpPr>
      <dsp:spPr>
        <a:xfrm>
          <a:off x="0" y="2627542"/>
          <a:ext cx="4419600" cy="554400"/>
        </a:xfrm>
        <a:prstGeom prst="rect">
          <a:avLst/>
        </a:prstGeom>
        <a:solidFill>
          <a:schemeClr val="lt1">
            <a:alpha val="90000"/>
            <a:hueOff val="0"/>
            <a:satOff val="0"/>
            <a:lumOff val="0"/>
            <a:alphaOff val="0"/>
          </a:schemeClr>
        </a:solidFill>
        <a:ln w="55000" cap="flat" cmpd="thickThin" algn="ctr">
          <a:noFill/>
          <a:prstDash val="solid"/>
        </a:ln>
        <a:effectLst/>
      </dsp:spPr>
      <dsp:style>
        <a:lnRef idx="2">
          <a:scrgbClr r="0" g="0" b="0"/>
        </a:lnRef>
        <a:fillRef idx="1">
          <a:scrgbClr r="0" g="0" b="0"/>
        </a:fillRef>
        <a:effectRef idx="0">
          <a:scrgbClr r="0" g="0" b="0"/>
        </a:effectRef>
        <a:fontRef idx="minor"/>
      </dsp:style>
    </dsp:sp>
    <dsp:sp modelId="{2CFD44AC-C5B0-407B-B2EE-07415AFE4DC4}">
      <dsp:nvSpPr>
        <dsp:cNvPr id="0" name=""/>
        <dsp:cNvSpPr/>
      </dsp:nvSpPr>
      <dsp:spPr>
        <a:xfrm>
          <a:off x="220980" y="2292260"/>
          <a:ext cx="3618383" cy="649440"/>
        </a:xfrm>
        <a:prstGeom prst="roundRect">
          <a:avLst/>
        </a:prstGeom>
        <a:solidFill>
          <a:schemeClr val="accent4">
            <a:hueOff val="0"/>
            <a:satOff val="0"/>
            <a:lumOff val="0"/>
            <a:alphaOff val="0"/>
          </a:schemeClr>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6935" tIns="0" rIns="116935" bIns="0" numCol="1" spcCol="1270" anchor="ctr" anchorCtr="0">
          <a:noAutofit/>
        </a:bodyPr>
        <a:lstStyle/>
        <a:p>
          <a:pPr lvl="0" algn="l" defTabSz="977900">
            <a:lnSpc>
              <a:spcPct val="90000"/>
            </a:lnSpc>
            <a:spcBef>
              <a:spcPct val="0"/>
            </a:spcBef>
            <a:spcAft>
              <a:spcPct val="35000"/>
            </a:spcAft>
          </a:pPr>
          <a:r>
            <a:rPr lang="zh-CN" altLang="en-US" sz="2200" kern="1200" dirty="0" smtClean="0"/>
            <a:t>数字化资源的格式调研</a:t>
          </a:r>
          <a:endParaRPr lang="zh-CN" sz="2200" kern="1200" dirty="0"/>
        </a:p>
      </dsp:txBody>
      <dsp:txXfrm>
        <a:off x="220980" y="2292260"/>
        <a:ext cx="3618383" cy="649440"/>
      </dsp:txXfrm>
    </dsp:sp>
    <dsp:sp modelId="{56015E43-931D-4CAD-85C0-E9EB84437182}">
      <dsp:nvSpPr>
        <dsp:cNvPr id="0" name=""/>
        <dsp:cNvSpPr/>
      </dsp:nvSpPr>
      <dsp:spPr>
        <a:xfrm>
          <a:off x="0" y="3645021"/>
          <a:ext cx="4419600" cy="554400"/>
        </a:xfrm>
        <a:prstGeom prst="rect">
          <a:avLst/>
        </a:prstGeom>
        <a:solidFill>
          <a:schemeClr val="lt1">
            <a:alpha val="90000"/>
            <a:hueOff val="0"/>
            <a:satOff val="0"/>
            <a:lumOff val="0"/>
            <a:alphaOff val="0"/>
          </a:schemeClr>
        </a:solidFill>
        <a:ln w="55000" cap="flat" cmpd="thickThin" algn="ctr">
          <a:noFill/>
          <a:prstDash val="solid"/>
        </a:ln>
        <a:effectLst/>
      </dsp:spPr>
      <dsp:style>
        <a:lnRef idx="2">
          <a:scrgbClr r="0" g="0" b="0"/>
        </a:lnRef>
        <a:fillRef idx="1">
          <a:scrgbClr r="0" g="0" b="0"/>
        </a:fillRef>
        <a:effectRef idx="0">
          <a:scrgbClr r="0" g="0" b="0"/>
        </a:effectRef>
        <a:fontRef idx="minor"/>
      </dsp:style>
    </dsp:sp>
    <dsp:sp modelId="{D2A5797B-20EE-4298-BA50-C968CEE241D4}">
      <dsp:nvSpPr>
        <dsp:cNvPr id="0" name=""/>
        <dsp:cNvSpPr/>
      </dsp:nvSpPr>
      <dsp:spPr>
        <a:xfrm>
          <a:off x="220980" y="3320301"/>
          <a:ext cx="3594067" cy="649440"/>
        </a:xfrm>
        <a:prstGeom prst="roundRect">
          <a:avLst/>
        </a:prstGeom>
        <a:solidFill>
          <a:schemeClr val="accent6"/>
        </a:solidFill>
        <a:ln w="63500" cap="flat" cmpd="thickThin" algn="ctr">
          <a:solidFill>
            <a:schemeClr val="lt1">
              <a:hueOff val="0"/>
              <a:satOff val="0"/>
              <a:lumOff val="0"/>
              <a:alphaOff val="0"/>
            </a:schemeClr>
          </a:solidFill>
          <a:prstDash val="solid"/>
        </a:ln>
        <a:effectLst>
          <a:outerShdw blurRad="50800" dist="38100" dir="5400000"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6935" tIns="0" rIns="116935" bIns="0" numCol="1" spcCol="1270" anchor="ctr" anchorCtr="0">
          <a:noAutofit/>
        </a:bodyPr>
        <a:lstStyle/>
        <a:p>
          <a:pPr lvl="0" algn="l" defTabSz="977900">
            <a:lnSpc>
              <a:spcPct val="90000"/>
            </a:lnSpc>
            <a:spcBef>
              <a:spcPct val="0"/>
            </a:spcBef>
            <a:spcAft>
              <a:spcPct val="35000"/>
            </a:spcAft>
          </a:pPr>
          <a:r>
            <a:rPr lang="zh-CN" altLang="en-US" sz="2200" kern="1200" dirty="0" smtClean="0"/>
            <a:t>现有的相关标准调研</a:t>
          </a:r>
          <a:endParaRPr lang="zh-CN" sz="2200" kern="1200" dirty="0"/>
        </a:p>
      </dsp:txBody>
      <dsp:txXfrm>
        <a:off x="220980" y="3320301"/>
        <a:ext cx="3594067" cy="649440"/>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12C7DF9-8859-44A2-B4B5-F0795F6A0668}">
      <dsp:nvSpPr>
        <dsp:cNvPr id="0" name=""/>
        <dsp:cNvSpPr/>
      </dsp:nvSpPr>
      <dsp:spPr>
        <a:xfrm>
          <a:off x="3516158" y="2381517"/>
          <a:ext cx="2973438" cy="314463"/>
        </a:xfrm>
        <a:custGeom>
          <a:avLst/>
          <a:gdLst/>
          <a:ahLst/>
          <a:cxnLst/>
          <a:rect l="0" t="0" r="0" b="0"/>
          <a:pathLst>
            <a:path>
              <a:moveTo>
                <a:pt x="0" y="0"/>
              </a:moveTo>
              <a:lnTo>
                <a:pt x="0" y="214297"/>
              </a:lnTo>
              <a:lnTo>
                <a:pt x="2973438" y="214297"/>
              </a:lnTo>
              <a:lnTo>
                <a:pt x="2973438" y="314463"/>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9B96A6-E9D1-47BD-A8C9-8B2F59EF60AD}">
      <dsp:nvSpPr>
        <dsp:cNvPr id="0" name=""/>
        <dsp:cNvSpPr/>
      </dsp:nvSpPr>
      <dsp:spPr>
        <a:xfrm>
          <a:off x="4729362" y="3382574"/>
          <a:ext cx="98470" cy="2009387"/>
        </a:xfrm>
        <a:custGeom>
          <a:avLst/>
          <a:gdLst/>
          <a:ahLst/>
          <a:cxnLst/>
          <a:rect l="0" t="0" r="0" b="0"/>
          <a:pathLst>
            <a:path>
              <a:moveTo>
                <a:pt x="0" y="0"/>
              </a:moveTo>
              <a:lnTo>
                <a:pt x="0" y="1909221"/>
              </a:lnTo>
              <a:lnTo>
                <a:pt x="98470" y="1909221"/>
              </a:lnTo>
              <a:lnTo>
                <a:pt x="98470" y="2009387"/>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2FF8D2A-D74A-4467-B1C4-CA3C07A43EE1}">
      <dsp:nvSpPr>
        <dsp:cNvPr id="0" name=""/>
        <dsp:cNvSpPr/>
      </dsp:nvSpPr>
      <dsp:spPr>
        <a:xfrm>
          <a:off x="4729362" y="3382574"/>
          <a:ext cx="779818" cy="577868"/>
        </a:xfrm>
        <a:custGeom>
          <a:avLst/>
          <a:gdLst/>
          <a:ahLst/>
          <a:cxnLst/>
          <a:rect l="0" t="0" r="0" b="0"/>
          <a:pathLst>
            <a:path>
              <a:moveTo>
                <a:pt x="0" y="0"/>
              </a:moveTo>
              <a:lnTo>
                <a:pt x="0" y="477702"/>
              </a:lnTo>
              <a:lnTo>
                <a:pt x="779818" y="477702"/>
              </a:lnTo>
              <a:lnTo>
                <a:pt x="779818" y="577868"/>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7280B8-D4A3-445F-B79A-4C9A788E18F7}">
      <dsp:nvSpPr>
        <dsp:cNvPr id="0" name=""/>
        <dsp:cNvSpPr/>
      </dsp:nvSpPr>
      <dsp:spPr>
        <a:xfrm>
          <a:off x="3516158" y="2381517"/>
          <a:ext cx="1213203" cy="314463"/>
        </a:xfrm>
        <a:custGeom>
          <a:avLst/>
          <a:gdLst/>
          <a:ahLst/>
          <a:cxnLst/>
          <a:rect l="0" t="0" r="0" b="0"/>
          <a:pathLst>
            <a:path>
              <a:moveTo>
                <a:pt x="0" y="0"/>
              </a:moveTo>
              <a:lnTo>
                <a:pt x="0" y="214297"/>
              </a:lnTo>
              <a:lnTo>
                <a:pt x="1213203" y="214297"/>
              </a:lnTo>
              <a:lnTo>
                <a:pt x="1213203" y="314463"/>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FE9129-5171-45E2-B062-3071CB1743C4}">
      <dsp:nvSpPr>
        <dsp:cNvPr id="0" name=""/>
        <dsp:cNvSpPr/>
      </dsp:nvSpPr>
      <dsp:spPr>
        <a:xfrm>
          <a:off x="2900573" y="3382574"/>
          <a:ext cx="786686" cy="1443786"/>
        </a:xfrm>
        <a:custGeom>
          <a:avLst/>
          <a:gdLst/>
          <a:ahLst/>
          <a:cxnLst/>
          <a:rect l="0" t="0" r="0" b="0"/>
          <a:pathLst>
            <a:path>
              <a:moveTo>
                <a:pt x="0" y="0"/>
              </a:moveTo>
              <a:lnTo>
                <a:pt x="0" y="1343621"/>
              </a:lnTo>
              <a:lnTo>
                <a:pt x="786686" y="1343621"/>
              </a:lnTo>
              <a:lnTo>
                <a:pt x="786686" y="1443786"/>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9CE57E-DC1F-4467-8BAE-F505A980BF28}">
      <dsp:nvSpPr>
        <dsp:cNvPr id="0" name=""/>
        <dsp:cNvSpPr/>
      </dsp:nvSpPr>
      <dsp:spPr>
        <a:xfrm>
          <a:off x="2900573" y="3382574"/>
          <a:ext cx="708044" cy="400274"/>
        </a:xfrm>
        <a:custGeom>
          <a:avLst/>
          <a:gdLst/>
          <a:ahLst/>
          <a:cxnLst/>
          <a:rect l="0" t="0" r="0" b="0"/>
          <a:pathLst>
            <a:path>
              <a:moveTo>
                <a:pt x="0" y="0"/>
              </a:moveTo>
              <a:lnTo>
                <a:pt x="0" y="300108"/>
              </a:lnTo>
              <a:lnTo>
                <a:pt x="708044" y="300108"/>
              </a:lnTo>
              <a:lnTo>
                <a:pt x="708044" y="400274"/>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5A422D-FE41-4374-8AB6-033262DF247B}">
      <dsp:nvSpPr>
        <dsp:cNvPr id="0" name=""/>
        <dsp:cNvSpPr/>
      </dsp:nvSpPr>
      <dsp:spPr>
        <a:xfrm>
          <a:off x="2900573" y="2381517"/>
          <a:ext cx="615584" cy="314463"/>
        </a:xfrm>
        <a:custGeom>
          <a:avLst/>
          <a:gdLst/>
          <a:ahLst/>
          <a:cxnLst/>
          <a:rect l="0" t="0" r="0" b="0"/>
          <a:pathLst>
            <a:path>
              <a:moveTo>
                <a:pt x="615584" y="0"/>
              </a:moveTo>
              <a:lnTo>
                <a:pt x="615584" y="214297"/>
              </a:lnTo>
              <a:lnTo>
                <a:pt x="0" y="214297"/>
              </a:lnTo>
              <a:lnTo>
                <a:pt x="0" y="314463"/>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2978D0-2B9E-421B-9B65-8BA3DF29C425}">
      <dsp:nvSpPr>
        <dsp:cNvPr id="0" name=""/>
        <dsp:cNvSpPr/>
      </dsp:nvSpPr>
      <dsp:spPr>
        <a:xfrm>
          <a:off x="497000" y="3382574"/>
          <a:ext cx="91440" cy="314463"/>
        </a:xfrm>
        <a:custGeom>
          <a:avLst/>
          <a:gdLst/>
          <a:ahLst/>
          <a:cxnLst/>
          <a:rect l="0" t="0" r="0" b="0"/>
          <a:pathLst>
            <a:path>
              <a:moveTo>
                <a:pt x="45720" y="0"/>
              </a:moveTo>
              <a:lnTo>
                <a:pt x="45720" y="314463"/>
              </a:lnTo>
            </a:path>
          </a:pathLst>
        </a:custGeom>
        <a:noFill/>
        <a:ln w="55000" cap="flat" cmpd="thickThin"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60FDDB-7703-4DC1-AFA2-FD4CF3158896}">
      <dsp:nvSpPr>
        <dsp:cNvPr id="0" name=""/>
        <dsp:cNvSpPr/>
      </dsp:nvSpPr>
      <dsp:spPr>
        <a:xfrm>
          <a:off x="542720" y="2381517"/>
          <a:ext cx="2973438" cy="314463"/>
        </a:xfrm>
        <a:custGeom>
          <a:avLst/>
          <a:gdLst/>
          <a:ahLst/>
          <a:cxnLst/>
          <a:rect l="0" t="0" r="0" b="0"/>
          <a:pathLst>
            <a:path>
              <a:moveTo>
                <a:pt x="2973438" y="0"/>
              </a:moveTo>
              <a:lnTo>
                <a:pt x="2973438" y="214297"/>
              </a:lnTo>
              <a:lnTo>
                <a:pt x="0" y="214297"/>
              </a:lnTo>
              <a:lnTo>
                <a:pt x="0" y="314463"/>
              </a:lnTo>
            </a:path>
          </a:pathLst>
        </a:custGeom>
        <a:noFill/>
        <a:ln w="55000" cap="flat" cmpd="thickThin"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97C6E-347F-422C-BD22-8A96F843C917}">
      <dsp:nvSpPr>
        <dsp:cNvPr id="0" name=""/>
        <dsp:cNvSpPr/>
      </dsp:nvSpPr>
      <dsp:spPr>
        <a:xfrm>
          <a:off x="2975533" y="1694923"/>
          <a:ext cx="1081250" cy="686593"/>
        </a:xfrm>
        <a:prstGeom prst="roundRect">
          <a:avLst>
            <a:gd name="adj" fmla="val 10000"/>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D291809-1273-41B2-9C15-8BBC3B6C9CBB}">
      <dsp:nvSpPr>
        <dsp:cNvPr id="0" name=""/>
        <dsp:cNvSpPr/>
      </dsp:nvSpPr>
      <dsp:spPr>
        <a:xfrm>
          <a:off x="3095672" y="1809055"/>
          <a:ext cx="1081250" cy="68659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文物容器</a:t>
          </a:r>
          <a:endParaRPr lang="zh-CN" altLang="en-US" sz="1000" kern="1200" dirty="0"/>
        </a:p>
      </dsp:txBody>
      <dsp:txXfrm>
        <a:off x="3095672" y="1809055"/>
        <a:ext cx="1081250" cy="686593"/>
      </dsp:txXfrm>
    </dsp:sp>
    <dsp:sp modelId="{F661F66A-268D-4047-AED1-A27EB7A8DC83}">
      <dsp:nvSpPr>
        <dsp:cNvPr id="0" name=""/>
        <dsp:cNvSpPr/>
      </dsp:nvSpPr>
      <dsp:spPr>
        <a:xfrm>
          <a:off x="2095" y="2695981"/>
          <a:ext cx="1081250" cy="686593"/>
        </a:xfrm>
        <a:prstGeom prst="roundRect">
          <a:avLst>
            <a:gd name="adj" fmla="val 10000"/>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16FFCA9-E761-4571-8F66-55A97D3D5A4E}">
      <dsp:nvSpPr>
        <dsp:cNvPr id="0" name=""/>
        <dsp:cNvSpPr/>
      </dsp:nvSpPr>
      <dsp:spPr>
        <a:xfrm>
          <a:off x="122234" y="2810113"/>
          <a:ext cx="1081250" cy="68659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青铜器文物容器</a:t>
          </a:r>
          <a:endParaRPr lang="en-US" altLang="zh-CN" sz="1000" kern="1200" dirty="0" smtClean="0"/>
        </a:p>
        <a:p>
          <a:pPr lvl="0" algn="ctr" defTabSz="444500">
            <a:lnSpc>
              <a:spcPct val="90000"/>
            </a:lnSpc>
            <a:spcBef>
              <a:spcPct val="0"/>
            </a:spcBef>
            <a:spcAft>
              <a:spcPct val="35000"/>
            </a:spcAft>
          </a:pPr>
          <a:endParaRPr lang="zh-CN" altLang="en-US" sz="1000" kern="1200" dirty="0"/>
        </a:p>
      </dsp:txBody>
      <dsp:txXfrm>
        <a:off x="122234" y="2810113"/>
        <a:ext cx="1081250" cy="686593"/>
      </dsp:txXfrm>
    </dsp:sp>
    <dsp:sp modelId="{C1CAB269-9DCB-4F24-83D3-B5D3DD8DFA73}">
      <dsp:nvSpPr>
        <dsp:cNvPr id="0" name=""/>
        <dsp:cNvSpPr/>
      </dsp:nvSpPr>
      <dsp:spPr>
        <a:xfrm>
          <a:off x="2095" y="3697038"/>
          <a:ext cx="1081250" cy="686593"/>
        </a:xfrm>
        <a:prstGeom prst="roundRect">
          <a:avLst>
            <a:gd name="adj" fmla="val 10000"/>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2791B13-5917-47ED-849A-646EF7D88962}">
      <dsp:nvSpPr>
        <dsp:cNvPr id="0" name=""/>
        <dsp:cNvSpPr/>
      </dsp:nvSpPr>
      <dsp:spPr>
        <a:xfrm>
          <a:off x="122234" y="3811170"/>
          <a:ext cx="1081250" cy="68659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古书画文物容器</a:t>
          </a:r>
          <a:endParaRPr lang="zh-CN" altLang="en-US" sz="1000" kern="1200" dirty="0"/>
        </a:p>
      </dsp:txBody>
      <dsp:txXfrm>
        <a:off x="122234" y="3811170"/>
        <a:ext cx="1081250" cy="686593"/>
      </dsp:txXfrm>
    </dsp:sp>
    <dsp:sp modelId="{AC00B01B-9562-4781-9F01-20C0CB967615}">
      <dsp:nvSpPr>
        <dsp:cNvPr id="0" name=""/>
        <dsp:cNvSpPr/>
      </dsp:nvSpPr>
      <dsp:spPr>
        <a:xfrm>
          <a:off x="2359948" y="2695981"/>
          <a:ext cx="1081250" cy="686593"/>
        </a:xfrm>
        <a:prstGeom prst="roundRect">
          <a:avLst>
            <a:gd name="adj" fmla="val 10000"/>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8B7FE50-1270-4084-A4B3-70C50630D529}">
      <dsp:nvSpPr>
        <dsp:cNvPr id="0" name=""/>
        <dsp:cNvSpPr/>
      </dsp:nvSpPr>
      <dsp:spPr>
        <a:xfrm>
          <a:off x="2480087" y="2810113"/>
          <a:ext cx="1081250" cy="68659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文物</a:t>
          </a:r>
          <a:endParaRPr lang="zh-CN" altLang="en-US" sz="1000" kern="1200" dirty="0"/>
        </a:p>
      </dsp:txBody>
      <dsp:txXfrm>
        <a:off x="2480087" y="2810113"/>
        <a:ext cx="1081250" cy="686593"/>
      </dsp:txXfrm>
    </dsp:sp>
    <dsp:sp modelId="{2016CF10-D972-42A4-8481-FFF6C8C8E186}">
      <dsp:nvSpPr>
        <dsp:cNvPr id="0" name=""/>
        <dsp:cNvSpPr/>
      </dsp:nvSpPr>
      <dsp:spPr>
        <a:xfrm>
          <a:off x="3067993" y="3782849"/>
          <a:ext cx="1081250" cy="686593"/>
        </a:xfrm>
        <a:prstGeom prst="roundRect">
          <a:avLst>
            <a:gd name="adj" fmla="val 10000"/>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9B774BE-AB86-421B-942F-66BB105D53DB}">
      <dsp:nvSpPr>
        <dsp:cNvPr id="0" name=""/>
        <dsp:cNvSpPr/>
      </dsp:nvSpPr>
      <dsp:spPr>
        <a:xfrm>
          <a:off x="3188132" y="3896981"/>
          <a:ext cx="1081250" cy="68659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媒体文档</a:t>
          </a:r>
          <a:endParaRPr lang="zh-CN" altLang="en-US" sz="1000" kern="1200" dirty="0"/>
        </a:p>
      </dsp:txBody>
      <dsp:txXfrm>
        <a:off x="3188132" y="3896981"/>
        <a:ext cx="1081250" cy="686593"/>
      </dsp:txXfrm>
    </dsp:sp>
    <dsp:sp modelId="{C354ABC4-BB0E-4D06-B511-73CE95C8B91B}">
      <dsp:nvSpPr>
        <dsp:cNvPr id="0" name=""/>
        <dsp:cNvSpPr/>
      </dsp:nvSpPr>
      <dsp:spPr>
        <a:xfrm>
          <a:off x="3146635" y="4826361"/>
          <a:ext cx="1081250" cy="686593"/>
        </a:xfrm>
        <a:prstGeom prst="roundRect">
          <a:avLst>
            <a:gd name="adj" fmla="val 10000"/>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AC9E612-AFB7-4315-8FF7-84262F540FF9}">
      <dsp:nvSpPr>
        <dsp:cNvPr id="0" name=""/>
        <dsp:cNvSpPr/>
      </dsp:nvSpPr>
      <dsp:spPr>
        <a:xfrm>
          <a:off x="3266774" y="4940493"/>
          <a:ext cx="1081250" cy="68659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元数据文档</a:t>
          </a:r>
          <a:endParaRPr lang="zh-CN" altLang="en-US" sz="1000" kern="1200" dirty="0"/>
        </a:p>
      </dsp:txBody>
      <dsp:txXfrm>
        <a:off x="3266774" y="4940493"/>
        <a:ext cx="1081250" cy="686593"/>
      </dsp:txXfrm>
    </dsp:sp>
    <dsp:sp modelId="{F1BBE978-3D2A-4147-AAF7-961DD44A41F0}">
      <dsp:nvSpPr>
        <dsp:cNvPr id="0" name=""/>
        <dsp:cNvSpPr/>
      </dsp:nvSpPr>
      <dsp:spPr>
        <a:xfrm>
          <a:off x="4188737" y="2695981"/>
          <a:ext cx="1081250" cy="686593"/>
        </a:xfrm>
        <a:prstGeom prst="roundRect">
          <a:avLst>
            <a:gd name="adj" fmla="val 10000"/>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00301EC-40A5-4FCF-919A-B52ABEF3F7D5}">
      <dsp:nvSpPr>
        <dsp:cNvPr id="0" name=""/>
        <dsp:cNvSpPr/>
      </dsp:nvSpPr>
      <dsp:spPr>
        <a:xfrm>
          <a:off x="4308875" y="2810113"/>
          <a:ext cx="1081250" cy="68659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代理者</a:t>
          </a:r>
          <a:endParaRPr lang="en-US" altLang="zh-CN" sz="1000" kern="1200" dirty="0" smtClean="0"/>
        </a:p>
        <a:p>
          <a:pPr lvl="0" algn="ctr" defTabSz="444500">
            <a:lnSpc>
              <a:spcPct val="90000"/>
            </a:lnSpc>
            <a:spcBef>
              <a:spcPct val="0"/>
            </a:spcBef>
            <a:spcAft>
              <a:spcPct val="35000"/>
            </a:spcAft>
          </a:pPr>
          <a:r>
            <a:rPr lang="zh-CN" altLang="en-US" sz="1000" kern="1200" dirty="0" smtClean="0"/>
            <a:t>（</a:t>
          </a:r>
          <a:r>
            <a:rPr lang="en-US" altLang="zh-CN" sz="1000" kern="1200" dirty="0" smtClean="0"/>
            <a:t>Agent</a:t>
          </a:r>
          <a:r>
            <a:rPr lang="zh-CN" altLang="en-US" sz="1000" kern="1200" dirty="0" smtClean="0"/>
            <a:t>）</a:t>
          </a:r>
          <a:endParaRPr lang="zh-CN" altLang="en-US" sz="1000" kern="1200" dirty="0"/>
        </a:p>
      </dsp:txBody>
      <dsp:txXfrm>
        <a:off x="4308875" y="2810113"/>
        <a:ext cx="1081250" cy="686593"/>
      </dsp:txXfrm>
    </dsp:sp>
    <dsp:sp modelId="{A16647CD-01E6-45C4-92FE-5CF15FA03AA8}">
      <dsp:nvSpPr>
        <dsp:cNvPr id="0" name=""/>
        <dsp:cNvSpPr/>
      </dsp:nvSpPr>
      <dsp:spPr>
        <a:xfrm>
          <a:off x="4968555" y="3960443"/>
          <a:ext cx="1081250" cy="686593"/>
        </a:xfrm>
        <a:prstGeom prst="roundRect">
          <a:avLst>
            <a:gd name="adj" fmla="val 10000"/>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B8168D6-94A6-454A-845F-754A2F3DADEA}">
      <dsp:nvSpPr>
        <dsp:cNvPr id="0" name=""/>
        <dsp:cNvSpPr/>
      </dsp:nvSpPr>
      <dsp:spPr>
        <a:xfrm>
          <a:off x="5088693" y="4074575"/>
          <a:ext cx="1081250" cy="68659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个人</a:t>
          </a:r>
          <a:endParaRPr lang="en-US" altLang="zh-CN" sz="1000" kern="1200" dirty="0" smtClean="0"/>
        </a:p>
        <a:p>
          <a:pPr lvl="0" algn="ctr" defTabSz="444500">
            <a:lnSpc>
              <a:spcPct val="90000"/>
            </a:lnSpc>
            <a:spcBef>
              <a:spcPct val="0"/>
            </a:spcBef>
            <a:spcAft>
              <a:spcPct val="35000"/>
            </a:spcAft>
          </a:pPr>
          <a:r>
            <a:rPr lang="zh-CN" altLang="en-US" sz="1000" kern="1200" dirty="0" smtClean="0"/>
            <a:t>（</a:t>
          </a:r>
          <a:r>
            <a:rPr lang="en-US" altLang="zh-CN" sz="1000" kern="1200" dirty="0" smtClean="0"/>
            <a:t>Person</a:t>
          </a:r>
          <a:r>
            <a:rPr lang="zh-CN" altLang="en-US" sz="1000" kern="1200" dirty="0" smtClean="0"/>
            <a:t>）</a:t>
          </a:r>
          <a:endParaRPr lang="zh-CN" altLang="en-US" sz="1000" kern="1200" dirty="0"/>
        </a:p>
      </dsp:txBody>
      <dsp:txXfrm>
        <a:off x="5088693" y="4074575"/>
        <a:ext cx="1081250" cy="686593"/>
      </dsp:txXfrm>
    </dsp:sp>
    <dsp:sp modelId="{1AB53ACA-6DAE-4EA3-9EBA-06AD7E47D946}">
      <dsp:nvSpPr>
        <dsp:cNvPr id="0" name=""/>
        <dsp:cNvSpPr/>
      </dsp:nvSpPr>
      <dsp:spPr>
        <a:xfrm>
          <a:off x="4287207" y="5391962"/>
          <a:ext cx="1081250" cy="686593"/>
        </a:xfrm>
        <a:prstGeom prst="roundRect">
          <a:avLst>
            <a:gd name="adj" fmla="val 10000"/>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5E2FFEC-C64F-4EE4-8D05-849E48917112}">
      <dsp:nvSpPr>
        <dsp:cNvPr id="0" name=""/>
        <dsp:cNvSpPr/>
      </dsp:nvSpPr>
      <dsp:spPr>
        <a:xfrm>
          <a:off x="4407346" y="5506094"/>
          <a:ext cx="1081250" cy="68659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团体</a:t>
          </a:r>
          <a:endParaRPr lang="en-US" altLang="zh-CN" sz="1000" kern="1200" dirty="0" smtClean="0"/>
        </a:p>
        <a:p>
          <a:pPr lvl="0" algn="ctr" defTabSz="444500">
            <a:lnSpc>
              <a:spcPct val="90000"/>
            </a:lnSpc>
            <a:spcBef>
              <a:spcPct val="0"/>
            </a:spcBef>
            <a:spcAft>
              <a:spcPct val="35000"/>
            </a:spcAft>
          </a:pPr>
          <a:r>
            <a:rPr lang="zh-CN" altLang="en-US" sz="1000" kern="1200" dirty="0" smtClean="0"/>
            <a:t>（</a:t>
          </a:r>
          <a:r>
            <a:rPr lang="en-US" altLang="zh-CN" sz="1000" kern="1200" dirty="0" smtClean="0"/>
            <a:t>group</a:t>
          </a:r>
          <a:r>
            <a:rPr lang="zh-CN" altLang="en-US" sz="1000" kern="1200" dirty="0" smtClean="0"/>
            <a:t>）</a:t>
          </a:r>
          <a:endParaRPr lang="zh-CN" altLang="en-US" sz="1000" kern="1200" dirty="0"/>
        </a:p>
      </dsp:txBody>
      <dsp:txXfrm>
        <a:off x="4407346" y="5506094"/>
        <a:ext cx="1081250" cy="686593"/>
      </dsp:txXfrm>
    </dsp:sp>
    <dsp:sp modelId="{F8627C77-B6FC-4351-8306-D364344138D0}">
      <dsp:nvSpPr>
        <dsp:cNvPr id="0" name=""/>
        <dsp:cNvSpPr/>
      </dsp:nvSpPr>
      <dsp:spPr>
        <a:xfrm>
          <a:off x="5948971" y="2695981"/>
          <a:ext cx="1081250" cy="686593"/>
        </a:xfrm>
        <a:prstGeom prst="roundRect">
          <a:avLst>
            <a:gd name="adj" fmla="val 10000"/>
          </a:avLst>
        </a:prstGeom>
        <a:gradFill rotWithShape="0">
          <a:gsLst>
            <a:gs pos="0">
              <a:schemeClr val="accent1">
                <a:hueOff val="0"/>
                <a:satOff val="0"/>
                <a:lumOff val="0"/>
                <a:alphaOff val="0"/>
                <a:tint val="62000"/>
                <a:satMod val="180000"/>
              </a:schemeClr>
            </a:gs>
            <a:gs pos="65000">
              <a:schemeClr val="accent1">
                <a:hueOff val="0"/>
                <a:satOff val="0"/>
                <a:lumOff val="0"/>
                <a:alphaOff val="0"/>
                <a:tint val="32000"/>
                <a:satMod val="250000"/>
              </a:schemeClr>
            </a:gs>
            <a:gs pos="100000">
              <a:schemeClr val="accent1">
                <a:hueOff val="0"/>
                <a:satOff val="0"/>
                <a:lumOff val="0"/>
                <a:alphaOff val="0"/>
                <a:tint val="23000"/>
                <a:satMod val="300000"/>
              </a:schemeClr>
            </a:gs>
          </a:gsLst>
          <a:lin ang="16200000" scaled="0"/>
        </a:gradFill>
        <a:ln>
          <a:noFill/>
        </a:ln>
        <a:effectLst>
          <a:outerShdw blurRad="50800" dist="38100" dir="5400000" rotWithShape="0">
            <a:srgbClr val="000000">
              <a:alpha val="3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5C3DD61-9548-4580-A04F-00F8DF1F8AFA}">
      <dsp:nvSpPr>
        <dsp:cNvPr id="0" name=""/>
        <dsp:cNvSpPr/>
      </dsp:nvSpPr>
      <dsp:spPr>
        <a:xfrm>
          <a:off x="6069110" y="2810113"/>
          <a:ext cx="1081250" cy="686593"/>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zh-CN" altLang="en-US" sz="1000" kern="1200" dirty="0" smtClean="0"/>
            <a:t>受控术语表</a:t>
          </a:r>
          <a:endParaRPr lang="en-US" altLang="zh-CN" sz="1000" kern="1200" dirty="0" smtClean="0"/>
        </a:p>
        <a:p>
          <a:pPr lvl="0" algn="ctr" defTabSz="444500">
            <a:lnSpc>
              <a:spcPct val="90000"/>
            </a:lnSpc>
            <a:spcBef>
              <a:spcPct val="0"/>
            </a:spcBef>
            <a:spcAft>
              <a:spcPct val="35000"/>
            </a:spcAft>
          </a:pPr>
          <a:r>
            <a:rPr lang="zh-CN" altLang="en-US" sz="1000" kern="1200" dirty="0" smtClean="0"/>
            <a:t>（</a:t>
          </a:r>
          <a:r>
            <a:rPr lang="en-US" altLang="zh-CN" sz="1000" kern="1200" dirty="0" smtClean="0"/>
            <a:t>Enumeration</a:t>
          </a:r>
          <a:r>
            <a:rPr lang="zh-CN" altLang="en-US" sz="1000" kern="1200" dirty="0" smtClean="0"/>
            <a:t>）</a:t>
          </a:r>
          <a:endParaRPr lang="zh-CN" altLang="en-US" sz="1000" kern="1200" dirty="0"/>
        </a:p>
      </dsp:txBody>
      <dsp:txXfrm>
        <a:off x="6069110" y="2810113"/>
        <a:ext cx="1081250" cy="686593"/>
      </dsp:txXfrm>
    </dsp:sp>
  </dsp:spTree>
</dsp:drawing>
</file>

<file path=ppt/diagrams/layout1.xml><?xml version="1.0" encoding="utf-8"?>
<dgm:layoutDef xmlns:dgm="http://schemas.openxmlformats.org/drawingml/2006/diagram" xmlns:a="http://schemas.openxmlformats.org/drawingml/2006/main" uniqueId="urn:microsoft.com/office/officeart/2005/8/layout/list1#1" minVer="12.0">
  <dgm:title val=""/>
  <dgm:desc val=""/>
  <dgm:catLst>
    <dgm:cat type="list" pri="4000"/>
  </dgm:catLst>
  <dgm:sampData>
    <dgm:dataModel>
      <dgm:ptLst>
        <dgm:pt modelId="0" type="doc">
          <dgm:prSet phldr="1"/>
        </dgm:pt>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100"/>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2"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constrLst/>
        <dgm:ruleLst/>
        <dgm:layoutNode name="parentLeftMargin">
          <dgm:alg type="sp"/>
          <dgm:shape xmlns:r="http://schemas.openxmlformats.org/officeDocument/2006/relationships" type="rect" r:blip="" hideGeom="1">
            <dgm:adjLst/>
          </dgm:shape>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presOf/>
        <dgm:constrLst/>
        <dgm:ruleLst/>
      </dgm:layoutNode>
      <dgm:layoutNode name="childText" styleLbl="align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presOf/>
          <dgm:shape xmlns:r="http://schemas.openxmlformats.org/officeDocument/2006/relationships" r:blip="">
            <dgm:adjLst/>
          </dgm:shape>
          <dgm:constr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Simple 2"/>
  <dgm:desc val="Simple 2"/>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D11EB8-0A06-41D1-AA6B-9BC54AC17583}" type="datetimeFigureOut">
              <a:rPr lang="zh-CN" altLang="en-US" smtClean="0"/>
              <a:pPr/>
              <a:t>2016/6/16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E58B2F-F76F-464D-829C-96EFF858064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8</a:t>
            </a:fld>
            <a:endParaRPr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57</a:t>
            </a:fld>
            <a:endParaRPr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29</a:t>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30</a:t>
            </a:fld>
            <a:endParaRPr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31</a:t>
            </a:fld>
            <a:endParaRPr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32</a:t>
            </a:fld>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33</a:t>
            </a:fld>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34</a:t>
            </a:fld>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35</a:t>
            </a:fld>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p>
        </p:txBody>
      </p:sp>
      <p:sp>
        <p:nvSpPr>
          <p:cNvPr id="4" name="Slide Number Placeholder 3"/>
          <p:cNvSpPr>
            <a:spLocks noGrp="1"/>
          </p:cNvSpPr>
          <p:nvPr>
            <p:ph type="sldNum" sz="quarter" idx="10"/>
          </p:nvPr>
        </p:nvSpPr>
        <p:spPr/>
        <p:txBody>
          <a:bodyPr/>
          <a:lstStyle/>
          <a:p>
            <a:fld id="{87D77045-401A-4D5E-BFE3-54C21A8A6634}" type="slidenum">
              <a:rPr lang="en-US" altLang="zh-CN" smtClean="0"/>
              <a:pPr/>
              <a:t>36</a:t>
            </a:fld>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2016/6/16</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2016/6/16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2016/6/16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2016/6/16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2016/6/16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pPr/>
              <a:t>2016/6/16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2016/6/16</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2016/6/16</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752601"/>
            <a:ext cx="8712968" cy="1829761"/>
          </a:xfrm>
        </p:spPr>
        <p:txBody>
          <a:bodyPr>
            <a:normAutofit fontScale="90000"/>
          </a:bodyPr>
          <a:lstStyle/>
          <a:p>
            <a:r>
              <a:rPr lang="zh-CN" altLang="zh-CN" dirty="0" smtClean="0"/>
              <a:t>《基于可移动文物的多粒度的馆藏信息包的</a:t>
            </a:r>
            <a:r>
              <a:rPr lang="zh-CN" altLang="en-US" dirty="0"/>
              <a:t>交换</a:t>
            </a:r>
            <a:r>
              <a:rPr lang="zh-CN" altLang="zh-CN" dirty="0" smtClean="0"/>
              <a:t>关键标准及示范研究》</a:t>
            </a:r>
            <a:endParaRPr lang="zh-CN" altLang="en-US" dirty="0"/>
          </a:p>
        </p:txBody>
      </p:sp>
      <p:sp>
        <p:nvSpPr>
          <p:cNvPr id="3" name="副标题 2"/>
          <p:cNvSpPr>
            <a:spLocks noGrp="1"/>
          </p:cNvSpPr>
          <p:nvPr>
            <p:ph type="subTitle" idx="1"/>
          </p:nvPr>
        </p:nvSpPr>
        <p:spPr>
          <a:xfrm>
            <a:off x="683568" y="4005064"/>
            <a:ext cx="7772400" cy="1199704"/>
          </a:xfrm>
        </p:spPr>
        <p:txBody>
          <a:bodyPr>
            <a:normAutofit fontScale="92500" lnSpcReduction="20000"/>
          </a:bodyPr>
          <a:lstStyle/>
          <a:p>
            <a:pPr algn="ctr"/>
            <a:r>
              <a:rPr lang="zh-CN" altLang="zh-CN" sz="4400" dirty="0" smtClean="0"/>
              <a:t>阶段汇报</a:t>
            </a:r>
            <a:endParaRPr lang="en-US" altLang="zh-CN" sz="4400" dirty="0" smtClean="0"/>
          </a:p>
          <a:p>
            <a:pPr algn="ctr"/>
            <a:r>
              <a:rPr lang="en-US" altLang="zh-CN" sz="4400" dirty="0" smtClean="0"/>
              <a:t>2016-06-15</a:t>
            </a:r>
            <a:endParaRPr lang="zh-CN" altLang="en-US" sz="4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sz="3200" dirty="0" smtClean="0"/>
              <a:t>二维数字内容采集主要使用数码相机、底片扫描仪或带有透扫功能的专业平板扫描仪，国内外博物馆大多采用传统光学照相和数码照相结合的方式，如卢浮宫博物馆、大英博物馆、大都会博物馆、故宫博物院、南京博物馆等。</a:t>
            </a:r>
            <a:endParaRPr lang="zh-CN" altLang="en-US" dirty="0"/>
          </a:p>
        </p:txBody>
      </p:sp>
      <p:sp>
        <p:nvSpPr>
          <p:cNvPr id="6" name="标题 1"/>
          <p:cNvSpPr txBox="1">
            <a:spLocks/>
          </p:cNvSpPr>
          <p:nvPr/>
        </p:nvSpPr>
        <p:spPr>
          <a:xfrm>
            <a:off x="914400" y="512064"/>
            <a:ext cx="7772400" cy="914400"/>
          </a:xfrm>
          <a:prstGeom prst="rect">
            <a:avLst/>
          </a:prstGeom>
        </p:spPr>
        <p:txBody>
          <a:bodyPr vert="horz" anchor="t">
            <a:noAutofit/>
          </a:bodyPr>
          <a:lstStyle/>
          <a:p>
            <a:pPr>
              <a:spcBef>
                <a:spcPct val="0"/>
              </a:spcBef>
            </a:pP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采集方法及设备（</a:t>
            </a:r>
            <a:r>
              <a:rPr lang="en-US" altLang="zh-CN" sz="4000" spc="-150" dirty="0" smtClean="0">
                <a:solidFill>
                  <a:schemeClr val="tx2">
                    <a:satMod val="200000"/>
                  </a:schemeClr>
                </a:solidFill>
                <a:effectLst>
                  <a:outerShdw blurRad="50800" dist="50800" dir="2700000" algn="tl" rotWithShape="0">
                    <a:srgbClr val="000000">
                      <a:alpha val="43137"/>
                    </a:srgbClr>
                  </a:outerShdw>
                </a:effectLst>
              </a:rPr>
              <a:t>2</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a:t>
            </a:r>
            <a:endParaRPr kumimoji="0" lang="zh-CN" altLang="en-US" sz="4000" b="0" i="0" u="none" strike="noStrike" kern="1200" cap="none" spc="-150" normalizeH="0" baseline="0" noProof="0" dirty="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68580" indent="0">
              <a:buNone/>
            </a:pPr>
            <a:r>
              <a:rPr lang="zh-CN" altLang="en-US" sz="2800" dirty="0"/>
              <a:t>包括基于测量、基于图像建模、基于三维扫描等几种类型。</a:t>
            </a:r>
            <a:endParaRPr lang="en-US" altLang="zh-CN" sz="2500" dirty="0" smtClean="0"/>
          </a:p>
          <a:p>
            <a:pPr marL="582930" indent="-514350">
              <a:buFont typeface="+mj-lt"/>
              <a:buAutoNum type="arabicPeriod"/>
            </a:pPr>
            <a:r>
              <a:rPr lang="zh-CN" altLang="en-US" sz="2500" dirty="0" smtClean="0"/>
              <a:t>基于测量的方法适合获取对细节程度要求不高的大型文物，比如大片文物遗址地貌、大型建筑物和建筑群等等。</a:t>
            </a:r>
            <a:endParaRPr lang="en-US" altLang="zh-CN" sz="2500" dirty="0" smtClean="0"/>
          </a:p>
          <a:p>
            <a:pPr marL="582930" indent="-514350">
              <a:buFont typeface="+mj-lt"/>
              <a:buAutoNum type="arabicPeriod"/>
            </a:pPr>
            <a:r>
              <a:rPr lang="zh-CN" altLang="en-US" sz="2500" dirty="0" smtClean="0"/>
              <a:t>基于图像的建模方法是通过对场景实拍的一系列图像，使用计算机图形学等方法恢复 出具有相片级真实感的场景或者物体模型，同时建模过程随着技术的进步其自动化程度也 在不断提高，使得人工劳动强度越来越低，降低了建模成本。基于图像建模所需的设备也 非常简单，只需要一部数码相机在需要真实感模型的场合， 基于图像的建模技术无疑具有很高的实用价值。</a:t>
            </a:r>
            <a:endParaRPr lang="zh-CN" altLang="en-US" sz="2500" dirty="0"/>
          </a:p>
        </p:txBody>
      </p:sp>
      <p:sp>
        <p:nvSpPr>
          <p:cNvPr id="4" name="标题 1"/>
          <p:cNvSpPr txBox="1">
            <a:spLocks/>
          </p:cNvSpPr>
          <p:nvPr/>
        </p:nvSpPr>
        <p:spPr>
          <a:xfrm>
            <a:off x="914400" y="512064"/>
            <a:ext cx="7772400" cy="914400"/>
          </a:xfrm>
          <a:prstGeom prst="rect">
            <a:avLst/>
          </a:prstGeom>
        </p:spPr>
        <p:txBody>
          <a:bodyPr vert="horz" anchor="t">
            <a:noAutofit/>
          </a:bodyPr>
          <a:lstStyle/>
          <a:p>
            <a:pPr>
              <a:spcBef>
                <a:spcPct val="0"/>
              </a:spcBef>
            </a:pPr>
            <a:r>
              <a:rPr lang="zh-CN" altLang="en-US" sz="4000" spc="-150" dirty="0">
                <a:solidFill>
                  <a:schemeClr val="tx2">
                    <a:satMod val="200000"/>
                  </a:schemeClr>
                </a:solidFill>
                <a:effectLst>
                  <a:outerShdw blurRad="50800" dist="50800" dir="2700000" algn="tl" rotWithShape="0">
                    <a:srgbClr val="000000">
                      <a:alpha val="43137"/>
                    </a:srgbClr>
                  </a:outerShdw>
                </a:effectLst>
              </a:rPr>
              <a:t>三维数字化</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技术（</a:t>
            </a:r>
            <a:r>
              <a:rPr lang="en-US" altLang="zh-CN" sz="4000" spc="-150" dirty="0" smtClean="0">
                <a:solidFill>
                  <a:schemeClr val="tx2">
                    <a:satMod val="200000"/>
                  </a:schemeClr>
                </a:solidFill>
                <a:effectLst>
                  <a:outerShdw blurRad="50800" dist="50800" dir="2700000" algn="tl" rotWithShape="0">
                    <a:srgbClr val="000000">
                      <a:alpha val="43137"/>
                    </a:srgbClr>
                  </a:outerShdw>
                </a:effectLst>
              </a:rPr>
              <a:t>1</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a:t>
            </a:r>
            <a:endParaRPr lang="zh-CN" altLang="en-US" sz="4000" spc="-150" dirty="0">
              <a:solidFill>
                <a:schemeClr val="tx2">
                  <a:satMod val="200000"/>
                </a:schemeClr>
              </a:solidFill>
              <a:effectLst>
                <a:outerShdw blurRad="50800" dist="50800" dir="2700000" algn="tl" rotWithShape="0">
                  <a:srgbClr val="000000">
                    <a:alpha val="43137"/>
                  </a:srgbClr>
                </a:out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914400" y="1268760"/>
            <a:ext cx="7772400" cy="4572000"/>
          </a:xfrm>
        </p:spPr>
        <p:txBody>
          <a:bodyPr>
            <a:normAutofit/>
          </a:bodyPr>
          <a:lstStyle/>
          <a:p>
            <a:pPr marL="582930" indent="-514350">
              <a:buFont typeface="+mj-lt"/>
              <a:buAutoNum type="arabicPeriod" startAt="3"/>
            </a:pPr>
            <a:r>
              <a:rPr lang="zh-CN" altLang="en-US" sz="2500" dirty="0" smtClean="0"/>
              <a:t>基于三维扫描仪的方法是目前数字化方法的主流。该方法直接获取三维数据信息并进行模型的重建，与传统的二维扫描相比，这种方法可以快速精确地建立起文物实体的三维模型，最大限度地避免扫描过程中引起的信息丢失，以满足文物考古等对精度要求比较高的应用场合的需要。</a:t>
            </a:r>
            <a:endParaRPr lang="zh-CN" altLang="en-US" sz="2500" dirty="0"/>
          </a:p>
        </p:txBody>
      </p:sp>
      <p:pic>
        <p:nvPicPr>
          <p:cNvPr id="3073" name="Picture 1"/>
          <p:cNvPicPr>
            <a:picLocks noChangeAspect="1" noChangeArrowheads="1"/>
          </p:cNvPicPr>
          <p:nvPr/>
        </p:nvPicPr>
        <p:blipFill>
          <a:blip r:embed="rId2" cstate="print"/>
          <a:srcRect/>
          <a:stretch>
            <a:fillRect/>
          </a:stretch>
        </p:blipFill>
        <p:spPr bwMode="auto">
          <a:xfrm>
            <a:off x="5724128" y="3789040"/>
            <a:ext cx="3286125" cy="2886075"/>
          </a:xfrm>
          <a:prstGeom prst="rect">
            <a:avLst/>
          </a:prstGeom>
          <a:noFill/>
          <a:ln w="9525">
            <a:noFill/>
            <a:miter lim="800000"/>
            <a:headEnd/>
            <a:tailEnd/>
          </a:ln>
        </p:spPr>
      </p:pic>
      <p:sp>
        <p:nvSpPr>
          <p:cNvPr id="5" name="标题 1"/>
          <p:cNvSpPr txBox="1">
            <a:spLocks/>
          </p:cNvSpPr>
          <p:nvPr/>
        </p:nvSpPr>
        <p:spPr>
          <a:xfrm>
            <a:off x="914400" y="512064"/>
            <a:ext cx="7772400" cy="914400"/>
          </a:xfrm>
          <a:prstGeom prst="rect">
            <a:avLst/>
          </a:prstGeom>
        </p:spPr>
        <p:txBody>
          <a:bodyPr vert="horz" anchor="t">
            <a:noAutofit/>
          </a:bodyPr>
          <a:lstStyle/>
          <a:p>
            <a:pPr>
              <a:spcBef>
                <a:spcPct val="0"/>
              </a:spcBef>
            </a:pPr>
            <a:r>
              <a:rPr lang="zh-CN" altLang="en-US" sz="4000" spc="-150" dirty="0">
                <a:solidFill>
                  <a:schemeClr val="tx2">
                    <a:satMod val="200000"/>
                  </a:schemeClr>
                </a:solidFill>
                <a:effectLst>
                  <a:outerShdw blurRad="50800" dist="50800" dir="2700000" algn="tl" rotWithShape="0">
                    <a:srgbClr val="000000">
                      <a:alpha val="43137"/>
                    </a:srgbClr>
                  </a:outerShdw>
                </a:effectLst>
              </a:rPr>
              <a:t>三维数字化</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技术（</a:t>
            </a:r>
            <a:r>
              <a:rPr lang="en-US" altLang="zh-CN" sz="4000" spc="-150" dirty="0" smtClean="0">
                <a:solidFill>
                  <a:schemeClr val="tx2">
                    <a:satMod val="200000"/>
                  </a:schemeClr>
                </a:solidFill>
                <a:effectLst>
                  <a:outerShdw blurRad="50800" dist="50800" dir="2700000" algn="tl" rotWithShape="0">
                    <a:srgbClr val="000000">
                      <a:alpha val="43137"/>
                    </a:srgbClr>
                  </a:outerShdw>
                </a:effectLst>
              </a:rPr>
              <a:t>2</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a:t>
            </a:r>
            <a:endParaRPr lang="zh-CN" altLang="en-US" sz="4000" spc="-150" dirty="0">
              <a:solidFill>
                <a:schemeClr val="tx2">
                  <a:satMod val="200000"/>
                </a:schemeClr>
              </a:solidFill>
              <a:effectLst>
                <a:outerShdw blurRad="50800" dist="50800" dir="2700000" algn="tl" rotWithShape="0">
                  <a:srgbClr val="000000">
                    <a:alpha val="43137"/>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043608" y="426368"/>
            <a:ext cx="7772400" cy="914400"/>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rPr>
              <a:t>数字化资源采集的设备（</a:t>
            </a:r>
            <a:r>
              <a:rPr kumimoji="0" lang="en-US" altLang="zh-CN"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rPr>
              <a:t>1</a:t>
            </a: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rPr>
              <a:t>）</a:t>
            </a:r>
            <a:endParaRPr kumimoji="0" lang="zh-CN" altLang="en-US" sz="4000" b="0" i="0" u="none" strike="noStrike" kern="1200" cap="none" spc="-150" normalizeH="0" baseline="0" noProof="0" dirty="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endParaRPr>
          </a:p>
        </p:txBody>
      </p:sp>
      <p:graphicFrame>
        <p:nvGraphicFramePr>
          <p:cNvPr id="8" name="内容占位符 7"/>
          <p:cNvGraphicFramePr>
            <a:graphicFrameLocks noGrp="1"/>
          </p:cNvGraphicFramePr>
          <p:nvPr>
            <p:ph idx="1"/>
          </p:nvPr>
        </p:nvGraphicFramePr>
        <p:xfrm>
          <a:off x="971600" y="1196752"/>
          <a:ext cx="7488832" cy="5328592"/>
        </p:xfrm>
        <a:graphic>
          <a:graphicData uri="http://schemas.openxmlformats.org/drawingml/2006/table">
            <a:tbl>
              <a:tblPr>
                <a:tableStyleId>{69C7853C-536D-4A76-A0AE-DD22124D55A5}</a:tableStyleId>
              </a:tblPr>
              <a:tblGrid>
                <a:gridCol w="2457244">
                  <a:extLst>
                    <a:ext uri="{9D8B030D-6E8A-4147-A177-3AD203B41FA5}">
                      <a16:colId xmlns:a16="http://schemas.microsoft.com/office/drawing/2014/main" xmlns="" val="20000"/>
                    </a:ext>
                  </a:extLst>
                </a:gridCol>
                <a:gridCol w="2510128">
                  <a:extLst>
                    <a:ext uri="{9D8B030D-6E8A-4147-A177-3AD203B41FA5}">
                      <a16:colId xmlns:a16="http://schemas.microsoft.com/office/drawing/2014/main" xmlns="" val="20001"/>
                    </a:ext>
                  </a:extLst>
                </a:gridCol>
                <a:gridCol w="2521460">
                  <a:extLst>
                    <a:ext uri="{9D8B030D-6E8A-4147-A177-3AD203B41FA5}">
                      <a16:colId xmlns:a16="http://schemas.microsoft.com/office/drawing/2014/main" xmlns="" val="20002"/>
                    </a:ext>
                  </a:extLst>
                </a:gridCol>
              </a:tblGrid>
              <a:tr h="420050">
                <a:tc>
                  <a:txBody>
                    <a:bodyPr/>
                    <a:lstStyle/>
                    <a:p>
                      <a:pPr indent="266700" algn="l">
                        <a:spcAft>
                          <a:spcPts val="0"/>
                        </a:spcAft>
                      </a:pPr>
                      <a:r>
                        <a:rPr lang="zh-CN" sz="1400" kern="100" dirty="0"/>
                        <a:t>器材</a:t>
                      </a:r>
                      <a:endParaRPr lang="zh-CN" sz="1400" kern="100" dirty="0">
                        <a:latin typeface="Calibri"/>
                        <a:ea typeface="宋体"/>
                        <a:cs typeface="Times New Roman"/>
                      </a:endParaRPr>
                    </a:p>
                  </a:txBody>
                  <a:tcPr marL="68580" marR="68580" marT="0" marB="0" anchor="ctr"/>
                </a:tc>
                <a:tc>
                  <a:txBody>
                    <a:bodyPr/>
                    <a:lstStyle/>
                    <a:p>
                      <a:pPr indent="266700" algn="l">
                        <a:spcAft>
                          <a:spcPts val="0"/>
                        </a:spcAft>
                      </a:pPr>
                      <a:r>
                        <a:rPr lang="zh-CN" sz="1400" kern="100" dirty="0"/>
                        <a:t>采集参数</a:t>
                      </a:r>
                      <a:endParaRPr lang="zh-CN" sz="1400" kern="100" dirty="0">
                        <a:latin typeface="Calibri"/>
                        <a:ea typeface="宋体"/>
                        <a:cs typeface="Times New Roman"/>
                      </a:endParaRPr>
                    </a:p>
                  </a:txBody>
                  <a:tcPr marL="68580" marR="68580" marT="0" marB="0" anchor="ctr"/>
                </a:tc>
                <a:tc>
                  <a:txBody>
                    <a:bodyPr/>
                    <a:lstStyle/>
                    <a:p>
                      <a:pPr indent="266700" algn="l">
                        <a:spcAft>
                          <a:spcPts val="0"/>
                        </a:spcAft>
                      </a:pPr>
                      <a:r>
                        <a:rPr lang="zh-CN" sz="1400" kern="100"/>
                        <a:t>用途</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xmlns="" val="10000"/>
                  </a:ext>
                </a:extLst>
              </a:tr>
              <a:tr h="2116717">
                <a:tc>
                  <a:txBody>
                    <a:bodyPr/>
                    <a:lstStyle/>
                    <a:p>
                      <a:pPr indent="266700" algn="l">
                        <a:spcAft>
                          <a:spcPts val="0"/>
                        </a:spcAft>
                      </a:pPr>
                      <a:r>
                        <a:rPr lang="zh-CN" sz="1400" kern="100" dirty="0"/>
                        <a:t>高清图像纹理采集设备（数码相机等）</a:t>
                      </a:r>
                      <a:endParaRPr lang="zh-CN" sz="1400" kern="100" dirty="0">
                        <a:latin typeface="Calibri"/>
                        <a:ea typeface="宋体"/>
                        <a:cs typeface="Times New Roman"/>
                      </a:endParaRPr>
                    </a:p>
                  </a:txBody>
                  <a:tcPr marL="68580" marR="68580" marT="0" marB="0" anchor="ctr"/>
                </a:tc>
                <a:tc>
                  <a:txBody>
                    <a:bodyPr/>
                    <a:lstStyle/>
                    <a:p>
                      <a:pPr indent="266700" algn="l">
                        <a:spcAft>
                          <a:spcPts val="0"/>
                        </a:spcAft>
                      </a:pPr>
                      <a:r>
                        <a:rPr lang="zh-CN" sz="1400" kern="100" dirty="0"/>
                        <a:t>生成文件</a:t>
                      </a:r>
                      <a:r>
                        <a:rPr lang="zh-CN" sz="1400" kern="100" dirty="0" smtClean="0"/>
                        <a:t>：</a:t>
                      </a:r>
                      <a:endParaRPr lang="en-US" altLang="zh-CN" sz="1400" kern="100" dirty="0" smtClean="0"/>
                    </a:p>
                    <a:p>
                      <a:pPr indent="266700" algn="l">
                        <a:spcAft>
                          <a:spcPts val="0"/>
                        </a:spcAft>
                      </a:pPr>
                      <a:r>
                        <a:rPr lang="zh-CN" sz="1400" kern="100" dirty="0" smtClean="0"/>
                        <a:t>各种</a:t>
                      </a:r>
                      <a:r>
                        <a:rPr lang="zh-CN" sz="1400" kern="100" dirty="0"/>
                        <a:t>格式的图像以及</a:t>
                      </a:r>
                      <a:r>
                        <a:rPr lang="en-US" sz="1400" kern="100" dirty="0" err="1"/>
                        <a:t>exif</a:t>
                      </a:r>
                      <a:r>
                        <a:rPr lang="zh-CN" sz="1400" kern="100" dirty="0" smtClean="0"/>
                        <a:t>文件</a:t>
                      </a:r>
                    </a:p>
                    <a:p>
                      <a:pPr indent="266700" algn="l">
                        <a:spcAft>
                          <a:spcPts val="0"/>
                        </a:spcAft>
                      </a:pPr>
                      <a:r>
                        <a:rPr lang="zh-CN" altLang="en-US" sz="1400" kern="100" dirty="0" smtClean="0"/>
                        <a:t>技术</a:t>
                      </a:r>
                      <a:r>
                        <a:rPr lang="zh-CN" sz="1400" kern="100" dirty="0" smtClean="0"/>
                        <a:t>参数：</a:t>
                      </a:r>
                    </a:p>
                    <a:p>
                      <a:pPr indent="266700" algn="l">
                        <a:spcAft>
                          <a:spcPts val="0"/>
                        </a:spcAft>
                      </a:pPr>
                      <a:r>
                        <a:rPr lang="zh-CN" sz="1400" kern="100" dirty="0" smtClean="0"/>
                        <a:t>光学</a:t>
                      </a:r>
                      <a:r>
                        <a:rPr lang="zh-CN" sz="1400" kern="100" dirty="0"/>
                        <a:t>成像</a:t>
                      </a:r>
                      <a:r>
                        <a:rPr lang="en-US" sz="1400" kern="100" dirty="0"/>
                        <a:t> 2110</a:t>
                      </a:r>
                      <a:r>
                        <a:rPr lang="zh-CN" sz="1400" kern="100" dirty="0"/>
                        <a:t>万像素，全画幅传感器</a:t>
                      </a:r>
                      <a:r>
                        <a:rPr lang="en-US" sz="1400" kern="100" dirty="0"/>
                        <a:t>; </a:t>
                      </a:r>
                      <a:endParaRPr lang="zh-CN" sz="1400" kern="100" dirty="0"/>
                    </a:p>
                    <a:p>
                      <a:pPr indent="266700" algn="l">
                        <a:spcAft>
                          <a:spcPts val="0"/>
                        </a:spcAft>
                      </a:pPr>
                      <a:r>
                        <a:rPr lang="en-US" sz="1400" kern="100" dirty="0"/>
                        <a:t>100mm</a:t>
                      </a:r>
                      <a:r>
                        <a:rPr lang="zh-CN" sz="1400" kern="100" dirty="0"/>
                        <a:t>微距镜头</a:t>
                      </a:r>
                      <a:r>
                        <a:rPr lang="en-US" sz="1400" kern="100" dirty="0"/>
                        <a:t>; 180mm</a:t>
                      </a:r>
                      <a:r>
                        <a:rPr lang="zh-CN" sz="1400" kern="100" dirty="0"/>
                        <a:t>微距镜头</a:t>
                      </a:r>
                      <a:r>
                        <a:rPr lang="en-US" sz="1400" kern="100" dirty="0"/>
                        <a:t>; 24mm-70mm</a:t>
                      </a:r>
                      <a:r>
                        <a:rPr lang="zh-CN" sz="1400" kern="100" dirty="0"/>
                        <a:t>变距镜头</a:t>
                      </a:r>
                      <a:endParaRPr lang="zh-CN" sz="1400" kern="100" dirty="0">
                        <a:latin typeface="Calibri"/>
                        <a:ea typeface="宋体"/>
                        <a:cs typeface="Times New Roman"/>
                      </a:endParaRPr>
                    </a:p>
                  </a:txBody>
                  <a:tcPr marL="68580" marR="68580" marT="0" marB="0" anchor="ctr"/>
                </a:tc>
                <a:tc>
                  <a:txBody>
                    <a:bodyPr/>
                    <a:lstStyle/>
                    <a:p>
                      <a:pPr indent="266700" algn="l">
                        <a:spcAft>
                          <a:spcPts val="0"/>
                        </a:spcAft>
                      </a:pPr>
                      <a:r>
                        <a:rPr lang="zh-CN" sz="1400" kern="100" dirty="0"/>
                        <a:t>文物纹饰高清晰度拍摄</a:t>
                      </a:r>
                      <a:endParaRPr lang="zh-CN" sz="1400" kern="100" dirty="0">
                        <a:latin typeface="Calibri"/>
                        <a:ea typeface="宋体"/>
                        <a:cs typeface="Times New Roman"/>
                      </a:endParaRPr>
                    </a:p>
                  </a:txBody>
                  <a:tcPr marL="68580" marR="68580" marT="0" marB="0" anchor="ctr"/>
                </a:tc>
                <a:extLst>
                  <a:ext uri="{0D108BD9-81ED-4DB2-BD59-A6C34878D82A}">
                    <a16:rowId xmlns:a16="http://schemas.microsoft.com/office/drawing/2014/main" xmlns="" val="10001"/>
                  </a:ext>
                </a:extLst>
              </a:tr>
              <a:tr h="2791825">
                <a:tc>
                  <a:txBody>
                    <a:bodyPr/>
                    <a:lstStyle/>
                    <a:p>
                      <a:pPr indent="266700" algn="l">
                        <a:spcAft>
                          <a:spcPts val="0"/>
                        </a:spcAft>
                      </a:pPr>
                      <a:r>
                        <a:rPr lang="zh-CN" sz="1400" kern="100" dirty="0"/>
                        <a:t>三目体视显微镜</a:t>
                      </a:r>
                      <a:endParaRPr lang="zh-CN" sz="1400" kern="100" dirty="0">
                        <a:latin typeface="Calibri"/>
                        <a:ea typeface="宋体"/>
                        <a:cs typeface="Times New Roman"/>
                      </a:endParaRPr>
                    </a:p>
                  </a:txBody>
                  <a:tcPr marL="68580" marR="68580" marT="0" marB="0" anchor="ctr"/>
                </a:tc>
                <a:tc>
                  <a:txBody>
                    <a:bodyPr/>
                    <a:lstStyle/>
                    <a:p>
                      <a:pPr indent="266700" algn="l">
                        <a:spcAft>
                          <a:spcPts val="0"/>
                        </a:spcAft>
                      </a:pPr>
                      <a:r>
                        <a:rPr lang="zh-CN" sz="1400" kern="100" dirty="0"/>
                        <a:t>生成文件：内置</a:t>
                      </a:r>
                      <a:r>
                        <a:rPr lang="en-US" sz="1400" kern="100" dirty="0"/>
                        <a:t>320</a:t>
                      </a:r>
                      <a:r>
                        <a:rPr lang="zh-CN" sz="1400" kern="100" dirty="0"/>
                        <a:t>万像素数码摄像系统</a:t>
                      </a:r>
                      <a:r>
                        <a:rPr lang="en-US" sz="1400" kern="100" dirty="0"/>
                        <a:t>;</a:t>
                      </a:r>
                      <a:r>
                        <a:rPr lang="zh-CN" sz="1400" kern="100" dirty="0"/>
                        <a:t>，所以是各种格式的图像</a:t>
                      </a:r>
                    </a:p>
                    <a:p>
                      <a:pPr indent="266700" algn="l">
                        <a:spcAft>
                          <a:spcPts val="0"/>
                        </a:spcAft>
                      </a:pPr>
                      <a:r>
                        <a:rPr lang="zh-CN" sz="1400" kern="100" dirty="0" smtClean="0"/>
                        <a:t>参</a:t>
                      </a:r>
                      <a:r>
                        <a:rPr lang="zh-CN" altLang="en-US" sz="1400" kern="100" dirty="0" smtClean="0"/>
                        <a:t>技术</a:t>
                      </a:r>
                      <a:r>
                        <a:rPr lang="zh-CN" sz="1400" kern="100" dirty="0" smtClean="0"/>
                        <a:t>数</a:t>
                      </a:r>
                      <a:r>
                        <a:rPr lang="zh-CN" sz="1400" kern="100" dirty="0"/>
                        <a:t>：</a:t>
                      </a:r>
                    </a:p>
                    <a:p>
                      <a:pPr indent="266700" algn="l">
                        <a:spcAft>
                          <a:spcPts val="0"/>
                        </a:spcAft>
                      </a:pPr>
                      <a:r>
                        <a:rPr lang="zh-CN" sz="1400" kern="100" dirty="0"/>
                        <a:t>格里诺型</a:t>
                      </a:r>
                      <a:r>
                        <a:rPr lang="en-US" sz="1400" kern="100" dirty="0" err="1"/>
                        <a:t>Greenough</a:t>
                      </a:r>
                      <a:r>
                        <a:rPr lang="zh-CN" sz="1400" kern="100" dirty="0"/>
                        <a:t>光学系统</a:t>
                      </a:r>
                      <a:r>
                        <a:rPr lang="en-US" sz="1400" kern="100" dirty="0"/>
                        <a:t>;</a:t>
                      </a:r>
                      <a:endParaRPr lang="zh-CN" sz="1400" kern="100" dirty="0"/>
                    </a:p>
                    <a:p>
                      <a:pPr indent="266700" algn="l">
                        <a:spcAft>
                          <a:spcPts val="0"/>
                        </a:spcAft>
                      </a:pPr>
                      <a:r>
                        <a:rPr lang="zh-CN" sz="1400" kern="100" dirty="0"/>
                        <a:t>总放大倍率</a:t>
                      </a:r>
                      <a:r>
                        <a:rPr lang="en-US" sz="1400" kern="100" dirty="0"/>
                        <a:t>1</a:t>
                      </a:r>
                      <a:r>
                        <a:rPr lang="zh-CN" sz="1400" kern="100" dirty="0"/>
                        <a:t>——</a:t>
                      </a:r>
                      <a:r>
                        <a:rPr lang="en-US" sz="1400" kern="100" dirty="0"/>
                        <a:t>320X; </a:t>
                      </a:r>
                      <a:r>
                        <a:rPr lang="zh-CN" sz="1400" kern="100" dirty="0"/>
                        <a:t>物镜变倍范围</a:t>
                      </a:r>
                      <a:r>
                        <a:rPr lang="en-US" sz="1400" kern="100" dirty="0"/>
                        <a:t> 0.66</a:t>
                      </a:r>
                      <a:r>
                        <a:rPr lang="zh-CN" sz="1400" kern="100" dirty="0"/>
                        <a:t>×</a:t>
                      </a:r>
                      <a:r>
                        <a:rPr lang="en-US" sz="1400" kern="100" dirty="0"/>
                        <a:t>~ 5</a:t>
                      </a:r>
                      <a:r>
                        <a:rPr lang="zh-CN" sz="1400" kern="100" dirty="0"/>
                        <a:t>×</a:t>
                      </a:r>
                      <a:r>
                        <a:rPr lang="en-US" sz="1400" kern="100" dirty="0"/>
                        <a:t>; </a:t>
                      </a:r>
                      <a:endParaRPr lang="zh-CN" sz="1400" kern="100" dirty="0"/>
                    </a:p>
                    <a:p>
                      <a:pPr indent="266700" algn="l">
                        <a:spcAft>
                          <a:spcPts val="0"/>
                        </a:spcAft>
                      </a:pPr>
                      <a:r>
                        <a:rPr lang="zh-CN" sz="1400" kern="100" dirty="0"/>
                        <a:t>三目同时成像</a:t>
                      </a:r>
                      <a:r>
                        <a:rPr lang="en-US" sz="1400" kern="100" dirty="0"/>
                        <a:t>; </a:t>
                      </a:r>
                      <a:endParaRPr lang="zh-CN" sz="1400" kern="100" dirty="0"/>
                    </a:p>
                    <a:p>
                      <a:pPr indent="266700" algn="l">
                        <a:spcAft>
                          <a:spcPts val="0"/>
                        </a:spcAft>
                      </a:pPr>
                      <a:r>
                        <a:rPr lang="zh-CN" sz="1400" kern="100" dirty="0"/>
                        <a:t>观 察 头</a:t>
                      </a:r>
                      <a:r>
                        <a:rPr lang="en-US" sz="1400" kern="100" dirty="0"/>
                        <a:t> :45</a:t>
                      </a:r>
                      <a:r>
                        <a:rPr lang="zh-CN" sz="1400" kern="100" dirty="0"/>
                        <a:t>度倾斜</a:t>
                      </a:r>
                      <a:r>
                        <a:rPr lang="en-US" sz="1400" kern="100" dirty="0"/>
                        <a:t>, 360</a:t>
                      </a:r>
                      <a:r>
                        <a:rPr lang="zh-CN" sz="1400" kern="100" dirty="0"/>
                        <a:t>度旋转</a:t>
                      </a:r>
                      <a:r>
                        <a:rPr lang="en-US" sz="1400" kern="100" dirty="0"/>
                        <a:t>; </a:t>
                      </a:r>
                      <a:endParaRPr lang="zh-CN" sz="1400" kern="100" dirty="0"/>
                    </a:p>
                    <a:p>
                      <a:pPr indent="266700" algn="l">
                        <a:spcAft>
                          <a:spcPts val="0"/>
                        </a:spcAft>
                      </a:pPr>
                      <a:r>
                        <a:rPr lang="en-US" sz="1400" kern="100" dirty="0"/>
                        <a:t>1/2”CMOS</a:t>
                      </a:r>
                      <a:r>
                        <a:rPr lang="zh-CN" sz="1400" kern="100" dirty="0"/>
                        <a:t>彩色逐行扫描</a:t>
                      </a:r>
                      <a:r>
                        <a:rPr lang="en-US" sz="1400" kern="100" dirty="0"/>
                        <a:t>; </a:t>
                      </a:r>
                      <a:r>
                        <a:rPr lang="zh-CN" sz="1400" kern="100" dirty="0"/>
                        <a:t>配套图像分析软件 </a:t>
                      </a:r>
                      <a:endParaRPr lang="zh-CN" sz="1400" kern="100" dirty="0">
                        <a:latin typeface="Calibri"/>
                        <a:ea typeface="宋体"/>
                        <a:cs typeface="Times New Roman"/>
                      </a:endParaRPr>
                    </a:p>
                  </a:txBody>
                  <a:tcPr marL="68580" marR="68580" marT="0" marB="0" anchor="ctr"/>
                </a:tc>
                <a:tc>
                  <a:txBody>
                    <a:bodyPr/>
                    <a:lstStyle/>
                    <a:p>
                      <a:pPr indent="266700" algn="l">
                        <a:spcAft>
                          <a:spcPts val="0"/>
                        </a:spcAft>
                      </a:pPr>
                      <a:r>
                        <a:rPr lang="zh-CN" sz="1400" kern="100" dirty="0"/>
                        <a:t>配合古书画显微科技观察和摄影</a:t>
                      </a:r>
                      <a:endParaRPr lang="zh-CN" sz="1400" kern="100" dirty="0">
                        <a:latin typeface="Calibri"/>
                        <a:ea typeface="宋体"/>
                        <a:cs typeface="Times New Roman"/>
                      </a:endParaRPr>
                    </a:p>
                  </a:txBody>
                  <a:tcPr marL="68580" marR="68580" marT="0" marB="0" anchor="ctr"/>
                </a:tc>
                <a:extLst>
                  <a:ext uri="{0D108BD9-81ED-4DB2-BD59-A6C34878D82A}">
                    <a16:rowId xmlns:a16="http://schemas.microsoft.com/office/drawing/2014/main" xmlns="" val="10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endParaRPr lang="zh-CN" altLang="en-US" dirty="0"/>
          </a:p>
        </p:txBody>
      </p:sp>
      <p:graphicFrame>
        <p:nvGraphicFramePr>
          <p:cNvPr id="8" name="内容占位符 7"/>
          <p:cNvGraphicFramePr>
            <a:graphicFrameLocks noGrp="1"/>
          </p:cNvGraphicFramePr>
          <p:nvPr>
            <p:ph idx="1"/>
          </p:nvPr>
        </p:nvGraphicFramePr>
        <p:xfrm>
          <a:off x="683567" y="1268760"/>
          <a:ext cx="7920881" cy="5184576"/>
        </p:xfrm>
        <a:graphic>
          <a:graphicData uri="http://schemas.openxmlformats.org/drawingml/2006/table">
            <a:tbl>
              <a:tblPr>
                <a:tableStyleId>{69C7853C-536D-4A76-A0AE-DD22124D55A5}</a:tableStyleId>
              </a:tblPr>
              <a:tblGrid>
                <a:gridCol w="2599008">
                  <a:extLst>
                    <a:ext uri="{9D8B030D-6E8A-4147-A177-3AD203B41FA5}">
                      <a16:colId xmlns:a16="http://schemas.microsoft.com/office/drawing/2014/main" xmlns="" val="20000"/>
                    </a:ext>
                  </a:extLst>
                </a:gridCol>
                <a:gridCol w="2654943">
                  <a:extLst>
                    <a:ext uri="{9D8B030D-6E8A-4147-A177-3AD203B41FA5}">
                      <a16:colId xmlns:a16="http://schemas.microsoft.com/office/drawing/2014/main" xmlns="" val="20001"/>
                    </a:ext>
                  </a:extLst>
                </a:gridCol>
                <a:gridCol w="2666930">
                  <a:extLst>
                    <a:ext uri="{9D8B030D-6E8A-4147-A177-3AD203B41FA5}">
                      <a16:colId xmlns:a16="http://schemas.microsoft.com/office/drawing/2014/main" xmlns="" val="20002"/>
                    </a:ext>
                  </a:extLst>
                </a:gridCol>
              </a:tblGrid>
              <a:tr h="378212">
                <a:tc>
                  <a:txBody>
                    <a:bodyPr/>
                    <a:lstStyle/>
                    <a:p>
                      <a:pPr indent="266700" algn="just">
                        <a:spcAft>
                          <a:spcPts val="0"/>
                        </a:spcAft>
                      </a:pPr>
                      <a:r>
                        <a:rPr lang="zh-CN" sz="1200" kern="100" dirty="0"/>
                        <a:t>器材</a:t>
                      </a:r>
                      <a:endParaRPr lang="zh-CN" sz="1200" kern="100" dirty="0">
                        <a:latin typeface="Calibri"/>
                        <a:ea typeface="宋体"/>
                        <a:cs typeface="Times New Roman"/>
                      </a:endParaRPr>
                    </a:p>
                  </a:txBody>
                  <a:tcPr marL="68580" marR="68580" marT="0" marB="0" anchor="ctr"/>
                </a:tc>
                <a:tc>
                  <a:txBody>
                    <a:bodyPr/>
                    <a:lstStyle/>
                    <a:p>
                      <a:pPr indent="266700" algn="just">
                        <a:spcAft>
                          <a:spcPts val="0"/>
                        </a:spcAft>
                      </a:pPr>
                      <a:r>
                        <a:rPr lang="zh-CN" sz="1200" kern="100" dirty="0"/>
                        <a:t>采集参数</a:t>
                      </a:r>
                      <a:endParaRPr lang="zh-CN" sz="1200" kern="100" dirty="0">
                        <a:latin typeface="Calibri"/>
                        <a:ea typeface="宋体"/>
                        <a:cs typeface="Times New Roman"/>
                      </a:endParaRPr>
                    </a:p>
                  </a:txBody>
                  <a:tcPr marL="68580" marR="68580" marT="0" marB="0" anchor="ctr"/>
                </a:tc>
                <a:tc>
                  <a:txBody>
                    <a:bodyPr/>
                    <a:lstStyle/>
                    <a:p>
                      <a:pPr indent="266700" algn="just">
                        <a:spcAft>
                          <a:spcPts val="0"/>
                        </a:spcAft>
                      </a:pPr>
                      <a:r>
                        <a:rPr lang="zh-CN" sz="1200" kern="100" dirty="0"/>
                        <a:t>用途</a:t>
                      </a:r>
                      <a:endParaRPr lang="zh-CN" sz="1200" kern="100" dirty="0">
                        <a:latin typeface="Calibri"/>
                        <a:ea typeface="宋体"/>
                        <a:cs typeface="Times New Roman"/>
                      </a:endParaRPr>
                    </a:p>
                  </a:txBody>
                  <a:tcPr marL="68580" marR="68580" marT="0" marB="0" anchor="ctr"/>
                </a:tc>
                <a:extLst>
                  <a:ext uri="{0D108BD9-81ED-4DB2-BD59-A6C34878D82A}">
                    <a16:rowId xmlns:a16="http://schemas.microsoft.com/office/drawing/2014/main" xmlns="" val="10000"/>
                  </a:ext>
                </a:extLst>
              </a:tr>
              <a:tr h="2900480">
                <a:tc>
                  <a:txBody>
                    <a:bodyPr/>
                    <a:lstStyle/>
                    <a:p>
                      <a:pPr indent="266700" algn="just">
                        <a:spcAft>
                          <a:spcPts val="0"/>
                        </a:spcAft>
                      </a:pPr>
                      <a:r>
                        <a:rPr lang="zh-CN" sz="1200" kern="100" dirty="0"/>
                        <a:t>高像素古籍扫描仪 （二维平面扫描）</a:t>
                      </a:r>
                      <a:endParaRPr lang="zh-CN" sz="1200" kern="100" dirty="0">
                        <a:latin typeface="Calibri"/>
                        <a:ea typeface="宋体"/>
                        <a:cs typeface="Times New Roman"/>
                      </a:endParaRPr>
                    </a:p>
                  </a:txBody>
                  <a:tcPr marL="68580" marR="68580" marT="0" marB="0" anchor="ctr"/>
                </a:tc>
                <a:tc>
                  <a:txBody>
                    <a:bodyPr/>
                    <a:lstStyle/>
                    <a:p>
                      <a:pPr indent="266700" algn="just">
                        <a:spcAft>
                          <a:spcPts val="0"/>
                        </a:spcAft>
                      </a:pPr>
                      <a:r>
                        <a:rPr lang="zh-CN" altLang="en-US" sz="1200" kern="100" dirty="0" smtClean="0"/>
                        <a:t>生成文件</a:t>
                      </a:r>
                      <a:r>
                        <a:rPr lang="zh-CN" sz="1200" kern="100" dirty="0" smtClean="0"/>
                        <a:t>：</a:t>
                      </a:r>
                      <a:r>
                        <a:rPr lang="zh-CN" sz="1200" kern="100" dirty="0"/>
                        <a:t>所有的标准格式，如</a:t>
                      </a:r>
                      <a:r>
                        <a:rPr lang="en-US" sz="1200" kern="100" dirty="0"/>
                        <a:t>TIFF </a:t>
                      </a:r>
                      <a:r>
                        <a:rPr lang="zh-CN" sz="1200" kern="100" dirty="0"/>
                        <a:t>不压缩，</a:t>
                      </a:r>
                      <a:r>
                        <a:rPr lang="en-US" sz="1200" kern="100" dirty="0"/>
                        <a:t>TIFF G4</a:t>
                      </a:r>
                      <a:r>
                        <a:rPr lang="zh-CN" sz="1200" kern="100" dirty="0"/>
                        <a:t>，</a:t>
                      </a:r>
                      <a:r>
                        <a:rPr lang="en-US" sz="1200" kern="100" dirty="0"/>
                        <a:t>JPEG</a:t>
                      </a:r>
                      <a:r>
                        <a:rPr lang="zh-CN" sz="1200" kern="100" dirty="0"/>
                        <a:t>，</a:t>
                      </a:r>
                      <a:r>
                        <a:rPr lang="en-US" sz="1200" kern="100" dirty="0"/>
                        <a:t>JPEG2000</a:t>
                      </a:r>
                      <a:r>
                        <a:rPr lang="zh-CN" sz="1200" kern="100" dirty="0"/>
                        <a:t>，</a:t>
                      </a:r>
                      <a:r>
                        <a:rPr lang="en-US" sz="1200" kern="100" dirty="0"/>
                        <a:t>PDF</a:t>
                      </a:r>
                      <a:r>
                        <a:rPr lang="zh-CN" sz="1200" kern="100" dirty="0"/>
                        <a:t>，多页</a:t>
                      </a:r>
                      <a:r>
                        <a:rPr lang="en-US" sz="1200" kern="100" dirty="0"/>
                        <a:t>TIFF</a:t>
                      </a:r>
                      <a:r>
                        <a:rPr lang="zh-CN" sz="1200" kern="100" dirty="0"/>
                        <a:t>，</a:t>
                      </a:r>
                      <a:r>
                        <a:rPr lang="en-US" sz="1200" kern="100" dirty="0"/>
                        <a:t>BMP</a:t>
                      </a:r>
                      <a:r>
                        <a:rPr lang="zh-CN" sz="1200" kern="100" dirty="0"/>
                        <a:t>，</a:t>
                      </a:r>
                      <a:r>
                        <a:rPr lang="en-US" sz="1200" kern="100" dirty="0"/>
                        <a:t>PCS</a:t>
                      </a:r>
                      <a:r>
                        <a:rPr lang="zh-CN" sz="1200" kern="100" dirty="0"/>
                        <a:t>，</a:t>
                      </a:r>
                      <a:r>
                        <a:rPr lang="en-US" sz="1200" kern="100" dirty="0"/>
                        <a:t>PNG</a:t>
                      </a:r>
                      <a:r>
                        <a:rPr lang="zh-CN" sz="1200" kern="100" dirty="0"/>
                        <a:t>等。</a:t>
                      </a:r>
                    </a:p>
                    <a:p>
                      <a:pPr indent="266700" algn="just">
                        <a:spcAft>
                          <a:spcPts val="0"/>
                        </a:spcAft>
                      </a:pPr>
                      <a:r>
                        <a:rPr lang="zh-CN" altLang="en-US" sz="1200" kern="100" dirty="0" smtClean="0"/>
                        <a:t>技术</a:t>
                      </a:r>
                      <a:r>
                        <a:rPr lang="zh-CN" sz="1200" kern="100" dirty="0" smtClean="0"/>
                        <a:t>参数</a:t>
                      </a:r>
                      <a:r>
                        <a:rPr lang="zh-CN" sz="1200" kern="100" dirty="0"/>
                        <a:t>：</a:t>
                      </a:r>
                    </a:p>
                    <a:p>
                      <a:pPr indent="266700" algn="just">
                        <a:spcAft>
                          <a:spcPts val="0"/>
                        </a:spcAft>
                      </a:pPr>
                      <a:r>
                        <a:rPr lang="zh-CN" sz="1200" kern="100" dirty="0"/>
                        <a:t>稿尺寸：</a:t>
                      </a:r>
                      <a:r>
                        <a:rPr lang="en-US" sz="1200" kern="100" dirty="0"/>
                        <a:t>1240</a:t>
                      </a:r>
                      <a:r>
                        <a:rPr lang="zh-CN" sz="1200" kern="100" dirty="0"/>
                        <a:t>×</a:t>
                      </a:r>
                      <a:r>
                        <a:rPr lang="en-US" sz="1200" kern="100" dirty="0"/>
                        <a:t>870mm</a:t>
                      </a:r>
                      <a:r>
                        <a:rPr lang="zh-CN" sz="1200" kern="100" dirty="0"/>
                        <a:t>（超</a:t>
                      </a:r>
                      <a:r>
                        <a:rPr lang="en-US" sz="1200" kern="100" dirty="0"/>
                        <a:t>A0</a:t>
                      </a:r>
                      <a:r>
                        <a:rPr lang="zh-CN" sz="1200" kern="100" dirty="0"/>
                        <a:t>）</a:t>
                      </a:r>
                    </a:p>
                    <a:p>
                      <a:pPr indent="266700" algn="just">
                        <a:spcAft>
                          <a:spcPts val="0"/>
                        </a:spcAft>
                      </a:pPr>
                      <a:r>
                        <a:rPr lang="zh-CN" sz="1200" kern="100" dirty="0"/>
                        <a:t>原稿厚度：大于</a:t>
                      </a:r>
                      <a:r>
                        <a:rPr lang="en-US" sz="1200" kern="100" dirty="0"/>
                        <a:t>200mm</a:t>
                      </a:r>
                      <a:endParaRPr lang="zh-CN" sz="1200" kern="100" dirty="0"/>
                    </a:p>
                    <a:p>
                      <a:pPr indent="266700" algn="just">
                        <a:spcAft>
                          <a:spcPts val="0"/>
                        </a:spcAft>
                      </a:pPr>
                      <a:r>
                        <a:rPr lang="zh-CN" sz="1200" kern="100" dirty="0" smtClean="0"/>
                        <a:t>扫描头（</a:t>
                      </a:r>
                      <a:r>
                        <a:rPr lang="en-US" sz="1200" kern="100" dirty="0"/>
                        <a:t>6.3</a:t>
                      </a:r>
                      <a:r>
                        <a:rPr lang="zh-CN" sz="1200" kern="100" dirty="0"/>
                        <a:t>对线</a:t>
                      </a:r>
                      <a:r>
                        <a:rPr lang="en-US" sz="1200" kern="100" dirty="0"/>
                        <a:t>/</a:t>
                      </a:r>
                      <a:r>
                        <a:rPr lang="zh-CN" sz="1200" kern="100" dirty="0"/>
                        <a:t>毫米），不失真，景深达</a:t>
                      </a:r>
                      <a:r>
                        <a:rPr lang="en-US" sz="1200" kern="100" dirty="0"/>
                        <a:t>50</a:t>
                      </a:r>
                      <a:r>
                        <a:rPr lang="zh-CN" sz="1200" kern="100" dirty="0"/>
                        <a:t>毫米</a:t>
                      </a:r>
                      <a:r>
                        <a:rPr lang="en-US" sz="1200" kern="100" dirty="0"/>
                        <a:t>/2</a:t>
                      </a:r>
                      <a:r>
                        <a:rPr lang="zh-CN" sz="1200" kern="100" dirty="0"/>
                        <a:t>英寸。</a:t>
                      </a:r>
                    </a:p>
                    <a:p>
                      <a:pPr indent="266700" algn="just">
                        <a:spcAft>
                          <a:spcPts val="0"/>
                        </a:spcAft>
                      </a:pPr>
                      <a:r>
                        <a:rPr lang="zh-CN" sz="1200" kern="100" dirty="0"/>
                        <a:t>扫描模式：</a:t>
                      </a:r>
                      <a:r>
                        <a:rPr lang="en-US" sz="1200" kern="100" dirty="0"/>
                        <a:t>36 </a:t>
                      </a:r>
                      <a:r>
                        <a:rPr lang="zh-CN" sz="1200" kern="100" dirty="0"/>
                        <a:t>位彩色，</a:t>
                      </a:r>
                      <a:r>
                        <a:rPr lang="en-US" sz="1200" kern="100" dirty="0"/>
                        <a:t>12 </a:t>
                      </a:r>
                      <a:r>
                        <a:rPr lang="zh-CN" sz="1200" kern="100" dirty="0"/>
                        <a:t>位灰度，</a:t>
                      </a:r>
                      <a:r>
                        <a:rPr lang="en-US" sz="1200" kern="100" dirty="0"/>
                        <a:t>1 </a:t>
                      </a:r>
                      <a:r>
                        <a:rPr lang="zh-CN" sz="1200" kern="100" dirty="0"/>
                        <a:t>位黑白二值</a:t>
                      </a:r>
                      <a:r>
                        <a:rPr lang="zh-CN" sz="1200" kern="100" dirty="0" smtClean="0"/>
                        <a:t>。最高</a:t>
                      </a:r>
                      <a:r>
                        <a:rPr lang="zh-CN" sz="1200" kern="100" dirty="0"/>
                        <a:t>分辨率：</a:t>
                      </a:r>
                      <a:r>
                        <a:rPr lang="en-US" sz="1200" kern="100" dirty="0" smtClean="0"/>
                        <a:t>600dpi</a:t>
                      </a:r>
                      <a:r>
                        <a:rPr lang="zh-CN" altLang="en-US" sz="1200" kern="100" dirty="0" smtClean="0"/>
                        <a:t>，</a:t>
                      </a:r>
                      <a:r>
                        <a:rPr lang="zh-CN" sz="1200" kern="100" dirty="0" smtClean="0"/>
                        <a:t>扫描</a:t>
                      </a:r>
                      <a:r>
                        <a:rPr lang="zh-CN" sz="1200" kern="100" dirty="0"/>
                        <a:t>速度（彩色、</a:t>
                      </a:r>
                      <a:r>
                        <a:rPr lang="en-US" sz="1200" kern="100" dirty="0"/>
                        <a:t>A0</a:t>
                      </a:r>
                      <a:r>
                        <a:rPr lang="zh-CN" sz="1200" kern="100" dirty="0" smtClean="0"/>
                        <a:t>）</a:t>
                      </a:r>
                      <a:r>
                        <a:rPr lang="zh-CN" altLang="en-US" sz="1200" kern="100" dirty="0" smtClean="0"/>
                        <a:t>：</a:t>
                      </a:r>
                      <a:r>
                        <a:rPr lang="en-US" sz="1200" kern="100" dirty="0" smtClean="0"/>
                        <a:t> </a:t>
                      </a:r>
                      <a:r>
                        <a:rPr lang="en-US" sz="1200" kern="100" dirty="0"/>
                        <a:t>12</a:t>
                      </a:r>
                      <a:r>
                        <a:rPr lang="zh-CN" sz="1200" kern="100" dirty="0"/>
                        <a:t>秒</a:t>
                      </a:r>
                      <a:r>
                        <a:rPr lang="en-US" sz="1200" kern="100" dirty="0"/>
                        <a:t>/</a:t>
                      </a:r>
                      <a:r>
                        <a:rPr lang="en-US" sz="1200" kern="100" dirty="0" smtClean="0"/>
                        <a:t>200dpi</a:t>
                      </a:r>
                      <a:r>
                        <a:rPr lang="zh-CN" altLang="en-US" sz="1200" kern="100" dirty="0" smtClean="0"/>
                        <a:t>，</a:t>
                      </a:r>
                      <a:r>
                        <a:rPr lang="en-US" sz="1200" kern="100" dirty="0" smtClean="0"/>
                        <a:t>16</a:t>
                      </a:r>
                      <a:r>
                        <a:rPr lang="zh-CN" sz="1200" kern="100" dirty="0"/>
                        <a:t>秒</a:t>
                      </a:r>
                      <a:r>
                        <a:rPr lang="en-US" sz="1200" kern="100" dirty="0"/>
                        <a:t>/</a:t>
                      </a:r>
                      <a:r>
                        <a:rPr lang="en-US" sz="1200" kern="100" dirty="0" smtClean="0"/>
                        <a:t>300dpi</a:t>
                      </a:r>
                      <a:r>
                        <a:rPr lang="zh-CN" altLang="en-US" sz="1200" kern="100" dirty="0" smtClean="0"/>
                        <a:t>，</a:t>
                      </a:r>
                      <a:r>
                        <a:rPr lang="en-US" sz="1200" kern="100" dirty="0" smtClean="0"/>
                        <a:t>32</a:t>
                      </a:r>
                      <a:r>
                        <a:rPr lang="zh-CN" sz="1200" kern="100" dirty="0"/>
                        <a:t>秒</a:t>
                      </a:r>
                      <a:r>
                        <a:rPr lang="en-US" sz="1200" kern="100" dirty="0"/>
                        <a:t>/400dpi</a:t>
                      </a:r>
                      <a:endParaRPr lang="zh-CN" sz="1200" kern="100" dirty="0">
                        <a:latin typeface="Calibri"/>
                        <a:ea typeface="宋体"/>
                        <a:cs typeface="Times New Roman"/>
                      </a:endParaRPr>
                    </a:p>
                  </a:txBody>
                  <a:tcPr marL="68580" marR="68580" marT="0" marB="0" anchor="ctr"/>
                </a:tc>
                <a:tc>
                  <a:txBody>
                    <a:bodyPr/>
                    <a:lstStyle/>
                    <a:p>
                      <a:pPr indent="266700" algn="just">
                        <a:spcAft>
                          <a:spcPts val="0"/>
                        </a:spcAft>
                      </a:pPr>
                      <a:r>
                        <a:rPr lang="zh-CN" sz="1200" kern="100" dirty="0"/>
                        <a:t>以德国赛数</a:t>
                      </a:r>
                      <a:r>
                        <a:rPr lang="en-US" sz="1200" kern="100" dirty="0"/>
                        <a:t> OS14000 A1 </a:t>
                      </a:r>
                      <a:r>
                        <a:rPr lang="zh-CN" sz="1200" kern="100" dirty="0"/>
                        <a:t>高精度古籍扫描仪为例</a:t>
                      </a:r>
                      <a:r>
                        <a:rPr lang="en-US" sz="1200" kern="100" dirty="0"/>
                        <a:t>,</a:t>
                      </a:r>
                      <a:r>
                        <a:rPr lang="zh-CN" sz="1200" kern="100" dirty="0"/>
                        <a:t>其采用投射式无 眩目冷光源技术</a:t>
                      </a:r>
                      <a:r>
                        <a:rPr lang="en-US" sz="1200" kern="100" dirty="0"/>
                        <a:t>,</a:t>
                      </a:r>
                      <a:r>
                        <a:rPr lang="zh-CN" sz="1200" kern="100" dirty="0"/>
                        <a:t>低亮度光源为珍贵的书籍和档案资料提供了极其充分 的保护</a:t>
                      </a:r>
                      <a:r>
                        <a:rPr lang="en-US" sz="1200" kern="100" dirty="0"/>
                        <a:t>,</a:t>
                      </a:r>
                      <a:r>
                        <a:rPr lang="zh-CN" sz="1200" kern="100" dirty="0"/>
                        <a:t>高精度真彩色扫描镜头可再现原稿的真实细节</a:t>
                      </a:r>
                      <a:endParaRPr lang="zh-CN" sz="1200" kern="100" dirty="0">
                        <a:latin typeface="Calibri"/>
                        <a:ea typeface="宋体"/>
                        <a:cs typeface="Times New Roman"/>
                      </a:endParaRPr>
                    </a:p>
                  </a:txBody>
                  <a:tcPr marL="68580" marR="68580" marT="0" marB="0" anchor="ctr"/>
                </a:tc>
                <a:extLst>
                  <a:ext uri="{0D108BD9-81ED-4DB2-BD59-A6C34878D82A}">
                    <a16:rowId xmlns:a16="http://schemas.microsoft.com/office/drawing/2014/main" xmlns="" val="10001"/>
                  </a:ext>
                </a:extLst>
              </a:tr>
              <a:tr h="1905884">
                <a:tc>
                  <a:txBody>
                    <a:bodyPr/>
                    <a:lstStyle/>
                    <a:p>
                      <a:pPr indent="266700" algn="just">
                        <a:spcAft>
                          <a:spcPts val="0"/>
                        </a:spcAft>
                      </a:pPr>
                      <a:r>
                        <a:rPr lang="zh-CN" sz="1200" kern="100"/>
                        <a:t>远红外扫描采集设备</a:t>
                      </a:r>
                      <a:endParaRPr lang="zh-CN" sz="1200" kern="100">
                        <a:latin typeface="Calibri"/>
                        <a:ea typeface="宋体"/>
                        <a:cs typeface="Times New Roman"/>
                      </a:endParaRPr>
                    </a:p>
                  </a:txBody>
                  <a:tcPr marL="68580" marR="68580" marT="0" marB="0" anchor="ctr"/>
                </a:tc>
                <a:tc>
                  <a:txBody>
                    <a:bodyPr/>
                    <a:lstStyle/>
                    <a:p>
                      <a:pPr algn="just">
                        <a:spcAft>
                          <a:spcPts val="0"/>
                        </a:spcAft>
                      </a:pPr>
                      <a:r>
                        <a:rPr lang="zh-CN" altLang="en-US" sz="1200" kern="100" dirty="0" smtClean="0"/>
                        <a:t>生成文件</a:t>
                      </a:r>
                      <a:r>
                        <a:rPr lang="zh-CN" sz="1200" kern="100" dirty="0" smtClean="0"/>
                        <a:t>：</a:t>
                      </a:r>
                      <a:r>
                        <a:rPr lang="zh-CN" sz="1200" kern="100" dirty="0"/>
                        <a:t>全辐射</a:t>
                      </a:r>
                      <a:r>
                        <a:rPr lang="en-US" sz="1200" kern="100" dirty="0"/>
                        <a:t> JPG</a:t>
                      </a:r>
                      <a:r>
                        <a:rPr lang="zh-CN" sz="1200" kern="100" dirty="0"/>
                        <a:t>图像</a:t>
                      </a:r>
                      <a:r>
                        <a:rPr lang="en-US" sz="1200" kern="100" dirty="0"/>
                        <a:t> </a:t>
                      </a:r>
                      <a:endParaRPr lang="en-US" sz="1200" kern="100" dirty="0" smtClean="0"/>
                    </a:p>
                    <a:p>
                      <a:pPr algn="just">
                        <a:spcAft>
                          <a:spcPts val="0"/>
                        </a:spcAft>
                      </a:pPr>
                      <a:r>
                        <a:rPr lang="zh-CN" altLang="en-US" sz="1200" kern="100" dirty="0" smtClean="0"/>
                        <a:t>技术参数</a:t>
                      </a:r>
                      <a:r>
                        <a:rPr lang="en-US" sz="1200" kern="100" dirty="0" smtClean="0"/>
                        <a:t>:</a:t>
                      </a:r>
                      <a:r>
                        <a:rPr lang="zh-CN" sz="1200" kern="100" dirty="0"/>
                        <a:t>图像分辨率为</a:t>
                      </a:r>
                      <a:r>
                        <a:rPr lang="en-US" sz="1200" kern="100" dirty="0"/>
                        <a:t>3,600</a:t>
                      </a:r>
                      <a:r>
                        <a:rPr lang="zh-CN" sz="1200" kern="100" dirty="0"/>
                        <a:t>像素（最低像素）的</a:t>
                      </a:r>
                      <a:r>
                        <a:rPr lang="en-US" sz="1200" kern="100" dirty="0"/>
                        <a:t>FLIR i3</a:t>
                      </a:r>
                      <a:r>
                        <a:rPr lang="zh-CN" sz="1200" kern="100" dirty="0"/>
                        <a:t>、</a:t>
                      </a:r>
                      <a:r>
                        <a:rPr lang="en-US" sz="1200" kern="100" dirty="0"/>
                        <a:t>10,000</a:t>
                      </a:r>
                      <a:r>
                        <a:rPr lang="zh-CN" sz="1200" kern="100" dirty="0"/>
                        <a:t>像素的</a:t>
                      </a:r>
                      <a:r>
                        <a:rPr lang="en-US" sz="1200" kern="100" dirty="0"/>
                        <a:t>FLIR i5</a:t>
                      </a:r>
                      <a:r>
                        <a:rPr lang="zh-CN" sz="1200" kern="100" dirty="0"/>
                        <a:t>或远远超出</a:t>
                      </a:r>
                      <a:r>
                        <a:rPr lang="en-US" sz="1200" kern="100" dirty="0"/>
                        <a:t>RESNET</a:t>
                      </a:r>
                      <a:r>
                        <a:rPr lang="zh-CN" sz="1200" kern="100" dirty="0"/>
                        <a:t>分辨率标准的</a:t>
                      </a:r>
                      <a:r>
                        <a:rPr lang="en-US" sz="1200" kern="100" dirty="0"/>
                        <a:t>FLIR i7</a:t>
                      </a:r>
                      <a:r>
                        <a:rPr lang="zh-CN" sz="1200" kern="100" dirty="0"/>
                        <a:t>产品</a:t>
                      </a:r>
                      <a:r>
                        <a:rPr lang="en-US" sz="1200" kern="100" dirty="0"/>
                        <a:t>(19,600 </a:t>
                      </a:r>
                      <a:r>
                        <a:rPr lang="zh-CN" sz="1200" kern="100" dirty="0"/>
                        <a:t>像素</a:t>
                      </a:r>
                      <a:r>
                        <a:rPr lang="en-US" sz="1200" kern="100" dirty="0"/>
                        <a:t>)</a:t>
                      </a:r>
                      <a:r>
                        <a:rPr lang="zh-CN" sz="1200" kern="100" dirty="0"/>
                        <a:t>。</a:t>
                      </a:r>
                    </a:p>
                    <a:p>
                      <a:pPr algn="just">
                        <a:spcAft>
                          <a:spcPts val="0"/>
                        </a:spcAft>
                      </a:pPr>
                      <a:r>
                        <a:rPr lang="en-US" sz="1200" kern="100" dirty="0"/>
                        <a:t>FLIR</a:t>
                      </a:r>
                      <a:r>
                        <a:rPr lang="zh-CN" sz="1200" kern="100" dirty="0"/>
                        <a:t>热像仪以出色的测温精度（</a:t>
                      </a:r>
                      <a:r>
                        <a:rPr lang="en-US" sz="1200" kern="100" dirty="0"/>
                        <a:t>+/- 2%</a:t>
                      </a:r>
                      <a:r>
                        <a:rPr lang="zh-CN" sz="1200" kern="100" dirty="0"/>
                        <a:t>或</a:t>
                      </a:r>
                      <a:r>
                        <a:rPr lang="en-US" sz="1200" kern="100" dirty="0"/>
                        <a:t>2</a:t>
                      </a:r>
                      <a:r>
                        <a:rPr lang="zh-CN" sz="1200" kern="100" dirty="0"/>
                        <a:t>°</a:t>
                      </a:r>
                      <a:r>
                        <a:rPr lang="en-US" sz="1200" kern="100" dirty="0"/>
                        <a:t>C</a:t>
                      </a:r>
                      <a:r>
                        <a:rPr lang="zh-CN" sz="1200" kern="100" dirty="0"/>
                        <a:t>）和广泛的测温范围（</a:t>
                      </a:r>
                      <a:r>
                        <a:rPr lang="en-US" sz="1200" kern="100" dirty="0"/>
                        <a:t>-20</a:t>
                      </a:r>
                      <a:r>
                        <a:rPr lang="zh-CN" sz="1200" kern="100" dirty="0"/>
                        <a:t>°</a:t>
                      </a:r>
                      <a:r>
                        <a:rPr lang="en-US" sz="1200" kern="100" dirty="0"/>
                        <a:t>C </a:t>
                      </a:r>
                      <a:r>
                        <a:rPr lang="zh-CN" sz="1200" kern="100" dirty="0"/>
                        <a:t>至</a:t>
                      </a:r>
                      <a:r>
                        <a:rPr lang="en-US" sz="1200" kern="100" dirty="0"/>
                        <a:t>250</a:t>
                      </a:r>
                      <a:r>
                        <a:rPr lang="zh-CN" sz="1200" kern="100" dirty="0"/>
                        <a:t>°</a:t>
                      </a:r>
                      <a:r>
                        <a:rPr lang="en-US" sz="1200" kern="100" dirty="0"/>
                        <a:t>C</a:t>
                      </a:r>
                      <a:r>
                        <a:rPr lang="zh-CN" sz="1200" kern="100" dirty="0"/>
                        <a:t>）提供卓越、可靠的测量结果。</a:t>
                      </a:r>
                      <a:endParaRPr lang="zh-CN" sz="1200" kern="100" dirty="0">
                        <a:latin typeface="Calibri"/>
                        <a:ea typeface="宋体"/>
                        <a:cs typeface="Times New Roman"/>
                      </a:endParaRPr>
                    </a:p>
                  </a:txBody>
                  <a:tcPr marL="68580" marR="68580" marT="0" marB="0" anchor="ctr"/>
                </a:tc>
                <a:tc>
                  <a:txBody>
                    <a:bodyPr/>
                    <a:lstStyle/>
                    <a:p>
                      <a:pPr indent="266700" algn="just">
                        <a:spcAft>
                          <a:spcPts val="0"/>
                        </a:spcAft>
                      </a:pPr>
                      <a:r>
                        <a:rPr lang="zh-CN" sz="1200" kern="100" dirty="0"/>
                        <a:t>以美国</a:t>
                      </a:r>
                      <a:r>
                        <a:rPr lang="en-US" sz="1200" kern="100" dirty="0"/>
                        <a:t> FLIR-</a:t>
                      </a:r>
                      <a:r>
                        <a:rPr lang="en-US" sz="1200" kern="100" dirty="0" err="1"/>
                        <a:t>i</a:t>
                      </a:r>
                      <a:r>
                        <a:rPr lang="en-US" sz="1200" kern="100" dirty="0"/>
                        <a:t> </a:t>
                      </a:r>
                      <a:r>
                        <a:rPr lang="zh-CN" sz="1200" kern="100" dirty="0"/>
                        <a:t>红外扫描成像仪系列为例</a:t>
                      </a:r>
                      <a:r>
                        <a:rPr lang="en-US" sz="1200" kern="100" dirty="0"/>
                        <a:t>,</a:t>
                      </a:r>
                      <a:r>
                        <a:rPr lang="zh-CN" sz="1200" kern="100" dirty="0"/>
                        <a:t>其提供的用于高像素成 像产品</a:t>
                      </a:r>
                      <a:r>
                        <a:rPr lang="en-US" sz="1200" kern="100" dirty="0"/>
                        <a:t>,770nm </a:t>
                      </a:r>
                      <a:r>
                        <a:rPr lang="zh-CN" sz="1200" kern="100" dirty="0"/>
                        <a:t>以上红外光范围通过红外进行扫描便携设备 ，为分析文物画 稿底层的隐含信息等</a:t>
                      </a:r>
                      <a:r>
                        <a:rPr lang="en-US" sz="1200" kern="100" dirty="0"/>
                        <a:t>,</a:t>
                      </a:r>
                      <a:r>
                        <a:rPr lang="zh-CN" sz="1200" kern="100" dirty="0"/>
                        <a:t>帮助本课题建立全面采集文物数据信息的标准</a:t>
                      </a:r>
                      <a:r>
                        <a:rPr lang="en-US" sz="1200" kern="100" dirty="0"/>
                        <a:t>, </a:t>
                      </a:r>
                      <a:r>
                        <a:rPr lang="zh-CN" sz="1200" kern="100" dirty="0"/>
                        <a:t>需要使用红外采集设备</a:t>
                      </a:r>
                      <a:endParaRPr lang="zh-CN" sz="1200" kern="100" dirty="0">
                        <a:latin typeface="Calibri"/>
                        <a:ea typeface="宋体"/>
                        <a:cs typeface="Times New Roman"/>
                      </a:endParaRPr>
                    </a:p>
                  </a:txBody>
                  <a:tcPr marL="68580" marR="68580" marT="0" marB="0" anchor="ctr"/>
                </a:tc>
                <a:extLst>
                  <a:ext uri="{0D108BD9-81ED-4DB2-BD59-A6C34878D82A}">
                    <a16:rowId xmlns:a16="http://schemas.microsoft.com/office/drawing/2014/main" xmlns="" val="10002"/>
                  </a:ext>
                </a:extLst>
              </a:tr>
            </a:tbl>
          </a:graphicData>
        </a:graphic>
      </p:graphicFrame>
      <p:sp>
        <p:nvSpPr>
          <p:cNvPr id="6" name="标题 1"/>
          <p:cNvSpPr txBox="1">
            <a:spLocks/>
          </p:cNvSpPr>
          <p:nvPr/>
        </p:nvSpPr>
        <p:spPr>
          <a:xfrm>
            <a:off x="1043608" y="426368"/>
            <a:ext cx="7772400" cy="914400"/>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rPr>
              <a:t>数字化资源采集的设备（</a:t>
            </a:r>
            <a:r>
              <a:rPr kumimoji="0" lang="en-US" altLang="zh-CN"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rPr>
              <a:t>2</a:t>
            </a: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rPr>
              <a:t>）</a:t>
            </a:r>
            <a:endParaRPr kumimoji="0" lang="zh-CN" altLang="en-US" sz="4000" b="0" i="0" u="none" strike="noStrike" kern="1200" cap="none" spc="-150" normalizeH="0" baseline="0" noProof="0" dirty="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endParaRPr lang="zh-CN" altLang="en-US" dirty="0"/>
          </a:p>
        </p:txBody>
      </p:sp>
      <p:graphicFrame>
        <p:nvGraphicFramePr>
          <p:cNvPr id="8" name="内容占位符 7"/>
          <p:cNvGraphicFramePr>
            <a:graphicFrameLocks noGrp="1"/>
          </p:cNvGraphicFramePr>
          <p:nvPr>
            <p:ph idx="1"/>
          </p:nvPr>
        </p:nvGraphicFramePr>
        <p:xfrm>
          <a:off x="827584" y="1268760"/>
          <a:ext cx="7704856" cy="5184576"/>
        </p:xfrm>
        <a:graphic>
          <a:graphicData uri="http://schemas.openxmlformats.org/drawingml/2006/table">
            <a:tbl>
              <a:tblPr>
                <a:tableStyleId>{69C7853C-536D-4A76-A0AE-DD22124D55A5}</a:tableStyleId>
              </a:tblPr>
              <a:tblGrid>
                <a:gridCol w="2528126">
                  <a:extLst>
                    <a:ext uri="{9D8B030D-6E8A-4147-A177-3AD203B41FA5}">
                      <a16:colId xmlns:a16="http://schemas.microsoft.com/office/drawing/2014/main" xmlns="" val="20000"/>
                    </a:ext>
                  </a:extLst>
                </a:gridCol>
                <a:gridCol w="2582535">
                  <a:extLst>
                    <a:ext uri="{9D8B030D-6E8A-4147-A177-3AD203B41FA5}">
                      <a16:colId xmlns:a16="http://schemas.microsoft.com/office/drawing/2014/main" xmlns="" val="20001"/>
                    </a:ext>
                  </a:extLst>
                </a:gridCol>
                <a:gridCol w="2594195">
                  <a:extLst>
                    <a:ext uri="{9D8B030D-6E8A-4147-A177-3AD203B41FA5}">
                      <a16:colId xmlns:a16="http://schemas.microsoft.com/office/drawing/2014/main" xmlns="" val="20002"/>
                    </a:ext>
                  </a:extLst>
                </a:gridCol>
              </a:tblGrid>
              <a:tr h="425861">
                <a:tc>
                  <a:txBody>
                    <a:bodyPr/>
                    <a:lstStyle/>
                    <a:p>
                      <a:pPr indent="266700" algn="just">
                        <a:spcAft>
                          <a:spcPts val="0"/>
                        </a:spcAft>
                      </a:pPr>
                      <a:r>
                        <a:rPr lang="zh-CN" sz="1400" kern="100" dirty="0"/>
                        <a:t>器材</a:t>
                      </a:r>
                      <a:endParaRPr lang="zh-CN" sz="1400" kern="100" dirty="0">
                        <a:latin typeface="Calibri"/>
                        <a:ea typeface="宋体"/>
                        <a:cs typeface="Times New Roman"/>
                      </a:endParaRPr>
                    </a:p>
                  </a:txBody>
                  <a:tcPr marL="68580" marR="68580" marT="0" marB="0" anchor="ctr"/>
                </a:tc>
                <a:tc>
                  <a:txBody>
                    <a:bodyPr/>
                    <a:lstStyle/>
                    <a:p>
                      <a:pPr indent="266700" algn="just">
                        <a:spcAft>
                          <a:spcPts val="0"/>
                        </a:spcAft>
                      </a:pPr>
                      <a:r>
                        <a:rPr lang="zh-CN" sz="1400" kern="100" dirty="0"/>
                        <a:t>采集参数</a:t>
                      </a:r>
                      <a:endParaRPr lang="zh-CN" sz="1400" kern="100" dirty="0">
                        <a:latin typeface="Calibri"/>
                        <a:ea typeface="宋体"/>
                        <a:cs typeface="Times New Roman"/>
                      </a:endParaRPr>
                    </a:p>
                  </a:txBody>
                  <a:tcPr marL="68580" marR="68580" marT="0" marB="0" anchor="ctr"/>
                </a:tc>
                <a:tc>
                  <a:txBody>
                    <a:bodyPr/>
                    <a:lstStyle/>
                    <a:p>
                      <a:pPr indent="266700" algn="just">
                        <a:spcAft>
                          <a:spcPts val="0"/>
                        </a:spcAft>
                      </a:pPr>
                      <a:r>
                        <a:rPr lang="zh-CN" sz="1400" kern="100"/>
                        <a:t>用途</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xmlns="" val="10000"/>
                  </a:ext>
                </a:extLst>
              </a:tr>
              <a:tr h="2612718">
                <a:tc>
                  <a:txBody>
                    <a:bodyPr/>
                    <a:lstStyle/>
                    <a:p>
                      <a:pPr indent="266700" algn="just">
                        <a:spcAft>
                          <a:spcPts val="0"/>
                        </a:spcAft>
                      </a:pPr>
                      <a:r>
                        <a:rPr lang="zh-CN" sz="1400" kern="100" dirty="0"/>
                        <a:t>多光谱采集设备 （多</a:t>
                      </a:r>
                      <a:r>
                        <a:rPr lang="en-US" sz="1400" kern="100" dirty="0"/>
                        <a:t>/</a:t>
                      </a:r>
                      <a:r>
                        <a:rPr lang="zh-CN" sz="1400" kern="100" dirty="0"/>
                        <a:t>高光谱成像）</a:t>
                      </a:r>
                      <a:endParaRPr lang="zh-CN" sz="1400" kern="100" dirty="0">
                        <a:latin typeface="Calibri"/>
                        <a:ea typeface="宋体"/>
                        <a:cs typeface="Times New Roman"/>
                      </a:endParaRPr>
                    </a:p>
                  </a:txBody>
                  <a:tcPr marL="68580" marR="68580" marT="0" marB="0" anchor="ctr"/>
                </a:tc>
                <a:tc>
                  <a:txBody>
                    <a:bodyPr/>
                    <a:lstStyle/>
                    <a:p>
                      <a:pPr indent="266700" algn="just">
                        <a:spcAft>
                          <a:spcPts val="0"/>
                        </a:spcAft>
                      </a:pPr>
                      <a:r>
                        <a:rPr lang="zh-CN" sz="1400" kern="100" dirty="0" smtClean="0"/>
                        <a:t>生成</a:t>
                      </a:r>
                      <a:r>
                        <a:rPr lang="zh-CN" altLang="en-US" sz="1400" kern="100" dirty="0" smtClean="0"/>
                        <a:t>文件</a:t>
                      </a:r>
                      <a:r>
                        <a:rPr lang="zh-CN" sz="1400" kern="100" dirty="0" smtClean="0"/>
                        <a:t>：</a:t>
                      </a:r>
                      <a:endParaRPr lang="zh-CN" sz="1400" kern="100" dirty="0"/>
                    </a:p>
                    <a:p>
                      <a:pPr indent="266700" algn="just">
                        <a:spcAft>
                          <a:spcPts val="0"/>
                        </a:spcAft>
                      </a:pPr>
                      <a:r>
                        <a:rPr lang="zh-CN" sz="1400" kern="100" dirty="0"/>
                        <a:t>影像、辐射与光谱是高光谱图像中的</a:t>
                      </a:r>
                      <a:r>
                        <a:rPr lang="en-US" sz="1400" kern="100" dirty="0"/>
                        <a:t>3</a:t>
                      </a:r>
                      <a:r>
                        <a:rPr lang="zh-CN" sz="1400" kern="100" dirty="0"/>
                        <a:t>个重要特征，这</a:t>
                      </a:r>
                      <a:r>
                        <a:rPr lang="en-US" sz="1400" kern="100" dirty="0"/>
                        <a:t>3</a:t>
                      </a:r>
                      <a:r>
                        <a:rPr lang="zh-CN" sz="1400" kern="100" dirty="0"/>
                        <a:t>个特征的有机结合就是高光谱图像。</a:t>
                      </a:r>
                    </a:p>
                    <a:p>
                      <a:pPr indent="266700" algn="just">
                        <a:spcAft>
                          <a:spcPts val="0"/>
                        </a:spcAft>
                      </a:pPr>
                      <a:r>
                        <a:rPr lang="zh-CN" altLang="en-US" sz="1400" kern="100" dirty="0" smtClean="0"/>
                        <a:t>技术</a:t>
                      </a:r>
                      <a:r>
                        <a:rPr lang="zh-CN" sz="1400" kern="100" dirty="0" smtClean="0"/>
                        <a:t>参数：</a:t>
                      </a:r>
                      <a:r>
                        <a:rPr lang="zh-CN" sz="1400" kern="100" dirty="0"/>
                        <a:t>（</a:t>
                      </a:r>
                      <a:r>
                        <a:rPr lang="en-US" sz="1400" kern="100" dirty="0"/>
                        <a:t>1</a:t>
                      </a:r>
                      <a:r>
                        <a:rPr lang="zh-CN" sz="1400" kern="100" dirty="0"/>
                        <a:t>）噪声等效反射率差（</a:t>
                      </a:r>
                      <a:r>
                        <a:rPr lang="en-US" sz="1400" kern="100" dirty="0"/>
                        <a:t>NE</a:t>
                      </a:r>
                      <a:r>
                        <a:rPr lang="zh-CN" sz="1400" kern="100" dirty="0"/>
                        <a:t>Δ</a:t>
                      </a:r>
                      <a:r>
                        <a:rPr lang="en-US" sz="1400" kern="100" dirty="0"/>
                        <a:t>p </a:t>
                      </a:r>
                      <a:r>
                        <a:rPr lang="zh-CN" sz="1400" kern="100" dirty="0"/>
                        <a:t>），体现为信噪比（</a:t>
                      </a:r>
                      <a:r>
                        <a:rPr lang="en-US" sz="1400" kern="100" dirty="0"/>
                        <a:t>SNR</a:t>
                      </a:r>
                      <a:r>
                        <a:rPr lang="zh-CN" sz="1400" kern="100" dirty="0"/>
                        <a:t>）；（</a:t>
                      </a:r>
                      <a:r>
                        <a:rPr lang="en-US" sz="1400" kern="100" dirty="0"/>
                        <a:t>2</a:t>
                      </a:r>
                      <a:r>
                        <a:rPr lang="zh-CN" sz="1400" kern="100" dirty="0"/>
                        <a:t>）瞬时视场角（</a:t>
                      </a:r>
                      <a:r>
                        <a:rPr lang="en-US" sz="1400" kern="100" dirty="0"/>
                        <a:t>IFOV</a:t>
                      </a:r>
                      <a:r>
                        <a:rPr lang="zh-CN" sz="1400" kern="100" dirty="0"/>
                        <a:t>），体现为地面分辨率；（</a:t>
                      </a:r>
                      <a:r>
                        <a:rPr lang="en-US" sz="1400" kern="100" dirty="0"/>
                        <a:t>3</a:t>
                      </a:r>
                      <a:r>
                        <a:rPr lang="zh-CN" sz="1400" kern="100" dirty="0"/>
                        <a:t>）光谱分辨率，直观地表现为波段多少和波段谱宽。</a:t>
                      </a:r>
                      <a:endParaRPr lang="zh-CN" sz="1400" kern="100" dirty="0">
                        <a:latin typeface="Calibri"/>
                        <a:ea typeface="宋体"/>
                        <a:cs typeface="Times New Roman"/>
                      </a:endParaRPr>
                    </a:p>
                  </a:txBody>
                  <a:tcPr marL="68580" marR="68580" marT="0" marB="0" anchor="ctr"/>
                </a:tc>
                <a:tc>
                  <a:txBody>
                    <a:bodyPr/>
                    <a:lstStyle/>
                    <a:p>
                      <a:pPr indent="266700" algn="just">
                        <a:spcAft>
                          <a:spcPts val="0"/>
                        </a:spcAft>
                      </a:pPr>
                      <a:r>
                        <a:rPr lang="zh-CN" sz="1400" kern="100" dirty="0"/>
                        <a:t>以</a:t>
                      </a:r>
                      <a:r>
                        <a:rPr lang="en-US" sz="1400" kern="100" dirty="0"/>
                        <a:t> </a:t>
                      </a:r>
                      <a:r>
                        <a:rPr lang="en-US" sz="1400" kern="100" dirty="0" err="1"/>
                        <a:t>HyperspecVIS</a:t>
                      </a:r>
                      <a:r>
                        <a:rPr lang="en-US" sz="1400" kern="100" dirty="0"/>
                        <a:t> </a:t>
                      </a:r>
                      <a:r>
                        <a:rPr lang="zh-CN" sz="1400" kern="100" dirty="0"/>
                        <a:t>多光谱成像仪为例</a:t>
                      </a:r>
                      <a:r>
                        <a:rPr lang="en-US" sz="1400" kern="100" dirty="0"/>
                        <a:t>,</a:t>
                      </a:r>
                      <a:r>
                        <a:rPr lang="zh-CN" sz="1400" kern="100" dirty="0"/>
                        <a:t>其提供的用于高速成像的多光谱相机产品 。为分析文物墨彩等具体化学成分</a:t>
                      </a:r>
                      <a:r>
                        <a:rPr lang="en-US" sz="1400" kern="100" dirty="0"/>
                        <a:t>,</a:t>
                      </a:r>
                      <a:r>
                        <a:rPr lang="zh-CN" sz="1400" kern="100" dirty="0"/>
                        <a:t>帮助全面采集文物信息需要使用广谱及光谱分析采集设备</a:t>
                      </a:r>
                      <a:r>
                        <a:rPr lang="en-US" sz="1400" kern="100" dirty="0"/>
                        <a:t>,</a:t>
                      </a:r>
                      <a:r>
                        <a:rPr lang="zh-CN" sz="1400" kern="100" dirty="0"/>
                        <a:t>为配合本课题中古书画微观数据采集关键标准研究需租借该专用设备</a:t>
                      </a:r>
                      <a:endParaRPr lang="zh-CN" sz="1400" kern="100" dirty="0">
                        <a:latin typeface="Calibri"/>
                        <a:ea typeface="宋体"/>
                        <a:cs typeface="Times New Roman"/>
                      </a:endParaRPr>
                    </a:p>
                  </a:txBody>
                  <a:tcPr marL="68580" marR="68580" marT="0" marB="0" anchor="ctr"/>
                </a:tc>
                <a:extLst>
                  <a:ext uri="{0D108BD9-81ED-4DB2-BD59-A6C34878D82A}">
                    <a16:rowId xmlns:a16="http://schemas.microsoft.com/office/drawing/2014/main" xmlns="" val="10001"/>
                  </a:ext>
                </a:extLst>
              </a:tr>
              <a:tr h="2145997">
                <a:tc>
                  <a:txBody>
                    <a:bodyPr/>
                    <a:lstStyle/>
                    <a:p>
                      <a:pPr algn="just">
                        <a:lnSpc>
                          <a:spcPts val="2200"/>
                        </a:lnSpc>
                        <a:spcAft>
                          <a:spcPts val="1200"/>
                        </a:spcAft>
                      </a:pPr>
                      <a:r>
                        <a:rPr lang="en-US" sz="1400" kern="100" dirty="0"/>
                        <a:t>3D</a:t>
                      </a:r>
                      <a:r>
                        <a:rPr lang="zh-CN" sz="1400" kern="100" dirty="0"/>
                        <a:t>激光扫描设备 </a:t>
                      </a:r>
                      <a:endParaRPr lang="zh-CN" sz="1400" kern="100" dirty="0">
                        <a:latin typeface="Calibri"/>
                        <a:ea typeface="宋体"/>
                        <a:cs typeface="Times New Roman"/>
                      </a:endParaRPr>
                    </a:p>
                  </a:txBody>
                  <a:tcPr marL="68580" marR="68580" marT="0" marB="0" anchor="ctr"/>
                </a:tc>
                <a:tc>
                  <a:txBody>
                    <a:bodyPr/>
                    <a:lstStyle/>
                    <a:p>
                      <a:pPr algn="just">
                        <a:spcAft>
                          <a:spcPts val="0"/>
                        </a:spcAft>
                      </a:pPr>
                      <a:r>
                        <a:rPr lang="zh-CN" altLang="en-US" sz="1400" kern="100" dirty="0" smtClean="0"/>
                        <a:t>生成文件</a:t>
                      </a:r>
                      <a:r>
                        <a:rPr lang="zh-CN" sz="1400" kern="100" dirty="0" smtClean="0"/>
                        <a:t>：</a:t>
                      </a:r>
                      <a:r>
                        <a:rPr lang="en-US" sz="1400" kern="100" dirty="0"/>
                        <a:t>ASC</a:t>
                      </a:r>
                      <a:r>
                        <a:rPr lang="zh-CN" sz="1400" kern="100" dirty="0"/>
                        <a:t>，</a:t>
                      </a:r>
                      <a:r>
                        <a:rPr lang="en-US" sz="1400" kern="100" dirty="0"/>
                        <a:t>OBJ</a:t>
                      </a:r>
                      <a:r>
                        <a:rPr lang="zh-CN" sz="1400" kern="100" dirty="0"/>
                        <a:t>，</a:t>
                      </a:r>
                      <a:r>
                        <a:rPr lang="en-US" sz="1400" kern="100" dirty="0"/>
                        <a:t>STL</a:t>
                      </a:r>
                      <a:r>
                        <a:rPr lang="zh-CN" sz="1400" kern="100" dirty="0"/>
                        <a:t>或</a:t>
                      </a:r>
                      <a:r>
                        <a:rPr lang="en-US" sz="1400" kern="100" dirty="0" smtClean="0"/>
                        <a:t>PLY</a:t>
                      </a:r>
                      <a:r>
                        <a:rPr lang="zh-CN" altLang="en-US" sz="1400" kern="100" dirty="0" smtClean="0"/>
                        <a:t>等多种三维文件格式</a:t>
                      </a:r>
                      <a:endParaRPr lang="zh-CN" sz="1400" kern="100" dirty="0"/>
                    </a:p>
                    <a:p>
                      <a:pPr algn="just">
                        <a:spcAft>
                          <a:spcPts val="0"/>
                        </a:spcAft>
                      </a:pPr>
                      <a:r>
                        <a:rPr lang="zh-CN" altLang="en-US" sz="1400" kern="100" dirty="0" smtClean="0"/>
                        <a:t>技术参数</a:t>
                      </a:r>
                      <a:r>
                        <a:rPr lang="zh-CN" sz="1400" kern="100" dirty="0" smtClean="0"/>
                        <a:t>：</a:t>
                      </a:r>
                      <a:endParaRPr lang="zh-CN" sz="1400" kern="100" dirty="0"/>
                    </a:p>
                    <a:p>
                      <a:pPr algn="just">
                        <a:spcAft>
                          <a:spcPts val="0"/>
                        </a:spcAft>
                      </a:pPr>
                      <a:r>
                        <a:rPr lang="en-US" sz="1400" kern="100" dirty="0"/>
                        <a:t>1</a:t>
                      </a:r>
                      <a:r>
                        <a:rPr lang="zh-CN" sz="1400" kern="100" dirty="0"/>
                        <a:t>单点精度：测量坐标与真实坐标的差距</a:t>
                      </a:r>
                    </a:p>
                    <a:p>
                      <a:pPr algn="just">
                        <a:spcAft>
                          <a:spcPts val="0"/>
                        </a:spcAft>
                      </a:pPr>
                      <a:r>
                        <a:rPr lang="en-US" sz="1400" kern="100" dirty="0"/>
                        <a:t>2</a:t>
                      </a:r>
                      <a:r>
                        <a:rPr lang="zh-CN" sz="1400" kern="100" dirty="0"/>
                        <a:t>测量点距</a:t>
                      </a:r>
                    </a:p>
                    <a:p>
                      <a:pPr algn="just">
                        <a:spcAft>
                          <a:spcPts val="0"/>
                        </a:spcAft>
                      </a:pPr>
                      <a:r>
                        <a:rPr lang="en-US" sz="1400" kern="100" dirty="0"/>
                        <a:t>3</a:t>
                      </a:r>
                      <a:r>
                        <a:rPr lang="zh-CN" sz="1400" kern="100" dirty="0"/>
                        <a:t>测量范围</a:t>
                      </a:r>
                    </a:p>
                    <a:p>
                      <a:pPr algn="just">
                        <a:spcAft>
                          <a:spcPts val="0"/>
                        </a:spcAft>
                      </a:pPr>
                      <a:r>
                        <a:rPr lang="en-US" sz="1400" kern="100" dirty="0"/>
                        <a:t>4</a:t>
                      </a:r>
                      <a:r>
                        <a:rPr lang="zh-CN" sz="1400" kern="100" dirty="0"/>
                        <a:t>扫描时间</a:t>
                      </a:r>
                    </a:p>
                    <a:p>
                      <a:pPr algn="just">
                        <a:spcAft>
                          <a:spcPts val="0"/>
                        </a:spcAft>
                      </a:pPr>
                      <a:r>
                        <a:rPr lang="en-US" sz="1400" kern="100" dirty="0"/>
                        <a:t>5</a:t>
                      </a:r>
                      <a:r>
                        <a:rPr lang="zh-CN" sz="1400" kern="100" dirty="0"/>
                        <a:t>是否支持彩色纹理扫描</a:t>
                      </a:r>
                      <a:endParaRPr lang="zh-CN" sz="1400" kern="100" dirty="0">
                        <a:latin typeface="Calibri"/>
                        <a:ea typeface="宋体"/>
                        <a:cs typeface="Times New Roman"/>
                      </a:endParaRPr>
                    </a:p>
                  </a:txBody>
                  <a:tcPr marL="68580" marR="68580" marT="0" marB="0" anchor="ctr"/>
                </a:tc>
                <a:tc>
                  <a:txBody>
                    <a:bodyPr/>
                    <a:lstStyle/>
                    <a:p>
                      <a:pPr algn="just">
                        <a:spcAft>
                          <a:spcPts val="0"/>
                        </a:spcAft>
                      </a:pPr>
                      <a:r>
                        <a:rPr lang="zh-CN" sz="1400" kern="100" dirty="0"/>
                        <a:t>采集青铜器底部及内部的大量局部三维数据 </a:t>
                      </a:r>
                      <a:endParaRPr lang="zh-CN" sz="1400" kern="100" dirty="0">
                        <a:latin typeface="Calibri"/>
                        <a:ea typeface="宋体"/>
                        <a:cs typeface="Times New Roman"/>
                      </a:endParaRPr>
                    </a:p>
                  </a:txBody>
                  <a:tcPr marL="68580" marR="68580" marT="0" marB="0" anchor="ctr"/>
                </a:tc>
                <a:extLst>
                  <a:ext uri="{0D108BD9-81ED-4DB2-BD59-A6C34878D82A}">
                    <a16:rowId xmlns:a16="http://schemas.microsoft.com/office/drawing/2014/main" xmlns="" val="10002"/>
                  </a:ext>
                </a:extLst>
              </a:tr>
            </a:tbl>
          </a:graphicData>
        </a:graphic>
      </p:graphicFrame>
      <p:sp>
        <p:nvSpPr>
          <p:cNvPr id="6" name="标题 1"/>
          <p:cNvSpPr txBox="1">
            <a:spLocks/>
          </p:cNvSpPr>
          <p:nvPr/>
        </p:nvSpPr>
        <p:spPr>
          <a:xfrm>
            <a:off x="1043608" y="426368"/>
            <a:ext cx="7772400" cy="914400"/>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rPr>
              <a:t>数字化资源采集的设备（</a:t>
            </a:r>
            <a:r>
              <a:rPr kumimoji="0" lang="en-US" altLang="zh-CN"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rPr>
              <a:t>3</a:t>
            </a: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rPr>
              <a:t>）</a:t>
            </a:r>
            <a:endParaRPr kumimoji="0" lang="zh-CN" altLang="en-US" sz="4000" b="0" i="0" u="none" strike="noStrike" kern="1200" cap="none" spc="-150" normalizeH="0" baseline="0" noProof="0" dirty="0">
              <a:ln>
                <a:noFill/>
              </a:ln>
              <a:solidFill>
                <a:schemeClr val="tx2">
                  <a:satMod val="200000"/>
                </a:schemeClr>
              </a:solidFill>
              <a:effectLst>
                <a:outerShdw blurRad="50800" dist="50800" dir="2700000" algn="tl" rotWithShape="0">
                  <a:srgbClr val="000000">
                    <a:alpha val="43137"/>
                  </a:srgbClr>
                </a:outerShdw>
              </a:effectLst>
              <a:uLnTx/>
              <a:uFillTx/>
              <a:latin typeface="+mj-ea"/>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914400" y="512064"/>
            <a:ext cx="7772400" cy="914400"/>
          </a:xfrm>
          <a:prstGeom prst="rect">
            <a:avLst/>
          </a:prstGeom>
        </p:spPr>
        <p:txBody>
          <a:bodyPr vert="horz" anchor="t">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加工</a:t>
            </a:r>
            <a:r>
              <a:rPr lang="zh-CN" altLang="en-US" sz="4000" spc="-150" dirty="0" smtClean="0">
                <a:solidFill>
                  <a:schemeClr val="tx2">
                    <a:satMod val="200000"/>
                  </a:schemeClr>
                </a:solidFill>
                <a:effectLst>
                  <a:outerShdw blurRad="50800" dist="50800" dir="2700000" algn="tl" rotWithShape="0">
                    <a:srgbClr val="000000">
                      <a:alpha val="43137"/>
                    </a:srgbClr>
                  </a:outerShdw>
                </a:effectLst>
                <a:latin typeface="+mj-lt"/>
                <a:ea typeface="+mj-ea"/>
                <a:cs typeface="+mj-cs"/>
              </a:rPr>
              <a:t>方法</a:t>
            </a: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及软件（</a:t>
            </a:r>
            <a:r>
              <a:rPr kumimoji="0" lang="en-US" altLang="zh-CN"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1</a:t>
            </a: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a:t>
            </a:r>
            <a:r>
              <a:rPr kumimoji="0" lang="en-US" altLang="zh-CN"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
            </a:r>
            <a:br>
              <a:rPr kumimoji="0" lang="en-US" altLang="zh-CN"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br>
            <a:endParaRPr kumimoji="0" lang="zh-CN" altLang="en-US" sz="4000" b="0" i="0" u="none" strike="noStrike" kern="1200" cap="none" spc="-150" normalizeH="0" baseline="0" noProof="0" dirty="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endParaRPr>
          </a:p>
        </p:txBody>
      </p:sp>
      <p:sp>
        <p:nvSpPr>
          <p:cNvPr id="9" name="内容占位符 2"/>
          <p:cNvSpPr txBox="1">
            <a:spLocks/>
          </p:cNvSpPr>
          <p:nvPr/>
        </p:nvSpPr>
        <p:spPr>
          <a:xfrm>
            <a:off x="914400" y="1268760"/>
            <a:ext cx="7772400" cy="4572000"/>
          </a:xfrm>
          <a:prstGeom prst="rect">
            <a:avLst/>
          </a:prstGeom>
        </p:spPr>
        <p:txBody>
          <a:bodyPr vert="horz" anchor="ctr">
            <a:normAutofit/>
          </a:bodyPr>
          <a:lstStyle/>
          <a:p>
            <a:pPr marL="73152" lvl="0">
              <a:lnSpc>
                <a:spcPct val="114000"/>
              </a:lnSpc>
              <a:spcBef>
                <a:spcPts val="700"/>
              </a:spcBef>
              <a:buSzPct val="95000"/>
            </a:pPr>
            <a:r>
              <a:rPr kumimoji="0" lang="zh-CN" altLang="en-US" sz="3000" b="1" i="0" u="none" strike="noStrike" kern="1200" cap="none" spc="0" normalizeH="0" baseline="0" noProof="0" dirty="0" smtClean="0">
                <a:ln>
                  <a:noFill/>
                </a:ln>
                <a:effectLst/>
                <a:uLnTx/>
                <a:uFillTx/>
                <a:latin typeface="+mn-lt"/>
                <a:ea typeface="+mn-ea"/>
                <a:cs typeface="+mn-cs"/>
              </a:rPr>
              <a:t>可移动文物数字化资源的加工按数字资源的维度来分，也可以分为二维图像的加工与三维模型的</a:t>
            </a:r>
            <a:r>
              <a:rPr lang="zh-CN" altLang="en-US" sz="3000" b="1" dirty="0" smtClean="0"/>
              <a:t>加工。对加工过程产生的对数字资源描述的元数据也是打包封装的考虑范畴</a:t>
            </a:r>
            <a:endParaRPr kumimoji="0" lang="zh-CN" altLang="zh-CN" sz="3000" b="1" i="0" u="none" strike="noStrike" kern="1200" cap="none" spc="0" normalizeH="0" baseline="0" noProof="0" dirty="0" smtClean="0">
              <a:ln>
                <a:noFill/>
              </a:ln>
              <a:effectLst/>
              <a:uLnTx/>
              <a:uFillTx/>
              <a:latin typeface="+mn-lt"/>
              <a:ea typeface="+mn-ea"/>
              <a:cs typeface="+mn-cs"/>
            </a:endParaRPr>
          </a:p>
          <a:p>
            <a:pPr marL="73152" marR="0" lvl="0" indent="0" algn="l" defTabSz="914400" rtl="0" eaLnBrk="1" fontAlgn="auto" latinLnBrk="0" hangingPunct="1">
              <a:lnSpc>
                <a:spcPct val="100000"/>
              </a:lnSpc>
              <a:spcBef>
                <a:spcPts val="700"/>
              </a:spcBef>
              <a:spcAft>
                <a:spcPts val="0"/>
              </a:spcAft>
              <a:buClrTx/>
              <a:buSzPct val="95000"/>
              <a:buFont typeface="Wingdings"/>
              <a:buNone/>
              <a:tabLst/>
              <a:defRPr/>
            </a:pPr>
            <a:endParaRPr kumimoji="0" lang="zh-CN" altLang="en-US" sz="2400" b="1"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942753" y="1447237"/>
            <a:ext cx="7772400" cy="5230816"/>
          </a:xfrm>
        </p:spPr>
        <p:txBody>
          <a:bodyPr>
            <a:normAutofit lnSpcReduction="10000"/>
          </a:bodyPr>
          <a:lstStyle/>
          <a:p>
            <a:pPr marL="0" indent="0">
              <a:buNone/>
            </a:pPr>
            <a:r>
              <a:rPr lang="en-US" altLang="zh-CN" sz="2500" dirty="0" smtClean="0"/>
              <a:t>	</a:t>
            </a:r>
            <a:r>
              <a:rPr lang="zh-CN" altLang="en-US" sz="2500" dirty="0" smtClean="0"/>
              <a:t>二维图像加工处理技术包括图像拼接、几何校正、色调调整、多分辨率处理等。</a:t>
            </a:r>
            <a:endParaRPr lang="en-US" altLang="zh-CN" sz="2500" dirty="0" smtClean="0"/>
          </a:p>
          <a:p>
            <a:pPr marL="0" indent="0">
              <a:buNone/>
            </a:pPr>
            <a:r>
              <a:rPr lang="en-US" altLang="zh-CN" sz="2500" dirty="0" smtClean="0"/>
              <a:t>	1</a:t>
            </a:r>
            <a:r>
              <a:rPr lang="zh-CN" altLang="en-US" sz="2500" dirty="0" smtClean="0"/>
              <a:t>图像拼接方法通常可以分为两类，即基于区域的方法和基于特征的方法。</a:t>
            </a:r>
            <a:endParaRPr lang="en-US" altLang="zh-CN" sz="2500" dirty="0" smtClean="0"/>
          </a:p>
          <a:p>
            <a:pPr marL="0" indent="0">
              <a:buNone/>
            </a:pPr>
            <a:r>
              <a:rPr lang="en-US" altLang="zh-CN" sz="2500" dirty="0" smtClean="0"/>
              <a:t>	2</a:t>
            </a:r>
            <a:r>
              <a:rPr lang="zh-CN" altLang="en-US" sz="2500" dirty="0" smtClean="0"/>
              <a:t>对于扫描图像的畸变校正，用户手工测量其中频繁改变而又很难精确测量的畸变参数是经常需要面临的问题。</a:t>
            </a:r>
            <a:endParaRPr lang="en-US" altLang="zh-CN" sz="2500" dirty="0" smtClean="0"/>
          </a:p>
          <a:p>
            <a:pPr marL="0" indent="0">
              <a:buNone/>
            </a:pPr>
            <a:r>
              <a:rPr lang="en-US" altLang="zh-CN" sz="2500" dirty="0" smtClean="0"/>
              <a:t>	3</a:t>
            </a:r>
            <a:r>
              <a:rPr lang="zh-CN" altLang="en-US" sz="2500" dirty="0" smtClean="0"/>
              <a:t>曝光不足或者过曝光等容易导致图像的颜色失真。图像颜色的动态范围调整也是图像处理中的重要内容。</a:t>
            </a:r>
            <a:r>
              <a:rPr lang="en-US" altLang="zh-CN" sz="2500" dirty="0" smtClean="0"/>
              <a:t>	</a:t>
            </a:r>
          </a:p>
          <a:p>
            <a:pPr marL="0" indent="0">
              <a:buNone/>
            </a:pPr>
            <a:r>
              <a:rPr lang="en-US" altLang="zh-CN" sz="2500" dirty="0" smtClean="0"/>
              <a:t>	4</a:t>
            </a:r>
            <a:r>
              <a:rPr lang="zh-CN" altLang="en-US" sz="2500" dirty="0" smtClean="0"/>
              <a:t>图像的多分辨率处理主要集中在两个方面，即对高分辨率图像进行下采样生成低分辨率版本及对低分辨率图像进行上采样获得高分辨图像。</a:t>
            </a:r>
            <a:endParaRPr lang="zh-CN" altLang="en-US" sz="2500" dirty="0"/>
          </a:p>
        </p:txBody>
      </p:sp>
      <p:sp>
        <p:nvSpPr>
          <p:cNvPr id="4" name="标题 1"/>
          <p:cNvSpPr txBox="1">
            <a:spLocks/>
          </p:cNvSpPr>
          <p:nvPr/>
        </p:nvSpPr>
        <p:spPr>
          <a:xfrm>
            <a:off x="914400" y="512064"/>
            <a:ext cx="7772400" cy="914400"/>
          </a:xfrm>
          <a:prstGeom prst="rect">
            <a:avLst/>
          </a:prstGeom>
        </p:spPr>
        <p:txBody>
          <a:bodyPr vert="horz" anchor="t">
            <a:noAutofit/>
          </a:bodyPr>
          <a:lstStyle/>
          <a:p>
            <a:pPr lvl="0">
              <a:spcBef>
                <a:spcPct val="0"/>
              </a:spcBef>
              <a:defRPr/>
            </a:pP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加工</a:t>
            </a:r>
            <a:r>
              <a:rPr lang="zh-CN" altLang="en-US" sz="4000" spc="-150" dirty="0" smtClean="0">
                <a:solidFill>
                  <a:schemeClr val="tx2">
                    <a:satMod val="200000"/>
                  </a:schemeClr>
                </a:solidFill>
                <a:effectLst>
                  <a:outerShdw blurRad="50800" dist="50800" dir="2700000" algn="tl" rotWithShape="0">
                    <a:srgbClr val="000000">
                      <a:alpha val="43137"/>
                    </a:srgbClr>
                  </a:outerShdw>
                </a:effectLst>
                <a:latin typeface="+mj-lt"/>
                <a:ea typeface="+mj-ea"/>
                <a:cs typeface="+mj-cs"/>
              </a:rPr>
              <a:t>方法</a:t>
            </a: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及软件</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a:t>
            </a:r>
            <a:r>
              <a:rPr lang="en-US" altLang="zh-CN" sz="4000" spc="-150" dirty="0" smtClean="0">
                <a:solidFill>
                  <a:schemeClr val="tx2">
                    <a:satMod val="200000"/>
                  </a:schemeClr>
                </a:solidFill>
                <a:effectLst>
                  <a:outerShdw blurRad="50800" dist="50800" dir="2700000" algn="tl" rotWithShape="0">
                    <a:srgbClr val="000000">
                      <a:alpha val="43137"/>
                    </a:srgbClr>
                  </a:outerShdw>
                </a:effectLst>
              </a:rPr>
              <a:t>2</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 </a:t>
            </a:r>
            <a:r>
              <a:rPr kumimoji="0" lang="en-US" altLang="zh-CN"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
            </a:r>
            <a:br>
              <a:rPr kumimoji="0" lang="en-US" altLang="zh-CN"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br>
            <a:endParaRPr kumimoji="0" lang="zh-CN" altLang="en-US" sz="4000" b="0" i="0" u="none" strike="noStrike" kern="1200" cap="none" spc="-150" normalizeH="0" baseline="0" noProof="0" dirty="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
            </a:r>
            <a:br>
              <a:rPr lang="en-US" altLang="zh-CN" dirty="0" smtClean="0"/>
            </a:br>
            <a:endParaRPr lang="zh-CN" altLang="en-US" dirty="0"/>
          </a:p>
        </p:txBody>
      </p:sp>
      <p:sp>
        <p:nvSpPr>
          <p:cNvPr id="3" name="内容占位符 2"/>
          <p:cNvSpPr>
            <a:spLocks noGrp="1"/>
          </p:cNvSpPr>
          <p:nvPr>
            <p:ph idx="1"/>
          </p:nvPr>
        </p:nvSpPr>
        <p:spPr>
          <a:xfrm>
            <a:off x="923899" y="1446287"/>
            <a:ext cx="7772400" cy="5230816"/>
          </a:xfrm>
        </p:spPr>
        <p:txBody>
          <a:bodyPr>
            <a:normAutofit/>
          </a:bodyPr>
          <a:lstStyle/>
          <a:p>
            <a:pPr marL="0" indent="0">
              <a:buNone/>
            </a:pPr>
            <a:r>
              <a:rPr lang="en-US" altLang="zh-CN" sz="2500" dirty="0" smtClean="0"/>
              <a:t>	</a:t>
            </a:r>
            <a:r>
              <a:rPr lang="zh-CN" altLang="en-US" sz="2800" dirty="0" smtClean="0"/>
              <a:t>三维图像加工处理技术包括</a:t>
            </a:r>
            <a:r>
              <a:rPr lang="zh-CN" altLang="zh-CN" sz="2800" dirty="0" smtClean="0"/>
              <a:t>点云数据去噪</a:t>
            </a:r>
            <a:r>
              <a:rPr lang="zh-CN" altLang="en-US" sz="2800" dirty="0" smtClean="0"/>
              <a:t>，</a:t>
            </a:r>
            <a:r>
              <a:rPr lang="en-US" altLang="zh-CN" sz="2800" dirty="0" smtClean="0"/>
              <a:t> Delaunay </a:t>
            </a:r>
            <a:r>
              <a:rPr lang="zh-CN" altLang="zh-CN" sz="2800" dirty="0" smtClean="0"/>
              <a:t>三角化</a:t>
            </a:r>
            <a:r>
              <a:rPr lang="zh-CN" altLang="en-US" sz="2800" dirty="0" smtClean="0"/>
              <a:t>，</a:t>
            </a:r>
            <a:r>
              <a:rPr lang="zh-CN" altLang="zh-CN" sz="2800" dirty="0" smtClean="0"/>
              <a:t>数据压缩</a:t>
            </a:r>
            <a:r>
              <a:rPr lang="zh-CN" altLang="en-US" sz="2800" dirty="0" smtClean="0"/>
              <a:t>，</a:t>
            </a:r>
            <a:r>
              <a:rPr lang="zh-CN" altLang="zh-CN" sz="2800" dirty="0" smtClean="0"/>
              <a:t>纹理映射</a:t>
            </a:r>
            <a:r>
              <a:rPr lang="zh-CN" altLang="en-US" sz="2800" dirty="0" smtClean="0"/>
              <a:t>等等。对于博物馆中虚拟展示的需求，有许多针对三维建模的语言和计算机辅助设计软件可以利用，如</a:t>
            </a:r>
            <a:r>
              <a:rPr lang="en-US" altLang="zh-CN" sz="2800" dirty="0" smtClean="0"/>
              <a:t>VRML</a:t>
            </a:r>
            <a:r>
              <a:rPr lang="zh-CN" altLang="en-US" sz="2800" dirty="0" smtClean="0"/>
              <a:t>与</a:t>
            </a:r>
            <a:r>
              <a:rPr lang="en-US" altLang="zh-CN" sz="2800" dirty="0" smtClean="0"/>
              <a:t>X3d</a:t>
            </a:r>
            <a:r>
              <a:rPr lang="zh-CN" altLang="en-US" sz="2800" dirty="0" smtClean="0"/>
              <a:t>语言，功能强大的</a:t>
            </a:r>
            <a:r>
              <a:rPr lang="en-US" altLang="zh-CN" sz="2800" dirty="0" smtClean="0"/>
              <a:t>Autodesk Maya</a:t>
            </a:r>
            <a:r>
              <a:rPr lang="zh-CN" altLang="en-US" sz="2800" dirty="0" smtClean="0"/>
              <a:t>（玛雅）和 </a:t>
            </a:r>
            <a:r>
              <a:rPr lang="en-US" altLang="zh-CN" sz="2800" dirty="0" smtClean="0"/>
              <a:t>3Ds max</a:t>
            </a:r>
            <a:r>
              <a:rPr lang="zh-CN" altLang="en-US" sz="2800" dirty="0" smtClean="0"/>
              <a:t>。</a:t>
            </a:r>
            <a:endParaRPr lang="zh-CN" altLang="zh-CN" sz="2800" dirty="0" smtClean="0"/>
          </a:p>
          <a:p>
            <a:pPr marL="525780" indent="-457200">
              <a:buNone/>
            </a:pPr>
            <a:endParaRPr lang="zh-CN" altLang="zh-CN" sz="2800" dirty="0" smtClean="0"/>
          </a:p>
        </p:txBody>
      </p:sp>
      <p:pic>
        <p:nvPicPr>
          <p:cNvPr id="75778" name="Picture 2"/>
          <p:cNvPicPr>
            <a:picLocks noChangeAspect="1" noChangeArrowheads="1"/>
          </p:cNvPicPr>
          <p:nvPr/>
        </p:nvPicPr>
        <p:blipFill>
          <a:blip r:embed="rId2" cstate="print"/>
          <a:srcRect/>
          <a:stretch>
            <a:fillRect/>
          </a:stretch>
        </p:blipFill>
        <p:spPr bwMode="auto">
          <a:xfrm>
            <a:off x="4355976" y="4365104"/>
            <a:ext cx="4263405" cy="2112703"/>
          </a:xfrm>
          <a:prstGeom prst="rect">
            <a:avLst/>
          </a:prstGeom>
          <a:noFill/>
          <a:ln w="9525">
            <a:noFill/>
            <a:miter lim="800000"/>
            <a:headEnd/>
            <a:tailEnd/>
          </a:ln>
        </p:spPr>
      </p:pic>
      <p:sp>
        <p:nvSpPr>
          <p:cNvPr id="5" name="标题 1"/>
          <p:cNvSpPr txBox="1">
            <a:spLocks/>
          </p:cNvSpPr>
          <p:nvPr/>
        </p:nvSpPr>
        <p:spPr>
          <a:xfrm>
            <a:off x="914400" y="512064"/>
            <a:ext cx="7772400" cy="914400"/>
          </a:xfrm>
          <a:prstGeom prst="rect">
            <a:avLst/>
          </a:prstGeom>
        </p:spPr>
        <p:txBody>
          <a:bodyPr vert="horz" anchor="t">
            <a:noAutofit/>
          </a:bodyPr>
          <a:lstStyle/>
          <a:p>
            <a:pPr lvl="0">
              <a:spcBef>
                <a:spcPct val="0"/>
              </a:spcBef>
              <a:defRPr/>
            </a:pP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加工</a:t>
            </a:r>
            <a:r>
              <a:rPr lang="zh-CN" altLang="en-US" sz="4000" spc="-150" dirty="0" smtClean="0">
                <a:solidFill>
                  <a:schemeClr val="tx2">
                    <a:satMod val="200000"/>
                  </a:schemeClr>
                </a:solidFill>
                <a:effectLst>
                  <a:outerShdw blurRad="50800" dist="50800" dir="2700000" algn="tl" rotWithShape="0">
                    <a:srgbClr val="000000">
                      <a:alpha val="43137"/>
                    </a:srgbClr>
                  </a:outerShdw>
                </a:effectLst>
                <a:latin typeface="+mj-lt"/>
                <a:ea typeface="+mj-ea"/>
                <a:cs typeface="+mj-cs"/>
              </a:rPr>
              <a:t>方法</a:t>
            </a: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及软件</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a:t>
            </a:r>
            <a:r>
              <a:rPr lang="en-US" altLang="zh-CN" sz="4000" spc="-150" dirty="0" smtClean="0">
                <a:solidFill>
                  <a:schemeClr val="tx2">
                    <a:satMod val="200000"/>
                  </a:schemeClr>
                </a:solidFill>
                <a:effectLst>
                  <a:outerShdw blurRad="50800" dist="50800" dir="2700000" algn="tl" rotWithShape="0">
                    <a:srgbClr val="000000">
                      <a:alpha val="43137"/>
                    </a:srgbClr>
                  </a:outerShdw>
                </a:effectLst>
              </a:rPr>
              <a:t>3</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a:t>
            </a:r>
            <a:endParaRPr kumimoji="0" lang="zh-CN" altLang="en-US" sz="4000" b="0" i="0" u="none" strike="noStrike" kern="1200" cap="none" spc="-150" normalizeH="0" baseline="0" noProof="0" dirty="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7647" y="309044"/>
            <a:ext cx="8229600" cy="1143000"/>
          </a:xfrm>
        </p:spPr>
        <p:txBody>
          <a:bodyPr>
            <a:normAutofit/>
          </a:bodyPr>
          <a:lstStyle/>
          <a:p>
            <a:pPr lvl="0"/>
            <a:r>
              <a:rPr lang="en-US" altLang="zh-CN" sz="4000" dirty="0" smtClean="0"/>
              <a:t>VRML</a:t>
            </a:r>
            <a:endParaRPr lang="zh-CN" altLang="en-US" sz="4000" dirty="0"/>
          </a:p>
        </p:txBody>
      </p:sp>
      <p:sp>
        <p:nvSpPr>
          <p:cNvPr id="3" name="内容占位符 2"/>
          <p:cNvSpPr>
            <a:spLocks noGrp="1"/>
          </p:cNvSpPr>
          <p:nvPr>
            <p:ph idx="1"/>
          </p:nvPr>
        </p:nvSpPr>
        <p:spPr/>
        <p:txBody>
          <a:bodyPr>
            <a:normAutofit lnSpcReduction="10000"/>
          </a:bodyPr>
          <a:lstStyle/>
          <a:p>
            <a:pPr>
              <a:buNone/>
            </a:pPr>
            <a:r>
              <a:rPr lang="en-US" altLang="zh-CN" dirty="0" smtClean="0">
                <a:latin typeface="黑体" pitchFamily="49" charset="-122"/>
                <a:ea typeface="黑体" pitchFamily="49" charset="-122"/>
              </a:rPr>
              <a:t>		VRML</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Virtual Reality Modeling Language</a:t>
            </a:r>
            <a:r>
              <a:rPr lang="zh-CN" altLang="en-US" dirty="0" smtClean="0">
                <a:latin typeface="黑体" pitchFamily="49" charset="-122"/>
                <a:ea typeface="黑体" pitchFamily="49" charset="-122"/>
              </a:rPr>
              <a:t>）即虚拟现实建模语言。是一种用于建立真实世界的场景模型或人们虚构的三维世界的场景建模语言，也具有平台无关性。是目前</a:t>
            </a:r>
            <a:r>
              <a:rPr lang="en-US" altLang="zh-CN" dirty="0" smtClean="0">
                <a:latin typeface="黑体" pitchFamily="49" charset="-122"/>
                <a:ea typeface="黑体" pitchFamily="49" charset="-122"/>
              </a:rPr>
              <a:t>Internet</a:t>
            </a:r>
            <a:r>
              <a:rPr lang="zh-CN" altLang="en-US" dirty="0" smtClean="0">
                <a:latin typeface="黑体" pitchFamily="49" charset="-122"/>
                <a:ea typeface="黑体" pitchFamily="49" charset="-122"/>
              </a:rPr>
              <a:t>上基于 </a:t>
            </a:r>
            <a:r>
              <a:rPr lang="en-US" altLang="zh-CN" dirty="0" smtClean="0">
                <a:latin typeface="黑体" pitchFamily="49" charset="-122"/>
                <a:ea typeface="黑体" pitchFamily="49" charset="-122"/>
              </a:rPr>
              <a:t>WWW</a:t>
            </a:r>
            <a:r>
              <a:rPr lang="zh-CN" altLang="en-US" dirty="0" smtClean="0">
                <a:latin typeface="黑体" pitchFamily="49" charset="-122"/>
                <a:ea typeface="黑体" pitchFamily="49" charset="-122"/>
              </a:rPr>
              <a:t>的三维互动网站制作的主流语言。 </a:t>
            </a:r>
            <a:r>
              <a:rPr lang="en-US" altLang="zh-CN" dirty="0" smtClean="0">
                <a:latin typeface="黑体" pitchFamily="49" charset="-122"/>
                <a:ea typeface="黑体" pitchFamily="49" charset="-122"/>
              </a:rPr>
              <a:t>VRML</a:t>
            </a:r>
            <a:r>
              <a:rPr lang="zh-CN" altLang="en-US" dirty="0" smtClean="0">
                <a:latin typeface="黑体" pitchFamily="49" charset="-122"/>
                <a:ea typeface="黑体" pitchFamily="49" charset="-122"/>
              </a:rPr>
              <a:t>本质上是一种解释性语言。</a:t>
            </a:r>
            <a:r>
              <a:rPr lang="en-US" altLang="zh-CN" dirty="0" smtClean="0">
                <a:latin typeface="黑体" pitchFamily="49" charset="-122"/>
                <a:ea typeface="黑体" pitchFamily="49" charset="-122"/>
              </a:rPr>
              <a:t>VRML</a:t>
            </a:r>
            <a:r>
              <a:rPr lang="zh-CN" altLang="en-US" dirty="0" smtClean="0">
                <a:latin typeface="黑体" pitchFamily="49" charset="-122"/>
                <a:ea typeface="黑体" pitchFamily="49" charset="-122"/>
              </a:rPr>
              <a:t>的对象称为结点，子结点的集合可以构成复杂的景物。结点可以通过实例得到复用，对它们赋以名字，进行定义后，即可建立动态的</a:t>
            </a:r>
            <a:r>
              <a:rPr lang="en-US" altLang="zh-CN" dirty="0" smtClean="0">
                <a:latin typeface="黑体" pitchFamily="49" charset="-122"/>
                <a:ea typeface="黑体" pitchFamily="49" charset="-122"/>
              </a:rPr>
              <a:t>VR</a:t>
            </a:r>
            <a:r>
              <a:rPr lang="zh-CN" altLang="en-US" dirty="0" smtClean="0">
                <a:latin typeface="黑体" pitchFamily="49" charset="-122"/>
                <a:ea typeface="黑体" pitchFamily="49" charset="-122"/>
              </a:rPr>
              <a:t>（虚拟世界），其生成的文本格式文件的拓展名为</a:t>
            </a:r>
            <a:r>
              <a:rPr lang="en-US" altLang="zh-CN" dirty="0" err="1" smtClean="0">
                <a:latin typeface="黑体" pitchFamily="49" charset="-122"/>
                <a:ea typeface="黑体" pitchFamily="49" charset="-122"/>
              </a:rPr>
              <a:t>wrl</a:t>
            </a:r>
            <a:r>
              <a:rPr lang="zh-CN" altLang="en-US" dirty="0" smtClean="0">
                <a:latin typeface="黑体" pitchFamily="49" charset="-122"/>
                <a:ea typeface="黑体" pitchFamily="49" charset="-122"/>
              </a:rPr>
              <a:t>。目前逐渐被</a:t>
            </a:r>
            <a:r>
              <a:rPr lang="en-US" altLang="zh-CN" dirty="0" smtClean="0">
                <a:latin typeface="黑体" pitchFamily="49" charset="-122"/>
                <a:ea typeface="黑体" pitchFamily="49" charset="-122"/>
              </a:rPr>
              <a:t>X3d</a:t>
            </a:r>
            <a:r>
              <a:rPr lang="zh-CN" altLang="en-US" dirty="0" smtClean="0">
                <a:latin typeface="黑体" pitchFamily="49" charset="-122"/>
                <a:ea typeface="黑体" pitchFamily="49" charset="-122"/>
              </a:rPr>
              <a:t>所替代，最新版本的标准号：</a:t>
            </a:r>
            <a:r>
              <a:rPr lang="en-US" altLang="zh-CN" dirty="0" smtClean="0">
                <a:latin typeface="黑体" pitchFamily="49" charset="-122"/>
                <a:ea typeface="黑体" pitchFamily="49" charset="-122"/>
              </a:rPr>
              <a:t>ISO/IEC 14772-1:1997</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dirty="0" smtClean="0">
                <a:latin typeface="仿宋" pitchFamily="49" charset="-122"/>
                <a:ea typeface="仿宋" pitchFamily="49" charset="-122"/>
              </a:rPr>
              <a:t>在综合调研国内可移动文物数字化保护工作现状的基础上，充分发挥故宫博物院在可移动文物收藏、研究方面的传统业务优势，以及十几年来在文物数字化保护工作中积累的丰富经验，研究、挖掘、集成国内外先进的数字化技术，并以古书画和青铜器为例开展试验验证，制定可移动文物数字化</a:t>
            </a:r>
            <a:r>
              <a:rPr lang="zh-CN" altLang="en-US" dirty="0" smtClean="0">
                <a:latin typeface="仿宋" pitchFamily="49" charset="-122"/>
                <a:ea typeface="仿宋" pitchFamily="49" charset="-122"/>
              </a:rPr>
              <a:t>交换</a:t>
            </a:r>
            <a:r>
              <a:rPr lang="zh-CN" altLang="zh-CN" dirty="0" smtClean="0">
                <a:latin typeface="仿宋" pitchFamily="49" charset="-122"/>
                <a:ea typeface="仿宋" pitchFamily="49" charset="-122"/>
              </a:rPr>
              <a:t>环节的关键标准，形成对国内文博行业具有示范意义的可移动文物数字化保护标准，促进我国可移动文物数字化保护工作的健康、持续发展</a:t>
            </a:r>
            <a:endParaRPr lang="zh-CN" altLang="en-US" dirty="0">
              <a:latin typeface="仿宋" pitchFamily="49" charset="-122"/>
              <a:ea typeface="仿宋" pitchFamily="49" charset="-122"/>
            </a:endParaRPr>
          </a:p>
        </p:txBody>
      </p:sp>
      <p:sp>
        <p:nvSpPr>
          <p:cNvPr id="3" name="标题 2"/>
          <p:cNvSpPr>
            <a:spLocks noGrp="1"/>
          </p:cNvSpPr>
          <p:nvPr>
            <p:ph type="title"/>
          </p:nvPr>
        </p:nvSpPr>
        <p:spPr/>
        <p:txBody>
          <a:bodyPr/>
          <a:lstStyle/>
          <a:p>
            <a:r>
              <a:rPr lang="zh-CN" altLang="en-US" dirty="0" smtClean="0"/>
              <a:t>研究目标</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0295" y="338328"/>
            <a:ext cx="8229600" cy="1143000"/>
          </a:xfrm>
        </p:spPr>
        <p:txBody>
          <a:bodyPr>
            <a:normAutofit/>
          </a:bodyPr>
          <a:lstStyle/>
          <a:p>
            <a:r>
              <a:rPr lang="en-US" altLang="zh-CN" sz="4000" dirty="0" smtClean="0"/>
              <a:t>X3d</a:t>
            </a:r>
            <a:endParaRPr lang="zh-CN" altLang="en-US" sz="4000" dirty="0"/>
          </a:p>
        </p:txBody>
      </p:sp>
      <p:sp>
        <p:nvSpPr>
          <p:cNvPr id="3" name="内容占位符 2"/>
          <p:cNvSpPr>
            <a:spLocks noGrp="1"/>
          </p:cNvSpPr>
          <p:nvPr>
            <p:ph idx="1"/>
          </p:nvPr>
        </p:nvSpPr>
        <p:spPr/>
        <p:txBody>
          <a:bodyPr>
            <a:normAutofit fontScale="92500" lnSpcReduction="20000"/>
          </a:bodyPr>
          <a:lstStyle/>
          <a:p>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 </a:t>
            </a:r>
            <a:r>
              <a:rPr lang="en-US" altLang="zh-CN" dirty="0" smtClean="0">
                <a:latin typeface="黑体" pitchFamily="49" charset="-122"/>
                <a:ea typeface="黑体" pitchFamily="49" charset="-122"/>
              </a:rPr>
              <a:t>X3D</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extensible 3d</a:t>
            </a:r>
            <a:r>
              <a:rPr lang="zh-CN" altLang="en-US" dirty="0" smtClean="0">
                <a:latin typeface="黑体" pitchFamily="49" charset="-122"/>
                <a:ea typeface="黑体" pitchFamily="49" charset="-122"/>
              </a:rPr>
              <a:t>，可拓展</a:t>
            </a:r>
            <a:r>
              <a:rPr lang="en-US" altLang="zh-CN" dirty="0" smtClean="0">
                <a:latin typeface="黑体" pitchFamily="49" charset="-122"/>
                <a:ea typeface="黑体" pitchFamily="49" charset="-122"/>
              </a:rPr>
              <a:t>3D</a:t>
            </a:r>
            <a:r>
              <a:rPr lang="zh-CN" altLang="en-US" dirty="0" smtClean="0">
                <a:latin typeface="黑体" pitchFamily="49" charset="-122"/>
                <a:ea typeface="黑体" pitchFamily="49" charset="-122"/>
              </a:rPr>
              <a:t>）是一种专为万维网而设计的三维图像标记语言。全称可扩展三维（语言），是由</a:t>
            </a:r>
            <a:r>
              <a:rPr lang="en-US" altLang="zh-CN" dirty="0" smtClean="0">
                <a:latin typeface="黑体" pitchFamily="49" charset="-122"/>
                <a:ea typeface="黑体" pitchFamily="49" charset="-122"/>
              </a:rPr>
              <a:t>Web3D</a:t>
            </a:r>
            <a:r>
              <a:rPr lang="zh-CN" altLang="en-US" dirty="0" smtClean="0">
                <a:latin typeface="黑体" pitchFamily="49" charset="-122"/>
                <a:ea typeface="黑体" pitchFamily="49" charset="-122"/>
              </a:rPr>
              <a:t>联盟 设计的，是 </a:t>
            </a:r>
            <a:r>
              <a:rPr lang="en-US" altLang="zh-CN" dirty="0" smtClean="0">
                <a:latin typeface="黑体" pitchFamily="49" charset="-122"/>
                <a:ea typeface="黑体" pitchFamily="49" charset="-122"/>
              </a:rPr>
              <a:t>VRML </a:t>
            </a:r>
            <a:r>
              <a:rPr lang="zh-CN" altLang="en-US" dirty="0" smtClean="0">
                <a:latin typeface="黑体" pitchFamily="49" charset="-122"/>
                <a:ea typeface="黑体" pitchFamily="49" charset="-122"/>
              </a:rPr>
              <a:t>标准的最新的升级版本。 </a:t>
            </a:r>
            <a:r>
              <a:rPr lang="en-US" altLang="zh-CN" dirty="0" smtClean="0">
                <a:latin typeface="黑体" pitchFamily="49" charset="-122"/>
                <a:ea typeface="黑体" pitchFamily="49" charset="-122"/>
              </a:rPr>
              <a:t>X3D </a:t>
            </a:r>
            <a:r>
              <a:rPr lang="zh-CN" altLang="en-US" dirty="0" smtClean="0">
                <a:latin typeface="黑体" pitchFamily="49" charset="-122"/>
                <a:ea typeface="黑体" pitchFamily="49" charset="-122"/>
              </a:rPr>
              <a:t>基于 </a:t>
            </a:r>
            <a:r>
              <a:rPr lang="en-US" altLang="zh-CN" dirty="0" smtClean="0">
                <a:latin typeface="黑体" pitchFamily="49" charset="-122"/>
                <a:ea typeface="黑体" pitchFamily="49" charset="-122"/>
              </a:rPr>
              <a:t>XML </a:t>
            </a:r>
            <a:r>
              <a:rPr lang="zh-CN" altLang="en-US" dirty="0" smtClean="0">
                <a:latin typeface="黑体" pitchFamily="49" charset="-122"/>
                <a:ea typeface="黑体" pitchFamily="49" charset="-122"/>
              </a:rPr>
              <a:t>格式开发，所以可以直接使用 </a:t>
            </a:r>
            <a:r>
              <a:rPr lang="en-US" altLang="zh-CN" dirty="0" smtClean="0">
                <a:latin typeface="黑体" pitchFamily="49" charset="-122"/>
                <a:ea typeface="黑体" pitchFamily="49" charset="-122"/>
              </a:rPr>
              <a:t>XML DOM </a:t>
            </a:r>
            <a:r>
              <a:rPr lang="zh-CN" altLang="en-US" dirty="0" smtClean="0">
                <a:latin typeface="黑体" pitchFamily="49" charset="-122"/>
                <a:ea typeface="黑体" pitchFamily="49" charset="-122"/>
              </a:rPr>
              <a:t>文档树、</a:t>
            </a:r>
            <a:r>
              <a:rPr lang="en-US" altLang="zh-CN" dirty="0" smtClean="0">
                <a:latin typeface="黑体" pitchFamily="49" charset="-122"/>
                <a:ea typeface="黑体" pitchFamily="49" charset="-122"/>
              </a:rPr>
              <a:t>XML Schema </a:t>
            </a:r>
            <a:r>
              <a:rPr lang="zh-CN" altLang="en-US" dirty="0" smtClean="0">
                <a:latin typeface="黑体" pitchFamily="49" charset="-122"/>
                <a:ea typeface="黑体" pitchFamily="49" charset="-122"/>
              </a:rPr>
              <a:t>校验等技术和相关的 </a:t>
            </a:r>
            <a:r>
              <a:rPr lang="en-US" altLang="zh-CN" dirty="0" smtClean="0">
                <a:latin typeface="黑体" pitchFamily="49" charset="-122"/>
                <a:ea typeface="黑体" pitchFamily="49" charset="-122"/>
              </a:rPr>
              <a:t>XML </a:t>
            </a:r>
            <a:r>
              <a:rPr lang="zh-CN" altLang="en-US" dirty="0" smtClean="0">
                <a:latin typeface="黑体" pitchFamily="49" charset="-122"/>
                <a:ea typeface="黑体" pitchFamily="49" charset="-122"/>
              </a:rPr>
              <a:t>编辑工具。目前 </a:t>
            </a:r>
            <a:r>
              <a:rPr lang="en-US" altLang="zh-CN" dirty="0" smtClean="0">
                <a:latin typeface="黑体" pitchFamily="49" charset="-122"/>
                <a:ea typeface="黑体" pitchFamily="49" charset="-122"/>
              </a:rPr>
              <a:t>X3D </a:t>
            </a:r>
            <a:r>
              <a:rPr lang="zh-CN" altLang="en-US" dirty="0" smtClean="0">
                <a:latin typeface="黑体" pitchFamily="49" charset="-122"/>
                <a:ea typeface="黑体" pitchFamily="49" charset="-122"/>
              </a:rPr>
              <a:t>已经是通过 </a:t>
            </a:r>
            <a:r>
              <a:rPr lang="en-US" altLang="zh-CN" dirty="0" smtClean="0">
                <a:latin typeface="黑体" pitchFamily="49" charset="-122"/>
                <a:ea typeface="黑体" pitchFamily="49" charset="-122"/>
              </a:rPr>
              <a:t>ISO </a:t>
            </a:r>
            <a:r>
              <a:rPr lang="zh-CN" altLang="en-US" dirty="0" smtClean="0">
                <a:latin typeface="黑体" pitchFamily="49" charset="-122"/>
                <a:ea typeface="黑体" pitchFamily="49" charset="-122"/>
              </a:rPr>
              <a:t>认证的国际标准</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标准号：</a:t>
            </a:r>
            <a:r>
              <a:rPr lang="en-US" altLang="zh-CN" dirty="0" smtClean="0">
                <a:latin typeface="黑体" pitchFamily="49" charset="-122"/>
                <a:ea typeface="黑体" pitchFamily="49" charset="-122"/>
              </a:rPr>
              <a:t> ISO/IEC 19775 </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其生成的文件格式主要是</a:t>
            </a:r>
            <a:r>
              <a:rPr lang="en-US" altLang="zh-CN" dirty="0" smtClean="0">
                <a:latin typeface="黑体" pitchFamily="49" charset="-122"/>
                <a:ea typeface="黑体" pitchFamily="49" charset="-122"/>
              </a:rPr>
              <a:t>x3d</a:t>
            </a:r>
            <a:r>
              <a:rPr lang="zh-CN" altLang="en-US" dirty="0" smtClean="0">
                <a:latin typeface="黑体" pitchFamily="49" charset="-122"/>
                <a:ea typeface="黑体" pitchFamily="49" charset="-122"/>
              </a:rPr>
              <a:t>（纯文本格式），能够表示多边形几何</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参数化几何，光源信息，材料和纹理信息。</a:t>
            </a:r>
            <a:r>
              <a:rPr lang="en-US" altLang="zh-CN" dirty="0" smtClean="0">
                <a:latin typeface="黑体" pitchFamily="49" charset="-122"/>
                <a:ea typeface="黑体" pitchFamily="49" charset="-122"/>
              </a:rPr>
              <a:t>X3d</a:t>
            </a:r>
            <a:r>
              <a:rPr lang="zh-CN" altLang="en-US" dirty="0" smtClean="0">
                <a:latin typeface="黑体" pitchFamily="49" charset="-122"/>
                <a:ea typeface="黑体" pitchFamily="49" charset="-122"/>
              </a:rPr>
              <a:t>的文件结构以场景文件为例，可以简述为几个部分：</a:t>
            </a:r>
            <a:r>
              <a:rPr lang="en-US" altLang="zh-CN" dirty="0" smtClean="0">
                <a:latin typeface="黑体" pitchFamily="49" charset="-122"/>
                <a:ea typeface="黑体" pitchFamily="49" charset="-122"/>
              </a:rPr>
              <a:t>xml</a:t>
            </a:r>
            <a:r>
              <a:rPr lang="zh-CN" altLang="en-US" dirty="0" smtClean="0">
                <a:latin typeface="黑体" pitchFamily="49" charset="-122"/>
                <a:ea typeface="黑体" pitchFamily="49" charset="-122"/>
              </a:rPr>
              <a:t>文件头，</a:t>
            </a:r>
            <a:r>
              <a:rPr lang="en-US" altLang="zh-CN" dirty="0" smtClean="0">
                <a:latin typeface="黑体" pitchFamily="49" charset="-122"/>
                <a:ea typeface="黑体" pitchFamily="49" charset="-122"/>
              </a:rPr>
              <a:t>x3d</a:t>
            </a:r>
            <a:r>
              <a:rPr lang="zh-CN" altLang="en-US" dirty="0" smtClean="0">
                <a:latin typeface="黑体" pitchFamily="49" charset="-122"/>
                <a:ea typeface="黑体" pitchFamily="49" charset="-122"/>
              </a:rPr>
              <a:t>根</a:t>
            </a:r>
            <a:r>
              <a:rPr lang="zh-CN" altLang="en-US" dirty="0" smtClean="0">
                <a:latin typeface="黑体" pitchFamily="49" charset="-122"/>
                <a:ea typeface="黑体" pitchFamily="49" charset="-122"/>
              </a:rPr>
              <a:t>节点（包含</a:t>
            </a:r>
            <a:r>
              <a:rPr lang="zh-CN" altLang="en-US" dirty="0" smtClean="0">
                <a:latin typeface="黑体" pitchFamily="49" charset="-122"/>
                <a:ea typeface="黑体" pitchFamily="49" charset="-122"/>
              </a:rPr>
              <a:t>配置文件与版本</a:t>
            </a:r>
            <a:r>
              <a:rPr lang="zh-CN" altLang="en-US" dirty="0" smtClean="0">
                <a:latin typeface="黑体" pitchFamily="49" charset="-122"/>
                <a:ea typeface="黑体" pitchFamily="49" charset="-122"/>
              </a:rPr>
              <a:t>信息），信息头部分（包含</a:t>
            </a:r>
            <a:r>
              <a:rPr lang="zh-CN" altLang="en-US" dirty="0" smtClean="0">
                <a:latin typeface="黑体" pitchFamily="49" charset="-122"/>
                <a:ea typeface="黑体" pitchFamily="49" charset="-122"/>
              </a:rPr>
              <a:t>元数据</a:t>
            </a:r>
            <a:r>
              <a:rPr lang="zh-CN" altLang="en-US" dirty="0" smtClean="0">
                <a:latin typeface="黑体" pitchFamily="49" charset="-122"/>
                <a:ea typeface="黑体" pitchFamily="49" charset="-122"/>
              </a:rPr>
              <a:t>信息），</a:t>
            </a:r>
            <a:r>
              <a:rPr lang="zh-CN" altLang="en-US" dirty="0" smtClean="0">
                <a:latin typeface="黑体" pitchFamily="49" charset="-122"/>
                <a:ea typeface="黑体" pitchFamily="49" charset="-122"/>
              </a:rPr>
              <a:t>根节点的子</a:t>
            </a:r>
            <a:r>
              <a:rPr lang="zh-CN" altLang="en-US" dirty="0" smtClean="0">
                <a:latin typeface="黑体" pitchFamily="49" charset="-122"/>
                <a:ea typeface="黑体" pitchFamily="49" charset="-122"/>
              </a:rPr>
              <a:t>节点（包含</a:t>
            </a:r>
            <a:r>
              <a:rPr lang="zh-CN" altLang="en-US" dirty="0" smtClean="0">
                <a:latin typeface="黑体" pitchFamily="49" charset="-122"/>
                <a:ea typeface="黑体" pitchFamily="49" charset="-122"/>
              </a:rPr>
              <a:t>具体的场景</a:t>
            </a:r>
            <a:r>
              <a:rPr lang="zh-CN" altLang="en-US" dirty="0" smtClean="0">
                <a:latin typeface="黑体" pitchFamily="49" charset="-122"/>
                <a:ea typeface="黑体" pitchFamily="49" charset="-122"/>
              </a:rPr>
              <a:t>信息）。信息结尾部分。</a:t>
            </a:r>
            <a:endParaRPr lang="en-US" altLang="zh-CN" dirty="0" smtClean="0">
              <a:latin typeface="黑体" pitchFamily="49" charset="-122"/>
              <a:ea typeface="黑体" pitchFamily="49" charset="-122"/>
            </a:endParaRPr>
          </a:p>
          <a:p>
            <a:endParaRPr lang="zh-CN" altLang="en-US" dirty="0">
              <a:latin typeface="黑体" pitchFamily="49" charset="-122"/>
              <a:ea typeface="黑体"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0646" y="331347"/>
            <a:ext cx="8229600" cy="1143000"/>
          </a:xfrm>
        </p:spPr>
        <p:txBody>
          <a:bodyPr>
            <a:noAutofit/>
          </a:bodyPr>
          <a:lstStyle/>
          <a:p>
            <a:r>
              <a:rPr lang="en-US" altLang="zh-CN" sz="3200" dirty="0" smtClean="0"/>
              <a:t>Autodesk Maya</a:t>
            </a:r>
            <a:endParaRPr lang="zh-CN" altLang="en-US" sz="3200" dirty="0"/>
          </a:p>
        </p:txBody>
      </p:sp>
      <p:sp>
        <p:nvSpPr>
          <p:cNvPr id="3" name="内容占位符 2"/>
          <p:cNvSpPr>
            <a:spLocks noGrp="1"/>
          </p:cNvSpPr>
          <p:nvPr>
            <p:ph idx="1"/>
          </p:nvPr>
        </p:nvSpPr>
        <p:spPr/>
        <p:txBody>
          <a:bodyPr>
            <a:normAutofit fontScale="92500" lnSpcReduction="10000"/>
          </a:bodyPr>
          <a:lstStyle/>
          <a:p>
            <a:r>
              <a:rPr lang="en-US" altLang="zh-CN" dirty="0" smtClean="0">
                <a:latin typeface="黑体" pitchFamily="49" charset="-122"/>
                <a:ea typeface="黑体" pitchFamily="49" charset="-122"/>
              </a:rPr>
              <a:t>	Autodesk Maya</a:t>
            </a:r>
            <a:r>
              <a:rPr lang="zh-CN" altLang="en-US" dirty="0" smtClean="0">
                <a:latin typeface="黑体" pitchFamily="49" charset="-122"/>
                <a:ea typeface="黑体" pitchFamily="49" charset="-122"/>
              </a:rPr>
              <a:t>是美国</a:t>
            </a:r>
            <a:r>
              <a:rPr lang="en-US" altLang="zh-CN" dirty="0" smtClean="0">
                <a:latin typeface="黑体" pitchFamily="49" charset="-122"/>
                <a:ea typeface="黑体" pitchFamily="49" charset="-122"/>
              </a:rPr>
              <a:t>Autodesk</a:t>
            </a:r>
            <a:r>
              <a:rPr lang="zh-CN" altLang="en-US" dirty="0" smtClean="0">
                <a:latin typeface="黑体" pitchFamily="49" charset="-122"/>
                <a:ea typeface="黑体" pitchFamily="49" charset="-122"/>
              </a:rPr>
              <a:t>公司出品的世界顶级的三维动画软件，应用对象是专业的影视广告，角色动画，电影特技等。</a:t>
            </a:r>
            <a:r>
              <a:rPr lang="en-US" altLang="zh-CN" dirty="0" smtClean="0">
                <a:latin typeface="黑体" pitchFamily="49" charset="-122"/>
                <a:ea typeface="黑体" pitchFamily="49" charset="-122"/>
              </a:rPr>
              <a:t>Maya</a:t>
            </a:r>
            <a:r>
              <a:rPr lang="zh-CN" altLang="en-US" dirty="0" smtClean="0">
                <a:latin typeface="黑体" pitchFamily="49" charset="-122"/>
                <a:ea typeface="黑体" pitchFamily="49" charset="-122"/>
              </a:rPr>
              <a:t>功能完善，工作灵活，易学易用，制作效率极高，渲染真实感极强，是电影级别的高端制作软件。</a:t>
            </a:r>
            <a:endParaRPr lang="en-US" altLang="zh-CN" dirty="0" smtClean="0">
              <a:latin typeface="黑体" pitchFamily="49" charset="-122"/>
              <a:ea typeface="黑体" pitchFamily="49" charset="-122"/>
            </a:endParaRPr>
          </a:p>
          <a:p>
            <a:r>
              <a:rPr lang="en-US" altLang="zh-CN" dirty="0" smtClean="0">
                <a:latin typeface="黑体" pitchFamily="49" charset="-122"/>
                <a:ea typeface="黑体" pitchFamily="49" charset="-122"/>
              </a:rPr>
              <a:t>	Maya </a:t>
            </a:r>
            <a:r>
              <a:rPr lang="zh-CN" altLang="en-US" dirty="0" smtClean="0">
                <a:latin typeface="黑体" pitchFamily="49" charset="-122"/>
                <a:ea typeface="黑体" pitchFamily="49" charset="-122"/>
              </a:rPr>
              <a:t>集成了</a:t>
            </a:r>
            <a:r>
              <a:rPr lang="en-US" altLang="zh-CN" dirty="0" smtClean="0">
                <a:latin typeface="黑体" pitchFamily="49" charset="-122"/>
                <a:ea typeface="黑体" pitchFamily="49" charset="-122"/>
              </a:rPr>
              <a:t>Alias</a:t>
            </a:r>
            <a:r>
              <a:rPr lang="zh-CN" altLang="en-US" dirty="0" smtClean="0">
                <a:latin typeface="黑体" pitchFamily="49" charset="-122"/>
                <a:ea typeface="黑体" pitchFamily="49" charset="-122"/>
              </a:rPr>
              <a:t>、</a:t>
            </a:r>
            <a:r>
              <a:rPr lang="en-US" altLang="zh-CN" dirty="0" err="1" smtClean="0">
                <a:latin typeface="黑体" pitchFamily="49" charset="-122"/>
                <a:ea typeface="黑体" pitchFamily="49" charset="-122"/>
              </a:rPr>
              <a:t>Wavefront</a:t>
            </a:r>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最先进的动画及数字效果技术。它不仅包括一般三维和视觉效果制作的功能，而且还与最先进的建模、数字化布料模拟、毛发渲染、运动匹配技术相结合。在目前市场上用来进行数字和三维制作的工具中，</a:t>
            </a:r>
            <a:r>
              <a:rPr lang="en-US" altLang="zh-CN" dirty="0" smtClean="0">
                <a:latin typeface="黑体" pitchFamily="49" charset="-122"/>
                <a:ea typeface="黑体" pitchFamily="49" charset="-122"/>
              </a:rPr>
              <a:t>Maya </a:t>
            </a:r>
            <a:r>
              <a:rPr lang="zh-CN" altLang="en-US" dirty="0" smtClean="0">
                <a:latin typeface="黑体" pitchFamily="49" charset="-122"/>
                <a:ea typeface="黑体" pitchFamily="49" charset="-122"/>
              </a:rPr>
              <a:t>是首选解决方案。</a:t>
            </a:r>
            <a:endParaRPr lang="en-US" altLang="zh-CN" dirty="0" smtClean="0">
              <a:latin typeface="黑体" pitchFamily="49" charset="-122"/>
              <a:ea typeface="黑体" pitchFamily="49" charset="-122"/>
            </a:endParaRPr>
          </a:p>
          <a:p>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支持导出的三维数据的格式包括</a:t>
            </a:r>
            <a:r>
              <a:rPr lang="en-US" altLang="zh-CN" dirty="0" smtClean="0">
                <a:latin typeface="黑体" pitchFamily="49" charset="-122"/>
                <a:ea typeface="黑体" pitchFamily="49" charset="-122"/>
              </a:rPr>
              <a:t>OBJ</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IGES</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WRL</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STL</a:t>
            </a:r>
            <a:r>
              <a:rPr lang="zh-CN" altLang="en-US" dirty="0" smtClean="0">
                <a:latin typeface="黑体" pitchFamily="49" charset="-122"/>
                <a:ea typeface="黑体" pitchFamily="49" charset="-122"/>
              </a:rPr>
              <a:t>等等。</a:t>
            </a:r>
            <a:endParaRPr lang="en-US" altLang="zh-CN" dirty="0" smtClean="0">
              <a:latin typeface="黑体" pitchFamily="49" charset="-122"/>
              <a:ea typeface="黑体" pitchFamily="49" charset="-122"/>
            </a:endParaRPr>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338328"/>
            <a:ext cx="8229600" cy="1143000"/>
          </a:xfrm>
        </p:spPr>
        <p:txBody>
          <a:bodyPr>
            <a:noAutofit/>
          </a:bodyPr>
          <a:lstStyle/>
          <a:p>
            <a:r>
              <a:rPr lang="en-US" altLang="zh-CN" sz="3600" dirty="0" smtClean="0"/>
              <a:t>3Ds MAX</a:t>
            </a:r>
            <a:endParaRPr lang="zh-CN" altLang="en-US" sz="3600" dirty="0"/>
          </a:p>
        </p:txBody>
      </p:sp>
      <p:sp>
        <p:nvSpPr>
          <p:cNvPr id="3" name="内容占位符 2"/>
          <p:cNvSpPr>
            <a:spLocks noGrp="1"/>
          </p:cNvSpPr>
          <p:nvPr>
            <p:ph idx="1"/>
          </p:nvPr>
        </p:nvSpPr>
        <p:spPr/>
        <p:txBody>
          <a:bodyPr/>
          <a:lstStyle/>
          <a:p>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 </a:t>
            </a:r>
            <a:r>
              <a:rPr lang="en-US" altLang="zh-CN" sz="2400" dirty="0" smtClean="0">
                <a:latin typeface="黑体" pitchFamily="49" charset="-122"/>
                <a:ea typeface="黑体" pitchFamily="49" charset="-122"/>
              </a:rPr>
              <a:t>3D Studio Max</a:t>
            </a:r>
            <a:r>
              <a:rPr lang="zh-CN" altLang="en-US" sz="2400" dirty="0" smtClean="0">
                <a:latin typeface="黑体" pitchFamily="49" charset="-122"/>
                <a:ea typeface="黑体" pitchFamily="49" charset="-122"/>
              </a:rPr>
              <a:t>，常简称为</a:t>
            </a:r>
            <a:r>
              <a:rPr lang="en-US" altLang="zh-CN" sz="2400" dirty="0" smtClean="0">
                <a:latin typeface="黑体" pitchFamily="49" charset="-122"/>
                <a:ea typeface="黑体" pitchFamily="49" charset="-122"/>
              </a:rPr>
              <a:t>3d Max </a:t>
            </a:r>
            <a:r>
              <a:rPr lang="zh-CN" altLang="en-US" sz="2400" dirty="0" smtClean="0">
                <a:latin typeface="黑体" pitchFamily="49" charset="-122"/>
                <a:ea typeface="黑体" pitchFamily="49" charset="-122"/>
              </a:rPr>
              <a:t>或</a:t>
            </a:r>
            <a:r>
              <a:rPr lang="en-US" altLang="zh-CN" sz="2400" dirty="0" smtClean="0">
                <a:latin typeface="黑体" pitchFamily="49" charset="-122"/>
                <a:ea typeface="黑体" pitchFamily="49" charset="-122"/>
              </a:rPr>
              <a:t>3ds MAX</a:t>
            </a:r>
            <a:r>
              <a:rPr lang="zh-CN" altLang="en-US" sz="2400" dirty="0" smtClean="0">
                <a:latin typeface="黑体" pitchFamily="49" charset="-122"/>
                <a:ea typeface="黑体" pitchFamily="49" charset="-122"/>
              </a:rPr>
              <a:t>，是</a:t>
            </a:r>
            <a:r>
              <a:rPr lang="en-US" altLang="zh-CN" sz="2400" dirty="0" smtClean="0">
                <a:latin typeface="黑体" pitchFamily="49" charset="-122"/>
                <a:ea typeface="黑体" pitchFamily="49" charset="-122"/>
              </a:rPr>
              <a:t>Discreet</a:t>
            </a:r>
            <a:r>
              <a:rPr lang="zh-CN" altLang="en-US" sz="2400" dirty="0" smtClean="0">
                <a:latin typeface="黑体" pitchFamily="49" charset="-122"/>
                <a:ea typeface="黑体" pitchFamily="49" charset="-122"/>
              </a:rPr>
              <a:t>公司开发的（后被</a:t>
            </a:r>
            <a:r>
              <a:rPr lang="en-US" altLang="zh-CN" sz="2400" dirty="0" smtClean="0">
                <a:latin typeface="黑体" pitchFamily="49" charset="-122"/>
                <a:ea typeface="黑体" pitchFamily="49" charset="-122"/>
              </a:rPr>
              <a:t>Autodesk</a:t>
            </a:r>
            <a:r>
              <a:rPr lang="zh-CN" altLang="en-US" sz="2400" dirty="0" smtClean="0">
                <a:latin typeface="黑体" pitchFamily="49" charset="-122"/>
                <a:ea typeface="黑体" pitchFamily="49" charset="-122"/>
              </a:rPr>
              <a:t>公司合并）基于</a:t>
            </a:r>
            <a:r>
              <a:rPr lang="en-US" altLang="zh-CN" sz="2400" dirty="0" smtClean="0">
                <a:latin typeface="黑体" pitchFamily="49" charset="-122"/>
                <a:ea typeface="黑体" pitchFamily="49" charset="-122"/>
              </a:rPr>
              <a:t>PC</a:t>
            </a:r>
            <a:r>
              <a:rPr lang="zh-CN" altLang="en-US" sz="2400" dirty="0" smtClean="0">
                <a:latin typeface="黑体" pitchFamily="49" charset="-122"/>
                <a:ea typeface="黑体" pitchFamily="49" charset="-122"/>
              </a:rPr>
              <a:t>系统的三维动画渲染和制作软件。其出现降低了</a:t>
            </a:r>
            <a:r>
              <a:rPr lang="en-US" altLang="zh-CN" sz="2400" dirty="0" smtClean="0">
                <a:latin typeface="黑体" pitchFamily="49" charset="-122"/>
                <a:ea typeface="黑体" pitchFamily="49" charset="-122"/>
              </a:rPr>
              <a:t>CG</a:t>
            </a:r>
            <a:r>
              <a:rPr lang="zh-CN" altLang="en-US" sz="2400" dirty="0" smtClean="0">
                <a:latin typeface="黑体" pitchFamily="49" charset="-122"/>
                <a:ea typeface="黑体" pitchFamily="49" charset="-122"/>
              </a:rPr>
              <a:t>制作的门槛，首先开始运用在电脑游戏中的动画制作，后更进一步开始参与影视片的特效制作。现在广泛应用于广告、影视、工业设计、建筑设计、三维动画、多媒体制作、游戏、辅助教学以及工程可视化等领域。</a:t>
            </a:r>
            <a:endParaRPr lang="en-US" altLang="zh-CN" sz="2400" dirty="0" smtClean="0">
              <a:latin typeface="黑体" pitchFamily="49" charset="-122"/>
              <a:ea typeface="黑体" pitchFamily="49" charset="-122"/>
            </a:endParaRPr>
          </a:p>
          <a:p>
            <a:r>
              <a:rPr lang="en-US" altLang="zh-CN" sz="2400" dirty="0" smtClean="0">
                <a:latin typeface="黑体" pitchFamily="49" charset="-122"/>
                <a:ea typeface="黑体" pitchFamily="49" charset="-122"/>
              </a:rPr>
              <a:t>	</a:t>
            </a:r>
            <a:r>
              <a:rPr lang="zh-CN" altLang="en-US" sz="2400" dirty="0" smtClean="0">
                <a:latin typeface="黑体" pitchFamily="49" charset="-122"/>
                <a:ea typeface="黑体" pitchFamily="49" charset="-122"/>
              </a:rPr>
              <a:t>其支持软件本身的</a:t>
            </a:r>
            <a:r>
              <a:rPr lang="en-US" altLang="zh-CN" sz="2400" dirty="0" smtClean="0">
                <a:latin typeface="黑体" pitchFamily="49" charset="-122"/>
                <a:ea typeface="黑体" pitchFamily="49" charset="-122"/>
              </a:rPr>
              <a:t>3DS</a:t>
            </a:r>
            <a:r>
              <a:rPr lang="zh-CN" altLang="en-US" sz="2400" dirty="0" smtClean="0">
                <a:latin typeface="黑体" pitchFamily="49" charset="-122"/>
                <a:ea typeface="黑体" pitchFamily="49" charset="-122"/>
              </a:rPr>
              <a:t>文件，或</a:t>
            </a:r>
            <a:r>
              <a:rPr lang="en-US" altLang="zh-CN" sz="2400" dirty="0" smtClean="0">
                <a:latin typeface="黑体" pitchFamily="49" charset="-122"/>
                <a:ea typeface="黑体" pitchFamily="49" charset="-122"/>
              </a:rPr>
              <a:t>Autodesk</a:t>
            </a:r>
            <a:r>
              <a:rPr lang="zh-CN" altLang="en-US" sz="2400" dirty="0" smtClean="0">
                <a:latin typeface="黑体" pitchFamily="49" charset="-122"/>
                <a:ea typeface="黑体" pitchFamily="49" charset="-122"/>
              </a:rPr>
              <a:t>通用的</a:t>
            </a:r>
            <a:r>
              <a:rPr lang="en-US" altLang="zh-CN" sz="2400" dirty="0" smtClean="0">
                <a:latin typeface="黑体" pitchFamily="49" charset="-122"/>
                <a:ea typeface="黑体" pitchFamily="49" charset="-122"/>
              </a:rPr>
              <a:t>FBX</a:t>
            </a:r>
            <a:r>
              <a:rPr lang="zh-CN" altLang="en-US" sz="2400" dirty="0" smtClean="0">
                <a:latin typeface="黑体" pitchFamily="49" charset="-122"/>
                <a:ea typeface="黑体" pitchFamily="49" charset="-122"/>
              </a:rPr>
              <a:t>文件，也能够导出常用的三维文件，如</a:t>
            </a:r>
            <a:r>
              <a:rPr lang="en-US" altLang="zh-CN" sz="2400" dirty="0" smtClean="0">
                <a:latin typeface="黑体" pitchFamily="49" charset="-122"/>
                <a:ea typeface="黑体" pitchFamily="49" charset="-122"/>
              </a:rPr>
              <a:t>OBJ</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IGES</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WRL</a:t>
            </a:r>
            <a:r>
              <a:rPr lang="zh-CN" altLang="en-US" sz="2400" dirty="0" smtClean="0">
                <a:latin typeface="黑体" pitchFamily="49" charset="-122"/>
                <a:ea typeface="黑体" pitchFamily="49" charset="-122"/>
              </a:rPr>
              <a:t>，</a:t>
            </a:r>
            <a:r>
              <a:rPr lang="en-US" altLang="zh-CN" sz="2400" dirty="0" smtClean="0">
                <a:latin typeface="黑体" pitchFamily="49" charset="-122"/>
                <a:ea typeface="黑体" pitchFamily="49" charset="-122"/>
              </a:rPr>
              <a:t>STL</a:t>
            </a:r>
            <a:r>
              <a:rPr lang="zh-CN" altLang="en-US" sz="2400" dirty="0" smtClean="0">
                <a:latin typeface="黑体" pitchFamily="49" charset="-122"/>
                <a:ea typeface="黑体" pitchFamily="49" charset="-122"/>
              </a:rPr>
              <a:t>等等。</a:t>
            </a:r>
            <a:endParaRPr lang="en-US" altLang="zh-CN" sz="2400" dirty="0" smtClean="0">
              <a:latin typeface="黑体" pitchFamily="49" charset="-122"/>
              <a:ea typeface="黑体" pitchFamily="49" charset="-122"/>
            </a:endParaRP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39552" y="260648"/>
            <a:ext cx="8229600" cy="1143000"/>
          </a:xfrm>
        </p:spPr>
        <p:txBody>
          <a:bodyPr/>
          <a:lstStyle/>
          <a:p>
            <a:pPr lvl="0"/>
            <a:r>
              <a:rPr lang="zh-CN" altLang="en-US" dirty="0" smtClean="0"/>
              <a:t>数字化资源的格式</a:t>
            </a:r>
            <a:endParaRPr lang="zh-CN" altLang="en-US" dirty="0"/>
          </a:p>
        </p:txBody>
      </p:sp>
      <p:graphicFrame>
        <p:nvGraphicFramePr>
          <p:cNvPr id="6" name="内容占位符 5"/>
          <p:cNvGraphicFramePr>
            <a:graphicFrameLocks noGrp="1"/>
          </p:cNvGraphicFramePr>
          <p:nvPr>
            <p:ph sz="half" idx="4294967295"/>
            <p:extLst>
              <p:ext uri="{D42A27DB-BD31-4B8C-83A1-F6EECF244321}">
                <p14:modId xmlns:p14="http://schemas.microsoft.com/office/powerpoint/2010/main" xmlns="" val="937424679"/>
              </p:ext>
            </p:extLst>
          </p:nvPr>
        </p:nvGraphicFramePr>
        <p:xfrm>
          <a:off x="467544" y="1600200"/>
          <a:ext cx="4038600" cy="370840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xmlns=""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dirty="0" smtClean="0"/>
                        <a:t>常用二维图像格式</a:t>
                      </a:r>
                    </a:p>
                  </a:txBody>
                  <a:tcPr/>
                </a:tc>
                <a:extLst>
                  <a:ext uri="{0D108BD9-81ED-4DB2-BD59-A6C34878D82A}">
                    <a16:rowId xmlns:a16="http://schemas.microsoft.com/office/drawing/2014/main" xmlns="" val="10000"/>
                  </a:ext>
                </a:extLst>
              </a:tr>
              <a:tr h="370840">
                <a:tc>
                  <a:txBody>
                    <a:bodyPr/>
                    <a:lstStyle/>
                    <a:p>
                      <a:pPr algn="ctr"/>
                      <a:r>
                        <a:rPr lang="en-US" altLang="zh-CN" dirty="0" smtClean="0"/>
                        <a:t>RAW</a:t>
                      </a:r>
                      <a:endParaRPr lang="zh-CN" altLang="en-US" dirty="0"/>
                    </a:p>
                  </a:txBody>
                  <a:tcPr/>
                </a:tc>
                <a:extLst>
                  <a:ext uri="{0D108BD9-81ED-4DB2-BD59-A6C34878D82A}">
                    <a16:rowId xmlns:a16="http://schemas.microsoft.com/office/drawing/2014/main" xmlns="" val="10001"/>
                  </a:ext>
                </a:extLst>
              </a:tr>
              <a:tr h="370840">
                <a:tc>
                  <a:txBody>
                    <a:bodyPr/>
                    <a:lstStyle/>
                    <a:p>
                      <a:pPr algn="ctr"/>
                      <a:r>
                        <a:rPr lang="en-US" altLang="zh-CN" dirty="0" smtClean="0"/>
                        <a:t>BMP</a:t>
                      </a:r>
                      <a:endParaRPr lang="zh-CN" altLang="en-US" dirty="0"/>
                    </a:p>
                  </a:txBody>
                  <a:tcPr/>
                </a:tc>
                <a:extLst>
                  <a:ext uri="{0D108BD9-81ED-4DB2-BD59-A6C34878D82A}">
                    <a16:rowId xmlns:a16="http://schemas.microsoft.com/office/drawing/2014/main" xmlns="" val="10002"/>
                  </a:ext>
                </a:extLst>
              </a:tr>
              <a:tr h="370840">
                <a:tc>
                  <a:txBody>
                    <a:bodyPr/>
                    <a:lstStyle/>
                    <a:p>
                      <a:pPr algn="ctr"/>
                      <a:r>
                        <a:rPr lang="en-US" altLang="zh-CN" dirty="0" smtClean="0"/>
                        <a:t>TIFF</a:t>
                      </a:r>
                      <a:endParaRPr lang="zh-CN" altLang="en-US" dirty="0"/>
                    </a:p>
                  </a:txBody>
                  <a:tcPr/>
                </a:tc>
                <a:extLst>
                  <a:ext uri="{0D108BD9-81ED-4DB2-BD59-A6C34878D82A}">
                    <a16:rowId xmlns:a16="http://schemas.microsoft.com/office/drawing/2014/main" xmlns="" val="10003"/>
                  </a:ext>
                </a:extLst>
              </a:tr>
              <a:tr h="370840">
                <a:tc>
                  <a:txBody>
                    <a:bodyPr/>
                    <a:lstStyle/>
                    <a:p>
                      <a:pPr algn="ctr"/>
                      <a:r>
                        <a:rPr lang="en-US" altLang="zh-CN" dirty="0" smtClean="0"/>
                        <a:t>JPEG</a:t>
                      </a:r>
                      <a:endParaRPr lang="zh-CN" altLang="en-US" dirty="0"/>
                    </a:p>
                  </a:txBody>
                  <a:tcPr/>
                </a:tc>
                <a:extLst>
                  <a:ext uri="{0D108BD9-81ED-4DB2-BD59-A6C34878D82A}">
                    <a16:rowId xmlns:a16="http://schemas.microsoft.com/office/drawing/2014/main" xmlns="" val="10004"/>
                  </a:ext>
                </a:extLst>
              </a:tr>
              <a:tr h="370840">
                <a:tc>
                  <a:txBody>
                    <a:bodyPr/>
                    <a:lstStyle/>
                    <a:p>
                      <a:pPr algn="ctr"/>
                      <a:r>
                        <a:rPr lang="en-US" altLang="zh-CN" dirty="0" smtClean="0"/>
                        <a:t>PGA</a:t>
                      </a:r>
                      <a:endParaRPr lang="zh-CN" altLang="en-US" dirty="0"/>
                    </a:p>
                  </a:txBody>
                  <a:tcPr/>
                </a:tc>
                <a:extLst>
                  <a:ext uri="{0D108BD9-81ED-4DB2-BD59-A6C34878D82A}">
                    <a16:rowId xmlns:a16="http://schemas.microsoft.com/office/drawing/2014/main" xmlns="" val="10005"/>
                  </a:ext>
                </a:extLst>
              </a:tr>
              <a:tr h="370840">
                <a:tc>
                  <a:txBody>
                    <a:bodyPr/>
                    <a:lstStyle/>
                    <a:p>
                      <a:pPr algn="ctr"/>
                      <a:r>
                        <a:rPr lang="en-US" altLang="zh-CN" dirty="0" smtClean="0"/>
                        <a:t>EXIF</a:t>
                      </a:r>
                      <a:endParaRPr lang="zh-CN" altLang="en-US" dirty="0"/>
                    </a:p>
                  </a:txBody>
                  <a:tcPr/>
                </a:tc>
                <a:extLst>
                  <a:ext uri="{0D108BD9-81ED-4DB2-BD59-A6C34878D82A}">
                    <a16:rowId xmlns:a16="http://schemas.microsoft.com/office/drawing/2014/main" xmlns="" val="10006"/>
                  </a:ext>
                </a:extLst>
              </a:tr>
              <a:tr h="370840">
                <a:tc>
                  <a:txBody>
                    <a:bodyPr/>
                    <a:lstStyle/>
                    <a:p>
                      <a:pPr algn="ctr"/>
                      <a:r>
                        <a:rPr lang="en-US" altLang="zh-CN" dirty="0" smtClean="0"/>
                        <a:t>SVG</a:t>
                      </a:r>
                      <a:endParaRPr lang="zh-CN" altLang="en-US" dirty="0"/>
                    </a:p>
                  </a:txBody>
                  <a:tcPr/>
                </a:tc>
                <a:extLst>
                  <a:ext uri="{0D108BD9-81ED-4DB2-BD59-A6C34878D82A}">
                    <a16:rowId xmlns:a16="http://schemas.microsoft.com/office/drawing/2014/main" xmlns="" val="10007"/>
                  </a:ext>
                </a:extLst>
              </a:tr>
              <a:tr h="370840">
                <a:tc>
                  <a:txBody>
                    <a:bodyPr/>
                    <a:lstStyle/>
                    <a:p>
                      <a:pPr algn="ctr"/>
                      <a:r>
                        <a:rPr lang="en-US" altLang="zh-CN" dirty="0" smtClean="0"/>
                        <a:t>PNG</a:t>
                      </a:r>
                      <a:endParaRPr lang="zh-CN" altLang="en-US" dirty="0"/>
                    </a:p>
                  </a:txBody>
                  <a:tcPr/>
                </a:tc>
                <a:extLst>
                  <a:ext uri="{0D108BD9-81ED-4DB2-BD59-A6C34878D82A}">
                    <a16:rowId xmlns:a16="http://schemas.microsoft.com/office/drawing/2014/main" xmlns="" val="10008"/>
                  </a:ext>
                </a:extLst>
              </a:tr>
              <a:tr h="370840">
                <a:tc>
                  <a:txBody>
                    <a:bodyPr/>
                    <a:lstStyle/>
                    <a:p>
                      <a:pPr algn="ctr"/>
                      <a:r>
                        <a:rPr lang="zh-CN" altLang="en-US" dirty="0" smtClean="0"/>
                        <a:t>等</a:t>
                      </a:r>
                      <a:endParaRPr lang="zh-CN" altLang="en-US" dirty="0"/>
                    </a:p>
                  </a:txBody>
                  <a:tcPr/>
                </a:tc>
                <a:extLst>
                  <a:ext uri="{0D108BD9-81ED-4DB2-BD59-A6C34878D82A}">
                    <a16:rowId xmlns:a16="http://schemas.microsoft.com/office/drawing/2014/main" xmlns="" val="10009"/>
                  </a:ext>
                </a:extLst>
              </a:tr>
            </a:tbl>
          </a:graphicData>
        </a:graphic>
      </p:graphicFrame>
      <p:graphicFrame>
        <p:nvGraphicFramePr>
          <p:cNvPr id="5" name="内容占位符 4"/>
          <p:cNvGraphicFramePr>
            <a:graphicFrameLocks noGrp="1"/>
          </p:cNvGraphicFramePr>
          <p:nvPr>
            <p:ph sz="half" idx="4294967295"/>
            <p:extLst>
              <p:ext uri="{D42A27DB-BD31-4B8C-83A1-F6EECF244321}">
                <p14:modId xmlns:p14="http://schemas.microsoft.com/office/powerpoint/2010/main" xmlns="" val="4217545634"/>
              </p:ext>
            </p:extLst>
          </p:nvPr>
        </p:nvGraphicFramePr>
        <p:xfrm>
          <a:off x="4860032" y="1600200"/>
          <a:ext cx="4038600" cy="3708400"/>
        </p:xfrm>
        <a:graphic>
          <a:graphicData uri="http://schemas.openxmlformats.org/drawingml/2006/table">
            <a:tbl>
              <a:tblPr firstRow="1" bandRow="1">
                <a:tableStyleId>{5C22544A-7EE6-4342-B048-85BDC9FD1C3A}</a:tableStyleId>
              </a:tblPr>
              <a:tblGrid>
                <a:gridCol w="4038600">
                  <a:extLst>
                    <a:ext uri="{9D8B030D-6E8A-4147-A177-3AD203B41FA5}">
                      <a16:colId xmlns:a16="http://schemas.microsoft.com/office/drawing/2014/main" xmlns="" val="20000"/>
                    </a:ext>
                  </a:extLst>
                </a:gridCol>
              </a:tblGrid>
              <a:tr h="370840">
                <a:tc>
                  <a:txBody>
                    <a:bodyPr/>
                    <a:lstStyle/>
                    <a:p>
                      <a:pPr algn="ctr"/>
                      <a:r>
                        <a:rPr lang="zh-CN" altLang="en-US" dirty="0" smtClean="0"/>
                        <a:t>常用三维文件格式</a:t>
                      </a:r>
                      <a:endParaRPr lang="zh-CN" altLang="en-US" dirty="0"/>
                    </a:p>
                  </a:txBody>
                  <a:tcPr/>
                </a:tc>
                <a:extLst>
                  <a:ext uri="{0D108BD9-81ED-4DB2-BD59-A6C34878D82A}">
                    <a16:rowId xmlns:a16="http://schemas.microsoft.com/office/drawing/2014/main" xmlns="" val="10000"/>
                  </a:ext>
                </a:extLst>
              </a:tr>
              <a:tr h="370840">
                <a:tc>
                  <a:txBody>
                    <a:bodyPr/>
                    <a:lstStyle/>
                    <a:p>
                      <a:pPr algn="ctr"/>
                      <a:r>
                        <a:rPr lang="en-US" altLang="zh-CN" dirty="0" smtClean="0"/>
                        <a:t>STL</a:t>
                      </a:r>
                      <a:endParaRPr lang="zh-CN" altLang="en-US" dirty="0"/>
                    </a:p>
                  </a:txBody>
                  <a:tcPr/>
                </a:tc>
                <a:extLst>
                  <a:ext uri="{0D108BD9-81ED-4DB2-BD59-A6C34878D82A}">
                    <a16:rowId xmlns:a16="http://schemas.microsoft.com/office/drawing/2014/main" xmlns="" val="10001"/>
                  </a:ext>
                </a:extLst>
              </a:tr>
              <a:tr h="370840">
                <a:tc>
                  <a:txBody>
                    <a:bodyPr/>
                    <a:lstStyle/>
                    <a:p>
                      <a:pPr algn="ctr"/>
                      <a:r>
                        <a:rPr lang="en-US" altLang="zh-CN" dirty="0" smtClean="0"/>
                        <a:t>OBJ</a:t>
                      </a:r>
                    </a:p>
                  </a:txBody>
                  <a:tcPr/>
                </a:tc>
                <a:extLst>
                  <a:ext uri="{0D108BD9-81ED-4DB2-BD59-A6C34878D82A}">
                    <a16:rowId xmlns:a16="http://schemas.microsoft.com/office/drawing/2014/main" xmlns="" val="10002"/>
                  </a:ext>
                </a:extLst>
              </a:tr>
              <a:tr h="370840">
                <a:tc>
                  <a:txBody>
                    <a:bodyPr/>
                    <a:lstStyle/>
                    <a:p>
                      <a:pPr algn="ctr"/>
                      <a:r>
                        <a:rPr lang="en-US" altLang="zh-CN" dirty="0" smtClean="0"/>
                        <a:t>WRL(VRML)</a:t>
                      </a:r>
                      <a:endParaRPr lang="zh-CN" altLang="en-US" dirty="0"/>
                    </a:p>
                  </a:txBody>
                  <a:tcPr/>
                </a:tc>
                <a:extLst>
                  <a:ext uri="{0D108BD9-81ED-4DB2-BD59-A6C34878D82A}">
                    <a16:rowId xmlns:a16="http://schemas.microsoft.com/office/drawing/2014/main" xmlns="" val="10003"/>
                  </a:ext>
                </a:extLst>
              </a:tr>
              <a:tr h="370840">
                <a:tc>
                  <a:txBody>
                    <a:bodyPr/>
                    <a:lstStyle/>
                    <a:p>
                      <a:pPr algn="ctr"/>
                      <a:r>
                        <a:rPr lang="en-US" altLang="zh-CN" dirty="0" smtClean="0"/>
                        <a:t>X3d</a:t>
                      </a:r>
                      <a:endParaRPr lang="zh-CN" altLang="en-US" dirty="0"/>
                    </a:p>
                  </a:txBody>
                  <a:tcPr/>
                </a:tc>
                <a:extLst>
                  <a:ext uri="{0D108BD9-81ED-4DB2-BD59-A6C34878D82A}">
                    <a16:rowId xmlns:a16="http://schemas.microsoft.com/office/drawing/2014/main" xmlns="" val="10004"/>
                  </a:ext>
                </a:extLst>
              </a:tr>
              <a:tr h="370840">
                <a:tc>
                  <a:txBody>
                    <a:bodyPr/>
                    <a:lstStyle/>
                    <a:p>
                      <a:pPr algn="ctr"/>
                      <a:r>
                        <a:rPr lang="en-US" altLang="zh-CN" dirty="0" smtClean="0"/>
                        <a:t>PLY</a:t>
                      </a:r>
                      <a:endParaRPr lang="zh-CN" altLang="en-US" dirty="0"/>
                    </a:p>
                  </a:txBody>
                  <a:tcPr/>
                </a:tc>
                <a:extLst>
                  <a:ext uri="{0D108BD9-81ED-4DB2-BD59-A6C34878D82A}">
                    <a16:rowId xmlns:a16="http://schemas.microsoft.com/office/drawing/2014/main" xmlns="" val="10005"/>
                  </a:ext>
                </a:extLst>
              </a:tr>
              <a:tr h="370840">
                <a:tc>
                  <a:txBody>
                    <a:bodyPr/>
                    <a:lstStyle/>
                    <a:p>
                      <a:pPr algn="ctr"/>
                      <a:r>
                        <a:rPr lang="en-US" altLang="zh-CN" dirty="0" smtClean="0"/>
                        <a:t>U3d</a:t>
                      </a:r>
                      <a:endParaRPr lang="zh-CN" altLang="en-US" dirty="0"/>
                    </a:p>
                  </a:txBody>
                  <a:tcPr/>
                </a:tc>
                <a:extLst>
                  <a:ext uri="{0D108BD9-81ED-4DB2-BD59-A6C34878D82A}">
                    <a16:rowId xmlns:a16="http://schemas.microsoft.com/office/drawing/2014/main" xmlns="" val="10006"/>
                  </a:ext>
                </a:extLst>
              </a:tr>
              <a:tr h="370840">
                <a:tc>
                  <a:txBody>
                    <a:bodyPr/>
                    <a:lstStyle/>
                    <a:p>
                      <a:pPr algn="ctr"/>
                      <a:r>
                        <a:rPr lang="en-US" altLang="zh-CN" dirty="0" smtClean="0"/>
                        <a:t>IGS</a:t>
                      </a:r>
                      <a:endParaRPr lang="zh-CN" altLang="en-US" dirty="0"/>
                    </a:p>
                  </a:txBody>
                  <a:tcPr/>
                </a:tc>
                <a:extLst>
                  <a:ext uri="{0D108BD9-81ED-4DB2-BD59-A6C34878D82A}">
                    <a16:rowId xmlns:a16="http://schemas.microsoft.com/office/drawing/2014/main" xmlns="" val="10007"/>
                  </a:ext>
                </a:extLst>
              </a:tr>
              <a:tr h="370840">
                <a:tc>
                  <a:txBody>
                    <a:bodyPr/>
                    <a:lstStyle/>
                    <a:p>
                      <a:pPr algn="ctr"/>
                      <a:r>
                        <a:rPr lang="en-US" altLang="zh-CN" dirty="0" smtClean="0"/>
                        <a:t>3DS</a:t>
                      </a:r>
                      <a:endParaRPr lang="zh-CN" altLang="en-US" dirty="0"/>
                    </a:p>
                  </a:txBody>
                  <a:tcPr/>
                </a:tc>
                <a:extLst>
                  <a:ext uri="{0D108BD9-81ED-4DB2-BD59-A6C34878D82A}">
                    <a16:rowId xmlns:a16="http://schemas.microsoft.com/office/drawing/2014/main" xmlns="" val="10008"/>
                  </a:ext>
                </a:extLst>
              </a:tr>
              <a:tr h="370840">
                <a:tc>
                  <a:txBody>
                    <a:bodyPr/>
                    <a:lstStyle/>
                    <a:p>
                      <a:pPr algn="ctr"/>
                      <a:r>
                        <a:rPr lang="zh-CN" altLang="en-US" dirty="0" smtClean="0"/>
                        <a:t>等</a:t>
                      </a:r>
                      <a:endParaRPr lang="zh-CN" altLang="en-US" dirty="0"/>
                    </a:p>
                  </a:txBody>
                  <a:tcPr/>
                </a:tc>
                <a:extLst>
                  <a:ext uri="{0D108BD9-81ED-4DB2-BD59-A6C34878D82A}">
                    <a16:rowId xmlns:a16="http://schemas.microsoft.com/office/drawing/2014/main" xmlns="" val="10009"/>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24592" y="260648"/>
            <a:ext cx="8229600" cy="1143000"/>
          </a:xfrm>
        </p:spPr>
        <p:txBody>
          <a:bodyPr/>
          <a:lstStyle/>
          <a:p>
            <a:r>
              <a:rPr lang="en-US" altLang="zh-CN" dirty="0" smtClean="0"/>
              <a:t>STL</a:t>
            </a:r>
            <a:endParaRPr lang="zh-CN" altLang="en-US" dirty="0"/>
          </a:p>
        </p:txBody>
      </p:sp>
      <p:sp>
        <p:nvSpPr>
          <p:cNvPr id="3" name="内容占位符 2"/>
          <p:cNvSpPr>
            <a:spLocks noGrp="1"/>
          </p:cNvSpPr>
          <p:nvPr>
            <p:ph sz="half" idx="4294967295"/>
          </p:nvPr>
        </p:nvSpPr>
        <p:spPr>
          <a:xfrm>
            <a:off x="0" y="1196975"/>
            <a:ext cx="8748713" cy="3887788"/>
          </a:xfrm>
        </p:spPr>
        <p:txBody>
          <a:bodyPr>
            <a:normAutofit/>
          </a:bodyPr>
          <a:lstStyle/>
          <a:p>
            <a:r>
              <a:rPr lang="en-US" altLang="zh-CN" dirty="0" smtClean="0">
                <a:latin typeface="黑体" pitchFamily="49" charset="-122"/>
                <a:ea typeface="黑体" pitchFamily="49" charset="-122"/>
              </a:rPr>
              <a:t>	 STL</a:t>
            </a:r>
            <a:r>
              <a:rPr lang="zh-CN" altLang="en-US" dirty="0" smtClean="0">
                <a:latin typeface="黑体" pitchFamily="49" charset="-122"/>
                <a:ea typeface="黑体" pitchFamily="49" charset="-122"/>
              </a:rPr>
              <a:t>（</a:t>
            </a:r>
            <a:r>
              <a:rPr lang="en-US" altLang="zh-CN" dirty="0" err="1" smtClean="0">
                <a:latin typeface="黑体" pitchFamily="49" charset="-122"/>
                <a:ea typeface="黑体" pitchFamily="49" charset="-122"/>
              </a:rPr>
              <a:t>STereoLithography</a:t>
            </a:r>
            <a:r>
              <a:rPr lang="zh-CN" altLang="en-US" dirty="0" smtClean="0">
                <a:latin typeface="黑体" pitchFamily="49" charset="-122"/>
                <a:ea typeface="黑体" pitchFamily="49" charset="-122"/>
              </a:rPr>
              <a:t>，光固化立体造型术）文件格式是由</a:t>
            </a:r>
            <a:r>
              <a:rPr lang="en-US" altLang="zh-CN" dirty="0" smtClean="0">
                <a:latin typeface="黑体" pitchFamily="49" charset="-122"/>
                <a:ea typeface="黑体" pitchFamily="49" charset="-122"/>
              </a:rPr>
              <a:t>3D SYSTEMS </a:t>
            </a:r>
            <a:r>
              <a:rPr lang="zh-CN" altLang="en-US" dirty="0" smtClean="0">
                <a:latin typeface="黑体" pitchFamily="49" charset="-122"/>
                <a:ea typeface="黑体" pitchFamily="49" charset="-122"/>
              </a:rPr>
              <a:t>公司于</a:t>
            </a:r>
            <a:r>
              <a:rPr lang="en-US" altLang="zh-CN" dirty="0" smtClean="0">
                <a:latin typeface="黑体" pitchFamily="49" charset="-122"/>
                <a:ea typeface="黑体" pitchFamily="49" charset="-122"/>
              </a:rPr>
              <a:t>1988 </a:t>
            </a:r>
            <a:r>
              <a:rPr lang="zh-CN" altLang="en-US" dirty="0" smtClean="0">
                <a:latin typeface="黑体" pitchFamily="49" charset="-122"/>
                <a:ea typeface="黑体" pitchFamily="49" charset="-122"/>
              </a:rPr>
              <a:t>年制定的一个接口协议，是一种为快速原型制造技术服务的三维图形文件格式。</a:t>
            </a:r>
            <a:r>
              <a:rPr lang="en-US" altLang="zh-CN" dirty="0" smtClean="0">
                <a:latin typeface="黑体" pitchFamily="49" charset="-122"/>
                <a:ea typeface="黑体" pitchFamily="49" charset="-122"/>
              </a:rPr>
              <a:t>STL </a:t>
            </a:r>
            <a:r>
              <a:rPr lang="zh-CN" altLang="en-US" dirty="0" smtClean="0">
                <a:latin typeface="黑体" pitchFamily="49" charset="-122"/>
                <a:ea typeface="黑体" pitchFamily="49" charset="-122"/>
              </a:rPr>
              <a:t>文件由多个三角形面片的定义组成，每个三角形面片的定义包括三角形各个定点的三维坐标及三角形面片的法矢量。只包含三维物体表面的几何结构，不包含任何颜色及纹理信息。</a:t>
            </a:r>
            <a:r>
              <a:rPr lang="en-US" altLang="zh-CN" dirty="0" smtClean="0">
                <a:latin typeface="黑体" pitchFamily="49" charset="-122"/>
                <a:ea typeface="黑体" pitchFamily="49" charset="-122"/>
              </a:rPr>
              <a:t>STL </a:t>
            </a:r>
            <a:r>
              <a:rPr lang="zh-CN" altLang="en-US" dirty="0" smtClean="0">
                <a:latin typeface="黑体" pitchFamily="49" charset="-122"/>
                <a:ea typeface="黑体" pitchFamily="49" charset="-122"/>
              </a:rPr>
              <a:t>文件有</a:t>
            </a:r>
            <a:r>
              <a:rPr lang="en-US" altLang="zh-CN" dirty="0" smtClean="0">
                <a:latin typeface="黑体" pitchFamily="49" charset="-122"/>
                <a:ea typeface="黑体" pitchFamily="49" charset="-122"/>
              </a:rPr>
              <a:t>2 </a:t>
            </a:r>
            <a:r>
              <a:rPr lang="zh-CN" altLang="en-US" dirty="0" smtClean="0">
                <a:latin typeface="黑体" pitchFamily="49" charset="-122"/>
                <a:ea typeface="黑体" pitchFamily="49" charset="-122"/>
              </a:rPr>
              <a:t>种类型：文本文件</a:t>
            </a:r>
            <a:r>
              <a:rPr lang="en-US" altLang="zh-CN" dirty="0" smtClean="0">
                <a:latin typeface="黑体" pitchFamily="49" charset="-122"/>
                <a:ea typeface="黑体" pitchFamily="49" charset="-122"/>
              </a:rPr>
              <a:t>(ASCII</a:t>
            </a:r>
            <a:r>
              <a:rPr lang="zh-CN" altLang="en-US" dirty="0" smtClean="0">
                <a:latin typeface="黑体" pitchFamily="49" charset="-122"/>
                <a:ea typeface="黑体" pitchFamily="49" charset="-122"/>
              </a:rPr>
              <a:t>格式</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和二进制文件</a:t>
            </a:r>
            <a:r>
              <a:rPr lang="en-US" altLang="zh-CN" dirty="0" smtClean="0">
                <a:latin typeface="黑体" pitchFamily="49" charset="-122"/>
                <a:ea typeface="黑体" pitchFamily="49" charset="-122"/>
              </a:rPr>
              <a:t>(BINARY)</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OBJ</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smtClean="0">
                <a:latin typeface="黑体" pitchFamily="49" charset="-122"/>
                <a:ea typeface="黑体" pitchFamily="49" charset="-122"/>
              </a:rPr>
              <a:t>	OBJ(Object,</a:t>
            </a:r>
            <a:r>
              <a:rPr lang="zh-CN" altLang="en-US" dirty="0" smtClean="0">
                <a:latin typeface="黑体" pitchFamily="49" charset="-122"/>
                <a:ea typeface="黑体" pitchFamily="49" charset="-122"/>
              </a:rPr>
              <a:t>对象</a:t>
            </a:r>
            <a:r>
              <a:rPr lang="en-US" altLang="zh-CN" dirty="0" smtClean="0">
                <a:latin typeface="黑体" pitchFamily="49" charset="-122"/>
                <a:ea typeface="黑体" pitchFamily="49" charset="-122"/>
              </a:rPr>
              <a:t>)</a:t>
            </a:r>
            <a:r>
              <a:rPr lang="zh-CN" altLang="en-US" dirty="0" smtClean="0">
                <a:latin typeface="黑体" pitchFamily="49" charset="-122"/>
                <a:ea typeface="黑体" pitchFamily="49" charset="-122"/>
              </a:rPr>
              <a:t>文件是</a:t>
            </a:r>
            <a:r>
              <a:rPr lang="en-US" altLang="zh-CN" dirty="0" err="1" smtClean="0">
                <a:latin typeface="黑体" pitchFamily="49" charset="-122"/>
                <a:ea typeface="黑体" pitchFamily="49" charset="-122"/>
              </a:rPr>
              <a:t>Alias|Wavefront</a:t>
            </a:r>
            <a:r>
              <a:rPr lang="zh-CN" altLang="en-US" dirty="0" smtClean="0">
                <a:latin typeface="黑体" pitchFamily="49" charset="-122"/>
                <a:ea typeface="黑体" pitchFamily="49" charset="-122"/>
              </a:rPr>
              <a:t>公司开发的一种标准</a:t>
            </a:r>
            <a:r>
              <a:rPr lang="en-US" altLang="zh-CN" dirty="0" smtClean="0">
                <a:latin typeface="黑体" pitchFamily="49" charset="-122"/>
                <a:ea typeface="黑体" pitchFamily="49" charset="-122"/>
              </a:rPr>
              <a:t>3D</a:t>
            </a:r>
            <a:r>
              <a:rPr lang="zh-CN" altLang="en-US" dirty="0" smtClean="0">
                <a:latin typeface="黑体" pitchFamily="49" charset="-122"/>
                <a:ea typeface="黑体" pitchFamily="49" charset="-122"/>
              </a:rPr>
              <a:t>模型文件格式，很适合用于</a:t>
            </a:r>
            <a:r>
              <a:rPr lang="en-US" altLang="zh-CN" dirty="0" smtClean="0">
                <a:latin typeface="黑体" pitchFamily="49" charset="-122"/>
                <a:ea typeface="黑体" pitchFamily="49" charset="-122"/>
              </a:rPr>
              <a:t>3D</a:t>
            </a:r>
            <a:r>
              <a:rPr lang="zh-CN" altLang="en-US" dirty="0" smtClean="0">
                <a:latin typeface="黑体" pitchFamily="49" charset="-122"/>
                <a:ea typeface="黑体" pitchFamily="49" charset="-122"/>
              </a:rPr>
              <a:t>软件模型之间的互导，也可以通过</a:t>
            </a:r>
            <a:r>
              <a:rPr lang="en-US" altLang="zh-CN" dirty="0" smtClean="0">
                <a:latin typeface="黑体" pitchFamily="49" charset="-122"/>
                <a:ea typeface="黑体" pitchFamily="49" charset="-122"/>
              </a:rPr>
              <a:t>Maya</a:t>
            </a:r>
            <a:r>
              <a:rPr lang="zh-CN" altLang="en-US" dirty="0" smtClean="0">
                <a:latin typeface="黑体" pitchFamily="49" charset="-122"/>
                <a:ea typeface="黑体" pitchFamily="49" charset="-122"/>
              </a:rPr>
              <a:t>读写。在</a:t>
            </a:r>
            <a:r>
              <a:rPr lang="en-US" altLang="zh-CN" dirty="0" smtClean="0">
                <a:latin typeface="黑体" pitchFamily="49" charset="-122"/>
                <a:ea typeface="黑体" pitchFamily="49" charset="-122"/>
              </a:rPr>
              <a:t>3dsMax</a:t>
            </a:r>
            <a:r>
              <a:rPr lang="zh-CN" altLang="en-US" dirty="0" smtClean="0">
                <a:latin typeface="黑体" pitchFamily="49" charset="-122"/>
                <a:ea typeface="黑体" pitchFamily="49" charset="-122"/>
              </a:rPr>
              <a:t>或</a:t>
            </a:r>
            <a:r>
              <a:rPr lang="en-US" altLang="zh-CN" dirty="0" err="1" smtClean="0">
                <a:latin typeface="黑体" pitchFamily="49" charset="-122"/>
                <a:ea typeface="黑体" pitchFamily="49" charset="-122"/>
              </a:rPr>
              <a:t>LightWave</a:t>
            </a:r>
            <a:r>
              <a:rPr lang="zh-CN" altLang="en-US" dirty="0" smtClean="0">
                <a:latin typeface="黑体" pitchFamily="49" charset="-122"/>
                <a:ea typeface="黑体" pitchFamily="49" charset="-122"/>
              </a:rPr>
              <a:t>中建立的模型，如果想调到</a:t>
            </a:r>
            <a:r>
              <a:rPr lang="en-US" altLang="zh-CN" dirty="0" smtClean="0">
                <a:latin typeface="黑体" pitchFamily="49" charset="-122"/>
                <a:ea typeface="黑体" pitchFamily="49" charset="-122"/>
              </a:rPr>
              <a:t>Maya</a:t>
            </a:r>
            <a:r>
              <a:rPr lang="zh-CN" altLang="en-US" dirty="0" smtClean="0">
                <a:latin typeface="黑体" pitchFamily="49" charset="-122"/>
                <a:ea typeface="黑体" pitchFamily="49" charset="-122"/>
              </a:rPr>
              <a:t>里面渲染，导出</a:t>
            </a:r>
            <a:r>
              <a:rPr lang="en-US" altLang="zh-CN" dirty="0" smtClean="0">
                <a:latin typeface="黑体" pitchFamily="49" charset="-122"/>
                <a:ea typeface="黑体" pitchFamily="49" charset="-122"/>
              </a:rPr>
              <a:t>OBJ</a:t>
            </a:r>
            <a:r>
              <a:rPr lang="zh-CN" altLang="en-US" dirty="0" smtClean="0">
                <a:latin typeface="黑体" pitchFamily="49" charset="-122"/>
                <a:ea typeface="黑体" pitchFamily="49" charset="-122"/>
              </a:rPr>
              <a:t>文件就是一种很好的选择。目前几乎所有知名的</a:t>
            </a:r>
            <a:r>
              <a:rPr lang="en-US" altLang="zh-CN" dirty="0" smtClean="0">
                <a:latin typeface="黑体" pitchFamily="49" charset="-122"/>
                <a:ea typeface="黑体" pitchFamily="49" charset="-122"/>
              </a:rPr>
              <a:t>3D</a:t>
            </a:r>
            <a:r>
              <a:rPr lang="zh-CN" altLang="en-US" dirty="0" smtClean="0">
                <a:latin typeface="黑体" pitchFamily="49" charset="-122"/>
                <a:ea typeface="黑体" pitchFamily="49" charset="-122"/>
              </a:rPr>
              <a:t>软件都支持</a:t>
            </a:r>
            <a:r>
              <a:rPr lang="en-US" altLang="zh-CN" dirty="0" smtClean="0">
                <a:latin typeface="黑体" pitchFamily="49" charset="-122"/>
                <a:ea typeface="黑体" pitchFamily="49" charset="-122"/>
              </a:rPr>
              <a:t>OBJ</a:t>
            </a:r>
            <a:r>
              <a:rPr lang="zh-CN" altLang="en-US" dirty="0" smtClean="0">
                <a:latin typeface="黑体" pitchFamily="49" charset="-122"/>
                <a:ea typeface="黑体" pitchFamily="49" charset="-122"/>
              </a:rPr>
              <a:t>文件的读写，有的需要通过插件才能实现。</a:t>
            </a:r>
            <a:endParaRPr lang="en-US" altLang="zh-CN" dirty="0" smtClean="0">
              <a:latin typeface="黑体" pitchFamily="49" charset="-122"/>
              <a:ea typeface="黑体" pitchFamily="49" charset="-122"/>
            </a:endParaRPr>
          </a:p>
          <a:p>
            <a:r>
              <a:rPr lang="en-US" altLang="zh-CN" dirty="0" smtClean="0">
                <a:latin typeface="黑体" pitchFamily="49" charset="-122"/>
                <a:ea typeface="黑体" pitchFamily="49" charset="-122"/>
              </a:rPr>
              <a:t>	OBJ3.0</a:t>
            </a:r>
            <a:r>
              <a:rPr lang="zh-CN" altLang="en-US" dirty="0" smtClean="0">
                <a:latin typeface="黑体" pitchFamily="49" charset="-122"/>
                <a:ea typeface="黑体" pitchFamily="49" charset="-122"/>
              </a:rPr>
              <a:t>文件格式支持丰富的几何元素：直线</a:t>
            </a:r>
            <a:r>
              <a:rPr lang="en-US" altLang="zh-CN" dirty="0" smtClean="0">
                <a:latin typeface="黑体" pitchFamily="49" charset="-122"/>
                <a:ea typeface="黑体" pitchFamily="49" charset="-122"/>
              </a:rPr>
              <a:t>(Line)</a:t>
            </a:r>
            <a:r>
              <a:rPr lang="zh-CN" altLang="en-US" dirty="0" smtClean="0">
                <a:latin typeface="黑体" pitchFamily="49" charset="-122"/>
                <a:ea typeface="黑体" pitchFamily="49" charset="-122"/>
              </a:rPr>
              <a:t>、多边形</a:t>
            </a:r>
            <a:r>
              <a:rPr lang="en-US" altLang="zh-CN" dirty="0" smtClean="0">
                <a:latin typeface="黑体" pitchFamily="49" charset="-122"/>
                <a:ea typeface="黑体" pitchFamily="49" charset="-122"/>
              </a:rPr>
              <a:t>(Polygon)</a:t>
            </a:r>
            <a:r>
              <a:rPr lang="zh-CN" altLang="en-US" dirty="0" smtClean="0">
                <a:latin typeface="黑体" pitchFamily="49" charset="-122"/>
                <a:ea typeface="黑体" pitchFamily="49" charset="-122"/>
              </a:rPr>
              <a:t>、表面</a:t>
            </a:r>
            <a:r>
              <a:rPr lang="en-US" altLang="zh-CN" dirty="0" smtClean="0">
                <a:latin typeface="黑体" pitchFamily="49" charset="-122"/>
                <a:ea typeface="黑体" pitchFamily="49" charset="-122"/>
              </a:rPr>
              <a:t>(Surface)</a:t>
            </a:r>
            <a:r>
              <a:rPr lang="zh-CN" altLang="en-US" dirty="0" smtClean="0">
                <a:latin typeface="黑体" pitchFamily="49" charset="-122"/>
                <a:ea typeface="黑体" pitchFamily="49" charset="-122"/>
              </a:rPr>
              <a:t>和自由形态曲线</a:t>
            </a:r>
            <a:r>
              <a:rPr lang="en-US" altLang="zh-CN" dirty="0" smtClean="0">
                <a:latin typeface="黑体" pitchFamily="49" charset="-122"/>
                <a:ea typeface="黑体" pitchFamily="49" charset="-122"/>
              </a:rPr>
              <a:t>(Free-form Curve)</a:t>
            </a:r>
            <a:r>
              <a:rPr lang="zh-CN" altLang="en-US" dirty="0" smtClean="0">
                <a:latin typeface="黑体" pitchFamily="49" charset="-122"/>
                <a:ea typeface="黑体" pitchFamily="49" charset="-122"/>
              </a:rPr>
              <a:t>。相比与</a:t>
            </a:r>
            <a:r>
              <a:rPr lang="en-US" altLang="zh-CN" dirty="0" smtClean="0">
                <a:latin typeface="黑体" pitchFamily="49" charset="-122"/>
                <a:ea typeface="黑体" pitchFamily="49" charset="-122"/>
              </a:rPr>
              <a:t>STL</a:t>
            </a:r>
            <a:r>
              <a:rPr lang="zh-CN" altLang="en-US" dirty="0" smtClean="0">
                <a:latin typeface="黑体" pitchFamily="49" charset="-122"/>
                <a:ea typeface="黑体" pitchFamily="49" charset="-122"/>
              </a:rPr>
              <a:t>格式， </a:t>
            </a:r>
            <a:r>
              <a:rPr lang="en-US" altLang="zh-CN" dirty="0" smtClean="0">
                <a:latin typeface="黑体" pitchFamily="49" charset="-122"/>
                <a:ea typeface="黑体" pitchFamily="49" charset="-122"/>
              </a:rPr>
              <a:t>OBJ</a:t>
            </a:r>
            <a:r>
              <a:rPr lang="zh-CN" altLang="en-US" dirty="0" smtClean="0">
                <a:latin typeface="黑体" pitchFamily="49" charset="-122"/>
                <a:ea typeface="黑体" pitchFamily="49" charset="-122"/>
              </a:rPr>
              <a:t>文件支持三个点以上的面，有利于复杂的模型加工。支持贴图坐标，但不包含贴图文件路径。</a:t>
            </a:r>
            <a:endParaRPr lang="zh-CN" altLang="en-US" dirty="0">
              <a:latin typeface="黑体" pitchFamily="49" charset="-122"/>
              <a:ea typeface="黑体"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U3d</a:t>
            </a:r>
            <a:endParaRPr lang="zh-CN" altLang="en-US" dirty="0"/>
          </a:p>
        </p:txBody>
      </p:sp>
      <p:sp>
        <p:nvSpPr>
          <p:cNvPr id="3" name="内容占位符 2"/>
          <p:cNvSpPr>
            <a:spLocks noGrp="1"/>
          </p:cNvSpPr>
          <p:nvPr>
            <p:ph idx="1"/>
          </p:nvPr>
        </p:nvSpPr>
        <p:spPr/>
        <p:txBody>
          <a:bodyPr/>
          <a:lstStyle/>
          <a:p>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 </a:t>
            </a:r>
            <a:r>
              <a:rPr lang="en-US" altLang="zh-CN" dirty="0" smtClean="0">
                <a:latin typeface="黑体" pitchFamily="49" charset="-122"/>
                <a:ea typeface="黑体" pitchFamily="49" charset="-122"/>
              </a:rPr>
              <a:t>U3D</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Universal 3D</a:t>
            </a:r>
            <a:r>
              <a:rPr lang="zh-CN" altLang="en-US" dirty="0" smtClean="0">
                <a:latin typeface="黑体" pitchFamily="49" charset="-122"/>
                <a:ea typeface="黑体" pitchFamily="49" charset="-122"/>
              </a:rPr>
              <a:t>）三维文件具有可视化好、形象直观、设计效率高、以及能为企业数字化的各类应用环节提供完整的设计、工艺、制造信息等优势。其目标是为不同机构间各种类型三维数据交换提供通用的标准。</a:t>
            </a:r>
            <a:endParaRPr lang="en-US" altLang="zh-CN" dirty="0" smtClean="0">
              <a:latin typeface="黑体" pitchFamily="49" charset="-122"/>
              <a:ea typeface="黑体" pitchFamily="49" charset="-122"/>
            </a:endParaRPr>
          </a:p>
          <a:p>
            <a:r>
              <a:rPr lang="en-US" altLang="zh-CN" dirty="0" smtClean="0">
                <a:latin typeface="黑体" pitchFamily="49" charset="-122"/>
                <a:ea typeface="黑体" pitchFamily="49" charset="-122"/>
              </a:rPr>
              <a:t>	U3D</a:t>
            </a:r>
            <a:r>
              <a:rPr lang="zh-CN" altLang="en-US" dirty="0" smtClean="0">
                <a:latin typeface="黑体" pitchFamily="49" charset="-122"/>
                <a:ea typeface="黑体" pitchFamily="49" charset="-122"/>
              </a:rPr>
              <a:t>也能被</a:t>
            </a:r>
            <a:r>
              <a:rPr lang="en-US" altLang="zh-CN" dirty="0" smtClean="0">
                <a:latin typeface="黑体" pitchFamily="49" charset="-122"/>
                <a:ea typeface="黑体" pitchFamily="49" charset="-122"/>
              </a:rPr>
              <a:t>PDF</a:t>
            </a:r>
            <a:r>
              <a:rPr lang="zh-CN" altLang="en-US" dirty="0" smtClean="0">
                <a:latin typeface="黑体" pitchFamily="49" charset="-122"/>
                <a:ea typeface="黑体" pitchFamily="49" charset="-122"/>
              </a:rPr>
              <a:t>格式支持，能够方便插入</a:t>
            </a:r>
            <a:r>
              <a:rPr lang="en-US" altLang="zh-CN" dirty="0" smtClean="0">
                <a:latin typeface="黑体" pitchFamily="49" charset="-122"/>
                <a:ea typeface="黑体" pitchFamily="49" charset="-122"/>
              </a:rPr>
              <a:t>PDF</a:t>
            </a:r>
            <a:r>
              <a:rPr lang="zh-CN" altLang="en-US" dirty="0" smtClean="0">
                <a:latin typeface="黑体" pitchFamily="49" charset="-122"/>
                <a:ea typeface="黑体" pitchFamily="49" charset="-122"/>
              </a:rPr>
              <a:t>文档文件，通过</a:t>
            </a:r>
            <a:r>
              <a:rPr lang="en-US" altLang="zh-CN" dirty="0" smtClean="0">
                <a:latin typeface="黑体" pitchFamily="49" charset="-122"/>
                <a:ea typeface="黑体" pitchFamily="49" charset="-122"/>
              </a:rPr>
              <a:t>Adobe Acrobat</a:t>
            </a:r>
            <a:r>
              <a:rPr lang="zh-CN" altLang="en-US" dirty="0" smtClean="0">
                <a:latin typeface="黑体" pitchFamily="49" charset="-122"/>
                <a:ea typeface="黑体" pitchFamily="49" charset="-122"/>
              </a:rPr>
              <a:t>阅读器打开能够进行交互可视化展示。</a:t>
            </a:r>
            <a:endParaRPr lang="en-US" altLang="zh-CN" dirty="0" smtClean="0">
              <a:latin typeface="黑体" pitchFamily="49" charset="-122"/>
              <a:ea typeface="黑体"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IGS</a:t>
            </a:r>
            <a:endParaRPr lang="zh-CN" altLang="en-US" dirty="0"/>
          </a:p>
        </p:txBody>
      </p:sp>
      <p:sp>
        <p:nvSpPr>
          <p:cNvPr id="3" name="内容占位符 2"/>
          <p:cNvSpPr>
            <a:spLocks noGrp="1"/>
          </p:cNvSpPr>
          <p:nvPr>
            <p:ph idx="1"/>
          </p:nvPr>
        </p:nvSpPr>
        <p:spPr/>
        <p:txBody>
          <a:bodyPr/>
          <a:lstStyle/>
          <a:p>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  </a:t>
            </a:r>
            <a:r>
              <a:rPr lang="en-US" altLang="zh-CN" dirty="0" smtClean="0">
                <a:latin typeface="黑体" pitchFamily="49" charset="-122"/>
                <a:ea typeface="黑体" pitchFamily="49" charset="-122"/>
              </a:rPr>
              <a:t>IGS</a:t>
            </a:r>
            <a:r>
              <a:rPr lang="zh-CN" altLang="en-US" dirty="0" smtClean="0">
                <a:latin typeface="黑体" pitchFamily="49" charset="-122"/>
                <a:ea typeface="黑体" pitchFamily="49" charset="-122"/>
              </a:rPr>
              <a:t>是根据</a:t>
            </a:r>
            <a:r>
              <a:rPr lang="en-US" altLang="zh-CN" dirty="0" smtClean="0">
                <a:latin typeface="黑体" pitchFamily="49" charset="-122"/>
                <a:ea typeface="黑体" pitchFamily="49" charset="-122"/>
              </a:rPr>
              <a:t>IGES</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 Initial Graphics Exchange Specification</a:t>
            </a:r>
            <a:r>
              <a:rPr lang="zh-CN" altLang="en-US" dirty="0" smtClean="0">
                <a:latin typeface="黑体" pitchFamily="49" charset="-122"/>
                <a:ea typeface="黑体" pitchFamily="49" charset="-122"/>
              </a:rPr>
              <a:t>，初始化图形交换规范）标准生成的文件，主要用于不同计算机辅助设计系统（</a:t>
            </a:r>
            <a:r>
              <a:rPr lang="en-US" altLang="zh-CN" dirty="0" smtClean="0">
                <a:latin typeface="黑体" pitchFamily="49" charset="-122"/>
                <a:ea typeface="黑体" pitchFamily="49" charset="-122"/>
              </a:rPr>
              <a:t>compute-aid design</a:t>
            </a:r>
            <a:r>
              <a:rPr lang="zh-CN" altLang="en-US" dirty="0" smtClean="0">
                <a:latin typeface="黑体" pitchFamily="49" charset="-122"/>
                <a:ea typeface="黑体" pitchFamily="49" charset="-122"/>
              </a:rPr>
              <a:t>，</a:t>
            </a:r>
            <a:r>
              <a:rPr lang="en-US" altLang="zh-CN" dirty="0" smtClean="0">
                <a:latin typeface="黑体" pitchFamily="49" charset="-122"/>
                <a:ea typeface="黑体" pitchFamily="49" charset="-122"/>
              </a:rPr>
              <a:t>CAD</a:t>
            </a:r>
            <a:r>
              <a:rPr lang="zh-CN" altLang="en-US" dirty="0" smtClean="0">
                <a:latin typeface="黑体" pitchFamily="49" charset="-122"/>
                <a:ea typeface="黑体" pitchFamily="49" charset="-122"/>
              </a:rPr>
              <a:t>）的文件转换，</a:t>
            </a:r>
            <a:r>
              <a:rPr lang="en-US" altLang="zh-CN" dirty="0" smtClean="0">
                <a:latin typeface="黑体" pitchFamily="49" charset="-122"/>
                <a:ea typeface="黑体" pitchFamily="49" charset="-122"/>
              </a:rPr>
              <a:t>1988</a:t>
            </a:r>
            <a:r>
              <a:rPr lang="zh-CN" altLang="en-US" dirty="0" smtClean="0">
                <a:latin typeface="黑体" pitchFamily="49" charset="-122"/>
                <a:ea typeface="黑体" pitchFamily="49" charset="-122"/>
              </a:rPr>
              <a:t>年制定的标准号：</a:t>
            </a:r>
            <a:r>
              <a:rPr lang="en-US" altLang="zh-CN" dirty="0" smtClean="0">
                <a:latin typeface="黑体" pitchFamily="49" charset="-122"/>
                <a:ea typeface="黑体" pitchFamily="49" charset="-122"/>
              </a:rPr>
              <a:t> NBSIR 88-3813</a:t>
            </a:r>
            <a:r>
              <a:rPr lang="zh-CN" altLang="en-US" dirty="0" smtClean="0">
                <a:latin typeface="黑体" pitchFamily="49" charset="-122"/>
                <a:ea typeface="黑体" pitchFamily="49" charset="-122"/>
              </a:rPr>
              <a:t>。</a:t>
            </a:r>
            <a:endParaRPr lang="en-US" altLang="zh-CN" dirty="0" smtClean="0">
              <a:latin typeface="黑体" pitchFamily="49" charset="-122"/>
              <a:ea typeface="黑体" pitchFamily="49" charset="-122"/>
            </a:endParaRPr>
          </a:p>
          <a:p>
            <a:r>
              <a:rPr lang="en-US" altLang="zh-CN" dirty="0" smtClean="0">
                <a:latin typeface="黑体" pitchFamily="49" charset="-122"/>
                <a:ea typeface="黑体" pitchFamily="49" charset="-122"/>
              </a:rPr>
              <a:t>	</a:t>
            </a:r>
            <a:r>
              <a:rPr lang="zh-CN" altLang="en-US" dirty="0" smtClean="0">
                <a:latin typeface="黑体" pitchFamily="49" charset="-122"/>
                <a:ea typeface="黑体" pitchFamily="49" charset="-122"/>
              </a:rPr>
              <a:t>其在应用中暴露的主要问题有：数据文件过大，数据转换处理时间过长；只注意了图形数据转换而忽略了其他信息的转换。尽管如此，</a:t>
            </a:r>
            <a:r>
              <a:rPr lang="en-US" altLang="zh-CN" dirty="0" smtClean="0">
                <a:latin typeface="黑体" pitchFamily="49" charset="-122"/>
                <a:ea typeface="黑体" pitchFamily="49" charset="-122"/>
              </a:rPr>
              <a:t>IGES</a:t>
            </a:r>
            <a:r>
              <a:rPr lang="zh-CN" altLang="en-US" dirty="0" smtClean="0">
                <a:latin typeface="黑体" pitchFamily="49" charset="-122"/>
                <a:ea typeface="黑体" pitchFamily="49" charset="-122"/>
              </a:rPr>
              <a:t>仍然是各国广泛使用的事实上的国际标准数据交换格式，我国于</a:t>
            </a:r>
            <a:r>
              <a:rPr lang="en-US" altLang="zh-CN" dirty="0" smtClean="0">
                <a:latin typeface="黑体" pitchFamily="49" charset="-122"/>
                <a:ea typeface="黑体" pitchFamily="49" charset="-122"/>
              </a:rPr>
              <a:t>1993</a:t>
            </a:r>
            <a:r>
              <a:rPr lang="zh-CN" altLang="en-US" dirty="0" smtClean="0">
                <a:latin typeface="黑体" pitchFamily="49" charset="-122"/>
                <a:ea typeface="黑体" pitchFamily="49" charset="-122"/>
              </a:rPr>
              <a:t>年</a:t>
            </a:r>
            <a:r>
              <a:rPr lang="en-US" altLang="zh-CN" dirty="0" smtClean="0">
                <a:latin typeface="黑体" pitchFamily="49" charset="-122"/>
                <a:ea typeface="黑体" pitchFamily="49" charset="-122"/>
              </a:rPr>
              <a:t>9</a:t>
            </a:r>
            <a:r>
              <a:rPr lang="zh-CN" altLang="en-US" dirty="0" smtClean="0">
                <a:latin typeface="黑体" pitchFamily="49" charset="-122"/>
                <a:ea typeface="黑体" pitchFamily="49" charset="-122"/>
              </a:rPr>
              <a:t>月起将</a:t>
            </a:r>
            <a:r>
              <a:rPr lang="en-US" altLang="zh-CN" dirty="0" smtClean="0">
                <a:latin typeface="黑体" pitchFamily="49" charset="-122"/>
                <a:ea typeface="黑体" pitchFamily="49" charset="-122"/>
              </a:rPr>
              <a:t>IGES3.0</a:t>
            </a:r>
            <a:r>
              <a:rPr lang="zh-CN" altLang="en-US" smtClean="0">
                <a:latin typeface="黑体" pitchFamily="49" charset="-122"/>
                <a:ea typeface="黑体" pitchFamily="49" charset="-122"/>
              </a:rPr>
              <a:t>作为国家推荐标准。</a:t>
            </a:r>
          </a:p>
          <a:p>
            <a:endParaRPr lang="en-US" altLang="zh-CN" dirty="0" smtClean="0">
              <a:latin typeface="黑体" pitchFamily="49" charset="-122"/>
              <a:ea typeface="黑体"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914400" y="512064"/>
            <a:ext cx="7772400" cy="914400"/>
          </a:xfrm>
          <a:prstGeom prst="rect">
            <a:avLst/>
          </a:prstGeom>
        </p:spPr>
        <p:txBody>
          <a:bodyPr vert="horz" anchor="t">
            <a:noAutofit/>
          </a:bodyPr>
          <a:lstStyle/>
          <a:p>
            <a:pPr>
              <a:spcBef>
                <a:spcPct val="0"/>
              </a:spcBef>
            </a:pPr>
            <a:r>
              <a:rPr kumimoji="0" lang="zh-CN" altLang="en-US" sz="4000" b="0" i="0" u="none" strike="noStrike" kern="1200" cap="none" spc="-150" normalizeH="0" baseline="0" noProof="0" dirty="0" smtClean="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rPr>
              <a:t>相关标准与规范</a:t>
            </a:r>
            <a:endParaRPr kumimoji="0" lang="zh-CN" altLang="en-US" sz="4000" b="0" i="0" u="none" strike="noStrike" kern="1200" cap="none" spc="-150" normalizeH="0" baseline="0" noProof="0" dirty="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endParaRPr>
          </a:p>
        </p:txBody>
      </p:sp>
      <p:sp>
        <p:nvSpPr>
          <p:cNvPr id="7" name="内容占位符 2"/>
          <p:cNvSpPr>
            <a:spLocks noGrp="1"/>
          </p:cNvSpPr>
          <p:nvPr>
            <p:ph idx="1"/>
          </p:nvPr>
        </p:nvSpPr>
        <p:spPr/>
        <p:txBody>
          <a:bodyPr/>
          <a:lstStyle/>
          <a:p>
            <a:pPr>
              <a:lnSpc>
                <a:spcPct val="114000"/>
              </a:lnSpc>
            </a:pPr>
            <a:r>
              <a:rPr lang="zh-CN" altLang="en-US" b="0" dirty="0" smtClean="0">
                <a:solidFill>
                  <a:schemeClr val="tx1"/>
                </a:solidFill>
                <a:latin typeface="黑体" pitchFamily="49" charset="-122"/>
                <a:ea typeface="黑体" pitchFamily="49" charset="-122"/>
              </a:rPr>
              <a:t>目前可国内外对文物数字化资源都有一些相关的标准与规范，国外应用比较广泛的标准有</a:t>
            </a:r>
            <a:r>
              <a:rPr lang="en-US" altLang="zh-CN" b="0" dirty="0" smtClean="0">
                <a:solidFill>
                  <a:schemeClr val="tx1"/>
                </a:solidFill>
                <a:latin typeface="黑体" pitchFamily="49" charset="-122"/>
                <a:ea typeface="黑体" pitchFamily="49" charset="-122"/>
              </a:rPr>
              <a:t>DC</a:t>
            </a:r>
            <a:r>
              <a:rPr lang="zh-CN" altLang="en-US" b="0" dirty="0" smtClean="0">
                <a:solidFill>
                  <a:schemeClr val="tx1"/>
                </a:solidFill>
                <a:latin typeface="黑体" pitchFamily="49" charset="-122"/>
                <a:ea typeface="黑体" pitchFamily="49" charset="-122"/>
              </a:rPr>
              <a:t>，</a:t>
            </a:r>
            <a:r>
              <a:rPr lang="en-US" altLang="zh-CN" b="0" dirty="0" smtClean="0">
                <a:solidFill>
                  <a:schemeClr val="tx1"/>
                </a:solidFill>
                <a:latin typeface="黑体" pitchFamily="49" charset="-122"/>
                <a:ea typeface="黑体" pitchFamily="49" charset="-122"/>
              </a:rPr>
              <a:t>CDWA</a:t>
            </a:r>
            <a:r>
              <a:rPr lang="zh-CN" altLang="en-US" b="0" dirty="0" smtClean="0">
                <a:solidFill>
                  <a:schemeClr val="tx1"/>
                </a:solidFill>
                <a:latin typeface="黑体" pitchFamily="49" charset="-122"/>
                <a:ea typeface="黑体" pitchFamily="49" charset="-122"/>
              </a:rPr>
              <a:t>，</a:t>
            </a:r>
            <a:r>
              <a:rPr lang="en-US" altLang="zh-CN" b="0" dirty="0" smtClean="0">
                <a:solidFill>
                  <a:schemeClr val="tx1"/>
                </a:solidFill>
                <a:latin typeface="黑体" pitchFamily="49" charset="-122"/>
                <a:ea typeface="黑体" pitchFamily="49" charset="-122"/>
              </a:rPr>
              <a:t>CDWA </a:t>
            </a:r>
            <a:r>
              <a:rPr lang="en-US" altLang="zh-CN" b="0" dirty="0" err="1" smtClean="0">
                <a:solidFill>
                  <a:schemeClr val="tx1"/>
                </a:solidFill>
                <a:latin typeface="黑体" pitchFamily="49" charset="-122"/>
                <a:ea typeface="黑体" pitchFamily="49" charset="-122"/>
              </a:rPr>
              <a:t>Lite</a:t>
            </a:r>
            <a:r>
              <a:rPr lang="zh-CN" altLang="en-US" b="0" dirty="0" smtClean="0">
                <a:solidFill>
                  <a:schemeClr val="tx1"/>
                </a:solidFill>
                <a:latin typeface="黑体" pitchFamily="49" charset="-122"/>
                <a:ea typeface="黑体" pitchFamily="49" charset="-122"/>
              </a:rPr>
              <a:t>，</a:t>
            </a:r>
            <a:r>
              <a:rPr lang="en-US" altLang="zh-CN" b="0" dirty="0" smtClean="0">
                <a:solidFill>
                  <a:schemeClr val="tx1"/>
                </a:solidFill>
                <a:latin typeface="黑体" pitchFamily="49" charset="-122"/>
                <a:ea typeface="黑体" pitchFamily="49" charset="-122"/>
              </a:rPr>
              <a:t>LIDO</a:t>
            </a:r>
            <a:r>
              <a:rPr lang="zh-CN" altLang="en-US" b="0" dirty="0" smtClean="0">
                <a:solidFill>
                  <a:schemeClr val="tx1"/>
                </a:solidFill>
                <a:latin typeface="黑体" pitchFamily="49" charset="-122"/>
                <a:ea typeface="黑体" pitchFamily="49" charset="-122"/>
              </a:rPr>
              <a:t>，</a:t>
            </a:r>
            <a:r>
              <a:rPr lang="en-US" altLang="zh-CN" b="0" dirty="0" smtClean="0">
                <a:solidFill>
                  <a:schemeClr val="tx1"/>
                </a:solidFill>
                <a:latin typeface="黑体" pitchFamily="49" charset="-122"/>
                <a:ea typeface="黑体" pitchFamily="49" charset="-122"/>
              </a:rPr>
              <a:t>VAR Core</a:t>
            </a:r>
            <a:r>
              <a:rPr lang="zh-CN" altLang="en-US" b="0" dirty="0" smtClean="0">
                <a:solidFill>
                  <a:schemeClr val="tx1"/>
                </a:solidFill>
                <a:latin typeface="黑体" pitchFamily="49" charset="-122"/>
                <a:ea typeface="黑体" pitchFamily="49" charset="-122"/>
              </a:rPr>
              <a:t>， </a:t>
            </a:r>
            <a:r>
              <a:rPr lang="en-US" altLang="zh-CN" b="0" dirty="0" err="1" smtClean="0">
                <a:solidFill>
                  <a:schemeClr val="tx1"/>
                </a:solidFill>
                <a:latin typeface="黑体" pitchFamily="49" charset="-122"/>
                <a:ea typeface="黑体" pitchFamily="49" charset="-122"/>
              </a:rPr>
              <a:t>Oject</a:t>
            </a:r>
            <a:r>
              <a:rPr lang="en-US" altLang="zh-CN" b="0" dirty="0" smtClean="0">
                <a:solidFill>
                  <a:schemeClr val="tx1"/>
                </a:solidFill>
                <a:latin typeface="黑体" pitchFamily="49" charset="-122"/>
                <a:ea typeface="黑体" pitchFamily="49" charset="-122"/>
              </a:rPr>
              <a:t> ID</a:t>
            </a:r>
            <a:r>
              <a:rPr lang="zh-CN" altLang="en-US" b="0" dirty="0" smtClean="0">
                <a:solidFill>
                  <a:schemeClr val="tx1"/>
                </a:solidFill>
                <a:latin typeface="黑体" pitchFamily="49" charset="-122"/>
                <a:ea typeface="黑体" pitchFamily="49" charset="-122"/>
              </a:rPr>
              <a:t>， </a:t>
            </a:r>
            <a:r>
              <a:rPr lang="en-US" altLang="zh-CN" b="0" dirty="0" smtClean="0">
                <a:solidFill>
                  <a:schemeClr val="tx1"/>
                </a:solidFill>
                <a:latin typeface="黑体" pitchFamily="49" charset="-122"/>
                <a:ea typeface="黑体" pitchFamily="49" charset="-122"/>
              </a:rPr>
              <a:t>TGN</a:t>
            </a:r>
            <a:r>
              <a:rPr lang="zh-CN" altLang="en-US" b="0" dirty="0" smtClean="0">
                <a:solidFill>
                  <a:schemeClr val="tx1"/>
                </a:solidFill>
                <a:latin typeface="黑体" pitchFamily="49" charset="-122"/>
                <a:ea typeface="黑体" pitchFamily="49" charset="-122"/>
              </a:rPr>
              <a:t>，对这些标准的元数据的复用可以帮助我们构建本体模型，</a:t>
            </a:r>
            <a:r>
              <a:rPr lang="en-US" altLang="zh-CN" b="0" dirty="0" smtClean="0">
                <a:solidFill>
                  <a:schemeClr val="tx1"/>
                </a:solidFill>
                <a:latin typeface="黑体" pitchFamily="49" charset="-122"/>
                <a:ea typeface="黑体" pitchFamily="49" charset="-122"/>
              </a:rPr>
              <a:t>OAI-ORE</a:t>
            </a:r>
            <a:r>
              <a:rPr lang="zh-CN" altLang="en-US" b="0" dirty="0" smtClean="0">
                <a:solidFill>
                  <a:schemeClr val="tx1"/>
                </a:solidFill>
                <a:latin typeface="黑体" pitchFamily="49" charset="-122"/>
                <a:ea typeface="黑体" pitchFamily="49" charset="-122"/>
              </a:rPr>
              <a:t>标准帮助我们对资源进行聚合，封装</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DC</a:t>
            </a:r>
            <a:endParaRPr lang="zh-CN" dirty="0"/>
          </a:p>
        </p:txBody>
      </p:sp>
      <p:sp>
        <p:nvSpPr>
          <p:cNvPr id="3" name="Rectangle 2"/>
          <p:cNvSpPr>
            <a:spLocks noGrp="1"/>
          </p:cNvSpPr>
          <p:nvPr>
            <p:ph idx="1"/>
          </p:nvPr>
        </p:nvSpPr>
        <p:spPr/>
        <p:txBody>
          <a:bodyPr/>
          <a:lstStyle/>
          <a:p>
            <a:pPr>
              <a:lnSpc>
                <a:spcPct val="114000"/>
              </a:lnSpc>
            </a:pPr>
            <a:r>
              <a:rPr lang="zh-CN" altLang="zh-CN" sz="2400" dirty="0" smtClean="0"/>
              <a:t>都柏林核心元数据元素集（</a:t>
            </a:r>
            <a:r>
              <a:rPr lang="en-US" altLang="zh-CN" sz="2400" dirty="0" smtClean="0"/>
              <a:t>Dublin Core Metadata Element Set ,DCMES</a:t>
            </a:r>
            <a:r>
              <a:rPr lang="zh-CN" altLang="zh-CN" sz="2400" dirty="0" smtClean="0"/>
              <a:t>）（简称</a:t>
            </a:r>
            <a:r>
              <a:rPr lang="en-US" altLang="zh-CN" sz="2400" dirty="0" smtClean="0"/>
              <a:t>DC</a:t>
            </a:r>
            <a:r>
              <a:rPr lang="zh-CN" altLang="zh-CN" sz="2400" dirty="0" smtClean="0"/>
              <a:t>）是一</a:t>
            </a:r>
            <a:r>
              <a:rPr lang="zh-CN" altLang="en-US" sz="2400" dirty="0" smtClean="0"/>
              <a:t>个包含</a:t>
            </a:r>
            <a:r>
              <a:rPr lang="en-US" altLang="zh-CN" sz="2400" dirty="0" smtClean="0"/>
              <a:t>15</a:t>
            </a:r>
            <a:r>
              <a:rPr lang="zh-CN" altLang="en-US" sz="2400" dirty="0" smtClean="0"/>
              <a:t>个属性的</a:t>
            </a:r>
            <a:r>
              <a:rPr lang="zh-CN" altLang="zh-CN" sz="2400" dirty="0" smtClean="0"/>
              <a:t>描述</a:t>
            </a:r>
            <a:r>
              <a:rPr lang="zh-CN" altLang="en-US" sz="2400" dirty="0" smtClean="0"/>
              <a:t>信息资源的元数据集</a:t>
            </a:r>
            <a:r>
              <a:rPr lang="en-US" altLang="zh-CN" sz="2400" dirty="0" smtClean="0"/>
              <a:t>,</a:t>
            </a:r>
            <a:r>
              <a:rPr lang="zh-CN" altLang="zh-CN" sz="2400" dirty="0" smtClean="0"/>
              <a:t>起源于</a:t>
            </a:r>
            <a:r>
              <a:rPr lang="en-US" altLang="zh-CN" sz="2400" dirty="0" smtClean="0"/>
              <a:t>1995 </a:t>
            </a:r>
            <a:r>
              <a:rPr lang="zh-CN" altLang="zh-CN" sz="2400" dirty="0" smtClean="0"/>
              <a:t>年在美国俄亥俄州都柏林市召开的元数据讲习班</a:t>
            </a:r>
            <a:r>
              <a:rPr lang="zh-CN" altLang="en-US" sz="2400" dirty="0" smtClean="0"/>
              <a:t>，称为核心是因为其元数据能够广泛通用地描述</a:t>
            </a:r>
            <a:r>
              <a:rPr lang="zh-CN" altLang="zh-CN" sz="2400" dirty="0" smtClean="0"/>
              <a:t>种类繁多的电子信息</a:t>
            </a:r>
            <a:endParaRPr lang="en-US" altLang="zh-CN" sz="2400" dirty="0" smtClean="0"/>
          </a:p>
          <a:p>
            <a:pPr>
              <a:lnSpc>
                <a:spcPct val="114000"/>
              </a:lnSpc>
            </a:pPr>
            <a:r>
              <a:rPr lang="zh-CN" altLang="zh-CN" sz="2400" dirty="0" smtClean="0"/>
              <a:t>基于</a:t>
            </a:r>
            <a:r>
              <a:rPr lang="en-US" altLang="zh-CN" sz="2400" dirty="0" smtClean="0"/>
              <a:t>DC</a:t>
            </a:r>
            <a:r>
              <a:rPr lang="zh-CN" altLang="zh-CN" sz="2400" dirty="0" smtClean="0"/>
              <a:t>扩展出来的各种元数据格式，在核心元素上具有一致的语义和编码方式，因而具有较高的灵活性和互操作性</a:t>
            </a:r>
            <a:endParaRPr lang="zh-CN" sz="2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从两个层次开展交换标准的研究</a:t>
            </a:r>
            <a:endParaRPr lang="en-US" altLang="zh-CN" dirty="0" smtClean="0"/>
          </a:p>
          <a:p>
            <a:r>
              <a:rPr lang="zh-CN" altLang="en-US" dirty="0" smtClean="0"/>
              <a:t>综合可移动文物的多粒度馆藏信息、多精度的数字对象、同一个文物的多个数字对象、多种元数据、文物的参考对象等建立用于交换的馆藏数字化信息包表示。包括信息包粒度和种类，结构关系，组织内容，语法绑定、编码</a:t>
            </a:r>
            <a:endParaRPr lang="en-US" altLang="zh-CN" dirty="0" smtClean="0"/>
          </a:p>
          <a:p>
            <a:r>
              <a:rPr lang="zh-CN" altLang="en-US" dirty="0" smtClean="0"/>
              <a:t>馆藏信息包交换协议（交换格式和接口） </a:t>
            </a:r>
            <a:endParaRPr lang="zh-CN" altLang="en-US" dirty="0"/>
          </a:p>
        </p:txBody>
      </p:sp>
      <p:sp>
        <p:nvSpPr>
          <p:cNvPr id="3" name="标题 2"/>
          <p:cNvSpPr>
            <a:spLocks noGrp="1"/>
          </p:cNvSpPr>
          <p:nvPr>
            <p:ph type="title"/>
          </p:nvPr>
        </p:nvSpPr>
        <p:spPr/>
        <p:txBody>
          <a:bodyPr/>
          <a:lstStyle/>
          <a:p>
            <a:r>
              <a:rPr lang="zh-CN" altLang="zh-CN" dirty="0" smtClean="0"/>
              <a:t>技术方案</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CDWA</a:t>
            </a:r>
            <a:endParaRPr lang="zh-CN" dirty="0"/>
          </a:p>
        </p:txBody>
      </p:sp>
      <p:sp>
        <p:nvSpPr>
          <p:cNvPr id="3" name="Rectangle 2"/>
          <p:cNvSpPr>
            <a:spLocks noGrp="1"/>
          </p:cNvSpPr>
          <p:nvPr>
            <p:ph idx="1"/>
          </p:nvPr>
        </p:nvSpPr>
        <p:spPr/>
        <p:txBody>
          <a:bodyPr>
            <a:normAutofit/>
          </a:bodyPr>
          <a:lstStyle/>
          <a:p>
            <a:pPr>
              <a:lnSpc>
                <a:spcPct val="114000"/>
              </a:lnSpc>
            </a:pPr>
            <a:r>
              <a:rPr lang="en-US" altLang="zh-CN" sz="2400" dirty="0" smtClean="0"/>
              <a:t>	</a:t>
            </a:r>
            <a:r>
              <a:rPr lang="zh-CN" altLang="zh-CN" sz="2400" dirty="0" smtClean="0"/>
              <a:t>艺术作品描述类目（</a:t>
            </a:r>
            <a:r>
              <a:rPr lang="en-US" altLang="zh-CN" sz="2400" dirty="0" smtClean="0"/>
              <a:t>Categories for the Description of Works of Art</a:t>
            </a:r>
            <a:r>
              <a:rPr lang="zh-CN" altLang="en-US" sz="2400" dirty="0" smtClean="0"/>
              <a:t>）（</a:t>
            </a:r>
            <a:r>
              <a:rPr lang="zh-CN" altLang="zh-CN" sz="2400" dirty="0" smtClean="0"/>
              <a:t>简称</a:t>
            </a:r>
            <a:r>
              <a:rPr lang="en-US" altLang="zh-CN" sz="2400" dirty="0" smtClean="0"/>
              <a:t>CDWA</a:t>
            </a:r>
            <a:r>
              <a:rPr lang="zh-CN" altLang="zh-CN" sz="2400" dirty="0" smtClean="0"/>
              <a:t>）是一个博物馆馆藏的元数据方案</a:t>
            </a:r>
            <a:r>
              <a:rPr lang="zh-CN" altLang="en-US" sz="2400" dirty="0" smtClean="0"/>
              <a:t>，用于分类、描述艺术作品，建筑等文化作品的标准。</a:t>
            </a:r>
            <a:endParaRPr lang="en-US" altLang="zh-CN" sz="2400" dirty="0" smtClean="0"/>
          </a:p>
          <a:p>
            <a:pPr>
              <a:lnSpc>
                <a:spcPct val="114000"/>
              </a:lnSpc>
            </a:pPr>
            <a:r>
              <a:rPr lang="en-US" altLang="zh-CN" sz="2400" dirty="0" smtClean="0"/>
              <a:t>	CDWA</a:t>
            </a:r>
            <a:r>
              <a:rPr lang="zh-CN" altLang="zh-CN" sz="2400" dirty="0" smtClean="0"/>
              <a:t>元数据标准是针对描述艺术品的需求而设计的， 用于满足学术研究者等人员记录、保存、检索艺术信息的需求。它还制定了与其他元数据标准</a:t>
            </a:r>
            <a:r>
              <a:rPr lang="en-US" altLang="zh-CN" sz="2400" dirty="0" smtClean="0"/>
              <a:t>( Dublin Core</a:t>
            </a:r>
            <a:r>
              <a:rPr lang="zh-CN" altLang="zh-CN" sz="2400" dirty="0" smtClean="0"/>
              <a:t>、</a:t>
            </a:r>
            <a:r>
              <a:rPr lang="en-US" altLang="zh-CN" sz="2400" dirty="0" smtClean="0"/>
              <a:t>MARC/AACR</a:t>
            </a:r>
            <a:r>
              <a:rPr lang="zh-CN" altLang="zh-CN" sz="2400" dirty="0" smtClean="0"/>
              <a:t>、</a:t>
            </a:r>
            <a:r>
              <a:rPr lang="en-US" altLang="zh-CN" sz="2400" dirty="0" smtClean="0"/>
              <a:t>VRA </a:t>
            </a:r>
            <a:r>
              <a:rPr lang="zh-CN" altLang="zh-CN" sz="2400" dirty="0" smtClean="0"/>
              <a:t>等</a:t>
            </a:r>
            <a:r>
              <a:rPr lang="en-US" altLang="zh-CN" sz="2400" dirty="0" smtClean="0"/>
              <a:t>) </a:t>
            </a:r>
            <a:r>
              <a:rPr lang="zh-CN" altLang="zh-CN" sz="2400" dirty="0" smtClean="0"/>
              <a:t>的映射表</a:t>
            </a:r>
            <a:r>
              <a:rPr lang="zh-CN" altLang="en-US" sz="2400" dirty="0" smtClean="0"/>
              <a:t>，</a:t>
            </a:r>
            <a:r>
              <a:rPr lang="zh-CN" altLang="zh-CN" sz="2400" dirty="0" smtClean="0"/>
              <a:t>有利于保持数据的完整性，也便于长期保存和数据迁移</a:t>
            </a:r>
            <a:r>
              <a:rPr lang="zh-CN" altLang="en-US" sz="2400" dirty="0" smtClean="0"/>
              <a:t>、交换和共享</a:t>
            </a:r>
            <a:r>
              <a:rPr lang="zh-CN" altLang="zh-CN" sz="2400" dirty="0" smtClean="0"/>
              <a:t>。</a:t>
            </a:r>
            <a:endParaRPr lang="zh-CN" sz="24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CDWA </a:t>
            </a:r>
            <a:r>
              <a:rPr lang="en-US" altLang="zh-CN" dirty="0" err="1" smtClean="0"/>
              <a:t>Lite</a:t>
            </a:r>
            <a:endParaRPr lang="zh-CN" dirty="0"/>
          </a:p>
        </p:txBody>
      </p:sp>
      <p:sp>
        <p:nvSpPr>
          <p:cNvPr id="3" name="Rectangle 2"/>
          <p:cNvSpPr>
            <a:spLocks noGrp="1"/>
          </p:cNvSpPr>
          <p:nvPr>
            <p:ph idx="1"/>
          </p:nvPr>
        </p:nvSpPr>
        <p:spPr/>
        <p:txBody>
          <a:bodyPr>
            <a:normAutofit/>
          </a:bodyPr>
          <a:lstStyle/>
          <a:p>
            <a:pPr>
              <a:lnSpc>
                <a:spcPct val="114000"/>
              </a:lnSpc>
            </a:pPr>
            <a:r>
              <a:rPr lang="en-US" altLang="zh-CN" sz="2400" dirty="0" smtClean="0"/>
              <a:t>	CDWA </a:t>
            </a:r>
            <a:r>
              <a:rPr lang="en-US" altLang="zh-CN" sz="2400" dirty="0" err="1" smtClean="0"/>
              <a:t>Lite</a:t>
            </a:r>
            <a:r>
              <a:rPr lang="zh-CN" altLang="zh-CN" sz="2400" dirty="0" smtClean="0"/>
              <a:t>是基于</a:t>
            </a:r>
            <a:r>
              <a:rPr lang="en-US" altLang="zh-CN" sz="2400" dirty="0" smtClean="0"/>
              <a:t>CDWA</a:t>
            </a:r>
            <a:r>
              <a:rPr lang="zh-CN" altLang="zh-CN" sz="2400" dirty="0" smtClean="0"/>
              <a:t>元数据元素及准则的</a:t>
            </a:r>
            <a:r>
              <a:rPr lang="zh-CN" altLang="en-US" sz="2400" dirty="0" smtClean="0"/>
              <a:t>，描述其</a:t>
            </a:r>
            <a:r>
              <a:rPr lang="zh-CN" altLang="zh-CN" sz="2400" dirty="0" smtClean="0"/>
              <a:t>核心元数据记录</a:t>
            </a:r>
            <a:r>
              <a:rPr lang="zh-CN" altLang="en-US" sz="2400" dirty="0" smtClean="0"/>
              <a:t>的</a:t>
            </a:r>
            <a:r>
              <a:rPr lang="en-US" altLang="zh-CN" sz="2400" dirty="0" smtClean="0"/>
              <a:t>xml</a:t>
            </a:r>
            <a:r>
              <a:rPr lang="zh-CN" altLang="en-US" sz="2400" dirty="0" smtClean="0"/>
              <a:t>构架</a:t>
            </a:r>
            <a:r>
              <a:rPr lang="zh-CN" altLang="zh-CN" sz="2400" dirty="0" smtClean="0"/>
              <a:t>。</a:t>
            </a:r>
            <a:endParaRPr lang="en-US" altLang="zh-CN" sz="2400" dirty="0" smtClean="0"/>
          </a:p>
          <a:p>
            <a:pPr>
              <a:lnSpc>
                <a:spcPct val="114000"/>
              </a:lnSpc>
            </a:pPr>
            <a:r>
              <a:rPr lang="en-US" altLang="zh-CN" sz="2400" dirty="0" smtClean="0"/>
              <a:t>	CDWA </a:t>
            </a:r>
            <a:r>
              <a:rPr lang="en-US" altLang="zh-CN" sz="2400" dirty="0" err="1" smtClean="0"/>
              <a:t>Lite</a:t>
            </a:r>
            <a:r>
              <a:rPr lang="zh-CN" altLang="zh-CN" sz="2400" dirty="0" smtClean="0"/>
              <a:t>通过标识最低限度的信息来辅助资源发现，各种机构由此可以简便地向联合目录和数据仓储库提交藏品。</a:t>
            </a:r>
            <a:r>
              <a:rPr lang="en-US" altLang="zh-CN" sz="2400" dirty="0" smtClean="0"/>
              <a:t>CDWA </a:t>
            </a:r>
            <a:r>
              <a:rPr lang="en-US" altLang="zh-CN" sz="2400" dirty="0" err="1" smtClean="0"/>
              <a:t>Lite</a:t>
            </a:r>
            <a:r>
              <a:rPr lang="zh-CN" altLang="zh-CN" sz="2400" dirty="0" smtClean="0"/>
              <a:t>旨在开发一个事实上的标准，服务于向联合目录以及数字仓储库提交文化和自然历史藏品的这类工作。随着</a:t>
            </a:r>
            <a:r>
              <a:rPr lang="en-US" altLang="zh-CN" sz="2400" dirty="0" smtClean="0"/>
              <a:t>LIDO</a:t>
            </a:r>
            <a:r>
              <a:rPr lang="zh-CN" altLang="zh-CN" sz="2400" dirty="0" smtClean="0"/>
              <a:t>元数据的出现，</a:t>
            </a:r>
            <a:r>
              <a:rPr lang="en-US" altLang="zh-CN" sz="2400" dirty="0" smtClean="0"/>
              <a:t>CDWA </a:t>
            </a:r>
            <a:r>
              <a:rPr lang="en-US" altLang="zh-CN" sz="2400" dirty="0" err="1" smtClean="0"/>
              <a:t>Lite</a:t>
            </a:r>
            <a:r>
              <a:rPr lang="zh-CN" altLang="zh-CN" sz="2400" dirty="0" smtClean="0"/>
              <a:t>被兼容，其作用也已经被</a:t>
            </a:r>
            <a:r>
              <a:rPr lang="en-US" altLang="zh-CN" sz="2400" dirty="0" smtClean="0"/>
              <a:t>LIDO</a:t>
            </a:r>
            <a:r>
              <a:rPr lang="zh-CN" altLang="zh-CN" sz="2400" dirty="0" smtClean="0"/>
              <a:t>继承。</a:t>
            </a:r>
            <a:endParaRPr lang="zh-CN"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LIDO</a:t>
            </a:r>
            <a:endParaRPr lang="zh-CN" dirty="0"/>
          </a:p>
        </p:txBody>
      </p:sp>
      <p:sp>
        <p:nvSpPr>
          <p:cNvPr id="3" name="Rectangle 2"/>
          <p:cNvSpPr>
            <a:spLocks noGrp="1"/>
          </p:cNvSpPr>
          <p:nvPr>
            <p:ph idx="1"/>
          </p:nvPr>
        </p:nvSpPr>
        <p:spPr/>
        <p:txBody>
          <a:bodyPr>
            <a:normAutofit/>
          </a:bodyPr>
          <a:lstStyle/>
          <a:p>
            <a:pPr>
              <a:lnSpc>
                <a:spcPct val="114000"/>
              </a:lnSpc>
            </a:pPr>
            <a:r>
              <a:rPr lang="en-US" altLang="zh-CN" sz="2400" dirty="0" smtClean="0"/>
              <a:t>	 LIDO</a:t>
            </a:r>
            <a:r>
              <a:rPr lang="zh-CN" altLang="zh-CN" sz="2400" dirty="0" smtClean="0"/>
              <a:t>是一个</a:t>
            </a:r>
            <a:r>
              <a:rPr lang="en-US" altLang="zh-CN" sz="2400" dirty="0" smtClean="0"/>
              <a:t>xml</a:t>
            </a:r>
            <a:r>
              <a:rPr lang="zh-CN" altLang="zh-CN" sz="2400" dirty="0" smtClean="0"/>
              <a:t>收割</a:t>
            </a:r>
            <a:r>
              <a:rPr lang="zh-CN" altLang="en-US" sz="2400" dirty="0" smtClean="0"/>
              <a:t>架构</a:t>
            </a:r>
            <a:r>
              <a:rPr lang="zh-CN" altLang="zh-CN" sz="2400" dirty="0" smtClean="0"/>
              <a:t>。</a:t>
            </a:r>
            <a:r>
              <a:rPr lang="zh-CN" altLang="en-US" sz="2400" dirty="0" smtClean="0"/>
              <a:t>主要用于传输元数据，应用于不同的在线服务。也</a:t>
            </a:r>
            <a:r>
              <a:rPr lang="zh-CN" altLang="zh-CN" sz="2400" dirty="0" smtClean="0"/>
              <a:t>可以在网上揭示、共享、链接数据。</a:t>
            </a:r>
            <a:endParaRPr lang="en-US" altLang="zh-CN" sz="2400" dirty="0" smtClean="0"/>
          </a:p>
          <a:p>
            <a:r>
              <a:rPr lang="en-US" altLang="zh-CN" sz="2400" dirty="0" smtClean="0"/>
              <a:t>	LIDO</a:t>
            </a:r>
            <a:r>
              <a:rPr lang="zh-CN" altLang="zh-CN" sz="2400" dirty="0" smtClean="0"/>
              <a:t>提供了一个对象描述元数据的收割集，允许所在组织将他们的元数据以标准的方式提供给其它门户。</a:t>
            </a:r>
            <a:r>
              <a:rPr lang="en-US" altLang="zh-CN" sz="2400" dirty="0" smtClean="0"/>
              <a:t>LIDO</a:t>
            </a:r>
            <a:r>
              <a:rPr lang="zh-CN" altLang="zh-CN" sz="2400" dirty="0" smtClean="0"/>
              <a:t>的优势在于支持博物馆对象的全范围的描述性信息。它能应用于全部类型的对象，比如艺术，建筑，文化历史，科技历史，以及自然历史。</a:t>
            </a:r>
            <a:r>
              <a:rPr lang="en-US" altLang="zh-CN" sz="2400" dirty="0" smtClean="0"/>
              <a:t>LIDO</a:t>
            </a:r>
            <a:r>
              <a:rPr lang="zh-CN" altLang="zh-CN" sz="2400" dirty="0" smtClean="0"/>
              <a:t>支持多语种门户环境。它为每个元素提供了语言属性，可用于多语种资源。</a:t>
            </a:r>
            <a:r>
              <a:rPr lang="en-US" altLang="zh-CN" sz="2400" dirty="0" smtClean="0"/>
              <a:t>LIDO</a:t>
            </a:r>
            <a:r>
              <a:rPr lang="zh-CN" altLang="zh-CN" sz="2400" dirty="0" smtClean="0"/>
              <a:t>已经取代了</a:t>
            </a:r>
            <a:r>
              <a:rPr lang="en-US" altLang="zh-CN" sz="2400" dirty="0" smtClean="0"/>
              <a:t>DWA </a:t>
            </a:r>
            <a:r>
              <a:rPr lang="en-US" altLang="zh-CN" sz="2400" dirty="0" err="1" smtClean="0"/>
              <a:t>Lite</a:t>
            </a:r>
            <a:r>
              <a:rPr lang="en-US" altLang="zh-CN" sz="2400" dirty="0" smtClean="0"/>
              <a:t> v1.1 schema</a:t>
            </a:r>
            <a:r>
              <a:rPr lang="zh-CN" altLang="zh-CN" sz="2400" dirty="0" smtClean="0"/>
              <a:t>和</a:t>
            </a:r>
            <a:r>
              <a:rPr lang="en-US" altLang="zh-CN" sz="2400" dirty="0" err="1" smtClean="0"/>
              <a:t>museumdat</a:t>
            </a:r>
            <a:r>
              <a:rPr lang="en-US" altLang="zh-CN" sz="2400" dirty="0" smtClean="0"/>
              <a:t> v1.0 schema</a:t>
            </a:r>
            <a:r>
              <a:rPr lang="zh-CN" altLang="zh-CN" sz="2400" dirty="0" smtClean="0"/>
              <a:t>。</a:t>
            </a:r>
          </a:p>
          <a:p>
            <a:pPr>
              <a:lnSpc>
                <a:spcPct val="114000"/>
              </a:lnSpc>
            </a:pPr>
            <a:endParaRPr lang="zh-CN"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VRA core</a:t>
            </a:r>
            <a:endParaRPr lang="zh-CN" dirty="0"/>
          </a:p>
        </p:txBody>
      </p:sp>
      <p:sp>
        <p:nvSpPr>
          <p:cNvPr id="3" name="Rectangle 2"/>
          <p:cNvSpPr>
            <a:spLocks noGrp="1"/>
          </p:cNvSpPr>
          <p:nvPr>
            <p:ph idx="1"/>
          </p:nvPr>
        </p:nvSpPr>
        <p:spPr/>
        <p:txBody>
          <a:bodyPr>
            <a:normAutofit/>
          </a:bodyPr>
          <a:lstStyle/>
          <a:p>
            <a:pPr>
              <a:lnSpc>
                <a:spcPct val="114000"/>
              </a:lnSpc>
            </a:pPr>
            <a:r>
              <a:rPr lang="en-US" altLang="zh-CN" sz="2400" dirty="0" smtClean="0"/>
              <a:t>	</a:t>
            </a:r>
            <a:r>
              <a:rPr lang="zh-CN" altLang="zh-CN" sz="2400" dirty="0" smtClean="0"/>
              <a:t>视觉资源协会核心类目（</a:t>
            </a:r>
            <a:r>
              <a:rPr lang="en-US" altLang="zh-CN" sz="2400" dirty="0" smtClean="0"/>
              <a:t>Visual Resources Association Core Categories</a:t>
            </a:r>
            <a:r>
              <a:rPr lang="zh-CN" altLang="zh-CN" sz="2400" dirty="0" smtClean="0"/>
              <a:t>）（简称</a:t>
            </a:r>
            <a:r>
              <a:rPr lang="en-US" altLang="zh-CN" sz="2400" dirty="0" smtClean="0"/>
              <a:t>VRA Core</a:t>
            </a:r>
            <a:r>
              <a:rPr lang="zh-CN" altLang="zh-CN" sz="2400" dirty="0" smtClean="0"/>
              <a:t>）是描述艺术</a:t>
            </a:r>
            <a:r>
              <a:rPr lang="zh-CN" altLang="en-US" sz="2400" dirty="0" smtClean="0"/>
              <a:t>画作</a:t>
            </a:r>
            <a:r>
              <a:rPr lang="zh-CN" altLang="zh-CN" sz="2400" dirty="0" smtClean="0"/>
              <a:t>、</a:t>
            </a:r>
            <a:r>
              <a:rPr lang="zh-CN" altLang="en-US" sz="2400" dirty="0" smtClean="0"/>
              <a:t>雕塑、</a:t>
            </a:r>
            <a:r>
              <a:rPr lang="zh-CN" altLang="zh-CN" sz="2400" dirty="0" smtClean="0"/>
              <a:t>建筑、</a:t>
            </a:r>
            <a:r>
              <a:rPr lang="zh-CN" altLang="en-US" sz="2400" dirty="0" smtClean="0"/>
              <a:t>摄像、书目</a:t>
            </a:r>
            <a:r>
              <a:rPr lang="zh-CN" altLang="zh-CN" sz="2400" dirty="0" smtClean="0"/>
              <a:t>、民间文化等艺术类可视资源而建立的元数据标准</a:t>
            </a:r>
            <a:r>
              <a:rPr lang="zh-CN" altLang="en-US" sz="2400" dirty="0" smtClean="0"/>
              <a:t>，</a:t>
            </a:r>
            <a:r>
              <a:rPr lang="zh-CN" altLang="zh-CN" sz="2400" dirty="0" smtClean="0"/>
              <a:t>由美国视觉资源协会数据标准委员会制定</a:t>
            </a:r>
            <a:r>
              <a:rPr lang="zh-CN" altLang="en-US" sz="2400" dirty="0" smtClean="0"/>
              <a:t>。</a:t>
            </a:r>
            <a:endParaRPr lang="en-US" altLang="zh-CN" sz="2400" dirty="0" smtClean="0"/>
          </a:p>
          <a:p>
            <a:pPr>
              <a:lnSpc>
                <a:spcPct val="114000"/>
              </a:lnSpc>
            </a:pPr>
            <a:r>
              <a:rPr lang="en-US" altLang="zh-CN" sz="2400" dirty="0" smtClean="0"/>
              <a:t>	</a:t>
            </a:r>
            <a:r>
              <a:rPr lang="zh-CN" altLang="zh-CN" sz="2400" dirty="0" smtClean="0"/>
              <a:t>由于</a:t>
            </a:r>
            <a:r>
              <a:rPr lang="en-US" altLang="zh-CN" sz="2400" dirty="0" smtClean="0"/>
              <a:t>VRA Core</a:t>
            </a:r>
            <a:r>
              <a:rPr lang="zh-CN" altLang="zh-CN" sz="2400" dirty="0" smtClean="0"/>
              <a:t>描述的视觉资料反映的主体是艺术品类，所以与</a:t>
            </a:r>
            <a:r>
              <a:rPr lang="en-US" altLang="zh-CN" sz="2400" dirty="0" smtClean="0"/>
              <a:t>CDWA</a:t>
            </a:r>
            <a:r>
              <a:rPr lang="zh-CN" altLang="zh-CN" sz="2400" dirty="0" smtClean="0"/>
              <a:t>有很多相似之处，并且两者都没有在标准中指定记录格式。但是</a:t>
            </a:r>
            <a:r>
              <a:rPr lang="en-US" altLang="zh-CN" sz="2400" dirty="0" smtClean="0"/>
              <a:t>VRA Core</a:t>
            </a:r>
            <a:r>
              <a:rPr lang="zh-CN" altLang="zh-CN" sz="2400" dirty="0" smtClean="0"/>
              <a:t>专于描述视觉资料，在类目数据内容上强调作品及影像的图象学内容分析，分类清晰，举例详实，便于非专业人员学习掌握。</a:t>
            </a:r>
            <a:endParaRPr lang="zh-CN" sz="24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Object ID</a:t>
            </a:r>
            <a:endParaRPr lang="zh-CN" dirty="0"/>
          </a:p>
        </p:txBody>
      </p:sp>
      <p:sp>
        <p:nvSpPr>
          <p:cNvPr id="3" name="Rectangle 2"/>
          <p:cNvSpPr>
            <a:spLocks noGrp="1"/>
          </p:cNvSpPr>
          <p:nvPr>
            <p:ph idx="1"/>
          </p:nvPr>
        </p:nvSpPr>
        <p:spPr/>
        <p:txBody>
          <a:bodyPr>
            <a:normAutofit/>
          </a:bodyPr>
          <a:lstStyle/>
          <a:p>
            <a:pPr>
              <a:lnSpc>
                <a:spcPct val="114000"/>
              </a:lnSpc>
            </a:pPr>
            <a:r>
              <a:rPr lang="en-US" altLang="zh-CN" sz="2400" dirty="0" smtClean="0"/>
              <a:t>	 Object ID</a:t>
            </a:r>
            <a:r>
              <a:rPr lang="zh-CN" altLang="zh-CN" sz="2400" dirty="0" smtClean="0"/>
              <a:t>（物品标识）是一种用于记载</a:t>
            </a:r>
            <a:r>
              <a:rPr lang="zh-CN" altLang="en-US" sz="2400" dirty="0" smtClean="0"/>
              <a:t>艺术品、古董与文物</a:t>
            </a:r>
            <a:r>
              <a:rPr lang="zh-CN" altLang="zh-CN" sz="2400" dirty="0" smtClean="0"/>
              <a:t>资料的易用标准。它帮助各个机构、社区和个人了解如何用一种统一的方式来记载艺术品和文物的有关资料，一旦出现失窃、非法出口、遗失等情况，将有助于追回文化和自然物品。若物品遭受部分破损或变质，也有助于修复工作。</a:t>
            </a:r>
            <a:endParaRPr lang="en-US" altLang="zh-CN" sz="2400" dirty="0" smtClean="0"/>
          </a:p>
          <a:p>
            <a:pPr>
              <a:lnSpc>
                <a:spcPct val="114000"/>
              </a:lnSpc>
            </a:pPr>
            <a:r>
              <a:rPr lang="en-US" altLang="zh-CN" sz="2400" dirty="0" smtClean="0"/>
              <a:t>	 Object ID</a:t>
            </a:r>
            <a:r>
              <a:rPr lang="zh-CN" altLang="zh-CN" sz="2400" dirty="0" smtClean="0"/>
              <a:t>标准简单易行，只需笔、纸、卷尺和照相机即可，既适合纸张也适合数码记录系统。它提供了专家广泛认可的藏品描述核心元</a:t>
            </a:r>
            <a:r>
              <a:rPr lang="zh-CN" altLang="en-US" sz="2400" dirty="0" smtClean="0"/>
              <a:t>数据</a:t>
            </a:r>
            <a:r>
              <a:rPr lang="zh-CN" altLang="zh-CN" sz="2400" dirty="0" smtClean="0"/>
              <a:t>，</a:t>
            </a:r>
            <a:r>
              <a:rPr lang="zh-CN" altLang="en-US" sz="2400" dirty="0" smtClean="0"/>
              <a:t>容易理解，</a:t>
            </a:r>
            <a:r>
              <a:rPr lang="zh-CN" altLang="zh-CN" sz="2400" dirty="0" smtClean="0"/>
              <a:t>用简洁的框架覆盖了资源的主体特征</a:t>
            </a:r>
            <a:r>
              <a:rPr lang="zh-CN" altLang="en-US" sz="2400" dirty="0" smtClean="0"/>
              <a:t>。</a:t>
            </a:r>
            <a:endParaRPr lang="zh-CN" altLang="zh-CN" sz="2400" dirty="0" smtClean="0"/>
          </a:p>
          <a:p>
            <a:pPr>
              <a:lnSpc>
                <a:spcPct val="114000"/>
              </a:lnSpc>
            </a:pPr>
            <a:endParaRPr lang="en-US" altLang="zh-CN" sz="2400" dirty="0" smtClean="0"/>
          </a:p>
          <a:p>
            <a:pPr>
              <a:lnSpc>
                <a:spcPct val="114000"/>
              </a:lnSpc>
            </a:pPr>
            <a:endParaRPr lang="zh-CN" altLang="zh-CN" sz="2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TGN</a:t>
            </a:r>
            <a:endParaRPr lang="zh-CN" dirty="0"/>
          </a:p>
        </p:txBody>
      </p:sp>
      <p:sp>
        <p:nvSpPr>
          <p:cNvPr id="3" name="Rectangle 2"/>
          <p:cNvSpPr>
            <a:spLocks noGrp="1"/>
          </p:cNvSpPr>
          <p:nvPr>
            <p:ph idx="1"/>
          </p:nvPr>
        </p:nvSpPr>
        <p:spPr/>
        <p:txBody>
          <a:bodyPr>
            <a:normAutofit/>
          </a:bodyPr>
          <a:lstStyle/>
          <a:p>
            <a:pPr>
              <a:lnSpc>
                <a:spcPct val="114000"/>
              </a:lnSpc>
            </a:pPr>
            <a:r>
              <a:rPr lang="en-US" altLang="zh-CN" sz="2400" dirty="0" smtClean="0"/>
              <a:t>	</a:t>
            </a:r>
            <a:r>
              <a:rPr lang="zh-CN" altLang="zh-CN" sz="2400" dirty="0" smtClean="0"/>
              <a:t>盖蒂地理名称叙词表（</a:t>
            </a:r>
            <a:r>
              <a:rPr lang="en-US" altLang="zh-CN" sz="2400" dirty="0" smtClean="0"/>
              <a:t>Getty Thesaurus of Geographic Names</a:t>
            </a:r>
            <a:r>
              <a:rPr lang="zh-CN" altLang="zh-CN" sz="2400" dirty="0" smtClean="0"/>
              <a:t>）（简称</a:t>
            </a:r>
            <a:r>
              <a:rPr lang="en-US" altLang="zh-CN" sz="2400" dirty="0" smtClean="0"/>
              <a:t>TGN</a:t>
            </a:r>
            <a:r>
              <a:rPr lang="zh-CN" altLang="zh-CN" sz="2400" dirty="0" smtClean="0"/>
              <a:t>）是一个覆盖世界地理信息的结构化词汇，包含通用名和历史名称、坐标、地理类型、描述注释，侧重于在艺术和建筑研究领域具有重要地位的地名。</a:t>
            </a:r>
            <a:endParaRPr lang="en-US" altLang="zh-CN" sz="2400" dirty="0" smtClean="0"/>
          </a:p>
          <a:p>
            <a:r>
              <a:rPr lang="en-US" altLang="zh-CN" sz="2400" dirty="0" smtClean="0"/>
              <a:t>	 TGN</a:t>
            </a:r>
            <a:r>
              <a:rPr lang="zh-CN" altLang="zh-CN" sz="2400" dirty="0" smtClean="0"/>
              <a:t>的设计注重从对象特点出发的个性化，是适用于地名这一类型对象的标准，具有对资源的描述、管理和定位功能。</a:t>
            </a:r>
            <a:r>
              <a:rPr lang="en-US" altLang="zh-CN" sz="2400" dirty="0" smtClean="0"/>
              <a:t>TGN</a:t>
            </a:r>
            <a:r>
              <a:rPr lang="zh-CN" altLang="zh-CN" sz="2400" dirty="0" smtClean="0"/>
              <a:t>的功能不仅是对数据和对象的管理，也强调用户需求的实现。</a:t>
            </a:r>
          </a:p>
          <a:p>
            <a:pPr>
              <a:buNone/>
            </a:pPr>
            <a:endParaRPr lang="zh-CN" altLang="zh-CN" sz="2400" dirty="0" smtClean="0"/>
          </a:p>
          <a:p>
            <a:pPr>
              <a:lnSpc>
                <a:spcPct val="114000"/>
              </a:lnSpc>
            </a:pPr>
            <a:endParaRPr lang="en-US" altLang="zh-CN" sz="2400" dirty="0" smtClean="0"/>
          </a:p>
          <a:p>
            <a:pPr>
              <a:lnSpc>
                <a:spcPct val="114000"/>
              </a:lnSpc>
            </a:pPr>
            <a:endParaRPr lang="zh-CN" altLang="zh-CN" sz="2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ltLang="zh-CN" dirty="0" smtClean="0"/>
              <a:t>EDM</a:t>
            </a:r>
            <a:endParaRPr lang="zh-CN" dirty="0"/>
          </a:p>
        </p:txBody>
      </p:sp>
      <p:sp>
        <p:nvSpPr>
          <p:cNvPr id="3" name="Rectangle 2"/>
          <p:cNvSpPr>
            <a:spLocks noGrp="1"/>
          </p:cNvSpPr>
          <p:nvPr>
            <p:ph idx="1"/>
          </p:nvPr>
        </p:nvSpPr>
        <p:spPr/>
        <p:txBody>
          <a:bodyPr>
            <a:normAutofit/>
          </a:bodyPr>
          <a:lstStyle/>
          <a:p>
            <a:pPr>
              <a:lnSpc>
                <a:spcPct val="114000"/>
              </a:lnSpc>
            </a:pPr>
            <a:r>
              <a:rPr lang="en-US" altLang="zh-CN" sz="2400" dirty="0" smtClean="0"/>
              <a:t>	</a:t>
            </a:r>
            <a:r>
              <a:rPr lang="en-US" altLang="zh-CN" sz="2400" dirty="0" smtClean="0"/>
              <a:t>EDM</a:t>
            </a:r>
            <a:r>
              <a:rPr lang="zh-CN" altLang="en-US" sz="2400" dirty="0" smtClean="0"/>
              <a:t>（</a:t>
            </a:r>
            <a:r>
              <a:rPr lang="en-US" altLang="zh-CN" sz="2400" dirty="0" err="1" smtClean="0"/>
              <a:t>Europeana</a:t>
            </a:r>
            <a:r>
              <a:rPr lang="en-US" altLang="zh-CN" sz="2400" dirty="0" smtClean="0"/>
              <a:t> Data </a:t>
            </a:r>
            <a:r>
              <a:rPr lang="en-US" altLang="zh-CN" sz="2400" dirty="0" smtClean="0"/>
              <a:t>Model</a:t>
            </a:r>
            <a:r>
              <a:rPr lang="zh-CN" altLang="en-US" sz="2400" dirty="0" smtClean="0"/>
              <a:t>，</a:t>
            </a:r>
            <a:r>
              <a:rPr lang="en-US" altLang="zh-CN" sz="2400" dirty="0" smtClean="0"/>
              <a:t> </a:t>
            </a:r>
            <a:r>
              <a:rPr lang="en-US" altLang="zh-CN" sz="2400" dirty="0" err="1" smtClean="0"/>
              <a:t>Europeana</a:t>
            </a:r>
            <a:r>
              <a:rPr lang="en-US" altLang="zh-CN" sz="2400" dirty="0" smtClean="0"/>
              <a:t> </a:t>
            </a:r>
            <a:r>
              <a:rPr lang="zh-CN" altLang="en-US" sz="2400" dirty="0" smtClean="0"/>
              <a:t>数据模型）</a:t>
            </a:r>
            <a:r>
              <a:rPr lang="zh-CN" altLang="zh-CN" sz="2400" dirty="0" smtClean="0"/>
              <a:t>基于</a:t>
            </a:r>
            <a:r>
              <a:rPr lang="zh-CN" altLang="zh-CN" sz="2400" dirty="0" smtClean="0"/>
              <a:t>多种目的综合应用多种元数据标准，如将</a:t>
            </a:r>
            <a:r>
              <a:rPr lang="en-US" altLang="zh-CN" sz="2400" dirty="0" smtClean="0"/>
              <a:t> OAI-ORE</a:t>
            </a:r>
            <a:r>
              <a:rPr lang="zh-CN" altLang="zh-CN" sz="2400" dirty="0" smtClean="0"/>
              <a:t>用于不同数字对象及其衍生形式组织管理，将</a:t>
            </a:r>
            <a:r>
              <a:rPr lang="en-US" altLang="zh-CN" sz="2400" dirty="0" smtClean="0"/>
              <a:t> DC </a:t>
            </a:r>
            <a:r>
              <a:rPr lang="zh-CN" altLang="zh-CN" sz="2400" dirty="0" smtClean="0"/>
              <a:t>用于描述，将</a:t>
            </a:r>
            <a:r>
              <a:rPr lang="en-US" altLang="zh-CN" sz="2400" dirty="0" smtClean="0"/>
              <a:t> SKOS </a:t>
            </a:r>
            <a:r>
              <a:rPr lang="zh-CN" altLang="zh-CN" sz="2400" dirty="0" smtClean="0"/>
              <a:t>用于概念词汇的选择与表述。应用</a:t>
            </a:r>
            <a:r>
              <a:rPr lang="en-US" altLang="zh-CN" sz="2400" dirty="0" smtClean="0"/>
              <a:t>RDF</a:t>
            </a:r>
            <a:r>
              <a:rPr lang="zh-CN" altLang="zh-CN" sz="2400" dirty="0" smtClean="0"/>
              <a:t>可以灵活调用上述元数据标准中的可用元素，不仅可以将不同的元数据标准集成与复用，而且可以保存原始数据并支持互操作。此外，为了适应语义网的发展，</a:t>
            </a:r>
            <a:r>
              <a:rPr lang="en-US" altLang="zh-CN" sz="2400" dirty="0" err="1" smtClean="0"/>
              <a:t>Europeana</a:t>
            </a:r>
            <a:r>
              <a:rPr lang="en-US" altLang="zh-CN" sz="2400" dirty="0" smtClean="0"/>
              <a:t> </a:t>
            </a:r>
            <a:r>
              <a:rPr lang="zh-CN" altLang="zh-CN" sz="2400" dirty="0" smtClean="0"/>
              <a:t>将其数字资源的相关数据都采用</a:t>
            </a:r>
            <a:r>
              <a:rPr lang="en-US" altLang="zh-CN" sz="2400" dirty="0" smtClean="0"/>
              <a:t>RDF</a:t>
            </a:r>
            <a:r>
              <a:rPr lang="zh-CN" altLang="zh-CN" sz="2400" dirty="0" smtClean="0"/>
              <a:t>存储方式，其目的是为了方便在语义环境中，</a:t>
            </a:r>
            <a:r>
              <a:rPr lang="en-US" altLang="zh-CN" sz="2400" dirty="0" err="1" smtClean="0"/>
              <a:t>Europeana</a:t>
            </a:r>
            <a:r>
              <a:rPr lang="en-US" altLang="zh-CN" sz="2400" dirty="0" smtClean="0"/>
              <a:t> </a:t>
            </a:r>
            <a:r>
              <a:rPr lang="zh-CN" altLang="zh-CN" sz="2400" dirty="0" smtClean="0"/>
              <a:t>的元数据可以通过关联数据有效揭示，提高资源可用性 。</a:t>
            </a:r>
            <a:endParaRPr lang="zh-CN" altLang="zh-CN" sz="2400" dirty="0" smtClean="0"/>
          </a:p>
          <a:p>
            <a:pPr>
              <a:lnSpc>
                <a:spcPct val="114000"/>
              </a:lnSpc>
            </a:pPr>
            <a:endParaRPr lang="en-US" altLang="zh-CN" sz="2400" dirty="0" smtClean="0"/>
          </a:p>
          <a:p>
            <a:pPr>
              <a:lnSpc>
                <a:spcPct val="114000"/>
              </a:lnSpc>
            </a:pPr>
            <a:endParaRPr lang="zh-CN" altLang="zh-CN" sz="24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 xmlns:p14="http://schemas.microsoft.com/office/powerpoint/2010/main" val="3294014262"/>
              </p:ext>
            </p:extLst>
          </p:nvPr>
        </p:nvGraphicFramePr>
        <p:xfrm>
          <a:off x="457200" y="1481138"/>
          <a:ext cx="8229600" cy="323596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zh-CN" altLang="en-US" dirty="0" smtClean="0"/>
                        <a:t>标准</a:t>
                      </a:r>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r>
              <a:tr h="370840">
                <a:tc>
                  <a:txBody>
                    <a:bodyPr/>
                    <a:lstStyle/>
                    <a:p>
                      <a:pPr marL="0" algn="l" rtl="0" eaLnBrk="1" latinLnBrk="0" hangingPunct="1"/>
                      <a:r>
                        <a:rPr kumimoji="0" lang="en-US" altLang="zh-CN" sz="1400" kern="1200" dirty="0" smtClean="0">
                          <a:solidFill>
                            <a:schemeClr val="dk1"/>
                          </a:solidFill>
                          <a:latin typeface="+mn-lt"/>
                          <a:ea typeface="+mn-ea"/>
                          <a:cs typeface="+mn-cs"/>
                        </a:rPr>
                        <a:t>DC</a:t>
                      </a:r>
                      <a:endParaRPr kumimoji="0" lang="zh-CN" altLang="en-US" sz="1400" kern="1200" dirty="0">
                        <a:solidFill>
                          <a:schemeClr val="dk1"/>
                        </a:solidFill>
                        <a:latin typeface="+mn-lt"/>
                        <a:ea typeface="+mn-ea"/>
                        <a:cs typeface="+mn-cs"/>
                      </a:endParaRPr>
                    </a:p>
                  </a:txBody>
                  <a:tcPr/>
                </a:tc>
                <a:tc>
                  <a:txBody>
                    <a:bodyPr/>
                    <a:lstStyle/>
                    <a:p>
                      <a:pPr marL="0" algn="l" rtl="0" eaLnBrk="1" latinLnBrk="0" hangingPunct="1"/>
                      <a:r>
                        <a:rPr kumimoji="0" lang="en-US" altLang="zh-CN" sz="1400" kern="1200" dirty="0" smtClean="0">
                          <a:solidFill>
                            <a:schemeClr val="dk1"/>
                          </a:solidFill>
                          <a:latin typeface="+mn-lt"/>
                          <a:ea typeface="+mn-ea"/>
                          <a:cs typeface="+mn-cs"/>
                        </a:rPr>
                        <a:t>1.</a:t>
                      </a:r>
                      <a:r>
                        <a:rPr kumimoji="0" lang="zh-CN" altLang="en-US" sz="1400" kern="1200" dirty="0" smtClean="0">
                          <a:solidFill>
                            <a:schemeClr val="dk1"/>
                          </a:solidFill>
                          <a:latin typeface="+mn-lt"/>
                          <a:ea typeface="+mn-ea"/>
                          <a:cs typeface="+mn-cs"/>
                        </a:rPr>
                        <a:t>支持对任何内容的资源进行描述，</a:t>
                      </a:r>
                      <a:r>
                        <a:rPr kumimoji="0" lang="zh-CN" altLang="zh-CN" sz="1400" kern="1200" dirty="0" smtClean="0">
                          <a:solidFill>
                            <a:schemeClr val="dk1"/>
                          </a:solidFill>
                          <a:latin typeface="+mn-lt"/>
                          <a:ea typeface="+mn-ea"/>
                          <a:cs typeface="+mn-cs"/>
                        </a:rPr>
                        <a:t>有助于统一其他内容标准</a:t>
                      </a:r>
                      <a:r>
                        <a:rPr kumimoji="0" lang="zh-CN" altLang="en-US" sz="1400" kern="1200" dirty="0" smtClean="0">
                          <a:solidFill>
                            <a:schemeClr val="dk1"/>
                          </a:solidFill>
                          <a:latin typeface="+mn-lt"/>
                          <a:ea typeface="+mn-ea"/>
                          <a:cs typeface="+mn-cs"/>
                        </a:rPr>
                        <a:t>；</a:t>
                      </a:r>
                      <a:endParaRPr kumimoji="0" lang="en-US" altLang="zh-CN" sz="1400" kern="1200" dirty="0" smtClean="0">
                        <a:solidFill>
                          <a:schemeClr val="dk1"/>
                        </a:solidFill>
                        <a:latin typeface="+mn-lt"/>
                        <a:ea typeface="+mn-ea"/>
                        <a:cs typeface="+mn-cs"/>
                      </a:endParaRPr>
                    </a:p>
                    <a:p>
                      <a:pPr marL="0" algn="l" rtl="0" eaLnBrk="1" latinLnBrk="0" hangingPunct="1"/>
                      <a:r>
                        <a:rPr kumimoji="0" lang="en-US" altLang="zh-CN" sz="1400" kern="1200" dirty="0" smtClean="0">
                          <a:solidFill>
                            <a:schemeClr val="dk1"/>
                          </a:solidFill>
                          <a:latin typeface="+mn-lt"/>
                          <a:ea typeface="+mn-ea"/>
                          <a:cs typeface="+mn-cs"/>
                        </a:rPr>
                        <a:t>2.</a:t>
                      </a:r>
                      <a:r>
                        <a:rPr kumimoji="0" lang="zh-CN" altLang="en-US" sz="1400" kern="1200" dirty="0" smtClean="0">
                          <a:solidFill>
                            <a:schemeClr val="dk1"/>
                          </a:solidFill>
                          <a:latin typeface="+mn-lt"/>
                          <a:ea typeface="+mn-ea"/>
                          <a:cs typeface="+mn-cs"/>
                        </a:rPr>
                        <a:t>可以满足复杂深入的特殊需求，又在核心元素上具有一致的语义和编码方式，具有较高的灵活性和互操作性；</a:t>
                      </a:r>
                      <a:endParaRPr kumimoji="0" lang="en-US" altLang="zh-CN" sz="1400" kern="1200" dirty="0" smtClean="0">
                        <a:solidFill>
                          <a:schemeClr val="dk1"/>
                        </a:solidFill>
                        <a:latin typeface="+mn-lt"/>
                        <a:ea typeface="+mn-ea"/>
                        <a:cs typeface="+mn-cs"/>
                      </a:endParaRPr>
                    </a:p>
                    <a:p>
                      <a:pPr marL="0" algn="l" rtl="0" eaLnBrk="1" latinLnBrk="0" hangingPunct="1"/>
                      <a:r>
                        <a:rPr kumimoji="0" lang="en-US" altLang="zh-CN" sz="1400" kern="1200" dirty="0" smtClean="0">
                          <a:solidFill>
                            <a:schemeClr val="dk1"/>
                          </a:solidFill>
                          <a:latin typeface="+mn-lt"/>
                          <a:ea typeface="+mn-ea"/>
                          <a:cs typeface="+mn-cs"/>
                        </a:rPr>
                        <a:t>3.</a:t>
                      </a:r>
                      <a:r>
                        <a:rPr kumimoji="0" lang="zh-CN" altLang="en-US" sz="1400" kern="1200" dirty="0" smtClean="0">
                          <a:solidFill>
                            <a:schemeClr val="dk1"/>
                          </a:solidFill>
                          <a:latin typeface="+mn-lt"/>
                          <a:ea typeface="+mn-ea"/>
                          <a:cs typeface="+mn-cs"/>
                        </a:rPr>
                        <a:t> 与当今互联网上的相关置标语言标准有很强的亲和性（</a:t>
                      </a:r>
                      <a:r>
                        <a:rPr kumimoji="0" lang="en-US" altLang="zh-CN" sz="1400" kern="1200" dirty="0" smtClean="0">
                          <a:solidFill>
                            <a:schemeClr val="dk1"/>
                          </a:solidFill>
                          <a:latin typeface="+mn-lt"/>
                          <a:ea typeface="+mn-ea"/>
                          <a:cs typeface="+mn-cs"/>
                        </a:rPr>
                        <a:t>HTML</a:t>
                      </a:r>
                      <a:r>
                        <a:rPr kumimoji="0" lang="zh-CN" altLang="en-US" sz="1400" kern="1200" dirty="0" smtClean="0">
                          <a:solidFill>
                            <a:schemeClr val="dk1"/>
                          </a:solidFill>
                          <a:latin typeface="+mn-lt"/>
                          <a:ea typeface="+mn-ea"/>
                          <a:cs typeface="+mn-cs"/>
                        </a:rPr>
                        <a:t>，</a:t>
                      </a:r>
                      <a:r>
                        <a:rPr kumimoji="0" lang="en-US" altLang="zh-CN" sz="1400" kern="1200" dirty="0" smtClean="0">
                          <a:solidFill>
                            <a:schemeClr val="dk1"/>
                          </a:solidFill>
                          <a:latin typeface="+mn-lt"/>
                          <a:ea typeface="+mn-ea"/>
                          <a:cs typeface="+mn-cs"/>
                        </a:rPr>
                        <a:t>XML</a:t>
                      </a:r>
                      <a:r>
                        <a:rPr kumimoji="0" lang="zh-CN" altLang="en-US" sz="1400" kern="1200" dirty="0" smtClean="0">
                          <a:solidFill>
                            <a:schemeClr val="dk1"/>
                          </a:solidFill>
                          <a:latin typeface="+mn-lt"/>
                          <a:ea typeface="+mn-ea"/>
                          <a:cs typeface="+mn-cs"/>
                        </a:rPr>
                        <a:t>）；</a:t>
                      </a:r>
                      <a:endParaRPr kumimoji="0" lang="en-US" altLang="zh-CN" sz="1400" kern="1200" dirty="0" smtClean="0">
                        <a:solidFill>
                          <a:schemeClr val="dk1"/>
                        </a:solidFill>
                        <a:latin typeface="+mn-lt"/>
                        <a:ea typeface="+mn-ea"/>
                        <a:cs typeface="+mn-cs"/>
                      </a:endParaRPr>
                    </a:p>
                    <a:p>
                      <a:pPr marL="0" algn="l" rtl="0" eaLnBrk="1" latinLnBrk="0" hangingPunct="1"/>
                      <a:r>
                        <a:rPr kumimoji="0" lang="en-US" altLang="zh-CN" sz="1400" kern="1200" dirty="0" smtClean="0">
                          <a:solidFill>
                            <a:schemeClr val="dk1"/>
                          </a:solidFill>
                          <a:latin typeface="+mn-lt"/>
                          <a:ea typeface="+mn-ea"/>
                          <a:cs typeface="+mn-cs"/>
                        </a:rPr>
                        <a:t>4.</a:t>
                      </a:r>
                      <a:r>
                        <a:rPr kumimoji="0" lang="zh-CN" altLang="en-US" sz="1400" kern="1200" dirty="0" smtClean="0">
                          <a:solidFill>
                            <a:schemeClr val="dk1"/>
                          </a:solidFill>
                          <a:latin typeface="+mn-lt"/>
                          <a:ea typeface="+mn-ea"/>
                          <a:cs typeface="+mn-cs"/>
                        </a:rPr>
                        <a:t>允许资料以地区性规范出现，并保持元数据的一些特性，从而适应更丰富的资源标准内部的结构和更详细描述的语义编码。</a:t>
                      </a:r>
                      <a:endParaRPr kumimoji="0" lang="zh-CN" altLang="en-US" sz="1400" kern="1200" dirty="0">
                        <a:solidFill>
                          <a:schemeClr val="dk1"/>
                        </a:solidFill>
                        <a:latin typeface="+mn-lt"/>
                        <a:ea typeface="+mn-ea"/>
                        <a:cs typeface="+mn-cs"/>
                      </a:endParaRPr>
                    </a:p>
                  </a:txBody>
                  <a:tcPr/>
                </a:tc>
                <a:tc>
                  <a:txBody>
                    <a:bodyPr/>
                    <a:lstStyle/>
                    <a:p>
                      <a:pPr marL="0" algn="l" rtl="0" eaLnBrk="1" latinLnBrk="0" hangingPunct="1"/>
                      <a:r>
                        <a:rPr kumimoji="0" lang="en-US" altLang="zh-CN" sz="1400" kern="1200" dirty="0" smtClean="0">
                          <a:solidFill>
                            <a:schemeClr val="dk1"/>
                          </a:solidFill>
                          <a:latin typeface="+mn-lt"/>
                          <a:ea typeface="+mn-ea"/>
                          <a:cs typeface="+mn-cs"/>
                        </a:rPr>
                        <a:t>1.</a:t>
                      </a:r>
                      <a:r>
                        <a:rPr kumimoji="0" lang="zh-CN" altLang="zh-CN" sz="1400" kern="1200" dirty="0" smtClean="0">
                          <a:solidFill>
                            <a:schemeClr val="dk1"/>
                          </a:solidFill>
                          <a:latin typeface="+mn-lt"/>
                          <a:ea typeface="+mn-ea"/>
                          <a:cs typeface="+mn-cs"/>
                        </a:rPr>
                        <a:t>元素内容太过宽泛</a:t>
                      </a:r>
                      <a:r>
                        <a:rPr kumimoji="0" lang="zh-CN" altLang="en-US" sz="1400" kern="1200" dirty="0" smtClean="0">
                          <a:solidFill>
                            <a:schemeClr val="dk1"/>
                          </a:solidFill>
                          <a:latin typeface="+mn-lt"/>
                          <a:ea typeface="+mn-ea"/>
                          <a:cs typeface="+mn-cs"/>
                        </a:rPr>
                        <a:t>；</a:t>
                      </a:r>
                      <a:endParaRPr kumimoji="0" lang="en-US" altLang="zh-CN" sz="14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400" kern="1200" dirty="0" smtClean="0">
                          <a:solidFill>
                            <a:schemeClr val="dk1"/>
                          </a:solidFill>
                          <a:latin typeface="+mn-lt"/>
                          <a:ea typeface="+mn-ea"/>
                          <a:cs typeface="+mn-cs"/>
                        </a:rPr>
                        <a:t>2.</a:t>
                      </a:r>
                      <a:r>
                        <a:rPr kumimoji="0" lang="zh-CN" altLang="zh-CN" sz="1400" kern="1200" dirty="0" smtClean="0">
                          <a:solidFill>
                            <a:schemeClr val="dk1"/>
                          </a:solidFill>
                          <a:latin typeface="+mn-lt"/>
                          <a:ea typeface="+mn-ea"/>
                          <a:cs typeface="+mn-cs"/>
                        </a:rPr>
                        <a:t>对著录对象的描述深度不够，不能进行专指度较高的检索</a:t>
                      </a:r>
                      <a:r>
                        <a:rPr kumimoji="0" lang="zh-CN" altLang="en-US" sz="1400" kern="1200" dirty="0" smtClean="0">
                          <a:solidFill>
                            <a:schemeClr val="dk1"/>
                          </a:solidFill>
                          <a:latin typeface="+mn-lt"/>
                          <a:ea typeface="+mn-ea"/>
                          <a:cs typeface="+mn-cs"/>
                        </a:rPr>
                        <a:t>；</a:t>
                      </a:r>
                      <a:endParaRPr kumimoji="0" lang="en-US" altLang="zh-CN" sz="14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400" kern="1200" dirty="0" smtClean="0">
                          <a:solidFill>
                            <a:schemeClr val="dk1"/>
                          </a:solidFill>
                          <a:latin typeface="+mn-lt"/>
                          <a:ea typeface="+mn-ea"/>
                          <a:cs typeface="+mn-cs"/>
                        </a:rPr>
                        <a:t>3. DC </a:t>
                      </a:r>
                      <a:r>
                        <a:rPr kumimoji="0" lang="zh-CN" altLang="zh-CN" sz="1400" kern="1200" dirty="0" smtClean="0">
                          <a:solidFill>
                            <a:schemeClr val="dk1"/>
                          </a:solidFill>
                          <a:latin typeface="+mn-lt"/>
                          <a:ea typeface="+mn-ea"/>
                          <a:cs typeface="+mn-cs"/>
                        </a:rPr>
                        <a:t>元数据来描述数字化藏品只能是一个折中的选择，数字资源的描述越来越需要注入更多高质量的元素。</a:t>
                      </a:r>
                    </a:p>
                    <a:p>
                      <a:pPr marL="0" algn="l" rtl="0" eaLnBrk="1" latinLnBrk="0" hangingPunct="1"/>
                      <a:endParaRPr kumimoji="0" lang="zh-CN" altLang="en-US" sz="1400" kern="1200" dirty="0">
                        <a:solidFill>
                          <a:schemeClr val="dk1"/>
                        </a:solidFill>
                        <a:latin typeface="+mn-lt"/>
                        <a:ea typeface="+mn-ea"/>
                        <a:cs typeface="+mn-cs"/>
                      </a:endParaRPr>
                    </a:p>
                  </a:txBody>
                  <a:tcPr/>
                </a:tc>
              </a:tr>
            </a:tbl>
          </a:graphicData>
        </a:graphic>
      </p:graphicFrame>
      <p:sp>
        <p:nvSpPr>
          <p:cNvPr id="3" name="标题 2"/>
          <p:cNvSpPr>
            <a:spLocks noGrp="1"/>
          </p:cNvSpPr>
          <p:nvPr>
            <p:ph type="title"/>
          </p:nvPr>
        </p:nvSpPr>
        <p:spPr/>
        <p:txBody>
          <a:bodyPr/>
          <a:lstStyle/>
          <a:p>
            <a:r>
              <a:rPr lang="zh-CN" altLang="en-US" dirty="0" smtClean="0"/>
              <a:t>对比说明</a:t>
            </a:r>
            <a:endParaRPr lang="zh-CN" altLang="en-US" dirty="0"/>
          </a:p>
        </p:txBody>
      </p:sp>
    </p:spTree>
    <p:extLst>
      <p:ext uri="{BB962C8B-B14F-4D97-AF65-F5344CB8AC3E}">
        <p14:creationId xmlns="" xmlns:p14="http://schemas.microsoft.com/office/powerpoint/2010/main" val="32170325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 xmlns:p14="http://schemas.microsoft.com/office/powerpoint/2010/main" val="1327386473"/>
              </p:ext>
            </p:extLst>
          </p:nvPr>
        </p:nvGraphicFramePr>
        <p:xfrm>
          <a:off x="457200" y="1481138"/>
          <a:ext cx="8229600" cy="39674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zh-CN" altLang="en-US" dirty="0" smtClean="0"/>
                        <a:t>标准</a:t>
                      </a:r>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r>
              <a:tr h="370840">
                <a:tc>
                  <a:txBody>
                    <a:bodyPr/>
                    <a:lstStyle/>
                    <a:p>
                      <a:pPr marL="0" algn="l" rtl="0" eaLnBrk="1" latinLnBrk="0" hangingPunct="1"/>
                      <a:r>
                        <a:rPr kumimoji="0" lang="en-US" altLang="zh-CN" sz="1400" kern="1200" dirty="0" smtClean="0">
                          <a:solidFill>
                            <a:schemeClr val="dk1"/>
                          </a:solidFill>
                          <a:latin typeface="+mn-lt"/>
                          <a:ea typeface="+mn-ea"/>
                          <a:cs typeface="+mn-cs"/>
                        </a:rPr>
                        <a:t>CDWA</a:t>
                      </a:r>
                      <a:endParaRPr kumimoji="0" lang="zh-CN" altLang="en-US" sz="1400" kern="1200" dirty="0">
                        <a:solidFill>
                          <a:schemeClr val="dk1"/>
                        </a:solidFill>
                        <a:latin typeface="+mn-lt"/>
                        <a:ea typeface="+mn-ea"/>
                        <a:cs typeface="+mn-cs"/>
                      </a:endParaRPr>
                    </a:p>
                  </a:txBody>
                  <a:tcPr/>
                </a:tc>
                <a:tc>
                  <a:txBody>
                    <a:bodyPr/>
                    <a:lstStyle/>
                    <a:p>
                      <a:pPr marL="0" algn="l" rtl="0" eaLnBrk="1" latinLnBrk="0" hangingPunct="1"/>
                      <a:r>
                        <a:rPr kumimoji="0" lang="en-US" altLang="zh-CN" sz="1400" kern="1200" dirty="0" smtClean="0">
                          <a:solidFill>
                            <a:schemeClr val="dk1"/>
                          </a:solidFill>
                          <a:latin typeface="+mn-lt"/>
                          <a:ea typeface="+mn-ea"/>
                          <a:cs typeface="+mn-cs"/>
                        </a:rPr>
                        <a:t>1.</a:t>
                      </a:r>
                      <a:r>
                        <a:rPr kumimoji="0" lang="zh-CN" altLang="en-US" sz="1400" kern="1200" dirty="0" smtClean="0">
                          <a:solidFill>
                            <a:schemeClr val="dk1"/>
                          </a:solidFill>
                          <a:latin typeface="+mn-lt"/>
                          <a:ea typeface="+mn-ea"/>
                          <a:cs typeface="+mn-cs"/>
                        </a:rPr>
                        <a:t>确定了能够兼容各种信息系统的内容描述框架，有利于保持数据的完整性，也便于长期保存和数据迁移；</a:t>
                      </a:r>
                      <a:endParaRPr kumimoji="0" lang="en-US" altLang="zh-CN" sz="1400" kern="1200" dirty="0" smtClean="0">
                        <a:solidFill>
                          <a:schemeClr val="dk1"/>
                        </a:solidFill>
                        <a:latin typeface="+mn-lt"/>
                        <a:ea typeface="+mn-ea"/>
                        <a:cs typeface="+mn-cs"/>
                      </a:endParaRPr>
                    </a:p>
                    <a:p>
                      <a:pPr marL="0" algn="l" rtl="0" eaLnBrk="1" latinLnBrk="0" hangingPunct="1"/>
                      <a:r>
                        <a:rPr kumimoji="0" lang="en-US" altLang="zh-CN" sz="1400" kern="1200" dirty="0" smtClean="0">
                          <a:solidFill>
                            <a:schemeClr val="dk1"/>
                          </a:solidFill>
                          <a:latin typeface="+mn-lt"/>
                          <a:ea typeface="+mn-ea"/>
                          <a:cs typeface="+mn-cs"/>
                        </a:rPr>
                        <a:t>2.</a:t>
                      </a:r>
                      <a:r>
                        <a:rPr kumimoji="0" lang="zh-CN" altLang="en-US" sz="1400" kern="1200" dirty="0" smtClean="0">
                          <a:solidFill>
                            <a:schemeClr val="dk1"/>
                          </a:solidFill>
                          <a:latin typeface="+mn-lt"/>
                          <a:ea typeface="+mn-ea"/>
                          <a:cs typeface="+mn-cs"/>
                        </a:rPr>
                        <a:t>制定了与其他元数据标准</a:t>
                      </a:r>
                      <a:r>
                        <a:rPr kumimoji="0" lang="en-US" altLang="zh-CN" sz="1400" kern="1200" dirty="0" smtClean="0">
                          <a:solidFill>
                            <a:schemeClr val="dk1"/>
                          </a:solidFill>
                          <a:latin typeface="+mn-lt"/>
                          <a:ea typeface="+mn-ea"/>
                          <a:cs typeface="+mn-cs"/>
                        </a:rPr>
                        <a:t>( Dublin Core</a:t>
                      </a:r>
                      <a:r>
                        <a:rPr kumimoji="0" lang="zh-CN" altLang="en-US" sz="1400" kern="1200" dirty="0" smtClean="0">
                          <a:solidFill>
                            <a:schemeClr val="dk1"/>
                          </a:solidFill>
                          <a:latin typeface="+mn-lt"/>
                          <a:ea typeface="+mn-ea"/>
                          <a:cs typeface="+mn-cs"/>
                        </a:rPr>
                        <a:t>、</a:t>
                      </a:r>
                      <a:r>
                        <a:rPr kumimoji="0" lang="en-US" altLang="zh-CN" sz="1400" kern="1200" dirty="0" smtClean="0">
                          <a:solidFill>
                            <a:schemeClr val="dk1"/>
                          </a:solidFill>
                          <a:latin typeface="+mn-lt"/>
                          <a:ea typeface="+mn-ea"/>
                          <a:cs typeface="+mn-cs"/>
                        </a:rPr>
                        <a:t>VRA </a:t>
                      </a:r>
                      <a:r>
                        <a:rPr kumimoji="0" lang="zh-CN" altLang="en-US" sz="1400" kern="1200" dirty="0" smtClean="0">
                          <a:solidFill>
                            <a:schemeClr val="dk1"/>
                          </a:solidFill>
                          <a:latin typeface="+mn-lt"/>
                          <a:ea typeface="+mn-ea"/>
                          <a:cs typeface="+mn-cs"/>
                        </a:rPr>
                        <a:t>等</a:t>
                      </a:r>
                      <a:r>
                        <a:rPr kumimoji="0" lang="en-US" altLang="zh-CN" sz="1400" kern="1200" dirty="0" smtClean="0">
                          <a:solidFill>
                            <a:schemeClr val="dk1"/>
                          </a:solidFill>
                          <a:latin typeface="+mn-lt"/>
                          <a:ea typeface="+mn-ea"/>
                          <a:cs typeface="+mn-cs"/>
                        </a:rPr>
                        <a:t>) </a:t>
                      </a:r>
                      <a:r>
                        <a:rPr kumimoji="0" lang="zh-CN" altLang="en-US" sz="1400" kern="1200" dirty="0" smtClean="0">
                          <a:solidFill>
                            <a:schemeClr val="dk1"/>
                          </a:solidFill>
                          <a:latin typeface="+mn-lt"/>
                          <a:ea typeface="+mn-ea"/>
                          <a:cs typeface="+mn-cs"/>
                        </a:rPr>
                        <a:t>的映射表，为实现数据的交换和共享奠定了基础。</a:t>
                      </a:r>
                      <a:endParaRPr kumimoji="0" lang="zh-CN" altLang="en-US" sz="1400" kern="1200" dirty="0">
                        <a:solidFill>
                          <a:schemeClr val="dk1"/>
                        </a:solidFill>
                        <a:latin typeface="+mn-lt"/>
                        <a:ea typeface="+mn-ea"/>
                        <a:cs typeface="+mn-cs"/>
                      </a:endParaRPr>
                    </a:p>
                  </a:txBody>
                  <a:tcPr/>
                </a:tc>
                <a:tc>
                  <a:txBody>
                    <a:bodyPr/>
                    <a:lstStyle/>
                    <a:p>
                      <a:pPr marL="0" algn="l" rtl="0" eaLnBrk="1" latinLnBrk="0" hangingPunct="1"/>
                      <a:r>
                        <a:rPr kumimoji="0" lang="en-US" altLang="zh-CN" sz="1400" kern="1200" dirty="0" smtClean="0">
                          <a:solidFill>
                            <a:schemeClr val="dk1"/>
                          </a:solidFill>
                          <a:latin typeface="+mn-lt"/>
                          <a:ea typeface="+mn-ea"/>
                          <a:cs typeface="+mn-cs"/>
                        </a:rPr>
                        <a:t>1.</a:t>
                      </a:r>
                      <a:r>
                        <a:rPr kumimoji="0" lang="zh-CN" altLang="en-US" sz="1400" kern="1200" dirty="0" smtClean="0">
                          <a:solidFill>
                            <a:schemeClr val="dk1"/>
                          </a:solidFill>
                          <a:latin typeface="+mn-lt"/>
                          <a:ea typeface="+mn-ea"/>
                          <a:cs typeface="+mn-cs"/>
                        </a:rPr>
                        <a:t>没有在标准中指定记录格式</a:t>
                      </a:r>
                      <a:endParaRPr kumimoji="0" lang="en-US" altLang="zh-CN" sz="1400" kern="1200" dirty="0" smtClean="0">
                        <a:solidFill>
                          <a:schemeClr val="dk1"/>
                        </a:solidFill>
                        <a:latin typeface="+mn-lt"/>
                        <a:ea typeface="+mn-ea"/>
                        <a:cs typeface="+mn-cs"/>
                      </a:endParaRPr>
                    </a:p>
                    <a:p>
                      <a:pPr marL="0" algn="l" rtl="0" eaLnBrk="1" latinLnBrk="0" hangingPunct="1"/>
                      <a:r>
                        <a:rPr kumimoji="0" lang="en-US" altLang="zh-CN" sz="1400" kern="1200" dirty="0" smtClean="0">
                          <a:solidFill>
                            <a:schemeClr val="dk1"/>
                          </a:solidFill>
                          <a:latin typeface="+mn-lt"/>
                          <a:ea typeface="+mn-ea"/>
                          <a:cs typeface="+mn-cs"/>
                        </a:rPr>
                        <a:t>2.</a:t>
                      </a:r>
                      <a:r>
                        <a:rPr kumimoji="0" lang="zh-CN" altLang="en-US" sz="1400" kern="1200" dirty="0" smtClean="0">
                          <a:solidFill>
                            <a:schemeClr val="dk1"/>
                          </a:solidFill>
                          <a:latin typeface="+mn-lt"/>
                          <a:ea typeface="+mn-ea"/>
                          <a:cs typeface="+mn-cs"/>
                        </a:rPr>
                        <a:t>没有规定编码</a:t>
                      </a:r>
                      <a:r>
                        <a:rPr kumimoji="0" lang="en-US" altLang="zh-CN" sz="1400" kern="1200" dirty="0" smtClean="0">
                          <a:solidFill>
                            <a:schemeClr val="dk1"/>
                          </a:solidFill>
                          <a:latin typeface="+mn-lt"/>
                          <a:ea typeface="+mn-ea"/>
                          <a:cs typeface="+mn-cs"/>
                        </a:rPr>
                        <a:t>/</a:t>
                      </a:r>
                      <a:r>
                        <a:rPr kumimoji="0" lang="zh-CN" altLang="en-US" sz="1400" kern="1200" dirty="0" smtClean="0">
                          <a:solidFill>
                            <a:schemeClr val="dk1"/>
                          </a:solidFill>
                          <a:latin typeface="+mn-lt"/>
                          <a:ea typeface="+mn-ea"/>
                          <a:cs typeface="+mn-cs"/>
                        </a:rPr>
                        <a:t>交换记录规则或传输源语言</a:t>
                      </a:r>
                      <a:endParaRPr kumimoji="0" lang="zh-CN" altLang="en-US" sz="1400" kern="1200" dirty="0">
                        <a:solidFill>
                          <a:schemeClr val="dk1"/>
                        </a:solidFill>
                        <a:latin typeface="+mn-lt"/>
                        <a:ea typeface="+mn-ea"/>
                        <a:cs typeface="+mn-cs"/>
                      </a:endParaRPr>
                    </a:p>
                  </a:txBody>
                  <a:tcPr/>
                </a:tc>
              </a:tr>
              <a:tr h="370840">
                <a:tc>
                  <a:txBody>
                    <a:bodyPr/>
                    <a:lstStyle/>
                    <a:p>
                      <a:pPr marL="0" algn="l" rtl="0" eaLnBrk="1" latinLnBrk="0" hangingPunct="1"/>
                      <a:r>
                        <a:rPr kumimoji="0" lang="en-US" altLang="zh-CN" sz="1400" kern="1200" dirty="0" smtClean="0">
                          <a:solidFill>
                            <a:schemeClr val="dk1"/>
                          </a:solidFill>
                          <a:latin typeface="+mn-lt"/>
                          <a:ea typeface="+mn-ea"/>
                          <a:cs typeface="+mn-cs"/>
                        </a:rPr>
                        <a:t>CDWA Lite</a:t>
                      </a:r>
                      <a:endParaRPr kumimoji="0" lang="zh-CN" altLang="en-US" sz="1400" kern="1200" dirty="0">
                        <a:solidFill>
                          <a:schemeClr val="dk1"/>
                        </a:solidFill>
                        <a:latin typeface="+mn-lt"/>
                        <a:ea typeface="+mn-ea"/>
                        <a:cs typeface="+mn-cs"/>
                      </a:endParaRPr>
                    </a:p>
                  </a:txBody>
                  <a:tcPr/>
                </a:tc>
                <a:tc>
                  <a:txBody>
                    <a:bodyPr/>
                    <a:lstStyle/>
                    <a:p>
                      <a:pPr marL="0" algn="l" rtl="0" eaLnBrk="1" latinLnBrk="0" hangingPunct="1"/>
                      <a:r>
                        <a:rPr kumimoji="0" lang="en-US" altLang="zh-CN" sz="1400" kern="1200" dirty="0" smtClean="0">
                          <a:solidFill>
                            <a:schemeClr val="dk1"/>
                          </a:solidFill>
                          <a:latin typeface="+mn-lt"/>
                          <a:ea typeface="+mn-ea"/>
                          <a:cs typeface="+mn-cs"/>
                        </a:rPr>
                        <a:t>1.</a:t>
                      </a:r>
                      <a:r>
                        <a:rPr kumimoji="0" lang="zh-CN" altLang="en-US" sz="1400" kern="1200" dirty="0" smtClean="0">
                          <a:solidFill>
                            <a:schemeClr val="dk1"/>
                          </a:solidFill>
                          <a:latin typeface="+mn-lt"/>
                          <a:ea typeface="+mn-ea"/>
                          <a:cs typeface="+mn-cs"/>
                        </a:rPr>
                        <a:t>通过标识最低限度的信息来辅助资源发现，各种机构由此可以简便地向联合目录和数据仓储库提交藏品；</a:t>
                      </a:r>
                      <a:endParaRPr kumimoji="0" lang="en-US" altLang="zh-CN" sz="1400" kern="1200" dirty="0" smtClean="0">
                        <a:solidFill>
                          <a:schemeClr val="dk1"/>
                        </a:solidFill>
                        <a:latin typeface="+mn-lt"/>
                        <a:ea typeface="+mn-ea"/>
                        <a:cs typeface="+mn-cs"/>
                      </a:endParaRPr>
                    </a:p>
                    <a:p>
                      <a:pPr marL="0" algn="l" rtl="0" eaLnBrk="1" latinLnBrk="0" hangingPunct="1"/>
                      <a:r>
                        <a:rPr kumimoji="0" lang="en-US" altLang="zh-CN" sz="1400" kern="1200" dirty="0" smtClean="0">
                          <a:solidFill>
                            <a:schemeClr val="dk1"/>
                          </a:solidFill>
                          <a:latin typeface="+mn-lt"/>
                          <a:ea typeface="+mn-ea"/>
                          <a:cs typeface="+mn-cs"/>
                        </a:rPr>
                        <a:t>2.</a:t>
                      </a:r>
                      <a:r>
                        <a:rPr kumimoji="0" lang="zh-CN" altLang="en-US" sz="1400" kern="1200" dirty="0" smtClean="0">
                          <a:solidFill>
                            <a:schemeClr val="dk1"/>
                          </a:solidFill>
                          <a:latin typeface="+mn-lt"/>
                          <a:ea typeface="+mn-ea"/>
                          <a:cs typeface="+mn-cs"/>
                        </a:rPr>
                        <a:t>旨在开发一个事实上的标准，服务于向联合目录以及数字仓储库提交文化和自然历史藏品的这类工作。</a:t>
                      </a:r>
                      <a:endParaRPr kumimoji="0" lang="zh-CN" altLang="en-US" sz="1400" kern="1200" dirty="0">
                        <a:solidFill>
                          <a:schemeClr val="dk1"/>
                        </a:solidFill>
                        <a:latin typeface="+mn-lt"/>
                        <a:ea typeface="+mn-ea"/>
                        <a:cs typeface="+mn-cs"/>
                      </a:endParaRPr>
                    </a:p>
                  </a:txBody>
                  <a:tcPr/>
                </a:tc>
                <a:tc>
                  <a:txBody>
                    <a:bodyPr/>
                    <a:lstStyle/>
                    <a:p>
                      <a:pPr marL="0" algn="l" rtl="0" eaLnBrk="1" latinLnBrk="0" hangingPunct="1"/>
                      <a:r>
                        <a:rPr kumimoji="0" lang="zh-CN" altLang="en-US" sz="1400" kern="1200" dirty="0" smtClean="0">
                          <a:solidFill>
                            <a:schemeClr val="dk1"/>
                          </a:solidFill>
                          <a:latin typeface="+mn-lt"/>
                          <a:ea typeface="+mn-ea"/>
                          <a:cs typeface="+mn-cs"/>
                        </a:rPr>
                        <a:t>比</a:t>
                      </a:r>
                      <a:r>
                        <a:rPr kumimoji="0" lang="en-US" altLang="zh-CN" sz="1400" kern="1200" dirty="0" smtClean="0">
                          <a:solidFill>
                            <a:schemeClr val="dk1"/>
                          </a:solidFill>
                          <a:latin typeface="+mn-lt"/>
                          <a:ea typeface="+mn-ea"/>
                          <a:cs typeface="+mn-cs"/>
                        </a:rPr>
                        <a:t>CDWA</a:t>
                      </a:r>
                      <a:r>
                        <a:rPr kumimoji="0" lang="zh-CN" altLang="en-US" sz="1400" kern="1200" dirty="0" smtClean="0">
                          <a:solidFill>
                            <a:schemeClr val="dk1"/>
                          </a:solidFill>
                          <a:latin typeface="+mn-lt"/>
                          <a:ea typeface="+mn-ea"/>
                          <a:cs typeface="+mn-cs"/>
                        </a:rPr>
                        <a:t>类似，增加了</a:t>
                      </a:r>
                      <a:r>
                        <a:rPr kumimoji="0" lang="en-US" altLang="zh-CN" sz="1400" kern="1200" dirty="0" smtClean="0">
                          <a:solidFill>
                            <a:schemeClr val="dk1"/>
                          </a:solidFill>
                          <a:latin typeface="+mn-lt"/>
                          <a:ea typeface="+mn-ea"/>
                          <a:cs typeface="+mn-cs"/>
                        </a:rPr>
                        <a:t>xml</a:t>
                      </a:r>
                      <a:r>
                        <a:rPr kumimoji="0" lang="zh-CN" altLang="en-US" sz="1400" kern="1200" dirty="0" smtClean="0">
                          <a:solidFill>
                            <a:schemeClr val="dk1"/>
                          </a:solidFill>
                          <a:latin typeface="+mn-lt"/>
                          <a:ea typeface="+mn-ea"/>
                          <a:cs typeface="+mn-cs"/>
                        </a:rPr>
                        <a:t>编码，随着</a:t>
                      </a:r>
                      <a:r>
                        <a:rPr kumimoji="0" lang="en-US" altLang="zh-CN" sz="1400" kern="1200" dirty="0" smtClean="0">
                          <a:solidFill>
                            <a:schemeClr val="dk1"/>
                          </a:solidFill>
                          <a:latin typeface="+mn-lt"/>
                          <a:ea typeface="+mn-ea"/>
                          <a:cs typeface="+mn-cs"/>
                        </a:rPr>
                        <a:t>LIDO</a:t>
                      </a:r>
                      <a:r>
                        <a:rPr kumimoji="0" lang="zh-CN" altLang="en-US" sz="1400" kern="1200" dirty="0" smtClean="0">
                          <a:solidFill>
                            <a:schemeClr val="dk1"/>
                          </a:solidFill>
                          <a:latin typeface="+mn-lt"/>
                          <a:ea typeface="+mn-ea"/>
                          <a:cs typeface="+mn-cs"/>
                        </a:rPr>
                        <a:t>元数据的发现，已被兼容。</a:t>
                      </a:r>
                      <a:endParaRPr kumimoji="0" lang="zh-CN" altLang="en-US" sz="1400" kern="1200" dirty="0">
                        <a:solidFill>
                          <a:schemeClr val="dk1"/>
                        </a:solidFill>
                        <a:latin typeface="+mn-lt"/>
                        <a:ea typeface="+mn-ea"/>
                        <a:cs typeface="+mn-cs"/>
                      </a:endParaRPr>
                    </a:p>
                  </a:txBody>
                  <a:tcPr/>
                </a:tc>
              </a:tr>
            </a:tbl>
          </a:graphicData>
        </a:graphic>
      </p:graphicFrame>
      <p:sp>
        <p:nvSpPr>
          <p:cNvPr id="3" name="标题 2"/>
          <p:cNvSpPr>
            <a:spLocks noGrp="1"/>
          </p:cNvSpPr>
          <p:nvPr>
            <p:ph type="title"/>
          </p:nvPr>
        </p:nvSpPr>
        <p:spPr/>
        <p:txBody>
          <a:bodyPr/>
          <a:lstStyle/>
          <a:p>
            <a:r>
              <a:rPr lang="zh-CN" altLang="en-US" dirty="0" smtClean="0"/>
              <a:t>对比说明</a:t>
            </a:r>
            <a:endParaRPr lang="zh-CN" altLang="en-US" dirty="0"/>
          </a:p>
        </p:txBody>
      </p:sp>
    </p:spTree>
    <p:extLst>
      <p:ext uri="{BB962C8B-B14F-4D97-AF65-F5344CB8AC3E}">
        <p14:creationId xmlns="" xmlns:p14="http://schemas.microsoft.com/office/powerpoint/2010/main" val="26261993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 xmlns:p14="http://schemas.microsoft.com/office/powerpoint/2010/main" val="252243246"/>
              </p:ext>
            </p:extLst>
          </p:nvPr>
        </p:nvGraphicFramePr>
        <p:xfrm>
          <a:off x="457200" y="1481138"/>
          <a:ext cx="8229600" cy="418084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zh-CN" altLang="en-US" dirty="0" smtClean="0"/>
                        <a:t>标准</a:t>
                      </a:r>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r>
              <a:tr h="370840">
                <a:tc>
                  <a:txBody>
                    <a:bodyPr/>
                    <a:lstStyle/>
                    <a:p>
                      <a:pPr marL="0" algn="l" rtl="0" eaLnBrk="1" latinLnBrk="0" hangingPunct="1"/>
                      <a:r>
                        <a:rPr kumimoji="0" lang="en-US" altLang="zh-CN" sz="1400" kern="1200" dirty="0" smtClean="0">
                          <a:solidFill>
                            <a:schemeClr val="dk1"/>
                          </a:solidFill>
                          <a:latin typeface="+mn-lt"/>
                          <a:ea typeface="+mn-ea"/>
                          <a:cs typeface="+mn-cs"/>
                        </a:rPr>
                        <a:t>LIDO</a:t>
                      </a:r>
                      <a:endParaRPr kumimoji="0" lang="zh-CN" altLang="en-US" sz="1400" kern="1200" dirty="0">
                        <a:solidFill>
                          <a:schemeClr val="dk1"/>
                        </a:solidFill>
                        <a:latin typeface="+mn-lt"/>
                        <a:ea typeface="+mn-ea"/>
                        <a:cs typeface="+mn-cs"/>
                      </a:endParaRPr>
                    </a:p>
                  </a:txBody>
                  <a:tcPr/>
                </a:tc>
                <a:tc>
                  <a:txBody>
                    <a:bodyPr/>
                    <a:lstStyle/>
                    <a:p>
                      <a:pPr marL="0" algn="l" rtl="0" eaLnBrk="1" latinLnBrk="0" hangingPunct="1"/>
                      <a:r>
                        <a:rPr kumimoji="0" lang="en-US" altLang="zh-CN" sz="1400" kern="1200" dirty="0" smtClean="0">
                          <a:solidFill>
                            <a:schemeClr val="dk1"/>
                          </a:solidFill>
                          <a:latin typeface="+mn-lt"/>
                          <a:ea typeface="+mn-ea"/>
                          <a:cs typeface="+mn-cs"/>
                        </a:rPr>
                        <a:t>1.</a:t>
                      </a:r>
                      <a:r>
                        <a:rPr kumimoji="0" lang="zh-CN" altLang="en-US" sz="1400" kern="1200" dirty="0" smtClean="0">
                          <a:solidFill>
                            <a:schemeClr val="dk1"/>
                          </a:solidFill>
                          <a:latin typeface="+mn-lt"/>
                          <a:ea typeface="+mn-ea"/>
                          <a:cs typeface="+mn-cs"/>
                        </a:rPr>
                        <a:t>提供了一个对象描述元数据的收割集，允许所在组织将他们的元数据以标准的方式提供给其它门户；</a:t>
                      </a:r>
                      <a:endParaRPr kumimoji="0" lang="en-US" altLang="zh-CN" sz="1400" kern="1200" dirty="0" smtClean="0">
                        <a:solidFill>
                          <a:schemeClr val="dk1"/>
                        </a:solidFill>
                        <a:latin typeface="+mn-lt"/>
                        <a:ea typeface="+mn-ea"/>
                        <a:cs typeface="+mn-cs"/>
                      </a:endParaRPr>
                    </a:p>
                    <a:p>
                      <a:pPr marL="0" algn="l" rtl="0" eaLnBrk="1" latinLnBrk="0" hangingPunct="1"/>
                      <a:r>
                        <a:rPr kumimoji="0" lang="en-US" altLang="zh-CN" sz="1400" kern="1200" dirty="0" smtClean="0">
                          <a:solidFill>
                            <a:schemeClr val="dk1"/>
                          </a:solidFill>
                          <a:latin typeface="+mn-lt"/>
                          <a:ea typeface="+mn-ea"/>
                          <a:cs typeface="+mn-cs"/>
                        </a:rPr>
                        <a:t>2.</a:t>
                      </a:r>
                      <a:r>
                        <a:rPr kumimoji="0" lang="zh-CN" altLang="en-US" sz="1400" kern="1200" dirty="0" smtClean="0">
                          <a:solidFill>
                            <a:schemeClr val="dk1"/>
                          </a:solidFill>
                          <a:latin typeface="+mn-lt"/>
                          <a:ea typeface="+mn-ea"/>
                          <a:cs typeface="+mn-cs"/>
                        </a:rPr>
                        <a:t>支持博物馆对象的全范围的描述性信息</a:t>
                      </a:r>
                      <a:r>
                        <a:rPr kumimoji="0" lang="en-US" altLang="zh-CN" sz="1400" kern="1200" dirty="0" smtClean="0">
                          <a:solidFill>
                            <a:schemeClr val="dk1"/>
                          </a:solidFill>
                          <a:latin typeface="+mn-lt"/>
                          <a:ea typeface="+mn-ea"/>
                          <a:cs typeface="+mn-cs"/>
                        </a:rPr>
                        <a:t>,</a:t>
                      </a:r>
                      <a:r>
                        <a:rPr kumimoji="0" lang="zh-CN" altLang="en-US" sz="1400" kern="1200" dirty="0" smtClean="0">
                          <a:solidFill>
                            <a:schemeClr val="dk1"/>
                          </a:solidFill>
                          <a:latin typeface="+mn-lt"/>
                          <a:ea typeface="+mn-ea"/>
                          <a:cs typeface="+mn-cs"/>
                        </a:rPr>
                        <a:t>能应用于全部类型的对象；</a:t>
                      </a:r>
                      <a:endParaRPr kumimoji="0" lang="en-US" altLang="zh-CN" sz="1400" kern="1200" dirty="0" smtClean="0">
                        <a:solidFill>
                          <a:schemeClr val="dk1"/>
                        </a:solidFill>
                        <a:latin typeface="+mn-lt"/>
                        <a:ea typeface="+mn-ea"/>
                        <a:cs typeface="+mn-cs"/>
                      </a:endParaRPr>
                    </a:p>
                    <a:p>
                      <a:pPr marL="0" algn="l" rtl="0" eaLnBrk="1" latinLnBrk="0" hangingPunct="1"/>
                      <a:r>
                        <a:rPr kumimoji="0" lang="en-US" altLang="zh-CN" sz="1400" kern="1200" dirty="0" smtClean="0">
                          <a:solidFill>
                            <a:schemeClr val="dk1"/>
                          </a:solidFill>
                          <a:latin typeface="+mn-lt"/>
                          <a:ea typeface="+mn-ea"/>
                          <a:cs typeface="+mn-cs"/>
                        </a:rPr>
                        <a:t>3.</a:t>
                      </a:r>
                      <a:r>
                        <a:rPr kumimoji="0" lang="zh-CN" altLang="en-US" sz="1400" kern="1200" dirty="0" smtClean="0">
                          <a:solidFill>
                            <a:schemeClr val="dk1"/>
                          </a:solidFill>
                          <a:latin typeface="+mn-lt"/>
                          <a:ea typeface="+mn-ea"/>
                          <a:cs typeface="+mn-cs"/>
                        </a:rPr>
                        <a:t>支持多语种门户环境，它为每个元素提供了语言属性，可用于多语种资源</a:t>
                      </a:r>
                      <a:endParaRPr kumimoji="0" lang="zh-CN" altLang="en-US" sz="1400" kern="1200" dirty="0">
                        <a:solidFill>
                          <a:schemeClr val="dk1"/>
                        </a:solidFill>
                        <a:latin typeface="+mn-lt"/>
                        <a:ea typeface="+mn-ea"/>
                        <a:cs typeface="+mn-cs"/>
                      </a:endParaRPr>
                    </a:p>
                  </a:txBody>
                  <a:tcPr/>
                </a:tc>
                <a:tc>
                  <a:txBody>
                    <a:bodyPr/>
                    <a:lstStyle/>
                    <a:p>
                      <a:pPr marL="0" algn="l" rtl="0" eaLnBrk="1" latinLnBrk="0" hangingPunct="1"/>
                      <a:r>
                        <a:rPr kumimoji="0" lang="zh-CN" altLang="en-US" sz="1400" kern="1200" dirty="0" smtClean="0">
                          <a:solidFill>
                            <a:schemeClr val="dk1"/>
                          </a:solidFill>
                          <a:latin typeface="+mn-lt"/>
                          <a:ea typeface="+mn-ea"/>
                          <a:cs typeface="+mn-cs"/>
                        </a:rPr>
                        <a:t>缺少相应的多精度图片，三维图像、模型的详细描述</a:t>
                      </a:r>
                    </a:p>
                    <a:p>
                      <a:pPr marL="0" algn="l" rtl="0" eaLnBrk="1" latinLnBrk="0" hangingPunct="1"/>
                      <a:endParaRPr kumimoji="0" lang="zh-CN" altLang="en-US" sz="1400" kern="1200" dirty="0">
                        <a:solidFill>
                          <a:schemeClr val="dk1"/>
                        </a:solidFill>
                        <a:latin typeface="+mn-lt"/>
                        <a:ea typeface="+mn-ea"/>
                        <a:cs typeface="+mn-cs"/>
                      </a:endParaRPr>
                    </a:p>
                  </a:txBody>
                  <a:tcPr/>
                </a:tc>
              </a:tr>
              <a:tr h="370840">
                <a:tc>
                  <a:txBody>
                    <a:bodyPr/>
                    <a:lstStyle/>
                    <a:p>
                      <a:pPr marL="0" algn="l" rtl="0" eaLnBrk="1" latinLnBrk="0" hangingPunct="1"/>
                      <a:r>
                        <a:rPr kumimoji="0" lang="en-US" altLang="zh-CN" sz="1400" kern="1200" dirty="0" smtClean="0">
                          <a:solidFill>
                            <a:schemeClr val="dk1"/>
                          </a:solidFill>
                          <a:latin typeface="+mn-lt"/>
                          <a:ea typeface="+mn-ea"/>
                          <a:cs typeface="+mn-cs"/>
                        </a:rPr>
                        <a:t>EDM</a:t>
                      </a:r>
                      <a:endParaRPr kumimoji="0" lang="zh-CN" altLang="en-US" sz="1400" kern="1200" dirty="0">
                        <a:solidFill>
                          <a:schemeClr val="dk1"/>
                        </a:solidFill>
                        <a:latin typeface="+mn-lt"/>
                        <a:ea typeface="+mn-ea"/>
                        <a:cs typeface="+mn-cs"/>
                      </a:endParaRPr>
                    </a:p>
                  </a:txBody>
                  <a:tcPr/>
                </a:tc>
                <a:tc>
                  <a:txBody>
                    <a:bodyPr/>
                    <a:lstStyle/>
                    <a:p>
                      <a:pPr marL="0" algn="l" rtl="0" eaLnBrk="1" latinLnBrk="0" hangingPunct="1"/>
                      <a:r>
                        <a:rPr kumimoji="0" lang="en-US" altLang="zh-CN" sz="1400" kern="1200" dirty="0" smtClean="0">
                          <a:solidFill>
                            <a:schemeClr val="dk1"/>
                          </a:solidFill>
                          <a:latin typeface="+mn-lt"/>
                          <a:ea typeface="+mn-ea"/>
                          <a:cs typeface="+mn-cs"/>
                        </a:rPr>
                        <a:t>1.</a:t>
                      </a:r>
                      <a:r>
                        <a:rPr kumimoji="0" lang="zh-CN" altLang="en-US" sz="1400" kern="1200" dirty="0" smtClean="0">
                          <a:solidFill>
                            <a:schemeClr val="dk1"/>
                          </a:solidFill>
                          <a:latin typeface="+mn-lt"/>
                          <a:ea typeface="+mn-ea"/>
                          <a:cs typeface="+mn-cs"/>
                        </a:rPr>
                        <a:t>复用了包括</a:t>
                      </a:r>
                      <a:r>
                        <a:rPr kumimoji="0" lang="en-US" altLang="zh-CN" sz="1400" kern="1200" dirty="0" smtClean="0">
                          <a:solidFill>
                            <a:schemeClr val="dk1"/>
                          </a:solidFill>
                          <a:latin typeface="+mn-lt"/>
                          <a:ea typeface="+mn-ea"/>
                          <a:cs typeface="+mn-cs"/>
                        </a:rPr>
                        <a:t>RDF</a:t>
                      </a:r>
                      <a:r>
                        <a:rPr kumimoji="0" lang="zh-CN" altLang="en-US" sz="1400" kern="1200" dirty="0" smtClean="0">
                          <a:solidFill>
                            <a:schemeClr val="dk1"/>
                          </a:solidFill>
                          <a:latin typeface="+mn-lt"/>
                          <a:ea typeface="+mn-ea"/>
                          <a:cs typeface="+mn-cs"/>
                        </a:rPr>
                        <a:t>、</a:t>
                      </a:r>
                      <a:r>
                        <a:rPr kumimoji="0" lang="en-US" altLang="zh-CN" sz="1400" kern="1200" dirty="0" smtClean="0">
                          <a:solidFill>
                            <a:schemeClr val="dk1"/>
                          </a:solidFill>
                          <a:latin typeface="+mn-lt"/>
                          <a:ea typeface="+mn-ea"/>
                          <a:cs typeface="+mn-cs"/>
                        </a:rPr>
                        <a:t>SKOS</a:t>
                      </a:r>
                      <a:r>
                        <a:rPr kumimoji="0" lang="zh-CN" altLang="en-US" sz="1400" kern="1200" dirty="0" smtClean="0">
                          <a:solidFill>
                            <a:schemeClr val="dk1"/>
                          </a:solidFill>
                          <a:latin typeface="+mn-lt"/>
                          <a:ea typeface="+mn-ea"/>
                          <a:cs typeface="+mn-cs"/>
                        </a:rPr>
                        <a:t>、</a:t>
                      </a:r>
                      <a:r>
                        <a:rPr kumimoji="0" lang="en-US" altLang="zh-CN" sz="1400" kern="1200" dirty="0" smtClean="0">
                          <a:solidFill>
                            <a:schemeClr val="dk1"/>
                          </a:solidFill>
                          <a:latin typeface="+mn-lt"/>
                          <a:ea typeface="+mn-ea"/>
                          <a:cs typeface="+mn-cs"/>
                        </a:rPr>
                        <a:t>OAI-ORE</a:t>
                      </a:r>
                      <a:r>
                        <a:rPr kumimoji="0" lang="zh-CN" altLang="en-US" sz="1400" kern="1200" dirty="0" smtClean="0">
                          <a:solidFill>
                            <a:schemeClr val="dk1"/>
                          </a:solidFill>
                          <a:latin typeface="+mn-lt"/>
                          <a:ea typeface="+mn-ea"/>
                          <a:cs typeface="+mn-cs"/>
                        </a:rPr>
                        <a:t>与</a:t>
                      </a:r>
                      <a:r>
                        <a:rPr kumimoji="0" lang="en-US" altLang="zh-CN" sz="1400" kern="1200" dirty="0" smtClean="0">
                          <a:solidFill>
                            <a:schemeClr val="dk1"/>
                          </a:solidFill>
                          <a:latin typeface="+mn-lt"/>
                          <a:ea typeface="+mn-ea"/>
                          <a:cs typeface="+mn-cs"/>
                        </a:rPr>
                        <a:t>DC</a:t>
                      </a:r>
                      <a:r>
                        <a:rPr kumimoji="0" lang="zh-CN" altLang="en-US" sz="1400" kern="1200" dirty="0" smtClean="0">
                          <a:solidFill>
                            <a:schemeClr val="dk1"/>
                          </a:solidFill>
                          <a:latin typeface="+mn-lt"/>
                          <a:ea typeface="+mn-ea"/>
                          <a:cs typeface="+mn-cs"/>
                        </a:rPr>
                        <a:t>在内多种命名空间的类与属性，并开始尝试关联数据，堪为先锋。</a:t>
                      </a:r>
                      <a:r>
                        <a:rPr kumimoji="0" lang="en-US" altLang="zh-CN" sz="1400" kern="1200" dirty="0" smtClean="0">
                          <a:solidFill>
                            <a:schemeClr val="dk1"/>
                          </a:solidFill>
                          <a:latin typeface="+mn-lt"/>
                          <a:ea typeface="+mn-ea"/>
                          <a:cs typeface="+mn-cs"/>
                        </a:rPr>
                        <a:t>2.EDM</a:t>
                      </a:r>
                      <a:r>
                        <a:rPr kumimoji="0" lang="zh-CN" altLang="en-US" sz="1400" kern="1200" dirty="0" smtClean="0">
                          <a:solidFill>
                            <a:schemeClr val="dk1"/>
                          </a:solidFill>
                          <a:latin typeface="+mn-lt"/>
                          <a:ea typeface="+mn-ea"/>
                          <a:cs typeface="+mn-cs"/>
                        </a:rPr>
                        <a:t>模型可通过语义揭示出资源更多复杂的关联关系（包括情境关系、衍生等对象间关系），支持关联数据。 </a:t>
                      </a:r>
                      <a:endParaRPr kumimoji="0" lang="zh-CN" altLang="en-US" sz="1400" kern="1200" dirty="0">
                        <a:solidFill>
                          <a:schemeClr val="dk1"/>
                        </a:solidFill>
                        <a:latin typeface="+mn-lt"/>
                        <a:ea typeface="+mn-ea"/>
                        <a:cs typeface="+mn-cs"/>
                      </a:endParaRPr>
                    </a:p>
                  </a:txBody>
                  <a:tcPr/>
                </a:tc>
                <a:tc>
                  <a:txBody>
                    <a:bodyPr/>
                    <a:lstStyle/>
                    <a:p>
                      <a:pPr marL="0" algn="l" rtl="0" eaLnBrk="1" latinLnBrk="0" hangingPunct="1"/>
                      <a:endParaRPr kumimoji="0" lang="zh-CN" altLang="en-US" sz="1400" kern="1200" dirty="0">
                        <a:solidFill>
                          <a:schemeClr val="dk1"/>
                        </a:solidFill>
                        <a:latin typeface="+mn-lt"/>
                        <a:ea typeface="+mn-ea"/>
                        <a:cs typeface="+mn-cs"/>
                      </a:endParaRPr>
                    </a:p>
                  </a:txBody>
                  <a:tcPr/>
                </a:tc>
              </a:tr>
            </a:tbl>
          </a:graphicData>
        </a:graphic>
      </p:graphicFrame>
      <p:sp>
        <p:nvSpPr>
          <p:cNvPr id="3" name="标题 2"/>
          <p:cNvSpPr>
            <a:spLocks noGrp="1"/>
          </p:cNvSpPr>
          <p:nvPr>
            <p:ph type="title"/>
          </p:nvPr>
        </p:nvSpPr>
        <p:spPr/>
        <p:txBody>
          <a:bodyPr/>
          <a:lstStyle/>
          <a:p>
            <a:r>
              <a:rPr lang="zh-CN" altLang="en-US" dirty="0" smtClean="0"/>
              <a:t>对比说明</a:t>
            </a:r>
            <a:endParaRPr lang="zh-CN" altLang="en-US" dirty="0"/>
          </a:p>
        </p:txBody>
      </p:sp>
    </p:spTree>
    <p:extLst>
      <p:ext uri="{BB962C8B-B14F-4D97-AF65-F5344CB8AC3E}">
        <p14:creationId xmlns="" xmlns:p14="http://schemas.microsoft.com/office/powerpoint/2010/main" val="39393079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marL="109728" indent="0">
              <a:buNone/>
            </a:pPr>
            <a:endParaRPr lang="en-US" altLang="zh-CN" dirty="0" smtClean="0"/>
          </a:p>
          <a:p>
            <a:r>
              <a:rPr lang="zh-CN" altLang="en-US" dirty="0" smtClean="0"/>
              <a:t>满足不同应用需求的用于交换的馆藏文物数字化信息包的内容组织和封装</a:t>
            </a:r>
            <a:endParaRPr lang="en-US" altLang="zh-CN" dirty="0" smtClean="0"/>
          </a:p>
          <a:p>
            <a:r>
              <a:rPr lang="zh-CN" altLang="en-US" dirty="0" smtClean="0"/>
              <a:t>支持多个异构文物信息系统间的通用信息包的交换</a:t>
            </a:r>
            <a:endParaRPr lang="en-US" altLang="zh-CN" dirty="0" smtClean="0"/>
          </a:p>
        </p:txBody>
      </p:sp>
      <p:sp>
        <p:nvSpPr>
          <p:cNvPr id="3" name="标题 2"/>
          <p:cNvSpPr>
            <a:spLocks noGrp="1"/>
          </p:cNvSpPr>
          <p:nvPr>
            <p:ph type="title"/>
          </p:nvPr>
        </p:nvSpPr>
        <p:spPr/>
        <p:txBody>
          <a:bodyPr/>
          <a:lstStyle/>
          <a:p>
            <a:r>
              <a:rPr lang="zh-CN" altLang="zh-CN" dirty="0" smtClean="0"/>
              <a:t>创新点</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 xmlns:p14="http://schemas.microsoft.com/office/powerpoint/2010/main" val="3097526359"/>
              </p:ext>
            </p:extLst>
          </p:nvPr>
        </p:nvGraphicFramePr>
        <p:xfrm>
          <a:off x="457200" y="1481138"/>
          <a:ext cx="8229600" cy="472948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zh-CN" altLang="en-US" dirty="0" smtClean="0"/>
                        <a:t>标准</a:t>
                      </a:r>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r>
              <a:tr h="370840">
                <a:tc>
                  <a:txBody>
                    <a:bodyPr/>
                    <a:lstStyle/>
                    <a:p>
                      <a:pPr marL="0" algn="l" rtl="0" eaLnBrk="1" latinLnBrk="0" hangingPunct="1"/>
                      <a:r>
                        <a:rPr kumimoji="0" lang="en-US" altLang="zh-CN" sz="1400" kern="1200" dirty="0" smtClean="0">
                          <a:solidFill>
                            <a:schemeClr val="dk1"/>
                          </a:solidFill>
                          <a:latin typeface="+mn-lt"/>
                          <a:ea typeface="+mn-ea"/>
                          <a:cs typeface="+mn-cs"/>
                        </a:rPr>
                        <a:t>Object</a:t>
                      </a:r>
                      <a:r>
                        <a:rPr kumimoji="0" lang="en-US" altLang="zh-CN" sz="1400" kern="1200" baseline="0" dirty="0" smtClean="0">
                          <a:solidFill>
                            <a:schemeClr val="dk1"/>
                          </a:solidFill>
                          <a:latin typeface="+mn-lt"/>
                          <a:ea typeface="+mn-ea"/>
                          <a:cs typeface="+mn-cs"/>
                        </a:rPr>
                        <a:t> ID</a:t>
                      </a:r>
                      <a:endParaRPr kumimoji="0" lang="zh-CN" altLang="en-US" sz="1400" kern="1200" dirty="0">
                        <a:solidFill>
                          <a:schemeClr val="dk1"/>
                        </a:solidFill>
                        <a:latin typeface="+mn-lt"/>
                        <a:ea typeface="+mn-ea"/>
                        <a:cs typeface="+mn-cs"/>
                      </a:endParaRPr>
                    </a:p>
                  </a:txBody>
                  <a:tcPr/>
                </a:tc>
                <a:tc>
                  <a:txBody>
                    <a:bodyPr/>
                    <a:lstStyle/>
                    <a:p>
                      <a:pPr marL="0" indent="0" algn="l" rtl="0" eaLnBrk="1" latinLnBrk="0" hangingPunct="1">
                        <a:buNone/>
                      </a:pPr>
                      <a:r>
                        <a:rPr kumimoji="0" lang="en-US" altLang="zh-CN" sz="1400" kern="1200" dirty="0" smtClean="0">
                          <a:solidFill>
                            <a:schemeClr val="dk1"/>
                          </a:solidFill>
                          <a:latin typeface="+mn-lt"/>
                          <a:ea typeface="+mn-ea"/>
                          <a:cs typeface="+mn-cs"/>
                        </a:rPr>
                        <a:t>1.</a:t>
                      </a:r>
                      <a:r>
                        <a:rPr kumimoji="0" lang="zh-CN" altLang="en-US" sz="1400" kern="1200" dirty="0" smtClean="0">
                          <a:solidFill>
                            <a:schemeClr val="dk1"/>
                          </a:solidFill>
                          <a:latin typeface="+mn-lt"/>
                          <a:ea typeface="+mn-ea"/>
                          <a:cs typeface="+mn-cs"/>
                        </a:rPr>
                        <a:t>标准简单易行，既适合纸张也适合数码记录系统 </a:t>
                      </a:r>
                      <a:r>
                        <a:rPr kumimoji="0" lang="en-US" altLang="zh-CN" sz="1400" kern="1200" dirty="0" smtClean="0">
                          <a:solidFill>
                            <a:schemeClr val="dk1"/>
                          </a:solidFill>
                          <a:latin typeface="+mn-lt"/>
                          <a:ea typeface="+mn-ea"/>
                          <a:cs typeface="+mn-cs"/>
                        </a:rPr>
                        <a:t>;</a:t>
                      </a:r>
                    </a:p>
                    <a:p>
                      <a:pPr marL="0" indent="0" algn="l" rtl="0" eaLnBrk="1" latinLnBrk="0" hangingPunct="1">
                        <a:buNone/>
                      </a:pPr>
                      <a:r>
                        <a:rPr kumimoji="0" lang="en-US" altLang="zh-CN" sz="1400" kern="1200" dirty="0" smtClean="0">
                          <a:solidFill>
                            <a:schemeClr val="dk1"/>
                          </a:solidFill>
                          <a:latin typeface="+mn-lt"/>
                          <a:ea typeface="+mn-ea"/>
                          <a:cs typeface="+mn-cs"/>
                        </a:rPr>
                        <a:t>2.</a:t>
                      </a:r>
                      <a:r>
                        <a:rPr kumimoji="0" lang="zh-CN" altLang="en-US" sz="1400" kern="1200" dirty="0" smtClean="0">
                          <a:solidFill>
                            <a:schemeClr val="dk1"/>
                          </a:solidFill>
                          <a:latin typeface="+mn-lt"/>
                          <a:ea typeface="+mn-ea"/>
                          <a:cs typeface="+mn-cs"/>
                        </a:rPr>
                        <a:t>提供了专家广泛认可的藏品描述核心元素，用简洁的框架覆盖了资源的主体特征，其元素简洁，只包含一级子元素，适用于网上信息标引</a:t>
                      </a:r>
                      <a:r>
                        <a:rPr kumimoji="0" lang="en-US" altLang="zh-CN" sz="1400" kern="1200" dirty="0" smtClean="0">
                          <a:solidFill>
                            <a:schemeClr val="dk1"/>
                          </a:solidFill>
                          <a:latin typeface="+mn-lt"/>
                          <a:ea typeface="+mn-ea"/>
                          <a:cs typeface="+mn-cs"/>
                        </a:rPr>
                        <a:t>;</a:t>
                      </a:r>
                    </a:p>
                    <a:p>
                      <a:pPr marL="0" indent="0" algn="l" rtl="0" eaLnBrk="1" latinLnBrk="0" hangingPunct="1">
                        <a:buNone/>
                      </a:pPr>
                      <a:r>
                        <a:rPr kumimoji="0" lang="en-US" altLang="zh-CN" sz="1400" kern="1200" dirty="0" smtClean="0">
                          <a:solidFill>
                            <a:schemeClr val="dk1"/>
                          </a:solidFill>
                          <a:latin typeface="+mn-lt"/>
                          <a:ea typeface="+mn-ea"/>
                          <a:cs typeface="+mn-cs"/>
                        </a:rPr>
                        <a:t>3.</a:t>
                      </a:r>
                      <a:r>
                        <a:rPr kumimoji="0" lang="zh-CN" altLang="en-US" sz="1400" kern="1200" dirty="0" smtClean="0">
                          <a:solidFill>
                            <a:schemeClr val="dk1"/>
                          </a:solidFill>
                          <a:latin typeface="+mn-lt"/>
                          <a:ea typeface="+mn-ea"/>
                          <a:cs typeface="+mn-cs"/>
                        </a:rPr>
                        <a:t>致力于资源识别与定位，其善于记录藏品特色和标记</a:t>
                      </a:r>
                      <a:r>
                        <a:rPr kumimoji="0" lang="en-US" altLang="zh-CN" sz="1400" kern="1200" dirty="0" smtClean="0">
                          <a:solidFill>
                            <a:schemeClr val="dk1"/>
                          </a:solidFill>
                          <a:latin typeface="+mn-lt"/>
                          <a:ea typeface="+mn-ea"/>
                          <a:cs typeface="+mn-cs"/>
                        </a:rPr>
                        <a:t>;</a:t>
                      </a:r>
                    </a:p>
                    <a:p>
                      <a:pPr marL="0" indent="0" algn="l" rtl="0" eaLnBrk="1" latinLnBrk="0" hangingPunct="1">
                        <a:buNone/>
                      </a:pPr>
                      <a:r>
                        <a:rPr kumimoji="0" lang="en-US" altLang="zh-CN" sz="1400" kern="1200" dirty="0" smtClean="0">
                          <a:solidFill>
                            <a:schemeClr val="dk1"/>
                          </a:solidFill>
                          <a:latin typeface="+mn-lt"/>
                          <a:ea typeface="+mn-ea"/>
                          <a:cs typeface="+mn-cs"/>
                        </a:rPr>
                        <a:t>4.</a:t>
                      </a:r>
                      <a:r>
                        <a:rPr kumimoji="0" lang="zh-CN" altLang="en-US" sz="1400" kern="1200" dirty="0" smtClean="0">
                          <a:solidFill>
                            <a:schemeClr val="dk1"/>
                          </a:solidFill>
                          <a:latin typeface="+mn-lt"/>
                          <a:ea typeface="+mn-ea"/>
                          <a:cs typeface="+mn-cs"/>
                        </a:rPr>
                        <a:t>具有较强的兼容性、可扩展性，并且结构简单，易于实现数字资源的组织，协助机构间信息的交换，可以集成到现有的组织或国家系统</a:t>
                      </a:r>
                      <a:r>
                        <a:rPr kumimoji="0" lang="en-US" altLang="zh-CN" sz="1400" kern="1200" dirty="0" smtClean="0">
                          <a:solidFill>
                            <a:schemeClr val="dk1"/>
                          </a:solidFill>
                          <a:latin typeface="+mn-lt"/>
                          <a:ea typeface="+mn-ea"/>
                          <a:cs typeface="+mn-cs"/>
                        </a:rPr>
                        <a:t>;</a:t>
                      </a:r>
                      <a:endParaRPr kumimoji="0" lang="zh-CN" altLang="en-US" sz="1400" kern="1200" dirty="0" smtClean="0">
                        <a:solidFill>
                          <a:schemeClr val="dk1"/>
                        </a:solidFill>
                        <a:latin typeface="+mn-lt"/>
                        <a:ea typeface="+mn-ea"/>
                        <a:cs typeface="+mn-cs"/>
                      </a:endParaRPr>
                    </a:p>
                    <a:p>
                      <a:pPr marL="0" algn="l" rtl="0" eaLnBrk="1" latinLnBrk="0" hangingPunct="1"/>
                      <a:r>
                        <a:rPr kumimoji="0" lang="en-US" altLang="zh-CN" sz="1400" kern="1200" dirty="0" smtClean="0">
                          <a:solidFill>
                            <a:schemeClr val="dk1"/>
                          </a:solidFill>
                          <a:latin typeface="+mn-lt"/>
                          <a:ea typeface="+mn-ea"/>
                          <a:cs typeface="+mn-cs"/>
                        </a:rPr>
                        <a:t>5.</a:t>
                      </a:r>
                      <a:r>
                        <a:rPr kumimoji="0" lang="zh-CN" altLang="en-US" sz="1400" kern="1200" dirty="0" smtClean="0">
                          <a:solidFill>
                            <a:schemeClr val="dk1"/>
                          </a:solidFill>
                          <a:latin typeface="+mn-lt"/>
                          <a:ea typeface="+mn-ea"/>
                          <a:cs typeface="+mn-cs"/>
                        </a:rPr>
                        <a:t>除了可以用于组织文化遗产领域资源，其同样适用于社会各行业、各领域机构</a:t>
                      </a:r>
                      <a:r>
                        <a:rPr kumimoji="0" lang="en-US" altLang="zh-CN" sz="1400" kern="1200" dirty="0" smtClean="0">
                          <a:solidFill>
                            <a:schemeClr val="dk1"/>
                          </a:solidFill>
                          <a:latin typeface="+mn-lt"/>
                          <a:ea typeface="+mn-ea"/>
                          <a:cs typeface="+mn-cs"/>
                        </a:rPr>
                        <a:t>,</a:t>
                      </a:r>
                      <a:r>
                        <a:rPr kumimoji="0" lang="zh-CN" altLang="en-US" sz="1400" kern="1200" dirty="0" smtClean="0">
                          <a:solidFill>
                            <a:schemeClr val="dk1"/>
                          </a:solidFill>
                          <a:latin typeface="+mn-lt"/>
                          <a:ea typeface="+mn-ea"/>
                          <a:cs typeface="+mn-cs"/>
                        </a:rPr>
                        <a:t>使用的是简单的和非技术的语言，此领域的专家和普通人都容易理解，比特定领域的概念更广泛 。 </a:t>
                      </a:r>
                    </a:p>
                  </a:txBody>
                  <a:tcPr/>
                </a:tc>
                <a:tc>
                  <a:txBody>
                    <a:bodyPr/>
                    <a:lstStyle/>
                    <a:p>
                      <a:pPr marL="0" algn="l" rtl="0" eaLnBrk="1" latinLnBrk="0" hangingPunct="1"/>
                      <a:r>
                        <a:rPr kumimoji="0" lang="zh-CN" altLang="en-US" sz="1400" kern="1200" dirty="0" smtClean="0">
                          <a:solidFill>
                            <a:schemeClr val="dk1"/>
                          </a:solidFill>
                          <a:latin typeface="+mn-lt"/>
                          <a:ea typeface="+mn-ea"/>
                          <a:cs typeface="+mn-cs"/>
                        </a:rPr>
                        <a:t>只是对相关物品作书面说明并配以实物照，缺少相应的多精度图片，三维模型的相关描述</a:t>
                      </a:r>
                      <a:endParaRPr kumimoji="0" lang="zh-CN" altLang="en-US" sz="1400" kern="1200" dirty="0">
                        <a:solidFill>
                          <a:schemeClr val="dk1"/>
                        </a:solidFill>
                        <a:latin typeface="+mn-lt"/>
                        <a:ea typeface="+mn-ea"/>
                        <a:cs typeface="+mn-cs"/>
                      </a:endParaRPr>
                    </a:p>
                  </a:txBody>
                  <a:tcPr/>
                </a:tc>
              </a:tr>
            </a:tbl>
          </a:graphicData>
        </a:graphic>
      </p:graphicFrame>
      <p:sp>
        <p:nvSpPr>
          <p:cNvPr id="3" name="标题 2"/>
          <p:cNvSpPr>
            <a:spLocks noGrp="1"/>
          </p:cNvSpPr>
          <p:nvPr>
            <p:ph type="title"/>
          </p:nvPr>
        </p:nvSpPr>
        <p:spPr/>
        <p:txBody>
          <a:bodyPr/>
          <a:lstStyle/>
          <a:p>
            <a:r>
              <a:rPr lang="zh-CN" altLang="en-US" dirty="0" smtClean="0"/>
              <a:t>对比说明</a:t>
            </a:r>
            <a:endParaRPr lang="zh-CN" altLang="en-US" dirty="0"/>
          </a:p>
        </p:txBody>
      </p:sp>
    </p:spTree>
    <p:extLst>
      <p:ext uri="{BB962C8B-B14F-4D97-AF65-F5344CB8AC3E}">
        <p14:creationId xmlns="" xmlns:p14="http://schemas.microsoft.com/office/powerpoint/2010/main" val="2130313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 xmlns:p14="http://schemas.microsoft.com/office/powerpoint/2010/main" val="1520075961"/>
              </p:ext>
            </p:extLst>
          </p:nvPr>
        </p:nvGraphicFramePr>
        <p:xfrm>
          <a:off x="457200" y="1481138"/>
          <a:ext cx="8229600" cy="4394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zh-CN" altLang="en-US" dirty="0" smtClean="0"/>
                        <a:t>标准</a:t>
                      </a:r>
                      <a:endParaRPr lang="zh-CN" altLang="en-US" dirty="0"/>
                    </a:p>
                  </a:txBody>
                  <a:tcPr/>
                </a:tc>
                <a:tc>
                  <a:txBody>
                    <a:bodyPr/>
                    <a:lstStyle/>
                    <a:p>
                      <a:r>
                        <a:rPr lang="zh-CN" altLang="en-US" dirty="0" smtClean="0"/>
                        <a:t>优点</a:t>
                      </a:r>
                      <a:endParaRPr lang="zh-CN" altLang="en-US" dirty="0"/>
                    </a:p>
                  </a:txBody>
                  <a:tcPr/>
                </a:tc>
                <a:tc>
                  <a:txBody>
                    <a:bodyPr/>
                    <a:lstStyle/>
                    <a:p>
                      <a:r>
                        <a:rPr lang="zh-CN" altLang="en-US" dirty="0" smtClean="0"/>
                        <a:t>缺点</a:t>
                      </a:r>
                      <a:endParaRPr lang="zh-CN" altLang="en-US" dirty="0"/>
                    </a:p>
                  </a:txBody>
                  <a:tcPr/>
                </a:tc>
              </a:tr>
              <a:tr h="370840">
                <a:tc>
                  <a:txBody>
                    <a:bodyPr/>
                    <a:lstStyle/>
                    <a:p>
                      <a:pPr marL="0" algn="l" rtl="0" eaLnBrk="1" latinLnBrk="0" hangingPunct="1"/>
                      <a:r>
                        <a:rPr kumimoji="0" lang="en-US" altLang="zh-CN" sz="1400" kern="1200" dirty="0" smtClean="0">
                          <a:solidFill>
                            <a:schemeClr val="dk1"/>
                          </a:solidFill>
                          <a:latin typeface="+mn-lt"/>
                          <a:ea typeface="+mn-ea"/>
                          <a:cs typeface="+mn-cs"/>
                        </a:rPr>
                        <a:t>VRA Core</a:t>
                      </a:r>
                      <a:endParaRPr kumimoji="0" lang="zh-CN" altLang="en-US" sz="1400" kern="1200" dirty="0">
                        <a:solidFill>
                          <a:schemeClr val="dk1"/>
                        </a:solidFill>
                        <a:latin typeface="+mn-lt"/>
                        <a:ea typeface="+mn-ea"/>
                        <a:cs typeface="+mn-cs"/>
                      </a:endParaRPr>
                    </a:p>
                  </a:txBody>
                  <a:tcPr/>
                </a:tc>
                <a:tc>
                  <a:txBody>
                    <a:bodyPr/>
                    <a:lstStyle/>
                    <a:p>
                      <a:pPr marL="0" algn="l" rtl="0" eaLnBrk="1" latinLnBrk="0" hangingPunct="1"/>
                      <a:r>
                        <a:rPr kumimoji="0" lang="en-US" altLang="zh-CN" sz="1400" kern="1200" dirty="0" smtClean="0">
                          <a:solidFill>
                            <a:schemeClr val="dk1"/>
                          </a:solidFill>
                          <a:latin typeface="+mn-lt"/>
                          <a:ea typeface="+mn-ea"/>
                          <a:cs typeface="+mn-cs"/>
                        </a:rPr>
                        <a:t>1.</a:t>
                      </a:r>
                      <a:r>
                        <a:rPr kumimoji="0" lang="zh-CN" altLang="zh-CN" sz="1400" kern="1200" dirty="0" smtClean="0">
                          <a:solidFill>
                            <a:schemeClr val="dk1"/>
                          </a:solidFill>
                          <a:latin typeface="+mn-lt"/>
                          <a:ea typeface="+mn-ea"/>
                          <a:cs typeface="+mn-cs"/>
                        </a:rPr>
                        <a:t>专于描述视觉资料，在类目数据内容上强调作品及影像的图象学内容分析，同时元素也更为简单</a:t>
                      </a:r>
                      <a:r>
                        <a:rPr kumimoji="0" lang="en-US" altLang="zh-CN" sz="1400" kern="1200" dirty="0" smtClean="0">
                          <a:solidFill>
                            <a:schemeClr val="dk1"/>
                          </a:solidFill>
                          <a:latin typeface="+mn-lt"/>
                          <a:ea typeface="+mn-ea"/>
                          <a:cs typeface="+mn-cs"/>
                        </a:rPr>
                        <a:t>;</a:t>
                      </a:r>
                    </a:p>
                    <a:p>
                      <a:pPr marL="0" algn="l" rtl="0" eaLnBrk="1" latinLnBrk="0" hangingPunct="1"/>
                      <a:r>
                        <a:rPr kumimoji="0" lang="en-US" altLang="zh-CN" sz="1400" kern="1200" dirty="0" smtClean="0">
                          <a:solidFill>
                            <a:schemeClr val="dk1"/>
                          </a:solidFill>
                          <a:latin typeface="+mn-lt"/>
                          <a:ea typeface="+mn-ea"/>
                          <a:cs typeface="+mn-cs"/>
                        </a:rPr>
                        <a:t>2.</a:t>
                      </a:r>
                      <a:r>
                        <a:rPr kumimoji="0" lang="zh-CN" altLang="zh-CN" sz="1400" kern="1200" dirty="0" smtClean="0">
                          <a:solidFill>
                            <a:schemeClr val="dk1"/>
                          </a:solidFill>
                          <a:latin typeface="+mn-lt"/>
                          <a:ea typeface="+mn-ea"/>
                          <a:cs typeface="+mn-cs"/>
                        </a:rPr>
                        <a:t>分类清晰，举例详实，便于非专业人员学习掌握</a:t>
                      </a:r>
                      <a:r>
                        <a:rPr kumimoji="0" lang="en-US" altLang="zh-CN" sz="1400" kern="1200" dirty="0" smtClean="0">
                          <a:solidFill>
                            <a:schemeClr val="dk1"/>
                          </a:solidFill>
                          <a:latin typeface="+mn-lt"/>
                          <a:ea typeface="+mn-ea"/>
                          <a:cs typeface="+mn-cs"/>
                        </a:rPr>
                        <a:t>;</a:t>
                      </a:r>
                    </a:p>
                    <a:p>
                      <a:pPr marL="0" algn="l" rtl="0" eaLnBrk="1" latinLnBrk="0" hangingPunct="1"/>
                      <a:r>
                        <a:rPr kumimoji="0" lang="zh-CN" altLang="en-US" sz="1400" kern="1200" dirty="0" smtClean="0">
                          <a:solidFill>
                            <a:schemeClr val="dk1"/>
                          </a:solidFill>
                          <a:latin typeface="+mn-lt"/>
                          <a:ea typeface="+mn-ea"/>
                          <a:cs typeface="+mn-cs"/>
                        </a:rPr>
                        <a:t>建立了与艺术作品著录类目</a:t>
                      </a:r>
                      <a:r>
                        <a:rPr kumimoji="0" lang="en-US" altLang="zh-CN" sz="1400" kern="1200" dirty="0" smtClean="0">
                          <a:solidFill>
                            <a:schemeClr val="dk1"/>
                          </a:solidFill>
                          <a:latin typeface="+mn-lt"/>
                          <a:ea typeface="+mn-ea"/>
                          <a:cs typeface="+mn-cs"/>
                        </a:rPr>
                        <a:t>DC</a:t>
                      </a:r>
                      <a:r>
                        <a:rPr kumimoji="0" lang="zh-CN" altLang="en-US" sz="1400" kern="1200" dirty="0" smtClean="0">
                          <a:solidFill>
                            <a:schemeClr val="dk1"/>
                          </a:solidFill>
                          <a:latin typeface="+mn-lt"/>
                          <a:ea typeface="+mn-ea"/>
                          <a:cs typeface="+mn-cs"/>
                        </a:rPr>
                        <a:t>元素集等之间的映射，有利于不同标准之间的参照</a:t>
                      </a:r>
                      <a:endParaRPr kumimoji="0" lang="zh-CN" altLang="en-US" sz="1400" kern="1200" dirty="0">
                        <a:solidFill>
                          <a:schemeClr val="dk1"/>
                        </a:solidFill>
                        <a:latin typeface="+mn-lt"/>
                        <a:ea typeface="+mn-ea"/>
                        <a:cs typeface="+mn-cs"/>
                      </a:endParaRPr>
                    </a:p>
                  </a:txBody>
                  <a:tcPr/>
                </a:tc>
                <a:tc>
                  <a:txBody>
                    <a:bodyPr/>
                    <a:lstStyle/>
                    <a:p>
                      <a:pPr marL="0" algn="l" rtl="0" eaLnBrk="1" latinLnBrk="0" hangingPunct="1"/>
                      <a:r>
                        <a:rPr kumimoji="0" lang="en-US" altLang="zh-CN" sz="1400" kern="1200" dirty="0" smtClean="0">
                          <a:solidFill>
                            <a:schemeClr val="dk1"/>
                          </a:solidFill>
                          <a:latin typeface="+mn-lt"/>
                          <a:ea typeface="+mn-ea"/>
                          <a:cs typeface="+mn-cs"/>
                        </a:rPr>
                        <a:t>1.</a:t>
                      </a:r>
                      <a:r>
                        <a:rPr kumimoji="0" lang="zh-CN" altLang="en-US" sz="1400" kern="1200" dirty="0" smtClean="0">
                          <a:solidFill>
                            <a:schemeClr val="dk1"/>
                          </a:solidFill>
                          <a:latin typeface="+mn-lt"/>
                          <a:ea typeface="+mn-ea"/>
                          <a:cs typeface="+mn-cs"/>
                        </a:rPr>
                        <a:t>没有在标准中指定记录格式</a:t>
                      </a:r>
                      <a:endParaRPr kumimoji="0" lang="en-US" altLang="zh-CN" sz="1400" kern="1200" dirty="0" smtClean="0">
                        <a:solidFill>
                          <a:schemeClr val="dk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400" kern="1200" dirty="0" smtClean="0">
                          <a:solidFill>
                            <a:schemeClr val="dk1"/>
                          </a:solidFill>
                          <a:latin typeface="+mn-lt"/>
                          <a:ea typeface="+mn-ea"/>
                          <a:cs typeface="+mn-cs"/>
                        </a:rPr>
                        <a:t>2.</a:t>
                      </a:r>
                      <a:r>
                        <a:rPr kumimoji="0" lang="zh-CN" altLang="en-US" sz="1400" kern="1200" dirty="0" smtClean="0">
                          <a:solidFill>
                            <a:schemeClr val="dk1"/>
                          </a:solidFill>
                          <a:latin typeface="+mn-lt"/>
                          <a:ea typeface="+mn-ea"/>
                          <a:cs typeface="+mn-cs"/>
                        </a:rPr>
                        <a:t>没有规定编码</a:t>
                      </a:r>
                      <a:r>
                        <a:rPr kumimoji="0" lang="en-US" altLang="zh-CN" sz="1400" kern="1200" dirty="0" smtClean="0">
                          <a:solidFill>
                            <a:schemeClr val="dk1"/>
                          </a:solidFill>
                          <a:latin typeface="+mn-lt"/>
                          <a:ea typeface="+mn-ea"/>
                          <a:cs typeface="+mn-cs"/>
                        </a:rPr>
                        <a:t>/</a:t>
                      </a:r>
                      <a:r>
                        <a:rPr kumimoji="0" lang="zh-CN" altLang="en-US" sz="1400" kern="1200" dirty="0" smtClean="0">
                          <a:solidFill>
                            <a:schemeClr val="dk1"/>
                          </a:solidFill>
                          <a:latin typeface="+mn-lt"/>
                          <a:ea typeface="+mn-ea"/>
                          <a:cs typeface="+mn-cs"/>
                        </a:rPr>
                        <a:t>交换记录规则或传输源语言</a:t>
                      </a:r>
                    </a:p>
                  </a:txBody>
                  <a:tcPr/>
                </a:tc>
              </a:tr>
              <a:tr h="370840">
                <a:tc>
                  <a:txBody>
                    <a:bodyPr/>
                    <a:lstStyle/>
                    <a:p>
                      <a:pPr marL="0" algn="l" rtl="0" eaLnBrk="1" latinLnBrk="0" hangingPunct="1"/>
                      <a:r>
                        <a:rPr kumimoji="0" lang="en-US" altLang="zh-CN" sz="1400" kern="1200" dirty="0" smtClean="0">
                          <a:solidFill>
                            <a:schemeClr val="dk1"/>
                          </a:solidFill>
                          <a:latin typeface="+mn-lt"/>
                          <a:ea typeface="+mn-ea"/>
                          <a:cs typeface="+mn-cs"/>
                        </a:rPr>
                        <a:t>TGN</a:t>
                      </a:r>
                      <a:endParaRPr kumimoji="0" lang="zh-CN" altLang="en-US" sz="1400" kern="1200" dirty="0">
                        <a:solidFill>
                          <a:schemeClr val="dk1"/>
                        </a:solidFill>
                        <a:latin typeface="+mn-lt"/>
                        <a:ea typeface="+mn-ea"/>
                        <a:cs typeface="+mn-cs"/>
                      </a:endParaRPr>
                    </a:p>
                  </a:txBody>
                  <a:tcPr/>
                </a:tc>
                <a:tc>
                  <a:txBody>
                    <a:bodyPr/>
                    <a:lstStyle/>
                    <a:p>
                      <a:r>
                        <a:rPr kumimoji="0" lang="en-US" altLang="zh-CN" sz="1400" kern="1200" dirty="0" smtClean="0">
                          <a:solidFill>
                            <a:schemeClr val="dk1"/>
                          </a:solidFill>
                          <a:effectLst/>
                          <a:latin typeface="+mn-lt"/>
                          <a:ea typeface="+mn-ea"/>
                          <a:cs typeface="+mn-cs"/>
                        </a:rPr>
                        <a:t>1.</a:t>
                      </a:r>
                      <a:r>
                        <a:rPr kumimoji="0" lang="zh-CN" altLang="zh-CN" sz="1400" kern="1200" dirty="0" smtClean="0">
                          <a:solidFill>
                            <a:schemeClr val="dk1"/>
                          </a:solidFill>
                          <a:effectLst/>
                          <a:latin typeface="+mn-lt"/>
                          <a:ea typeface="+mn-ea"/>
                          <a:cs typeface="+mn-cs"/>
                        </a:rPr>
                        <a:t>注重从对象特点出发的个性化，是适用于地名这一类型对象的标准，具有对资源的描述、管理和定位功能。</a:t>
                      </a:r>
                    </a:p>
                    <a:p>
                      <a:r>
                        <a:rPr kumimoji="0" lang="en-US" altLang="zh-CN" sz="1400" kern="1200" dirty="0" smtClean="0">
                          <a:solidFill>
                            <a:schemeClr val="dk1"/>
                          </a:solidFill>
                          <a:effectLst/>
                          <a:latin typeface="+mn-lt"/>
                          <a:ea typeface="+mn-ea"/>
                          <a:cs typeface="+mn-cs"/>
                        </a:rPr>
                        <a:t>2.</a:t>
                      </a:r>
                      <a:r>
                        <a:rPr kumimoji="0" lang="zh-CN" altLang="zh-CN" sz="1400" kern="1200" dirty="0" smtClean="0">
                          <a:solidFill>
                            <a:schemeClr val="dk1"/>
                          </a:solidFill>
                          <a:effectLst/>
                          <a:latin typeface="+mn-lt"/>
                          <a:ea typeface="+mn-ea"/>
                          <a:cs typeface="+mn-cs"/>
                        </a:rPr>
                        <a:t>设计得具有互操作性，有很大的发展前景。</a:t>
                      </a:r>
                    </a:p>
                    <a:p>
                      <a:r>
                        <a:rPr kumimoji="0" lang="en-US" altLang="zh-CN" sz="1400" kern="1200" dirty="0" smtClean="0">
                          <a:solidFill>
                            <a:schemeClr val="dk1"/>
                          </a:solidFill>
                          <a:effectLst/>
                          <a:latin typeface="+mn-lt"/>
                          <a:ea typeface="+mn-ea"/>
                          <a:cs typeface="+mn-cs"/>
                        </a:rPr>
                        <a:t>3.</a:t>
                      </a:r>
                      <a:r>
                        <a:rPr kumimoji="0" lang="zh-CN" altLang="zh-CN" sz="1400" kern="1200" dirty="0" smtClean="0">
                          <a:solidFill>
                            <a:schemeClr val="dk1"/>
                          </a:solidFill>
                          <a:effectLst/>
                          <a:latin typeface="+mn-lt"/>
                          <a:ea typeface="+mn-ea"/>
                          <a:cs typeface="+mn-cs"/>
                        </a:rPr>
                        <a:t>除强调个性化外，还强调通用性，在简单与描述能力之间掌握平衡。</a:t>
                      </a:r>
                    </a:p>
                  </a:txBody>
                  <a:tcPr/>
                </a:tc>
                <a:tc>
                  <a:txBody>
                    <a:bodyPr/>
                    <a:lstStyle/>
                    <a:p>
                      <a:pPr marL="0" algn="l" rtl="0" eaLnBrk="1" latinLnBrk="0" hangingPunct="1"/>
                      <a:r>
                        <a:rPr kumimoji="0" lang="zh-CN" altLang="en-US" sz="1400" kern="1200" dirty="0" smtClean="0">
                          <a:solidFill>
                            <a:schemeClr val="dk1"/>
                          </a:solidFill>
                          <a:latin typeface="+mn-lt"/>
                          <a:ea typeface="+mn-ea"/>
                          <a:cs typeface="+mn-cs"/>
                        </a:rPr>
                        <a:t>不全面，只是针对地名这一对象的标准</a:t>
                      </a:r>
                      <a:endParaRPr kumimoji="0" lang="zh-CN" altLang="en-US" sz="1400" kern="1200" dirty="0">
                        <a:solidFill>
                          <a:schemeClr val="dk1"/>
                        </a:solidFill>
                        <a:latin typeface="+mn-lt"/>
                        <a:ea typeface="+mn-ea"/>
                        <a:cs typeface="+mn-cs"/>
                      </a:endParaRPr>
                    </a:p>
                  </a:txBody>
                  <a:tcPr/>
                </a:tc>
              </a:tr>
            </a:tbl>
          </a:graphicData>
        </a:graphic>
      </p:graphicFrame>
      <p:sp>
        <p:nvSpPr>
          <p:cNvPr id="3" name="标题 2"/>
          <p:cNvSpPr>
            <a:spLocks noGrp="1"/>
          </p:cNvSpPr>
          <p:nvPr>
            <p:ph type="title"/>
          </p:nvPr>
        </p:nvSpPr>
        <p:spPr/>
        <p:txBody>
          <a:bodyPr/>
          <a:lstStyle/>
          <a:p>
            <a:r>
              <a:rPr lang="zh-CN" altLang="en-US" dirty="0" smtClean="0"/>
              <a:t>对比说明</a:t>
            </a:r>
            <a:endParaRPr lang="zh-CN" altLang="en-US" dirty="0"/>
          </a:p>
        </p:txBody>
      </p:sp>
    </p:spTree>
    <p:extLst>
      <p:ext uri="{BB962C8B-B14F-4D97-AF65-F5344CB8AC3E}">
        <p14:creationId xmlns="" xmlns:p14="http://schemas.microsoft.com/office/powerpoint/2010/main" val="12156601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语义网（</a:t>
            </a:r>
            <a:r>
              <a:rPr lang="en-US" altLang="zh-CN" dirty="0"/>
              <a:t>OWL</a:t>
            </a:r>
            <a:r>
              <a:rPr lang="zh-CN" altLang="en-US" dirty="0"/>
              <a:t>）介绍</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lang="en-US" altLang="zh-CN" dirty="0" smtClean="0"/>
              <a:t>	</a:t>
            </a:r>
            <a:r>
              <a:rPr lang="en-US" altLang="zh-CN" sz="2400" dirty="0" smtClean="0"/>
              <a:t>OWL</a:t>
            </a:r>
            <a:r>
              <a:rPr lang="zh-CN" altLang="en-US" sz="2400" dirty="0"/>
              <a:t>（</a:t>
            </a:r>
            <a:r>
              <a:rPr lang="en-US" altLang="zh-CN" sz="2400" dirty="0"/>
              <a:t>Web Ontology Language</a:t>
            </a:r>
            <a:r>
              <a:rPr lang="zh-CN" altLang="en-US" sz="2400" dirty="0"/>
              <a:t>）是一种定义和编写语义</a:t>
            </a:r>
            <a:r>
              <a:rPr lang="en-US" altLang="zh-CN" sz="2400" dirty="0"/>
              <a:t>Web</a:t>
            </a:r>
            <a:r>
              <a:rPr lang="zh-CN" altLang="en-US" sz="2400" dirty="0"/>
              <a:t>的本体标记性语言，是国际万维网联盟（</a:t>
            </a:r>
            <a:r>
              <a:rPr lang="en-US" altLang="zh-CN" sz="2400" dirty="0"/>
              <a:t>W3C</a:t>
            </a:r>
            <a:r>
              <a:rPr lang="zh-CN" altLang="en-US" sz="2400" dirty="0"/>
              <a:t>）发布的本体语言标准。</a:t>
            </a:r>
            <a:endParaRPr lang="en-US" altLang="zh-CN" sz="2400" dirty="0"/>
          </a:p>
          <a:p>
            <a:pPr>
              <a:lnSpc>
                <a:spcPct val="150000"/>
              </a:lnSpc>
            </a:pPr>
            <a:r>
              <a:rPr lang="en-US" altLang="zh-CN" sz="2400" dirty="0" smtClean="0"/>
              <a:t>	OWL</a:t>
            </a:r>
            <a:r>
              <a:rPr lang="zh-CN" altLang="en-US" sz="2400" dirty="0"/>
              <a:t>以</a:t>
            </a:r>
            <a:r>
              <a:rPr lang="en-US" altLang="zh-CN" sz="2400" dirty="0"/>
              <a:t>RDF</a:t>
            </a:r>
            <a:r>
              <a:rPr lang="zh-CN" altLang="en-US" sz="2400" dirty="0"/>
              <a:t>和</a:t>
            </a:r>
            <a:r>
              <a:rPr lang="en-US" altLang="zh-CN" sz="2400" dirty="0"/>
              <a:t>RDFS</a:t>
            </a:r>
            <a:r>
              <a:rPr lang="zh-CN" altLang="en-US" sz="2400" dirty="0"/>
              <a:t>为基础，使用基于</a:t>
            </a:r>
            <a:r>
              <a:rPr lang="en-US" altLang="zh-CN" sz="2400" dirty="0"/>
              <a:t>XML</a:t>
            </a:r>
            <a:r>
              <a:rPr lang="zh-CN" altLang="en-US" sz="2400" dirty="0"/>
              <a:t>的</a:t>
            </a:r>
            <a:r>
              <a:rPr lang="en-US" altLang="zh-CN" sz="2400" dirty="0"/>
              <a:t>RDF</a:t>
            </a:r>
            <a:r>
              <a:rPr lang="zh-CN" altLang="en-US" sz="2400" dirty="0"/>
              <a:t>语法规范，采用框架语言作为抽象语法，通过定义类及类的属性来形式化地描述领域，并通过</a:t>
            </a:r>
            <a:r>
              <a:rPr lang="en-US" altLang="zh-CN" sz="2400" dirty="0"/>
              <a:t>OWL</a:t>
            </a:r>
            <a:r>
              <a:rPr lang="zh-CN" altLang="en-US" sz="2400" dirty="0"/>
              <a:t>的形式化语义对类进行某种程度上的逻辑推理。</a:t>
            </a:r>
            <a:endParaRPr lang="en-US" altLang="zh-CN" sz="2400" dirty="0"/>
          </a:p>
          <a:p>
            <a:endParaRPr kumimoji="1" lang="zh-CN" altLang="en-US" dirty="0"/>
          </a:p>
        </p:txBody>
      </p:sp>
    </p:spTree>
    <p:extLst>
      <p:ext uri="{BB962C8B-B14F-4D97-AF65-F5344CB8AC3E}">
        <p14:creationId xmlns:p14="http://schemas.microsoft.com/office/powerpoint/2010/main" xmlns="" val="16966569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语义网（</a:t>
            </a:r>
            <a:r>
              <a:rPr lang="en-US" altLang="zh-CN" dirty="0"/>
              <a:t>OWL</a:t>
            </a:r>
            <a:r>
              <a:rPr lang="zh-CN" altLang="en-US" dirty="0"/>
              <a:t>）介绍（</a:t>
            </a:r>
            <a:r>
              <a:rPr lang="en-US" altLang="zh-CN" dirty="0"/>
              <a:t>2</a:t>
            </a:r>
            <a:r>
              <a:rPr lang="zh-CN" altLang="en-US" dirty="0"/>
              <a:t>）</a:t>
            </a:r>
          </a:p>
        </p:txBody>
      </p:sp>
      <p:sp>
        <p:nvSpPr>
          <p:cNvPr id="3" name="内容占位符 2"/>
          <p:cNvSpPr>
            <a:spLocks noGrp="1"/>
          </p:cNvSpPr>
          <p:nvPr>
            <p:ph idx="1"/>
          </p:nvPr>
        </p:nvSpPr>
        <p:spPr/>
        <p:txBody>
          <a:bodyPr>
            <a:normAutofit lnSpcReduction="10000"/>
          </a:bodyPr>
          <a:lstStyle/>
          <a:p>
            <a:pPr>
              <a:lnSpc>
                <a:spcPct val="150000"/>
              </a:lnSpc>
              <a:buNone/>
            </a:pPr>
            <a:r>
              <a:rPr lang="en-US" altLang="zh-CN" sz="2400" dirty="0"/>
              <a:t>OWL</a:t>
            </a:r>
            <a:r>
              <a:rPr lang="zh-CN" altLang="en-US" sz="2400" dirty="0"/>
              <a:t>的类（</a:t>
            </a:r>
            <a:r>
              <a:rPr lang="en-US" altLang="zh-CN" sz="2400" dirty="0"/>
              <a:t>Class</a:t>
            </a:r>
            <a:r>
              <a:rPr lang="zh-CN" altLang="en-US" sz="2400" dirty="0"/>
              <a:t>）</a:t>
            </a:r>
            <a:endParaRPr lang="en-US" altLang="zh-CN" sz="2400" dirty="0"/>
          </a:p>
          <a:p>
            <a:pPr>
              <a:lnSpc>
                <a:spcPct val="150000"/>
              </a:lnSpc>
            </a:pPr>
            <a:r>
              <a:rPr lang="en-US" altLang="zh-CN" sz="2400" dirty="0" smtClean="0"/>
              <a:t>	</a:t>
            </a:r>
            <a:r>
              <a:rPr lang="zh-CN" altLang="en-US" sz="2400" dirty="0" smtClean="0"/>
              <a:t>类</a:t>
            </a:r>
            <a:r>
              <a:rPr lang="zh-CN" altLang="en-US" sz="2400" dirty="0"/>
              <a:t>是</a:t>
            </a:r>
            <a:r>
              <a:rPr lang="en-US" altLang="zh-CN" sz="2400" dirty="0"/>
              <a:t>OWL</a:t>
            </a:r>
            <a:r>
              <a:rPr lang="zh-CN" altLang="en-US" sz="2400" dirty="0"/>
              <a:t>中的一个重要概念。</a:t>
            </a:r>
            <a:r>
              <a:rPr lang="en-US" altLang="zh-CN" sz="2400" dirty="0"/>
              <a:t>owl:Class</a:t>
            </a:r>
            <a:r>
              <a:rPr lang="zh-CN" altLang="en-US" sz="2400" dirty="0"/>
              <a:t>用来标记一个类，它是</a:t>
            </a:r>
            <a:r>
              <a:rPr lang="en-US" altLang="zh-CN" sz="2400" dirty="0" err="1"/>
              <a:t>rdfs:Class</a:t>
            </a:r>
            <a:r>
              <a:rPr lang="zh-CN" altLang="en-US" sz="2400" dirty="0"/>
              <a:t>的子集。与</a:t>
            </a:r>
            <a:r>
              <a:rPr lang="en-US" altLang="zh-CN" sz="2400" dirty="0"/>
              <a:t>RDF</a:t>
            </a:r>
            <a:r>
              <a:rPr lang="zh-CN" altLang="en-US" sz="2400" dirty="0"/>
              <a:t>中的类一样，每个</a:t>
            </a:r>
            <a:r>
              <a:rPr lang="en-US" altLang="zh-CN" sz="2400" dirty="0"/>
              <a:t>OWL</a:t>
            </a:r>
            <a:r>
              <a:rPr lang="zh-CN" altLang="en-US" sz="2400" dirty="0"/>
              <a:t>类都对应一个个体（</a:t>
            </a:r>
            <a:r>
              <a:rPr lang="en-US" altLang="zh-CN" sz="2400" dirty="0"/>
              <a:t>Individuals</a:t>
            </a:r>
            <a:r>
              <a:rPr lang="zh-CN" altLang="en-US" sz="2400" dirty="0"/>
              <a:t>）。这些个体的集合称为类扩展（</a:t>
            </a:r>
            <a:r>
              <a:rPr lang="en-US" altLang="zh-CN" sz="2400" dirty="0"/>
              <a:t>Class Extension</a:t>
            </a:r>
            <a:r>
              <a:rPr lang="zh-CN" altLang="en-US" sz="2400" dirty="0"/>
              <a:t>），这些个体称为“类扩展”中的实例（</a:t>
            </a:r>
            <a:r>
              <a:rPr lang="en-US" altLang="zh-CN" sz="2400" dirty="0"/>
              <a:t>Instances</a:t>
            </a:r>
            <a:r>
              <a:rPr lang="zh-CN" altLang="en-US" sz="2400" dirty="0"/>
              <a:t>）。</a:t>
            </a:r>
            <a:endParaRPr lang="en-US" altLang="zh-CN" sz="2400" dirty="0"/>
          </a:p>
          <a:p>
            <a:pPr>
              <a:lnSpc>
                <a:spcPct val="150000"/>
              </a:lnSpc>
            </a:pPr>
            <a:r>
              <a:rPr lang="en-US" altLang="zh-CN" sz="2400" dirty="0" smtClean="0"/>
              <a:t>	OWL</a:t>
            </a:r>
            <a:r>
              <a:rPr lang="zh-CN" altLang="en-US" sz="2400" dirty="0"/>
              <a:t>用一段代码描述一个类，这段</a:t>
            </a:r>
            <a:r>
              <a:rPr lang="en-US" altLang="zh-CN" sz="2400" dirty="0"/>
              <a:t>OWL</a:t>
            </a:r>
            <a:r>
              <a:rPr lang="zh-CN" altLang="en-US" sz="2400" dirty="0"/>
              <a:t>代码称为“类描述”（</a:t>
            </a:r>
            <a:r>
              <a:rPr lang="en-US" altLang="zh-CN" sz="2400" dirty="0"/>
              <a:t>Class Description</a:t>
            </a:r>
            <a:r>
              <a:rPr lang="zh-CN" altLang="en-US" sz="2400" dirty="0"/>
              <a:t>）。</a:t>
            </a:r>
          </a:p>
          <a:p>
            <a:endParaRPr lang="zh-CN" altLang="en-US" dirty="0"/>
          </a:p>
        </p:txBody>
      </p:sp>
    </p:spTree>
    <p:extLst>
      <p:ext uri="{BB962C8B-B14F-4D97-AF65-F5344CB8AC3E}">
        <p14:creationId xmlns:p14="http://schemas.microsoft.com/office/powerpoint/2010/main" xmlns="" val="30235479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语义网（</a:t>
            </a:r>
            <a:r>
              <a:rPr lang="en-US" altLang="zh-CN" dirty="0"/>
              <a:t>OWL</a:t>
            </a:r>
            <a:r>
              <a:rPr lang="zh-CN" altLang="en-US" dirty="0"/>
              <a:t>）介绍（</a:t>
            </a:r>
            <a:r>
              <a:rPr lang="en-US" altLang="zh-CN" dirty="0"/>
              <a:t>3</a:t>
            </a:r>
            <a:r>
              <a:rPr lang="zh-CN" altLang="en-US" dirty="0"/>
              <a:t>）</a:t>
            </a:r>
          </a:p>
        </p:txBody>
      </p:sp>
      <p:sp>
        <p:nvSpPr>
          <p:cNvPr id="3" name="内容占位符 2"/>
          <p:cNvSpPr>
            <a:spLocks noGrp="1"/>
          </p:cNvSpPr>
          <p:nvPr>
            <p:ph idx="1"/>
          </p:nvPr>
        </p:nvSpPr>
        <p:spPr/>
        <p:txBody>
          <a:bodyPr/>
          <a:lstStyle/>
          <a:p>
            <a:pPr>
              <a:lnSpc>
                <a:spcPct val="150000"/>
              </a:lnSpc>
              <a:buNone/>
            </a:pPr>
            <a:r>
              <a:rPr lang="en-US" altLang="zh-CN" sz="2400" dirty="0"/>
              <a:t>OWL</a:t>
            </a:r>
            <a:r>
              <a:rPr lang="zh-CN" altLang="en-US" sz="2400" dirty="0"/>
              <a:t>的属性（</a:t>
            </a:r>
            <a:r>
              <a:rPr lang="en-US" altLang="zh-CN" sz="2400" dirty="0"/>
              <a:t>Property</a:t>
            </a:r>
            <a:r>
              <a:rPr lang="zh-CN" altLang="en-US" sz="2400" dirty="0"/>
              <a:t>）</a:t>
            </a:r>
            <a:endParaRPr lang="en-US" altLang="zh-CN" sz="2400" dirty="0"/>
          </a:p>
          <a:p>
            <a:pPr>
              <a:lnSpc>
                <a:spcPct val="150000"/>
              </a:lnSpc>
            </a:pPr>
            <a:r>
              <a:rPr lang="en-US" altLang="zh-CN" sz="2400" dirty="0" smtClean="0"/>
              <a:t>	OWL</a:t>
            </a:r>
            <a:r>
              <a:rPr lang="zh-CN" altLang="en-US" sz="2400" dirty="0"/>
              <a:t>的属性 包括如下</a:t>
            </a:r>
            <a:r>
              <a:rPr lang="en-US" altLang="zh-CN" sz="2400" dirty="0"/>
              <a:t>4</a:t>
            </a:r>
            <a:r>
              <a:rPr lang="zh-CN" altLang="en-US" sz="2400" dirty="0"/>
              <a:t>类：对象属性（</a:t>
            </a:r>
            <a:r>
              <a:rPr lang="en-US" altLang="zh-CN" sz="2400" dirty="0"/>
              <a:t>Object Property</a:t>
            </a:r>
            <a:r>
              <a:rPr lang="zh-CN" altLang="en-US" sz="2400" dirty="0"/>
              <a:t>）、数值属性（</a:t>
            </a:r>
            <a:r>
              <a:rPr lang="en-US" altLang="zh-CN" sz="2400" dirty="0" err="1"/>
              <a:t>DataType</a:t>
            </a:r>
            <a:r>
              <a:rPr lang="en-US" altLang="zh-CN" sz="2400" dirty="0"/>
              <a:t> Property</a:t>
            </a:r>
            <a:r>
              <a:rPr lang="zh-CN" altLang="en-US" sz="2400" dirty="0"/>
              <a:t>）、注释属性（</a:t>
            </a:r>
            <a:r>
              <a:rPr lang="en-US" altLang="zh-CN" sz="2400" dirty="0"/>
              <a:t>Annotation Property</a:t>
            </a:r>
            <a:r>
              <a:rPr lang="zh-CN" altLang="en-US" sz="2400" dirty="0"/>
              <a:t>）、本体属性（</a:t>
            </a:r>
            <a:r>
              <a:rPr lang="en-US" altLang="zh-CN" sz="2400" dirty="0"/>
              <a:t>Ontology Property</a:t>
            </a:r>
            <a:r>
              <a:rPr lang="zh-CN" altLang="en-US" sz="2400" dirty="0"/>
              <a:t>）。</a:t>
            </a:r>
            <a:endParaRPr lang="en-US" altLang="zh-CN" sz="2400" dirty="0"/>
          </a:p>
          <a:p>
            <a:pPr>
              <a:lnSpc>
                <a:spcPct val="150000"/>
              </a:lnSpc>
            </a:pPr>
            <a:r>
              <a:rPr lang="zh-CN" altLang="en-US" sz="2400" dirty="0"/>
              <a:t>一般，</a:t>
            </a:r>
            <a:r>
              <a:rPr lang="en-US" altLang="zh-CN" sz="2400" dirty="0"/>
              <a:t>OWL</a:t>
            </a:r>
            <a:r>
              <a:rPr lang="zh-CN" altLang="en-US" sz="2400" dirty="0"/>
              <a:t>中的类、属性、个体对应本体中的概念、关系、实例。</a:t>
            </a:r>
            <a:endParaRPr lang="en-US" altLang="zh-CN" sz="2400" dirty="0"/>
          </a:p>
          <a:p>
            <a:endParaRPr lang="zh-CN" altLang="en-US" dirty="0"/>
          </a:p>
        </p:txBody>
      </p:sp>
    </p:spTree>
    <p:extLst>
      <p:ext uri="{BB962C8B-B14F-4D97-AF65-F5344CB8AC3E}">
        <p14:creationId xmlns:p14="http://schemas.microsoft.com/office/powerpoint/2010/main" xmlns="" val="11192605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OAI-ORE</a:t>
            </a:r>
            <a:r>
              <a:rPr lang="zh-CN" altLang="en-US" dirty="0"/>
              <a:t>标准简介</a:t>
            </a:r>
          </a:p>
        </p:txBody>
      </p:sp>
      <p:sp>
        <p:nvSpPr>
          <p:cNvPr id="3" name="内容占位符 2"/>
          <p:cNvSpPr>
            <a:spLocks noGrp="1"/>
          </p:cNvSpPr>
          <p:nvPr>
            <p:ph idx="1"/>
          </p:nvPr>
        </p:nvSpPr>
        <p:spPr/>
        <p:txBody>
          <a:bodyPr>
            <a:normAutofit lnSpcReduction="10000"/>
          </a:bodyPr>
          <a:lstStyle/>
          <a:p>
            <a:r>
              <a:rPr lang="en-US" altLang="zh-CN" sz="2400" dirty="0" smtClean="0"/>
              <a:t>       OAI-ORE</a:t>
            </a:r>
            <a:r>
              <a:rPr lang="zh-CN" altLang="en-US" sz="2400" dirty="0"/>
              <a:t>（</a:t>
            </a:r>
            <a:r>
              <a:rPr lang="en-US" altLang="zh-CN" sz="2400" dirty="0"/>
              <a:t>Open Archive Initiative - Object Reuse and Exchange</a:t>
            </a:r>
            <a:r>
              <a:rPr lang="zh-CN" altLang="en-US" sz="2400" dirty="0"/>
              <a:t>，简称</a:t>
            </a:r>
            <a:r>
              <a:rPr lang="en-US" altLang="zh-CN" sz="2400" dirty="0"/>
              <a:t>ORE</a:t>
            </a:r>
            <a:r>
              <a:rPr lang="zh-CN" altLang="en-US" sz="2400" dirty="0"/>
              <a:t>）用于网络信息资源的聚合及其描述。</a:t>
            </a:r>
          </a:p>
          <a:p>
            <a:r>
              <a:rPr lang="zh-CN" altLang="en-US" sz="2400" dirty="0" smtClean="0"/>
              <a:t>       </a:t>
            </a:r>
            <a:r>
              <a:rPr lang="en-US" altLang="zh-CN" sz="2400" dirty="0"/>
              <a:t>2008</a:t>
            </a:r>
            <a:r>
              <a:rPr lang="zh-CN" altLang="en-US" sz="2400" dirty="0"/>
              <a:t>年</a:t>
            </a:r>
            <a:r>
              <a:rPr lang="en-US" altLang="zh-CN" sz="2400" dirty="0"/>
              <a:t>10</a:t>
            </a:r>
            <a:r>
              <a:rPr lang="zh-CN" altLang="en-US" sz="2400" dirty="0"/>
              <a:t>月</a:t>
            </a:r>
            <a:r>
              <a:rPr lang="en-US" altLang="zh-CN" sz="2400" dirty="0"/>
              <a:t>17</a:t>
            </a:r>
            <a:r>
              <a:rPr lang="zh-CN" altLang="en-US" sz="2400" dirty="0"/>
              <a:t>日，</a:t>
            </a:r>
            <a:r>
              <a:rPr lang="en-US" altLang="zh-CN" sz="2400" dirty="0"/>
              <a:t>ORE</a:t>
            </a:r>
            <a:r>
              <a:rPr lang="zh-CN" altLang="en-US" sz="2400" dirty="0"/>
              <a:t>项目组公布了对象复用与交换规范和执行文档</a:t>
            </a:r>
            <a:r>
              <a:rPr lang="en-US" altLang="zh-CN" sz="2400" dirty="0"/>
              <a:t>ORE1.0</a:t>
            </a:r>
            <a:r>
              <a:rPr lang="zh-CN" altLang="en-US" sz="2400" dirty="0"/>
              <a:t>，其目标是开发标准的、可互操作的、机器可读的机制来表达复合数字对象资源，并且建立复合数字对象内部组件之间的逻辑关系以及网络信息空间中复合对象与其他资源之间的关系，支持数字对象资源的交换、重用、可视化和保存等。</a:t>
            </a:r>
          </a:p>
          <a:p>
            <a:r>
              <a:rPr lang="zh-CN" altLang="en-US" sz="2400" dirty="0"/>
              <a:t>	</a:t>
            </a:r>
            <a:r>
              <a:rPr lang="en-US" altLang="zh-CN" sz="2400" dirty="0" smtClean="0"/>
              <a:t>ORE</a:t>
            </a:r>
            <a:r>
              <a:rPr lang="zh-CN" altLang="en-US" sz="2400" dirty="0"/>
              <a:t>基于</a:t>
            </a:r>
            <a:r>
              <a:rPr lang="en-US" altLang="zh-CN" sz="2400" dirty="0"/>
              <a:t>Web</a:t>
            </a:r>
            <a:r>
              <a:rPr lang="zh-CN" altLang="en-US" sz="2400" dirty="0"/>
              <a:t>架构，利用了语义网、关联数据以及</a:t>
            </a:r>
            <a:r>
              <a:rPr lang="en-US" altLang="zh-CN" sz="2400" dirty="0"/>
              <a:t>URIs</a:t>
            </a:r>
            <a:r>
              <a:rPr lang="zh-CN" altLang="en-US" sz="2400" dirty="0"/>
              <a:t>领域的最新研究成果。它采用</a:t>
            </a:r>
            <a:r>
              <a:rPr lang="en-US" altLang="zh-CN" sz="2400" dirty="0"/>
              <a:t>RDF</a:t>
            </a:r>
            <a:r>
              <a:rPr lang="zh-CN" altLang="en-US" sz="2400" dirty="0"/>
              <a:t>模型的“主体</a:t>
            </a:r>
            <a:r>
              <a:rPr lang="en-US" altLang="zh-CN" sz="2400" dirty="0"/>
              <a:t>—</a:t>
            </a:r>
            <a:r>
              <a:rPr lang="zh-CN" altLang="en-US" sz="2400" dirty="0"/>
              <a:t>谓语</a:t>
            </a:r>
            <a:r>
              <a:rPr lang="en-US" altLang="zh-CN" sz="2400" dirty="0"/>
              <a:t>—</a:t>
            </a:r>
            <a:r>
              <a:rPr lang="zh-CN" altLang="en-US" sz="2400" dirty="0"/>
              <a:t>客体”三元组形式来表示对象之间的关系。</a:t>
            </a:r>
          </a:p>
          <a:p>
            <a:endParaRPr lang="zh-CN" altLang="en-US" dirty="0"/>
          </a:p>
        </p:txBody>
      </p:sp>
    </p:spTree>
    <p:extLst>
      <p:ext uri="{BB962C8B-B14F-4D97-AF65-F5344CB8AC3E}">
        <p14:creationId xmlns:p14="http://schemas.microsoft.com/office/powerpoint/2010/main" xmlns="" val="39731835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OAI-ORE</a:t>
            </a:r>
            <a:r>
              <a:rPr lang="zh-CN" altLang="en-US" dirty="0"/>
              <a:t>数据模型</a:t>
            </a:r>
          </a:p>
        </p:txBody>
      </p:sp>
      <p:sp>
        <p:nvSpPr>
          <p:cNvPr id="3" name="内容占位符 2"/>
          <p:cNvSpPr>
            <a:spLocks noGrp="1"/>
          </p:cNvSpPr>
          <p:nvPr>
            <p:ph idx="1"/>
          </p:nvPr>
        </p:nvSpPr>
        <p:spPr/>
        <p:txBody>
          <a:bodyPr>
            <a:normAutofit fontScale="70000" lnSpcReduction="20000"/>
          </a:bodyPr>
          <a:lstStyle/>
          <a:p>
            <a:pPr>
              <a:lnSpc>
                <a:spcPct val="150000"/>
              </a:lnSpc>
              <a:buNone/>
            </a:pPr>
            <a:r>
              <a:rPr lang="en-US" altLang="zh-CN" dirty="0" smtClean="0"/>
              <a:t>    </a:t>
            </a:r>
            <a:r>
              <a:rPr lang="en-US" altLang="zh-CN" sz="2400" dirty="0" smtClean="0"/>
              <a:t>ORE</a:t>
            </a:r>
            <a:r>
              <a:rPr lang="zh-CN" altLang="en-US" sz="2400" dirty="0"/>
              <a:t>抽象数据模型的主要实体： </a:t>
            </a:r>
            <a:endParaRPr lang="en-US" altLang="zh-CN" sz="2400" dirty="0" smtClean="0"/>
          </a:p>
          <a:p>
            <a:pPr>
              <a:lnSpc>
                <a:spcPct val="150000"/>
              </a:lnSpc>
              <a:buNone/>
            </a:pPr>
            <a:r>
              <a:rPr lang="zh-CN" altLang="zh-CN" dirty="0" smtClean="0">
                <a:solidFill>
                  <a:schemeClr val="accent6"/>
                </a:solidFill>
                <a:latin typeface="黑体" pitchFamily="49" charset="-122"/>
                <a:ea typeface="黑体" pitchFamily="49" charset="-122"/>
                <a:cs typeface="Calibri" pitchFamily="34" charset="0"/>
              </a:rPr>
              <a:t>聚合</a:t>
            </a:r>
            <a:r>
              <a:rPr lang="en-US" altLang="zh-CN" dirty="0"/>
              <a:t>(Aggregation)</a:t>
            </a:r>
            <a:r>
              <a:rPr lang="zh-CN" altLang="en-US" dirty="0"/>
              <a:t>：</a:t>
            </a:r>
            <a:r>
              <a:rPr lang="zh-CN" altLang="zh-CN" dirty="0"/>
              <a:t>是一个抽象的概念，它是指一系列其他资源的集合，在</a:t>
            </a:r>
            <a:r>
              <a:rPr lang="en-US" altLang="zh-CN" dirty="0"/>
              <a:t>ORE</a:t>
            </a:r>
            <a:r>
              <a:rPr lang="zh-CN" altLang="zh-CN" dirty="0"/>
              <a:t>模型</a:t>
            </a:r>
            <a:r>
              <a:rPr lang="zh-CN" altLang="zh-CN" dirty="0" smtClean="0"/>
              <a:t>中指代“</a:t>
            </a:r>
            <a:r>
              <a:rPr lang="en-US" altLang="zh-CN" dirty="0" err="1"/>
              <a:t>ore:Aggregation</a:t>
            </a:r>
            <a:r>
              <a:rPr lang="zh-CN" altLang="zh-CN" dirty="0"/>
              <a:t>”类型的资源。</a:t>
            </a:r>
            <a:r>
              <a:rPr lang="en-US" altLang="zh-CN" dirty="0"/>
              <a:t> </a:t>
            </a:r>
          </a:p>
          <a:p>
            <a:pPr marL="0" indent="0">
              <a:lnSpc>
                <a:spcPct val="150000"/>
              </a:lnSpc>
              <a:buNone/>
            </a:pPr>
            <a:r>
              <a:rPr lang="zh-CN" altLang="zh-CN" dirty="0" smtClean="0">
                <a:solidFill>
                  <a:schemeClr val="accent6"/>
                </a:solidFill>
                <a:latin typeface="黑体" pitchFamily="49" charset="-122"/>
                <a:ea typeface="黑体" pitchFamily="49" charset="-122"/>
              </a:rPr>
              <a:t>被</a:t>
            </a:r>
            <a:r>
              <a:rPr lang="zh-CN" altLang="zh-CN" dirty="0">
                <a:solidFill>
                  <a:schemeClr val="accent6"/>
                </a:solidFill>
                <a:latin typeface="黑体" pitchFamily="49" charset="-122"/>
                <a:ea typeface="黑体" pitchFamily="49" charset="-122"/>
              </a:rPr>
              <a:t>聚合资源</a:t>
            </a:r>
            <a:r>
              <a:rPr lang="en-US" altLang="zh-CN" dirty="0">
                <a:latin typeface="黑体" pitchFamily="49" charset="-122"/>
                <a:ea typeface="黑体" pitchFamily="49" charset="-122"/>
              </a:rPr>
              <a:t>(</a:t>
            </a:r>
            <a:r>
              <a:rPr lang="en-US" altLang="zh-CN" dirty="0"/>
              <a:t>Aggregated Resource)</a:t>
            </a:r>
            <a:r>
              <a:rPr lang="zh-CN" altLang="en-US" dirty="0"/>
              <a:t>：是指聚合</a:t>
            </a:r>
            <a:r>
              <a:rPr lang="zh-CN" altLang="zh-CN" dirty="0"/>
              <a:t>中的组件资源。</a:t>
            </a:r>
            <a:r>
              <a:rPr lang="zh-CN" altLang="en-US" dirty="0"/>
              <a:t>在</a:t>
            </a:r>
            <a:r>
              <a:rPr lang="en-US" altLang="zh-CN" dirty="0"/>
              <a:t>OAI-ORE</a:t>
            </a:r>
            <a:r>
              <a:rPr lang="zh-CN" altLang="en-US" dirty="0"/>
              <a:t>中</a:t>
            </a:r>
            <a:r>
              <a:rPr lang="zh-CN" altLang="zh-CN" dirty="0"/>
              <a:t>使用谓词</a:t>
            </a:r>
            <a:r>
              <a:rPr lang="en-US" altLang="zh-CN" dirty="0" err="1"/>
              <a:t>ore:aggregates</a:t>
            </a:r>
            <a:r>
              <a:rPr lang="zh-CN" altLang="zh-CN" dirty="0"/>
              <a:t>表示一个聚合所关联的被聚合资源</a:t>
            </a:r>
            <a:r>
              <a:rPr lang="zh-CN" altLang="en-US" dirty="0"/>
              <a:t>。</a:t>
            </a:r>
            <a:endParaRPr lang="en-US" altLang="zh-CN" dirty="0"/>
          </a:p>
          <a:p>
            <a:pPr marL="0" indent="0">
              <a:lnSpc>
                <a:spcPct val="150000"/>
              </a:lnSpc>
              <a:buNone/>
            </a:pPr>
            <a:r>
              <a:rPr lang="zh-CN" altLang="zh-CN" dirty="0" smtClean="0">
                <a:solidFill>
                  <a:schemeClr val="accent6"/>
                </a:solidFill>
                <a:latin typeface="黑体" pitchFamily="49" charset="-122"/>
                <a:ea typeface="黑体" pitchFamily="49" charset="-122"/>
              </a:rPr>
              <a:t>资源</a:t>
            </a:r>
            <a:r>
              <a:rPr lang="zh-CN" altLang="zh-CN" dirty="0">
                <a:solidFill>
                  <a:schemeClr val="accent6"/>
                </a:solidFill>
                <a:latin typeface="黑体" pitchFamily="49" charset="-122"/>
                <a:ea typeface="黑体" pitchFamily="49" charset="-122"/>
              </a:rPr>
              <a:t>图</a:t>
            </a:r>
            <a:r>
              <a:rPr lang="en-US" altLang="zh-CN" dirty="0"/>
              <a:t>(Resource Map</a:t>
            </a:r>
            <a:r>
              <a:rPr lang="zh-CN" altLang="en-US" dirty="0"/>
              <a:t>，</a:t>
            </a:r>
            <a:r>
              <a:rPr lang="en-US" altLang="zh-CN" dirty="0" err="1"/>
              <a:t>ReM</a:t>
            </a:r>
            <a:r>
              <a:rPr lang="en-US" altLang="zh-CN" dirty="0"/>
              <a:t>)</a:t>
            </a:r>
            <a:r>
              <a:rPr lang="zh-CN" altLang="en-US" dirty="0"/>
              <a:t>：</a:t>
            </a:r>
            <a:r>
              <a:rPr lang="zh-CN" altLang="en-US" dirty="0">
                <a:latin typeface="黑体" pitchFamily="49" charset="-122"/>
                <a:ea typeface="黑体" pitchFamily="49" charset="-122"/>
              </a:rPr>
              <a:t>用于</a:t>
            </a:r>
            <a:r>
              <a:rPr lang="zh-CN" altLang="zh-CN" dirty="0"/>
              <a:t>描述一个聚合，列举其描述聚合的组件（被聚合资源）、组件间的关系、组件与其他资源间的关系以及其他属性等，在</a:t>
            </a:r>
            <a:r>
              <a:rPr lang="en-US" altLang="zh-CN" dirty="0"/>
              <a:t>ORE</a:t>
            </a:r>
            <a:r>
              <a:rPr lang="zh-CN" altLang="zh-CN" dirty="0"/>
              <a:t>模型中指代“</a:t>
            </a:r>
            <a:r>
              <a:rPr lang="en-US" altLang="zh-CN" dirty="0" err="1"/>
              <a:t>ore:ResourceMap</a:t>
            </a:r>
            <a:r>
              <a:rPr lang="zh-CN" altLang="zh-CN" dirty="0"/>
              <a:t>”类型的资源。</a:t>
            </a:r>
            <a:r>
              <a:rPr lang="zh-CN" altLang="en-US" dirty="0"/>
              <a:t>资源图可以用</a:t>
            </a:r>
            <a:r>
              <a:rPr lang="en-US" altLang="zh-CN" b="1" dirty="0"/>
              <a:t>Atom, RDF, </a:t>
            </a:r>
            <a:r>
              <a:rPr lang="en-US" altLang="zh-CN" b="1" dirty="0" err="1"/>
              <a:t>RDFa</a:t>
            </a:r>
            <a:r>
              <a:rPr lang="en-US" altLang="zh-CN" b="1" dirty="0"/>
              <a:t>, HTTP</a:t>
            </a:r>
            <a:r>
              <a:rPr lang="zh-CN" altLang="en-US" dirty="0"/>
              <a:t>格式实现。本标准使用</a:t>
            </a:r>
            <a:r>
              <a:rPr lang="en-US" altLang="zh-CN" dirty="0"/>
              <a:t>RDF</a:t>
            </a:r>
            <a:r>
              <a:rPr lang="zh-CN" altLang="en-US" dirty="0"/>
              <a:t>描述资源图。</a:t>
            </a:r>
            <a:endParaRPr lang="en-US" altLang="zh-CN" dirty="0"/>
          </a:p>
          <a:p>
            <a:endParaRPr lang="zh-CN" altLang="en-US" dirty="0"/>
          </a:p>
        </p:txBody>
      </p:sp>
    </p:spTree>
    <p:extLst>
      <p:ext uri="{BB962C8B-B14F-4D97-AF65-F5344CB8AC3E}">
        <p14:creationId xmlns:p14="http://schemas.microsoft.com/office/powerpoint/2010/main" xmlns="" val="17890037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67544" y="260648"/>
            <a:ext cx="8229600" cy="1143000"/>
          </a:xfrm>
        </p:spPr>
        <p:txBody>
          <a:bodyPr/>
          <a:lstStyle/>
          <a:p>
            <a:r>
              <a:rPr lang="en-US" altLang="zh-CN" dirty="0"/>
              <a:t>OAI-ORE</a:t>
            </a:r>
            <a:r>
              <a:rPr lang="zh-CN" altLang="en-US" dirty="0"/>
              <a:t>中资源的构成方式</a:t>
            </a:r>
          </a:p>
        </p:txBody>
      </p:sp>
      <p:pic>
        <p:nvPicPr>
          <p:cNvPr id="4" name="图片 3"/>
          <p:cNvPicPr>
            <a:picLocks noChangeAspect="1" noChangeArrowheads="1"/>
          </p:cNvPicPr>
          <p:nvPr/>
        </p:nvPicPr>
        <p:blipFill>
          <a:blip r:embed="rId2" cstate="print"/>
          <a:srcRect/>
          <a:stretch>
            <a:fillRect/>
          </a:stretch>
        </p:blipFill>
        <p:spPr bwMode="auto">
          <a:xfrm>
            <a:off x="755576" y="1628800"/>
            <a:ext cx="8124834" cy="3816424"/>
          </a:xfrm>
          <a:prstGeom prst="rect">
            <a:avLst/>
          </a:prstGeom>
          <a:noFill/>
          <a:ln w="9525">
            <a:noFill/>
            <a:miter lim="800000"/>
            <a:headEnd/>
            <a:tailEnd/>
          </a:ln>
        </p:spPr>
      </p:pic>
    </p:spTree>
    <p:extLst>
      <p:ext uri="{BB962C8B-B14F-4D97-AF65-F5344CB8AC3E}">
        <p14:creationId xmlns:p14="http://schemas.microsoft.com/office/powerpoint/2010/main" xmlns="" val="24309547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RDF</a:t>
            </a:r>
            <a:r>
              <a:rPr lang="zh-CN" altLang="en-US" dirty="0"/>
              <a:t>与</a:t>
            </a:r>
            <a:r>
              <a:rPr lang="en-US" altLang="zh-CN" dirty="0"/>
              <a:t>ORE</a:t>
            </a:r>
            <a:r>
              <a:rPr lang="zh-CN" altLang="en-US" dirty="0"/>
              <a:t>的关系</a:t>
            </a:r>
          </a:p>
        </p:txBody>
      </p:sp>
      <p:sp>
        <p:nvSpPr>
          <p:cNvPr id="3" name="内容占位符 2"/>
          <p:cNvSpPr>
            <a:spLocks noGrp="1"/>
          </p:cNvSpPr>
          <p:nvPr>
            <p:ph idx="1"/>
          </p:nvPr>
        </p:nvSpPr>
        <p:spPr/>
        <p:txBody>
          <a:bodyPr>
            <a:normAutofit/>
          </a:bodyPr>
          <a:lstStyle/>
          <a:p>
            <a:pPr>
              <a:lnSpc>
                <a:spcPct val="130000"/>
              </a:lnSpc>
              <a:buNone/>
            </a:pPr>
            <a:r>
              <a:rPr lang="en-US" altLang="zh-CN" dirty="0" smtClean="0"/>
              <a:t>       </a:t>
            </a:r>
            <a:r>
              <a:rPr lang="en-US" altLang="zh-CN" dirty="0"/>
              <a:t>    </a:t>
            </a:r>
            <a:r>
              <a:rPr lang="en-US" altLang="zh-CN" sz="2400" dirty="0"/>
              <a:t>RDF</a:t>
            </a:r>
            <a:r>
              <a:rPr lang="zh-CN" altLang="zh-CN" sz="2400" dirty="0"/>
              <a:t>是一种更为基础性的国际标准。任何两个资源之间可以具有多种不同的关系</a:t>
            </a:r>
            <a:r>
              <a:rPr lang="zh-CN" altLang="en-US" sz="2400" dirty="0"/>
              <a:t>，</a:t>
            </a:r>
            <a:r>
              <a:rPr lang="zh-CN" altLang="zh-CN" sz="2400" dirty="0"/>
              <a:t>但这些资源的有机集合作为一个整体，</a:t>
            </a:r>
            <a:r>
              <a:rPr lang="en-US" altLang="zh-CN" sz="2400" dirty="0"/>
              <a:t>RDF</a:t>
            </a:r>
            <a:r>
              <a:rPr lang="zh-CN" altLang="zh-CN" sz="2400" dirty="0"/>
              <a:t>标准很难给出一个整体表示。</a:t>
            </a:r>
            <a:endParaRPr lang="en-US" altLang="zh-CN" sz="2400" dirty="0"/>
          </a:p>
          <a:p>
            <a:pPr>
              <a:lnSpc>
                <a:spcPct val="130000"/>
              </a:lnSpc>
              <a:buNone/>
            </a:pPr>
            <a:r>
              <a:rPr lang="en-US" altLang="zh-CN" sz="2400" dirty="0" smtClean="0"/>
              <a:t>	</a:t>
            </a:r>
            <a:r>
              <a:rPr lang="zh-CN" altLang="zh-CN" sz="2400" dirty="0" smtClean="0"/>
              <a:t>相比</a:t>
            </a:r>
            <a:r>
              <a:rPr lang="zh-CN" altLang="zh-CN" sz="2400" dirty="0"/>
              <a:t>而言，</a:t>
            </a:r>
            <a:r>
              <a:rPr lang="en-US" altLang="zh-CN" sz="2400" dirty="0"/>
              <a:t>ORE</a:t>
            </a:r>
            <a:r>
              <a:rPr lang="zh-CN" altLang="zh-CN" sz="2400" dirty="0"/>
              <a:t>在</a:t>
            </a:r>
            <a:r>
              <a:rPr lang="en-US" altLang="zh-CN" sz="2400" dirty="0"/>
              <a:t>RDF</a:t>
            </a:r>
            <a:r>
              <a:rPr lang="zh-CN" altLang="zh-CN" sz="2400" dirty="0"/>
              <a:t>基础上，给出了一组资源的有机集合的整体表示。</a:t>
            </a:r>
            <a:endParaRPr lang="en-US" altLang="zh-CN" sz="2400" dirty="0"/>
          </a:p>
          <a:p>
            <a:pPr>
              <a:lnSpc>
                <a:spcPct val="120000"/>
              </a:lnSpc>
              <a:buNone/>
            </a:pPr>
            <a:r>
              <a:rPr lang="en-US" altLang="zh-CN" sz="2400" dirty="0"/>
              <a:t>	</a:t>
            </a:r>
            <a:r>
              <a:rPr lang="zh-CN" altLang="zh-CN" sz="2400" dirty="0" smtClean="0"/>
              <a:t>换句话说</a:t>
            </a:r>
            <a:r>
              <a:rPr lang="zh-CN" altLang="zh-CN" sz="2400" dirty="0"/>
              <a:t>，</a:t>
            </a:r>
            <a:r>
              <a:rPr lang="en-US" altLang="zh-CN" sz="2400" dirty="0"/>
              <a:t>RDF</a:t>
            </a:r>
            <a:r>
              <a:rPr lang="zh-CN" altLang="zh-CN" sz="2400" dirty="0"/>
              <a:t>描述了任意两个资源之间的链接关系；而</a:t>
            </a:r>
            <a:r>
              <a:rPr lang="en-US" altLang="zh-CN" sz="2400" dirty="0"/>
              <a:t>ORE</a:t>
            </a:r>
            <a:r>
              <a:rPr lang="zh-CN" altLang="zh-CN" sz="2400" dirty="0"/>
              <a:t>用于描述一个复合资源的具体构成，该复合资源由多个具体资源及其它们之间的不同链接关系共同组成的，这些链接关系可以用</a:t>
            </a:r>
            <a:r>
              <a:rPr lang="en-US" altLang="zh-CN" sz="2400" dirty="0"/>
              <a:t>RDF</a:t>
            </a:r>
            <a:r>
              <a:rPr lang="zh-CN" altLang="zh-CN" sz="2400" dirty="0"/>
              <a:t>来表示。</a:t>
            </a:r>
            <a:endParaRPr lang="en-US" altLang="zh-CN" sz="2400" dirty="0"/>
          </a:p>
          <a:p>
            <a:endParaRPr lang="zh-CN" altLang="en-US" dirty="0"/>
          </a:p>
        </p:txBody>
      </p:sp>
    </p:spTree>
    <p:extLst>
      <p:ext uri="{BB962C8B-B14F-4D97-AF65-F5344CB8AC3E}">
        <p14:creationId xmlns:p14="http://schemas.microsoft.com/office/powerpoint/2010/main" xmlns="" val="156958220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itchFamily="34" charset="0"/>
              </a:rPr>
              <a:t>OAI-ORE</a:t>
            </a:r>
            <a:r>
              <a:rPr lang="zh-CN" altLang="en-US" dirty="0" smtClean="0">
                <a:latin typeface="Calibri" pitchFamily="34" charset="0"/>
              </a:rPr>
              <a:t>特点（</a:t>
            </a:r>
            <a:r>
              <a:rPr lang="en-US" altLang="zh-CN" dirty="0" smtClean="0">
                <a:latin typeface="Calibri" pitchFamily="34" charset="0"/>
              </a:rPr>
              <a:t>1</a:t>
            </a:r>
            <a:r>
              <a:rPr lang="zh-CN" altLang="en-US" dirty="0" smtClean="0">
                <a:latin typeface="Calibri" pitchFamily="34" charset="0"/>
              </a:rPr>
              <a:t>）</a:t>
            </a:r>
            <a:endParaRPr lang="zh-CN" altLang="en-US" dirty="0"/>
          </a:p>
        </p:txBody>
      </p:sp>
      <p:sp>
        <p:nvSpPr>
          <p:cNvPr id="3" name="内容占位符 2"/>
          <p:cNvSpPr>
            <a:spLocks noGrp="1"/>
          </p:cNvSpPr>
          <p:nvPr>
            <p:ph idx="1"/>
          </p:nvPr>
        </p:nvSpPr>
        <p:spPr/>
        <p:txBody>
          <a:bodyPr>
            <a:normAutofit/>
          </a:bodyPr>
          <a:lstStyle/>
          <a:p>
            <a:pPr>
              <a:lnSpc>
                <a:spcPct val="120000"/>
              </a:lnSpc>
              <a:buNone/>
            </a:pPr>
            <a:r>
              <a:rPr lang="en-US" altLang="zh-CN" sz="2400" dirty="0" smtClean="0"/>
              <a:t> 	OAI-ORE</a:t>
            </a:r>
            <a:r>
              <a:rPr lang="zh-CN" altLang="zh-CN" sz="2400" dirty="0"/>
              <a:t>采用了</a:t>
            </a:r>
            <a:r>
              <a:rPr lang="en-US" altLang="zh-CN" sz="2400" dirty="0"/>
              <a:t>RDF</a:t>
            </a:r>
            <a:r>
              <a:rPr lang="zh-CN" altLang="zh-CN" sz="2400" dirty="0"/>
              <a:t>作为资源</a:t>
            </a:r>
            <a:r>
              <a:rPr lang="zh-CN" altLang="en-US" sz="2400" dirty="0"/>
              <a:t>及其复合资源</a:t>
            </a:r>
            <a:r>
              <a:rPr lang="zh-CN" altLang="zh-CN" sz="2400" dirty="0"/>
              <a:t>描述的基础。这使</a:t>
            </a:r>
            <a:r>
              <a:rPr lang="en-US" altLang="zh-CN" sz="2400" dirty="0"/>
              <a:t>OAI-ORE</a:t>
            </a:r>
            <a:r>
              <a:rPr lang="zh-CN" altLang="zh-CN" sz="2400" dirty="0"/>
              <a:t>具有强大的资源聚合描述能力，能灵活描述资源的组织和构成方式。</a:t>
            </a:r>
            <a:endParaRPr lang="en-US" altLang="zh-CN" sz="2400" dirty="0"/>
          </a:p>
          <a:p>
            <a:pPr>
              <a:lnSpc>
                <a:spcPct val="120000"/>
              </a:lnSpc>
              <a:buNone/>
            </a:pPr>
            <a:r>
              <a:rPr lang="en-US" altLang="zh-CN" sz="2400" dirty="0" smtClean="0"/>
              <a:t>	</a:t>
            </a:r>
            <a:r>
              <a:rPr lang="zh-CN" altLang="zh-CN" sz="2400" dirty="0" smtClean="0"/>
              <a:t>在</a:t>
            </a:r>
            <a:r>
              <a:rPr lang="en-US" altLang="zh-CN" sz="2400" dirty="0"/>
              <a:t>OAI-ORE</a:t>
            </a:r>
            <a:r>
              <a:rPr lang="zh-CN" altLang="zh-CN" sz="2400" dirty="0"/>
              <a:t>中，资源可以是一个概念，也可以是一个物理文件。</a:t>
            </a:r>
            <a:r>
              <a:rPr lang="en-US" altLang="zh-CN" sz="2400" dirty="0"/>
              <a:t>OAI-ORE</a:t>
            </a:r>
            <a:r>
              <a:rPr lang="zh-CN" altLang="zh-CN" sz="2400" dirty="0"/>
              <a:t>可以使得任意资源按照任意结构或关联关系构成有机统一的数字聚合实体。</a:t>
            </a:r>
            <a:r>
              <a:rPr lang="en-US" altLang="zh-CN" sz="2400" dirty="0"/>
              <a:t>	</a:t>
            </a:r>
            <a:endParaRPr lang="en-US" altLang="zh-CN" sz="2400" dirty="0">
              <a:latin typeface="宋体" charset="-122"/>
            </a:endParaRPr>
          </a:p>
        </p:txBody>
      </p:sp>
    </p:spTree>
    <p:extLst>
      <p:ext uri="{BB962C8B-B14F-4D97-AF65-F5344CB8AC3E}">
        <p14:creationId xmlns:p14="http://schemas.microsoft.com/office/powerpoint/2010/main" xmlns="" val="3742220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zh-CN" b="1" dirty="0" smtClean="0"/>
              <a:t>需求调研</a:t>
            </a:r>
            <a:endParaRPr lang="en-US" altLang="zh-CN" b="1" dirty="0" smtClean="0"/>
          </a:p>
          <a:p>
            <a:pPr lvl="1"/>
            <a:r>
              <a:rPr lang="en-US" altLang="zh-CN" b="1" dirty="0" smtClean="0"/>
              <a:t>2015</a:t>
            </a:r>
            <a:r>
              <a:rPr lang="zh-CN" altLang="en-US" b="1" dirty="0" smtClean="0"/>
              <a:t>年</a:t>
            </a:r>
            <a:r>
              <a:rPr lang="en-US" altLang="zh-CN" b="1" dirty="0" smtClean="0"/>
              <a:t>5</a:t>
            </a:r>
            <a:r>
              <a:rPr lang="zh-CN" altLang="en-US" b="1" dirty="0" smtClean="0"/>
              <a:t>月</a:t>
            </a:r>
            <a:r>
              <a:rPr lang="en-US" altLang="zh-CN" b="1" dirty="0" smtClean="0"/>
              <a:t>20</a:t>
            </a:r>
            <a:r>
              <a:rPr lang="zh-CN" altLang="en-US" b="1" dirty="0" smtClean="0"/>
              <a:t>日</a:t>
            </a:r>
            <a:r>
              <a:rPr lang="zh-CN" altLang="zh-CN" b="1" dirty="0" smtClean="0"/>
              <a:t>～</a:t>
            </a:r>
            <a:r>
              <a:rPr lang="en-US" altLang="zh-CN" b="1" dirty="0" smtClean="0"/>
              <a:t>2015</a:t>
            </a:r>
            <a:r>
              <a:rPr lang="zh-CN" altLang="en-US" b="1" dirty="0" smtClean="0"/>
              <a:t>年</a:t>
            </a:r>
            <a:r>
              <a:rPr lang="en-US" altLang="zh-CN" b="1" dirty="0" smtClean="0"/>
              <a:t>10</a:t>
            </a:r>
            <a:r>
              <a:rPr lang="zh-CN" altLang="en-US" b="1" dirty="0" smtClean="0"/>
              <a:t>月</a:t>
            </a:r>
            <a:r>
              <a:rPr lang="en-US" altLang="zh-CN" b="1" dirty="0" smtClean="0"/>
              <a:t>13</a:t>
            </a:r>
            <a:r>
              <a:rPr lang="zh-CN" altLang="en-US" b="1" dirty="0" smtClean="0"/>
              <a:t>日</a:t>
            </a:r>
            <a:endParaRPr lang="en-US" altLang="zh-CN" b="1" dirty="0" smtClean="0"/>
          </a:p>
          <a:p>
            <a:pPr lvl="1"/>
            <a:r>
              <a:rPr lang="zh-CN" altLang="zh-CN" dirty="0" smtClean="0"/>
              <a:t>以故宫为重点，调研了其他一些文物保护单位的可移动文物数字化保护</a:t>
            </a:r>
            <a:r>
              <a:rPr lang="en-US" altLang="zh-CN" dirty="0" smtClean="0"/>
              <a:t>6</a:t>
            </a:r>
            <a:r>
              <a:rPr lang="zh-CN" altLang="zh-CN" dirty="0" smtClean="0"/>
              <a:t>个环节数据格式</a:t>
            </a:r>
            <a:endParaRPr lang="en-US" altLang="zh-CN" dirty="0" smtClean="0"/>
          </a:p>
          <a:p>
            <a:pPr lvl="1"/>
            <a:r>
              <a:rPr lang="zh-CN" altLang="zh-CN" dirty="0" smtClean="0"/>
              <a:t>为设计</a:t>
            </a:r>
            <a:r>
              <a:rPr lang="en-US" altLang="zh-CN" dirty="0" smtClean="0"/>
              <a:t>6</a:t>
            </a:r>
            <a:r>
              <a:rPr lang="zh-CN" altLang="zh-CN" dirty="0" smtClean="0"/>
              <a:t>个环节关键标准的验证方案，多次参加故宫博物院、天津大学、雅昌文化（集团）有限公司的讨论</a:t>
            </a:r>
            <a:endParaRPr lang="en-US" altLang="zh-CN" b="1" dirty="0" smtClean="0"/>
          </a:p>
          <a:p>
            <a:r>
              <a:rPr lang="zh-CN" altLang="zh-CN" b="1" dirty="0" smtClean="0"/>
              <a:t>大纲阶段</a:t>
            </a:r>
            <a:endParaRPr lang="en-US" altLang="zh-CN" b="1" dirty="0" smtClean="0"/>
          </a:p>
          <a:p>
            <a:pPr lvl="1"/>
            <a:r>
              <a:rPr lang="en-US" altLang="zh-CN" b="1" dirty="0" smtClean="0"/>
              <a:t>2015</a:t>
            </a:r>
            <a:r>
              <a:rPr lang="zh-CN" altLang="en-US" b="1" dirty="0" smtClean="0"/>
              <a:t>年</a:t>
            </a:r>
            <a:r>
              <a:rPr lang="en-US" altLang="zh-CN" b="1" dirty="0" smtClean="0"/>
              <a:t>10</a:t>
            </a:r>
            <a:r>
              <a:rPr lang="zh-CN" altLang="en-US" b="1" dirty="0" smtClean="0"/>
              <a:t>月</a:t>
            </a:r>
            <a:r>
              <a:rPr lang="en-US" altLang="zh-CN" b="1" dirty="0" smtClean="0"/>
              <a:t>18</a:t>
            </a:r>
            <a:r>
              <a:rPr lang="zh-CN" altLang="en-US" b="1" dirty="0" smtClean="0"/>
              <a:t>日</a:t>
            </a:r>
            <a:r>
              <a:rPr lang="zh-CN" altLang="zh-CN" b="1" dirty="0" smtClean="0"/>
              <a:t>～</a:t>
            </a:r>
            <a:r>
              <a:rPr lang="en-US" altLang="zh-CN" b="1" dirty="0" smtClean="0"/>
              <a:t>2016</a:t>
            </a:r>
            <a:r>
              <a:rPr lang="zh-CN" altLang="en-US" b="1" dirty="0" smtClean="0"/>
              <a:t>年</a:t>
            </a:r>
            <a:r>
              <a:rPr lang="en-US" altLang="zh-CN" b="1" dirty="0" smtClean="0"/>
              <a:t>1</a:t>
            </a:r>
            <a:r>
              <a:rPr lang="zh-CN" altLang="en-US" b="1" dirty="0" smtClean="0"/>
              <a:t>月</a:t>
            </a:r>
            <a:r>
              <a:rPr lang="en-US" altLang="zh-CN" b="1" dirty="0" smtClean="0"/>
              <a:t>8</a:t>
            </a:r>
            <a:r>
              <a:rPr lang="zh-CN" altLang="en-US" b="1" dirty="0" smtClean="0"/>
              <a:t>日</a:t>
            </a:r>
            <a:endParaRPr lang="en-US" altLang="zh-CN" b="1" dirty="0" smtClean="0"/>
          </a:p>
          <a:p>
            <a:r>
              <a:rPr lang="zh-CN" altLang="zh-CN" b="1" dirty="0" smtClean="0"/>
              <a:t>标准起草阶段</a:t>
            </a:r>
            <a:endParaRPr lang="en-US" altLang="zh-CN" b="1" dirty="0" smtClean="0"/>
          </a:p>
          <a:p>
            <a:pPr lvl="1"/>
            <a:r>
              <a:rPr lang="en-US" altLang="zh-CN" b="1" dirty="0" smtClean="0"/>
              <a:t>2016</a:t>
            </a:r>
            <a:r>
              <a:rPr lang="zh-CN" altLang="en-US" b="1" dirty="0" smtClean="0"/>
              <a:t>年</a:t>
            </a:r>
            <a:r>
              <a:rPr lang="en-US" altLang="zh-CN" b="1" dirty="0" smtClean="0"/>
              <a:t>1</a:t>
            </a:r>
            <a:r>
              <a:rPr lang="zh-CN" altLang="en-US" b="1" dirty="0" smtClean="0"/>
              <a:t>月</a:t>
            </a:r>
            <a:r>
              <a:rPr lang="en-US" altLang="zh-CN" b="1" dirty="0" smtClean="0"/>
              <a:t>10</a:t>
            </a:r>
            <a:r>
              <a:rPr lang="zh-CN" altLang="en-US" b="1" dirty="0" smtClean="0"/>
              <a:t>日</a:t>
            </a:r>
            <a:r>
              <a:rPr lang="zh-CN" altLang="zh-CN" b="1" dirty="0" smtClean="0"/>
              <a:t>～</a:t>
            </a:r>
            <a:r>
              <a:rPr lang="en-US" altLang="zh-CN" b="1" dirty="0" smtClean="0"/>
              <a:t>2016</a:t>
            </a:r>
            <a:r>
              <a:rPr lang="zh-CN" altLang="en-US" b="1" dirty="0" smtClean="0"/>
              <a:t>年</a:t>
            </a:r>
            <a:r>
              <a:rPr lang="en-US" altLang="zh-CN" b="1" dirty="0" smtClean="0"/>
              <a:t>6</a:t>
            </a:r>
            <a:r>
              <a:rPr lang="zh-CN" altLang="en-US" b="1" dirty="0" smtClean="0"/>
              <a:t>月</a:t>
            </a:r>
            <a:r>
              <a:rPr lang="en-US" altLang="zh-CN" b="1" dirty="0" smtClean="0"/>
              <a:t>12</a:t>
            </a:r>
            <a:r>
              <a:rPr lang="zh-CN" altLang="en-US" b="1" dirty="0" smtClean="0"/>
              <a:t>日</a:t>
            </a:r>
            <a:endParaRPr lang="en-US" altLang="zh-CN" b="1" dirty="0" smtClean="0"/>
          </a:p>
          <a:p>
            <a:pPr lvl="1"/>
            <a:r>
              <a:rPr lang="zh-CN" altLang="en-US" dirty="0" smtClean="0"/>
              <a:t>编写 标准内容</a:t>
            </a:r>
            <a:endParaRPr lang="en-US" altLang="zh-CN" dirty="0" smtClean="0"/>
          </a:p>
          <a:p>
            <a:pPr lvl="1"/>
            <a:r>
              <a:rPr lang="zh-CN" altLang="zh-CN" dirty="0" smtClean="0"/>
              <a:t>准备测试数据，开发验证工具</a:t>
            </a:r>
            <a:endParaRPr lang="en-US" altLang="zh-CN" b="1" dirty="0" smtClean="0"/>
          </a:p>
          <a:p>
            <a:pPr lvl="1"/>
            <a:endParaRPr lang="zh-CN" altLang="en-US" dirty="0"/>
          </a:p>
        </p:txBody>
      </p:sp>
      <p:sp>
        <p:nvSpPr>
          <p:cNvPr id="3" name="标题 2"/>
          <p:cNvSpPr>
            <a:spLocks noGrp="1"/>
          </p:cNvSpPr>
          <p:nvPr>
            <p:ph type="title"/>
          </p:nvPr>
        </p:nvSpPr>
        <p:spPr/>
        <p:txBody>
          <a:bodyPr/>
          <a:lstStyle/>
          <a:p>
            <a:r>
              <a:rPr lang="zh-CN" altLang="en-US" dirty="0" smtClean="0"/>
              <a:t>进展情况</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itchFamily="34" charset="0"/>
              </a:rPr>
              <a:t>OAI-ORE</a:t>
            </a:r>
            <a:r>
              <a:rPr lang="zh-CN" altLang="en-US" dirty="0">
                <a:latin typeface="Calibri" pitchFamily="34" charset="0"/>
              </a:rPr>
              <a:t>特点</a:t>
            </a:r>
            <a:r>
              <a:rPr lang="zh-CN" altLang="en-US" dirty="0" smtClean="0">
                <a:latin typeface="Calibri" pitchFamily="34" charset="0"/>
              </a:rPr>
              <a:t>（</a:t>
            </a:r>
            <a:r>
              <a:rPr lang="en-US" altLang="zh-CN" dirty="0" smtClean="0">
                <a:latin typeface="Calibri" pitchFamily="34" charset="0"/>
              </a:rPr>
              <a:t>2</a:t>
            </a:r>
            <a:r>
              <a:rPr lang="zh-CN" altLang="en-US" dirty="0" smtClean="0">
                <a:latin typeface="Calibri" pitchFamily="34" charset="0"/>
              </a:rPr>
              <a:t>）</a:t>
            </a:r>
            <a:endParaRPr lang="zh-CN" altLang="en-US" dirty="0"/>
          </a:p>
        </p:txBody>
      </p:sp>
      <p:sp>
        <p:nvSpPr>
          <p:cNvPr id="3" name="内容占位符 2"/>
          <p:cNvSpPr>
            <a:spLocks noGrp="1"/>
          </p:cNvSpPr>
          <p:nvPr>
            <p:ph idx="1"/>
          </p:nvPr>
        </p:nvSpPr>
        <p:spPr/>
        <p:txBody>
          <a:bodyPr/>
          <a:lstStyle/>
          <a:p>
            <a:r>
              <a:rPr lang="en-US" altLang="zh-CN" sz="2400" dirty="0" smtClean="0"/>
              <a:t>	</a:t>
            </a:r>
            <a:r>
              <a:rPr lang="zh-CN" altLang="en-US" sz="2400" dirty="0" smtClean="0"/>
              <a:t>对于文物机构而言，一样可移动文物对象由多种资源组成，这些资源可以死基本元数据、作者、馆藏单位、图像、视频等；此外，一个作者还可以用基本信息、简历、主要著作、视频资料等资源项来进行描述；一个馆藏党委还可以用另一组资源进行描述。</a:t>
            </a:r>
            <a:endParaRPr lang="en-US" altLang="zh-CN" sz="2400" dirty="0" smtClean="0"/>
          </a:p>
          <a:p>
            <a:r>
              <a:rPr lang="en-US" altLang="zh-CN" sz="2400" dirty="0" smtClean="0"/>
              <a:t>	</a:t>
            </a:r>
            <a:r>
              <a:rPr lang="zh-CN" altLang="en-US" sz="2400" dirty="0" smtClean="0"/>
              <a:t>无论</a:t>
            </a:r>
            <a:r>
              <a:rPr lang="zh-CN" altLang="en-US" sz="2400" dirty="0"/>
              <a:t>资源之间的关联关系或结构关系多么复杂，</a:t>
            </a:r>
            <a:r>
              <a:rPr lang="en-US" altLang="zh-CN" sz="2400" dirty="0"/>
              <a:t>ORE</a:t>
            </a:r>
            <a:r>
              <a:rPr lang="zh-CN" altLang="en-US" sz="2400" dirty="0"/>
              <a:t>都能将其很好地描述。</a:t>
            </a:r>
          </a:p>
          <a:p>
            <a:endParaRPr lang="zh-CN" altLang="en-US" dirty="0"/>
          </a:p>
        </p:txBody>
      </p:sp>
    </p:spTree>
    <p:extLst>
      <p:ext uri="{BB962C8B-B14F-4D97-AF65-F5344CB8AC3E}">
        <p14:creationId xmlns:p14="http://schemas.microsoft.com/office/powerpoint/2010/main" xmlns="" val="16026578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Calibri" pitchFamily="34" charset="0"/>
              </a:rPr>
              <a:t>OAI-ORE</a:t>
            </a:r>
            <a:r>
              <a:rPr lang="zh-CN" altLang="en-US" dirty="0">
                <a:latin typeface="Calibri" pitchFamily="34" charset="0"/>
              </a:rPr>
              <a:t>特点</a:t>
            </a:r>
            <a:r>
              <a:rPr lang="zh-CN" altLang="en-US" dirty="0" smtClean="0">
                <a:latin typeface="Calibri" pitchFamily="34" charset="0"/>
              </a:rPr>
              <a:t>（</a:t>
            </a:r>
            <a:r>
              <a:rPr lang="en-US" altLang="zh-CN" dirty="0">
                <a:latin typeface="Calibri" pitchFamily="34" charset="0"/>
              </a:rPr>
              <a:t>3</a:t>
            </a:r>
            <a:r>
              <a:rPr lang="zh-CN" altLang="en-US" dirty="0" smtClean="0">
                <a:latin typeface="Calibri" pitchFamily="34" charset="0"/>
              </a:rPr>
              <a:t>）</a:t>
            </a:r>
            <a:endParaRPr lang="zh-CN" altLang="en-US" dirty="0"/>
          </a:p>
        </p:txBody>
      </p:sp>
      <p:sp>
        <p:nvSpPr>
          <p:cNvPr id="3" name="内容占位符 2"/>
          <p:cNvSpPr>
            <a:spLocks noGrp="1"/>
          </p:cNvSpPr>
          <p:nvPr>
            <p:ph idx="1"/>
          </p:nvPr>
        </p:nvSpPr>
        <p:spPr/>
        <p:txBody>
          <a:bodyPr/>
          <a:lstStyle/>
          <a:p>
            <a:r>
              <a:rPr lang="en-US" altLang="zh-CN" sz="2400" dirty="0" smtClean="0"/>
              <a:t>	OAI-ORE</a:t>
            </a:r>
            <a:r>
              <a:rPr lang="zh-CN" altLang="zh-CN" sz="2400" dirty="0"/>
              <a:t>不仅能够表达单一数字对象或复合数字对象，还</a:t>
            </a:r>
            <a:r>
              <a:rPr lang="zh-CN" altLang="zh-CN" sz="2400" dirty="0" smtClean="0"/>
              <a:t>为</a:t>
            </a:r>
            <a:r>
              <a:rPr lang="zh-CN" altLang="en-US" sz="2400" dirty="0"/>
              <a:t>文物机构</a:t>
            </a:r>
            <a:r>
              <a:rPr lang="zh-CN" altLang="zh-CN" sz="2400" dirty="0" smtClean="0"/>
              <a:t>管理</a:t>
            </a:r>
            <a:r>
              <a:rPr lang="zh-CN" altLang="zh-CN" sz="2400" dirty="0"/>
              <a:t>者提供了另外一个功能，即解决</a:t>
            </a:r>
            <a:r>
              <a:rPr lang="zh-CN" altLang="zh-CN" sz="2400" dirty="0" smtClean="0"/>
              <a:t>了</a:t>
            </a:r>
            <a:r>
              <a:rPr lang="zh-CN" altLang="en-US" sz="2400" dirty="0" smtClean="0"/>
              <a:t>文物资源</a:t>
            </a:r>
            <a:r>
              <a:rPr lang="zh-CN" altLang="zh-CN" sz="2400" dirty="0" smtClean="0"/>
              <a:t>资源</a:t>
            </a:r>
            <a:r>
              <a:rPr lang="zh-CN" altLang="zh-CN" sz="2400" dirty="0"/>
              <a:t>长期存储的问题，并且提供了简单的模型和规范</a:t>
            </a:r>
            <a:r>
              <a:rPr lang="zh-CN" altLang="en-US" sz="2400" dirty="0"/>
              <a:t>，</a:t>
            </a:r>
            <a:r>
              <a:rPr lang="zh-CN" altLang="zh-CN" sz="2400" dirty="0"/>
              <a:t>用于</a:t>
            </a:r>
            <a:r>
              <a:rPr lang="zh-CN" altLang="zh-CN" sz="2400" dirty="0" smtClean="0"/>
              <a:t>表达</a:t>
            </a:r>
            <a:r>
              <a:rPr lang="zh-CN" altLang="en-US" sz="2400" dirty="0"/>
              <a:t>可</a:t>
            </a:r>
            <a:r>
              <a:rPr lang="zh-CN" altLang="en-US" sz="2400" dirty="0" smtClean="0"/>
              <a:t>移动文物数字</a:t>
            </a:r>
            <a:r>
              <a:rPr lang="zh-CN" altLang="zh-CN" sz="2400" dirty="0" smtClean="0"/>
              <a:t>资源</a:t>
            </a:r>
            <a:r>
              <a:rPr lang="zh-CN" altLang="zh-CN" sz="2400" dirty="0"/>
              <a:t>对象，进而可以实现资源的复用和交换。</a:t>
            </a:r>
            <a:endParaRPr lang="zh-CN" altLang="en-US" sz="2400" dirty="0"/>
          </a:p>
          <a:p>
            <a:endParaRPr lang="zh-CN" altLang="en-US" dirty="0"/>
          </a:p>
        </p:txBody>
      </p:sp>
    </p:spTree>
    <p:extLst>
      <p:ext uri="{BB962C8B-B14F-4D97-AF65-F5344CB8AC3E}">
        <p14:creationId xmlns:p14="http://schemas.microsoft.com/office/powerpoint/2010/main" xmlns="" val="6241455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85000" lnSpcReduction="20000"/>
          </a:bodyPr>
          <a:lstStyle/>
          <a:p>
            <a:r>
              <a:rPr lang="en-US" altLang="zh-CN" sz="2800" dirty="0" smtClean="0"/>
              <a:t>《ISO 21127:2014 Information </a:t>
            </a:r>
            <a:r>
              <a:rPr lang="en-US" altLang="zh-CN" sz="2800" dirty="0"/>
              <a:t>and documentation – A reference ontology for interchange of cultural heritage </a:t>
            </a:r>
            <a:r>
              <a:rPr lang="en-US" altLang="zh-CN" sz="2800" dirty="0" smtClean="0"/>
              <a:t>information》</a:t>
            </a:r>
          </a:p>
          <a:p>
            <a:r>
              <a:rPr lang="en-US" altLang="zh-CN" sz="2800" dirty="0" smtClean="0"/>
              <a:t>《ISO/IEC TR 10032:2003 Information </a:t>
            </a:r>
            <a:r>
              <a:rPr lang="en-US" altLang="zh-CN" sz="2800" dirty="0"/>
              <a:t>technology – Reference Model of Data </a:t>
            </a:r>
            <a:r>
              <a:rPr lang="en-US" altLang="zh-CN" sz="2800" dirty="0" smtClean="0"/>
              <a:t>Management》</a:t>
            </a:r>
          </a:p>
          <a:p>
            <a:r>
              <a:rPr lang="en-US" altLang="zh-CN" sz="2800" dirty="0"/>
              <a:t>《ISO 15489-1:2016 Information and documentation – Records management</a:t>
            </a:r>
            <a:r>
              <a:rPr lang="en-US" altLang="zh-CN" sz="2800" dirty="0" smtClean="0"/>
              <a:t>》</a:t>
            </a:r>
          </a:p>
          <a:p>
            <a:r>
              <a:rPr lang="en-US" altLang="zh-CN" sz="2800" dirty="0">
                <a:solidFill>
                  <a:srgbClr val="FF0000"/>
                </a:solidFill>
              </a:rPr>
              <a:t>《 ISO/NP26102 Requirements for long-term preservation of electronic records</a:t>
            </a:r>
            <a:r>
              <a:rPr lang="en-US" altLang="zh-CN" sz="2800" dirty="0" smtClean="0">
                <a:solidFill>
                  <a:srgbClr val="FF0000"/>
                </a:solidFill>
              </a:rPr>
              <a:t>》</a:t>
            </a:r>
          </a:p>
          <a:p>
            <a:r>
              <a:rPr lang="en-US" altLang="zh-CN" sz="2800" dirty="0" smtClean="0"/>
              <a:t>《</a:t>
            </a:r>
            <a:r>
              <a:rPr lang="zh-CN" altLang="en-US" sz="2800" dirty="0"/>
              <a:t>博物馆藏品二维影像技术规范</a:t>
            </a:r>
            <a:r>
              <a:rPr lang="en-US" altLang="zh-CN" sz="2800" dirty="0"/>
              <a:t>》</a:t>
            </a:r>
            <a:r>
              <a:rPr lang="en-US" altLang="zh-CN" sz="2800" dirty="0" smtClean="0"/>
              <a:t>2001</a:t>
            </a:r>
            <a:endParaRPr lang="en-US" altLang="zh-CN" dirty="0" smtClean="0"/>
          </a:p>
          <a:p>
            <a:r>
              <a:rPr lang="en-US" altLang="zh-CN" dirty="0" smtClean="0"/>
              <a:t>《</a:t>
            </a:r>
            <a:r>
              <a:rPr lang="zh-CN" altLang="en-US" dirty="0" smtClean="0"/>
              <a:t>馆藏文物档案影像采集样本</a:t>
            </a:r>
            <a:r>
              <a:rPr lang="en-US" altLang="zh-CN" dirty="0" smtClean="0"/>
              <a:t>》</a:t>
            </a:r>
          </a:p>
          <a:p>
            <a:r>
              <a:rPr lang="en-US" altLang="zh-CN" dirty="0"/>
              <a:t>Resource Description Framework.[RDF] </a:t>
            </a:r>
            <a:endParaRPr lang="en-US" altLang="zh-CN" dirty="0" smtClean="0"/>
          </a:p>
          <a:p>
            <a:r>
              <a:rPr lang="en-US" altLang="zh-CN" dirty="0" smtClean="0"/>
              <a:t>Web </a:t>
            </a:r>
            <a:r>
              <a:rPr lang="en-US" altLang="zh-CN" dirty="0"/>
              <a:t>Ontology Language.[OWL]. </a:t>
            </a:r>
            <a:endParaRPr lang="en-US" altLang="zh-CN" dirty="0" smtClean="0"/>
          </a:p>
        </p:txBody>
      </p:sp>
      <p:sp>
        <p:nvSpPr>
          <p:cNvPr id="3" name="标题 2"/>
          <p:cNvSpPr>
            <a:spLocks noGrp="1"/>
          </p:cNvSpPr>
          <p:nvPr>
            <p:ph type="title"/>
          </p:nvPr>
        </p:nvSpPr>
        <p:spPr/>
        <p:txBody>
          <a:bodyPr/>
          <a:lstStyle/>
          <a:p>
            <a:r>
              <a:rPr lang="zh-CN" altLang="en-US" dirty="0" smtClean="0"/>
              <a:t>其他相关调研</a:t>
            </a:r>
            <a:endParaRPr lang="zh-CN" altLang="en-US" dirty="0"/>
          </a:p>
        </p:txBody>
      </p:sp>
    </p:spTree>
    <p:extLst>
      <p:ext uri="{BB962C8B-B14F-4D97-AF65-F5344CB8AC3E}">
        <p14:creationId xmlns:p14="http://schemas.microsoft.com/office/powerpoint/2010/main" xmlns="" val="36562949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该</a:t>
            </a:r>
            <a:r>
              <a:rPr lang="zh-CN" altLang="en-US" dirty="0" smtClean="0"/>
              <a:t>标准到目前发布了两个版本，分别是</a:t>
            </a:r>
            <a:r>
              <a:rPr lang="en-US" altLang="zh-CN" dirty="0" smtClean="0"/>
              <a:t>ISO 21127:2006, ISO 21127:2014</a:t>
            </a:r>
          </a:p>
          <a:p>
            <a:r>
              <a:rPr lang="zh-CN" altLang="en-US" dirty="0" smtClean="0"/>
              <a:t>该标准的设计目标：</a:t>
            </a:r>
            <a:endParaRPr lang="en-US" altLang="zh-CN" dirty="0"/>
          </a:p>
          <a:p>
            <a:pPr lvl="1"/>
            <a:r>
              <a:rPr lang="zh-CN" altLang="en-US" dirty="0" smtClean="0"/>
              <a:t>为文化遗产组织（博物馆、图书馆等）的信息共享提供基本的概念框架。</a:t>
            </a:r>
            <a:endParaRPr lang="en-US" altLang="zh-CN" dirty="0" smtClean="0"/>
          </a:p>
          <a:p>
            <a:pPr marL="946404" lvl="2" indent="-342900"/>
            <a:r>
              <a:rPr lang="zh-CN" altLang="en-US" dirty="0" smtClean="0"/>
              <a:t>为专家和开发者提供一个通用语言</a:t>
            </a:r>
            <a:endParaRPr lang="en-US" altLang="zh-CN" dirty="0" smtClean="0"/>
          </a:p>
          <a:p>
            <a:pPr marL="946404" lvl="2" indent="-342900"/>
            <a:r>
              <a:rPr lang="zh-CN" altLang="en-US" dirty="0" smtClean="0"/>
              <a:t>作为异构文化遗产信息的交换语言</a:t>
            </a:r>
            <a:endParaRPr lang="en-US" altLang="zh-CN" dirty="0" smtClean="0"/>
          </a:p>
          <a:p>
            <a:pPr marL="946404" lvl="2" indent="-342900"/>
            <a:r>
              <a:rPr lang="zh-CN" altLang="en-US" dirty="0" smtClean="0"/>
              <a:t>作为可涵盖所有文化遗产信息的顶层模型</a:t>
            </a:r>
            <a:endParaRPr lang="en-US" altLang="zh-CN" dirty="0" smtClean="0"/>
          </a:p>
          <a:p>
            <a:pPr marL="946404" lvl="2" indent="-342900"/>
            <a:r>
              <a:rPr lang="zh-CN" altLang="en-US" dirty="0" smtClean="0"/>
              <a:t>未开发者提供一个易用的概念模型</a:t>
            </a:r>
            <a:endParaRPr lang="en-US" altLang="zh-CN" dirty="0" smtClean="0"/>
          </a:p>
          <a:p>
            <a:pPr marL="452628" indent="-342900"/>
            <a:r>
              <a:rPr lang="zh-CN" altLang="en-US" dirty="0"/>
              <a:t>该标准制定了</a:t>
            </a:r>
            <a:r>
              <a:rPr lang="en-US" altLang="zh-CN" dirty="0"/>
              <a:t>86</a:t>
            </a:r>
            <a:r>
              <a:rPr lang="zh-CN" altLang="en-US" dirty="0"/>
              <a:t>个类，</a:t>
            </a:r>
            <a:r>
              <a:rPr lang="en-US" altLang="zh-CN" dirty="0"/>
              <a:t>137</a:t>
            </a:r>
            <a:r>
              <a:rPr lang="zh-CN" altLang="en-US" dirty="0"/>
              <a:t>个属性</a:t>
            </a:r>
          </a:p>
          <a:p>
            <a:pPr marL="452628" indent="-342900"/>
            <a:endParaRPr lang="zh-CN" altLang="en-US" dirty="0"/>
          </a:p>
        </p:txBody>
      </p:sp>
      <p:sp>
        <p:nvSpPr>
          <p:cNvPr id="3" name="标题 2"/>
          <p:cNvSpPr>
            <a:spLocks noGrp="1"/>
          </p:cNvSpPr>
          <p:nvPr>
            <p:ph type="title"/>
          </p:nvPr>
        </p:nvSpPr>
        <p:spPr/>
        <p:txBody>
          <a:bodyPr>
            <a:noAutofit/>
          </a:bodyPr>
          <a:lstStyle/>
          <a:p>
            <a:r>
              <a:rPr lang="en-US" altLang="zh-CN" sz="2400" dirty="0"/>
              <a:t>《</a:t>
            </a:r>
            <a:r>
              <a:rPr lang="en-US" altLang="zh-CN" sz="2400" dirty="0" smtClean="0"/>
              <a:t>ISO </a:t>
            </a:r>
            <a:r>
              <a:rPr lang="en-US" altLang="zh-CN" sz="2400" dirty="0"/>
              <a:t>21127:2014 </a:t>
            </a:r>
            <a:r>
              <a:rPr lang="en-US" altLang="zh-CN" sz="2400" dirty="0" smtClean="0"/>
              <a:t>Information </a:t>
            </a:r>
            <a:r>
              <a:rPr lang="en-US" altLang="zh-CN" sz="2400" dirty="0"/>
              <a:t>and documentation </a:t>
            </a:r>
            <a:r>
              <a:rPr lang="en-US" altLang="zh-CN" sz="2400" dirty="0" smtClean="0"/>
              <a:t/>
            </a:r>
            <a:br>
              <a:rPr lang="en-US" altLang="zh-CN" sz="2400" dirty="0" smtClean="0"/>
            </a:br>
            <a:r>
              <a:rPr lang="en-US" altLang="zh-CN" sz="2400" dirty="0" smtClean="0"/>
              <a:t>– </a:t>
            </a:r>
            <a:r>
              <a:rPr lang="en-US" altLang="zh-CN" sz="2400" dirty="0"/>
              <a:t>A reference ontology for interchange of cultural heritage </a:t>
            </a:r>
            <a:r>
              <a:rPr lang="en-US" altLang="zh-CN" sz="2400" dirty="0" smtClean="0"/>
              <a:t>information》</a:t>
            </a:r>
            <a:endParaRPr lang="zh-CN" altLang="en-US" sz="2400" dirty="0"/>
          </a:p>
        </p:txBody>
      </p:sp>
    </p:spTree>
    <p:extLst>
      <p:ext uri="{BB962C8B-B14F-4D97-AF65-F5344CB8AC3E}">
        <p14:creationId xmlns:p14="http://schemas.microsoft.com/office/powerpoint/2010/main" xmlns="" val="170851950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评价</a:t>
            </a:r>
            <a:endParaRPr lang="en-US" altLang="zh-CN" dirty="0" smtClean="0"/>
          </a:p>
          <a:p>
            <a:pPr lvl="1"/>
            <a:r>
              <a:rPr lang="zh-CN" altLang="en-US" dirty="0"/>
              <a:t>该</a:t>
            </a:r>
            <a:r>
              <a:rPr lang="zh-CN" altLang="en-US" dirty="0" smtClean="0"/>
              <a:t>标准定位与文物概念的本体建模，使得各类文物信息包涵在统一的框架之下。</a:t>
            </a:r>
            <a:endParaRPr lang="en-US" altLang="zh-CN" dirty="0" smtClean="0"/>
          </a:p>
          <a:p>
            <a:pPr lvl="1"/>
            <a:r>
              <a:rPr lang="zh-CN" altLang="en-US" dirty="0"/>
              <a:t>该</a:t>
            </a:r>
            <a:r>
              <a:rPr lang="zh-CN" altLang="en-US" dirty="0" smtClean="0"/>
              <a:t>标准未侧重于文物数字信息自身的表达，不能描述文物多精度、多维度的数字对象。</a:t>
            </a:r>
            <a:endParaRPr lang="en-US" altLang="zh-CN" dirty="0" smtClean="0"/>
          </a:p>
        </p:txBody>
      </p:sp>
      <p:sp>
        <p:nvSpPr>
          <p:cNvPr id="3" name="标题 2"/>
          <p:cNvSpPr>
            <a:spLocks noGrp="1"/>
          </p:cNvSpPr>
          <p:nvPr>
            <p:ph type="title"/>
          </p:nvPr>
        </p:nvSpPr>
        <p:spPr/>
        <p:txBody>
          <a:bodyPr>
            <a:normAutofit fontScale="90000"/>
          </a:bodyPr>
          <a:lstStyle/>
          <a:p>
            <a:r>
              <a:rPr lang="en-US" altLang="zh-CN" sz="2400" dirty="0" smtClean="0"/>
              <a:t>《ISO </a:t>
            </a:r>
            <a:r>
              <a:rPr lang="en-US" altLang="zh-CN" sz="2400" dirty="0"/>
              <a:t>21127:2014 </a:t>
            </a:r>
            <a:r>
              <a:rPr lang="en-US" altLang="zh-CN" sz="2700" dirty="0" smtClean="0"/>
              <a:t>Information </a:t>
            </a:r>
            <a:r>
              <a:rPr lang="en-US" altLang="zh-CN" sz="2700" dirty="0"/>
              <a:t>and documentation </a:t>
            </a:r>
            <a:br>
              <a:rPr lang="en-US" altLang="zh-CN" sz="2700" dirty="0"/>
            </a:br>
            <a:r>
              <a:rPr lang="en-US" altLang="zh-CN" sz="2700" dirty="0"/>
              <a:t>– A reference ontology for interchange of cultural heritage </a:t>
            </a:r>
            <a:r>
              <a:rPr lang="en-US" altLang="zh-CN" sz="2700" dirty="0" smtClean="0"/>
              <a:t>information》</a:t>
            </a:r>
            <a:endParaRPr lang="zh-CN" altLang="en-US" sz="2700" dirty="0"/>
          </a:p>
        </p:txBody>
      </p:sp>
    </p:spTree>
    <p:extLst>
      <p:ext uri="{BB962C8B-B14F-4D97-AF65-F5344CB8AC3E}">
        <p14:creationId xmlns:p14="http://schemas.microsoft.com/office/powerpoint/2010/main" xmlns="" val="25042806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该技术报告到</a:t>
            </a:r>
            <a:r>
              <a:rPr lang="zh-CN" altLang="en-US" dirty="0"/>
              <a:t>目前发布了两个版本，分别</a:t>
            </a:r>
            <a:r>
              <a:rPr lang="zh-CN" altLang="en-US" dirty="0" smtClean="0"/>
              <a:t>是</a:t>
            </a:r>
            <a:r>
              <a:rPr lang="en-US" altLang="zh-CN" dirty="0" smtClean="0"/>
              <a:t>ISO/IEC TR 10032:1995, ISO/IEC TR 10032:2003</a:t>
            </a:r>
          </a:p>
          <a:p>
            <a:r>
              <a:rPr lang="zh-CN" altLang="en-US" dirty="0" smtClean="0"/>
              <a:t>该</a:t>
            </a:r>
            <a:r>
              <a:rPr lang="zh-CN" altLang="en-US" dirty="0"/>
              <a:t>技术报告</a:t>
            </a:r>
            <a:r>
              <a:rPr lang="zh-CN" altLang="en-US" dirty="0" smtClean="0"/>
              <a:t>的设计目标：</a:t>
            </a:r>
            <a:endParaRPr lang="en-US" altLang="zh-CN" dirty="0" smtClean="0"/>
          </a:p>
          <a:p>
            <a:pPr lvl="1"/>
            <a:r>
              <a:rPr lang="zh-CN" altLang="en-US" dirty="0"/>
              <a:t>针对</a:t>
            </a:r>
            <a:r>
              <a:rPr lang="zh-CN" altLang="en-US" dirty="0" smtClean="0"/>
              <a:t>诸多信息管理系统不兼容的问题，为信息系统定义通用的术语和概念，以适应信息系统存档数据的管理</a:t>
            </a:r>
            <a:endParaRPr lang="en-US" altLang="zh-CN" dirty="0" smtClean="0"/>
          </a:p>
          <a:p>
            <a:pPr lvl="2"/>
            <a:r>
              <a:rPr lang="zh-CN" altLang="en-US" dirty="0" smtClean="0"/>
              <a:t>方便资源共享</a:t>
            </a:r>
            <a:endParaRPr lang="en-US" altLang="zh-CN" dirty="0" smtClean="0"/>
          </a:p>
          <a:p>
            <a:pPr lvl="2"/>
            <a:r>
              <a:rPr lang="zh-CN" altLang="en-US" dirty="0"/>
              <a:t>最小</a:t>
            </a:r>
            <a:r>
              <a:rPr lang="zh-CN" altLang="en-US" dirty="0" smtClean="0"/>
              <a:t>化信息系统的开销</a:t>
            </a:r>
            <a:endParaRPr lang="en-US" altLang="zh-CN" dirty="0" smtClean="0"/>
          </a:p>
          <a:p>
            <a:pPr lvl="2"/>
            <a:r>
              <a:rPr lang="zh-CN" altLang="en-US" dirty="0" smtClean="0"/>
              <a:t>统一化</a:t>
            </a:r>
            <a:endParaRPr lang="en-US" altLang="zh-CN" dirty="0" smtClean="0"/>
          </a:p>
          <a:p>
            <a:r>
              <a:rPr lang="zh-CN" altLang="en-US" dirty="0" smtClean="0"/>
              <a:t>评价</a:t>
            </a:r>
            <a:endParaRPr lang="en-US" altLang="zh-CN" dirty="0" smtClean="0"/>
          </a:p>
          <a:p>
            <a:pPr marL="393192" lvl="1" indent="0">
              <a:buNone/>
            </a:pPr>
            <a:r>
              <a:rPr lang="en-US" altLang="zh-CN" dirty="0" smtClean="0"/>
              <a:t>	</a:t>
            </a:r>
            <a:r>
              <a:rPr lang="zh-CN" altLang="en-US" dirty="0" smtClean="0"/>
              <a:t>定义了信息系统的通用架构和通用接口</a:t>
            </a:r>
            <a:endParaRPr lang="en-US" altLang="zh-CN" dirty="0" smtClean="0"/>
          </a:p>
          <a:p>
            <a:pPr lvl="2"/>
            <a:endParaRPr lang="zh-CN" altLang="en-US" dirty="0"/>
          </a:p>
        </p:txBody>
      </p:sp>
      <p:sp>
        <p:nvSpPr>
          <p:cNvPr id="3" name="标题 2"/>
          <p:cNvSpPr>
            <a:spLocks noGrp="1"/>
          </p:cNvSpPr>
          <p:nvPr>
            <p:ph type="title"/>
          </p:nvPr>
        </p:nvSpPr>
        <p:spPr/>
        <p:txBody>
          <a:bodyPr>
            <a:normAutofit/>
          </a:bodyPr>
          <a:lstStyle/>
          <a:p>
            <a:r>
              <a:rPr lang="en-US" altLang="zh-CN" sz="2400" dirty="0" smtClean="0"/>
              <a:t>《ISO/IEC </a:t>
            </a:r>
            <a:r>
              <a:rPr lang="en-US" altLang="zh-CN" sz="2400" dirty="0"/>
              <a:t>TR 10032:2003 Information technology – Reference Model of Data </a:t>
            </a:r>
            <a:r>
              <a:rPr lang="en-US" altLang="zh-CN" sz="2400" dirty="0" smtClean="0"/>
              <a:t>Management》</a:t>
            </a:r>
            <a:endParaRPr lang="zh-CN" altLang="en-US" sz="2400" dirty="0"/>
          </a:p>
        </p:txBody>
      </p:sp>
    </p:spTree>
    <p:extLst>
      <p:ext uri="{BB962C8B-B14F-4D97-AF65-F5344CB8AC3E}">
        <p14:creationId xmlns:p14="http://schemas.microsoft.com/office/powerpoint/2010/main" xmlns="" val="30850413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109728" indent="0">
              <a:buNone/>
            </a:pPr>
            <a:r>
              <a:rPr lang="zh-CN" altLang="en-US" dirty="0" smtClean="0"/>
              <a:t>该标准为记录（</a:t>
            </a:r>
            <a:r>
              <a:rPr lang="en-US" altLang="zh-CN" dirty="0" smtClean="0"/>
              <a:t>records</a:t>
            </a:r>
            <a:r>
              <a:rPr lang="zh-CN" altLang="en-US" dirty="0" smtClean="0"/>
              <a:t>）的创建、获取和管理制定了核心概念和原则。</a:t>
            </a:r>
            <a:endParaRPr lang="en-US" altLang="zh-CN" dirty="0" smtClean="0"/>
          </a:p>
          <a:p>
            <a:r>
              <a:rPr lang="zh-CN" altLang="en-US" dirty="0"/>
              <a:t>目标</a:t>
            </a:r>
            <a:endParaRPr lang="en-US" altLang="zh-CN" dirty="0" smtClean="0"/>
          </a:p>
          <a:p>
            <a:pPr lvl="1"/>
            <a:r>
              <a:rPr lang="zh-CN" altLang="en-US" dirty="0" smtClean="0"/>
              <a:t>创建、获取记录</a:t>
            </a:r>
            <a:endParaRPr lang="en-US" altLang="zh-CN" dirty="0" smtClean="0"/>
          </a:p>
          <a:p>
            <a:pPr lvl="1"/>
            <a:r>
              <a:rPr lang="zh-CN" altLang="en-US" dirty="0" smtClean="0"/>
              <a:t>保护记录的著作权、可靠性和可实用性</a:t>
            </a:r>
            <a:endParaRPr lang="en-US" altLang="zh-CN" dirty="0" smtClean="0"/>
          </a:p>
          <a:p>
            <a:r>
              <a:rPr lang="zh-CN" altLang="en-US" dirty="0" smtClean="0"/>
              <a:t>评价</a:t>
            </a:r>
            <a:endParaRPr lang="en-US" altLang="zh-CN" dirty="0" smtClean="0"/>
          </a:p>
          <a:p>
            <a:pPr lvl="1"/>
            <a:r>
              <a:rPr lang="zh-CN" altLang="en-US" dirty="0"/>
              <a:t>该</a:t>
            </a:r>
            <a:r>
              <a:rPr lang="zh-CN" altLang="en-US" dirty="0" smtClean="0"/>
              <a:t>标准侧重与信息采集环节</a:t>
            </a:r>
            <a:endParaRPr lang="en-US" altLang="zh-CN" dirty="0" smtClean="0"/>
          </a:p>
          <a:p>
            <a:pPr lvl="1"/>
            <a:r>
              <a:rPr lang="zh-CN" altLang="en-US"/>
              <a:t>其</a:t>
            </a:r>
            <a:r>
              <a:rPr lang="zh-CN" altLang="en-US" smtClean="0"/>
              <a:t>对信息的管理可以参考和借鉴</a:t>
            </a:r>
            <a:endParaRPr lang="zh-CN" altLang="en-US" dirty="0"/>
          </a:p>
        </p:txBody>
      </p:sp>
      <p:sp>
        <p:nvSpPr>
          <p:cNvPr id="3" name="标题 2"/>
          <p:cNvSpPr>
            <a:spLocks noGrp="1"/>
          </p:cNvSpPr>
          <p:nvPr>
            <p:ph type="title"/>
          </p:nvPr>
        </p:nvSpPr>
        <p:spPr/>
        <p:txBody>
          <a:bodyPr>
            <a:normAutofit/>
          </a:bodyPr>
          <a:lstStyle/>
          <a:p>
            <a:r>
              <a:rPr lang="en-US" altLang="zh-CN" sz="2400" dirty="0"/>
              <a:t>ISO </a:t>
            </a:r>
            <a:r>
              <a:rPr lang="en-US" altLang="zh-CN" sz="2400" dirty="0" smtClean="0"/>
              <a:t>15489-1:2016 </a:t>
            </a:r>
            <a:r>
              <a:rPr lang="en-US" altLang="zh-CN" sz="2400" dirty="0"/>
              <a:t>Information and documentation – Records management</a:t>
            </a:r>
            <a:endParaRPr lang="zh-CN" altLang="en-US" sz="2400" dirty="0"/>
          </a:p>
        </p:txBody>
      </p:sp>
    </p:spTree>
    <p:extLst>
      <p:ext uri="{BB962C8B-B14F-4D97-AF65-F5344CB8AC3E}">
        <p14:creationId xmlns:p14="http://schemas.microsoft.com/office/powerpoint/2010/main" xmlns="" val="3395233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idx="4294967295"/>
          </p:nvPr>
        </p:nvSpPr>
        <p:spPr>
          <a:xfrm>
            <a:off x="539552" y="260648"/>
            <a:ext cx="8229600" cy="1143000"/>
          </a:xfrm>
        </p:spPr>
        <p:txBody>
          <a:bodyPr>
            <a:normAutofit/>
          </a:bodyPr>
          <a:lstStyle/>
          <a:p>
            <a:r>
              <a:rPr lang="zh-CN" altLang="en-US" dirty="0">
                <a:latin typeface="Calibri" pitchFamily="34" charset="0"/>
              </a:rPr>
              <a:t>标准主要内容</a:t>
            </a:r>
          </a:p>
        </p:txBody>
      </p:sp>
      <p:sp>
        <p:nvSpPr>
          <p:cNvPr id="3" name="Rectangle 2"/>
          <p:cNvSpPr>
            <a:spLocks noGrp="1"/>
          </p:cNvSpPr>
          <p:nvPr>
            <p:ph sz="half" idx="4294967295"/>
          </p:nvPr>
        </p:nvSpPr>
        <p:spPr>
          <a:xfrm>
            <a:off x="827584" y="1268760"/>
            <a:ext cx="4038600" cy="4924425"/>
          </a:xfrm>
        </p:spPr>
        <p:txBody>
          <a:bodyPr>
            <a:normAutofit/>
          </a:bodyPr>
          <a:lstStyle/>
          <a:p>
            <a:pPr marL="457200" indent="-457200">
              <a:lnSpc>
                <a:spcPct val="114000"/>
              </a:lnSpc>
              <a:buFont typeface="+mj-lt"/>
              <a:buAutoNum type="arabicPeriod"/>
            </a:pPr>
            <a:r>
              <a:rPr lang="zh-CN" altLang="en-US" sz="1600" dirty="0" smtClean="0">
                <a:latin typeface="黑体" pitchFamily="49" charset="-122"/>
                <a:ea typeface="黑体" pitchFamily="49" charset="-122"/>
              </a:rPr>
              <a:t>范围</a:t>
            </a:r>
            <a:endParaRPr lang="en-US" altLang="zh-CN" sz="1600" dirty="0" smtClean="0">
              <a:latin typeface="黑体" pitchFamily="49" charset="-122"/>
              <a:ea typeface="黑体" pitchFamily="49" charset="-122"/>
            </a:endParaRPr>
          </a:p>
          <a:p>
            <a:pPr marL="457200" indent="-457200">
              <a:lnSpc>
                <a:spcPct val="114000"/>
              </a:lnSpc>
              <a:buFont typeface="+mj-lt"/>
              <a:buAutoNum type="arabicPeriod"/>
            </a:pPr>
            <a:r>
              <a:rPr lang="zh-CN" altLang="en-US" sz="1600" dirty="0" smtClean="0">
                <a:latin typeface="黑体" pitchFamily="49" charset="-122"/>
                <a:ea typeface="黑体" pitchFamily="49" charset="-122"/>
              </a:rPr>
              <a:t>规范性引用文件</a:t>
            </a:r>
            <a:endParaRPr lang="en-US" altLang="zh-CN" sz="1600" dirty="0" smtClean="0">
              <a:latin typeface="黑体" pitchFamily="49" charset="-122"/>
              <a:ea typeface="黑体" pitchFamily="49" charset="-122"/>
            </a:endParaRPr>
          </a:p>
          <a:p>
            <a:pPr marL="457200" indent="-457200">
              <a:lnSpc>
                <a:spcPct val="114000"/>
              </a:lnSpc>
              <a:buFont typeface="+mj-lt"/>
              <a:buAutoNum type="arabicPeriod"/>
            </a:pPr>
            <a:r>
              <a:rPr lang="zh-CN" altLang="en-US" sz="1600" dirty="0" smtClean="0">
                <a:latin typeface="黑体" pitchFamily="49" charset="-122"/>
                <a:ea typeface="黑体" pitchFamily="49" charset="-122"/>
              </a:rPr>
              <a:t>术语和定义</a:t>
            </a:r>
            <a:endParaRPr lang="en-US" altLang="zh-CN" sz="1600" dirty="0" smtClean="0">
              <a:latin typeface="黑体" pitchFamily="49" charset="-122"/>
              <a:ea typeface="黑体" pitchFamily="49" charset="-122"/>
            </a:endParaRPr>
          </a:p>
          <a:p>
            <a:pPr marL="457200" indent="-457200">
              <a:lnSpc>
                <a:spcPct val="114000"/>
              </a:lnSpc>
              <a:buFont typeface="+mj-lt"/>
              <a:buAutoNum type="arabicPeriod"/>
            </a:pPr>
            <a:r>
              <a:rPr lang="zh-CN" altLang="en-US" sz="1600" dirty="0" smtClean="0">
                <a:latin typeface="黑体" pitchFamily="49" charset="-122"/>
                <a:ea typeface="黑体" pitchFamily="49" charset="-122"/>
              </a:rPr>
              <a:t>对象模型</a:t>
            </a:r>
            <a:endParaRPr lang="en-US" altLang="zh-CN" sz="1600" dirty="0" smtClean="0">
              <a:latin typeface="黑体" pitchFamily="49" charset="-122"/>
              <a:ea typeface="黑体" pitchFamily="49" charset="-122"/>
            </a:endParaRPr>
          </a:p>
          <a:p>
            <a:pPr marL="713232" lvl="1" indent="-457200">
              <a:lnSpc>
                <a:spcPct val="114000"/>
              </a:lnSpc>
              <a:buFont typeface="+mj-lt"/>
              <a:buAutoNum type="arabicPeriod"/>
            </a:pPr>
            <a:r>
              <a:rPr lang="en-US" altLang="zh-CN" sz="1200" dirty="0" smtClean="0">
                <a:latin typeface="黑体" pitchFamily="49" charset="-122"/>
                <a:ea typeface="黑体" pitchFamily="49" charset="-122"/>
              </a:rPr>
              <a:t>1 </a:t>
            </a:r>
            <a:r>
              <a:rPr lang="zh-CN" altLang="en-US" sz="1200" dirty="0" smtClean="0">
                <a:latin typeface="黑体" pitchFamily="49" charset="-122"/>
                <a:ea typeface="黑体" pitchFamily="49" charset="-122"/>
              </a:rPr>
              <a:t>模型构成</a:t>
            </a:r>
            <a:endParaRPr lang="en-US" altLang="zh-CN" sz="1200" dirty="0" smtClean="0">
              <a:latin typeface="黑体" pitchFamily="49" charset="-122"/>
              <a:ea typeface="黑体" pitchFamily="49" charset="-122"/>
            </a:endParaRPr>
          </a:p>
          <a:p>
            <a:pPr marL="713232" lvl="1" indent="-457200">
              <a:lnSpc>
                <a:spcPct val="114000"/>
              </a:lnSpc>
              <a:buFont typeface="+mj-lt"/>
              <a:buAutoNum type="arabicPeriod"/>
            </a:pPr>
            <a:r>
              <a:rPr lang="en-US" altLang="zh-CN" sz="1200" dirty="0" smtClean="0">
                <a:latin typeface="黑体" pitchFamily="49" charset="-122"/>
                <a:ea typeface="黑体" pitchFamily="49" charset="-122"/>
              </a:rPr>
              <a:t>2 </a:t>
            </a:r>
            <a:r>
              <a:rPr lang="zh-CN" altLang="en-US" sz="1200" dirty="0" smtClean="0">
                <a:latin typeface="黑体" pitchFamily="49" charset="-122"/>
                <a:ea typeface="黑体" pitchFamily="49" charset="-122"/>
              </a:rPr>
              <a:t>对象类型定义</a:t>
            </a:r>
            <a:endParaRPr lang="en-US" altLang="zh-CN" sz="1200" dirty="0" smtClean="0">
              <a:latin typeface="黑体" pitchFamily="49" charset="-122"/>
              <a:ea typeface="黑体" pitchFamily="49" charset="-122"/>
            </a:endParaRPr>
          </a:p>
          <a:p>
            <a:pPr marL="713232" lvl="1" indent="-457200">
              <a:lnSpc>
                <a:spcPct val="114000"/>
              </a:lnSpc>
              <a:buFont typeface="+mj-lt"/>
              <a:buAutoNum type="arabicPeriod"/>
            </a:pPr>
            <a:r>
              <a:rPr lang="en-US" altLang="zh-CN" sz="1200" dirty="0" smtClean="0">
                <a:latin typeface="黑体" pitchFamily="49" charset="-122"/>
                <a:ea typeface="黑体" pitchFamily="49" charset="-122"/>
              </a:rPr>
              <a:t>3 </a:t>
            </a:r>
            <a:r>
              <a:rPr lang="zh-CN" altLang="en-US" sz="1200" dirty="0" smtClean="0">
                <a:latin typeface="黑体" pitchFamily="49" charset="-122"/>
                <a:ea typeface="黑体" pitchFamily="49" charset="-122"/>
              </a:rPr>
              <a:t>属性定义</a:t>
            </a:r>
            <a:endParaRPr lang="en-US" altLang="zh-CN" sz="1200" dirty="0" smtClean="0">
              <a:latin typeface="黑体" pitchFamily="49" charset="-122"/>
              <a:ea typeface="黑体" pitchFamily="49" charset="-122"/>
            </a:endParaRPr>
          </a:p>
          <a:p>
            <a:pPr marL="457200" indent="-457200">
              <a:lnSpc>
                <a:spcPct val="114000"/>
              </a:lnSpc>
              <a:buFont typeface="+mj-lt"/>
              <a:buAutoNum type="arabicPeriod"/>
            </a:pPr>
            <a:r>
              <a:rPr lang="zh-CN" altLang="en-US" sz="1600" dirty="0" smtClean="0">
                <a:latin typeface="黑体" pitchFamily="49" charset="-122"/>
                <a:ea typeface="黑体" pitchFamily="49" charset="-122"/>
              </a:rPr>
              <a:t>信息包结构</a:t>
            </a:r>
            <a:endParaRPr lang="en-US" altLang="zh-CN" sz="1600" dirty="0" smtClean="0">
              <a:latin typeface="黑体" pitchFamily="49" charset="-122"/>
              <a:ea typeface="黑体" pitchFamily="49" charset="-122"/>
            </a:endParaRPr>
          </a:p>
          <a:p>
            <a:pPr marL="1197864" lvl="1" indent="-457200">
              <a:lnSpc>
                <a:spcPct val="114000"/>
              </a:lnSpc>
              <a:buNone/>
            </a:pPr>
            <a:r>
              <a:rPr lang="en-US" altLang="zh-CN" sz="1600" dirty="0" smtClean="0">
                <a:latin typeface="黑体" pitchFamily="49" charset="-122"/>
                <a:ea typeface="黑体" pitchFamily="49" charset="-122"/>
              </a:rPr>
              <a:t>4.1</a:t>
            </a:r>
            <a:r>
              <a:rPr lang="zh-CN" altLang="en-US" sz="1600" dirty="0" smtClean="0">
                <a:latin typeface="黑体" pitchFamily="49" charset="-122"/>
                <a:ea typeface="黑体" pitchFamily="49" charset="-122"/>
              </a:rPr>
              <a:t>对象封装方式</a:t>
            </a:r>
            <a:endParaRPr lang="en-US" altLang="zh-CN" sz="1600" dirty="0" smtClean="0">
              <a:latin typeface="黑体" pitchFamily="49" charset="-122"/>
              <a:ea typeface="黑体" pitchFamily="49" charset="-122"/>
            </a:endParaRPr>
          </a:p>
          <a:p>
            <a:pPr marL="1197864" lvl="1" indent="-457200">
              <a:lnSpc>
                <a:spcPct val="114000"/>
              </a:lnSpc>
              <a:buNone/>
            </a:pPr>
            <a:r>
              <a:rPr lang="en-US" altLang="zh-CN" sz="1600" dirty="0" smtClean="0">
                <a:latin typeface="黑体" pitchFamily="49" charset="-122"/>
                <a:ea typeface="黑体" pitchFamily="49" charset="-122"/>
              </a:rPr>
              <a:t>4.2</a:t>
            </a:r>
            <a:r>
              <a:rPr lang="zh-CN" altLang="en-US" sz="1600" dirty="0" smtClean="0">
                <a:latin typeface="黑体" pitchFamily="49" charset="-122"/>
                <a:ea typeface="黑体" pitchFamily="49" charset="-122"/>
              </a:rPr>
              <a:t>元数据</a:t>
            </a:r>
            <a:r>
              <a:rPr lang="zh-CN" altLang="en-US" sz="1600" dirty="0" smtClean="0">
                <a:latin typeface="黑体" pitchFamily="49" charset="-122"/>
                <a:ea typeface="黑体" pitchFamily="49" charset="-122"/>
              </a:rPr>
              <a:t>文档类</a:t>
            </a:r>
            <a:r>
              <a:rPr lang="zh-CN" altLang="en-US" sz="1600" dirty="0" smtClean="0">
                <a:latin typeface="黑体" pitchFamily="49" charset="-122"/>
                <a:ea typeface="黑体" pitchFamily="49" charset="-122"/>
              </a:rPr>
              <a:t>封装</a:t>
            </a:r>
            <a:endParaRPr lang="en-US" altLang="zh-CN" sz="1600" dirty="0" smtClean="0">
              <a:latin typeface="黑体" pitchFamily="49" charset="-122"/>
              <a:ea typeface="黑体" pitchFamily="49" charset="-122"/>
            </a:endParaRPr>
          </a:p>
          <a:p>
            <a:pPr marL="1197864" lvl="1" indent="-457200">
              <a:lnSpc>
                <a:spcPct val="114000"/>
              </a:lnSpc>
              <a:buNone/>
            </a:pPr>
            <a:r>
              <a:rPr lang="en-US" altLang="zh-CN" sz="1600" dirty="0" smtClean="0">
                <a:latin typeface="黑体" pitchFamily="49" charset="-122"/>
                <a:ea typeface="黑体" pitchFamily="49" charset="-122"/>
              </a:rPr>
              <a:t>4.3</a:t>
            </a:r>
            <a:r>
              <a:rPr lang="zh-CN" altLang="en-US" sz="1600" dirty="0" smtClean="0">
                <a:latin typeface="黑体" pitchFamily="49" charset="-122"/>
                <a:ea typeface="黑体" pitchFamily="49" charset="-122"/>
              </a:rPr>
              <a:t>交换</a:t>
            </a:r>
            <a:r>
              <a:rPr lang="zh-CN" altLang="en-US" sz="1600" dirty="0" smtClean="0">
                <a:latin typeface="黑体" pitchFamily="49" charset="-122"/>
                <a:ea typeface="黑体" pitchFamily="49" charset="-122"/>
              </a:rPr>
              <a:t>信息包文件结构</a:t>
            </a:r>
            <a:endParaRPr lang="en-US" altLang="zh-CN" sz="1600" dirty="0" smtClean="0">
              <a:latin typeface="黑体" pitchFamily="49" charset="-122"/>
              <a:ea typeface="黑体" pitchFamily="49" charset="-122"/>
            </a:endParaRPr>
          </a:p>
          <a:p>
            <a:pPr marL="457200" indent="-457200">
              <a:lnSpc>
                <a:spcPct val="114000"/>
              </a:lnSpc>
              <a:buFont typeface="+mj-lt"/>
              <a:buAutoNum type="arabicPeriod"/>
            </a:pPr>
            <a:r>
              <a:rPr lang="zh-CN" altLang="en-US" sz="1600" dirty="0" smtClean="0">
                <a:latin typeface="黑体" pitchFamily="49" charset="-122"/>
                <a:ea typeface="黑体" pitchFamily="49" charset="-122"/>
              </a:rPr>
              <a:t>对象交换接口</a:t>
            </a:r>
            <a:endParaRPr lang="en-US" altLang="zh-CN" sz="1600" dirty="0" smtClean="0">
              <a:latin typeface="黑体" pitchFamily="49" charset="-122"/>
              <a:ea typeface="黑体" pitchFamily="49" charset="-122"/>
            </a:endParaRPr>
          </a:p>
          <a:p>
            <a:pPr marL="457200" indent="-457200">
              <a:lnSpc>
                <a:spcPct val="114000"/>
              </a:lnSpc>
            </a:pPr>
            <a:r>
              <a:rPr lang="zh-CN" altLang="en-US" sz="1600" dirty="0" smtClean="0">
                <a:latin typeface="黑体" pitchFamily="49" charset="-122"/>
                <a:ea typeface="黑体" pitchFamily="49" charset="-122"/>
              </a:rPr>
              <a:t>附录</a:t>
            </a:r>
            <a:r>
              <a:rPr lang="en-US" altLang="zh-CN" sz="1600" dirty="0" smtClean="0">
                <a:latin typeface="黑体" pitchFamily="49" charset="-122"/>
                <a:ea typeface="黑体" pitchFamily="49" charset="-122"/>
              </a:rPr>
              <a:t>A</a:t>
            </a:r>
            <a:r>
              <a:rPr lang="zh-CN" altLang="en-US" sz="1600" dirty="0" smtClean="0">
                <a:latin typeface="黑体" pitchFamily="49" charset="-122"/>
                <a:ea typeface="黑体" pitchFamily="49" charset="-122"/>
              </a:rPr>
              <a:t>（资料性附录）</a:t>
            </a:r>
            <a:endParaRPr lang="en-US" altLang="zh-CN" sz="1600" dirty="0" smtClean="0">
              <a:latin typeface="黑体" pitchFamily="49" charset="-122"/>
              <a:ea typeface="黑体" pitchFamily="49" charset="-122"/>
            </a:endParaRPr>
          </a:p>
          <a:p>
            <a:pPr marL="457200" indent="-457200">
              <a:lnSpc>
                <a:spcPct val="114000"/>
              </a:lnSpc>
            </a:pPr>
            <a:r>
              <a:rPr lang="zh-CN" altLang="en-US" sz="1600" dirty="0" smtClean="0">
                <a:latin typeface="黑体" pitchFamily="49" charset="-122"/>
                <a:ea typeface="黑体" pitchFamily="49" charset="-122"/>
              </a:rPr>
              <a:t>参考文献</a:t>
            </a:r>
            <a:endParaRPr lang="zh-CN" sz="1600"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本体模型</a:t>
            </a:r>
            <a:endParaRPr lang="zh-CN" altLang="en-US" dirty="0"/>
          </a:p>
        </p:txBody>
      </p:sp>
      <p:sp>
        <p:nvSpPr>
          <p:cNvPr id="3" name="内容占位符 2"/>
          <p:cNvSpPr>
            <a:spLocks noGrp="1"/>
          </p:cNvSpPr>
          <p:nvPr>
            <p:ph idx="1"/>
          </p:nvPr>
        </p:nvSpPr>
        <p:spPr/>
        <p:txBody>
          <a:bodyPr>
            <a:normAutofit/>
          </a:bodyPr>
          <a:lstStyle/>
          <a:p>
            <a:r>
              <a:rPr lang="zh-CN" altLang="en-US" sz="2400" dirty="0"/>
              <a:t>目的：采用</a:t>
            </a:r>
            <a:r>
              <a:rPr lang="en-US" altLang="zh-CN" sz="2400" dirty="0"/>
              <a:t>Web</a:t>
            </a:r>
            <a:r>
              <a:rPr lang="zh-CN" altLang="en-US" sz="2400" dirty="0"/>
              <a:t>本体语言（</a:t>
            </a:r>
            <a:r>
              <a:rPr lang="en-US" altLang="zh-CN" sz="2400" dirty="0"/>
              <a:t>OWL</a:t>
            </a:r>
            <a:r>
              <a:rPr lang="zh-CN" altLang="en-US" sz="2400" dirty="0"/>
              <a:t>）和资源描述框架（</a:t>
            </a:r>
            <a:r>
              <a:rPr lang="en-US" altLang="zh-CN" sz="2400" dirty="0"/>
              <a:t>RDF</a:t>
            </a:r>
            <a:r>
              <a:rPr lang="zh-CN" altLang="en-US" sz="2400" dirty="0"/>
              <a:t>）标准，</a:t>
            </a:r>
            <a:r>
              <a:rPr lang="zh-CN" altLang="en-US" sz="2400" dirty="0" smtClean="0"/>
              <a:t>建立可移动文物资源</a:t>
            </a:r>
            <a:r>
              <a:rPr lang="zh-CN" altLang="en-US" sz="2400" dirty="0"/>
              <a:t>本体模型，</a:t>
            </a:r>
            <a:r>
              <a:rPr lang="zh-CN" altLang="en-US" sz="2400" dirty="0" smtClean="0"/>
              <a:t>描述</a:t>
            </a:r>
            <a:r>
              <a:rPr lang="zh-CN" altLang="en-US" sz="2400" dirty="0"/>
              <a:t>可</a:t>
            </a:r>
            <a:r>
              <a:rPr lang="zh-CN" altLang="en-US" sz="2400" dirty="0" smtClean="0"/>
              <a:t>移动文物不同</a:t>
            </a:r>
            <a:r>
              <a:rPr lang="zh-CN" altLang="en-US" sz="2400" dirty="0"/>
              <a:t>粒度的数字内容对象模型（包括对象结构、对象属性、元数据集及其对象关系） ，</a:t>
            </a:r>
            <a:r>
              <a:rPr lang="zh-CN" altLang="en-US" sz="2400" dirty="0" smtClean="0"/>
              <a:t>用于文物机构等对于可移动文物的</a:t>
            </a:r>
            <a:r>
              <a:rPr lang="zh-CN" altLang="en-US" sz="2400" dirty="0"/>
              <a:t>组织和管理，进而实现数字对象的描述、存储、交换、复用。</a:t>
            </a:r>
          </a:p>
          <a:p>
            <a:r>
              <a:rPr lang="zh-CN" altLang="en-US" sz="2400" dirty="0"/>
              <a:t>优势：</a:t>
            </a:r>
          </a:p>
          <a:p>
            <a:pPr>
              <a:buNone/>
            </a:pPr>
            <a:r>
              <a:rPr lang="en-US" altLang="zh-CN" sz="2400" dirty="0" smtClean="0"/>
              <a:t>	</a:t>
            </a:r>
            <a:r>
              <a:rPr lang="zh-CN" altLang="en-US" sz="2400" dirty="0" smtClean="0"/>
              <a:t>具备</a:t>
            </a:r>
            <a:r>
              <a:rPr lang="zh-CN" altLang="en-US" sz="2400" dirty="0"/>
              <a:t>完整的语义</a:t>
            </a:r>
            <a:r>
              <a:rPr lang="en-US" altLang="zh-CN" sz="2400" dirty="0"/>
              <a:t>——</a:t>
            </a:r>
            <a:r>
              <a:rPr lang="zh-CN" altLang="en-US" sz="2400" dirty="0"/>
              <a:t>包含更加完整、丰富、准确的信息</a:t>
            </a:r>
          </a:p>
          <a:p>
            <a:pPr>
              <a:buNone/>
            </a:pPr>
            <a:r>
              <a:rPr lang="zh-CN" altLang="en-US" sz="2400" dirty="0"/>
              <a:t>具备逻辑推理能力</a:t>
            </a:r>
            <a:r>
              <a:rPr lang="en-US" altLang="zh-CN" sz="2400" dirty="0"/>
              <a:t>——</a:t>
            </a:r>
            <a:r>
              <a:rPr lang="zh-CN" altLang="en-US" sz="2400" dirty="0"/>
              <a:t>可自动验证模型的逻辑完整性。</a:t>
            </a:r>
          </a:p>
          <a:p>
            <a:endParaRPr lang="zh-CN" altLang="en-US" dirty="0"/>
          </a:p>
        </p:txBody>
      </p:sp>
    </p:spTree>
    <p:extLst>
      <p:ext uri="{BB962C8B-B14F-4D97-AF65-F5344CB8AC3E}">
        <p14:creationId xmlns:p14="http://schemas.microsoft.com/office/powerpoint/2010/main" xmlns="" val="35764925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本体模型图</a:t>
            </a:r>
            <a:endParaRPr lang="zh-CN" altLang="en-US" dirty="0"/>
          </a:p>
        </p:txBody>
      </p:sp>
      <p:sp>
        <p:nvSpPr>
          <p:cNvPr id="8" name="内容占位符 7"/>
          <p:cNvSpPr>
            <a:spLocks noGrp="1"/>
          </p:cNvSpPr>
          <p:nvPr>
            <p:ph idx="1"/>
          </p:nvPr>
        </p:nvSpPr>
        <p:spPr/>
        <p:txBody>
          <a:bodyPr/>
          <a:lstStyle/>
          <a:p>
            <a:endParaRPr lang="zh-CN" altLang="en-US" dirty="0"/>
          </a:p>
        </p:txBody>
      </p:sp>
      <p:graphicFrame>
        <p:nvGraphicFramePr>
          <p:cNvPr id="7" name="图示 6"/>
          <p:cNvGraphicFramePr/>
          <p:nvPr/>
        </p:nvGraphicFramePr>
        <p:xfrm>
          <a:off x="683568" y="260648"/>
          <a:ext cx="7152456" cy="6192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139566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调研报告</a:t>
            </a:r>
            <a:r>
              <a:rPr lang="en-US" altLang="zh-CN" dirty="0" smtClean="0"/>
              <a:t>.doc</a:t>
            </a:r>
          </a:p>
          <a:p>
            <a:r>
              <a:rPr lang="zh-CN" altLang="en-US" dirty="0" smtClean="0"/>
              <a:t>文物本体模型框架</a:t>
            </a:r>
            <a:endParaRPr lang="en-US" altLang="zh-CN" dirty="0" smtClean="0"/>
          </a:p>
          <a:p>
            <a:r>
              <a:rPr lang="zh-CN" altLang="en-US" dirty="0" smtClean="0"/>
              <a:t>标准大纲</a:t>
            </a:r>
            <a:endParaRPr lang="zh-CN" altLang="en-US" dirty="0"/>
          </a:p>
        </p:txBody>
      </p:sp>
      <p:sp>
        <p:nvSpPr>
          <p:cNvPr id="3" name="标题 2"/>
          <p:cNvSpPr>
            <a:spLocks noGrp="1"/>
          </p:cNvSpPr>
          <p:nvPr>
            <p:ph type="title"/>
          </p:nvPr>
        </p:nvSpPr>
        <p:spPr/>
        <p:txBody>
          <a:bodyPr/>
          <a:lstStyle/>
          <a:p>
            <a:r>
              <a:rPr lang="zh-CN" altLang="en-US" dirty="0" smtClean="0"/>
              <a:t>成果列表</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本体模型扩展</a:t>
            </a:r>
            <a:endParaRPr lang="zh-CN" altLang="en-US" dirty="0"/>
          </a:p>
        </p:txBody>
      </p:sp>
      <p:sp>
        <p:nvSpPr>
          <p:cNvPr id="3" name="内容占位符 2"/>
          <p:cNvSpPr>
            <a:spLocks noGrp="1"/>
          </p:cNvSpPr>
          <p:nvPr>
            <p:ph idx="1"/>
          </p:nvPr>
        </p:nvSpPr>
        <p:spPr/>
        <p:txBody>
          <a:bodyPr>
            <a:normAutofit/>
          </a:bodyPr>
          <a:lstStyle/>
          <a:p>
            <a:r>
              <a:rPr lang="zh-CN" altLang="zh-CN" sz="2400" dirty="0"/>
              <a:t>本</a:t>
            </a:r>
            <a:r>
              <a:rPr lang="zh-CN" altLang="en-US" sz="2400" dirty="0"/>
              <a:t>标准</a:t>
            </a:r>
            <a:r>
              <a:rPr lang="zh-CN" altLang="zh-CN" sz="2400" dirty="0" smtClean="0"/>
              <a:t>以</a:t>
            </a:r>
            <a:r>
              <a:rPr lang="zh-CN" altLang="en-US" sz="2400" dirty="0"/>
              <a:t>古书</a:t>
            </a:r>
            <a:r>
              <a:rPr lang="zh-CN" altLang="en-US" sz="2400" dirty="0" smtClean="0"/>
              <a:t>画和古青铜器</a:t>
            </a:r>
            <a:r>
              <a:rPr lang="zh-CN" altLang="zh-CN" sz="2400" dirty="0" smtClean="0"/>
              <a:t>作为</a:t>
            </a:r>
            <a:r>
              <a:rPr lang="zh-CN" altLang="zh-CN" sz="2400" dirty="0"/>
              <a:t>主体，其他类型</a:t>
            </a:r>
            <a:r>
              <a:rPr lang="zh-CN" altLang="zh-CN" sz="2400" dirty="0" smtClean="0"/>
              <a:t>的</a:t>
            </a:r>
            <a:r>
              <a:rPr lang="zh-CN" altLang="en-US" sz="2400" dirty="0" smtClean="0"/>
              <a:t>可移动文物资源</a:t>
            </a:r>
            <a:r>
              <a:rPr lang="zh-CN" altLang="zh-CN" sz="2400" dirty="0" smtClean="0"/>
              <a:t>可</a:t>
            </a:r>
            <a:r>
              <a:rPr lang="zh-CN" altLang="zh-CN" sz="2400" dirty="0"/>
              <a:t>根据需要进行扩展</a:t>
            </a:r>
            <a:r>
              <a:rPr lang="zh-CN" altLang="en-US" sz="2400" dirty="0"/>
              <a:t>。</a:t>
            </a:r>
            <a:endParaRPr lang="en-US" altLang="zh-CN" sz="2400" dirty="0"/>
          </a:p>
          <a:p>
            <a:r>
              <a:rPr lang="zh-CN" altLang="zh-CN" sz="2400" dirty="0"/>
              <a:t>扩展方式</a:t>
            </a:r>
            <a:r>
              <a:rPr lang="zh-CN" altLang="en-US" sz="2400" dirty="0"/>
              <a:t>：</a:t>
            </a:r>
            <a:endParaRPr lang="en-US" altLang="zh-CN" sz="2400" dirty="0"/>
          </a:p>
          <a:p>
            <a:pPr lvl="1"/>
            <a:r>
              <a:rPr lang="zh-CN" altLang="zh-CN" dirty="0"/>
              <a:t>扩展受控词汇</a:t>
            </a:r>
            <a:r>
              <a:rPr lang="zh-CN" altLang="en-US" dirty="0"/>
              <a:t>：扩展已有枚举值、增加新的枚举值。</a:t>
            </a:r>
            <a:endParaRPr lang="en-US" altLang="zh-CN" dirty="0"/>
          </a:p>
          <a:p>
            <a:pPr lvl="1"/>
            <a:r>
              <a:rPr lang="zh-CN" altLang="zh-CN" dirty="0"/>
              <a:t>扩展属性</a:t>
            </a:r>
            <a:r>
              <a:rPr lang="zh-CN" altLang="en-US" dirty="0"/>
              <a:t>：增加子属性，增加新属性</a:t>
            </a:r>
            <a:endParaRPr lang="en-US" altLang="zh-CN" dirty="0"/>
          </a:p>
          <a:p>
            <a:pPr lvl="1"/>
            <a:r>
              <a:rPr lang="zh-CN" altLang="zh-CN" dirty="0"/>
              <a:t>扩展类</a:t>
            </a:r>
            <a:r>
              <a:rPr lang="zh-CN" altLang="en-US" dirty="0"/>
              <a:t>：增加子类，增加新类</a:t>
            </a:r>
            <a:endParaRPr lang="en-US" altLang="zh-CN" dirty="0"/>
          </a:p>
          <a:p>
            <a:pPr lvl="1"/>
            <a:r>
              <a:rPr lang="zh-CN" altLang="zh-CN" dirty="0"/>
              <a:t>扩展约束</a:t>
            </a:r>
            <a:r>
              <a:rPr lang="zh-CN" altLang="en-US" dirty="0"/>
              <a:t>：基数约束扩展、取值范围约束扩展、规则约束扩展。</a:t>
            </a:r>
          </a:p>
          <a:p>
            <a:endParaRPr lang="zh-CN" altLang="en-US" dirty="0"/>
          </a:p>
        </p:txBody>
      </p:sp>
    </p:spTree>
    <p:extLst>
      <p:ext uri="{BB962C8B-B14F-4D97-AF65-F5344CB8AC3E}">
        <p14:creationId xmlns:p14="http://schemas.microsoft.com/office/powerpoint/2010/main" xmlns="" val="3272919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馆藏信息包数字</a:t>
            </a:r>
            <a:r>
              <a:rPr lang="zh-CN" altLang="en-US" b="1" dirty="0"/>
              <a:t>内容对象</a:t>
            </a:r>
            <a:r>
              <a:rPr lang="en-US" altLang="zh-CN" b="1" dirty="0"/>
              <a:t>ORE</a:t>
            </a:r>
            <a:r>
              <a:rPr lang="zh-CN" altLang="en-US" b="1" dirty="0"/>
              <a:t>封装</a:t>
            </a:r>
          </a:p>
        </p:txBody>
      </p:sp>
      <p:sp>
        <p:nvSpPr>
          <p:cNvPr id="3" name="内容占位符 2"/>
          <p:cNvSpPr>
            <a:spLocks noGrp="1"/>
          </p:cNvSpPr>
          <p:nvPr>
            <p:ph idx="1"/>
          </p:nvPr>
        </p:nvSpPr>
        <p:spPr/>
        <p:txBody>
          <a:bodyPr/>
          <a:lstStyle/>
          <a:p>
            <a:pPr>
              <a:buFontTx/>
              <a:buNone/>
            </a:pPr>
            <a:r>
              <a:rPr lang="en-US" altLang="zh-CN" dirty="0" smtClean="0"/>
              <a:t>   </a:t>
            </a:r>
            <a:r>
              <a:rPr lang="zh-CN" altLang="zh-CN" dirty="0" smtClean="0"/>
              <a:t>在</a:t>
            </a:r>
            <a:r>
              <a:rPr lang="zh-CN" altLang="zh-CN" dirty="0"/>
              <a:t>本标准中，采用</a:t>
            </a:r>
            <a:r>
              <a:rPr lang="en-US" altLang="zh-CN" dirty="0"/>
              <a:t>ORE</a:t>
            </a:r>
            <a:r>
              <a:rPr lang="zh-CN" altLang="zh-CN" dirty="0"/>
              <a:t>资源图描述资源的</a:t>
            </a:r>
            <a:r>
              <a:rPr lang="zh-CN" altLang="zh-CN" dirty="0" smtClean="0"/>
              <a:t>元数据</a:t>
            </a:r>
            <a:r>
              <a:rPr lang="zh-CN" altLang="zh-CN" dirty="0"/>
              <a:t>和关联关系。</a:t>
            </a:r>
            <a:r>
              <a:rPr lang="zh-CN" altLang="zh-CN" dirty="0" smtClean="0"/>
              <a:t>一个完整</a:t>
            </a:r>
            <a:r>
              <a:rPr lang="zh-CN" altLang="zh-CN" dirty="0"/>
              <a:t>的</a:t>
            </a:r>
            <a:r>
              <a:rPr lang="en-US" altLang="zh-CN" dirty="0"/>
              <a:t>ORE</a:t>
            </a:r>
            <a:r>
              <a:rPr lang="zh-CN" altLang="zh-CN" dirty="0"/>
              <a:t>资源图由</a:t>
            </a:r>
            <a:endParaRPr lang="en-US" altLang="zh-CN" dirty="0"/>
          </a:p>
          <a:p>
            <a:pPr>
              <a:buFontTx/>
              <a:buNone/>
            </a:pPr>
            <a:r>
              <a:rPr lang="en-US" altLang="zh-CN" dirty="0" smtClean="0"/>
              <a:t>    </a:t>
            </a:r>
            <a:r>
              <a:rPr lang="zh-CN" altLang="zh-CN" dirty="0" smtClean="0"/>
              <a:t>以下</a:t>
            </a:r>
            <a:r>
              <a:rPr lang="zh-CN" altLang="zh-CN" dirty="0"/>
              <a:t>五个部分组成</a:t>
            </a:r>
            <a:r>
              <a:rPr lang="zh-CN" altLang="en-US" dirty="0"/>
              <a:t>：</a:t>
            </a:r>
            <a:endParaRPr lang="en-US" altLang="zh-CN" dirty="0"/>
          </a:p>
          <a:p>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xmlns="" val="406156456"/>
              </p:ext>
            </p:extLst>
          </p:nvPr>
        </p:nvGraphicFramePr>
        <p:xfrm>
          <a:off x="1907704" y="2780928"/>
          <a:ext cx="5454253" cy="3446048"/>
        </p:xfrm>
        <a:graphic>
          <a:graphicData uri="http://schemas.openxmlformats.org/drawingml/2006/table">
            <a:tbl>
              <a:tblPr firstRow="1" bandRow="1"/>
              <a:tblGrid>
                <a:gridCol w="5454253">
                  <a:extLst>
                    <a:ext uri="{9D8B030D-6E8A-4147-A177-3AD203B41FA5}">
                      <a16:colId xmlns:a16="http://schemas.microsoft.com/office/drawing/2014/main" xmlns="" val="20000"/>
                    </a:ext>
                  </a:extLst>
                </a:gridCol>
              </a:tblGrid>
              <a:tr h="495752">
                <a:tc>
                  <a:txBody>
                    <a:bodyPr/>
                    <a:lstStyle>
                      <a:lvl1pPr marL="0" algn="l" defTabSz="914400" rtl="0" eaLnBrk="1" latinLnBrk="0" hangingPunct="1">
                        <a:defRPr sz="1800" b="1" kern="1200">
                          <a:solidFill>
                            <a:schemeClr val="lt1"/>
                          </a:solidFill>
                          <a:latin typeface="Times New Roman"/>
                          <a:ea typeface="宋体"/>
                        </a:defRPr>
                      </a:lvl1pPr>
                      <a:lvl2pPr marL="457200" algn="l" defTabSz="914400" rtl="0" eaLnBrk="1" latinLnBrk="0" hangingPunct="1">
                        <a:defRPr sz="1800" b="1" kern="1200">
                          <a:solidFill>
                            <a:schemeClr val="lt1"/>
                          </a:solidFill>
                          <a:latin typeface="Times New Roman"/>
                          <a:ea typeface="宋体"/>
                        </a:defRPr>
                      </a:lvl2pPr>
                      <a:lvl3pPr marL="914400" algn="l" defTabSz="914400" rtl="0" eaLnBrk="1" latinLnBrk="0" hangingPunct="1">
                        <a:defRPr sz="1800" b="1" kern="1200">
                          <a:solidFill>
                            <a:schemeClr val="lt1"/>
                          </a:solidFill>
                          <a:latin typeface="Times New Roman"/>
                          <a:ea typeface="宋体"/>
                        </a:defRPr>
                      </a:lvl3pPr>
                      <a:lvl4pPr marL="1371600" algn="l" defTabSz="914400" rtl="0" eaLnBrk="1" latinLnBrk="0" hangingPunct="1">
                        <a:defRPr sz="1800" b="1" kern="1200">
                          <a:solidFill>
                            <a:schemeClr val="lt1"/>
                          </a:solidFill>
                          <a:latin typeface="Times New Roman"/>
                          <a:ea typeface="宋体"/>
                        </a:defRPr>
                      </a:lvl4pPr>
                      <a:lvl5pPr marL="1828800" algn="l" defTabSz="914400" rtl="0" eaLnBrk="1" latinLnBrk="0" hangingPunct="1">
                        <a:defRPr sz="1800" b="1" kern="1200">
                          <a:solidFill>
                            <a:schemeClr val="lt1"/>
                          </a:solidFill>
                          <a:latin typeface="Times New Roman"/>
                          <a:ea typeface="宋体"/>
                        </a:defRPr>
                      </a:lvl5pPr>
                      <a:lvl6pPr marL="2286000" algn="l" defTabSz="914400" rtl="0" eaLnBrk="1" latinLnBrk="0" hangingPunct="1">
                        <a:defRPr sz="1800" b="1" kern="1200">
                          <a:solidFill>
                            <a:schemeClr val="lt1"/>
                          </a:solidFill>
                          <a:latin typeface="Times New Roman"/>
                          <a:ea typeface="宋体"/>
                        </a:defRPr>
                      </a:lvl6pPr>
                      <a:lvl7pPr marL="2743200" algn="l" defTabSz="914400" rtl="0" eaLnBrk="1" latinLnBrk="0" hangingPunct="1">
                        <a:defRPr sz="1800" b="1" kern="1200">
                          <a:solidFill>
                            <a:schemeClr val="lt1"/>
                          </a:solidFill>
                          <a:latin typeface="Times New Roman"/>
                          <a:ea typeface="宋体"/>
                        </a:defRPr>
                      </a:lvl7pPr>
                      <a:lvl8pPr marL="3200400" algn="l" defTabSz="914400" rtl="0" eaLnBrk="1" latinLnBrk="0" hangingPunct="1">
                        <a:defRPr sz="1800" b="1" kern="1200">
                          <a:solidFill>
                            <a:schemeClr val="lt1"/>
                          </a:solidFill>
                          <a:latin typeface="Times New Roman"/>
                          <a:ea typeface="宋体"/>
                        </a:defRPr>
                      </a:lvl8pPr>
                      <a:lvl9pPr marL="3657600" algn="l" defTabSz="914400" rtl="0" eaLnBrk="1" latinLnBrk="0" hangingPunct="1">
                        <a:defRPr sz="1800" b="1" kern="1200">
                          <a:solidFill>
                            <a:schemeClr val="lt1"/>
                          </a:solidFill>
                          <a:latin typeface="Times New Roman"/>
                          <a:ea typeface="宋体"/>
                        </a:defRPr>
                      </a:lvl9pPr>
                    </a:lstStyle>
                    <a:p>
                      <a:pPr algn="ctr">
                        <a:spcAft>
                          <a:spcPts val="0"/>
                        </a:spcAft>
                      </a:pPr>
                      <a:r>
                        <a:rPr lang="en-US" sz="2400" b="1" kern="100" dirty="0">
                          <a:latin typeface="Times New Roman"/>
                          <a:ea typeface="宋体"/>
                          <a:cs typeface="Times New Roman"/>
                        </a:rPr>
                        <a:t>ORE</a:t>
                      </a:r>
                      <a:r>
                        <a:rPr lang="zh-CN" sz="2400" b="1" kern="100" dirty="0">
                          <a:latin typeface="Times New Roman"/>
                          <a:ea typeface="宋体"/>
                          <a:cs typeface="Times New Roman"/>
                        </a:rPr>
                        <a:t>资源图结构</a:t>
                      </a:r>
                      <a:endParaRPr lang="zh-CN" sz="2400" kern="100" dirty="0">
                        <a:latin typeface="Times New Roman"/>
                        <a:ea typeface="宋体"/>
                        <a:cs typeface="Times New Roman"/>
                      </a:endParaRPr>
                    </a:p>
                  </a:txBody>
                  <a:tcPr marL="51432" marR="51432" marT="0" marB="0"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CE157"/>
                    </a:solidFill>
                  </a:tcPr>
                </a:tc>
                <a:extLst>
                  <a:ext uri="{0D108BD9-81ED-4DB2-BD59-A6C34878D82A}">
                    <a16:rowId xmlns:a16="http://schemas.microsoft.com/office/drawing/2014/main" xmlns="" val="10000"/>
                  </a:ext>
                </a:extLst>
              </a:tr>
              <a:tr h="495752">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l">
                        <a:spcAft>
                          <a:spcPts val="0"/>
                        </a:spcAft>
                      </a:pPr>
                      <a:r>
                        <a:rPr lang="en-US" sz="2400" kern="100" dirty="0">
                          <a:latin typeface="Times New Roman"/>
                          <a:ea typeface="宋体"/>
                          <a:cs typeface="Times New Roman"/>
                        </a:rPr>
                        <a:t>        </a:t>
                      </a:r>
                      <a:r>
                        <a:rPr lang="en-US" sz="2400" kern="100" dirty="0" smtClean="0">
                          <a:latin typeface="Times New Roman"/>
                          <a:ea typeface="宋体"/>
                          <a:cs typeface="Times New Roman"/>
                        </a:rPr>
                        <a:t>1</a:t>
                      </a:r>
                      <a:r>
                        <a:rPr lang="zh-CN" sz="2400" kern="100" dirty="0" smtClean="0">
                          <a:latin typeface="Times New Roman"/>
                          <a:ea typeface="宋体"/>
                          <a:cs typeface="Times New Roman"/>
                        </a:rPr>
                        <a:t>）资源</a:t>
                      </a:r>
                      <a:r>
                        <a:rPr lang="zh-CN" sz="2400" kern="100" dirty="0">
                          <a:latin typeface="Times New Roman"/>
                          <a:ea typeface="宋体"/>
                          <a:cs typeface="Times New Roman"/>
                        </a:rPr>
                        <a:t>图</a:t>
                      </a:r>
                      <a:r>
                        <a:rPr lang="en-US" sz="2400" kern="100" dirty="0">
                          <a:latin typeface="Times New Roman"/>
                          <a:ea typeface="宋体"/>
                          <a:cs typeface="Times New Roman"/>
                        </a:rPr>
                        <a:t>URI-R</a:t>
                      </a:r>
                      <a:endParaRPr lang="zh-CN" sz="2400" kern="100" dirty="0">
                        <a:latin typeface="Times New Roman"/>
                        <a:ea typeface="宋体"/>
                        <a:cs typeface="Times New Roman"/>
                      </a:endParaRPr>
                    </a:p>
                  </a:txBody>
                  <a:tcPr marL="51432" marR="51432" marT="0" marB="0"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CE157">
                        <a:tint val="40000"/>
                      </a:srgbClr>
                    </a:solidFill>
                  </a:tcPr>
                </a:tc>
                <a:extLst>
                  <a:ext uri="{0D108BD9-81ED-4DB2-BD59-A6C34878D82A}">
                    <a16:rowId xmlns:a16="http://schemas.microsoft.com/office/drawing/2014/main" xmlns="" val="10001"/>
                  </a:ext>
                </a:extLst>
              </a:tr>
              <a:tr h="495752">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l">
                        <a:spcAft>
                          <a:spcPts val="0"/>
                        </a:spcAft>
                      </a:pPr>
                      <a:r>
                        <a:rPr lang="en-US" sz="2400" kern="100" dirty="0">
                          <a:latin typeface="Times New Roman"/>
                          <a:ea typeface="宋体"/>
                          <a:cs typeface="Times New Roman"/>
                        </a:rPr>
                        <a:t>        </a:t>
                      </a:r>
                      <a:r>
                        <a:rPr lang="en-US" sz="2400" kern="100" dirty="0" smtClean="0">
                          <a:latin typeface="Times New Roman"/>
                          <a:ea typeface="宋体"/>
                          <a:cs typeface="Times New Roman"/>
                        </a:rPr>
                        <a:t>2</a:t>
                      </a:r>
                      <a:r>
                        <a:rPr lang="zh-CN" sz="2400" kern="100" dirty="0">
                          <a:latin typeface="Times New Roman"/>
                          <a:ea typeface="宋体"/>
                          <a:cs typeface="Times New Roman"/>
                        </a:rPr>
                        <a:t>）资源图元数据（管理型元数据）</a:t>
                      </a:r>
                    </a:p>
                  </a:txBody>
                  <a:tcPr marL="51432" marR="51432"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CE157">
                        <a:tint val="20000"/>
                      </a:srgbClr>
                    </a:solidFill>
                  </a:tcPr>
                </a:tc>
                <a:extLst>
                  <a:ext uri="{0D108BD9-81ED-4DB2-BD59-A6C34878D82A}">
                    <a16:rowId xmlns:a16="http://schemas.microsoft.com/office/drawing/2014/main" xmlns="" val="10002"/>
                  </a:ext>
                </a:extLst>
              </a:tr>
              <a:tr h="495752">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l">
                        <a:spcAft>
                          <a:spcPts val="0"/>
                        </a:spcAft>
                      </a:pPr>
                      <a:r>
                        <a:rPr lang="en-US" sz="2400" kern="100" dirty="0">
                          <a:latin typeface="Times New Roman"/>
                          <a:ea typeface="宋体"/>
                          <a:cs typeface="Times New Roman"/>
                        </a:rPr>
                        <a:t>        </a:t>
                      </a:r>
                      <a:r>
                        <a:rPr lang="en-US" sz="2400" kern="100" dirty="0" smtClean="0">
                          <a:latin typeface="Times New Roman"/>
                          <a:ea typeface="宋体"/>
                          <a:cs typeface="Times New Roman"/>
                        </a:rPr>
                        <a:t>3</a:t>
                      </a:r>
                      <a:r>
                        <a:rPr lang="zh-CN" sz="2400" kern="100" dirty="0">
                          <a:latin typeface="Times New Roman"/>
                          <a:ea typeface="宋体"/>
                          <a:cs typeface="Times New Roman"/>
                        </a:rPr>
                        <a:t>）聚合元数据（描述型元数据）</a:t>
                      </a:r>
                    </a:p>
                  </a:txBody>
                  <a:tcPr marL="51432" marR="51432"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CE157">
                        <a:tint val="40000"/>
                      </a:srgbClr>
                    </a:solidFill>
                  </a:tcPr>
                </a:tc>
                <a:extLst>
                  <a:ext uri="{0D108BD9-81ED-4DB2-BD59-A6C34878D82A}">
                    <a16:rowId xmlns:a16="http://schemas.microsoft.com/office/drawing/2014/main" xmlns="" val="10003"/>
                  </a:ext>
                </a:extLst>
              </a:tr>
              <a:tr h="537491">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l">
                        <a:spcAft>
                          <a:spcPts val="0"/>
                        </a:spcAft>
                      </a:pPr>
                      <a:r>
                        <a:rPr lang="en-US" sz="2400" kern="100" dirty="0">
                          <a:latin typeface="Times New Roman"/>
                          <a:ea typeface="宋体"/>
                          <a:cs typeface="Times New Roman"/>
                        </a:rPr>
                        <a:t>        </a:t>
                      </a:r>
                      <a:r>
                        <a:rPr lang="en-US" sz="2400" kern="100" dirty="0" smtClean="0">
                          <a:latin typeface="Times New Roman"/>
                          <a:ea typeface="宋体"/>
                          <a:cs typeface="Times New Roman"/>
                        </a:rPr>
                        <a:t>4</a:t>
                      </a:r>
                      <a:r>
                        <a:rPr lang="zh-CN" sz="2400" kern="100" dirty="0">
                          <a:latin typeface="Times New Roman"/>
                          <a:ea typeface="宋体"/>
                          <a:cs typeface="Times New Roman"/>
                        </a:rPr>
                        <a:t>）被聚合资源（一组数字内容对象的</a:t>
                      </a:r>
                      <a:r>
                        <a:rPr lang="en-US" sz="2400" kern="100" dirty="0">
                          <a:latin typeface="Times New Roman"/>
                          <a:ea typeface="宋体"/>
                          <a:cs typeface="Times New Roman"/>
                        </a:rPr>
                        <a:t>URI</a:t>
                      </a:r>
                      <a:r>
                        <a:rPr lang="zh-CN" sz="2400" kern="100" dirty="0">
                          <a:latin typeface="Times New Roman"/>
                          <a:ea typeface="宋体"/>
                          <a:cs typeface="Times New Roman"/>
                        </a:rPr>
                        <a:t>）</a:t>
                      </a:r>
                    </a:p>
                  </a:txBody>
                  <a:tcPr marL="51432" marR="51432"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CE157">
                        <a:tint val="20000"/>
                      </a:srgbClr>
                    </a:solidFill>
                  </a:tcPr>
                </a:tc>
                <a:extLst>
                  <a:ext uri="{0D108BD9-81ED-4DB2-BD59-A6C34878D82A}">
                    <a16:rowId xmlns:a16="http://schemas.microsoft.com/office/drawing/2014/main" xmlns="" val="10004"/>
                  </a:ext>
                </a:extLst>
              </a:tr>
              <a:tr h="495752">
                <a:tc>
                  <a:txBody>
                    <a:bodyPr/>
                    <a:lstStyle>
                      <a:lvl1pPr marL="0" algn="l" defTabSz="914400" rtl="0" eaLnBrk="1" latinLnBrk="0" hangingPunct="1">
                        <a:defRPr sz="1800" kern="1200">
                          <a:solidFill>
                            <a:schemeClr val="dk1"/>
                          </a:solidFill>
                          <a:latin typeface="Times New Roman"/>
                          <a:ea typeface="宋体"/>
                        </a:defRPr>
                      </a:lvl1pPr>
                      <a:lvl2pPr marL="457200" algn="l" defTabSz="914400" rtl="0" eaLnBrk="1" latinLnBrk="0" hangingPunct="1">
                        <a:defRPr sz="1800" kern="1200">
                          <a:solidFill>
                            <a:schemeClr val="dk1"/>
                          </a:solidFill>
                          <a:latin typeface="Times New Roman"/>
                          <a:ea typeface="宋体"/>
                        </a:defRPr>
                      </a:lvl2pPr>
                      <a:lvl3pPr marL="914400" algn="l" defTabSz="914400" rtl="0" eaLnBrk="1" latinLnBrk="0" hangingPunct="1">
                        <a:defRPr sz="1800" kern="1200">
                          <a:solidFill>
                            <a:schemeClr val="dk1"/>
                          </a:solidFill>
                          <a:latin typeface="Times New Roman"/>
                          <a:ea typeface="宋体"/>
                        </a:defRPr>
                      </a:lvl3pPr>
                      <a:lvl4pPr marL="1371600" algn="l" defTabSz="914400" rtl="0" eaLnBrk="1" latinLnBrk="0" hangingPunct="1">
                        <a:defRPr sz="1800" kern="1200">
                          <a:solidFill>
                            <a:schemeClr val="dk1"/>
                          </a:solidFill>
                          <a:latin typeface="Times New Roman"/>
                          <a:ea typeface="宋体"/>
                        </a:defRPr>
                      </a:lvl4pPr>
                      <a:lvl5pPr marL="1828800" algn="l" defTabSz="914400" rtl="0" eaLnBrk="1" latinLnBrk="0" hangingPunct="1">
                        <a:defRPr sz="1800" kern="1200">
                          <a:solidFill>
                            <a:schemeClr val="dk1"/>
                          </a:solidFill>
                          <a:latin typeface="Times New Roman"/>
                          <a:ea typeface="宋体"/>
                        </a:defRPr>
                      </a:lvl5pPr>
                      <a:lvl6pPr marL="2286000" algn="l" defTabSz="914400" rtl="0" eaLnBrk="1" latinLnBrk="0" hangingPunct="1">
                        <a:defRPr sz="1800" kern="1200">
                          <a:solidFill>
                            <a:schemeClr val="dk1"/>
                          </a:solidFill>
                          <a:latin typeface="Times New Roman"/>
                          <a:ea typeface="宋体"/>
                        </a:defRPr>
                      </a:lvl6pPr>
                      <a:lvl7pPr marL="2743200" algn="l" defTabSz="914400" rtl="0" eaLnBrk="1" latinLnBrk="0" hangingPunct="1">
                        <a:defRPr sz="1800" kern="1200">
                          <a:solidFill>
                            <a:schemeClr val="dk1"/>
                          </a:solidFill>
                          <a:latin typeface="Times New Roman"/>
                          <a:ea typeface="宋体"/>
                        </a:defRPr>
                      </a:lvl7pPr>
                      <a:lvl8pPr marL="3200400" algn="l" defTabSz="914400" rtl="0" eaLnBrk="1" latinLnBrk="0" hangingPunct="1">
                        <a:defRPr sz="1800" kern="1200">
                          <a:solidFill>
                            <a:schemeClr val="dk1"/>
                          </a:solidFill>
                          <a:latin typeface="Times New Roman"/>
                          <a:ea typeface="宋体"/>
                        </a:defRPr>
                      </a:lvl8pPr>
                      <a:lvl9pPr marL="3657600" algn="l" defTabSz="914400" rtl="0" eaLnBrk="1" latinLnBrk="0" hangingPunct="1">
                        <a:defRPr sz="1800" kern="1200">
                          <a:solidFill>
                            <a:schemeClr val="dk1"/>
                          </a:solidFill>
                          <a:latin typeface="Times New Roman"/>
                          <a:ea typeface="宋体"/>
                        </a:defRPr>
                      </a:lvl9pPr>
                    </a:lstStyle>
                    <a:p>
                      <a:pPr algn="l">
                        <a:spcAft>
                          <a:spcPts val="0"/>
                        </a:spcAft>
                      </a:pPr>
                      <a:r>
                        <a:rPr lang="en-US" sz="2400" kern="100" dirty="0">
                          <a:latin typeface="Times New Roman"/>
                          <a:ea typeface="宋体"/>
                          <a:cs typeface="Times New Roman"/>
                        </a:rPr>
                        <a:t>        </a:t>
                      </a:r>
                      <a:r>
                        <a:rPr lang="en-US" sz="2400" kern="100" dirty="0" smtClean="0">
                          <a:latin typeface="Times New Roman"/>
                          <a:ea typeface="宋体"/>
                          <a:cs typeface="Times New Roman"/>
                        </a:rPr>
                        <a:t>5</a:t>
                      </a:r>
                      <a:r>
                        <a:rPr lang="zh-CN" sz="2400" kern="100" dirty="0">
                          <a:latin typeface="Times New Roman"/>
                          <a:ea typeface="宋体"/>
                          <a:cs typeface="Times New Roman"/>
                        </a:rPr>
                        <a:t>）被聚合资源元数据（描述型元数据）</a:t>
                      </a:r>
                    </a:p>
                  </a:txBody>
                  <a:tcPr marL="51432" marR="51432"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CE157">
                        <a:tint val="40000"/>
                      </a:srgbClr>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180926933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sz="half" idx="4294967295"/>
          </p:nvPr>
        </p:nvSpPr>
        <p:spPr>
          <a:xfrm>
            <a:off x="4788024" y="1481138"/>
            <a:ext cx="4038600" cy="4525962"/>
          </a:xfrm>
        </p:spPr>
        <p:txBody>
          <a:bodyPr>
            <a:normAutofit/>
          </a:bodyPr>
          <a:lstStyle/>
          <a:p>
            <a:r>
              <a:rPr lang="zh-CN" altLang="en-US" b="1" dirty="0" smtClean="0"/>
              <a:t>可移动文物资源对象的范围：</a:t>
            </a:r>
            <a:endParaRPr lang="en-US" altLang="zh-CN" b="1" dirty="0" smtClean="0"/>
          </a:p>
          <a:p>
            <a:pPr lvl="1"/>
            <a:r>
              <a:rPr lang="zh-CN" altLang="zh-CN" dirty="0" smtClean="0"/>
              <a:t>可</a:t>
            </a:r>
            <a:r>
              <a:rPr lang="zh-CN" altLang="en-US" dirty="0" smtClean="0"/>
              <a:t>移动文物资源的文物元数据</a:t>
            </a:r>
            <a:endParaRPr lang="en-US" altLang="zh-CN" dirty="0" smtClean="0"/>
          </a:p>
          <a:p>
            <a:pPr lvl="1"/>
            <a:r>
              <a:rPr lang="zh-CN" altLang="en-US" dirty="0" smtClean="0"/>
              <a:t>采集</a:t>
            </a:r>
            <a:r>
              <a:rPr lang="zh-CN" altLang="zh-CN" dirty="0" smtClean="0"/>
              <a:t>或加工过程中产生的数据文件（如媒体资源文件等</a:t>
            </a:r>
            <a:r>
              <a:rPr lang="zh-CN" altLang="en-US" dirty="0" smtClean="0"/>
              <a:t>）</a:t>
            </a:r>
            <a:endParaRPr lang="en-US" altLang="zh-CN" dirty="0" smtClean="0"/>
          </a:p>
          <a:p>
            <a:pPr lvl="1"/>
            <a:r>
              <a:rPr lang="zh-CN" altLang="en-US" dirty="0" smtClean="0"/>
              <a:t>参考资料</a:t>
            </a:r>
            <a:r>
              <a:rPr lang="zh-CN" altLang="zh-CN" dirty="0" smtClean="0"/>
              <a:t>等文档构件和内容单元</a:t>
            </a:r>
            <a:r>
              <a:rPr lang="zh-CN" altLang="en-US" dirty="0" smtClean="0"/>
              <a:t>。</a:t>
            </a:r>
            <a:endParaRPr lang="zh-CN" altLang="en-US" dirty="0"/>
          </a:p>
        </p:txBody>
      </p:sp>
      <p:sp>
        <p:nvSpPr>
          <p:cNvPr id="3" name="内容占位符 2"/>
          <p:cNvSpPr>
            <a:spLocks noGrp="1"/>
          </p:cNvSpPr>
          <p:nvPr>
            <p:ph sz="half" idx="4294967295"/>
          </p:nvPr>
        </p:nvSpPr>
        <p:spPr>
          <a:xfrm>
            <a:off x="611560" y="1481138"/>
            <a:ext cx="4038600" cy="4525962"/>
          </a:xfrm>
        </p:spPr>
        <p:txBody>
          <a:bodyPr>
            <a:normAutofit/>
          </a:bodyPr>
          <a:lstStyle/>
          <a:p>
            <a:r>
              <a:rPr lang="zh-CN" altLang="en-US" sz="2800" b="1" dirty="0"/>
              <a:t>目的：</a:t>
            </a:r>
            <a:endParaRPr lang="en-US" altLang="zh-CN" sz="2800" b="1" dirty="0"/>
          </a:p>
          <a:p>
            <a:pPr lvl="1"/>
            <a:r>
              <a:rPr lang="zh-CN" altLang="en-US" dirty="0" smtClean="0"/>
              <a:t>用于文物机构人员对可移动文物资源规范化地进行数字化建设，指导系统的建设。</a:t>
            </a:r>
            <a:endParaRPr lang="en-US" altLang="zh-CN" dirty="0" smtClean="0"/>
          </a:p>
          <a:p>
            <a:pPr lvl="1"/>
            <a:endParaRPr lang="en-US" altLang="zh-CN" b="1" dirty="0" smtClean="0"/>
          </a:p>
          <a:p>
            <a:endParaRPr lang="zh-CN" altLang="en-US" dirty="0"/>
          </a:p>
        </p:txBody>
      </p:sp>
      <p:sp>
        <p:nvSpPr>
          <p:cNvPr id="2" name="标题 1"/>
          <p:cNvSpPr>
            <a:spLocks noGrp="1"/>
          </p:cNvSpPr>
          <p:nvPr>
            <p:ph type="title" idx="4294967295"/>
          </p:nvPr>
        </p:nvSpPr>
        <p:spPr>
          <a:xfrm>
            <a:off x="631942" y="347409"/>
            <a:ext cx="8229600" cy="1143000"/>
          </a:xfrm>
        </p:spPr>
        <p:txBody>
          <a:bodyPr/>
          <a:lstStyle/>
          <a:p>
            <a:r>
              <a:rPr lang="zh-CN" altLang="en-US" dirty="0" smtClean="0"/>
              <a:t>基本规范简介</a:t>
            </a:r>
            <a:endParaRPr lang="zh-CN" altLang="en-US" dirty="0"/>
          </a:p>
        </p:txBody>
      </p:sp>
    </p:spTree>
    <p:extLst>
      <p:ext uri="{BB962C8B-B14F-4D97-AF65-F5344CB8AC3E}">
        <p14:creationId xmlns:p14="http://schemas.microsoft.com/office/powerpoint/2010/main" xmlns="" val="19514282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84204" y="274638"/>
            <a:ext cx="8229600" cy="1143000"/>
          </a:xfrm>
        </p:spPr>
        <p:txBody>
          <a:bodyPr/>
          <a:lstStyle/>
          <a:p>
            <a:r>
              <a:rPr lang="zh-CN" altLang="en-US" dirty="0"/>
              <a:t>交换信息包类型</a:t>
            </a:r>
          </a:p>
        </p:txBody>
      </p:sp>
      <p:sp>
        <p:nvSpPr>
          <p:cNvPr id="3" name="内容占位符 2"/>
          <p:cNvSpPr>
            <a:spLocks noGrp="1"/>
          </p:cNvSpPr>
          <p:nvPr>
            <p:ph sz="half" idx="4294967295"/>
          </p:nvPr>
        </p:nvSpPr>
        <p:spPr>
          <a:xfrm>
            <a:off x="484204" y="1501466"/>
            <a:ext cx="4038600" cy="4525962"/>
          </a:xfrm>
        </p:spPr>
        <p:txBody>
          <a:bodyPr>
            <a:normAutofit/>
          </a:bodyPr>
          <a:lstStyle/>
          <a:p>
            <a:pPr marL="0" indent="0">
              <a:buNone/>
            </a:pPr>
            <a:r>
              <a:rPr lang="zh-CN" altLang="en-US" sz="2300" dirty="0"/>
              <a:t>交换信息包（</a:t>
            </a:r>
            <a:r>
              <a:rPr lang="en-US" altLang="zh-CN" sz="2300" dirty="0"/>
              <a:t>EIP</a:t>
            </a:r>
            <a:r>
              <a:rPr lang="zh-CN" altLang="en-US" sz="2300" dirty="0"/>
              <a:t>）</a:t>
            </a:r>
            <a:r>
              <a:rPr lang="zh-CN" altLang="en-US" sz="2300" dirty="0" smtClean="0"/>
              <a:t>：</a:t>
            </a:r>
            <a:endParaRPr lang="zh-CN" altLang="en-US" sz="2300" dirty="0"/>
          </a:p>
          <a:p>
            <a:r>
              <a:rPr lang="zh-CN" altLang="en-US" sz="2300" dirty="0"/>
              <a:t>提交信息包（</a:t>
            </a:r>
            <a:r>
              <a:rPr lang="en-US" altLang="zh-CN" sz="2300" dirty="0"/>
              <a:t>SIP</a:t>
            </a:r>
            <a:r>
              <a:rPr lang="zh-CN" altLang="en-US" sz="2300" dirty="0"/>
              <a:t>）：指资源生产者提供给</a:t>
            </a:r>
            <a:r>
              <a:rPr lang="en-US" altLang="zh-CN" sz="2300" dirty="0"/>
              <a:t>DPRCMS</a:t>
            </a:r>
            <a:r>
              <a:rPr lang="zh-CN" altLang="en-US" sz="2300" dirty="0"/>
              <a:t>系统的信息包</a:t>
            </a:r>
          </a:p>
          <a:p>
            <a:r>
              <a:rPr lang="zh-CN" altLang="en-US" sz="2300" dirty="0"/>
              <a:t>分发信息包（</a:t>
            </a:r>
            <a:r>
              <a:rPr lang="en-US" altLang="zh-CN" sz="2300" dirty="0"/>
              <a:t>DIP</a:t>
            </a:r>
            <a:r>
              <a:rPr lang="zh-CN" altLang="en-US" sz="2300" dirty="0"/>
              <a:t>）：</a:t>
            </a:r>
            <a:r>
              <a:rPr lang="zh-CN" altLang="en-US" sz="2300" dirty="0" smtClean="0"/>
              <a:t>指文物系统</a:t>
            </a:r>
            <a:r>
              <a:rPr lang="zh-CN" altLang="en-US" sz="2300" dirty="0"/>
              <a:t>分发给第三方的信息包</a:t>
            </a:r>
          </a:p>
          <a:p>
            <a:r>
              <a:rPr lang="en-US" altLang="zh-CN" sz="2300" dirty="0"/>
              <a:t>SIP</a:t>
            </a:r>
            <a:r>
              <a:rPr lang="zh-CN" altLang="en-US" sz="2300" dirty="0"/>
              <a:t>与</a:t>
            </a:r>
            <a:r>
              <a:rPr lang="en-US" altLang="zh-CN" sz="2300" dirty="0"/>
              <a:t>DIP</a:t>
            </a:r>
            <a:r>
              <a:rPr lang="zh-CN" altLang="en-US" sz="2300" dirty="0"/>
              <a:t>的数据结构相同。</a:t>
            </a:r>
          </a:p>
          <a:p>
            <a:endParaRPr lang="zh-CN" altLang="en-US" dirty="0"/>
          </a:p>
          <a:p>
            <a:endParaRPr lang="zh-CN" altLang="en-US" dirty="0"/>
          </a:p>
        </p:txBody>
      </p:sp>
      <p:sp>
        <p:nvSpPr>
          <p:cNvPr id="5" name="内容占位符 4"/>
          <p:cNvSpPr>
            <a:spLocks noGrp="1"/>
          </p:cNvSpPr>
          <p:nvPr>
            <p:ph sz="half" idx="4294967295"/>
          </p:nvPr>
        </p:nvSpPr>
        <p:spPr>
          <a:xfrm>
            <a:off x="4860032" y="1417638"/>
            <a:ext cx="4038600" cy="4525962"/>
          </a:xfrm>
        </p:spPr>
        <p:txBody>
          <a:bodyPr>
            <a:normAutofit/>
          </a:bodyPr>
          <a:lstStyle/>
          <a:p>
            <a:pPr marL="0" indent="0">
              <a:lnSpc>
                <a:spcPct val="170000"/>
              </a:lnSpc>
              <a:buNone/>
            </a:pPr>
            <a:r>
              <a:rPr lang="zh-CN" altLang="zh-CN" sz="2400" dirty="0" smtClean="0"/>
              <a:t>根据交换信息包所封装的资源粒度不同，交换信息包分为</a:t>
            </a:r>
            <a:r>
              <a:rPr lang="zh-CN" altLang="en-US" sz="2400" dirty="0" smtClean="0"/>
              <a:t>以下两大类：</a:t>
            </a:r>
            <a:endParaRPr lang="en-US" altLang="zh-CN" sz="2400" b="1" dirty="0" smtClean="0"/>
          </a:p>
          <a:p>
            <a:pPr>
              <a:lnSpc>
                <a:spcPct val="200000"/>
              </a:lnSpc>
            </a:pPr>
            <a:r>
              <a:rPr lang="zh-CN" altLang="en-US" sz="2400" b="1" dirty="0" smtClean="0"/>
              <a:t>容器级交换信息包</a:t>
            </a:r>
            <a:endParaRPr lang="en-US" altLang="zh-CN" sz="2400" b="1" dirty="0" smtClean="0"/>
          </a:p>
          <a:p>
            <a:pPr marL="914400" lvl="1" indent="-457200">
              <a:lnSpc>
                <a:spcPct val="110000"/>
              </a:lnSpc>
              <a:buSzPct val="100000"/>
              <a:buFont typeface="+mj-ea"/>
              <a:buAutoNum type="circleNumDbPlain"/>
            </a:pPr>
            <a:r>
              <a:rPr lang="zh-CN" altLang="en-US" dirty="0" smtClean="0"/>
              <a:t>文物</a:t>
            </a:r>
            <a:r>
              <a:rPr lang="zh-CN" altLang="zh-CN" dirty="0" smtClean="0"/>
              <a:t>交换信息包</a:t>
            </a:r>
            <a:endParaRPr lang="en-US" altLang="zh-CN" dirty="0" smtClean="0"/>
          </a:p>
          <a:p>
            <a:pPr>
              <a:lnSpc>
                <a:spcPct val="210000"/>
              </a:lnSpc>
            </a:pPr>
            <a:r>
              <a:rPr lang="zh-CN" altLang="zh-CN" sz="2400" b="1" dirty="0" smtClean="0"/>
              <a:t>对象级交换信息包</a:t>
            </a:r>
            <a:endParaRPr lang="en-US" altLang="zh-CN" sz="2400" b="1" dirty="0" smtClean="0"/>
          </a:p>
          <a:p>
            <a:pPr marL="914400" lvl="1" indent="-514350">
              <a:buSzPct val="100000"/>
              <a:buFont typeface="+mj-ea"/>
              <a:buAutoNum type="circleNumDbPlain"/>
            </a:pPr>
            <a:r>
              <a:rPr lang="zh-CN" altLang="zh-CN" dirty="0" smtClean="0"/>
              <a:t>交换信息包</a:t>
            </a:r>
            <a:endParaRPr lang="zh-CN" altLang="en-US" dirty="0" smtClean="0"/>
          </a:p>
          <a:p>
            <a:endParaRPr lang="zh-CN" altLang="en-US" dirty="0"/>
          </a:p>
        </p:txBody>
      </p:sp>
      <p:sp>
        <p:nvSpPr>
          <p:cNvPr id="4" name="内容占位符 2"/>
          <p:cNvSpPr txBox="1">
            <a:spLocks/>
          </p:cNvSpPr>
          <p:nvPr/>
        </p:nvSpPr>
        <p:spPr>
          <a:xfrm>
            <a:off x="4522804" y="1807905"/>
            <a:ext cx="3821075" cy="4805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zh-CN" altLang="en-US" dirty="0"/>
          </a:p>
        </p:txBody>
      </p:sp>
    </p:spTree>
    <p:extLst>
      <p:ext uri="{BB962C8B-B14F-4D97-AF65-F5344CB8AC3E}">
        <p14:creationId xmlns:p14="http://schemas.microsoft.com/office/powerpoint/2010/main" xmlns="" val="1756492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624747" y="269875"/>
            <a:ext cx="8229600" cy="1143000"/>
          </a:xfrm>
        </p:spPr>
        <p:txBody>
          <a:bodyPr/>
          <a:lstStyle/>
          <a:p>
            <a:r>
              <a:rPr lang="zh-CN" altLang="en-US" dirty="0" smtClean="0"/>
              <a:t>交换信息包（</a:t>
            </a:r>
            <a:r>
              <a:rPr lang="en-US" altLang="zh-CN" dirty="0" smtClean="0"/>
              <a:t>1</a:t>
            </a:r>
            <a:r>
              <a:rPr lang="zh-CN" altLang="en-US" dirty="0" smtClean="0"/>
              <a:t>）</a:t>
            </a:r>
            <a:endParaRPr lang="zh-CN" altLang="en-US" dirty="0"/>
          </a:p>
        </p:txBody>
      </p:sp>
      <p:pic>
        <p:nvPicPr>
          <p:cNvPr id="4" name="内容占位符 3"/>
          <p:cNvPicPr>
            <a:picLocks noGrp="1" noChangeAspect="1"/>
          </p:cNvPicPr>
          <p:nvPr>
            <p:ph sz="half" idx="4294967295"/>
          </p:nvPr>
        </p:nvPicPr>
        <p:blipFill>
          <a:blip r:embed="rId2" cstate="print">
            <a:extLst>
              <a:ext uri="{28A0092B-C50C-407E-A947-70E740481C1C}">
                <a14:useLocalDpi xmlns:a14="http://schemas.microsoft.com/office/drawing/2010/main" xmlns="" val="0"/>
              </a:ext>
            </a:extLst>
          </a:blip>
          <a:stretch>
            <a:fillRect/>
          </a:stretch>
        </p:blipFill>
        <p:spPr>
          <a:xfrm>
            <a:off x="5105400" y="1412875"/>
            <a:ext cx="4038600" cy="4168775"/>
          </a:xfrm>
        </p:spPr>
      </p:pic>
      <p:sp>
        <p:nvSpPr>
          <p:cNvPr id="5" name="TextBox 4"/>
          <p:cNvSpPr txBox="1"/>
          <p:nvPr/>
        </p:nvSpPr>
        <p:spPr>
          <a:xfrm>
            <a:off x="628651" y="1925054"/>
            <a:ext cx="4159373" cy="3877985"/>
          </a:xfrm>
          <a:prstGeom prst="rect">
            <a:avLst/>
          </a:prstGeom>
          <a:noFill/>
        </p:spPr>
        <p:txBody>
          <a:bodyPr wrap="square" rtlCol="0">
            <a:spAutoFit/>
          </a:bodyPr>
          <a:lstStyle/>
          <a:p>
            <a:r>
              <a:rPr lang="zh-CN" altLang="en-US" sz="2800" dirty="0" smtClean="0"/>
              <a:t>容器级交换信息包详细格式（以古书画化文物容器为例）见右</a:t>
            </a:r>
            <a:r>
              <a:rPr lang="zh-CN" altLang="en-US" sz="2800" dirty="0" smtClean="0"/>
              <a:t>图</a:t>
            </a:r>
            <a:endParaRPr lang="en-US" altLang="zh-CN" sz="2800" dirty="0" smtClean="0"/>
          </a:p>
          <a:p>
            <a:endParaRPr lang="en-US" altLang="zh-CN" dirty="0" smtClean="0"/>
          </a:p>
          <a:p>
            <a:r>
              <a:rPr lang="en-US" altLang="zh-CN" dirty="0" err="1" smtClean="0"/>
              <a:t>mimetype</a:t>
            </a:r>
            <a:endParaRPr lang="en-US" altLang="zh-CN" dirty="0" smtClean="0"/>
          </a:p>
          <a:p>
            <a:r>
              <a:rPr lang="en-US" altLang="zh-CN" dirty="0" smtClean="0"/>
              <a:t>Meta-</a:t>
            </a:r>
            <a:r>
              <a:rPr lang="en-US" altLang="zh-CN" dirty="0" err="1" smtClean="0"/>
              <a:t>inf</a:t>
            </a:r>
            <a:endParaRPr lang="en-US" altLang="zh-CN" dirty="0" smtClean="0"/>
          </a:p>
          <a:p>
            <a:r>
              <a:rPr lang="en-US" altLang="zh-CN" dirty="0" smtClean="0"/>
              <a:t>container</a:t>
            </a:r>
            <a:r>
              <a:rPr lang="en-US" altLang="zh-CN" dirty="0" smtClean="0"/>
              <a:t>	</a:t>
            </a:r>
            <a:endParaRPr lang="en-US" altLang="zh-CN" dirty="0" smtClean="0"/>
          </a:p>
          <a:p>
            <a:r>
              <a:rPr lang="en-US" altLang="zh-CN" dirty="0" smtClean="0"/>
              <a:t>	</a:t>
            </a:r>
            <a:r>
              <a:rPr lang="zh-CN" altLang="en-US" dirty="0" smtClean="0"/>
              <a:t>文物容器文件夹</a:t>
            </a:r>
            <a:endParaRPr lang="en-US" altLang="zh-CN" dirty="0" smtClean="0"/>
          </a:p>
          <a:p>
            <a:r>
              <a:rPr lang="en-US" altLang="zh-CN" dirty="0" smtClean="0"/>
              <a:t>	</a:t>
            </a:r>
            <a:r>
              <a:rPr lang="en-US" altLang="zh-CN" dirty="0" err="1" smtClean="0"/>
              <a:t>Datafile</a:t>
            </a:r>
            <a:endParaRPr lang="en-US" altLang="zh-CN" dirty="0" smtClean="0"/>
          </a:p>
          <a:p>
            <a:r>
              <a:rPr lang="en-US" altLang="zh-CN" dirty="0" smtClean="0"/>
              <a:t>	</a:t>
            </a:r>
            <a:r>
              <a:rPr lang="en-US" altLang="zh-CN" dirty="0" smtClean="0"/>
              <a:t>	</a:t>
            </a:r>
            <a:r>
              <a:rPr lang="zh-CN" altLang="en-US" dirty="0" smtClean="0"/>
              <a:t>文物影像文件夹</a:t>
            </a:r>
            <a:endParaRPr lang="en-US" altLang="zh-CN" dirty="0" smtClean="0"/>
          </a:p>
          <a:p>
            <a:r>
              <a:rPr lang="en-US" altLang="zh-CN" dirty="0" smtClean="0"/>
              <a:t>	</a:t>
            </a:r>
            <a:r>
              <a:rPr lang="en-US" altLang="zh-CN" dirty="0" smtClean="0"/>
              <a:t>	</a:t>
            </a:r>
            <a:r>
              <a:rPr lang="zh-CN" altLang="en-US" dirty="0" smtClean="0"/>
              <a:t>注释用媒体文件夹</a:t>
            </a:r>
            <a:endParaRPr lang="en-US" altLang="zh-CN" dirty="0" smtClean="0"/>
          </a:p>
          <a:p>
            <a:r>
              <a:rPr lang="en-US" altLang="zh-CN" dirty="0" smtClean="0"/>
              <a:t>	</a:t>
            </a:r>
            <a:r>
              <a:rPr lang="en-US" altLang="zh-CN" dirty="0" smtClean="0"/>
              <a:t>	</a:t>
            </a:r>
            <a:r>
              <a:rPr lang="zh-CN" altLang="en-US" dirty="0" smtClean="0"/>
              <a:t>元数据文件夹</a:t>
            </a:r>
            <a:endParaRPr lang="zh-CN" altLang="en-US" dirty="0"/>
          </a:p>
        </p:txBody>
      </p:sp>
    </p:spTree>
    <p:extLst>
      <p:ext uri="{BB962C8B-B14F-4D97-AF65-F5344CB8AC3E}">
        <p14:creationId xmlns:p14="http://schemas.microsoft.com/office/powerpoint/2010/main" xmlns="" val="5273874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17276" y="188640"/>
            <a:ext cx="8229600" cy="1143000"/>
          </a:xfrm>
        </p:spPr>
        <p:txBody>
          <a:bodyPr/>
          <a:lstStyle/>
          <a:p>
            <a:r>
              <a:rPr lang="zh-CN" altLang="en-US" dirty="0" smtClean="0"/>
              <a:t>交换信息包（</a:t>
            </a:r>
            <a:r>
              <a:rPr lang="en-US" altLang="zh-CN" dirty="0" smtClean="0"/>
              <a:t>2</a:t>
            </a:r>
            <a:r>
              <a:rPr lang="zh-CN" altLang="en-US" dirty="0" smtClean="0"/>
              <a:t>）</a:t>
            </a:r>
            <a:endParaRPr lang="zh-CN" altLang="en-US" dirty="0"/>
          </a:p>
        </p:txBody>
      </p:sp>
      <p:sp>
        <p:nvSpPr>
          <p:cNvPr id="3" name="内容占位符 2"/>
          <p:cNvSpPr>
            <a:spLocks noGrp="1"/>
          </p:cNvSpPr>
          <p:nvPr>
            <p:ph sz="half" idx="4294967295"/>
          </p:nvPr>
        </p:nvSpPr>
        <p:spPr>
          <a:xfrm>
            <a:off x="395536" y="1484784"/>
            <a:ext cx="4038600" cy="4525962"/>
          </a:xfrm>
        </p:spPr>
        <p:txBody>
          <a:bodyPr>
            <a:normAutofit/>
          </a:bodyPr>
          <a:lstStyle/>
          <a:p>
            <a:r>
              <a:rPr lang="zh-CN" altLang="en-US" sz="2400" dirty="0" smtClean="0"/>
              <a:t>对象级交换信息包详细格式（见右图）</a:t>
            </a:r>
            <a:endParaRPr lang="zh-CN" altLang="en-US" sz="2400" dirty="0"/>
          </a:p>
        </p:txBody>
      </p:sp>
      <p:pic>
        <p:nvPicPr>
          <p:cNvPr id="4" name="图片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32076" y="1690687"/>
            <a:ext cx="3900364" cy="4474617"/>
          </a:xfrm>
          <a:prstGeom prst="rect">
            <a:avLst/>
          </a:prstGeom>
        </p:spPr>
      </p:pic>
    </p:spTree>
    <p:extLst>
      <p:ext uri="{BB962C8B-B14F-4D97-AF65-F5344CB8AC3E}">
        <p14:creationId xmlns:p14="http://schemas.microsoft.com/office/powerpoint/2010/main" xmlns="" val="122121918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交换信息</a:t>
            </a:r>
            <a:r>
              <a:rPr lang="zh-CN" altLang="en-US" dirty="0" smtClean="0"/>
              <a:t>包（</a:t>
            </a:r>
            <a:r>
              <a:rPr lang="en-US" altLang="zh-CN" dirty="0" smtClean="0"/>
              <a:t>3</a:t>
            </a:r>
            <a:r>
              <a:rPr lang="zh-CN" altLang="en-US" dirty="0" smtClean="0"/>
              <a:t>）</a:t>
            </a:r>
            <a:endParaRPr lang="zh-CN" altLang="en-US" dirty="0"/>
          </a:p>
        </p:txBody>
      </p:sp>
      <p:sp>
        <p:nvSpPr>
          <p:cNvPr id="3" name="内容占位符 2"/>
          <p:cNvSpPr>
            <a:spLocks noGrp="1"/>
          </p:cNvSpPr>
          <p:nvPr>
            <p:ph idx="1"/>
          </p:nvPr>
        </p:nvSpPr>
        <p:spPr/>
        <p:txBody>
          <a:bodyPr>
            <a:normAutofit lnSpcReduction="10000"/>
          </a:bodyPr>
          <a:lstStyle/>
          <a:p>
            <a:pPr marL="0" indent="0">
              <a:lnSpc>
                <a:spcPct val="150000"/>
              </a:lnSpc>
              <a:buNone/>
            </a:pPr>
            <a:r>
              <a:rPr lang="zh-CN" altLang="en-US" sz="2400" dirty="0"/>
              <a:t>文物</a:t>
            </a:r>
            <a:r>
              <a:rPr lang="zh-CN" altLang="zh-CN" sz="2400" dirty="0" smtClean="0"/>
              <a:t>容器</a:t>
            </a:r>
            <a:r>
              <a:rPr lang="zh-CN" altLang="zh-CN" sz="2400" dirty="0"/>
              <a:t>交换信息包结构说明如下：</a:t>
            </a:r>
          </a:p>
          <a:p>
            <a:pPr lvl="0">
              <a:lnSpc>
                <a:spcPct val="150000"/>
              </a:lnSpc>
            </a:pPr>
            <a:r>
              <a:rPr lang="zh-CN" altLang="en-US" sz="2400" dirty="0"/>
              <a:t>文物</a:t>
            </a:r>
            <a:r>
              <a:rPr lang="zh-CN" altLang="zh-CN" sz="2400" dirty="0" smtClean="0"/>
              <a:t>容器</a:t>
            </a:r>
            <a:r>
              <a:rPr lang="zh-CN" altLang="zh-CN" sz="2400" dirty="0"/>
              <a:t>实例</a:t>
            </a:r>
            <a:r>
              <a:rPr lang="en-US" altLang="zh-CN" sz="2400" dirty="0"/>
              <a:t>ID.zip</a:t>
            </a:r>
            <a:r>
              <a:rPr lang="zh-CN" altLang="zh-CN" sz="2400" dirty="0"/>
              <a:t>：采用</a:t>
            </a:r>
            <a:r>
              <a:rPr lang="en-US" altLang="zh-CN" sz="2400" dirty="0"/>
              <a:t> ZIP</a:t>
            </a:r>
            <a:r>
              <a:rPr lang="zh-CN" altLang="zh-CN" sz="2400" dirty="0"/>
              <a:t>标准对交换信息包进行压缩，以图书容器实例</a:t>
            </a:r>
            <a:r>
              <a:rPr lang="en-US" altLang="zh-CN" sz="2400" dirty="0"/>
              <a:t>ID</a:t>
            </a:r>
            <a:r>
              <a:rPr lang="zh-CN" altLang="zh-CN" sz="2400" dirty="0"/>
              <a:t>作为文件名。</a:t>
            </a:r>
          </a:p>
          <a:p>
            <a:pPr lvl="0">
              <a:lnSpc>
                <a:spcPct val="150000"/>
              </a:lnSpc>
            </a:pPr>
            <a:r>
              <a:rPr lang="en-US" altLang="zh-CN" sz="2400" dirty="0" err="1"/>
              <a:t>mimetype</a:t>
            </a:r>
            <a:r>
              <a:rPr lang="zh-CN" altLang="zh-CN" sz="2400" dirty="0"/>
              <a:t>文件：每个交换信息包文件均含有一个名为</a:t>
            </a:r>
            <a:r>
              <a:rPr lang="en-US" altLang="zh-CN" sz="2400" dirty="0" err="1"/>
              <a:t>mimetype</a:t>
            </a:r>
            <a:r>
              <a:rPr lang="zh-CN" altLang="zh-CN" sz="2400" dirty="0"/>
              <a:t>的文件，其中内容是固定的，用于说明交换信息包文件的格式。文件内容</a:t>
            </a:r>
            <a:r>
              <a:rPr lang="zh-CN" altLang="en-US" sz="2400" dirty="0"/>
              <a:t>为</a:t>
            </a:r>
            <a:r>
              <a:rPr lang="zh-CN" altLang="zh-CN" sz="2400" dirty="0"/>
              <a:t>：</a:t>
            </a:r>
            <a:r>
              <a:rPr lang="en-US" altLang="zh-CN" sz="2400" dirty="0"/>
              <a:t> </a:t>
            </a:r>
            <a:r>
              <a:rPr lang="en-US" altLang="zh-CN" sz="2400" i="1" dirty="0" smtClean="0"/>
              <a:t>application/</a:t>
            </a:r>
            <a:r>
              <a:rPr lang="en-US" altLang="zh-CN" sz="2400" i="1" dirty="0" err="1"/>
              <a:t>rel</a:t>
            </a:r>
            <a:r>
              <a:rPr lang="en-US" altLang="zh-CN" sz="2400" i="1" dirty="0" err="1" smtClean="0"/>
              <a:t>o+zip</a:t>
            </a:r>
            <a:endParaRPr lang="zh-CN" altLang="zh-CN" sz="2400" i="1" dirty="0"/>
          </a:p>
          <a:p>
            <a:pPr marL="0" indent="0">
              <a:lnSpc>
                <a:spcPct val="150000"/>
              </a:lnSpc>
              <a:buNone/>
            </a:pPr>
            <a:r>
              <a:rPr lang="en-US" altLang="zh-CN" sz="2400" dirty="0"/>
              <a:t>     </a:t>
            </a:r>
            <a:r>
              <a:rPr lang="en-US" altLang="zh-CN" sz="2400" dirty="0" err="1"/>
              <a:t>mimetype</a:t>
            </a:r>
            <a:r>
              <a:rPr lang="zh-CN" altLang="zh-CN" sz="2400" dirty="0"/>
              <a:t>文件不含新行或回车，且该文件须作为包交换文件的第一个文件，自身不能压缩。</a:t>
            </a:r>
          </a:p>
          <a:p>
            <a:endParaRPr lang="zh-CN" altLang="en-US" dirty="0"/>
          </a:p>
        </p:txBody>
      </p:sp>
    </p:spTree>
    <p:extLst>
      <p:ext uri="{BB962C8B-B14F-4D97-AF65-F5344CB8AC3E}">
        <p14:creationId xmlns:p14="http://schemas.microsoft.com/office/powerpoint/2010/main" xmlns="" val="139094418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交换信息包（</a:t>
            </a:r>
            <a:r>
              <a:rPr lang="en-US" altLang="zh-CN" dirty="0" smtClean="0"/>
              <a:t>4</a:t>
            </a:r>
            <a:r>
              <a:rPr lang="zh-CN" altLang="en-US" dirty="0" smtClean="0"/>
              <a:t>）</a:t>
            </a:r>
            <a:endParaRPr lang="zh-CN" altLang="en-US" dirty="0"/>
          </a:p>
        </p:txBody>
      </p:sp>
      <p:sp>
        <p:nvSpPr>
          <p:cNvPr id="3" name="内容占位符 2"/>
          <p:cNvSpPr>
            <a:spLocks noGrp="1"/>
          </p:cNvSpPr>
          <p:nvPr>
            <p:ph idx="1"/>
          </p:nvPr>
        </p:nvSpPr>
        <p:spPr>
          <a:xfrm>
            <a:off x="457200" y="1268760"/>
            <a:ext cx="8229600" cy="4525963"/>
          </a:xfrm>
        </p:spPr>
        <p:txBody>
          <a:bodyPr>
            <a:normAutofit/>
          </a:bodyPr>
          <a:lstStyle/>
          <a:p>
            <a:pPr marL="0" lvl="0" indent="0">
              <a:buNone/>
            </a:pPr>
            <a:r>
              <a:rPr lang="en-US" altLang="zh-CN" dirty="0"/>
              <a:t>META-INF</a:t>
            </a:r>
            <a:r>
              <a:rPr lang="zh-CN" altLang="zh-CN" dirty="0"/>
              <a:t>目录：其中包含：</a:t>
            </a:r>
          </a:p>
          <a:p>
            <a:pPr lvl="1"/>
            <a:r>
              <a:rPr lang="en-US" altLang="zh-CN" b="1" dirty="0"/>
              <a:t>container.xml</a:t>
            </a:r>
            <a:r>
              <a:rPr lang="zh-CN" altLang="zh-CN" b="1" dirty="0"/>
              <a:t>，</a:t>
            </a:r>
            <a:r>
              <a:rPr lang="zh-CN" altLang="zh-CN" dirty="0"/>
              <a:t>文件内容如下：</a:t>
            </a:r>
          </a:p>
          <a:p>
            <a:endParaRPr lang="en-US" altLang="zh-CN" dirty="0"/>
          </a:p>
          <a:p>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xmlns="" val="479378832"/>
              </p:ext>
            </p:extLst>
          </p:nvPr>
        </p:nvGraphicFramePr>
        <p:xfrm>
          <a:off x="1619672" y="2132856"/>
          <a:ext cx="6210690" cy="2682240"/>
        </p:xfrm>
        <a:graphic>
          <a:graphicData uri="http://schemas.openxmlformats.org/drawingml/2006/table">
            <a:tbl>
              <a:tblPr>
                <a:tableStyleId>{5C22544A-7EE6-4342-B048-85BDC9FD1C3A}</a:tableStyleId>
              </a:tblPr>
              <a:tblGrid>
                <a:gridCol w="6210690">
                  <a:extLst>
                    <a:ext uri="{9D8B030D-6E8A-4147-A177-3AD203B41FA5}">
                      <a16:colId xmlns:a16="http://schemas.microsoft.com/office/drawing/2014/main" xmlns="" val="20000"/>
                    </a:ext>
                  </a:extLst>
                </a:gridCol>
              </a:tblGrid>
              <a:tr h="2448272">
                <a:tc>
                  <a:txBody>
                    <a:bodyPr/>
                    <a:lstStyle/>
                    <a:p>
                      <a:pPr algn="l">
                        <a:spcAft>
                          <a:spcPts val="0"/>
                        </a:spcAft>
                      </a:pPr>
                      <a:r>
                        <a:rPr lang="en-US" sz="1600" kern="0" dirty="0">
                          <a:effectLst/>
                        </a:rPr>
                        <a:t>&lt;?xml version='1.0' encoding='utf-8'?&gt;</a:t>
                      </a:r>
                      <a:endParaRPr lang="zh-CN" sz="2000" kern="100" dirty="0">
                        <a:effectLst/>
                      </a:endParaRPr>
                    </a:p>
                    <a:p>
                      <a:pPr algn="l">
                        <a:spcAft>
                          <a:spcPts val="0"/>
                        </a:spcAft>
                      </a:pPr>
                      <a:r>
                        <a:rPr lang="en-US" sz="1600" kern="0" dirty="0">
                          <a:effectLst/>
                        </a:rPr>
                        <a:t>&lt;</a:t>
                      </a:r>
                      <a:r>
                        <a:rPr lang="en-US" sz="1600" b="1" kern="0" dirty="0">
                          <a:effectLst/>
                        </a:rPr>
                        <a:t>container</a:t>
                      </a:r>
                      <a:r>
                        <a:rPr lang="en-US" sz="1600" kern="0" dirty="0">
                          <a:effectLst/>
                        </a:rPr>
                        <a:t> version="1.0" </a:t>
                      </a:r>
                      <a:r>
                        <a:rPr lang="en-US" sz="1600" kern="0" dirty="0" err="1">
                          <a:effectLst/>
                        </a:rPr>
                        <a:t>xmlns</a:t>
                      </a:r>
                      <a:r>
                        <a:rPr lang="en-US" sz="1600" kern="0" dirty="0">
                          <a:effectLst/>
                        </a:rPr>
                        <a:t>="</a:t>
                      </a:r>
                      <a:r>
                        <a:rPr lang="en-US" sz="1600" kern="0" dirty="0" err="1">
                          <a:effectLst/>
                        </a:rPr>
                        <a:t>urn:oasis:names:tc:opendocument:xmlns:container</a:t>
                      </a:r>
                      <a:r>
                        <a:rPr lang="en-US" sz="1600" kern="0" dirty="0">
                          <a:effectLst/>
                        </a:rPr>
                        <a:t>"&gt;</a:t>
                      </a:r>
                      <a:endParaRPr lang="zh-CN" sz="2000" kern="100" dirty="0">
                        <a:effectLst/>
                      </a:endParaRPr>
                    </a:p>
                    <a:p>
                      <a:pPr algn="l">
                        <a:spcAft>
                          <a:spcPts val="0"/>
                        </a:spcAft>
                      </a:pPr>
                      <a:r>
                        <a:rPr lang="en-US" sz="1600" kern="0" dirty="0">
                          <a:effectLst/>
                        </a:rPr>
                        <a:t>   &lt;</a:t>
                      </a:r>
                      <a:r>
                        <a:rPr lang="en-US" sz="1600" b="1" kern="0" dirty="0" err="1">
                          <a:effectLst/>
                        </a:rPr>
                        <a:t>rootfiles</a:t>
                      </a:r>
                      <a:r>
                        <a:rPr lang="en-US" sz="1600" kern="0" dirty="0">
                          <a:effectLst/>
                        </a:rPr>
                        <a:t>&gt;</a:t>
                      </a:r>
                      <a:endParaRPr lang="zh-CN" sz="2000" kern="100" dirty="0">
                        <a:effectLst/>
                      </a:endParaRPr>
                    </a:p>
                    <a:p>
                      <a:pPr algn="l">
                        <a:spcAft>
                          <a:spcPts val="0"/>
                        </a:spcAft>
                      </a:pPr>
                      <a:r>
                        <a:rPr lang="en-US" sz="1600" kern="0" dirty="0">
                          <a:effectLst/>
                        </a:rPr>
                        <a:t>      &lt;</a:t>
                      </a:r>
                      <a:r>
                        <a:rPr lang="en-US" sz="1600" kern="0" dirty="0" err="1">
                          <a:effectLst/>
                        </a:rPr>
                        <a:t>rootfile</a:t>
                      </a:r>
                      <a:r>
                        <a:rPr lang="en-US" sz="1600" kern="0" dirty="0">
                          <a:effectLst/>
                        </a:rPr>
                        <a:t> full-path</a:t>
                      </a:r>
                      <a:r>
                        <a:rPr lang="en-US" sz="1600" kern="0" dirty="0" smtClean="0">
                          <a:effectLst/>
                        </a:rPr>
                        <a:t>=“CONTAINER/</a:t>
                      </a:r>
                      <a:r>
                        <a:rPr lang="zh-CN" altLang="en-US" sz="1600" kern="0" dirty="0" smtClean="0">
                          <a:effectLst/>
                        </a:rPr>
                        <a:t>文物</a:t>
                      </a:r>
                      <a:r>
                        <a:rPr lang="zh-CN" sz="1600" kern="0" dirty="0" smtClean="0">
                          <a:effectLst/>
                        </a:rPr>
                        <a:t>容器</a:t>
                      </a:r>
                      <a:r>
                        <a:rPr lang="zh-CN" sz="1600" kern="0" dirty="0">
                          <a:effectLst/>
                        </a:rPr>
                        <a:t>资源图文件</a:t>
                      </a:r>
                      <a:r>
                        <a:rPr lang="en-US" sz="1600" kern="0" dirty="0">
                          <a:effectLst/>
                        </a:rPr>
                        <a:t>" </a:t>
                      </a:r>
                      <a:r>
                        <a:rPr lang="en-US" sz="1600" kern="0" dirty="0" smtClean="0">
                          <a:effectLst/>
                        </a:rPr>
                        <a:t/>
                      </a:r>
                      <a:br>
                        <a:rPr lang="en-US" sz="1600" kern="0" dirty="0" smtClean="0">
                          <a:effectLst/>
                        </a:rPr>
                      </a:br>
                      <a:r>
                        <a:rPr lang="en-US" sz="1600" kern="0" dirty="0" smtClean="0">
                          <a:effectLst/>
                        </a:rPr>
                        <a:t>                    media-type= "application/</a:t>
                      </a:r>
                      <a:r>
                        <a:rPr lang="en-US" altLang="zh-CN" sz="1600" kern="0" dirty="0" err="1" smtClean="0">
                          <a:effectLst/>
                        </a:rPr>
                        <a:t>rel</a:t>
                      </a:r>
                      <a:r>
                        <a:rPr lang="en-US" sz="1600" kern="0" dirty="0" err="1" smtClean="0">
                          <a:effectLst/>
                        </a:rPr>
                        <a:t>opackage+xml</a:t>
                      </a:r>
                      <a:r>
                        <a:rPr lang="en-US" sz="1600" kern="0" dirty="0" smtClean="0">
                          <a:effectLst/>
                        </a:rPr>
                        <a:t>“</a:t>
                      </a:r>
                    </a:p>
                    <a:p>
                      <a:pPr algn="l">
                        <a:spcAft>
                          <a:spcPts val="0"/>
                        </a:spcAft>
                      </a:pPr>
                      <a:r>
                        <a:rPr lang="en-US" sz="1600" kern="0" dirty="0" smtClean="0">
                          <a:effectLst/>
                        </a:rPr>
                        <a:t> </a:t>
                      </a:r>
                      <a:r>
                        <a:rPr lang="en-US" sz="1600" kern="0" baseline="0" dirty="0" smtClean="0">
                          <a:effectLst/>
                        </a:rPr>
                        <a:t>                   </a:t>
                      </a:r>
                      <a:r>
                        <a:rPr lang="en-US" sz="1600" kern="0" dirty="0" smtClean="0">
                          <a:effectLst/>
                        </a:rPr>
                        <a:t>package-type=“</a:t>
                      </a:r>
                      <a:r>
                        <a:rPr lang="en-US" altLang="zh-CN" sz="1600" kern="0" dirty="0" err="1" smtClean="0">
                          <a:effectLst/>
                        </a:rPr>
                        <a:t>relo</a:t>
                      </a:r>
                      <a:r>
                        <a:rPr lang="en-US" sz="1600" kern="0" dirty="0" err="1" smtClean="0">
                          <a:effectLst/>
                        </a:rPr>
                        <a:t>-container-rem+xml</a:t>
                      </a:r>
                      <a:r>
                        <a:rPr lang="en-US" sz="1600" kern="0" dirty="0">
                          <a:effectLst/>
                        </a:rPr>
                        <a:t>" class</a:t>
                      </a:r>
                      <a:r>
                        <a:rPr lang="en-US" sz="1600" kern="0" dirty="0" smtClean="0">
                          <a:effectLst/>
                        </a:rPr>
                        <a:t>=“</a:t>
                      </a:r>
                      <a:r>
                        <a:rPr lang="en-US" sz="1600" kern="0" dirty="0" err="1" smtClean="0">
                          <a:effectLst/>
                        </a:rPr>
                        <a:t>RelicContainer</a:t>
                      </a:r>
                      <a:r>
                        <a:rPr lang="en-US" sz="1600" kern="0" dirty="0">
                          <a:effectLst/>
                        </a:rPr>
                        <a:t>"/&gt;</a:t>
                      </a:r>
                      <a:endParaRPr lang="zh-CN" sz="2000" kern="100" dirty="0">
                        <a:effectLst/>
                      </a:endParaRPr>
                    </a:p>
                    <a:p>
                      <a:pPr algn="l">
                        <a:spcAft>
                          <a:spcPts val="0"/>
                        </a:spcAft>
                      </a:pPr>
                      <a:r>
                        <a:rPr lang="en-US" sz="1600" kern="0" dirty="0">
                          <a:effectLst/>
                        </a:rPr>
                        <a:t> &lt;/</a:t>
                      </a:r>
                      <a:r>
                        <a:rPr lang="en-US" sz="1600" b="1" kern="0" dirty="0" err="1">
                          <a:effectLst/>
                        </a:rPr>
                        <a:t>rootfiles</a:t>
                      </a:r>
                      <a:r>
                        <a:rPr lang="en-US" sz="1600" kern="0" dirty="0">
                          <a:effectLst/>
                        </a:rPr>
                        <a:t>&gt;</a:t>
                      </a:r>
                      <a:endParaRPr lang="zh-CN" sz="2000" kern="100" dirty="0">
                        <a:effectLst/>
                      </a:endParaRPr>
                    </a:p>
                    <a:p>
                      <a:pPr algn="l">
                        <a:spcAft>
                          <a:spcPts val="0"/>
                        </a:spcAft>
                      </a:pPr>
                      <a:r>
                        <a:rPr lang="en-US" sz="1600" kern="0" dirty="0">
                          <a:effectLst/>
                        </a:rPr>
                        <a:t>&lt;/</a:t>
                      </a:r>
                      <a:r>
                        <a:rPr lang="en-US" sz="1600" b="1" kern="0" dirty="0">
                          <a:effectLst/>
                        </a:rPr>
                        <a:t>container</a:t>
                      </a:r>
                      <a:r>
                        <a:rPr lang="en-US" sz="1600" kern="0" dirty="0">
                          <a:effectLst/>
                        </a:rPr>
                        <a:t>&gt;</a:t>
                      </a:r>
                      <a:endParaRPr lang="zh-CN" sz="2000" kern="100" dirty="0">
                        <a:effectLst/>
                        <a:latin typeface="Times New Roman"/>
                        <a:ea typeface="宋体"/>
                      </a:endParaRPr>
                    </a:p>
                  </a:txBody>
                  <a:tcPr marL="51435" marR="51435" marT="0" marB="0"/>
                </a:tc>
                <a:extLst>
                  <a:ext uri="{0D108BD9-81ED-4DB2-BD59-A6C34878D82A}">
                    <a16:rowId xmlns:a16="http://schemas.microsoft.com/office/drawing/2014/main" xmlns="" val="10000"/>
                  </a:ext>
                </a:extLst>
              </a:tr>
            </a:tbl>
          </a:graphicData>
        </a:graphic>
      </p:graphicFrame>
      <p:sp>
        <p:nvSpPr>
          <p:cNvPr id="6" name="TextBox 5"/>
          <p:cNvSpPr txBox="1"/>
          <p:nvPr/>
        </p:nvSpPr>
        <p:spPr>
          <a:xfrm>
            <a:off x="2152629" y="4802143"/>
            <a:ext cx="7696643" cy="1985159"/>
          </a:xfrm>
          <a:prstGeom prst="rect">
            <a:avLst/>
          </a:prstGeom>
          <a:noFill/>
        </p:spPr>
        <p:txBody>
          <a:bodyPr wrap="square" rtlCol="0">
            <a:spAutoFit/>
          </a:bodyPr>
          <a:lstStyle/>
          <a:p>
            <a:pPr>
              <a:lnSpc>
                <a:spcPct val="150000"/>
              </a:lnSpc>
            </a:pPr>
            <a:r>
              <a:rPr lang="zh-CN" altLang="en-US" sz="1400" dirty="0"/>
              <a:t>说明：</a:t>
            </a:r>
            <a:r>
              <a:rPr lang="en-US" altLang="zh-CN" sz="1400" dirty="0"/>
              <a:t>&lt;</a:t>
            </a:r>
            <a:r>
              <a:rPr lang="en-US" altLang="zh-CN" sz="1400" dirty="0" err="1"/>
              <a:t>rootfile</a:t>
            </a:r>
            <a:r>
              <a:rPr lang="en-US" altLang="zh-CN" sz="1400" dirty="0"/>
              <a:t>&gt;</a:t>
            </a:r>
            <a:r>
              <a:rPr lang="zh-CN" altLang="zh-CN" sz="1400" dirty="0"/>
              <a:t>元素的属性包括：</a:t>
            </a:r>
          </a:p>
          <a:p>
            <a:pPr>
              <a:lnSpc>
                <a:spcPct val="150000"/>
              </a:lnSpc>
            </a:pPr>
            <a:r>
              <a:rPr lang="en-US" altLang="zh-CN" sz="1400" dirty="0"/>
              <a:t>-- full-path</a:t>
            </a:r>
            <a:r>
              <a:rPr lang="zh-CN" altLang="zh-CN" sz="1400" dirty="0"/>
              <a:t>：给出了当前图书容器的</a:t>
            </a:r>
            <a:r>
              <a:rPr lang="en-US" altLang="zh-CN" sz="1400" dirty="0"/>
              <a:t>ORE</a:t>
            </a:r>
            <a:r>
              <a:rPr lang="zh-CN" altLang="zh-CN" sz="1400" dirty="0"/>
              <a:t>资源图相对路径；</a:t>
            </a:r>
          </a:p>
          <a:p>
            <a:pPr>
              <a:lnSpc>
                <a:spcPct val="150000"/>
              </a:lnSpc>
            </a:pPr>
            <a:r>
              <a:rPr lang="en-US" altLang="zh-CN" sz="1400" dirty="0"/>
              <a:t>-- media-type</a:t>
            </a:r>
            <a:r>
              <a:rPr lang="zh-CN" altLang="zh-CN" sz="1400" dirty="0"/>
              <a:t>：该交换信息包文件的打开方式；</a:t>
            </a:r>
          </a:p>
          <a:p>
            <a:pPr>
              <a:lnSpc>
                <a:spcPct val="150000"/>
              </a:lnSpc>
            </a:pPr>
            <a:r>
              <a:rPr lang="en-US" altLang="zh-CN" sz="1400" dirty="0"/>
              <a:t>-- package-type</a:t>
            </a:r>
            <a:r>
              <a:rPr lang="zh-CN" altLang="zh-CN" sz="1400" dirty="0"/>
              <a:t>表示包类型</a:t>
            </a:r>
            <a:r>
              <a:rPr lang="zh-CN" altLang="zh-CN" sz="1400" dirty="0" smtClean="0"/>
              <a:t>，</a:t>
            </a:r>
            <a:r>
              <a:rPr lang="zh-CN" altLang="en-US" sz="1400" dirty="0"/>
              <a:t>文物</a:t>
            </a:r>
            <a:r>
              <a:rPr lang="zh-CN" altLang="zh-CN" sz="1400" dirty="0" smtClean="0"/>
              <a:t>容器</a:t>
            </a:r>
            <a:r>
              <a:rPr lang="zh-CN" altLang="zh-CN" sz="1400" dirty="0"/>
              <a:t>交换信息包类型</a:t>
            </a:r>
            <a:r>
              <a:rPr lang="zh-CN" altLang="zh-CN" sz="1400" dirty="0" smtClean="0"/>
              <a:t>为</a:t>
            </a:r>
            <a:r>
              <a:rPr lang="en-US" altLang="zh-CN" sz="1400" dirty="0" err="1"/>
              <a:t>rel</a:t>
            </a:r>
            <a:r>
              <a:rPr lang="en-US" altLang="zh-CN" sz="1400" dirty="0" err="1" smtClean="0"/>
              <a:t>o-container-rem+xml</a:t>
            </a:r>
            <a:r>
              <a:rPr lang="zh-CN" altLang="zh-CN" sz="1400" dirty="0"/>
              <a:t>；</a:t>
            </a:r>
          </a:p>
          <a:p>
            <a:pPr>
              <a:lnSpc>
                <a:spcPct val="150000"/>
              </a:lnSpc>
            </a:pPr>
            <a:r>
              <a:rPr lang="en-US" altLang="zh-CN" sz="1400" dirty="0"/>
              <a:t>-- class</a:t>
            </a:r>
            <a:r>
              <a:rPr lang="zh-CN" altLang="zh-CN" sz="1400" dirty="0"/>
              <a:t>表示该容器对象实例对应的类。</a:t>
            </a:r>
          </a:p>
          <a:p>
            <a:endParaRPr lang="zh-CN" altLang="en-US" dirty="0"/>
          </a:p>
        </p:txBody>
      </p:sp>
    </p:spTree>
    <p:extLst>
      <p:ext uri="{BB962C8B-B14F-4D97-AF65-F5344CB8AC3E}">
        <p14:creationId xmlns:p14="http://schemas.microsoft.com/office/powerpoint/2010/main" xmlns="" val="22189673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交换信息包（</a:t>
            </a:r>
            <a:r>
              <a:rPr lang="en-US" altLang="zh-CN" dirty="0" smtClean="0"/>
              <a:t>5</a:t>
            </a:r>
            <a:r>
              <a:rPr lang="zh-CN" altLang="en-US" dirty="0" smtClean="0"/>
              <a:t>）</a:t>
            </a:r>
            <a:endParaRPr lang="zh-CN" altLang="en-US" dirty="0"/>
          </a:p>
        </p:txBody>
      </p:sp>
      <p:sp>
        <p:nvSpPr>
          <p:cNvPr id="3" name="内容占位符 2"/>
          <p:cNvSpPr>
            <a:spLocks noGrp="1"/>
          </p:cNvSpPr>
          <p:nvPr>
            <p:ph idx="1"/>
          </p:nvPr>
        </p:nvSpPr>
        <p:spPr/>
        <p:txBody>
          <a:bodyPr>
            <a:normAutofit lnSpcReduction="10000"/>
          </a:bodyPr>
          <a:lstStyle/>
          <a:p>
            <a:pPr marL="0" indent="0">
              <a:lnSpc>
                <a:spcPct val="150000"/>
              </a:lnSpc>
              <a:buNone/>
            </a:pPr>
            <a:r>
              <a:rPr lang="en-US" altLang="zh-CN" sz="1900" b="1" dirty="0" smtClean="0"/>
              <a:t>relomanifest</a:t>
            </a:r>
            <a:r>
              <a:rPr lang="en-US" altLang="zh-CN" sz="1900" b="1" dirty="0"/>
              <a:t>.*</a:t>
            </a:r>
            <a:r>
              <a:rPr lang="zh-CN" altLang="zh-CN" sz="1900" b="1" dirty="0"/>
              <a:t>：</a:t>
            </a:r>
            <a:r>
              <a:rPr lang="zh-CN" altLang="zh-CN" sz="1900" dirty="0"/>
              <a:t>该清单文件给出了</a:t>
            </a:r>
            <a:r>
              <a:rPr lang="zh-CN" altLang="zh-CN" sz="1900" dirty="0" smtClean="0"/>
              <a:t>该</a:t>
            </a:r>
            <a:r>
              <a:rPr lang="zh-CN" altLang="en-US" sz="1900" dirty="0"/>
              <a:t>文物</a:t>
            </a:r>
            <a:r>
              <a:rPr lang="zh-CN" altLang="zh-CN" sz="1900" dirty="0" smtClean="0"/>
              <a:t>容器</a:t>
            </a:r>
            <a:r>
              <a:rPr lang="zh-CN" altLang="zh-CN" sz="1900" dirty="0"/>
              <a:t>所包含的所有数字内容对象的资源图列表及数据文件列表，该文件命名规则</a:t>
            </a:r>
            <a:r>
              <a:rPr lang="zh-CN" altLang="zh-CN" sz="1900" dirty="0" smtClean="0"/>
              <a:t>为</a:t>
            </a:r>
            <a:r>
              <a:rPr lang="en-US" altLang="zh-CN" sz="1900" dirty="0" smtClean="0"/>
              <a:t>relomanifest</a:t>
            </a:r>
            <a:r>
              <a:rPr lang="en-US" altLang="zh-CN" sz="1900" dirty="0"/>
              <a:t>.*</a:t>
            </a:r>
            <a:r>
              <a:rPr lang="zh-CN" altLang="zh-CN" sz="1900" dirty="0"/>
              <a:t>，若用</a:t>
            </a:r>
            <a:r>
              <a:rPr lang="en-US" altLang="zh-CN" sz="1900" dirty="0"/>
              <a:t>xml</a:t>
            </a:r>
            <a:r>
              <a:rPr lang="zh-CN" altLang="zh-CN" sz="1900" dirty="0"/>
              <a:t>实现，则文件名</a:t>
            </a:r>
            <a:r>
              <a:rPr lang="zh-CN" altLang="zh-CN" sz="1900" dirty="0" smtClean="0"/>
              <a:t>为</a:t>
            </a:r>
            <a:r>
              <a:rPr lang="en-US" altLang="zh-CN" sz="1900" dirty="0"/>
              <a:t>rel</a:t>
            </a:r>
            <a:r>
              <a:rPr lang="en-US" altLang="zh-CN" sz="1900" dirty="0" smtClean="0"/>
              <a:t>omanifest.xml</a:t>
            </a:r>
            <a:r>
              <a:rPr lang="zh-CN" altLang="zh-CN" sz="1900" dirty="0"/>
              <a:t>。</a:t>
            </a:r>
            <a:endParaRPr lang="en-US" altLang="zh-CN" sz="1900" dirty="0"/>
          </a:p>
          <a:p>
            <a:pPr marL="0" indent="0">
              <a:lnSpc>
                <a:spcPct val="150000"/>
              </a:lnSpc>
              <a:buNone/>
            </a:pPr>
            <a:r>
              <a:rPr lang="zh-CN" altLang="zh-CN" sz="1900" dirty="0"/>
              <a:t>该文件的顶级元素为</a:t>
            </a:r>
            <a:r>
              <a:rPr lang="en-US" altLang="zh-CN" sz="1900" dirty="0"/>
              <a:t>&lt;manifest&gt;</a:t>
            </a:r>
            <a:r>
              <a:rPr lang="zh-CN" altLang="zh-CN" sz="1900" dirty="0"/>
              <a:t>，属性包括：</a:t>
            </a:r>
          </a:p>
          <a:p>
            <a:pPr marL="457200" lvl="1" indent="0">
              <a:lnSpc>
                <a:spcPct val="150000"/>
              </a:lnSpc>
              <a:buNone/>
            </a:pPr>
            <a:r>
              <a:rPr lang="en-US" altLang="zh-CN" sz="1500" dirty="0"/>
              <a:t>-- identifier [</a:t>
            </a:r>
            <a:r>
              <a:rPr lang="zh-CN" altLang="zh-CN" sz="1500" dirty="0"/>
              <a:t>必备</a:t>
            </a:r>
            <a:r>
              <a:rPr lang="en-US" altLang="zh-CN" sz="1500" dirty="0"/>
              <a:t>]</a:t>
            </a:r>
            <a:r>
              <a:rPr lang="zh-CN" altLang="zh-CN" sz="1500" dirty="0"/>
              <a:t>：由资源生产者提供的标识符，在内容清单中是唯一的；</a:t>
            </a:r>
            <a:endParaRPr lang="en-US" altLang="zh-CN" sz="1500" dirty="0"/>
          </a:p>
          <a:p>
            <a:pPr marL="457200" lvl="1" indent="0">
              <a:lnSpc>
                <a:spcPct val="150000"/>
              </a:lnSpc>
              <a:buNone/>
            </a:pPr>
            <a:r>
              <a:rPr lang="en-US" altLang="zh-CN" sz="1500" dirty="0"/>
              <a:t>-- version [</a:t>
            </a:r>
            <a:r>
              <a:rPr lang="zh-CN" altLang="zh-CN" sz="1500" dirty="0"/>
              <a:t>必备</a:t>
            </a:r>
            <a:r>
              <a:rPr lang="en-US" altLang="zh-CN" sz="1500" dirty="0"/>
              <a:t>]</a:t>
            </a:r>
            <a:r>
              <a:rPr lang="zh-CN" altLang="zh-CN" sz="1500" dirty="0"/>
              <a:t>：内容清单的版本号，用来区分有相同标识符的内容清单。</a:t>
            </a:r>
          </a:p>
          <a:p>
            <a:pPr marL="0" indent="0">
              <a:lnSpc>
                <a:spcPct val="150000"/>
              </a:lnSpc>
              <a:buNone/>
            </a:pPr>
            <a:r>
              <a:rPr lang="en-US" altLang="zh-CN" sz="1900" dirty="0"/>
              <a:t>&lt;manifest&gt;</a:t>
            </a:r>
            <a:r>
              <a:rPr lang="zh-CN" altLang="zh-CN" sz="1900" dirty="0"/>
              <a:t>下包含子元素</a:t>
            </a:r>
            <a:r>
              <a:rPr lang="en-US" altLang="zh-CN" sz="1900" dirty="0"/>
              <a:t>&lt;item&gt;</a:t>
            </a:r>
            <a:r>
              <a:rPr lang="zh-CN" altLang="zh-CN" sz="1900" dirty="0"/>
              <a:t>，其属性包括：</a:t>
            </a:r>
          </a:p>
          <a:p>
            <a:pPr marL="0" indent="0">
              <a:lnSpc>
                <a:spcPct val="150000"/>
              </a:lnSpc>
              <a:buNone/>
            </a:pPr>
            <a:r>
              <a:rPr lang="en-US" altLang="zh-CN" sz="1500" dirty="0"/>
              <a:t>         -- id [</a:t>
            </a:r>
            <a:r>
              <a:rPr lang="zh-CN" altLang="zh-CN" sz="1500" dirty="0"/>
              <a:t>必备</a:t>
            </a:r>
            <a:r>
              <a:rPr lang="en-US" altLang="zh-CN" sz="1500" dirty="0"/>
              <a:t>]</a:t>
            </a:r>
            <a:r>
              <a:rPr lang="zh-CN" altLang="zh-CN" sz="1500" dirty="0"/>
              <a:t>：唯一标识符；</a:t>
            </a:r>
          </a:p>
          <a:p>
            <a:pPr marL="0" indent="0">
              <a:lnSpc>
                <a:spcPct val="150000"/>
              </a:lnSpc>
              <a:buNone/>
            </a:pPr>
            <a:r>
              <a:rPr lang="en-US" altLang="zh-CN" sz="1500" dirty="0"/>
              <a:t>         -- </a:t>
            </a:r>
            <a:r>
              <a:rPr lang="en-US" altLang="zh-CN" sz="1500" dirty="0" err="1"/>
              <a:t>href</a:t>
            </a:r>
            <a:r>
              <a:rPr lang="en-US" altLang="zh-CN" sz="1500" dirty="0"/>
              <a:t> [</a:t>
            </a:r>
            <a:r>
              <a:rPr lang="zh-CN" altLang="zh-CN" sz="1500" dirty="0"/>
              <a:t>必备</a:t>
            </a:r>
            <a:r>
              <a:rPr lang="en-US" altLang="zh-CN" sz="1500" dirty="0"/>
              <a:t>]</a:t>
            </a:r>
            <a:r>
              <a:rPr lang="zh-CN" altLang="zh-CN" sz="1500" dirty="0"/>
              <a:t>：资源图或数据文件相对于</a:t>
            </a:r>
            <a:r>
              <a:rPr lang="en-US" altLang="zh-CN" sz="1500" dirty="0"/>
              <a:t>CONTAINER</a:t>
            </a:r>
            <a:r>
              <a:rPr lang="zh-CN" altLang="zh-CN" sz="1500" dirty="0"/>
              <a:t>目录的路径；</a:t>
            </a:r>
          </a:p>
          <a:p>
            <a:pPr marL="0" indent="0">
              <a:lnSpc>
                <a:spcPct val="150000"/>
              </a:lnSpc>
              <a:buNone/>
            </a:pPr>
            <a:r>
              <a:rPr lang="en-US" altLang="zh-CN" sz="1500" dirty="0"/>
              <a:t>         -- media-type [</a:t>
            </a:r>
            <a:r>
              <a:rPr lang="zh-CN" altLang="zh-CN" sz="1500" dirty="0"/>
              <a:t>必备</a:t>
            </a:r>
            <a:r>
              <a:rPr lang="en-US" altLang="zh-CN" sz="1500" dirty="0"/>
              <a:t>]</a:t>
            </a:r>
            <a:r>
              <a:rPr lang="zh-CN" altLang="zh-CN" sz="1500" dirty="0"/>
              <a:t>：媒体类型。资源图媒体类型</a:t>
            </a:r>
            <a:r>
              <a:rPr lang="zh-CN" altLang="zh-CN" sz="1500" dirty="0" smtClean="0"/>
              <a:t>为</a:t>
            </a:r>
            <a:r>
              <a:rPr lang="en-US" altLang="zh-CN" sz="1500" dirty="0" err="1"/>
              <a:t>rel</a:t>
            </a:r>
            <a:r>
              <a:rPr lang="en-US" altLang="zh-CN" sz="1500" dirty="0" err="1" smtClean="0"/>
              <a:t>o</a:t>
            </a:r>
            <a:r>
              <a:rPr lang="en-US" altLang="zh-CN" sz="1500" dirty="0" smtClean="0"/>
              <a:t>/</a:t>
            </a:r>
            <a:r>
              <a:rPr lang="en-US" altLang="zh-CN" sz="1500" dirty="0" err="1" smtClean="0"/>
              <a:t>rem+xml</a:t>
            </a:r>
            <a:r>
              <a:rPr lang="zh-CN" altLang="zh-CN" sz="1500" dirty="0"/>
              <a:t>，数据文件媒体类型按其</a:t>
            </a:r>
            <a:r>
              <a:rPr lang="en-US" altLang="zh-CN" sz="1500" dirty="0"/>
              <a:t>MIME</a:t>
            </a:r>
            <a:r>
              <a:rPr lang="zh-CN" altLang="zh-CN" sz="1500" dirty="0"/>
              <a:t>类型处理。</a:t>
            </a:r>
          </a:p>
          <a:p>
            <a:endParaRPr lang="zh-CN" altLang="en-US" dirty="0"/>
          </a:p>
        </p:txBody>
      </p:sp>
    </p:spTree>
    <p:extLst>
      <p:ext uri="{BB962C8B-B14F-4D97-AF65-F5344CB8AC3E}">
        <p14:creationId xmlns:p14="http://schemas.microsoft.com/office/powerpoint/2010/main" xmlns="" val="35930535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交换信息包（</a:t>
            </a:r>
            <a:r>
              <a:rPr lang="en-US" altLang="zh-CN" dirty="0" smtClean="0"/>
              <a:t>6</a:t>
            </a:r>
            <a:r>
              <a:rPr lang="zh-CN" altLang="en-US" dirty="0" smtClean="0"/>
              <a:t>）</a:t>
            </a:r>
            <a:endParaRPr lang="zh-CN" altLang="en-US" dirty="0"/>
          </a:p>
        </p:txBody>
      </p:sp>
      <p:sp>
        <p:nvSpPr>
          <p:cNvPr id="3" name="内容占位符 2"/>
          <p:cNvSpPr>
            <a:spLocks noGrp="1"/>
          </p:cNvSpPr>
          <p:nvPr>
            <p:ph idx="1"/>
          </p:nvPr>
        </p:nvSpPr>
        <p:spPr/>
        <p:txBody>
          <a:bodyPr>
            <a:normAutofit/>
          </a:bodyPr>
          <a:lstStyle/>
          <a:p>
            <a:pPr marL="457200" lvl="1" indent="0">
              <a:lnSpc>
                <a:spcPct val="150000"/>
              </a:lnSpc>
              <a:buNone/>
            </a:pPr>
            <a:r>
              <a:rPr lang="en-US" altLang="zh-CN" b="1" dirty="0"/>
              <a:t>signatures.xml</a:t>
            </a:r>
            <a:r>
              <a:rPr lang="zh-CN" altLang="zh-CN" b="1" dirty="0"/>
              <a:t>：</a:t>
            </a:r>
            <a:r>
              <a:rPr lang="zh-CN" altLang="zh-CN" sz="2000" dirty="0"/>
              <a:t>可选</a:t>
            </a:r>
            <a:endParaRPr lang="en-US" altLang="zh-CN" sz="2000" dirty="0"/>
          </a:p>
          <a:p>
            <a:pPr marL="457200" lvl="1" indent="0">
              <a:lnSpc>
                <a:spcPct val="150000"/>
              </a:lnSpc>
              <a:buNone/>
            </a:pPr>
            <a:r>
              <a:rPr lang="zh-CN" altLang="en-US" sz="2000" dirty="0"/>
              <a:t>该</a:t>
            </a:r>
            <a:r>
              <a:rPr lang="zh-CN" altLang="zh-CN" sz="2000" dirty="0"/>
              <a:t>文件保存了容器及其内容的数字签名。该文件的顶级元素为</a:t>
            </a:r>
            <a:r>
              <a:rPr lang="en-US" altLang="zh-CN" sz="2000" dirty="0"/>
              <a:t>&lt;Signature&gt;</a:t>
            </a:r>
            <a:r>
              <a:rPr lang="zh-CN" altLang="zh-CN" sz="2000" dirty="0"/>
              <a:t>，该元素的定义见</a:t>
            </a:r>
            <a:r>
              <a:rPr lang="en-US" altLang="zh-CN" sz="2000" dirty="0"/>
              <a:t>[XML DSIG Core] XML-Signature Syntax and Processing Version 1.1</a:t>
            </a:r>
            <a:r>
              <a:rPr lang="zh-CN" altLang="zh-CN" sz="2000" dirty="0"/>
              <a:t>。</a:t>
            </a:r>
            <a:endParaRPr lang="en-US" altLang="zh-CN" sz="2000" dirty="0"/>
          </a:p>
          <a:p>
            <a:pPr marL="457200" lvl="1" indent="0">
              <a:lnSpc>
                <a:spcPct val="150000"/>
              </a:lnSpc>
              <a:buNone/>
            </a:pPr>
            <a:r>
              <a:rPr lang="zh-CN" altLang="zh-CN" sz="2000" dirty="0"/>
              <a:t>容器中的任何或所有的文件均可添加签名信息。是否添加以及如何添加取决与签名者。</a:t>
            </a:r>
          </a:p>
          <a:p>
            <a:endParaRPr lang="zh-CN" altLang="en-US" dirty="0"/>
          </a:p>
        </p:txBody>
      </p:sp>
    </p:spTree>
    <p:extLst>
      <p:ext uri="{BB962C8B-B14F-4D97-AF65-F5344CB8AC3E}">
        <p14:creationId xmlns:p14="http://schemas.microsoft.com/office/powerpoint/2010/main" xmlns="" val="2400589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文物常用影像文件格式标准</a:t>
            </a:r>
            <a:endParaRPr lang="en-US" altLang="zh-CN" dirty="0" smtClean="0"/>
          </a:p>
          <a:p>
            <a:r>
              <a:rPr lang="zh-CN" altLang="en-US" dirty="0" smtClean="0"/>
              <a:t>文物</a:t>
            </a:r>
            <a:r>
              <a:rPr lang="zh-CN" altLang="en-US" dirty="0" smtClean="0"/>
              <a:t>常用元数据和数据模型等相关标准</a:t>
            </a:r>
            <a:endParaRPr lang="en-US" altLang="zh-CN" dirty="0" smtClean="0"/>
          </a:p>
          <a:p>
            <a:r>
              <a:rPr lang="zh-CN" altLang="en-US" dirty="0" smtClean="0"/>
              <a:t>语义网与本体相关标准</a:t>
            </a:r>
            <a:endParaRPr lang="en-US" altLang="zh-CN" dirty="0" smtClean="0"/>
          </a:p>
          <a:p>
            <a:endParaRPr lang="en-US" altLang="zh-CN" dirty="0" smtClean="0"/>
          </a:p>
          <a:p>
            <a:endParaRPr lang="zh-CN" altLang="en-US" dirty="0"/>
          </a:p>
        </p:txBody>
      </p:sp>
      <p:sp>
        <p:nvSpPr>
          <p:cNvPr id="3" name="标题 2"/>
          <p:cNvSpPr>
            <a:spLocks noGrp="1"/>
          </p:cNvSpPr>
          <p:nvPr>
            <p:ph type="title"/>
          </p:nvPr>
        </p:nvSpPr>
        <p:spPr/>
        <p:txBody>
          <a:bodyPr/>
          <a:lstStyle/>
          <a:p>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交换信息包（</a:t>
            </a:r>
            <a:r>
              <a:rPr lang="en-US" altLang="zh-CN" dirty="0" smtClean="0"/>
              <a:t>7</a:t>
            </a:r>
            <a:r>
              <a:rPr lang="zh-CN" altLang="en-US" dirty="0" smtClean="0"/>
              <a:t>）</a:t>
            </a:r>
            <a:endParaRPr lang="zh-CN" altLang="en-US" dirty="0"/>
          </a:p>
        </p:txBody>
      </p:sp>
      <p:sp>
        <p:nvSpPr>
          <p:cNvPr id="3" name="内容占位符 2"/>
          <p:cNvSpPr>
            <a:spLocks noGrp="1"/>
          </p:cNvSpPr>
          <p:nvPr>
            <p:ph idx="1"/>
          </p:nvPr>
        </p:nvSpPr>
        <p:spPr/>
        <p:txBody>
          <a:bodyPr>
            <a:normAutofit fontScale="47500" lnSpcReduction="20000"/>
          </a:bodyPr>
          <a:lstStyle/>
          <a:p>
            <a:pPr marL="0" lvl="0" indent="0">
              <a:lnSpc>
                <a:spcPct val="170000"/>
              </a:lnSpc>
              <a:buNone/>
            </a:pPr>
            <a:r>
              <a:rPr lang="en-US" altLang="zh-CN" sz="3600" dirty="0"/>
              <a:t>CONTAINER</a:t>
            </a:r>
            <a:r>
              <a:rPr lang="zh-CN" altLang="zh-CN" sz="3600" dirty="0"/>
              <a:t>目录：该目录包含当前资源的</a:t>
            </a:r>
            <a:r>
              <a:rPr lang="en-US" altLang="zh-CN" sz="3600" dirty="0"/>
              <a:t>ORE</a:t>
            </a:r>
            <a:r>
              <a:rPr lang="zh-CN" altLang="zh-CN" sz="3600" dirty="0"/>
              <a:t>资源图文件、所关联的各类资源对象对应的</a:t>
            </a:r>
            <a:r>
              <a:rPr lang="en-US" altLang="zh-CN" sz="3600" dirty="0"/>
              <a:t>ORE</a:t>
            </a:r>
            <a:r>
              <a:rPr lang="zh-CN" altLang="zh-CN" sz="3600" dirty="0"/>
              <a:t>资源图文件以及</a:t>
            </a:r>
            <a:r>
              <a:rPr lang="en-US" altLang="zh-CN" sz="3600" dirty="0" err="1"/>
              <a:t>dataFile</a:t>
            </a:r>
            <a:r>
              <a:rPr lang="zh-CN" altLang="zh-CN" sz="3600" dirty="0"/>
              <a:t>目录，其中：</a:t>
            </a:r>
          </a:p>
          <a:p>
            <a:pPr lvl="0">
              <a:lnSpc>
                <a:spcPct val="170000"/>
              </a:lnSpc>
            </a:pPr>
            <a:r>
              <a:rPr lang="zh-CN" altLang="zh-CN" sz="3600" dirty="0"/>
              <a:t>当前资源的</a:t>
            </a:r>
            <a:r>
              <a:rPr lang="en-US" altLang="zh-CN" sz="3600" dirty="0"/>
              <a:t>ORE</a:t>
            </a:r>
            <a:r>
              <a:rPr lang="zh-CN" altLang="zh-CN" sz="3600" dirty="0"/>
              <a:t>资源图文件：即</a:t>
            </a:r>
            <a:r>
              <a:rPr lang="zh-CN" altLang="zh-CN" sz="3600" dirty="0" smtClean="0"/>
              <a:t>当前</a:t>
            </a:r>
            <a:r>
              <a:rPr lang="zh-CN" altLang="en-US" sz="3600" dirty="0"/>
              <a:t>文物</a:t>
            </a:r>
            <a:r>
              <a:rPr lang="zh-CN" altLang="zh-CN" sz="3600" dirty="0" smtClean="0"/>
              <a:t>容器</a:t>
            </a:r>
            <a:r>
              <a:rPr lang="zh-CN" altLang="zh-CN" sz="3600" dirty="0"/>
              <a:t>的</a:t>
            </a:r>
            <a:r>
              <a:rPr lang="en-US" altLang="zh-CN" sz="3600" dirty="0"/>
              <a:t>ORE</a:t>
            </a:r>
            <a:r>
              <a:rPr lang="zh-CN" altLang="zh-CN" sz="3600" dirty="0"/>
              <a:t>资源图文件；</a:t>
            </a:r>
          </a:p>
          <a:p>
            <a:pPr lvl="0">
              <a:lnSpc>
                <a:spcPct val="170000"/>
              </a:lnSpc>
            </a:pPr>
            <a:r>
              <a:rPr lang="zh-CN" altLang="zh-CN" sz="3600" dirty="0"/>
              <a:t>所关联的各类资源对象对应的</a:t>
            </a:r>
            <a:r>
              <a:rPr lang="en-US" altLang="zh-CN" sz="3600" dirty="0"/>
              <a:t>ORE</a:t>
            </a:r>
            <a:r>
              <a:rPr lang="zh-CN" altLang="zh-CN" sz="3600" dirty="0"/>
              <a:t>资源图文件：根据所关联的资源对象类型，对资源图文件进行分组，分别存放在对应的目录中。例如与代理者相关的</a:t>
            </a:r>
            <a:r>
              <a:rPr lang="en-US" altLang="zh-CN" sz="3600" dirty="0"/>
              <a:t>ORE</a:t>
            </a:r>
            <a:r>
              <a:rPr lang="zh-CN" altLang="zh-CN" sz="3600" dirty="0"/>
              <a:t>资源图文件存放在</a:t>
            </a:r>
            <a:r>
              <a:rPr lang="en-US" altLang="zh-CN" sz="3600" dirty="0"/>
              <a:t>agent</a:t>
            </a:r>
            <a:r>
              <a:rPr lang="zh-CN" altLang="zh-CN" sz="3600" dirty="0"/>
              <a:t>目录中、与元数据相关的</a:t>
            </a:r>
            <a:r>
              <a:rPr lang="en-US" altLang="zh-CN" sz="3600" dirty="0"/>
              <a:t>ORE</a:t>
            </a:r>
            <a:r>
              <a:rPr lang="zh-CN" altLang="zh-CN" sz="3600" dirty="0"/>
              <a:t>资源图文件存放在</a:t>
            </a:r>
            <a:r>
              <a:rPr lang="en-US" altLang="zh-CN" sz="3600" dirty="0"/>
              <a:t>metadata</a:t>
            </a:r>
            <a:r>
              <a:rPr lang="zh-CN" altLang="zh-CN" sz="3600" dirty="0"/>
              <a:t>目录</a:t>
            </a:r>
            <a:r>
              <a:rPr lang="zh-CN" altLang="zh-CN" sz="3600" dirty="0" smtClean="0"/>
              <a:t>中；</a:t>
            </a:r>
            <a:endParaRPr lang="zh-CN" altLang="zh-CN" sz="3600" dirty="0"/>
          </a:p>
          <a:p>
            <a:pPr>
              <a:lnSpc>
                <a:spcPct val="170000"/>
              </a:lnSpc>
            </a:pPr>
            <a:r>
              <a:rPr lang="en-US" altLang="zh-CN" sz="3600" dirty="0" err="1"/>
              <a:t>dataFile</a:t>
            </a:r>
            <a:r>
              <a:rPr lang="zh-CN" altLang="zh-CN" sz="3600" dirty="0"/>
              <a:t>目录：该目录下的子目录包括</a:t>
            </a:r>
            <a:r>
              <a:rPr lang="en-US" altLang="zh-CN" sz="3600" dirty="0"/>
              <a:t>audio</a:t>
            </a:r>
            <a:r>
              <a:rPr lang="zh-CN" altLang="zh-CN" sz="3600" dirty="0"/>
              <a:t>、</a:t>
            </a:r>
            <a:r>
              <a:rPr lang="en-US" altLang="zh-CN" sz="3600" dirty="0"/>
              <a:t>video</a:t>
            </a:r>
            <a:r>
              <a:rPr lang="zh-CN" altLang="zh-CN" sz="3600" dirty="0"/>
              <a:t>、</a:t>
            </a:r>
            <a:r>
              <a:rPr lang="en-US" altLang="zh-CN" sz="3600" dirty="0"/>
              <a:t> graphics</a:t>
            </a:r>
            <a:r>
              <a:rPr lang="zh-CN" altLang="zh-CN" sz="3600" dirty="0"/>
              <a:t>、</a:t>
            </a:r>
            <a:r>
              <a:rPr lang="en-US" altLang="zh-CN" sz="3600" dirty="0"/>
              <a:t> image</a:t>
            </a:r>
            <a:r>
              <a:rPr lang="zh-CN" altLang="zh-CN" sz="3600" dirty="0"/>
              <a:t>、</a:t>
            </a:r>
            <a:r>
              <a:rPr lang="en-US" altLang="zh-CN" sz="3600" dirty="0"/>
              <a:t> animation</a:t>
            </a:r>
            <a:r>
              <a:rPr lang="zh-CN" altLang="zh-CN" sz="3600" dirty="0"/>
              <a:t>、</a:t>
            </a:r>
            <a:r>
              <a:rPr lang="en-US" altLang="zh-CN" sz="3600" dirty="0" err="1"/>
              <a:t>diskimage</a:t>
            </a:r>
            <a:r>
              <a:rPr lang="zh-CN" altLang="zh-CN" sz="3600" dirty="0"/>
              <a:t>、</a:t>
            </a:r>
            <a:r>
              <a:rPr lang="en-US" altLang="zh-CN" sz="3600" dirty="0" err="1"/>
              <a:t>textDocument</a:t>
            </a:r>
            <a:r>
              <a:rPr lang="zh-CN" altLang="zh-CN" sz="3600" dirty="0"/>
              <a:t>，每个子目录下包含对应类型的数据文件。若没有该类型的数据文件，可以不创建该类型的子目录。</a:t>
            </a:r>
            <a:endParaRPr lang="zh-CN" altLang="en-US" sz="3600" dirty="0"/>
          </a:p>
          <a:p>
            <a:endParaRPr lang="zh-CN" altLang="en-US" dirty="0"/>
          </a:p>
        </p:txBody>
      </p:sp>
    </p:spTree>
    <p:extLst>
      <p:ext uri="{BB962C8B-B14F-4D97-AF65-F5344CB8AC3E}">
        <p14:creationId xmlns:p14="http://schemas.microsoft.com/office/powerpoint/2010/main" xmlns="" val="15228277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交换接口</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lnSpc>
                <a:spcPct val="150000"/>
              </a:lnSpc>
              <a:spcBef>
                <a:spcPts val="0"/>
              </a:spcBef>
              <a:buNone/>
            </a:pPr>
            <a:r>
              <a:rPr lang="zh-CN" altLang="en-US" dirty="0"/>
              <a:t>基于</a:t>
            </a:r>
            <a:r>
              <a:rPr lang="en-US" altLang="zh-CN" dirty="0"/>
              <a:t>OAIS</a:t>
            </a:r>
            <a:r>
              <a:rPr lang="zh-CN" altLang="en-US" dirty="0" smtClean="0"/>
              <a:t>的可移动文物交换系统需要</a:t>
            </a:r>
            <a:r>
              <a:rPr lang="zh-CN" altLang="en-US" dirty="0"/>
              <a:t>提供接口，以</a:t>
            </a:r>
            <a:r>
              <a:rPr lang="zh-CN" altLang="en-US" dirty="0" smtClean="0"/>
              <a:t>供外部</a:t>
            </a:r>
            <a:r>
              <a:rPr lang="zh-CN" altLang="en-US" dirty="0"/>
              <a:t>系统从该系统获取数字内容对象信息（包括元数据、数据流</a:t>
            </a:r>
            <a:r>
              <a:rPr lang="zh-CN" altLang="en-US" dirty="0" smtClean="0"/>
              <a:t>文件等</a:t>
            </a:r>
            <a:r>
              <a:rPr lang="zh-CN" altLang="en-US" dirty="0"/>
              <a:t>）</a:t>
            </a:r>
            <a:r>
              <a:rPr lang="en-US" altLang="zh-CN" dirty="0" smtClean="0"/>
              <a:t>:</a:t>
            </a:r>
          </a:p>
          <a:p>
            <a:pPr marL="0" indent="0">
              <a:lnSpc>
                <a:spcPct val="150000"/>
              </a:lnSpc>
              <a:spcBef>
                <a:spcPts val="0"/>
              </a:spcBef>
              <a:buNone/>
            </a:pPr>
            <a:r>
              <a:rPr lang="en-US" altLang="zh-CN" dirty="0" smtClean="0"/>
              <a:t>1</a:t>
            </a:r>
            <a:r>
              <a:rPr lang="zh-CN" altLang="zh-CN" dirty="0"/>
              <a:t>）获取资源标识符（</a:t>
            </a:r>
            <a:r>
              <a:rPr lang="en-US" altLang="zh-CN" dirty="0" err="1"/>
              <a:t>listIdentifiers</a:t>
            </a:r>
            <a:r>
              <a:rPr lang="zh-CN" altLang="zh-CN" dirty="0"/>
              <a:t>）：获取系统中符合查询条件的资源标识符列表；</a:t>
            </a:r>
          </a:p>
          <a:p>
            <a:pPr marL="0" indent="0">
              <a:lnSpc>
                <a:spcPct val="150000"/>
              </a:lnSpc>
              <a:spcBef>
                <a:spcPts val="0"/>
              </a:spcBef>
              <a:buNone/>
            </a:pPr>
            <a:r>
              <a:rPr lang="en-US" altLang="zh-CN" dirty="0"/>
              <a:t>2</a:t>
            </a:r>
            <a:r>
              <a:rPr lang="zh-CN" altLang="zh-CN" dirty="0"/>
              <a:t>）获取资源</a:t>
            </a:r>
            <a:r>
              <a:rPr lang="en-US" altLang="zh-CN" dirty="0"/>
              <a:t>URI</a:t>
            </a:r>
            <a:r>
              <a:rPr lang="zh-CN" altLang="zh-CN" dirty="0"/>
              <a:t>（</a:t>
            </a:r>
            <a:r>
              <a:rPr lang="en-US" altLang="zh-CN" dirty="0" err="1"/>
              <a:t>listUris</a:t>
            </a:r>
            <a:r>
              <a:rPr lang="zh-CN" altLang="zh-CN" dirty="0"/>
              <a:t>）：获取系统中符合查询条件的某资源对象及其所关联资源对</a:t>
            </a:r>
          </a:p>
          <a:p>
            <a:pPr marL="0" indent="0">
              <a:lnSpc>
                <a:spcPct val="150000"/>
              </a:lnSpc>
              <a:spcBef>
                <a:spcPts val="0"/>
              </a:spcBef>
              <a:buNone/>
            </a:pPr>
            <a:r>
              <a:rPr lang="zh-CN" altLang="zh-CN" dirty="0"/>
              <a:t>象的</a:t>
            </a:r>
            <a:r>
              <a:rPr lang="en-US" altLang="zh-CN" dirty="0"/>
              <a:t>URI</a:t>
            </a:r>
            <a:r>
              <a:rPr lang="zh-CN" altLang="zh-CN" dirty="0"/>
              <a:t>列表；</a:t>
            </a:r>
          </a:p>
          <a:p>
            <a:pPr marL="0" indent="0">
              <a:lnSpc>
                <a:spcPct val="150000"/>
              </a:lnSpc>
              <a:spcBef>
                <a:spcPts val="0"/>
              </a:spcBef>
              <a:buNone/>
            </a:pPr>
            <a:r>
              <a:rPr lang="en-US" altLang="zh-CN" dirty="0"/>
              <a:t>3</a:t>
            </a:r>
            <a:r>
              <a:rPr lang="zh-CN" altLang="zh-CN" dirty="0"/>
              <a:t>）获取元数据（</a:t>
            </a:r>
            <a:r>
              <a:rPr lang="en-US" altLang="zh-CN" dirty="0" err="1"/>
              <a:t>getMetadata</a:t>
            </a:r>
            <a:r>
              <a:rPr lang="zh-CN" altLang="zh-CN" dirty="0"/>
              <a:t>）：获取指定</a:t>
            </a:r>
            <a:r>
              <a:rPr lang="en-US" altLang="zh-CN" dirty="0"/>
              <a:t>URI</a:t>
            </a:r>
            <a:r>
              <a:rPr lang="zh-CN" altLang="zh-CN" dirty="0"/>
              <a:t>的资源对象的元数据。</a:t>
            </a:r>
          </a:p>
          <a:p>
            <a:pPr marL="0" indent="0">
              <a:lnSpc>
                <a:spcPct val="150000"/>
              </a:lnSpc>
              <a:spcBef>
                <a:spcPts val="0"/>
              </a:spcBef>
              <a:buNone/>
            </a:pPr>
            <a:r>
              <a:rPr lang="en-US" altLang="zh-CN" dirty="0"/>
              <a:t>4</a:t>
            </a:r>
            <a:r>
              <a:rPr lang="zh-CN" altLang="zh-CN" dirty="0"/>
              <a:t>）获取数据文件</a:t>
            </a:r>
            <a:r>
              <a:rPr lang="en-US" altLang="zh-CN" dirty="0"/>
              <a:t>URL</a:t>
            </a:r>
            <a:r>
              <a:rPr lang="zh-CN" altLang="zh-CN" dirty="0"/>
              <a:t>（</a:t>
            </a:r>
            <a:r>
              <a:rPr lang="en-US" altLang="zh-CN" dirty="0" err="1"/>
              <a:t>listContentURL</a:t>
            </a:r>
            <a:r>
              <a:rPr lang="zh-CN" altLang="zh-CN" dirty="0"/>
              <a:t>）：获取指定资源对象所关联的数据文件的</a:t>
            </a:r>
            <a:r>
              <a:rPr lang="en-US" altLang="zh-CN" dirty="0"/>
              <a:t>URL</a:t>
            </a:r>
            <a:r>
              <a:rPr lang="zh-CN" altLang="zh-CN" dirty="0"/>
              <a:t>列表；</a:t>
            </a:r>
          </a:p>
          <a:p>
            <a:pPr marL="0" indent="0">
              <a:lnSpc>
                <a:spcPct val="150000"/>
              </a:lnSpc>
              <a:spcBef>
                <a:spcPts val="0"/>
              </a:spcBef>
              <a:buNone/>
            </a:pPr>
            <a:r>
              <a:rPr lang="en-US" altLang="zh-CN" dirty="0"/>
              <a:t>5</a:t>
            </a:r>
            <a:r>
              <a:rPr lang="zh-CN" altLang="zh-CN" dirty="0"/>
              <a:t>）获取数据流（</a:t>
            </a:r>
            <a:r>
              <a:rPr lang="en-US" altLang="zh-CN" dirty="0" err="1"/>
              <a:t>getDataStream</a:t>
            </a:r>
            <a:r>
              <a:rPr lang="zh-CN" altLang="zh-CN" dirty="0"/>
              <a:t>）：获取数据文件对应的数字内容的字节流；</a:t>
            </a:r>
          </a:p>
          <a:p>
            <a:pPr marL="0" indent="0">
              <a:lnSpc>
                <a:spcPct val="150000"/>
              </a:lnSpc>
              <a:spcBef>
                <a:spcPts val="0"/>
              </a:spcBef>
              <a:buNone/>
            </a:pPr>
            <a:r>
              <a:rPr lang="en-US" altLang="zh-CN" dirty="0"/>
              <a:t>6</a:t>
            </a:r>
            <a:r>
              <a:rPr lang="zh-CN" altLang="zh-CN" dirty="0"/>
              <a:t>）获取</a:t>
            </a:r>
            <a:r>
              <a:rPr lang="en-US" altLang="zh-CN" dirty="0"/>
              <a:t>DIP</a:t>
            </a:r>
            <a:r>
              <a:rPr lang="zh-CN" altLang="zh-CN" dirty="0"/>
              <a:t>包（</a:t>
            </a:r>
            <a:r>
              <a:rPr lang="en-US" altLang="zh-CN" dirty="0" err="1"/>
              <a:t>getDIP</a:t>
            </a:r>
            <a:r>
              <a:rPr lang="zh-CN" altLang="zh-CN" dirty="0"/>
              <a:t>）：获取指定</a:t>
            </a:r>
            <a:r>
              <a:rPr lang="en-US" altLang="zh-CN" dirty="0"/>
              <a:t>URI</a:t>
            </a:r>
            <a:r>
              <a:rPr lang="zh-CN" altLang="zh-CN" dirty="0"/>
              <a:t>的资源对象的分发信息包（</a:t>
            </a:r>
            <a:r>
              <a:rPr lang="en-US" altLang="zh-CN" dirty="0"/>
              <a:t>DIP</a:t>
            </a:r>
            <a:r>
              <a:rPr lang="zh-CN" altLang="zh-CN" dirty="0"/>
              <a:t>）；</a:t>
            </a:r>
          </a:p>
          <a:p>
            <a:pPr marL="0" indent="0">
              <a:lnSpc>
                <a:spcPct val="150000"/>
              </a:lnSpc>
              <a:spcBef>
                <a:spcPts val="0"/>
              </a:spcBef>
              <a:buNone/>
            </a:pPr>
            <a:r>
              <a:rPr lang="en-US" altLang="zh-CN" dirty="0"/>
              <a:t>7</a:t>
            </a:r>
            <a:r>
              <a:rPr lang="zh-CN" altLang="zh-CN" dirty="0"/>
              <a:t>）上传数据（</a:t>
            </a:r>
            <a:r>
              <a:rPr lang="en-US" altLang="zh-CN" dirty="0" err="1"/>
              <a:t>uploadSIP</a:t>
            </a:r>
            <a:r>
              <a:rPr lang="zh-CN" altLang="zh-CN" dirty="0"/>
              <a:t>）：将提交信息包（</a:t>
            </a:r>
            <a:r>
              <a:rPr lang="en-US" altLang="zh-CN" dirty="0"/>
              <a:t>SIP</a:t>
            </a:r>
            <a:r>
              <a:rPr lang="zh-CN" altLang="zh-CN" dirty="0"/>
              <a:t>）上传至</a:t>
            </a:r>
            <a:r>
              <a:rPr lang="en-US" altLang="zh-CN" dirty="0"/>
              <a:t>DPRCMS</a:t>
            </a:r>
            <a:r>
              <a:rPr lang="zh-CN" altLang="zh-CN" dirty="0"/>
              <a:t>系统；</a:t>
            </a:r>
          </a:p>
          <a:p>
            <a:pPr marL="0" indent="0">
              <a:lnSpc>
                <a:spcPct val="150000"/>
              </a:lnSpc>
              <a:spcBef>
                <a:spcPts val="0"/>
              </a:spcBef>
              <a:buNone/>
            </a:pPr>
            <a:r>
              <a:rPr lang="en-US" altLang="zh-CN" dirty="0"/>
              <a:t>8</a:t>
            </a:r>
            <a:r>
              <a:rPr lang="zh-CN" altLang="zh-CN" dirty="0"/>
              <a:t>）资源检索（</a:t>
            </a:r>
            <a:r>
              <a:rPr lang="en-US" altLang="zh-CN" dirty="0" err="1"/>
              <a:t>resRetrieve</a:t>
            </a:r>
            <a:r>
              <a:rPr lang="zh-CN" altLang="zh-CN" dirty="0"/>
              <a:t>）：检索系统中资源信息。</a:t>
            </a:r>
          </a:p>
          <a:p>
            <a:pPr>
              <a:lnSpc>
                <a:spcPct val="150000"/>
              </a:lnSpc>
              <a:spcBef>
                <a:spcPts val="0"/>
              </a:spcBef>
            </a:pPr>
            <a:endParaRPr lang="zh-CN" altLang="en-US" sz="3600" dirty="0"/>
          </a:p>
          <a:p>
            <a:endParaRPr lang="zh-CN" altLang="en-US" dirty="0"/>
          </a:p>
        </p:txBody>
      </p:sp>
    </p:spTree>
    <p:extLst>
      <p:ext uri="{BB962C8B-B14F-4D97-AF65-F5344CB8AC3E}">
        <p14:creationId xmlns:p14="http://schemas.microsoft.com/office/powerpoint/2010/main" xmlns="" val="425077519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dirty="0" smtClean="0"/>
              <a:t>课题围绕可移动文物数字化保护需求，通过可移动文物信息采集、加工、存储、服务、交换、传输六个主要环节中数字化技术的集成应用</a:t>
            </a:r>
            <a:endParaRPr lang="en-US" altLang="zh-CN" dirty="0" smtClean="0"/>
          </a:p>
          <a:p>
            <a:r>
              <a:rPr lang="zh-CN" altLang="en-US" dirty="0" smtClean="0"/>
              <a:t>本标准属于信息包交换环节标准。</a:t>
            </a:r>
            <a:endParaRPr lang="zh-CN" altLang="en-US" dirty="0"/>
          </a:p>
        </p:txBody>
      </p:sp>
      <p:sp>
        <p:nvSpPr>
          <p:cNvPr id="3" name="标题 2"/>
          <p:cNvSpPr>
            <a:spLocks noGrp="1"/>
          </p:cNvSpPr>
          <p:nvPr>
            <p:ph type="title"/>
          </p:nvPr>
        </p:nvSpPr>
        <p:spPr/>
        <p:txBody>
          <a:bodyPr/>
          <a:lstStyle/>
          <a:p>
            <a:r>
              <a:rPr lang="zh-CN" altLang="zh-CN" dirty="0" smtClean="0"/>
              <a:t>与其他子课题的关系</a:t>
            </a:r>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对照任务书和可研报告的内容继续修订和完善标准内容</a:t>
            </a:r>
            <a:endParaRPr lang="en-US" altLang="zh-CN" dirty="0" smtClean="0"/>
          </a:p>
          <a:p>
            <a:r>
              <a:rPr lang="zh-CN" altLang="en-US" dirty="0" smtClean="0"/>
              <a:t>征求专家或文博单位意见</a:t>
            </a:r>
            <a:endParaRPr lang="en-US" altLang="zh-CN" dirty="0" smtClean="0"/>
          </a:p>
          <a:p>
            <a:r>
              <a:rPr lang="zh-CN" altLang="en-US" dirty="0" smtClean="0"/>
              <a:t>根据意见修订标准</a:t>
            </a:r>
            <a:endParaRPr lang="zh-CN" altLang="en-US" dirty="0"/>
          </a:p>
        </p:txBody>
      </p:sp>
      <p:sp>
        <p:nvSpPr>
          <p:cNvPr id="3" name="标题 2"/>
          <p:cNvSpPr>
            <a:spLocks noGrp="1"/>
          </p:cNvSpPr>
          <p:nvPr>
            <p:ph type="title"/>
          </p:nvPr>
        </p:nvSpPr>
        <p:spPr/>
        <p:txBody>
          <a:bodyPr/>
          <a:lstStyle/>
          <a:p>
            <a:r>
              <a:rPr lang="zh-CN" altLang="zh-CN" dirty="0" smtClean="0"/>
              <a:t>后续进一步研究和完善的内容</a:t>
            </a:r>
            <a:endParaRPr lang="zh-CN"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t>2016</a:t>
            </a:r>
            <a:r>
              <a:rPr lang="zh-CN" altLang="en-US" dirty="0" smtClean="0"/>
              <a:t>年</a:t>
            </a:r>
            <a:r>
              <a:rPr lang="en-US" altLang="zh-CN" dirty="0" smtClean="0"/>
              <a:t>7</a:t>
            </a:r>
            <a:r>
              <a:rPr lang="zh-CN" altLang="en-US" dirty="0" smtClean="0"/>
              <a:t>月：形成征求意见稿</a:t>
            </a:r>
            <a:endParaRPr lang="en-US" altLang="zh-CN" dirty="0" smtClean="0"/>
          </a:p>
          <a:p>
            <a:r>
              <a:rPr lang="en-US" altLang="zh-CN" dirty="0" smtClean="0"/>
              <a:t>2016</a:t>
            </a:r>
            <a:r>
              <a:rPr lang="zh-CN" altLang="en-US" dirty="0" smtClean="0"/>
              <a:t>年</a:t>
            </a:r>
            <a:r>
              <a:rPr lang="en-US" altLang="zh-CN" dirty="0" smtClean="0"/>
              <a:t>10</a:t>
            </a:r>
            <a:r>
              <a:rPr lang="zh-CN" altLang="en-US" dirty="0" smtClean="0"/>
              <a:t>月：形成送审稿</a:t>
            </a:r>
            <a:endParaRPr lang="en-US" altLang="zh-CN" dirty="0" smtClean="0"/>
          </a:p>
          <a:p>
            <a:r>
              <a:rPr lang="en-US" altLang="zh-CN" dirty="0" smtClean="0"/>
              <a:t>2016</a:t>
            </a:r>
            <a:r>
              <a:rPr lang="zh-CN" altLang="en-US" dirty="0" smtClean="0"/>
              <a:t>年</a:t>
            </a:r>
            <a:r>
              <a:rPr lang="en-US" altLang="zh-CN" dirty="0" smtClean="0"/>
              <a:t>12</a:t>
            </a:r>
            <a:r>
              <a:rPr lang="zh-CN" altLang="en-US" dirty="0" smtClean="0"/>
              <a:t>月：形成最终稿</a:t>
            </a:r>
            <a:endParaRPr lang="zh-CN" altLang="en-US" dirty="0"/>
          </a:p>
        </p:txBody>
      </p:sp>
      <p:sp>
        <p:nvSpPr>
          <p:cNvPr id="3" name="标题 2"/>
          <p:cNvSpPr>
            <a:spLocks noGrp="1"/>
          </p:cNvSpPr>
          <p:nvPr>
            <p:ph type="title"/>
          </p:nvPr>
        </p:nvSpPr>
        <p:spPr/>
        <p:txBody>
          <a:bodyPr/>
          <a:lstStyle/>
          <a:p>
            <a:r>
              <a:rPr lang="zh-CN" altLang="zh-CN" dirty="0" smtClean="0"/>
              <a:t>后续计划</a:t>
            </a:r>
            <a:endParaRPr lang="zh-CN" alt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课题涵盖</a:t>
            </a:r>
            <a:r>
              <a:rPr lang="zh-CN" altLang="zh-CN" dirty="0" smtClean="0"/>
              <a:t>信息采集、加工、存储、服务、交换、传输六个主要环节</a:t>
            </a:r>
            <a:endParaRPr lang="en-US" altLang="zh-CN" dirty="0" smtClean="0"/>
          </a:p>
          <a:p>
            <a:r>
              <a:rPr lang="zh-CN" altLang="en-US" dirty="0" smtClean="0"/>
              <a:t>本子课题属于信息包交换标准研究，需要配合相关存储和服务协议制定交换接口</a:t>
            </a:r>
            <a:endParaRPr lang="en-US" altLang="zh-CN" dirty="0" smtClean="0"/>
          </a:p>
          <a:p>
            <a:r>
              <a:rPr lang="zh-CN" altLang="en-US" dirty="0" smtClean="0"/>
              <a:t>需要参考其它子课题相关数据格式</a:t>
            </a:r>
            <a:endParaRPr lang="en-US" altLang="zh-CN" dirty="0" smtClean="0"/>
          </a:p>
        </p:txBody>
      </p:sp>
      <p:sp>
        <p:nvSpPr>
          <p:cNvPr id="3" name="标题 2"/>
          <p:cNvSpPr>
            <a:spLocks noGrp="1"/>
          </p:cNvSpPr>
          <p:nvPr>
            <p:ph type="title"/>
          </p:nvPr>
        </p:nvSpPr>
        <p:spPr/>
        <p:txBody>
          <a:bodyPr/>
          <a:lstStyle/>
          <a:p>
            <a:r>
              <a:rPr lang="zh-CN" altLang="zh-CN" dirty="0" smtClean="0"/>
              <a:t>需要与其他子课题协调的工作</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4294967295"/>
          </p:nvPr>
        </p:nvGraphicFramePr>
        <p:xfrm>
          <a:off x="4724400" y="1676400"/>
          <a:ext cx="441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a:spLocks noGrp="1"/>
          </p:cNvSpPr>
          <p:nvPr>
            <p:ph sz="half" idx="4294967295"/>
          </p:nvPr>
        </p:nvSpPr>
        <p:spPr>
          <a:xfrm>
            <a:off x="539552" y="1417638"/>
            <a:ext cx="4038600" cy="4525962"/>
          </a:xfrm>
        </p:spPr>
        <p:txBody>
          <a:bodyPr>
            <a:normAutofit fontScale="92500" lnSpcReduction="20000"/>
          </a:bodyPr>
          <a:lstStyle/>
          <a:p>
            <a:pPr>
              <a:lnSpc>
                <a:spcPct val="114000"/>
              </a:lnSpc>
            </a:pPr>
            <a:r>
              <a:rPr lang="zh-CN" altLang="en-US" dirty="0" smtClean="0"/>
              <a:t>可移动文物数字化保护的采集方法多种多样，涵盖三维测量、摄影摄像、材料分析等多种不同的技术手段。与可移动文物数字化保护相关的技术在其他领域内已有若干标准规范建立。对这些内容的充分调研与了解是本项目顺利开展的基础，主要的调研内容如右图列表所示。</a:t>
            </a:r>
            <a:endParaRPr lang="zh-CN" dirty="0"/>
          </a:p>
        </p:txBody>
      </p:sp>
      <p:sp>
        <p:nvSpPr>
          <p:cNvPr id="2" name="Rectangle 1"/>
          <p:cNvSpPr>
            <a:spLocks noGrp="1"/>
          </p:cNvSpPr>
          <p:nvPr>
            <p:ph type="title" idx="4294967295"/>
          </p:nvPr>
        </p:nvSpPr>
        <p:spPr>
          <a:xfrm>
            <a:off x="463352" y="278808"/>
            <a:ext cx="8229600" cy="1143000"/>
          </a:xfrm>
        </p:spPr>
        <p:txBody>
          <a:bodyPr>
            <a:normAutofit/>
          </a:bodyPr>
          <a:lstStyle/>
          <a:p>
            <a:r>
              <a:rPr lang="zh-CN" altLang="en-US" dirty="0"/>
              <a:t>资料调研</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a:xfrm>
            <a:off x="914400" y="512064"/>
            <a:ext cx="7772400" cy="914400"/>
          </a:xfrm>
          <a:prstGeom prst="rect">
            <a:avLst/>
          </a:prstGeom>
        </p:spPr>
        <p:txBody>
          <a:bodyPr vert="horz" anchor="t">
            <a:noAutofit/>
          </a:bodyPr>
          <a:lstStyle/>
          <a:p>
            <a:pPr>
              <a:spcBef>
                <a:spcPct val="0"/>
              </a:spcBef>
            </a:pP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采集方法及设备（</a:t>
            </a:r>
            <a:r>
              <a:rPr lang="en-US" altLang="zh-CN" sz="4000" spc="-150" dirty="0" smtClean="0">
                <a:solidFill>
                  <a:schemeClr val="tx2">
                    <a:satMod val="200000"/>
                  </a:schemeClr>
                </a:solidFill>
                <a:effectLst>
                  <a:outerShdw blurRad="50800" dist="50800" dir="2700000" algn="tl" rotWithShape="0">
                    <a:srgbClr val="000000">
                      <a:alpha val="43137"/>
                    </a:srgbClr>
                  </a:outerShdw>
                </a:effectLst>
              </a:rPr>
              <a:t>1</a:t>
            </a:r>
            <a:r>
              <a:rPr lang="zh-CN" altLang="en-US" sz="4000" spc="-150" dirty="0" smtClean="0">
                <a:solidFill>
                  <a:schemeClr val="tx2">
                    <a:satMod val="200000"/>
                  </a:schemeClr>
                </a:solidFill>
                <a:effectLst>
                  <a:outerShdw blurRad="50800" dist="50800" dir="2700000" algn="tl" rotWithShape="0">
                    <a:srgbClr val="000000">
                      <a:alpha val="43137"/>
                    </a:srgbClr>
                  </a:outerShdw>
                </a:effectLst>
              </a:rPr>
              <a:t>）</a:t>
            </a:r>
            <a:endParaRPr kumimoji="0" lang="zh-CN" altLang="en-US" sz="4000" b="0" i="0" u="none" strike="noStrike" kern="1200" cap="none" spc="-150" normalizeH="0" baseline="0" noProof="0" dirty="0">
              <a:ln>
                <a:noFill/>
              </a:ln>
              <a:solidFill>
                <a:schemeClr val="tx2">
                  <a:satMod val="200000"/>
                </a:schemeClr>
              </a:solidFill>
              <a:effectLst>
                <a:outerShdw blurRad="50800" dist="50800" dir="2700000" algn="tl" rotWithShape="0">
                  <a:srgbClr val="000000">
                    <a:alpha val="43137"/>
                  </a:srgbClr>
                </a:outerShdw>
              </a:effectLst>
              <a:uLnTx/>
              <a:uFillTx/>
              <a:latin typeface="+mj-lt"/>
              <a:ea typeface="+mj-ea"/>
              <a:cs typeface="+mj-cs"/>
            </a:endParaRPr>
          </a:p>
        </p:txBody>
      </p:sp>
      <p:sp>
        <p:nvSpPr>
          <p:cNvPr id="7" name="内容占位符 2"/>
          <p:cNvSpPr>
            <a:spLocks noGrp="1"/>
          </p:cNvSpPr>
          <p:nvPr>
            <p:ph idx="1"/>
          </p:nvPr>
        </p:nvSpPr>
        <p:spPr/>
        <p:txBody>
          <a:bodyPr/>
          <a:lstStyle/>
          <a:p>
            <a:pPr>
              <a:lnSpc>
                <a:spcPct val="114000"/>
              </a:lnSpc>
            </a:pPr>
            <a:r>
              <a:rPr lang="zh-CN" altLang="en-US" sz="3000" dirty="0" smtClean="0">
                <a:solidFill>
                  <a:schemeClr val="tx1"/>
                </a:solidFill>
              </a:rPr>
              <a:t>目前可移动文物数字化资源采集主要使用以下方法：二维平面扫描、结构光</a:t>
            </a:r>
            <a:r>
              <a:rPr lang="en-US" altLang="zh-CN" sz="3000" dirty="0" smtClean="0">
                <a:solidFill>
                  <a:schemeClr val="tx1"/>
                </a:solidFill>
              </a:rPr>
              <a:t>/</a:t>
            </a:r>
            <a:r>
              <a:rPr lang="zh-CN" altLang="en-US" sz="3000" dirty="0" smtClean="0">
                <a:solidFill>
                  <a:schemeClr val="tx1"/>
                </a:solidFill>
              </a:rPr>
              <a:t>激光三维扫描、高清摄影摄像、多</a:t>
            </a:r>
            <a:r>
              <a:rPr lang="en-US" altLang="zh-CN" sz="3000" dirty="0" smtClean="0">
                <a:solidFill>
                  <a:schemeClr val="tx1"/>
                </a:solidFill>
              </a:rPr>
              <a:t>/</a:t>
            </a:r>
            <a:r>
              <a:rPr lang="zh-CN" altLang="en-US" sz="3000" dirty="0" smtClean="0">
                <a:solidFill>
                  <a:schemeClr val="tx1"/>
                </a:solidFill>
              </a:rPr>
              <a:t>高光谱成像、</a:t>
            </a:r>
            <a:r>
              <a:rPr lang="en-US" altLang="zh-CN" sz="3000" dirty="0" smtClean="0">
                <a:solidFill>
                  <a:schemeClr val="tx1"/>
                </a:solidFill>
              </a:rPr>
              <a:t>CT/X</a:t>
            </a:r>
            <a:r>
              <a:rPr lang="zh-CN" altLang="en-US" sz="3000" dirty="0" smtClean="0">
                <a:solidFill>
                  <a:schemeClr val="tx1"/>
                </a:solidFill>
              </a:rPr>
              <a:t>光扫描、扫描电子显微镜。这些方法根据获取数据的维度可分为二维平面数据采集方法和三维结构数据采集方法。</a:t>
            </a:r>
            <a:endParaRPr lang="zh-CN" altLang="zh-CN" sz="3000" dirty="0" smtClean="0">
              <a:solidFill>
                <a:schemeClr val="tx1"/>
              </a:solidFill>
            </a:endParaRPr>
          </a:p>
          <a:p>
            <a:endParaRPr lang="zh-CN"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1003</TotalTime>
  <Words>4887</Words>
  <Application>Microsoft Office PowerPoint</Application>
  <PresentationFormat>全屏显示(4:3)</PresentationFormat>
  <Paragraphs>476</Paragraphs>
  <Slides>75</Slides>
  <Notes>10</Notes>
  <HiddenSlides>0</HiddenSlides>
  <MMClips>0</MMClips>
  <ScaleCrop>false</ScaleCrop>
  <HeadingPairs>
    <vt:vector size="4" baseType="variant">
      <vt:variant>
        <vt:lpstr>主题</vt:lpstr>
      </vt:variant>
      <vt:variant>
        <vt:i4>1</vt:i4>
      </vt:variant>
      <vt:variant>
        <vt:lpstr>幻灯片标题</vt:lpstr>
      </vt:variant>
      <vt:variant>
        <vt:i4>75</vt:i4>
      </vt:variant>
    </vt:vector>
  </HeadingPairs>
  <TitlesOfParts>
    <vt:vector size="76" baseType="lpstr">
      <vt:lpstr>聚合</vt:lpstr>
      <vt:lpstr>《基于可移动文物的多粒度的馆藏信息包的交换关键标准及示范研究》</vt:lpstr>
      <vt:lpstr>研究目标</vt:lpstr>
      <vt:lpstr>技术方案</vt:lpstr>
      <vt:lpstr>创新点</vt:lpstr>
      <vt:lpstr>进展情况</vt:lpstr>
      <vt:lpstr>成果列表</vt:lpstr>
      <vt:lpstr>幻灯片 7</vt:lpstr>
      <vt:lpstr>资料调研</vt:lpstr>
      <vt:lpstr>幻灯片 9</vt:lpstr>
      <vt:lpstr>幻灯片 10</vt:lpstr>
      <vt:lpstr>幻灯片 11</vt:lpstr>
      <vt:lpstr> </vt:lpstr>
      <vt:lpstr>幻灯片 13</vt:lpstr>
      <vt:lpstr> </vt:lpstr>
      <vt:lpstr> </vt:lpstr>
      <vt:lpstr>幻灯片 16</vt:lpstr>
      <vt:lpstr> </vt:lpstr>
      <vt:lpstr> </vt:lpstr>
      <vt:lpstr>VRML</vt:lpstr>
      <vt:lpstr>X3d</vt:lpstr>
      <vt:lpstr>Autodesk Maya</vt:lpstr>
      <vt:lpstr>3Ds MAX</vt:lpstr>
      <vt:lpstr>数字化资源的格式</vt:lpstr>
      <vt:lpstr>STL</vt:lpstr>
      <vt:lpstr>OBJ</vt:lpstr>
      <vt:lpstr>U3d</vt:lpstr>
      <vt:lpstr>IGS</vt:lpstr>
      <vt:lpstr>幻灯片 28</vt:lpstr>
      <vt:lpstr>DC</vt:lpstr>
      <vt:lpstr>CDWA</vt:lpstr>
      <vt:lpstr>CDWA Lite</vt:lpstr>
      <vt:lpstr>LIDO</vt:lpstr>
      <vt:lpstr>VRA core</vt:lpstr>
      <vt:lpstr>Object ID</vt:lpstr>
      <vt:lpstr>TGN</vt:lpstr>
      <vt:lpstr>EDM</vt:lpstr>
      <vt:lpstr>对比说明</vt:lpstr>
      <vt:lpstr>对比说明</vt:lpstr>
      <vt:lpstr>对比说明</vt:lpstr>
      <vt:lpstr>对比说明</vt:lpstr>
      <vt:lpstr>对比说明</vt:lpstr>
      <vt:lpstr>语义网（OWL）介绍</vt:lpstr>
      <vt:lpstr>语义网（OWL）介绍（2）</vt:lpstr>
      <vt:lpstr>语义网（OWL）介绍（3）</vt:lpstr>
      <vt:lpstr>OAI-ORE标准简介</vt:lpstr>
      <vt:lpstr>OAI-ORE数据模型</vt:lpstr>
      <vt:lpstr>OAI-ORE中资源的构成方式</vt:lpstr>
      <vt:lpstr>RDF与ORE的关系</vt:lpstr>
      <vt:lpstr>OAI-ORE特点（1）</vt:lpstr>
      <vt:lpstr>OAI-ORE特点（2）</vt:lpstr>
      <vt:lpstr>OAI-ORE特点（3）</vt:lpstr>
      <vt:lpstr>其他相关调研</vt:lpstr>
      <vt:lpstr>《ISO 21127:2014 Information and documentation  – A reference ontology for interchange of cultural heritage information》</vt:lpstr>
      <vt:lpstr>《ISO 21127:2014 Information and documentation  – A reference ontology for interchange of cultural heritage information》</vt:lpstr>
      <vt:lpstr>《ISO/IEC TR 10032:2003 Information technology – Reference Model of Data Management》</vt:lpstr>
      <vt:lpstr>ISO 15489-1:2016 Information and documentation – Records management</vt:lpstr>
      <vt:lpstr>标准主要内容</vt:lpstr>
      <vt:lpstr>本体模型</vt:lpstr>
      <vt:lpstr>本体模型图</vt:lpstr>
      <vt:lpstr>本体模型扩展</vt:lpstr>
      <vt:lpstr>馆藏信息包数字内容对象ORE封装</vt:lpstr>
      <vt:lpstr>基本规范简介</vt:lpstr>
      <vt:lpstr>交换信息包类型</vt:lpstr>
      <vt:lpstr>交换信息包（1）</vt:lpstr>
      <vt:lpstr>交换信息包（2）</vt:lpstr>
      <vt:lpstr>交换信息包（3）</vt:lpstr>
      <vt:lpstr>交换信息包（4）</vt:lpstr>
      <vt:lpstr>交换信息包（5）</vt:lpstr>
      <vt:lpstr>交换信息包（6）</vt:lpstr>
      <vt:lpstr>交换信息包（7）</vt:lpstr>
      <vt:lpstr>交换接口</vt:lpstr>
      <vt:lpstr>与其他子课题的关系</vt:lpstr>
      <vt:lpstr>后续进一步研究和完善的内容</vt:lpstr>
      <vt:lpstr>后续计划</vt:lpstr>
      <vt:lpstr>需要与其他子课题协调的工作</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《基于可移动文物的多粒度的馆藏信息包的传输关键标准及示范研究》</dc:title>
  <dc:creator>guanfuzi</dc:creator>
  <cp:lastModifiedBy>ouyuanch</cp:lastModifiedBy>
  <cp:revision>84</cp:revision>
  <dcterms:created xsi:type="dcterms:W3CDTF">2016-06-14T02:28:16Z</dcterms:created>
  <dcterms:modified xsi:type="dcterms:W3CDTF">2016-06-16T10:49:20Z</dcterms:modified>
</cp:coreProperties>
</file>