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4" r:id="rId4"/>
    <p:sldId id="285" r:id="rId5"/>
    <p:sldId id="286" r:id="rId6"/>
    <p:sldId id="287" r:id="rId7"/>
    <p:sldId id="288" r:id="rId8"/>
    <p:sldId id="258" r:id="rId9"/>
    <p:sldId id="259" r:id="rId10"/>
    <p:sldId id="260" r:id="rId11"/>
    <p:sldId id="266" r:id="rId12"/>
    <p:sldId id="268" r:id="rId13"/>
    <p:sldId id="267" r:id="rId14"/>
    <p:sldId id="261" r:id="rId15"/>
    <p:sldId id="262" r:id="rId16"/>
    <p:sldId id="263" r:id="rId17"/>
    <p:sldId id="264" r:id="rId18"/>
    <p:sldId id="265" r:id="rId19"/>
    <p:sldId id="270" r:id="rId20"/>
    <p:sldId id="269" r:id="rId21"/>
    <p:sldId id="271" r:id="rId22"/>
    <p:sldId id="276" r:id="rId23"/>
    <p:sldId id="275" r:id="rId24"/>
    <p:sldId id="272" r:id="rId25"/>
    <p:sldId id="277" r:id="rId26"/>
    <p:sldId id="283" r:id="rId27"/>
    <p:sldId id="273" r:id="rId28"/>
    <p:sldId id="278" r:id="rId29"/>
    <p:sldId id="279" r:id="rId30"/>
    <p:sldId id="280" r:id="rId31"/>
    <p:sldId id="281" r:id="rId32"/>
    <p:sldId id="274"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347"/>
    <p:restoredTop sz="50000"/>
  </p:normalViewPr>
  <p:slideViewPr>
    <p:cSldViewPr snapToGrid="0" snapToObjects="1">
      <p:cViewPr>
        <p:scale>
          <a:sx n="40" d="100"/>
          <a:sy n="40" d="100"/>
        </p:scale>
        <p:origin x="-300" y="-8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57781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44021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3612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45971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50309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6919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13898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31796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16998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63918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D635F10-4C25-604D-8C14-87208E600600}" type="datetimeFigureOut">
              <a:rPr kumimoji="1" lang="zh-CN" altLang="en-US" smtClean="0"/>
              <a:t>2016/6/14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189751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35F10-4C25-604D-8C14-87208E600600}" type="datetimeFigureOut">
              <a:rPr kumimoji="1" lang="zh-CN" altLang="en-US" smtClean="0"/>
              <a:t>2016/6/14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872E5-7E48-4E4E-8C56-15BD32359407}" type="slidenum">
              <a:rPr kumimoji="1" lang="zh-CN" altLang="en-US" smtClean="0"/>
              <a:t>‹#›</a:t>
            </a:fld>
            <a:endParaRPr kumimoji="1" lang="zh-CN" altLang="en-US"/>
          </a:p>
        </p:txBody>
      </p:sp>
    </p:spTree>
    <p:extLst>
      <p:ext uri="{BB962C8B-B14F-4D97-AF65-F5344CB8AC3E}">
        <p14:creationId xmlns:p14="http://schemas.microsoft.com/office/powerpoint/2010/main" val="27173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4400" dirty="0" smtClean="0"/>
              <a:t>基于可移动文物的多粒度的馆藏信息包的交换关键标准及示范研究 </a:t>
            </a:r>
            <a:endParaRPr kumimoji="1" lang="zh-CN" altLang="en-US" sz="4400" dirty="0"/>
          </a:p>
        </p:txBody>
      </p:sp>
      <p:sp>
        <p:nvSpPr>
          <p:cNvPr id="3" name="副标题 2"/>
          <p:cNvSpPr>
            <a:spLocks noGrp="1"/>
          </p:cNvSpPr>
          <p:nvPr>
            <p:ph type="subTitle" idx="1"/>
          </p:nvPr>
        </p:nvSpPr>
        <p:spPr/>
        <p:txBody>
          <a:bodyPr/>
          <a:lstStyle/>
          <a:p>
            <a:r>
              <a:rPr kumimoji="1" lang="zh-CN" altLang="en-US" dirty="0" smtClean="0"/>
              <a:t>阶段汇报</a:t>
            </a:r>
          </a:p>
          <a:p>
            <a:r>
              <a:rPr kumimoji="1" lang="en-US" altLang="zh-CN" dirty="0" smtClean="0"/>
              <a:t>2016-06-14</a:t>
            </a:r>
            <a:endParaRPr kumimoji="1" lang="zh-CN" altLang="en-US" dirty="0"/>
          </a:p>
        </p:txBody>
      </p:sp>
    </p:spTree>
    <p:extLst>
      <p:ext uri="{BB962C8B-B14F-4D97-AF65-F5344CB8AC3E}">
        <p14:creationId xmlns:p14="http://schemas.microsoft.com/office/powerpoint/2010/main" val="1156916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3</a:t>
            </a:r>
            <a:r>
              <a:rPr lang="zh-CN" altLang="en-US" dirty="0"/>
              <a:t>）</a:t>
            </a:r>
          </a:p>
        </p:txBody>
      </p:sp>
      <p:sp>
        <p:nvSpPr>
          <p:cNvPr id="3" name="内容占位符 2"/>
          <p:cNvSpPr>
            <a:spLocks noGrp="1"/>
          </p:cNvSpPr>
          <p:nvPr>
            <p:ph idx="1"/>
          </p:nvPr>
        </p:nvSpPr>
        <p:spPr/>
        <p:txBody>
          <a:bodyPr/>
          <a:lstStyle/>
          <a:p>
            <a:pPr>
              <a:lnSpc>
                <a:spcPct val="150000"/>
              </a:lnSpc>
              <a:buNone/>
            </a:pPr>
            <a:r>
              <a:rPr lang="en-US" altLang="zh-CN" dirty="0"/>
              <a:t>OWL</a:t>
            </a:r>
            <a:r>
              <a:rPr lang="zh-CN" altLang="en-US" dirty="0"/>
              <a:t>的属性（</a:t>
            </a:r>
            <a:r>
              <a:rPr lang="en-US" altLang="zh-CN" dirty="0"/>
              <a:t>Property</a:t>
            </a:r>
            <a:r>
              <a:rPr lang="zh-CN" altLang="en-US" dirty="0"/>
              <a:t>）</a:t>
            </a:r>
            <a:endParaRPr lang="en-US" altLang="zh-CN" dirty="0"/>
          </a:p>
          <a:p>
            <a:pPr>
              <a:lnSpc>
                <a:spcPct val="150000"/>
              </a:lnSpc>
            </a:pPr>
            <a:r>
              <a:rPr lang="en-US" altLang="zh-CN" dirty="0"/>
              <a:t>OWL</a:t>
            </a:r>
            <a:r>
              <a:rPr lang="zh-CN" altLang="en-US" dirty="0"/>
              <a:t>的属性 包括如下</a:t>
            </a:r>
            <a:r>
              <a:rPr lang="en-US" altLang="zh-CN" dirty="0"/>
              <a:t>4</a:t>
            </a:r>
            <a:r>
              <a:rPr lang="zh-CN" altLang="en-US" dirty="0"/>
              <a:t>类：对象属性（</a:t>
            </a:r>
            <a:r>
              <a:rPr lang="en-US" altLang="zh-CN" dirty="0"/>
              <a:t>Object Property</a:t>
            </a:r>
            <a:r>
              <a:rPr lang="zh-CN" altLang="en-US" dirty="0"/>
              <a:t>）、数值属性（</a:t>
            </a:r>
            <a:r>
              <a:rPr lang="en-US" altLang="zh-CN" dirty="0" err="1"/>
              <a:t>DataType</a:t>
            </a:r>
            <a:r>
              <a:rPr lang="en-US" altLang="zh-CN" dirty="0"/>
              <a:t> Property</a:t>
            </a:r>
            <a:r>
              <a:rPr lang="zh-CN" altLang="en-US" dirty="0"/>
              <a:t>）、注释属性（</a:t>
            </a:r>
            <a:r>
              <a:rPr lang="en-US" altLang="zh-CN" dirty="0"/>
              <a:t>Annotation Property</a:t>
            </a:r>
            <a:r>
              <a:rPr lang="zh-CN" altLang="en-US" dirty="0"/>
              <a:t>）、本体属性（</a:t>
            </a:r>
            <a:r>
              <a:rPr lang="en-US" altLang="zh-CN" dirty="0"/>
              <a:t>Ontology Property</a:t>
            </a:r>
            <a:r>
              <a:rPr lang="zh-CN" altLang="en-US" dirty="0"/>
              <a:t>）。</a:t>
            </a:r>
            <a:endParaRPr lang="en-US" altLang="zh-CN" dirty="0"/>
          </a:p>
          <a:p>
            <a:pPr>
              <a:lnSpc>
                <a:spcPct val="150000"/>
              </a:lnSpc>
            </a:pPr>
            <a:r>
              <a:rPr lang="zh-CN" altLang="en-US" dirty="0"/>
              <a:t>一般，</a:t>
            </a:r>
            <a:r>
              <a:rPr lang="en-US" altLang="zh-CN" dirty="0"/>
              <a:t>OWL</a:t>
            </a:r>
            <a:r>
              <a:rPr lang="zh-CN" altLang="en-US" dirty="0"/>
              <a:t>中的类、属性、个体对应本体中的概念、关系、实例。</a:t>
            </a:r>
            <a:endParaRPr lang="en-US" altLang="zh-CN" dirty="0"/>
          </a:p>
          <a:p>
            <a:endParaRPr lang="zh-CN" altLang="en-US" dirty="0"/>
          </a:p>
        </p:txBody>
      </p:sp>
    </p:spTree>
    <p:extLst>
      <p:ext uri="{BB962C8B-B14F-4D97-AF65-F5344CB8AC3E}">
        <p14:creationId xmlns:p14="http://schemas.microsoft.com/office/powerpoint/2010/main" val="1119260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a:t>
            </a:r>
            <a:endParaRPr lang="zh-CN" altLang="en-US" dirty="0"/>
          </a:p>
        </p:txBody>
      </p:sp>
      <p:sp>
        <p:nvSpPr>
          <p:cNvPr id="3" name="内容占位符 2"/>
          <p:cNvSpPr>
            <a:spLocks noGrp="1"/>
          </p:cNvSpPr>
          <p:nvPr>
            <p:ph idx="1"/>
          </p:nvPr>
        </p:nvSpPr>
        <p:spPr/>
        <p:txBody>
          <a:bodyPr/>
          <a:lstStyle/>
          <a:p>
            <a:r>
              <a:rPr lang="zh-CN" altLang="en-US" dirty="0"/>
              <a:t>目的：采用</a:t>
            </a:r>
            <a:r>
              <a:rPr lang="en-US" altLang="zh-CN" dirty="0"/>
              <a:t>Web</a:t>
            </a:r>
            <a:r>
              <a:rPr lang="zh-CN" altLang="en-US" dirty="0"/>
              <a:t>本体语言（</a:t>
            </a:r>
            <a:r>
              <a:rPr lang="en-US" altLang="zh-CN" dirty="0"/>
              <a:t>OWL</a:t>
            </a:r>
            <a:r>
              <a:rPr lang="zh-CN" altLang="en-US" dirty="0"/>
              <a:t>）和资源描述框架（</a:t>
            </a:r>
            <a:r>
              <a:rPr lang="en-US" altLang="zh-CN" dirty="0"/>
              <a:t>RDF</a:t>
            </a:r>
            <a:r>
              <a:rPr lang="zh-CN" altLang="en-US" dirty="0"/>
              <a:t>）标准，</a:t>
            </a:r>
            <a:r>
              <a:rPr lang="zh-CN" altLang="en-US" dirty="0" smtClean="0"/>
              <a:t>建立可移动文物资源</a:t>
            </a:r>
            <a:r>
              <a:rPr lang="zh-CN" altLang="en-US" dirty="0"/>
              <a:t>本体模型，</a:t>
            </a:r>
            <a:r>
              <a:rPr lang="zh-CN" altLang="en-US" dirty="0" smtClean="0"/>
              <a:t>描述</a:t>
            </a:r>
            <a:r>
              <a:rPr lang="zh-CN" altLang="en-US" dirty="0"/>
              <a:t>可</a:t>
            </a:r>
            <a:r>
              <a:rPr lang="zh-CN" altLang="en-US" dirty="0" smtClean="0"/>
              <a:t>移动文物不同</a:t>
            </a:r>
            <a:r>
              <a:rPr lang="zh-CN" altLang="en-US" dirty="0"/>
              <a:t>粒度的数字内容对象模型（包括对象结构、对象属性、元数据集及其对象关系） ，</a:t>
            </a:r>
            <a:r>
              <a:rPr lang="zh-CN" altLang="en-US" dirty="0" smtClean="0"/>
              <a:t>用于文物机构等对于可移动文物的</a:t>
            </a:r>
            <a:r>
              <a:rPr lang="zh-CN" altLang="en-US" dirty="0"/>
              <a:t>组织和管理，进而实现数字对象的描述、存储、交换、复用。</a:t>
            </a:r>
          </a:p>
          <a:p>
            <a:r>
              <a:rPr lang="zh-CN" altLang="en-US" dirty="0"/>
              <a:t>优势：</a:t>
            </a:r>
          </a:p>
          <a:p>
            <a:r>
              <a:rPr lang="zh-CN" altLang="en-US" dirty="0"/>
              <a:t>具备完整的语义</a:t>
            </a:r>
            <a:r>
              <a:rPr lang="en-US" altLang="zh-CN" dirty="0"/>
              <a:t>——</a:t>
            </a:r>
            <a:r>
              <a:rPr lang="zh-CN" altLang="en-US" dirty="0"/>
              <a:t>包含更加完整、丰富、准确的信息</a:t>
            </a:r>
          </a:p>
          <a:p>
            <a:r>
              <a:rPr lang="zh-CN" altLang="en-US" dirty="0"/>
              <a:t>具备逻辑推理能力</a:t>
            </a:r>
            <a:r>
              <a:rPr lang="en-US" altLang="zh-CN" dirty="0"/>
              <a:t>——</a:t>
            </a:r>
            <a:r>
              <a:rPr lang="zh-CN" altLang="en-US" dirty="0"/>
              <a:t>可自动验证模型的逻辑完整性。</a:t>
            </a:r>
          </a:p>
          <a:p>
            <a:endParaRPr lang="zh-CN" altLang="en-US" dirty="0"/>
          </a:p>
        </p:txBody>
      </p:sp>
    </p:spTree>
    <p:extLst>
      <p:ext uri="{BB962C8B-B14F-4D97-AF65-F5344CB8AC3E}">
        <p14:creationId xmlns:p14="http://schemas.microsoft.com/office/powerpoint/2010/main" val="3576492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本体模型图</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3956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本体模型扩展</a:t>
            </a:r>
            <a:endParaRPr lang="zh-CN" altLang="en-US" dirty="0"/>
          </a:p>
        </p:txBody>
      </p:sp>
      <p:sp>
        <p:nvSpPr>
          <p:cNvPr id="3" name="内容占位符 2"/>
          <p:cNvSpPr>
            <a:spLocks noGrp="1"/>
          </p:cNvSpPr>
          <p:nvPr>
            <p:ph idx="1"/>
          </p:nvPr>
        </p:nvSpPr>
        <p:spPr/>
        <p:txBody>
          <a:bodyPr/>
          <a:lstStyle/>
          <a:p>
            <a:r>
              <a:rPr lang="zh-CN" altLang="zh-CN" dirty="0"/>
              <a:t>本</a:t>
            </a:r>
            <a:r>
              <a:rPr lang="zh-CN" altLang="en-US" dirty="0"/>
              <a:t>标准</a:t>
            </a:r>
            <a:r>
              <a:rPr lang="zh-CN" altLang="zh-CN" dirty="0" smtClean="0"/>
              <a:t>以</a:t>
            </a:r>
            <a:r>
              <a:rPr lang="zh-CN" altLang="en-US" dirty="0"/>
              <a:t>古书</a:t>
            </a:r>
            <a:r>
              <a:rPr lang="zh-CN" altLang="en-US" dirty="0" smtClean="0"/>
              <a:t>画和古青铜器</a:t>
            </a:r>
            <a:r>
              <a:rPr lang="zh-CN" altLang="zh-CN" dirty="0" smtClean="0"/>
              <a:t>作为</a:t>
            </a:r>
            <a:r>
              <a:rPr lang="zh-CN" altLang="zh-CN" dirty="0"/>
              <a:t>主体，其他类型</a:t>
            </a:r>
            <a:r>
              <a:rPr lang="zh-CN" altLang="zh-CN" dirty="0" smtClean="0"/>
              <a:t>的</a:t>
            </a:r>
            <a:r>
              <a:rPr lang="zh-CN" altLang="en-US" dirty="0" smtClean="0"/>
              <a:t>可移动文物资源</a:t>
            </a:r>
            <a:r>
              <a:rPr lang="zh-CN" altLang="zh-CN" dirty="0" smtClean="0"/>
              <a:t>可</a:t>
            </a:r>
            <a:r>
              <a:rPr lang="zh-CN" altLang="zh-CN" dirty="0"/>
              <a:t>根据需要进行扩展</a:t>
            </a:r>
            <a:r>
              <a:rPr lang="zh-CN" altLang="en-US" dirty="0"/>
              <a:t>。</a:t>
            </a:r>
            <a:endParaRPr lang="en-US" altLang="zh-CN" dirty="0"/>
          </a:p>
          <a:p>
            <a:r>
              <a:rPr lang="zh-CN" altLang="zh-CN" dirty="0"/>
              <a:t>扩展方式</a:t>
            </a:r>
            <a:r>
              <a:rPr lang="zh-CN" altLang="en-US" dirty="0"/>
              <a:t>：</a:t>
            </a:r>
            <a:endParaRPr lang="en-US" altLang="zh-CN" dirty="0"/>
          </a:p>
          <a:p>
            <a:pPr lvl="1"/>
            <a:r>
              <a:rPr lang="zh-CN" altLang="zh-CN" dirty="0"/>
              <a:t>扩展受控词汇</a:t>
            </a:r>
            <a:r>
              <a:rPr lang="zh-CN" altLang="en-US" dirty="0"/>
              <a:t>：扩展已有枚举值、增加新的枚举值。</a:t>
            </a:r>
            <a:endParaRPr lang="en-US" altLang="zh-CN" dirty="0"/>
          </a:p>
          <a:p>
            <a:pPr lvl="1"/>
            <a:r>
              <a:rPr lang="zh-CN" altLang="zh-CN" dirty="0"/>
              <a:t>扩展属性</a:t>
            </a:r>
            <a:r>
              <a:rPr lang="zh-CN" altLang="en-US" dirty="0"/>
              <a:t>：增加子属性，增加新属性</a:t>
            </a:r>
            <a:endParaRPr lang="en-US" altLang="zh-CN" dirty="0"/>
          </a:p>
          <a:p>
            <a:pPr lvl="1"/>
            <a:r>
              <a:rPr lang="zh-CN" altLang="zh-CN" dirty="0"/>
              <a:t>扩展类</a:t>
            </a:r>
            <a:r>
              <a:rPr lang="zh-CN" altLang="en-US" dirty="0"/>
              <a:t>：增加子类，增加新类</a:t>
            </a:r>
            <a:endParaRPr lang="en-US" altLang="zh-CN" dirty="0"/>
          </a:p>
          <a:p>
            <a:pPr lvl="1"/>
            <a:r>
              <a:rPr lang="zh-CN" altLang="zh-CN" dirty="0"/>
              <a:t>扩展约束</a:t>
            </a:r>
            <a:r>
              <a:rPr lang="zh-CN" altLang="en-US" dirty="0"/>
              <a:t>：基数约束扩展、取值范围约束扩展、规则约束扩展。</a:t>
            </a:r>
          </a:p>
          <a:p>
            <a:endParaRPr lang="zh-CN" altLang="en-US" dirty="0"/>
          </a:p>
        </p:txBody>
      </p:sp>
    </p:spTree>
    <p:extLst>
      <p:ext uri="{BB962C8B-B14F-4D97-AF65-F5344CB8AC3E}">
        <p14:creationId xmlns:p14="http://schemas.microsoft.com/office/powerpoint/2010/main" val="327291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标准简介</a:t>
            </a:r>
          </a:p>
        </p:txBody>
      </p:sp>
      <p:sp>
        <p:nvSpPr>
          <p:cNvPr id="3" name="内容占位符 2"/>
          <p:cNvSpPr>
            <a:spLocks noGrp="1"/>
          </p:cNvSpPr>
          <p:nvPr>
            <p:ph idx="1"/>
          </p:nvPr>
        </p:nvSpPr>
        <p:spPr/>
        <p:txBody>
          <a:bodyPr>
            <a:normAutofit/>
          </a:bodyPr>
          <a:lstStyle/>
          <a:p>
            <a:r>
              <a:rPr lang="en-US" altLang="zh-CN" dirty="0" smtClean="0"/>
              <a:t>       OAI-ORE</a:t>
            </a:r>
            <a:r>
              <a:rPr lang="zh-CN" altLang="en-US" dirty="0"/>
              <a:t>（</a:t>
            </a:r>
            <a:r>
              <a:rPr lang="en-US" altLang="zh-CN" dirty="0"/>
              <a:t>Open Archive Initiative - Object Reuse and Exchange</a:t>
            </a:r>
            <a:r>
              <a:rPr lang="zh-CN" altLang="en-US" dirty="0"/>
              <a:t>，简称</a:t>
            </a:r>
            <a:r>
              <a:rPr lang="en-US" altLang="zh-CN" dirty="0"/>
              <a:t>ORE</a:t>
            </a:r>
            <a:r>
              <a:rPr lang="zh-CN" altLang="en-US" dirty="0"/>
              <a:t>）用于网络信息资源的聚合及其描述。</a:t>
            </a:r>
          </a:p>
          <a:p>
            <a:r>
              <a:rPr lang="zh-CN" altLang="en-US" dirty="0" smtClean="0"/>
              <a:t>       </a:t>
            </a:r>
            <a:r>
              <a:rPr lang="en-US" altLang="zh-CN" dirty="0"/>
              <a:t>2008</a:t>
            </a:r>
            <a:r>
              <a:rPr lang="zh-CN" altLang="en-US" dirty="0"/>
              <a:t>年</a:t>
            </a:r>
            <a:r>
              <a:rPr lang="en-US" altLang="zh-CN" dirty="0"/>
              <a:t>10</a:t>
            </a:r>
            <a:r>
              <a:rPr lang="zh-CN" altLang="en-US" dirty="0"/>
              <a:t>月</a:t>
            </a:r>
            <a:r>
              <a:rPr lang="en-US" altLang="zh-CN" dirty="0"/>
              <a:t>17</a:t>
            </a:r>
            <a:r>
              <a:rPr lang="zh-CN" altLang="en-US" dirty="0"/>
              <a:t>日，</a:t>
            </a:r>
            <a:r>
              <a:rPr lang="en-US" altLang="zh-CN" dirty="0"/>
              <a:t>ORE</a:t>
            </a:r>
            <a:r>
              <a:rPr lang="zh-CN" altLang="en-US" dirty="0"/>
              <a:t>项目组公布了对象复用与交换规范和执行文档</a:t>
            </a:r>
            <a:r>
              <a:rPr lang="en-US" altLang="zh-CN" dirty="0"/>
              <a:t>ORE1.0</a:t>
            </a:r>
            <a:r>
              <a:rPr lang="zh-CN" altLang="en-US" dirty="0"/>
              <a:t>，其目标是开发标准的、可互操作的、机器可读的机制来表达复合数字对象资源，并且建立复合数字对象内部组件之间的逻辑关系以及网络信息空间中复合对象与其他资源之间的关系，支持数字对象资源的交换、重用、可视化和保存等。</a:t>
            </a:r>
          </a:p>
          <a:p>
            <a:r>
              <a:rPr lang="zh-CN" altLang="en-US" dirty="0"/>
              <a:t>	</a:t>
            </a:r>
            <a:r>
              <a:rPr lang="en-US" altLang="zh-CN" dirty="0" smtClean="0"/>
              <a:t>ORE</a:t>
            </a:r>
            <a:r>
              <a:rPr lang="zh-CN" altLang="en-US" dirty="0"/>
              <a:t>基于</a:t>
            </a:r>
            <a:r>
              <a:rPr lang="en-US" altLang="zh-CN" dirty="0"/>
              <a:t>Web</a:t>
            </a:r>
            <a:r>
              <a:rPr lang="zh-CN" altLang="en-US" dirty="0"/>
              <a:t>架构，利用了语义网、关联数据以及</a:t>
            </a:r>
            <a:r>
              <a:rPr lang="en-US" altLang="zh-CN" dirty="0"/>
              <a:t>URIs</a:t>
            </a:r>
            <a:r>
              <a:rPr lang="zh-CN" altLang="en-US" dirty="0"/>
              <a:t>领域的最新研究成果。它采用</a:t>
            </a:r>
            <a:r>
              <a:rPr lang="en-US" altLang="zh-CN" dirty="0"/>
              <a:t>RDF</a:t>
            </a:r>
            <a:r>
              <a:rPr lang="zh-CN" altLang="en-US" dirty="0"/>
              <a:t>模型的“主体</a:t>
            </a:r>
            <a:r>
              <a:rPr lang="en-US" altLang="zh-CN" dirty="0"/>
              <a:t>—</a:t>
            </a:r>
            <a:r>
              <a:rPr lang="zh-CN" altLang="en-US" dirty="0"/>
              <a:t>谓语</a:t>
            </a:r>
            <a:r>
              <a:rPr lang="en-US" altLang="zh-CN" dirty="0"/>
              <a:t>—</a:t>
            </a:r>
            <a:r>
              <a:rPr lang="zh-CN" altLang="en-US" dirty="0"/>
              <a:t>客体”三元组形式来表示对象之间的关系。</a:t>
            </a:r>
          </a:p>
          <a:p>
            <a:endParaRPr lang="zh-CN" altLang="en-US" dirty="0"/>
          </a:p>
        </p:txBody>
      </p:sp>
    </p:spTree>
    <p:extLst>
      <p:ext uri="{BB962C8B-B14F-4D97-AF65-F5344CB8AC3E}">
        <p14:creationId xmlns:p14="http://schemas.microsoft.com/office/powerpoint/2010/main" val="3973183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数据模型</a:t>
            </a:r>
          </a:p>
        </p:txBody>
      </p:sp>
      <p:sp>
        <p:nvSpPr>
          <p:cNvPr id="3" name="内容占位符 2"/>
          <p:cNvSpPr>
            <a:spLocks noGrp="1"/>
          </p:cNvSpPr>
          <p:nvPr>
            <p:ph idx="1"/>
          </p:nvPr>
        </p:nvSpPr>
        <p:spPr/>
        <p:txBody>
          <a:bodyPr>
            <a:normAutofit fontScale="70000" lnSpcReduction="20000"/>
          </a:bodyPr>
          <a:lstStyle/>
          <a:p>
            <a:pPr>
              <a:lnSpc>
                <a:spcPct val="150000"/>
              </a:lnSpc>
              <a:buNone/>
            </a:pPr>
            <a:r>
              <a:rPr lang="en-US" altLang="zh-CN" dirty="0" smtClean="0"/>
              <a:t>    ORE</a:t>
            </a:r>
            <a:r>
              <a:rPr lang="zh-CN" altLang="en-US" dirty="0"/>
              <a:t>抽象数据模型的主要实体： </a:t>
            </a:r>
            <a:endParaRPr lang="en-US" altLang="zh-CN" dirty="0" smtClean="0"/>
          </a:p>
          <a:p>
            <a:pPr>
              <a:lnSpc>
                <a:spcPct val="150000"/>
              </a:lnSpc>
              <a:buNone/>
            </a:pPr>
            <a:r>
              <a:rPr lang="zh-CN" altLang="zh-CN" dirty="0" smtClean="0">
                <a:solidFill>
                  <a:schemeClr val="accent6"/>
                </a:solidFill>
                <a:latin typeface="黑体" pitchFamily="49" charset="-122"/>
                <a:ea typeface="黑体" pitchFamily="49" charset="-122"/>
                <a:cs typeface="Calibri" pitchFamily="34" charset="0"/>
              </a:rPr>
              <a:t>聚合</a:t>
            </a:r>
            <a:r>
              <a:rPr lang="en-US" altLang="zh-CN" dirty="0"/>
              <a:t>(Aggregation)</a:t>
            </a:r>
            <a:r>
              <a:rPr lang="zh-CN" altLang="en-US" dirty="0"/>
              <a:t>：</a:t>
            </a:r>
            <a:r>
              <a:rPr lang="zh-CN" altLang="zh-CN" dirty="0"/>
              <a:t>是一个抽象的概念，它是指一系列其他资源的集合，在</a:t>
            </a:r>
            <a:r>
              <a:rPr lang="en-US" altLang="zh-CN" dirty="0"/>
              <a:t>ORE</a:t>
            </a:r>
            <a:r>
              <a:rPr lang="zh-CN" altLang="zh-CN" dirty="0"/>
              <a:t>模型</a:t>
            </a:r>
            <a:r>
              <a:rPr lang="zh-CN" altLang="zh-CN" dirty="0" smtClean="0"/>
              <a:t>中指代“</a:t>
            </a:r>
            <a:r>
              <a:rPr lang="en-US" altLang="zh-CN" dirty="0" err="1"/>
              <a:t>ore:Aggregation</a:t>
            </a:r>
            <a:r>
              <a:rPr lang="zh-CN" altLang="zh-CN" dirty="0"/>
              <a:t>”类型的资源。</a:t>
            </a:r>
            <a:r>
              <a:rPr lang="en-US" altLang="zh-CN" dirty="0"/>
              <a:t> </a:t>
            </a:r>
          </a:p>
          <a:p>
            <a:pPr marL="0" indent="0">
              <a:lnSpc>
                <a:spcPct val="150000"/>
              </a:lnSpc>
              <a:buNone/>
            </a:pPr>
            <a:r>
              <a:rPr lang="zh-CN" altLang="zh-CN" dirty="0" smtClean="0">
                <a:solidFill>
                  <a:schemeClr val="accent6"/>
                </a:solidFill>
                <a:latin typeface="黑体" pitchFamily="49" charset="-122"/>
                <a:ea typeface="黑体" pitchFamily="49" charset="-122"/>
              </a:rPr>
              <a:t>被</a:t>
            </a:r>
            <a:r>
              <a:rPr lang="zh-CN" altLang="zh-CN" dirty="0">
                <a:solidFill>
                  <a:schemeClr val="accent6"/>
                </a:solidFill>
                <a:latin typeface="黑体" pitchFamily="49" charset="-122"/>
                <a:ea typeface="黑体" pitchFamily="49" charset="-122"/>
              </a:rPr>
              <a:t>聚合资源</a:t>
            </a:r>
            <a:r>
              <a:rPr lang="en-US" altLang="zh-CN" dirty="0">
                <a:latin typeface="黑体" pitchFamily="49" charset="-122"/>
                <a:ea typeface="黑体" pitchFamily="49" charset="-122"/>
              </a:rPr>
              <a:t>(</a:t>
            </a:r>
            <a:r>
              <a:rPr lang="en-US" altLang="zh-CN" dirty="0"/>
              <a:t>Aggregated Resource)</a:t>
            </a:r>
            <a:r>
              <a:rPr lang="zh-CN" altLang="en-US" dirty="0"/>
              <a:t>：是指聚合</a:t>
            </a:r>
            <a:r>
              <a:rPr lang="zh-CN" altLang="zh-CN" dirty="0"/>
              <a:t>中的组件资源。</a:t>
            </a:r>
            <a:r>
              <a:rPr lang="zh-CN" altLang="en-US" dirty="0"/>
              <a:t>在</a:t>
            </a:r>
            <a:r>
              <a:rPr lang="en-US" altLang="zh-CN" dirty="0"/>
              <a:t>OAI-ORE</a:t>
            </a:r>
            <a:r>
              <a:rPr lang="zh-CN" altLang="en-US" dirty="0"/>
              <a:t>中</a:t>
            </a:r>
            <a:r>
              <a:rPr lang="zh-CN" altLang="zh-CN" dirty="0"/>
              <a:t>使用谓词</a:t>
            </a:r>
            <a:r>
              <a:rPr lang="en-US" altLang="zh-CN" dirty="0" err="1"/>
              <a:t>ore:aggregates</a:t>
            </a:r>
            <a:r>
              <a:rPr lang="zh-CN" altLang="zh-CN" dirty="0"/>
              <a:t>表示一个聚合所关联的被聚合资源</a:t>
            </a:r>
            <a:r>
              <a:rPr lang="zh-CN" altLang="en-US" dirty="0"/>
              <a:t>。</a:t>
            </a:r>
            <a:endParaRPr lang="en-US" altLang="zh-CN" dirty="0"/>
          </a:p>
          <a:p>
            <a:pPr marL="0" indent="0">
              <a:lnSpc>
                <a:spcPct val="150000"/>
              </a:lnSpc>
              <a:buNone/>
            </a:pPr>
            <a:r>
              <a:rPr lang="zh-CN" altLang="zh-CN" dirty="0" smtClean="0">
                <a:solidFill>
                  <a:schemeClr val="accent6"/>
                </a:solidFill>
                <a:latin typeface="黑体" pitchFamily="49" charset="-122"/>
                <a:ea typeface="黑体" pitchFamily="49" charset="-122"/>
              </a:rPr>
              <a:t>资源</a:t>
            </a:r>
            <a:r>
              <a:rPr lang="zh-CN" altLang="zh-CN" dirty="0">
                <a:solidFill>
                  <a:schemeClr val="accent6"/>
                </a:solidFill>
                <a:latin typeface="黑体" pitchFamily="49" charset="-122"/>
                <a:ea typeface="黑体" pitchFamily="49" charset="-122"/>
              </a:rPr>
              <a:t>图</a:t>
            </a:r>
            <a:r>
              <a:rPr lang="en-US" altLang="zh-CN" dirty="0"/>
              <a:t>(Resource Map</a:t>
            </a:r>
            <a:r>
              <a:rPr lang="zh-CN" altLang="en-US" dirty="0"/>
              <a:t>，</a:t>
            </a:r>
            <a:r>
              <a:rPr lang="en-US" altLang="zh-CN" dirty="0" err="1"/>
              <a:t>ReM</a:t>
            </a:r>
            <a:r>
              <a:rPr lang="en-US" altLang="zh-CN" dirty="0"/>
              <a:t>)</a:t>
            </a:r>
            <a:r>
              <a:rPr lang="zh-CN" altLang="en-US" dirty="0"/>
              <a:t>：</a:t>
            </a:r>
            <a:r>
              <a:rPr lang="zh-CN" altLang="en-US" dirty="0">
                <a:latin typeface="黑体" pitchFamily="49" charset="-122"/>
                <a:ea typeface="黑体" pitchFamily="49" charset="-122"/>
              </a:rPr>
              <a:t>用于</a:t>
            </a:r>
            <a:r>
              <a:rPr lang="zh-CN" altLang="zh-CN" dirty="0"/>
              <a:t>描述一个聚合，列举其描述聚合的组件（被聚合资源）、组件间的关系、组件与其他资源间的关系以及其他属性等，在</a:t>
            </a:r>
            <a:r>
              <a:rPr lang="en-US" altLang="zh-CN" dirty="0"/>
              <a:t>ORE</a:t>
            </a:r>
            <a:r>
              <a:rPr lang="zh-CN" altLang="zh-CN" dirty="0"/>
              <a:t>模型中指代“</a:t>
            </a:r>
            <a:r>
              <a:rPr lang="en-US" altLang="zh-CN" dirty="0" err="1"/>
              <a:t>ore:ResourceMap</a:t>
            </a:r>
            <a:r>
              <a:rPr lang="zh-CN" altLang="zh-CN" dirty="0"/>
              <a:t>”类型的资源。</a:t>
            </a:r>
            <a:r>
              <a:rPr lang="zh-CN" altLang="en-US" dirty="0"/>
              <a:t>资源图可以用</a:t>
            </a:r>
            <a:r>
              <a:rPr lang="en-US" altLang="zh-CN" b="1" dirty="0"/>
              <a:t>Atom, RDF, </a:t>
            </a:r>
            <a:r>
              <a:rPr lang="en-US" altLang="zh-CN" b="1" dirty="0" err="1"/>
              <a:t>RDFa</a:t>
            </a:r>
            <a:r>
              <a:rPr lang="en-US" altLang="zh-CN" b="1" dirty="0"/>
              <a:t>, HTTP</a:t>
            </a:r>
            <a:r>
              <a:rPr lang="zh-CN" altLang="en-US" dirty="0"/>
              <a:t>格式实现。本标准使用</a:t>
            </a:r>
            <a:r>
              <a:rPr lang="en-US" altLang="zh-CN" dirty="0"/>
              <a:t>RDF</a:t>
            </a:r>
            <a:r>
              <a:rPr lang="zh-CN" altLang="en-US" dirty="0"/>
              <a:t>描述资源图。</a:t>
            </a:r>
            <a:endParaRPr lang="en-US" altLang="zh-CN" dirty="0"/>
          </a:p>
          <a:p>
            <a:endParaRPr lang="zh-CN" altLang="en-US" dirty="0"/>
          </a:p>
        </p:txBody>
      </p:sp>
    </p:spTree>
    <p:extLst>
      <p:ext uri="{BB962C8B-B14F-4D97-AF65-F5344CB8AC3E}">
        <p14:creationId xmlns:p14="http://schemas.microsoft.com/office/powerpoint/2010/main" val="178900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中资源的构成方式</a:t>
            </a:r>
          </a:p>
        </p:txBody>
      </p:sp>
      <p:pic>
        <p:nvPicPr>
          <p:cNvPr id="4" name="图片 3"/>
          <p:cNvPicPr>
            <a:picLocks noChangeAspect="1" noChangeArrowheads="1"/>
          </p:cNvPicPr>
          <p:nvPr/>
        </p:nvPicPr>
        <p:blipFill>
          <a:blip r:embed="rId2" cstate="print"/>
          <a:srcRect/>
          <a:stretch>
            <a:fillRect/>
          </a:stretch>
        </p:blipFill>
        <p:spPr bwMode="auto">
          <a:xfrm>
            <a:off x="1361149" y="2485479"/>
            <a:ext cx="9484060" cy="3341163"/>
          </a:xfrm>
          <a:prstGeom prst="rect">
            <a:avLst/>
          </a:prstGeom>
          <a:noFill/>
          <a:ln w="9525">
            <a:noFill/>
            <a:miter lim="800000"/>
            <a:headEnd/>
            <a:tailEnd/>
          </a:ln>
        </p:spPr>
      </p:pic>
    </p:spTree>
    <p:extLst>
      <p:ext uri="{BB962C8B-B14F-4D97-AF65-F5344CB8AC3E}">
        <p14:creationId xmlns:p14="http://schemas.microsoft.com/office/powerpoint/2010/main" val="2430954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RDF</a:t>
            </a:r>
            <a:r>
              <a:rPr lang="zh-CN" altLang="en-US" dirty="0"/>
              <a:t>与</a:t>
            </a:r>
            <a:r>
              <a:rPr lang="en-US" altLang="zh-CN" dirty="0"/>
              <a:t>ORE</a:t>
            </a:r>
            <a:r>
              <a:rPr lang="zh-CN" altLang="en-US" dirty="0"/>
              <a:t>的关系</a:t>
            </a:r>
          </a:p>
        </p:txBody>
      </p:sp>
      <p:sp>
        <p:nvSpPr>
          <p:cNvPr id="3" name="内容占位符 2"/>
          <p:cNvSpPr>
            <a:spLocks noGrp="1"/>
          </p:cNvSpPr>
          <p:nvPr>
            <p:ph idx="1"/>
          </p:nvPr>
        </p:nvSpPr>
        <p:spPr/>
        <p:txBody>
          <a:bodyPr>
            <a:normAutofit fontScale="92500"/>
          </a:bodyPr>
          <a:lstStyle/>
          <a:p>
            <a:pPr>
              <a:lnSpc>
                <a:spcPct val="130000"/>
              </a:lnSpc>
              <a:buNone/>
            </a:pPr>
            <a:r>
              <a:rPr lang="en-US" altLang="zh-CN" dirty="0" smtClean="0"/>
              <a:t>       </a:t>
            </a:r>
            <a:r>
              <a:rPr lang="en-US" altLang="zh-CN" dirty="0"/>
              <a:t>    RDF</a:t>
            </a:r>
            <a:r>
              <a:rPr lang="zh-CN" altLang="zh-CN" dirty="0"/>
              <a:t>是一种更为基础性的国际标准。任何两个资源之间可以具有多种不同的关系</a:t>
            </a:r>
            <a:r>
              <a:rPr lang="zh-CN" altLang="en-US" dirty="0"/>
              <a:t>，</a:t>
            </a:r>
            <a:r>
              <a:rPr lang="zh-CN" altLang="zh-CN" dirty="0"/>
              <a:t>但这些资源的有机集合作为一个整体，</a:t>
            </a:r>
            <a:r>
              <a:rPr lang="en-US" altLang="zh-CN" dirty="0"/>
              <a:t>RDF</a:t>
            </a:r>
            <a:r>
              <a:rPr lang="zh-CN" altLang="zh-CN" dirty="0"/>
              <a:t>标准很难给出一个整体表示。</a:t>
            </a:r>
            <a:endParaRPr lang="en-US" altLang="zh-CN" dirty="0"/>
          </a:p>
          <a:p>
            <a:pPr>
              <a:lnSpc>
                <a:spcPct val="130000"/>
              </a:lnSpc>
              <a:buNone/>
            </a:pPr>
            <a:r>
              <a:rPr lang="en-US" altLang="zh-CN" dirty="0"/>
              <a:t>		</a:t>
            </a:r>
            <a:r>
              <a:rPr lang="zh-CN" altLang="zh-CN" dirty="0"/>
              <a:t>相比而言，</a:t>
            </a:r>
            <a:r>
              <a:rPr lang="en-US" altLang="zh-CN" dirty="0"/>
              <a:t>ORE</a:t>
            </a:r>
            <a:r>
              <a:rPr lang="zh-CN" altLang="zh-CN" dirty="0"/>
              <a:t>在</a:t>
            </a:r>
            <a:r>
              <a:rPr lang="en-US" altLang="zh-CN" dirty="0"/>
              <a:t>RDF</a:t>
            </a:r>
            <a:r>
              <a:rPr lang="zh-CN" altLang="zh-CN" dirty="0"/>
              <a:t>基础上，给出了一组资源的有机集合的整体表示。</a:t>
            </a:r>
            <a:endParaRPr lang="en-US" altLang="zh-CN" dirty="0"/>
          </a:p>
          <a:p>
            <a:pPr>
              <a:lnSpc>
                <a:spcPct val="120000"/>
              </a:lnSpc>
              <a:buNone/>
            </a:pPr>
            <a:r>
              <a:rPr lang="en-US" altLang="zh-CN" dirty="0"/>
              <a:t>		</a:t>
            </a:r>
            <a:r>
              <a:rPr lang="zh-CN" altLang="zh-CN" dirty="0"/>
              <a:t>换句话说，</a:t>
            </a:r>
            <a:r>
              <a:rPr lang="en-US" altLang="zh-CN" dirty="0"/>
              <a:t>RDF</a:t>
            </a:r>
            <a:r>
              <a:rPr lang="zh-CN" altLang="zh-CN" dirty="0"/>
              <a:t>描述了任意两个资源之间的链接关系；而</a:t>
            </a:r>
            <a:r>
              <a:rPr lang="en-US" altLang="zh-CN" dirty="0"/>
              <a:t>ORE</a:t>
            </a:r>
            <a:r>
              <a:rPr lang="zh-CN" altLang="zh-CN" dirty="0"/>
              <a:t>用于描述一个复合资源的具体构成，该复合资源由多个具体资源及其它们之间的不同链接关系共同组成的，这些链接关系可以用</a:t>
            </a:r>
            <a:r>
              <a:rPr lang="en-US" altLang="zh-CN" dirty="0"/>
              <a:t>RDF</a:t>
            </a:r>
            <a:r>
              <a:rPr lang="zh-CN" altLang="zh-CN" dirty="0"/>
              <a:t>来表示。</a:t>
            </a:r>
            <a:endParaRPr lang="en-US" altLang="zh-CN" dirty="0"/>
          </a:p>
          <a:p>
            <a:endParaRPr lang="zh-CN" altLang="en-US" dirty="0"/>
          </a:p>
        </p:txBody>
      </p:sp>
    </p:spTree>
    <p:extLst>
      <p:ext uri="{BB962C8B-B14F-4D97-AF65-F5344CB8AC3E}">
        <p14:creationId xmlns:p14="http://schemas.microsoft.com/office/powerpoint/2010/main" val="1569582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endParaRPr lang="zh-CN" altLang="en-US" dirty="0"/>
          </a:p>
        </p:txBody>
      </p:sp>
      <p:sp>
        <p:nvSpPr>
          <p:cNvPr id="3" name="内容占位符 2"/>
          <p:cNvSpPr>
            <a:spLocks noGrp="1"/>
          </p:cNvSpPr>
          <p:nvPr>
            <p:ph idx="1"/>
          </p:nvPr>
        </p:nvSpPr>
        <p:spPr/>
        <p:txBody>
          <a:bodyPr/>
          <a:lstStyle/>
          <a:p>
            <a:pPr>
              <a:lnSpc>
                <a:spcPct val="120000"/>
              </a:lnSpc>
              <a:buNone/>
            </a:pPr>
            <a:r>
              <a:rPr lang="en-US" altLang="zh-CN" dirty="0" smtClean="0"/>
              <a:t>           OAI-ORE</a:t>
            </a:r>
            <a:r>
              <a:rPr lang="zh-CN" altLang="zh-CN" dirty="0"/>
              <a:t>采用了</a:t>
            </a:r>
            <a:r>
              <a:rPr lang="en-US" altLang="zh-CN" dirty="0"/>
              <a:t>RDF</a:t>
            </a:r>
            <a:r>
              <a:rPr lang="zh-CN" altLang="zh-CN" dirty="0"/>
              <a:t>作为资源</a:t>
            </a:r>
            <a:r>
              <a:rPr lang="zh-CN" altLang="en-US" dirty="0"/>
              <a:t>及其复合资源</a:t>
            </a:r>
            <a:r>
              <a:rPr lang="zh-CN" altLang="zh-CN" dirty="0"/>
              <a:t>描述的基础。这使</a:t>
            </a:r>
            <a:r>
              <a:rPr lang="en-US" altLang="zh-CN" dirty="0"/>
              <a:t>OAI-ORE</a:t>
            </a:r>
            <a:r>
              <a:rPr lang="zh-CN" altLang="zh-CN" dirty="0"/>
              <a:t>具有强大的资源聚合描述能力，能灵活描述资源的组织和构成方式。</a:t>
            </a:r>
            <a:endParaRPr lang="en-US" altLang="zh-CN" dirty="0"/>
          </a:p>
          <a:p>
            <a:pPr>
              <a:lnSpc>
                <a:spcPct val="120000"/>
              </a:lnSpc>
              <a:buNone/>
            </a:pPr>
            <a:r>
              <a:rPr lang="en-US" altLang="zh-CN" dirty="0"/>
              <a:t>		</a:t>
            </a:r>
            <a:r>
              <a:rPr lang="en-US" altLang="zh-CN" dirty="0" smtClean="0"/>
              <a:t> </a:t>
            </a:r>
            <a:r>
              <a:rPr lang="zh-CN" altLang="zh-CN" dirty="0" smtClean="0"/>
              <a:t>在</a:t>
            </a:r>
            <a:r>
              <a:rPr lang="en-US" altLang="zh-CN" dirty="0"/>
              <a:t>OAI-ORE</a:t>
            </a:r>
            <a:r>
              <a:rPr lang="zh-CN" altLang="zh-CN" dirty="0"/>
              <a:t>中，资源可以是一个概念，也可以是一个物理文件。</a:t>
            </a:r>
            <a:r>
              <a:rPr lang="en-US" altLang="zh-CN" dirty="0"/>
              <a:t>OAI-ORE</a:t>
            </a:r>
            <a:r>
              <a:rPr lang="zh-CN" altLang="zh-CN" dirty="0"/>
              <a:t>可以使得任意资源按照任意结构或关联关系构成有机统一的数字聚合实体。</a:t>
            </a:r>
            <a:r>
              <a:rPr lang="en-US" altLang="zh-CN" dirty="0"/>
              <a:t>	</a:t>
            </a:r>
            <a:endParaRPr lang="en-US" altLang="zh-CN" dirty="0">
              <a:latin typeface="宋体" charset="-122"/>
            </a:endParaRPr>
          </a:p>
        </p:txBody>
      </p:sp>
    </p:spTree>
    <p:extLst>
      <p:ext uri="{BB962C8B-B14F-4D97-AF65-F5344CB8AC3E}">
        <p14:creationId xmlns:p14="http://schemas.microsoft.com/office/powerpoint/2010/main" val="3742220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zh-CN" altLang="en-US" dirty="0" smtClean="0">
                <a:latin typeface="Calibri" pitchFamily="34" charset="0"/>
              </a:rPr>
              <a:t>（</a:t>
            </a:r>
            <a:r>
              <a:rPr lang="en-US" altLang="zh-CN" dirty="0" smtClean="0">
                <a:latin typeface="Calibri" pitchFamily="34" charset="0"/>
              </a:rPr>
              <a:t>2</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lstStyle/>
          <a:p>
            <a:r>
              <a:rPr lang="zh-CN" altLang="en-US" dirty="0" smtClean="0"/>
              <a:t>对于文物机构而言，一样可移动文物对象由多种资源组成，这些资源可以死基本元数据、作者、馆藏单位、图像、视频等；此外，一个作者还可以用基本信息、简历、主要著作、视频资料等资源项来进行描述；一个馆藏党委还可以用另一组资源进行描述。</a:t>
            </a:r>
            <a:endParaRPr lang="en-US" altLang="zh-CN" dirty="0" smtClean="0"/>
          </a:p>
          <a:p>
            <a:r>
              <a:rPr lang="zh-CN" altLang="en-US" dirty="0" smtClean="0"/>
              <a:t>无论</a:t>
            </a:r>
            <a:r>
              <a:rPr lang="zh-CN" altLang="en-US" dirty="0"/>
              <a:t>资源之间的关联关系或结构关系多么复杂，</a:t>
            </a:r>
            <a:r>
              <a:rPr lang="en-US" altLang="zh-CN" dirty="0"/>
              <a:t>ORE</a:t>
            </a:r>
            <a:r>
              <a:rPr lang="zh-CN" altLang="en-US" dirty="0"/>
              <a:t>都能将其很好地描述。</a:t>
            </a:r>
          </a:p>
          <a:p>
            <a:endParaRPr lang="zh-CN" altLang="en-US" dirty="0"/>
          </a:p>
        </p:txBody>
      </p:sp>
    </p:spTree>
    <p:extLst>
      <p:ext uri="{BB962C8B-B14F-4D97-AF65-F5344CB8AC3E}">
        <p14:creationId xmlns:p14="http://schemas.microsoft.com/office/powerpoint/2010/main" val="1602657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研究目标</a:t>
            </a:r>
          </a:p>
          <a:p>
            <a:r>
              <a:rPr kumimoji="1" lang="zh-CN" altLang="en-US" dirty="0" smtClean="0"/>
              <a:t>技术方案</a:t>
            </a:r>
          </a:p>
          <a:p>
            <a:r>
              <a:rPr kumimoji="1" lang="zh-CN" altLang="en-US" dirty="0" smtClean="0"/>
              <a:t>创新点</a:t>
            </a:r>
          </a:p>
          <a:p>
            <a:r>
              <a:rPr kumimoji="1" lang="zh-CN" altLang="en-US" dirty="0" smtClean="0"/>
              <a:t>进展情况</a:t>
            </a:r>
          </a:p>
          <a:p>
            <a:r>
              <a:rPr kumimoji="1" lang="zh-CN" altLang="en-US" dirty="0" smtClean="0"/>
              <a:t>资料调研</a:t>
            </a:r>
          </a:p>
          <a:p>
            <a:r>
              <a:rPr kumimoji="1" lang="zh-CN" altLang="en-US" dirty="0" smtClean="0"/>
              <a:t>调研结论</a:t>
            </a:r>
          </a:p>
          <a:p>
            <a:r>
              <a:rPr kumimoji="1" lang="zh-CN" altLang="en-US" dirty="0" smtClean="0"/>
              <a:t>标准主要内容：信息包表示以及交换接口</a:t>
            </a:r>
          </a:p>
          <a:p>
            <a:r>
              <a:rPr kumimoji="1" lang="zh-CN" altLang="en-US" dirty="0" smtClean="0"/>
              <a:t>与其他子课题的关系</a:t>
            </a:r>
          </a:p>
          <a:p>
            <a:r>
              <a:rPr kumimoji="1" lang="zh-CN" altLang="en-US" dirty="0" smtClean="0"/>
              <a:t>后续进一步研究和完善部分</a:t>
            </a:r>
            <a:endParaRPr kumimoji="1" lang="zh-CN" altLang="en-US" dirty="0"/>
          </a:p>
        </p:txBody>
      </p:sp>
    </p:spTree>
    <p:extLst>
      <p:ext uri="{BB962C8B-B14F-4D97-AF65-F5344CB8AC3E}">
        <p14:creationId xmlns:p14="http://schemas.microsoft.com/office/powerpoint/2010/main" val="562216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en-US" altLang="zh-CN" dirty="0">
                <a:latin typeface="Calibri" pitchFamily="34" charset="0"/>
              </a:rPr>
              <a:t>3</a:t>
            </a:r>
            <a:r>
              <a:rPr lang="zh-CN" altLang="en-US" dirty="0">
                <a:latin typeface="Calibri" pitchFamily="34" charset="0"/>
              </a:rPr>
              <a:t>）</a:t>
            </a:r>
            <a:endParaRPr lang="zh-CN" altLang="en-US" dirty="0"/>
          </a:p>
        </p:txBody>
      </p:sp>
      <p:sp>
        <p:nvSpPr>
          <p:cNvPr id="3" name="内容占位符 2"/>
          <p:cNvSpPr>
            <a:spLocks noGrp="1"/>
          </p:cNvSpPr>
          <p:nvPr>
            <p:ph idx="1"/>
          </p:nvPr>
        </p:nvSpPr>
        <p:spPr/>
        <p:txBody>
          <a:bodyPr/>
          <a:lstStyle/>
          <a:p>
            <a:r>
              <a:rPr lang="en-US" altLang="zh-CN" dirty="0"/>
              <a:t>OAI-ORE</a:t>
            </a:r>
            <a:r>
              <a:rPr lang="zh-CN" altLang="zh-CN" dirty="0"/>
              <a:t>不仅能够表达单一数字对象或复合数字对象，还</a:t>
            </a:r>
            <a:r>
              <a:rPr lang="zh-CN" altLang="zh-CN" dirty="0" smtClean="0"/>
              <a:t>为</a:t>
            </a:r>
            <a:r>
              <a:rPr lang="zh-CN" altLang="en-US" dirty="0"/>
              <a:t>文物机构</a:t>
            </a:r>
            <a:r>
              <a:rPr lang="zh-CN" altLang="zh-CN" dirty="0" smtClean="0"/>
              <a:t>管理</a:t>
            </a:r>
            <a:r>
              <a:rPr lang="zh-CN" altLang="zh-CN" dirty="0"/>
              <a:t>者提供了另外一个功能，即解决</a:t>
            </a:r>
            <a:r>
              <a:rPr lang="zh-CN" altLang="zh-CN" dirty="0" smtClean="0"/>
              <a:t>了</a:t>
            </a:r>
            <a:r>
              <a:rPr lang="zh-CN" altLang="en-US" dirty="0" smtClean="0"/>
              <a:t>文物资源</a:t>
            </a:r>
            <a:r>
              <a:rPr lang="zh-CN" altLang="zh-CN" dirty="0" smtClean="0"/>
              <a:t>资源</a:t>
            </a:r>
            <a:r>
              <a:rPr lang="zh-CN" altLang="zh-CN" dirty="0"/>
              <a:t>长期存储的问题，并且提供了简单的模型和规范</a:t>
            </a:r>
            <a:r>
              <a:rPr lang="zh-CN" altLang="en-US" dirty="0"/>
              <a:t>，</a:t>
            </a:r>
            <a:r>
              <a:rPr lang="zh-CN" altLang="zh-CN" dirty="0"/>
              <a:t>用于</a:t>
            </a:r>
            <a:r>
              <a:rPr lang="zh-CN" altLang="zh-CN" dirty="0" smtClean="0"/>
              <a:t>表达</a:t>
            </a:r>
            <a:r>
              <a:rPr lang="zh-CN" altLang="en-US" dirty="0"/>
              <a:t>可</a:t>
            </a:r>
            <a:r>
              <a:rPr lang="zh-CN" altLang="en-US" dirty="0" smtClean="0"/>
              <a:t>移动文物数字</a:t>
            </a:r>
            <a:r>
              <a:rPr lang="zh-CN" altLang="zh-CN" dirty="0" smtClean="0"/>
              <a:t>资源</a:t>
            </a:r>
            <a:r>
              <a:rPr lang="zh-CN" altLang="zh-CN" dirty="0"/>
              <a:t>对象，进而可以实现资源的复用和交换。</a:t>
            </a:r>
            <a:endParaRPr lang="zh-CN" altLang="en-US" dirty="0"/>
          </a:p>
          <a:p>
            <a:endParaRPr lang="zh-CN" altLang="en-US" dirty="0"/>
          </a:p>
        </p:txBody>
      </p:sp>
    </p:spTree>
    <p:extLst>
      <p:ext uri="{BB962C8B-B14F-4D97-AF65-F5344CB8AC3E}">
        <p14:creationId xmlns:p14="http://schemas.microsoft.com/office/powerpoint/2010/main" val="624145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数字内容对象</a:t>
            </a:r>
            <a:r>
              <a:rPr lang="en-US" altLang="zh-CN" b="1" dirty="0"/>
              <a:t>ORE</a:t>
            </a:r>
            <a:r>
              <a:rPr lang="zh-CN" altLang="en-US" b="1" dirty="0"/>
              <a:t>封装</a:t>
            </a:r>
          </a:p>
        </p:txBody>
      </p:sp>
      <p:sp>
        <p:nvSpPr>
          <p:cNvPr id="3" name="内容占位符 2"/>
          <p:cNvSpPr>
            <a:spLocks noGrp="1"/>
          </p:cNvSpPr>
          <p:nvPr>
            <p:ph idx="1"/>
          </p:nvPr>
        </p:nvSpPr>
        <p:spPr>
          <a:xfrm>
            <a:off x="838200" y="1825625"/>
            <a:ext cx="10515600" cy="1619324"/>
          </a:xfrm>
        </p:spPr>
        <p:txBody>
          <a:bodyPr/>
          <a:lstStyle/>
          <a:p>
            <a:pPr>
              <a:buFontTx/>
              <a:buNone/>
            </a:pPr>
            <a:r>
              <a:rPr lang="en-US" altLang="zh-CN" dirty="0" smtClean="0"/>
              <a:t>   </a:t>
            </a:r>
            <a:r>
              <a:rPr lang="zh-CN" altLang="zh-CN" dirty="0" smtClean="0"/>
              <a:t>在</a:t>
            </a:r>
            <a:r>
              <a:rPr lang="zh-CN" altLang="zh-CN" dirty="0"/>
              <a:t>本标准中，采用</a:t>
            </a:r>
            <a:r>
              <a:rPr lang="en-US" altLang="zh-CN" dirty="0"/>
              <a:t>ORE</a:t>
            </a:r>
            <a:r>
              <a:rPr lang="zh-CN" altLang="zh-CN" dirty="0"/>
              <a:t>资源图描述资源的</a:t>
            </a:r>
            <a:r>
              <a:rPr lang="zh-CN" altLang="zh-CN" dirty="0" smtClean="0"/>
              <a:t>元数据</a:t>
            </a:r>
            <a:r>
              <a:rPr lang="zh-CN" altLang="zh-CN" dirty="0"/>
              <a:t>和关联关系。</a:t>
            </a:r>
            <a:r>
              <a:rPr lang="zh-CN" altLang="zh-CN" dirty="0" smtClean="0"/>
              <a:t>一个完整</a:t>
            </a:r>
            <a:r>
              <a:rPr lang="zh-CN" altLang="zh-CN" dirty="0"/>
              <a:t>的</a:t>
            </a:r>
            <a:r>
              <a:rPr lang="en-US" altLang="zh-CN" dirty="0"/>
              <a:t>ORE</a:t>
            </a:r>
            <a:r>
              <a:rPr lang="zh-CN" altLang="zh-CN" dirty="0"/>
              <a:t>资源图由</a:t>
            </a:r>
            <a:endParaRPr lang="en-US" altLang="zh-CN" dirty="0"/>
          </a:p>
          <a:p>
            <a:pPr>
              <a:buFontTx/>
              <a:buNone/>
            </a:pPr>
            <a:r>
              <a:rPr lang="en-US" altLang="zh-CN" dirty="0" smtClean="0"/>
              <a:t>    </a:t>
            </a:r>
            <a:r>
              <a:rPr lang="zh-CN" altLang="zh-CN" dirty="0" smtClean="0"/>
              <a:t>以下</a:t>
            </a:r>
            <a:r>
              <a:rPr lang="zh-CN" altLang="zh-CN" dirty="0"/>
              <a:t>五个部分组成</a:t>
            </a:r>
            <a:r>
              <a:rPr lang="zh-CN" altLang="en-US" dirty="0"/>
              <a:t>：</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93001575"/>
              </p:ext>
            </p:extLst>
          </p:nvPr>
        </p:nvGraphicFramePr>
        <p:xfrm>
          <a:off x="2114107" y="3271653"/>
          <a:ext cx="7272337" cy="3016251"/>
        </p:xfrm>
        <a:graphic>
          <a:graphicData uri="http://schemas.openxmlformats.org/drawingml/2006/table">
            <a:tbl>
              <a:tblPr firstRow="1" bandRow="1"/>
              <a:tblGrid>
                <a:gridCol w="7272337"/>
              </a:tblGrid>
              <a:tr h="495752">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spcAft>
                          <a:spcPts val="0"/>
                        </a:spcAft>
                      </a:pPr>
                      <a:r>
                        <a:rPr lang="en-US" sz="2400" b="1" kern="100" dirty="0">
                          <a:latin typeface="Times New Roman"/>
                          <a:ea typeface="宋体"/>
                          <a:cs typeface="Times New Roman"/>
                        </a:rPr>
                        <a:t>ORE</a:t>
                      </a:r>
                      <a:r>
                        <a:rPr lang="zh-CN" sz="2400" b="1" kern="100" dirty="0">
                          <a:latin typeface="Times New Roman"/>
                          <a:ea typeface="宋体"/>
                          <a:cs typeface="Times New Roman"/>
                        </a:rPr>
                        <a:t>资源图结构</a:t>
                      </a:r>
                      <a:endParaRPr lang="zh-CN" sz="2400" kern="100" dirty="0">
                        <a:latin typeface="Times New Roman"/>
                        <a:ea typeface="宋体"/>
                        <a:cs typeface="Times New Roman"/>
                      </a:endParaRPr>
                    </a:p>
                  </a:txBody>
                  <a:tcPr marL="68576" marR="68576"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CE157"/>
                    </a:solidFill>
                  </a:tcPr>
                </a:tc>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1</a:t>
                      </a:r>
                      <a:r>
                        <a:rPr lang="zh-CN" sz="2400" kern="100" dirty="0" smtClean="0">
                          <a:latin typeface="Times New Roman"/>
                          <a:ea typeface="宋体"/>
                          <a:cs typeface="Times New Roman"/>
                        </a:rPr>
                        <a:t>）资源</a:t>
                      </a:r>
                      <a:r>
                        <a:rPr lang="zh-CN" sz="2400" kern="100" dirty="0">
                          <a:latin typeface="Times New Roman"/>
                          <a:ea typeface="宋体"/>
                          <a:cs typeface="Times New Roman"/>
                        </a:rPr>
                        <a:t>图</a:t>
                      </a:r>
                      <a:r>
                        <a:rPr lang="en-US" sz="2400" kern="100" dirty="0">
                          <a:latin typeface="Times New Roman"/>
                          <a:ea typeface="宋体"/>
                          <a:cs typeface="Times New Roman"/>
                        </a:rPr>
                        <a:t>URI-R</a:t>
                      </a:r>
                      <a:endParaRPr lang="zh-CN" sz="2400" kern="100" dirty="0">
                        <a:latin typeface="Times New Roman"/>
                        <a:ea typeface="宋体"/>
                        <a:cs typeface="Times New Roman"/>
                      </a:endParaRPr>
                    </a:p>
                  </a:txBody>
                  <a:tcPr marL="68576" marR="68576"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2</a:t>
                      </a:r>
                      <a:r>
                        <a:rPr lang="zh-CN" sz="2400" kern="100" dirty="0">
                          <a:latin typeface="Times New Roman"/>
                          <a:ea typeface="宋体"/>
                          <a:cs typeface="Times New Roman"/>
                        </a:rPr>
                        <a:t>）资源图元数据（管理型元数据）</a:t>
                      </a:r>
                    </a:p>
                  </a:txBody>
                  <a:tcPr marL="68576" marR="68576"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3</a:t>
                      </a:r>
                      <a:r>
                        <a:rPr lang="zh-CN" sz="2400" kern="100" dirty="0">
                          <a:latin typeface="Times New Roman"/>
                          <a:ea typeface="宋体"/>
                          <a:cs typeface="Times New Roman"/>
                        </a:rPr>
                        <a:t>）聚合元数据（描述型元数据）</a:t>
                      </a:r>
                    </a:p>
                  </a:txBody>
                  <a:tcPr marL="68576" marR="68576"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tr>
              <a:tr h="537491">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4</a:t>
                      </a:r>
                      <a:r>
                        <a:rPr lang="zh-CN" sz="2400" kern="100" dirty="0">
                          <a:latin typeface="Times New Roman"/>
                          <a:ea typeface="宋体"/>
                          <a:cs typeface="Times New Roman"/>
                        </a:rPr>
                        <a:t>）被聚合资源（一组数字内容对象的</a:t>
                      </a:r>
                      <a:r>
                        <a:rPr lang="en-US" sz="2400" kern="100" dirty="0">
                          <a:latin typeface="Times New Roman"/>
                          <a:ea typeface="宋体"/>
                          <a:cs typeface="Times New Roman"/>
                        </a:rPr>
                        <a:t>URI</a:t>
                      </a:r>
                      <a:r>
                        <a:rPr lang="zh-CN" sz="2400" kern="100" dirty="0">
                          <a:latin typeface="Times New Roman"/>
                          <a:ea typeface="宋体"/>
                          <a:cs typeface="Times New Roman"/>
                        </a:rPr>
                        <a:t>）</a:t>
                      </a:r>
                    </a:p>
                  </a:txBody>
                  <a:tcPr marL="68576" marR="68576"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5</a:t>
                      </a:r>
                      <a:r>
                        <a:rPr lang="zh-CN" sz="2400" kern="100" dirty="0">
                          <a:latin typeface="Times New Roman"/>
                          <a:ea typeface="宋体"/>
                          <a:cs typeface="Times New Roman"/>
                        </a:rPr>
                        <a:t>）被聚合资源元数据（描述型元数据）</a:t>
                      </a:r>
                    </a:p>
                  </a:txBody>
                  <a:tcPr marL="68576" marR="68576"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tr>
            </a:tbl>
          </a:graphicData>
        </a:graphic>
      </p:graphicFrame>
    </p:spTree>
    <p:extLst>
      <p:ext uri="{BB962C8B-B14F-4D97-AF65-F5344CB8AC3E}">
        <p14:creationId xmlns:p14="http://schemas.microsoft.com/office/powerpoint/2010/main" val="1809269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基本规范简介</a:t>
            </a:r>
            <a:endParaRPr lang="zh-CN" altLang="en-US" dirty="0"/>
          </a:p>
        </p:txBody>
      </p:sp>
      <p:sp>
        <p:nvSpPr>
          <p:cNvPr id="3" name="内容占位符 2"/>
          <p:cNvSpPr>
            <a:spLocks noGrp="1"/>
          </p:cNvSpPr>
          <p:nvPr>
            <p:ph idx="1"/>
          </p:nvPr>
        </p:nvSpPr>
        <p:spPr/>
        <p:txBody>
          <a:bodyPr/>
          <a:lstStyle/>
          <a:p>
            <a:r>
              <a:rPr lang="zh-CN" altLang="en-US" b="1" dirty="0"/>
              <a:t>目的：</a:t>
            </a:r>
            <a:endParaRPr lang="en-US" altLang="zh-CN" b="1" dirty="0"/>
          </a:p>
          <a:p>
            <a:pPr lvl="1"/>
            <a:r>
              <a:rPr lang="zh-CN" altLang="en-US" dirty="0" smtClean="0"/>
              <a:t>用于文物机构人员对可移动文物资源规范化地进行数字化建设，指导系统的建设。</a:t>
            </a:r>
            <a:endParaRPr lang="en-US" altLang="zh-CN" dirty="0" smtClean="0"/>
          </a:p>
          <a:p>
            <a:pPr lvl="1"/>
            <a:endParaRPr lang="en-US" altLang="zh-CN" b="1" dirty="0" smtClean="0"/>
          </a:p>
          <a:p>
            <a:r>
              <a:rPr lang="zh-CN" altLang="en-US" b="1" dirty="0" smtClean="0"/>
              <a:t>可移动文物资源</a:t>
            </a:r>
            <a:r>
              <a:rPr lang="zh-CN" altLang="en-US" b="1" dirty="0"/>
              <a:t>对象的范围：</a:t>
            </a:r>
            <a:endParaRPr lang="en-US" altLang="zh-CN" b="1" dirty="0"/>
          </a:p>
          <a:p>
            <a:pPr lvl="1"/>
            <a:r>
              <a:rPr lang="zh-CN" altLang="zh-CN" dirty="0" smtClean="0"/>
              <a:t>可</a:t>
            </a:r>
            <a:r>
              <a:rPr lang="zh-CN" altLang="en-US" dirty="0" smtClean="0"/>
              <a:t>移动文物资源的文物元数据</a:t>
            </a:r>
            <a:endParaRPr lang="en-US" altLang="zh-CN" dirty="0" smtClean="0"/>
          </a:p>
          <a:p>
            <a:pPr lvl="1"/>
            <a:r>
              <a:rPr lang="zh-CN" altLang="en-US" dirty="0" smtClean="0"/>
              <a:t>采集</a:t>
            </a:r>
            <a:r>
              <a:rPr lang="zh-CN" altLang="zh-CN" dirty="0" smtClean="0"/>
              <a:t>或</a:t>
            </a:r>
            <a:r>
              <a:rPr lang="zh-CN" altLang="zh-CN" dirty="0"/>
              <a:t>加工过程中产生的数据文件（</a:t>
            </a:r>
            <a:r>
              <a:rPr lang="zh-CN" altLang="zh-CN" dirty="0" smtClean="0"/>
              <a:t>如媒体资源文件等</a:t>
            </a:r>
            <a:r>
              <a:rPr lang="zh-CN" altLang="en-US" dirty="0" smtClean="0"/>
              <a:t>）</a:t>
            </a:r>
            <a:endParaRPr lang="en-US" altLang="zh-CN" dirty="0"/>
          </a:p>
          <a:p>
            <a:pPr lvl="1"/>
            <a:r>
              <a:rPr lang="zh-CN" altLang="en-US" dirty="0" smtClean="0"/>
              <a:t>参考资料</a:t>
            </a:r>
            <a:r>
              <a:rPr lang="zh-CN" altLang="zh-CN" dirty="0" smtClean="0"/>
              <a:t>等</a:t>
            </a:r>
            <a:r>
              <a:rPr lang="zh-CN" altLang="zh-CN" dirty="0"/>
              <a:t>文档构件和内容单元</a:t>
            </a:r>
            <a:r>
              <a:rPr lang="zh-CN" altLang="en-US" dirty="0"/>
              <a:t>。</a:t>
            </a:r>
          </a:p>
          <a:p>
            <a:endParaRPr lang="zh-CN" altLang="en-US" dirty="0"/>
          </a:p>
        </p:txBody>
      </p:sp>
    </p:spTree>
    <p:extLst>
      <p:ext uri="{BB962C8B-B14F-4D97-AF65-F5344CB8AC3E}">
        <p14:creationId xmlns:p14="http://schemas.microsoft.com/office/powerpoint/2010/main" val="1951428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400" y="2030930"/>
            <a:ext cx="8152381" cy="282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517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交换信息包类型</a:t>
            </a:r>
            <a:endParaRPr lang="zh-CN" altLang="en-US" dirty="0"/>
          </a:p>
        </p:txBody>
      </p:sp>
      <p:sp>
        <p:nvSpPr>
          <p:cNvPr id="3" name="内容占位符 2"/>
          <p:cNvSpPr>
            <a:spLocks noGrp="1"/>
          </p:cNvSpPr>
          <p:nvPr>
            <p:ph idx="1"/>
          </p:nvPr>
        </p:nvSpPr>
        <p:spPr>
          <a:xfrm>
            <a:off x="838200" y="1825625"/>
            <a:ext cx="5094767" cy="4351338"/>
          </a:xfrm>
        </p:spPr>
        <p:txBody>
          <a:bodyPr/>
          <a:lstStyle/>
          <a:p>
            <a:pPr marL="0" indent="0">
              <a:buNone/>
            </a:pPr>
            <a:r>
              <a:rPr lang="zh-CN" altLang="en-US" dirty="0"/>
              <a:t>交换信息包（</a:t>
            </a:r>
            <a:r>
              <a:rPr lang="en-US" altLang="zh-CN" dirty="0"/>
              <a:t>EIP</a:t>
            </a:r>
            <a:r>
              <a:rPr lang="zh-CN" altLang="en-US" dirty="0"/>
              <a:t>）</a:t>
            </a:r>
            <a:r>
              <a:rPr lang="zh-CN" altLang="en-US" dirty="0" smtClean="0"/>
              <a:t>：</a:t>
            </a:r>
            <a:endParaRPr lang="zh-CN" altLang="en-US" dirty="0"/>
          </a:p>
          <a:p>
            <a:r>
              <a:rPr lang="zh-CN" altLang="en-US" dirty="0"/>
              <a:t>提交信息包（</a:t>
            </a:r>
            <a:r>
              <a:rPr lang="en-US" altLang="zh-CN" dirty="0"/>
              <a:t>SIP</a:t>
            </a:r>
            <a:r>
              <a:rPr lang="zh-CN" altLang="en-US" dirty="0"/>
              <a:t>）：指资源生产者提供给</a:t>
            </a:r>
            <a:r>
              <a:rPr lang="en-US" altLang="zh-CN" dirty="0"/>
              <a:t>DPRCMS</a:t>
            </a:r>
            <a:r>
              <a:rPr lang="zh-CN" altLang="en-US" dirty="0"/>
              <a:t>系统的信息包</a:t>
            </a:r>
          </a:p>
          <a:p>
            <a:r>
              <a:rPr lang="zh-CN" altLang="en-US" dirty="0"/>
              <a:t>分发信息包（</a:t>
            </a:r>
            <a:r>
              <a:rPr lang="en-US" altLang="zh-CN" dirty="0"/>
              <a:t>DIP</a:t>
            </a:r>
            <a:r>
              <a:rPr lang="zh-CN" altLang="en-US" dirty="0"/>
              <a:t>）：</a:t>
            </a:r>
            <a:r>
              <a:rPr lang="zh-CN" altLang="en-US" dirty="0" smtClean="0"/>
              <a:t>指文物系统</a:t>
            </a:r>
            <a:r>
              <a:rPr lang="zh-CN" altLang="en-US" dirty="0"/>
              <a:t>分发给第三方的信息包</a:t>
            </a:r>
          </a:p>
          <a:p>
            <a:r>
              <a:rPr lang="en-US" altLang="zh-CN" dirty="0"/>
              <a:t>SIP</a:t>
            </a:r>
            <a:r>
              <a:rPr lang="zh-CN" altLang="en-US" dirty="0"/>
              <a:t>与</a:t>
            </a:r>
            <a:r>
              <a:rPr lang="en-US" altLang="zh-CN" dirty="0"/>
              <a:t>DIP</a:t>
            </a:r>
            <a:r>
              <a:rPr lang="zh-CN" altLang="en-US" dirty="0"/>
              <a:t>的数据结构相同。</a:t>
            </a:r>
          </a:p>
          <a:p>
            <a:endParaRPr lang="zh-CN" altLang="en-US" dirty="0"/>
          </a:p>
          <a:p>
            <a:endParaRPr lang="zh-CN" altLang="en-US" dirty="0"/>
          </a:p>
        </p:txBody>
      </p:sp>
      <p:sp>
        <p:nvSpPr>
          <p:cNvPr id="4" name="内容占位符 2"/>
          <p:cNvSpPr txBox="1">
            <a:spLocks/>
          </p:cNvSpPr>
          <p:nvPr/>
        </p:nvSpPr>
        <p:spPr>
          <a:xfrm>
            <a:off x="6030405" y="1807905"/>
            <a:ext cx="5094767" cy="480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70000"/>
              </a:lnSpc>
              <a:buNone/>
            </a:pPr>
            <a:r>
              <a:rPr lang="zh-CN" altLang="zh-CN" sz="1900" dirty="0"/>
              <a:t>根据交换信息包所封装的资源粒度不同，交换信息包分为</a:t>
            </a:r>
            <a:r>
              <a:rPr lang="zh-CN" altLang="en-US" sz="1900" dirty="0"/>
              <a:t>以下两大类：</a:t>
            </a:r>
            <a:endParaRPr lang="en-US" altLang="zh-CN" sz="1900" b="1" dirty="0"/>
          </a:p>
          <a:p>
            <a:pPr>
              <a:lnSpc>
                <a:spcPct val="200000"/>
              </a:lnSpc>
            </a:pPr>
            <a:r>
              <a:rPr lang="zh-CN" altLang="en-US" sz="1900" b="1" dirty="0"/>
              <a:t>容器级交换信息包</a:t>
            </a:r>
            <a:endParaRPr lang="en-US" altLang="zh-CN" sz="1900" b="1" dirty="0"/>
          </a:p>
          <a:p>
            <a:pPr marL="914400" lvl="1" indent="-457200">
              <a:lnSpc>
                <a:spcPct val="110000"/>
              </a:lnSpc>
              <a:buSzPct val="100000"/>
              <a:buFont typeface="+mj-ea"/>
              <a:buAutoNum type="circleNumDbPlain"/>
            </a:pPr>
            <a:r>
              <a:rPr lang="zh-CN" altLang="en-US" sz="1900" dirty="0"/>
              <a:t>文物</a:t>
            </a:r>
            <a:r>
              <a:rPr lang="zh-CN" altLang="zh-CN" sz="1900" dirty="0" smtClean="0"/>
              <a:t>交换</a:t>
            </a:r>
            <a:r>
              <a:rPr lang="zh-CN" altLang="zh-CN" sz="1900" dirty="0"/>
              <a:t>信息包</a:t>
            </a:r>
            <a:endParaRPr lang="en-US" altLang="zh-CN" sz="1900" dirty="0"/>
          </a:p>
          <a:p>
            <a:pPr>
              <a:lnSpc>
                <a:spcPct val="210000"/>
              </a:lnSpc>
            </a:pPr>
            <a:r>
              <a:rPr lang="zh-CN" altLang="zh-CN" sz="1900" b="1" dirty="0" smtClean="0"/>
              <a:t>对象</a:t>
            </a:r>
            <a:r>
              <a:rPr lang="zh-CN" altLang="zh-CN" sz="1900" b="1" dirty="0"/>
              <a:t>级交换信息包</a:t>
            </a:r>
            <a:endParaRPr lang="en-US" altLang="zh-CN" sz="1900" b="1" dirty="0"/>
          </a:p>
          <a:p>
            <a:pPr marL="914400" lvl="1" indent="-514350">
              <a:buSzPct val="100000"/>
              <a:buFont typeface="+mj-ea"/>
              <a:buAutoNum type="circleNumDbPlain"/>
            </a:pPr>
            <a:r>
              <a:rPr lang="zh-CN" altLang="zh-CN" sz="1900" dirty="0" smtClean="0"/>
              <a:t>交换</a:t>
            </a:r>
            <a:r>
              <a:rPr lang="zh-CN" altLang="zh-CN" sz="1900" dirty="0"/>
              <a:t>信息</a:t>
            </a:r>
            <a:r>
              <a:rPr lang="zh-CN" altLang="zh-CN" sz="1900" dirty="0" smtClean="0"/>
              <a:t>包</a:t>
            </a:r>
            <a:endParaRPr lang="zh-CN" altLang="en-US" dirty="0" smtClean="0"/>
          </a:p>
          <a:p>
            <a:endParaRPr lang="zh-CN" altLang="en-US" dirty="0"/>
          </a:p>
        </p:txBody>
      </p:sp>
    </p:spTree>
    <p:extLst>
      <p:ext uri="{BB962C8B-B14F-4D97-AF65-F5344CB8AC3E}">
        <p14:creationId xmlns:p14="http://schemas.microsoft.com/office/powerpoint/2010/main" val="1756492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2164" y="1347537"/>
            <a:ext cx="4850385" cy="5007310"/>
          </a:xfrm>
        </p:spPr>
      </p:pic>
      <p:sp>
        <p:nvSpPr>
          <p:cNvPr id="5" name="TextBox 4"/>
          <p:cNvSpPr txBox="1"/>
          <p:nvPr/>
        </p:nvSpPr>
        <p:spPr>
          <a:xfrm>
            <a:off x="838200" y="1925053"/>
            <a:ext cx="3998495" cy="1384995"/>
          </a:xfrm>
          <a:prstGeom prst="rect">
            <a:avLst/>
          </a:prstGeom>
          <a:noFill/>
        </p:spPr>
        <p:txBody>
          <a:bodyPr wrap="square" rtlCol="0">
            <a:spAutoFit/>
          </a:bodyPr>
          <a:lstStyle/>
          <a:p>
            <a:r>
              <a:rPr lang="zh-CN" altLang="en-US" sz="2800" dirty="0" smtClean="0"/>
              <a:t>容器级交换信息包详细格式（以古书画化文物容器为例）见右图</a:t>
            </a:r>
            <a:endParaRPr lang="zh-CN" altLang="en-US" sz="2800" dirty="0"/>
          </a:p>
        </p:txBody>
      </p:sp>
    </p:spTree>
    <p:extLst>
      <p:ext uri="{BB962C8B-B14F-4D97-AF65-F5344CB8AC3E}">
        <p14:creationId xmlns:p14="http://schemas.microsoft.com/office/powerpoint/2010/main" val="527387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838200" y="1825625"/>
            <a:ext cx="4478079" cy="4351338"/>
          </a:xfrm>
        </p:spPr>
        <p:txBody>
          <a:bodyPr/>
          <a:lstStyle/>
          <a:p>
            <a:r>
              <a:rPr lang="zh-CN" altLang="en-US" dirty="0" smtClean="0"/>
              <a:t>对象级交换信息包详细格式（见右图）</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101" y="1690688"/>
            <a:ext cx="4267419" cy="3937202"/>
          </a:xfrm>
          <a:prstGeom prst="rect">
            <a:avLst/>
          </a:prstGeom>
        </p:spPr>
      </p:pic>
    </p:spTree>
    <p:extLst>
      <p:ext uri="{BB962C8B-B14F-4D97-AF65-F5344CB8AC3E}">
        <p14:creationId xmlns:p14="http://schemas.microsoft.com/office/powerpoint/2010/main" val="1221219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交换信息</a:t>
            </a:r>
            <a:r>
              <a:rPr lang="zh-CN" altLang="en-US" dirty="0" smtClean="0"/>
              <a:t>包（</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lnSpc>
                <a:spcPct val="150000"/>
              </a:lnSpc>
              <a:buNone/>
            </a:pPr>
            <a:r>
              <a:rPr lang="zh-CN" altLang="en-US" dirty="0"/>
              <a:t>文物</a:t>
            </a:r>
            <a:r>
              <a:rPr lang="zh-CN" altLang="zh-CN" dirty="0" smtClean="0"/>
              <a:t>容器</a:t>
            </a:r>
            <a:r>
              <a:rPr lang="zh-CN" altLang="zh-CN" dirty="0"/>
              <a:t>交换信息包结构说明如下：</a:t>
            </a:r>
          </a:p>
          <a:p>
            <a:pPr lvl="0">
              <a:lnSpc>
                <a:spcPct val="150000"/>
              </a:lnSpc>
            </a:pPr>
            <a:r>
              <a:rPr lang="zh-CN" altLang="en-US" dirty="0"/>
              <a:t>文物</a:t>
            </a:r>
            <a:r>
              <a:rPr lang="zh-CN" altLang="zh-CN" dirty="0" smtClean="0"/>
              <a:t>容器</a:t>
            </a:r>
            <a:r>
              <a:rPr lang="zh-CN" altLang="zh-CN" dirty="0"/>
              <a:t>实例</a:t>
            </a:r>
            <a:r>
              <a:rPr lang="en-US" altLang="zh-CN" dirty="0"/>
              <a:t>ID.zip</a:t>
            </a:r>
            <a:r>
              <a:rPr lang="zh-CN" altLang="zh-CN" dirty="0"/>
              <a:t>：采用</a:t>
            </a:r>
            <a:r>
              <a:rPr lang="en-US" altLang="zh-CN" dirty="0"/>
              <a:t> ZIP</a:t>
            </a:r>
            <a:r>
              <a:rPr lang="zh-CN" altLang="zh-CN" dirty="0"/>
              <a:t>标准对交换信息包进行压缩，以图书容器实例</a:t>
            </a:r>
            <a:r>
              <a:rPr lang="en-US" altLang="zh-CN" dirty="0"/>
              <a:t>ID</a:t>
            </a:r>
            <a:r>
              <a:rPr lang="zh-CN" altLang="zh-CN" dirty="0"/>
              <a:t>作为文件名。</a:t>
            </a:r>
          </a:p>
          <a:p>
            <a:pPr lvl="0">
              <a:lnSpc>
                <a:spcPct val="150000"/>
              </a:lnSpc>
            </a:pPr>
            <a:r>
              <a:rPr lang="en-US" altLang="zh-CN" dirty="0" err="1"/>
              <a:t>mimetype</a:t>
            </a:r>
            <a:r>
              <a:rPr lang="zh-CN" altLang="zh-CN" dirty="0"/>
              <a:t>文件：每个交换信息包文件均含有一个名为</a:t>
            </a:r>
            <a:r>
              <a:rPr lang="en-US" altLang="zh-CN" dirty="0" err="1"/>
              <a:t>mimetype</a:t>
            </a:r>
            <a:r>
              <a:rPr lang="zh-CN" altLang="zh-CN" dirty="0"/>
              <a:t>的文件，其中内容是固定的，用于说明交换信息包文件的格式。文件内容</a:t>
            </a:r>
            <a:r>
              <a:rPr lang="zh-CN" altLang="en-US" dirty="0"/>
              <a:t>为</a:t>
            </a:r>
            <a:r>
              <a:rPr lang="zh-CN" altLang="zh-CN" dirty="0"/>
              <a:t>：</a:t>
            </a:r>
            <a:r>
              <a:rPr lang="en-US" altLang="zh-CN" dirty="0"/>
              <a:t> </a:t>
            </a:r>
            <a:r>
              <a:rPr lang="en-US" altLang="zh-CN" i="1" dirty="0" smtClean="0"/>
              <a:t>application/</a:t>
            </a:r>
            <a:r>
              <a:rPr lang="en-US" altLang="zh-CN" i="1" dirty="0" err="1"/>
              <a:t>rel</a:t>
            </a:r>
            <a:r>
              <a:rPr lang="en-US" altLang="zh-CN" i="1" dirty="0" err="1" smtClean="0"/>
              <a:t>o+zip</a:t>
            </a:r>
            <a:endParaRPr lang="zh-CN" altLang="zh-CN" i="1" dirty="0"/>
          </a:p>
          <a:p>
            <a:pPr marL="0" indent="0">
              <a:lnSpc>
                <a:spcPct val="150000"/>
              </a:lnSpc>
              <a:buNone/>
            </a:pPr>
            <a:r>
              <a:rPr lang="en-US" altLang="zh-CN" dirty="0"/>
              <a:t>     </a:t>
            </a:r>
            <a:r>
              <a:rPr lang="en-US" altLang="zh-CN" dirty="0" err="1"/>
              <a:t>mimetype</a:t>
            </a:r>
            <a:r>
              <a:rPr lang="zh-CN" altLang="zh-CN" dirty="0"/>
              <a:t>文件不含新行或回车，且该文件须作为包交换文件的第一个文件，自身不能压缩。</a:t>
            </a:r>
          </a:p>
          <a:p>
            <a:endParaRPr lang="zh-CN" altLang="en-US" dirty="0"/>
          </a:p>
        </p:txBody>
      </p:sp>
    </p:spTree>
    <p:extLst>
      <p:ext uri="{BB962C8B-B14F-4D97-AF65-F5344CB8AC3E}">
        <p14:creationId xmlns:p14="http://schemas.microsoft.com/office/powerpoint/2010/main" val="1390944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838200" y="1825625"/>
            <a:ext cx="10515600" cy="789984"/>
          </a:xfrm>
        </p:spPr>
        <p:txBody>
          <a:bodyPr>
            <a:normAutofit lnSpcReduction="10000"/>
          </a:bodyPr>
          <a:lstStyle/>
          <a:p>
            <a:pPr marL="0" lvl="0" indent="0">
              <a:buNone/>
            </a:pPr>
            <a:r>
              <a:rPr lang="en-US" altLang="zh-CN" dirty="0"/>
              <a:t>META-INF</a:t>
            </a:r>
            <a:r>
              <a:rPr lang="zh-CN" altLang="zh-CN" dirty="0"/>
              <a:t>目录：其中包含：</a:t>
            </a:r>
          </a:p>
          <a:p>
            <a:pPr lvl="1"/>
            <a:r>
              <a:rPr lang="en-US" altLang="zh-CN" b="1" dirty="0"/>
              <a:t>container.xml</a:t>
            </a:r>
            <a:r>
              <a:rPr lang="zh-CN" altLang="zh-CN" b="1" dirty="0"/>
              <a:t>，</a:t>
            </a:r>
            <a:r>
              <a:rPr lang="zh-CN" altLang="zh-CN" dirty="0"/>
              <a:t>文件内容如下：</a:t>
            </a:r>
          </a:p>
          <a:p>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555675982"/>
              </p:ext>
            </p:extLst>
          </p:nvPr>
        </p:nvGraphicFramePr>
        <p:xfrm>
          <a:off x="1964961" y="2822588"/>
          <a:ext cx="8280920" cy="1950720"/>
        </p:xfrm>
        <a:graphic>
          <a:graphicData uri="http://schemas.openxmlformats.org/drawingml/2006/table">
            <a:tbl>
              <a:tblPr>
                <a:tableStyleId>{5C22544A-7EE6-4342-B048-85BDC9FD1C3A}</a:tableStyleId>
              </a:tblPr>
              <a:tblGrid>
                <a:gridCol w="8280920"/>
              </a:tblGrid>
              <a:tr h="1695538">
                <a:tc>
                  <a:txBody>
                    <a:bodyPr/>
                    <a:lstStyle/>
                    <a:p>
                      <a:pPr algn="l">
                        <a:spcAft>
                          <a:spcPts val="0"/>
                        </a:spcAft>
                      </a:pPr>
                      <a:r>
                        <a:rPr lang="en-US" sz="1600" kern="0" dirty="0">
                          <a:effectLst/>
                        </a:rPr>
                        <a:t>&lt;?xml version='1.0' encoding='utf-8'?&gt;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 version="1.0" </a:t>
                      </a:r>
                      <a:r>
                        <a:rPr lang="en-US" sz="1600" kern="0" dirty="0" err="1">
                          <a:effectLst/>
                        </a:rPr>
                        <a:t>xmlns</a:t>
                      </a:r>
                      <a:r>
                        <a:rPr lang="en-US" sz="1600" kern="0" dirty="0">
                          <a:effectLst/>
                        </a:rPr>
                        <a:t>="</a:t>
                      </a:r>
                      <a:r>
                        <a:rPr lang="en-US" sz="1600" kern="0" dirty="0" err="1">
                          <a:effectLst/>
                        </a:rPr>
                        <a:t>urn:oasis:names:tc:opendocument:xmlns:container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      &lt;</a:t>
                      </a:r>
                      <a:r>
                        <a:rPr lang="en-US" sz="1600" kern="0" dirty="0" err="1">
                          <a:effectLst/>
                        </a:rPr>
                        <a:t>rootfile</a:t>
                      </a:r>
                      <a:r>
                        <a:rPr lang="en-US" sz="1600" kern="0" dirty="0">
                          <a:effectLst/>
                        </a:rPr>
                        <a:t> full-path</a:t>
                      </a:r>
                      <a:r>
                        <a:rPr lang="en-US" sz="1600" kern="0" dirty="0" smtClean="0">
                          <a:effectLst/>
                        </a:rPr>
                        <a:t>=“CONTAINER/</a:t>
                      </a:r>
                      <a:r>
                        <a:rPr lang="zh-CN" altLang="en-US" sz="1600" kern="0" dirty="0" smtClean="0">
                          <a:effectLst/>
                        </a:rPr>
                        <a:t>文物</a:t>
                      </a:r>
                      <a:r>
                        <a:rPr lang="zh-CN" sz="1600" kern="0" dirty="0" smtClean="0">
                          <a:effectLst/>
                        </a:rPr>
                        <a:t>容器</a:t>
                      </a:r>
                      <a:r>
                        <a:rPr lang="zh-CN" sz="1600" kern="0" dirty="0">
                          <a:effectLst/>
                        </a:rPr>
                        <a:t>资源图文件</a:t>
                      </a:r>
                      <a:r>
                        <a:rPr lang="en-US" sz="1600" kern="0" dirty="0">
                          <a:effectLst/>
                        </a:rPr>
                        <a:t>" </a:t>
                      </a:r>
                      <a:r>
                        <a:rPr lang="en-US" sz="1600" kern="0" dirty="0" smtClean="0">
                          <a:effectLst/>
                        </a:rPr>
                        <a:t/>
                      </a:r>
                      <a:br>
                        <a:rPr lang="en-US" sz="1600" kern="0" dirty="0" smtClean="0">
                          <a:effectLst/>
                        </a:rPr>
                      </a:br>
                      <a:r>
                        <a:rPr lang="en-US" sz="1600" kern="0" dirty="0" smtClean="0">
                          <a:effectLst/>
                        </a:rPr>
                        <a:t>                    media-type= "</a:t>
                      </a:r>
                      <a:r>
                        <a:rPr lang="en-US" sz="1600" kern="0" dirty="0" smtClean="0">
                          <a:effectLst/>
                        </a:rPr>
                        <a:t>application/</a:t>
                      </a:r>
                      <a:r>
                        <a:rPr lang="en-US" altLang="zh-CN" sz="1600" kern="0" dirty="0" err="1" smtClean="0">
                          <a:effectLst/>
                        </a:rPr>
                        <a:t>rel</a:t>
                      </a:r>
                      <a:r>
                        <a:rPr lang="en-US" sz="1600" kern="0" dirty="0" err="1" smtClean="0">
                          <a:effectLst/>
                        </a:rPr>
                        <a:t>opackage+xml</a:t>
                      </a:r>
                      <a:r>
                        <a:rPr lang="en-US" sz="1600" kern="0" dirty="0" smtClean="0">
                          <a:effectLst/>
                        </a:rPr>
                        <a:t>“</a:t>
                      </a:r>
                    </a:p>
                    <a:p>
                      <a:pPr algn="l">
                        <a:spcAft>
                          <a:spcPts val="0"/>
                        </a:spcAft>
                      </a:pPr>
                      <a:r>
                        <a:rPr lang="en-US" sz="1600" kern="0" dirty="0" smtClean="0">
                          <a:effectLst/>
                        </a:rPr>
                        <a:t> </a:t>
                      </a:r>
                      <a:r>
                        <a:rPr lang="en-US" sz="1600" kern="0" baseline="0" dirty="0" smtClean="0">
                          <a:effectLst/>
                        </a:rPr>
                        <a:t>                   </a:t>
                      </a:r>
                      <a:r>
                        <a:rPr lang="en-US" sz="1600" kern="0" dirty="0" smtClean="0">
                          <a:effectLst/>
                        </a:rPr>
                        <a:t>package-type</a:t>
                      </a:r>
                      <a:r>
                        <a:rPr lang="en-US" sz="1600" kern="0" dirty="0" smtClean="0">
                          <a:effectLst/>
                        </a:rPr>
                        <a:t>=“</a:t>
                      </a:r>
                      <a:r>
                        <a:rPr lang="en-US" altLang="zh-CN" sz="1600" kern="0" dirty="0" err="1" smtClean="0">
                          <a:effectLst/>
                        </a:rPr>
                        <a:t>relo</a:t>
                      </a:r>
                      <a:r>
                        <a:rPr lang="en-US" sz="1600" kern="0" dirty="0" err="1" smtClean="0">
                          <a:effectLst/>
                        </a:rPr>
                        <a:t>-container-rem+xml</a:t>
                      </a:r>
                      <a:r>
                        <a:rPr lang="en-US" sz="1600" kern="0" dirty="0">
                          <a:effectLst/>
                        </a:rPr>
                        <a:t>" class</a:t>
                      </a:r>
                      <a:r>
                        <a:rPr lang="en-US" sz="1600" kern="0" dirty="0" smtClean="0">
                          <a:effectLst/>
                        </a:rPr>
                        <a:t>=“</a:t>
                      </a:r>
                      <a:r>
                        <a:rPr lang="en-US" sz="1600" kern="0" dirty="0" err="1" smtClean="0">
                          <a:effectLst/>
                        </a:rPr>
                        <a:t>RelicContainer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&gt;</a:t>
                      </a:r>
                      <a:endParaRPr lang="zh-CN" sz="2000" kern="100" dirty="0">
                        <a:effectLst/>
                        <a:latin typeface="Times New Roman"/>
                        <a:ea typeface="宋体"/>
                      </a:endParaRPr>
                    </a:p>
                  </a:txBody>
                  <a:tcPr marL="68580" marR="68580" marT="0" marB="0"/>
                </a:tc>
              </a:tr>
            </a:tbl>
          </a:graphicData>
        </a:graphic>
      </p:graphicFrame>
      <p:sp>
        <p:nvSpPr>
          <p:cNvPr id="6" name="TextBox 5"/>
          <p:cNvSpPr txBox="1"/>
          <p:nvPr/>
        </p:nvSpPr>
        <p:spPr>
          <a:xfrm>
            <a:off x="838200" y="4763388"/>
            <a:ext cx="10262191" cy="2446824"/>
          </a:xfrm>
          <a:prstGeom prst="rect">
            <a:avLst/>
          </a:prstGeom>
          <a:noFill/>
        </p:spPr>
        <p:txBody>
          <a:bodyPr wrap="square" rtlCol="0">
            <a:spAutoFit/>
          </a:bodyPr>
          <a:lstStyle/>
          <a:p>
            <a:pPr>
              <a:lnSpc>
                <a:spcPct val="150000"/>
              </a:lnSpc>
            </a:pPr>
            <a:r>
              <a:rPr lang="zh-CN" altLang="en-US" dirty="0"/>
              <a:t>说明：</a:t>
            </a:r>
            <a:r>
              <a:rPr lang="en-US" altLang="zh-CN" dirty="0"/>
              <a:t>&lt;</a:t>
            </a:r>
            <a:r>
              <a:rPr lang="en-US" altLang="zh-CN" dirty="0" err="1"/>
              <a:t>rootfile</a:t>
            </a:r>
            <a:r>
              <a:rPr lang="en-US" altLang="zh-CN" dirty="0"/>
              <a:t>&gt;</a:t>
            </a:r>
            <a:r>
              <a:rPr lang="zh-CN" altLang="zh-CN" dirty="0"/>
              <a:t>元素的属性包括：</a:t>
            </a:r>
          </a:p>
          <a:p>
            <a:pPr>
              <a:lnSpc>
                <a:spcPct val="150000"/>
              </a:lnSpc>
            </a:pPr>
            <a:r>
              <a:rPr lang="en-US" altLang="zh-CN" dirty="0"/>
              <a:t>-- full-path</a:t>
            </a:r>
            <a:r>
              <a:rPr lang="zh-CN" altLang="zh-CN" dirty="0"/>
              <a:t>：给出了当前图书容器的</a:t>
            </a:r>
            <a:r>
              <a:rPr lang="en-US" altLang="zh-CN" dirty="0"/>
              <a:t>ORE</a:t>
            </a:r>
            <a:r>
              <a:rPr lang="zh-CN" altLang="zh-CN" dirty="0"/>
              <a:t>资源图相对路径；</a:t>
            </a:r>
          </a:p>
          <a:p>
            <a:pPr>
              <a:lnSpc>
                <a:spcPct val="150000"/>
              </a:lnSpc>
            </a:pPr>
            <a:r>
              <a:rPr lang="en-US" altLang="zh-CN" dirty="0"/>
              <a:t>-- media-type</a:t>
            </a:r>
            <a:r>
              <a:rPr lang="zh-CN" altLang="zh-CN" dirty="0"/>
              <a:t>：该交换信息包文件的打开方式；</a:t>
            </a:r>
          </a:p>
          <a:p>
            <a:pPr>
              <a:lnSpc>
                <a:spcPct val="150000"/>
              </a:lnSpc>
            </a:pPr>
            <a:r>
              <a:rPr lang="en-US" altLang="zh-CN" dirty="0"/>
              <a:t>-- package-type</a:t>
            </a:r>
            <a:r>
              <a:rPr lang="zh-CN" altLang="zh-CN" dirty="0"/>
              <a:t>表示包类型</a:t>
            </a:r>
            <a:r>
              <a:rPr lang="zh-CN" altLang="zh-CN" dirty="0" smtClean="0"/>
              <a:t>，</a:t>
            </a:r>
            <a:r>
              <a:rPr lang="zh-CN" altLang="en-US" dirty="0"/>
              <a:t>文物</a:t>
            </a:r>
            <a:r>
              <a:rPr lang="zh-CN" altLang="zh-CN" dirty="0" smtClean="0"/>
              <a:t>容器</a:t>
            </a:r>
            <a:r>
              <a:rPr lang="zh-CN" altLang="zh-CN" dirty="0"/>
              <a:t>交换信息包类型</a:t>
            </a:r>
            <a:r>
              <a:rPr lang="zh-CN" altLang="zh-CN" dirty="0" smtClean="0"/>
              <a:t>为</a:t>
            </a:r>
            <a:r>
              <a:rPr lang="en-US" altLang="zh-CN" dirty="0" err="1"/>
              <a:t>rel</a:t>
            </a:r>
            <a:r>
              <a:rPr lang="en-US" altLang="zh-CN" dirty="0" err="1" smtClean="0"/>
              <a:t>o-container-rem+xml</a:t>
            </a:r>
            <a:r>
              <a:rPr lang="zh-CN" altLang="zh-CN" dirty="0"/>
              <a:t>；</a:t>
            </a:r>
          </a:p>
          <a:p>
            <a:pPr>
              <a:lnSpc>
                <a:spcPct val="150000"/>
              </a:lnSpc>
            </a:pPr>
            <a:r>
              <a:rPr lang="en-US" altLang="zh-CN" dirty="0"/>
              <a:t>-- class</a:t>
            </a:r>
            <a:r>
              <a:rPr lang="zh-CN" altLang="zh-CN" dirty="0"/>
              <a:t>表示该容器对象实例对应的类。</a:t>
            </a:r>
          </a:p>
          <a:p>
            <a:endParaRPr lang="zh-CN" altLang="en-US" dirty="0"/>
          </a:p>
        </p:txBody>
      </p:sp>
    </p:spTree>
    <p:extLst>
      <p:ext uri="{BB962C8B-B14F-4D97-AF65-F5344CB8AC3E}">
        <p14:creationId xmlns:p14="http://schemas.microsoft.com/office/powerpoint/2010/main" val="2218967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1900" b="1" dirty="0" smtClean="0"/>
              <a:t>relomanifest</a:t>
            </a:r>
            <a:r>
              <a:rPr lang="en-US" altLang="zh-CN" sz="1900" b="1" dirty="0"/>
              <a:t>.*</a:t>
            </a:r>
            <a:r>
              <a:rPr lang="zh-CN" altLang="zh-CN" sz="1900" b="1" dirty="0"/>
              <a:t>：</a:t>
            </a:r>
            <a:r>
              <a:rPr lang="zh-CN" altLang="zh-CN" sz="1900" dirty="0"/>
              <a:t>该清单文件给出了</a:t>
            </a:r>
            <a:r>
              <a:rPr lang="zh-CN" altLang="zh-CN" sz="1900" dirty="0" smtClean="0"/>
              <a:t>该</a:t>
            </a:r>
            <a:r>
              <a:rPr lang="zh-CN" altLang="en-US" sz="1900" dirty="0"/>
              <a:t>文物</a:t>
            </a:r>
            <a:r>
              <a:rPr lang="zh-CN" altLang="zh-CN" sz="1900" dirty="0" smtClean="0"/>
              <a:t>容器</a:t>
            </a:r>
            <a:r>
              <a:rPr lang="zh-CN" altLang="zh-CN" sz="1900" dirty="0"/>
              <a:t>所包含的所有数字内容对象的资源图列表及数据文件列表，该文件命名规则</a:t>
            </a:r>
            <a:r>
              <a:rPr lang="zh-CN" altLang="zh-CN" sz="1900" dirty="0" smtClean="0"/>
              <a:t>为</a:t>
            </a:r>
            <a:r>
              <a:rPr lang="en-US" altLang="zh-CN" sz="1900" dirty="0" smtClean="0"/>
              <a:t>relomanifest</a:t>
            </a:r>
            <a:r>
              <a:rPr lang="en-US" altLang="zh-CN" sz="1900" dirty="0"/>
              <a:t>.*</a:t>
            </a:r>
            <a:r>
              <a:rPr lang="zh-CN" altLang="zh-CN" sz="1900" dirty="0"/>
              <a:t>，若用</a:t>
            </a:r>
            <a:r>
              <a:rPr lang="en-US" altLang="zh-CN" sz="1900" dirty="0"/>
              <a:t>xml</a:t>
            </a:r>
            <a:r>
              <a:rPr lang="zh-CN" altLang="zh-CN" sz="1900" dirty="0"/>
              <a:t>实现，则文件名</a:t>
            </a:r>
            <a:r>
              <a:rPr lang="zh-CN" altLang="zh-CN" sz="1900" dirty="0" smtClean="0"/>
              <a:t>为</a:t>
            </a:r>
            <a:r>
              <a:rPr lang="en-US" altLang="zh-CN" sz="1900" dirty="0"/>
              <a:t>rel</a:t>
            </a:r>
            <a:r>
              <a:rPr lang="en-US" altLang="zh-CN" sz="1900" dirty="0" smtClean="0"/>
              <a:t>omanifest.xml</a:t>
            </a:r>
            <a:r>
              <a:rPr lang="zh-CN" altLang="zh-CN" sz="1900" dirty="0"/>
              <a:t>。</a:t>
            </a:r>
            <a:endParaRPr lang="en-US" altLang="zh-CN" sz="1900" dirty="0"/>
          </a:p>
          <a:p>
            <a:pPr marL="0" indent="0">
              <a:lnSpc>
                <a:spcPct val="150000"/>
              </a:lnSpc>
              <a:buNone/>
            </a:pPr>
            <a:r>
              <a:rPr lang="zh-CN" altLang="zh-CN" sz="1900" dirty="0"/>
              <a:t>该文件的顶级元素为</a:t>
            </a:r>
            <a:r>
              <a:rPr lang="en-US" altLang="zh-CN" sz="1900" dirty="0"/>
              <a:t>&lt;manifest&gt;</a:t>
            </a:r>
            <a:r>
              <a:rPr lang="zh-CN" altLang="zh-CN" sz="1900" dirty="0"/>
              <a:t>，属性包括：</a:t>
            </a:r>
          </a:p>
          <a:p>
            <a:pPr marL="457200" lvl="1" indent="0">
              <a:lnSpc>
                <a:spcPct val="150000"/>
              </a:lnSpc>
              <a:buNone/>
            </a:pPr>
            <a:r>
              <a:rPr lang="en-US" altLang="zh-CN" sz="1500" dirty="0"/>
              <a:t>-- identifier [</a:t>
            </a:r>
            <a:r>
              <a:rPr lang="zh-CN" altLang="zh-CN" sz="1500" dirty="0"/>
              <a:t>必备</a:t>
            </a:r>
            <a:r>
              <a:rPr lang="en-US" altLang="zh-CN" sz="1500" dirty="0"/>
              <a:t>]</a:t>
            </a:r>
            <a:r>
              <a:rPr lang="zh-CN" altLang="zh-CN" sz="1500" dirty="0"/>
              <a:t>：由资源生产者提供的标识符，在内容清单中是唯一的；</a:t>
            </a:r>
            <a:endParaRPr lang="en-US" altLang="zh-CN" sz="1500" dirty="0"/>
          </a:p>
          <a:p>
            <a:pPr marL="457200" lvl="1" indent="0">
              <a:lnSpc>
                <a:spcPct val="150000"/>
              </a:lnSpc>
              <a:buNone/>
            </a:pPr>
            <a:r>
              <a:rPr lang="en-US" altLang="zh-CN" sz="1500" dirty="0"/>
              <a:t>-- version [</a:t>
            </a:r>
            <a:r>
              <a:rPr lang="zh-CN" altLang="zh-CN" sz="1500" dirty="0"/>
              <a:t>必备</a:t>
            </a:r>
            <a:r>
              <a:rPr lang="en-US" altLang="zh-CN" sz="1500" dirty="0"/>
              <a:t>]</a:t>
            </a:r>
            <a:r>
              <a:rPr lang="zh-CN" altLang="zh-CN" sz="1500" dirty="0"/>
              <a:t>：内容清单的版本号，用来区分有相同标识符的内容清单。</a:t>
            </a:r>
          </a:p>
          <a:p>
            <a:pPr marL="0" indent="0">
              <a:lnSpc>
                <a:spcPct val="150000"/>
              </a:lnSpc>
              <a:buNone/>
            </a:pPr>
            <a:r>
              <a:rPr lang="en-US" altLang="zh-CN" sz="1900" dirty="0"/>
              <a:t>&lt;manifest&gt;</a:t>
            </a:r>
            <a:r>
              <a:rPr lang="zh-CN" altLang="zh-CN" sz="1900" dirty="0"/>
              <a:t>下包含子元素</a:t>
            </a:r>
            <a:r>
              <a:rPr lang="en-US" altLang="zh-CN" sz="1900" dirty="0"/>
              <a:t>&lt;item&gt;</a:t>
            </a:r>
            <a:r>
              <a:rPr lang="zh-CN" altLang="zh-CN" sz="1900" dirty="0"/>
              <a:t>，其属性包括：</a:t>
            </a:r>
          </a:p>
          <a:p>
            <a:pPr marL="0" indent="0">
              <a:lnSpc>
                <a:spcPct val="150000"/>
              </a:lnSpc>
              <a:buNone/>
            </a:pPr>
            <a:r>
              <a:rPr lang="en-US" altLang="zh-CN" sz="1500" dirty="0"/>
              <a:t>         -- id [</a:t>
            </a:r>
            <a:r>
              <a:rPr lang="zh-CN" altLang="zh-CN" sz="1500" dirty="0"/>
              <a:t>必备</a:t>
            </a:r>
            <a:r>
              <a:rPr lang="en-US" altLang="zh-CN" sz="1500" dirty="0"/>
              <a:t>]</a:t>
            </a:r>
            <a:r>
              <a:rPr lang="zh-CN" altLang="zh-CN" sz="1500" dirty="0"/>
              <a:t>：唯一标识符；</a:t>
            </a:r>
          </a:p>
          <a:p>
            <a:pPr marL="0" indent="0">
              <a:lnSpc>
                <a:spcPct val="150000"/>
              </a:lnSpc>
              <a:buNone/>
            </a:pPr>
            <a:r>
              <a:rPr lang="en-US" altLang="zh-CN" sz="1500" dirty="0"/>
              <a:t>         -- </a:t>
            </a:r>
            <a:r>
              <a:rPr lang="en-US" altLang="zh-CN" sz="1500" dirty="0" err="1"/>
              <a:t>href</a:t>
            </a:r>
            <a:r>
              <a:rPr lang="en-US" altLang="zh-CN" sz="1500" dirty="0"/>
              <a:t> [</a:t>
            </a:r>
            <a:r>
              <a:rPr lang="zh-CN" altLang="zh-CN" sz="1500" dirty="0"/>
              <a:t>必备</a:t>
            </a:r>
            <a:r>
              <a:rPr lang="en-US" altLang="zh-CN" sz="1500" dirty="0"/>
              <a:t>]</a:t>
            </a:r>
            <a:r>
              <a:rPr lang="zh-CN" altLang="zh-CN" sz="1500" dirty="0"/>
              <a:t>：资源图或数据文件相对于</a:t>
            </a:r>
            <a:r>
              <a:rPr lang="en-US" altLang="zh-CN" sz="1500" dirty="0"/>
              <a:t>CONTAINER</a:t>
            </a:r>
            <a:r>
              <a:rPr lang="zh-CN" altLang="zh-CN" sz="1500" dirty="0"/>
              <a:t>目录的路径；</a:t>
            </a:r>
          </a:p>
          <a:p>
            <a:pPr marL="0" indent="0">
              <a:lnSpc>
                <a:spcPct val="150000"/>
              </a:lnSpc>
              <a:buNone/>
            </a:pPr>
            <a:r>
              <a:rPr lang="en-US" altLang="zh-CN" sz="1500" dirty="0"/>
              <a:t>         -- media-type [</a:t>
            </a:r>
            <a:r>
              <a:rPr lang="zh-CN" altLang="zh-CN" sz="1500" dirty="0"/>
              <a:t>必备</a:t>
            </a:r>
            <a:r>
              <a:rPr lang="en-US" altLang="zh-CN" sz="1500" dirty="0"/>
              <a:t>]</a:t>
            </a:r>
            <a:r>
              <a:rPr lang="zh-CN" altLang="zh-CN" sz="1500" dirty="0"/>
              <a:t>：媒体类型。资源图媒体类型</a:t>
            </a:r>
            <a:r>
              <a:rPr lang="zh-CN" altLang="zh-CN" sz="1500" dirty="0" smtClean="0"/>
              <a:t>为</a:t>
            </a:r>
            <a:r>
              <a:rPr lang="en-US" altLang="zh-CN" sz="1500" dirty="0" err="1"/>
              <a:t>rel</a:t>
            </a:r>
            <a:r>
              <a:rPr lang="en-US" altLang="zh-CN" sz="1500" dirty="0" err="1" smtClean="0"/>
              <a:t>o</a:t>
            </a:r>
            <a:r>
              <a:rPr lang="en-US" altLang="zh-CN" sz="1500" dirty="0" smtClean="0"/>
              <a:t>/</a:t>
            </a:r>
            <a:r>
              <a:rPr lang="en-US" altLang="zh-CN" sz="1500" dirty="0" err="1" smtClean="0"/>
              <a:t>rem+xml</a:t>
            </a:r>
            <a:r>
              <a:rPr lang="zh-CN" altLang="zh-CN" sz="1500" dirty="0"/>
              <a:t>，数据文件媒体类型按其</a:t>
            </a:r>
            <a:r>
              <a:rPr lang="en-US" altLang="zh-CN" sz="1500" dirty="0"/>
              <a:t>MIME</a:t>
            </a:r>
            <a:r>
              <a:rPr lang="zh-CN" altLang="zh-CN" sz="1500" dirty="0"/>
              <a:t>类型处理。</a:t>
            </a:r>
          </a:p>
          <a:p>
            <a:endParaRPr lang="zh-CN" altLang="en-US" dirty="0"/>
          </a:p>
        </p:txBody>
      </p:sp>
    </p:spTree>
    <p:extLst>
      <p:ext uri="{BB962C8B-B14F-4D97-AF65-F5344CB8AC3E}">
        <p14:creationId xmlns:p14="http://schemas.microsoft.com/office/powerpoint/2010/main" val="359305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研究目标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61594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6</a:t>
            </a:r>
            <a:r>
              <a:rPr lang="zh-CN" altLang="en-US" dirty="0" smtClean="0"/>
              <a:t>）</a:t>
            </a:r>
            <a:endParaRPr lang="zh-CN" altLang="en-US" dirty="0"/>
          </a:p>
        </p:txBody>
      </p:sp>
      <p:sp>
        <p:nvSpPr>
          <p:cNvPr id="3" name="内容占位符 2"/>
          <p:cNvSpPr>
            <a:spLocks noGrp="1"/>
          </p:cNvSpPr>
          <p:nvPr>
            <p:ph idx="1"/>
          </p:nvPr>
        </p:nvSpPr>
        <p:spPr/>
        <p:txBody>
          <a:bodyPr/>
          <a:lstStyle/>
          <a:p>
            <a:pPr marL="457200" lvl="1" indent="0">
              <a:lnSpc>
                <a:spcPct val="150000"/>
              </a:lnSpc>
              <a:buNone/>
            </a:pPr>
            <a:r>
              <a:rPr lang="en-US" altLang="zh-CN" b="1" dirty="0"/>
              <a:t>signatures.xml</a:t>
            </a:r>
            <a:r>
              <a:rPr lang="zh-CN" altLang="zh-CN" b="1" dirty="0"/>
              <a:t>：</a:t>
            </a:r>
            <a:r>
              <a:rPr lang="zh-CN" altLang="zh-CN" sz="2000" dirty="0"/>
              <a:t>可选</a:t>
            </a:r>
            <a:endParaRPr lang="en-US" altLang="zh-CN" sz="2000" dirty="0"/>
          </a:p>
          <a:p>
            <a:pPr marL="457200" lvl="1" indent="0">
              <a:lnSpc>
                <a:spcPct val="150000"/>
              </a:lnSpc>
              <a:buNone/>
            </a:pPr>
            <a:r>
              <a:rPr lang="zh-CN" altLang="en-US" sz="2000" dirty="0"/>
              <a:t>该</a:t>
            </a:r>
            <a:r>
              <a:rPr lang="zh-CN" altLang="zh-CN" sz="2000" dirty="0"/>
              <a:t>文件保存了容器及其内容的数字签名。该文件的顶级元素为</a:t>
            </a:r>
            <a:r>
              <a:rPr lang="en-US" altLang="zh-CN" sz="2000" dirty="0"/>
              <a:t>&lt;Signature&gt;</a:t>
            </a:r>
            <a:r>
              <a:rPr lang="zh-CN" altLang="zh-CN" sz="2000" dirty="0"/>
              <a:t>，该元素的定义见</a:t>
            </a:r>
            <a:r>
              <a:rPr lang="en-US" altLang="zh-CN" sz="2000" dirty="0"/>
              <a:t>[XML DSIG Core] XML-Signature Syntax and Processing Version 1.1</a:t>
            </a:r>
            <a:r>
              <a:rPr lang="zh-CN" altLang="zh-CN" sz="2000" dirty="0"/>
              <a:t>。</a:t>
            </a:r>
            <a:endParaRPr lang="en-US" altLang="zh-CN" sz="2000" dirty="0"/>
          </a:p>
          <a:p>
            <a:pPr marL="457200" lvl="1" indent="0">
              <a:lnSpc>
                <a:spcPct val="150000"/>
              </a:lnSpc>
              <a:buNone/>
            </a:pPr>
            <a:r>
              <a:rPr lang="zh-CN" altLang="zh-CN" sz="2000" dirty="0"/>
              <a:t>容器中的任何或所有的文件均可添加签名信息。是否添加以及如何添加取决与签名者。</a:t>
            </a:r>
          </a:p>
          <a:p>
            <a:endParaRPr lang="zh-CN" altLang="en-US" dirty="0"/>
          </a:p>
        </p:txBody>
      </p:sp>
    </p:spTree>
    <p:extLst>
      <p:ext uri="{BB962C8B-B14F-4D97-AF65-F5344CB8AC3E}">
        <p14:creationId xmlns:p14="http://schemas.microsoft.com/office/powerpoint/2010/main" val="2400589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7</a:t>
            </a:r>
            <a:r>
              <a:rPr lang="zh-CN" altLang="en-US" dirty="0" smtClean="0"/>
              <a:t>）</a:t>
            </a:r>
            <a:endParaRPr lang="zh-CN" altLang="en-US" dirty="0"/>
          </a:p>
        </p:txBody>
      </p:sp>
      <p:sp>
        <p:nvSpPr>
          <p:cNvPr id="3" name="内容占位符 2"/>
          <p:cNvSpPr>
            <a:spLocks noGrp="1"/>
          </p:cNvSpPr>
          <p:nvPr>
            <p:ph idx="1"/>
          </p:nvPr>
        </p:nvSpPr>
        <p:spPr/>
        <p:txBody>
          <a:bodyPr>
            <a:normAutofit fontScale="47500" lnSpcReduction="20000"/>
          </a:bodyPr>
          <a:lstStyle/>
          <a:p>
            <a:pPr marL="0" lvl="0" indent="0">
              <a:lnSpc>
                <a:spcPct val="170000"/>
              </a:lnSpc>
              <a:buNone/>
            </a:pPr>
            <a:r>
              <a:rPr lang="en-US" altLang="zh-CN" sz="3600" dirty="0"/>
              <a:t>CONTAINER</a:t>
            </a:r>
            <a:r>
              <a:rPr lang="zh-CN" altLang="zh-CN" sz="3600" dirty="0"/>
              <a:t>目录：该目录包含当前资源的</a:t>
            </a:r>
            <a:r>
              <a:rPr lang="en-US" altLang="zh-CN" sz="3600" dirty="0"/>
              <a:t>ORE</a:t>
            </a:r>
            <a:r>
              <a:rPr lang="zh-CN" altLang="zh-CN" sz="3600" dirty="0"/>
              <a:t>资源图文件、所关联的各类资源对象对应的</a:t>
            </a:r>
            <a:r>
              <a:rPr lang="en-US" altLang="zh-CN" sz="3600" dirty="0"/>
              <a:t>ORE</a:t>
            </a:r>
            <a:r>
              <a:rPr lang="zh-CN" altLang="zh-CN" sz="3600" dirty="0"/>
              <a:t>资源图文件以及</a:t>
            </a:r>
            <a:r>
              <a:rPr lang="en-US" altLang="zh-CN" sz="3600" dirty="0" err="1"/>
              <a:t>dataFile</a:t>
            </a:r>
            <a:r>
              <a:rPr lang="zh-CN" altLang="zh-CN" sz="3600" dirty="0"/>
              <a:t>目录，其中：</a:t>
            </a:r>
          </a:p>
          <a:p>
            <a:pPr lvl="0">
              <a:lnSpc>
                <a:spcPct val="170000"/>
              </a:lnSpc>
            </a:pPr>
            <a:r>
              <a:rPr lang="zh-CN" altLang="zh-CN" sz="3600" dirty="0"/>
              <a:t>当前资源的</a:t>
            </a:r>
            <a:r>
              <a:rPr lang="en-US" altLang="zh-CN" sz="3600" dirty="0"/>
              <a:t>ORE</a:t>
            </a:r>
            <a:r>
              <a:rPr lang="zh-CN" altLang="zh-CN" sz="3600" dirty="0"/>
              <a:t>资源图文件：即</a:t>
            </a:r>
            <a:r>
              <a:rPr lang="zh-CN" altLang="zh-CN" sz="3600" dirty="0" smtClean="0"/>
              <a:t>当前</a:t>
            </a:r>
            <a:r>
              <a:rPr lang="zh-CN" altLang="en-US" sz="3600" dirty="0"/>
              <a:t>文物</a:t>
            </a:r>
            <a:r>
              <a:rPr lang="zh-CN" altLang="zh-CN" sz="3600" dirty="0" smtClean="0"/>
              <a:t>容器</a:t>
            </a:r>
            <a:r>
              <a:rPr lang="zh-CN" altLang="zh-CN" sz="3600" dirty="0"/>
              <a:t>的</a:t>
            </a:r>
            <a:r>
              <a:rPr lang="en-US" altLang="zh-CN" sz="3600" dirty="0"/>
              <a:t>ORE</a:t>
            </a:r>
            <a:r>
              <a:rPr lang="zh-CN" altLang="zh-CN" sz="3600" dirty="0"/>
              <a:t>资源图文件；</a:t>
            </a:r>
          </a:p>
          <a:p>
            <a:pPr lvl="0">
              <a:lnSpc>
                <a:spcPct val="170000"/>
              </a:lnSpc>
            </a:pPr>
            <a:r>
              <a:rPr lang="zh-CN" altLang="zh-CN" sz="3600" dirty="0"/>
              <a:t>所关联的各类资源对象对应的</a:t>
            </a:r>
            <a:r>
              <a:rPr lang="en-US" altLang="zh-CN" sz="3600" dirty="0"/>
              <a:t>ORE</a:t>
            </a:r>
            <a:r>
              <a:rPr lang="zh-CN" altLang="zh-CN" sz="3600" dirty="0"/>
              <a:t>资源图文件：根据所关联的资源对象类型，对资源图文件进行分组，分别存放在对应的目录中。例如与代理者相关的</a:t>
            </a:r>
            <a:r>
              <a:rPr lang="en-US" altLang="zh-CN" sz="3600" dirty="0"/>
              <a:t>ORE</a:t>
            </a:r>
            <a:r>
              <a:rPr lang="zh-CN" altLang="zh-CN" sz="3600" dirty="0"/>
              <a:t>资源图文件存放在</a:t>
            </a:r>
            <a:r>
              <a:rPr lang="en-US" altLang="zh-CN" sz="3600" dirty="0"/>
              <a:t>agent</a:t>
            </a:r>
            <a:r>
              <a:rPr lang="zh-CN" altLang="zh-CN" sz="3600" dirty="0"/>
              <a:t>目录中、与元数据相关的</a:t>
            </a:r>
            <a:r>
              <a:rPr lang="en-US" altLang="zh-CN" sz="3600" dirty="0"/>
              <a:t>ORE</a:t>
            </a:r>
            <a:r>
              <a:rPr lang="zh-CN" altLang="zh-CN" sz="3600" dirty="0"/>
              <a:t>资源图文件存放在</a:t>
            </a:r>
            <a:r>
              <a:rPr lang="en-US" altLang="zh-CN" sz="3600" dirty="0"/>
              <a:t>metadata</a:t>
            </a:r>
            <a:r>
              <a:rPr lang="zh-CN" altLang="zh-CN" sz="3600"/>
              <a:t>目录</a:t>
            </a:r>
            <a:r>
              <a:rPr lang="zh-CN" altLang="zh-CN" sz="3600" smtClean="0"/>
              <a:t>中；</a:t>
            </a:r>
            <a:endParaRPr lang="zh-CN" altLang="zh-CN" sz="3600" dirty="0"/>
          </a:p>
          <a:p>
            <a:pPr>
              <a:lnSpc>
                <a:spcPct val="170000"/>
              </a:lnSpc>
            </a:pPr>
            <a:r>
              <a:rPr lang="en-US" altLang="zh-CN" sz="3600" dirty="0" err="1"/>
              <a:t>dataFile</a:t>
            </a:r>
            <a:r>
              <a:rPr lang="zh-CN" altLang="zh-CN" sz="3600" dirty="0"/>
              <a:t>目录：该目录下的子目录包括</a:t>
            </a:r>
            <a:r>
              <a:rPr lang="en-US" altLang="zh-CN" sz="3600" dirty="0"/>
              <a:t>audio</a:t>
            </a:r>
            <a:r>
              <a:rPr lang="zh-CN" altLang="zh-CN" sz="3600" dirty="0"/>
              <a:t>、</a:t>
            </a:r>
            <a:r>
              <a:rPr lang="en-US" altLang="zh-CN" sz="3600" dirty="0"/>
              <a:t>video</a:t>
            </a:r>
            <a:r>
              <a:rPr lang="zh-CN" altLang="zh-CN" sz="3600" dirty="0"/>
              <a:t>、</a:t>
            </a:r>
            <a:r>
              <a:rPr lang="en-US" altLang="zh-CN" sz="3600" dirty="0"/>
              <a:t> graphics</a:t>
            </a:r>
            <a:r>
              <a:rPr lang="zh-CN" altLang="zh-CN" sz="3600" dirty="0"/>
              <a:t>、</a:t>
            </a:r>
            <a:r>
              <a:rPr lang="en-US" altLang="zh-CN" sz="3600" dirty="0"/>
              <a:t> image</a:t>
            </a:r>
            <a:r>
              <a:rPr lang="zh-CN" altLang="zh-CN" sz="3600" dirty="0"/>
              <a:t>、</a:t>
            </a:r>
            <a:r>
              <a:rPr lang="en-US" altLang="zh-CN" sz="3600" dirty="0"/>
              <a:t> animation</a:t>
            </a:r>
            <a:r>
              <a:rPr lang="zh-CN" altLang="zh-CN" sz="3600" dirty="0"/>
              <a:t>、</a:t>
            </a:r>
            <a:r>
              <a:rPr lang="en-US" altLang="zh-CN" sz="3600" dirty="0" err="1"/>
              <a:t>diskimage</a:t>
            </a:r>
            <a:r>
              <a:rPr lang="zh-CN" altLang="zh-CN" sz="3600" dirty="0"/>
              <a:t>、</a:t>
            </a:r>
            <a:r>
              <a:rPr lang="en-US" altLang="zh-CN" sz="3600" dirty="0" err="1"/>
              <a:t>textDocument</a:t>
            </a:r>
            <a:r>
              <a:rPr lang="zh-CN" altLang="zh-CN" sz="3600" dirty="0"/>
              <a:t>，每个子目录下包含对应类型的数据文件。若没有该类型的数据文件，可以不创建该类型的子目录。</a:t>
            </a:r>
            <a:endParaRPr lang="zh-CN" altLang="en-US" sz="3600" dirty="0"/>
          </a:p>
          <a:p>
            <a:endParaRPr lang="zh-CN" altLang="en-US" dirty="0"/>
          </a:p>
        </p:txBody>
      </p:sp>
    </p:spTree>
    <p:extLst>
      <p:ext uri="{BB962C8B-B14F-4D97-AF65-F5344CB8AC3E}">
        <p14:creationId xmlns:p14="http://schemas.microsoft.com/office/powerpoint/2010/main" val="1522827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交换接口</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50000"/>
              </a:lnSpc>
              <a:spcBef>
                <a:spcPts val="0"/>
              </a:spcBef>
              <a:buNone/>
            </a:pPr>
            <a:r>
              <a:rPr lang="zh-CN" altLang="en-US" dirty="0"/>
              <a:t>基于</a:t>
            </a:r>
            <a:r>
              <a:rPr lang="en-US" altLang="zh-CN" dirty="0"/>
              <a:t>OAIS</a:t>
            </a:r>
            <a:r>
              <a:rPr lang="zh-CN" altLang="en-US" dirty="0" smtClean="0"/>
              <a:t>的可移动文物交换系统需要</a:t>
            </a:r>
            <a:r>
              <a:rPr lang="zh-CN" altLang="en-US" dirty="0"/>
              <a:t>提供接口，以</a:t>
            </a:r>
            <a:r>
              <a:rPr lang="zh-CN" altLang="en-US" dirty="0" smtClean="0"/>
              <a:t>供外部</a:t>
            </a:r>
            <a:r>
              <a:rPr lang="zh-CN" altLang="en-US" dirty="0"/>
              <a:t>系统从该系统获取数字内容对象信息（包括元数据、数据流</a:t>
            </a:r>
            <a:r>
              <a:rPr lang="zh-CN" altLang="en-US" dirty="0" smtClean="0"/>
              <a:t>文件等</a:t>
            </a:r>
            <a:r>
              <a:rPr lang="zh-CN" altLang="en-US" dirty="0"/>
              <a:t>）</a:t>
            </a:r>
            <a:r>
              <a:rPr lang="en-US" altLang="zh-CN" dirty="0" smtClean="0"/>
              <a:t>:</a:t>
            </a:r>
          </a:p>
          <a:p>
            <a:pPr marL="0" indent="0">
              <a:lnSpc>
                <a:spcPct val="150000"/>
              </a:lnSpc>
              <a:spcBef>
                <a:spcPts val="0"/>
              </a:spcBef>
              <a:buNone/>
            </a:pPr>
            <a:r>
              <a:rPr lang="en-US" altLang="zh-CN" dirty="0" smtClean="0"/>
              <a:t>1</a:t>
            </a:r>
            <a:r>
              <a:rPr lang="zh-CN" altLang="zh-CN" dirty="0"/>
              <a:t>）获取资源标识符（</a:t>
            </a:r>
            <a:r>
              <a:rPr lang="en-US" altLang="zh-CN" dirty="0" err="1"/>
              <a:t>listIdentifiers</a:t>
            </a:r>
            <a:r>
              <a:rPr lang="zh-CN" altLang="zh-CN" dirty="0"/>
              <a:t>）：获取系统中符合查询条件的资源标识符列表；</a:t>
            </a:r>
          </a:p>
          <a:p>
            <a:pPr marL="0" indent="0">
              <a:lnSpc>
                <a:spcPct val="150000"/>
              </a:lnSpc>
              <a:spcBef>
                <a:spcPts val="0"/>
              </a:spcBef>
              <a:buNone/>
            </a:pPr>
            <a:r>
              <a:rPr lang="en-US" altLang="zh-CN" dirty="0"/>
              <a:t>2</a:t>
            </a:r>
            <a:r>
              <a:rPr lang="zh-CN" altLang="zh-CN" dirty="0"/>
              <a:t>）获取资源</a:t>
            </a:r>
            <a:r>
              <a:rPr lang="en-US" altLang="zh-CN" dirty="0"/>
              <a:t>URI</a:t>
            </a:r>
            <a:r>
              <a:rPr lang="zh-CN" altLang="zh-CN" dirty="0"/>
              <a:t>（</a:t>
            </a:r>
            <a:r>
              <a:rPr lang="en-US" altLang="zh-CN" dirty="0" err="1"/>
              <a:t>listUris</a:t>
            </a:r>
            <a:r>
              <a:rPr lang="zh-CN" altLang="zh-CN" dirty="0"/>
              <a:t>）：获取系统中符合查询条件的某资源对象及其所关联资源对</a:t>
            </a:r>
          </a:p>
          <a:p>
            <a:pPr marL="0" indent="0">
              <a:lnSpc>
                <a:spcPct val="150000"/>
              </a:lnSpc>
              <a:spcBef>
                <a:spcPts val="0"/>
              </a:spcBef>
              <a:buNone/>
            </a:pPr>
            <a:r>
              <a:rPr lang="zh-CN" altLang="zh-CN" dirty="0"/>
              <a:t>象的</a:t>
            </a:r>
            <a:r>
              <a:rPr lang="en-US" altLang="zh-CN" dirty="0"/>
              <a:t>URI</a:t>
            </a:r>
            <a:r>
              <a:rPr lang="zh-CN" altLang="zh-CN" dirty="0"/>
              <a:t>列表；</a:t>
            </a:r>
          </a:p>
          <a:p>
            <a:pPr marL="0" indent="0">
              <a:lnSpc>
                <a:spcPct val="150000"/>
              </a:lnSpc>
              <a:spcBef>
                <a:spcPts val="0"/>
              </a:spcBef>
              <a:buNone/>
            </a:pPr>
            <a:r>
              <a:rPr lang="en-US" altLang="zh-CN" dirty="0"/>
              <a:t>3</a:t>
            </a:r>
            <a:r>
              <a:rPr lang="zh-CN" altLang="zh-CN" dirty="0"/>
              <a:t>）获取元数据（</a:t>
            </a:r>
            <a:r>
              <a:rPr lang="en-US" altLang="zh-CN" dirty="0" err="1"/>
              <a:t>getMetadata</a:t>
            </a:r>
            <a:r>
              <a:rPr lang="zh-CN" altLang="zh-CN" dirty="0"/>
              <a:t>）：获取指定</a:t>
            </a:r>
            <a:r>
              <a:rPr lang="en-US" altLang="zh-CN" dirty="0"/>
              <a:t>URI</a:t>
            </a:r>
            <a:r>
              <a:rPr lang="zh-CN" altLang="zh-CN" dirty="0"/>
              <a:t>的资源对象的元数据。</a:t>
            </a:r>
          </a:p>
          <a:p>
            <a:pPr marL="0" indent="0">
              <a:lnSpc>
                <a:spcPct val="150000"/>
              </a:lnSpc>
              <a:spcBef>
                <a:spcPts val="0"/>
              </a:spcBef>
              <a:buNone/>
            </a:pPr>
            <a:r>
              <a:rPr lang="en-US" altLang="zh-CN" dirty="0"/>
              <a:t>4</a:t>
            </a:r>
            <a:r>
              <a:rPr lang="zh-CN" altLang="zh-CN" dirty="0"/>
              <a:t>）获取数据文件</a:t>
            </a:r>
            <a:r>
              <a:rPr lang="en-US" altLang="zh-CN" dirty="0"/>
              <a:t>URL</a:t>
            </a:r>
            <a:r>
              <a:rPr lang="zh-CN" altLang="zh-CN" dirty="0"/>
              <a:t>（</a:t>
            </a:r>
            <a:r>
              <a:rPr lang="en-US" altLang="zh-CN" dirty="0" err="1"/>
              <a:t>listContentURL</a:t>
            </a:r>
            <a:r>
              <a:rPr lang="zh-CN" altLang="zh-CN" dirty="0"/>
              <a:t>）：获取指定资源对象所关联的数据文件的</a:t>
            </a:r>
            <a:r>
              <a:rPr lang="en-US" altLang="zh-CN" dirty="0"/>
              <a:t>URL</a:t>
            </a:r>
            <a:r>
              <a:rPr lang="zh-CN" altLang="zh-CN" dirty="0"/>
              <a:t>列表；</a:t>
            </a:r>
          </a:p>
          <a:p>
            <a:pPr marL="0" indent="0">
              <a:lnSpc>
                <a:spcPct val="150000"/>
              </a:lnSpc>
              <a:spcBef>
                <a:spcPts val="0"/>
              </a:spcBef>
              <a:buNone/>
            </a:pPr>
            <a:r>
              <a:rPr lang="en-US" altLang="zh-CN" dirty="0"/>
              <a:t>5</a:t>
            </a:r>
            <a:r>
              <a:rPr lang="zh-CN" altLang="zh-CN" dirty="0"/>
              <a:t>）获取数据流（</a:t>
            </a:r>
            <a:r>
              <a:rPr lang="en-US" altLang="zh-CN" dirty="0" err="1"/>
              <a:t>getDataStream</a:t>
            </a:r>
            <a:r>
              <a:rPr lang="zh-CN" altLang="zh-CN" dirty="0"/>
              <a:t>）：获取数据文件对应的数字内容的字节流；</a:t>
            </a:r>
          </a:p>
          <a:p>
            <a:pPr marL="0" indent="0">
              <a:lnSpc>
                <a:spcPct val="150000"/>
              </a:lnSpc>
              <a:spcBef>
                <a:spcPts val="0"/>
              </a:spcBef>
              <a:buNone/>
            </a:pPr>
            <a:r>
              <a:rPr lang="en-US" altLang="zh-CN" dirty="0"/>
              <a:t>6</a:t>
            </a:r>
            <a:r>
              <a:rPr lang="zh-CN" altLang="zh-CN" dirty="0"/>
              <a:t>）获取</a:t>
            </a:r>
            <a:r>
              <a:rPr lang="en-US" altLang="zh-CN" dirty="0"/>
              <a:t>DIP</a:t>
            </a:r>
            <a:r>
              <a:rPr lang="zh-CN" altLang="zh-CN" dirty="0"/>
              <a:t>包（</a:t>
            </a:r>
            <a:r>
              <a:rPr lang="en-US" altLang="zh-CN" dirty="0" err="1"/>
              <a:t>getDIP</a:t>
            </a:r>
            <a:r>
              <a:rPr lang="zh-CN" altLang="zh-CN" dirty="0"/>
              <a:t>）：获取指定</a:t>
            </a:r>
            <a:r>
              <a:rPr lang="en-US" altLang="zh-CN" dirty="0"/>
              <a:t>URI</a:t>
            </a:r>
            <a:r>
              <a:rPr lang="zh-CN" altLang="zh-CN" dirty="0"/>
              <a:t>的资源对象的分发信息包（</a:t>
            </a:r>
            <a:r>
              <a:rPr lang="en-US" altLang="zh-CN" dirty="0"/>
              <a:t>DIP</a:t>
            </a:r>
            <a:r>
              <a:rPr lang="zh-CN" altLang="zh-CN" dirty="0"/>
              <a:t>）；</a:t>
            </a:r>
          </a:p>
          <a:p>
            <a:pPr marL="0" indent="0">
              <a:lnSpc>
                <a:spcPct val="150000"/>
              </a:lnSpc>
              <a:spcBef>
                <a:spcPts val="0"/>
              </a:spcBef>
              <a:buNone/>
            </a:pPr>
            <a:r>
              <a:rPr lang="en-US" altLang="zh-CN" dirty="0"/>
              <a:t>7</a:t>
            </a:r>
            <a:r>
              <a:rPr lang="zh-CN" altLang="zh-CN" dirty="0"/>
              <a:t>）上传数据（</a:t>
            </a:r>
            <a:r>
              <a:rPr lang="en-US" altLang="zh-CN" dirty="0" err="1"/>
              <a:t>uploadSIP</a:t>
            </a:r>
            <a:r>
              <a:rPr lang="zh-CN" altLang="zh-CN" dirty="0"/>
              <a:t>）：将提交信息包（</a:t>
            </a:r>
            <a:r>
              <a:rPr lang="en-US" altLang="zh-CN" dirty="0"/>
              <a:t>SIP</a:t>
            </a:r>
            <a:r>
              <a:rPr lang="zh-CN" altLang="zh-CN" dirty="0"/>
              <a:t>）上传至</a:t>
            </a:r>
            <a:r>
              <a:rPr lang="en-US" altLang="zh-CN" dirty="0"/>
              <a:t>DPRCMS</a:t>
            </a:r>
            <a:r>
              <a:rPr lang="zh-CN" altLang="zh-CN" dirty="0"/>
              <a:t>系统；</a:t>
            </a:r>
          </a:p>
          <a:p>
            <a:pPr marL="0" indent="0">
              <a:lnSpc>
                <a:spcPct val="150000"/>
              </a:lnSpc>
              <a:spcBef>
                <a:spcPts val="0"/>
              </a:spcBef>
              <a:buNone/>
            </a:pPr>
            <a:r>
              <a:rPr lang="en-US" altLang="zh-CN" dirty="0"/>
              <a:t>8</a:t>
            </a:r>
            <a:r>
              <a:rPr lang="zh-CN" altLang="zh-CN" dirty="0"/>
              <a:t>）资源检索（</a:t>
            </a:r>
            <a:r>
              <a:rPr lang="en-US" altLang="zh-CN" dirty="0" err="1"/>
              <a:t>resRetrieve</a:t>
            </a:r>
            <a:r>
              <a:rPr lang="zh-CN" altLang="zh-CN" dirty="0"/>
              <a:t>）：检索系统中资源信息。</a:t>
            </a:r>
          </a:p>
          <a:p>
            <a:pPr>
              <a:lnSpc>
                <a:spcPct val="150000"/>
              </a:lnSpc>
              <a:spcBef>
                <a:spcPts val="0"/>
              </a:spcBef>
            </a:pPr>
            <a:endParaRPr lang="zh-CN" altLang="en-US" sz="3600" dirty="0"/>
          </a:p>
          <a:p>
            <a:endParaRPr lang="zh-CN" altLang="en-US" dirty="0"/>
          </a:p>
        </p:txBody>
      </p:sp>
    </p:spTree>
    <p:extLst>
      <p:ext uri="{BB962C8B-B14F-4D97-AF65-F5344CB8AC3E}">
        <p14:creationId xmlns:p14="http://schemas.microsoft.com/office/powerpoint/2010/main" val="4250775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与其他子课题的关系</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26169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下一步的完善与研究</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3102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技术方案</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88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创新点</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131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进展情况</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7250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资料调研</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14870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endParaRPr kumimoji="1" lang="zh-CN" altLang="en-US" dirty="0"/>
          </a:p>
        </p:txBody>
      </p:sp>
      <p:sp>
        <p:nvSpPr>
          <p:cNvPr id="3" name="内容占位符 2"/>
          <p:cNvSpPr>
            <a:spLocks noGrp="1"/>
          </p:cNvSpPr>
          <p:nvPr>
            <p:ph idx="1"/>
          </p:nvPr>
        </p:nvSpPr>
        <p:spPr/>
        <p:txBody>
          <a:bodyPr/>
          <a:lstStyle/>
          <a:p>
            <a:pPr>
              <a:lnSpc>
                <a:spcPct val="150000"/>
              </a:lnSpc>
            </a:pPr>
            <a:r>
              <a:rPr lang="en-US" altLang="zh-CN" dirty="0"/>
              <a:t>OWL</a:t>
            </a:r>
            <a:r>
              <a:rPr lang="zh-CN" altLang="en-US" dirty="0"/>
              <a:t>（</a:t>
            </a:r>
            <a:r>
              <a:rPr lang="en-US" altLang="zh-CN" dirty="0"/>
              <a:t>Web Ontology Language</a:t>
            </a:r>
            <a:r>
              <a:rPr lang="zh-CN" altLang="en-US" dirty="0"/>
              <a:t>）是一种定义和编写语义</a:t>
            </a:r>
            <a:r>
              <a:rPr lang="en-US" altLang="zh-CN" dirty="0"/>
              <a:t>Web</a:t>
            </a:r>
            <a:r>
              <a:rPr lang="zh-CN" altLang="en-US" dirty="0"/>
              <a:t>的本体标记性语言，是国际万维网联盟（</a:t>
            </a:r>
            <a:r>
              <a:rPr lang="en-US" altLang="zh-CN" dirty="0"/>
              <a:t>W3C</a:t>
            </a:r>
            <a:r>
              <a:rPr lang="zh-CN" altLang="en-US" dirty="0"/>
              <a:t>）发布的本体语言标准。</a:t>
            </a:r>
            <a:endParaRPr lang="en-US" altLang="zh-CN" dirty="0"/>
          </a:p>
          <a:p>
            <a:pPr>
              <a:lnSpc>
                <a:spcPct val="150000"/>
              </a:lnSpc>
            </a:pPr>
            <a:r>
              <a:rPr lang="en-US" altLang="zh-CN" dirty="0"/>
              <a:t>OWL</a:t>
            </a:r>
            <a:r>
              <a:rPr lang="zh-CN" altLang="en-US" dirty="0"/>
              <a:t>以</a:t>
            </a:r>
            <a:r>
              <a:rPr lang="en-US" altLang="zh-CN" dirty="0"/>
              <a:t>RDF</a:t>
            </a:r>
            <a:r>
              <a:rPr lang="zh-CN" altLang="en-US" dirty="0"/>
              <a:t>和</a:t>
            </a:r>
            <a:r>
              <a:rPr lang="en-US" altLang="zh-CN" dirty="0"/>
              <a:t>RDFS</a:t>
            </a:r>
            <a:r>
              <a:rPr lang="zh-CN" altLang="en-US" dirty="0"/>
              <a:t>为基础，使用基于</a:t>
            </a:r>
            <a:r>
              <a:rPr lang="en-US" altLang="zh-CN" dirty="0"/>
              <a:t>XML</a:t>
            </a:r>
            <a:r>
              <a:rPr lang="zh-CN" altLang="en-US" dirty="0"/>
              <a:t>的</a:t>
            </a:r>
            <a:r>
              <a:rPr lang="en-US" altLang="zh-CN" dirty="0"/>
              <a:t>RDF</a:t>
            </a:r>
            <a:r>
              <a:rPr lang="zh-CN" altLang="en-US" dirty="0"/>
              <a:t>语法规范，采用框架语言作为抽象语法，通过定义类及类的属性来形式化地描述领域，并通过</a:t>
            </a:r>
            <a:r>
              <a:rPr lang="en-US" altLang="zh-CN" dirty="0"/>
              <a:t>OWL</a:t>
            </a:r>
            <a:r>
              <a:rPr lang="zh-CN" altLang="en-US" dirty="0"/>
              <a:t>的形式化语义对类进行某种程度上的逻辑推理。</a:t>
            </a:r>
            <a:endParaRPr lang="en-US" altLang="zh-CN" dirty="0"/>
          </a:p>
          <a:p>
            <a:endParaRPr kumimoji="1" lang="zh-CN" altLang="en-US" dirty="0"/>
          </a:p>
        </p:txBody>
      </p:sp>
    </p:spTree>
    <p:extLst>
      <p:ext uri="{BB962C8B-B14F-4D97-AF65-F5344CB8AC3E}">
        <p14:creationId xmlns:p14="http://schemas.microsoft.com/office/powerpoint/2010/main" val="169665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2</a:t>
            </a:r>
            <a:r>
              <a:rPr lang="zh-CN" altLang="en-US" dirty="0"/>
              <a:t>）</a:t>
            </a:r>
          </a:p>
        </p:txBody>
      </p:sp>
      <p:sp>
        <p:nvSpPr>
          <p:cNvPr id="3" name="内容占位符 2"/>
          <p:cNvSpPr>
            <a:spLocks noGrp="1"/>
          </p:cNvSpPr>
          <p:nvPr>
            <p:ph idx="1"/>
          </p:nvPr>
        </p:nvSpPr>
        <p:spPr/>
        <p:txBody>
          <a:bodyPr>
            <a:normAutofit fontScale="92500" lnSpcReduction="10000"/>
          </a:bodyPr>
          <a:lstStyle/>
          <a:p>
            <a:pPr>
              <a:lnSpc>
                <a:spcPct val="150000"/>
              </a:lnSpc>
              <a:buNone/>
            </a:pPr>
            <a:r>
              <a:rPr lang="en-US" altLang="zh-CN" dirty="0"/>
              <a:t>OWL</a:t>
            </a:r>
            <a:r>
              <a:rPr lang="zh-CN" altLang="en-US" dirty="0"/>
              <a:t>的类（</a:t>
            </a:r>
            <a:r>
              <a:rPr lang="en-US" altLang="zh-CN" dirty="0"/>
              <a:t>Class</a:t>
            </a:r>
            <a:r>
              <a:rPr lang="zh-CN" altLang="en-US" dirty="0"/>
              <a:t>）</a:t>
            </a:r>
            <a:endParaRPr lang="en-US" altLang="zh-CN" dirty="0"/>
          </a:p>
          <a:p>
            <a:pPr>
              <a:lnSpc>
                <a:spcPct val="150000"/>
              </a:lnSpc>
            </a:pPr>
            <a:r>
              <a:rPr lang="zh-CN" altLang="en-US" dirty="0"/>
              <a:t>类是</a:t>
            </a:r>
            <a:r>
              <a:rPr lang="en-US" altLang="zh-CN" dirty="0"/>
              <a:t>OWL</a:t>
            </a:r>
            <a:r>
              <a:rPr lang="zh-CN" altLang="en-US" dirty="0"/>
              <a:t>中的一个重要概念。</a:t>
            </a:r>
            <a:r>
              <a:rPr lang="en-US" altLang="zh-CN" dirty="0"/>
              <a:t>owl:Class</a:t>
            </a:r>
            <a:r>
              <a:rPr lang="zh-CN" altLang="en-US" dirty="0"/>
              <a:t>用来标记一个类，它是</a:t>
            </a:r>
            <a:r>
              <a:rPr lang="en-US" altLang="zh-CN" dirty="0" err="1"/>
              <a:t>rdfs:Class</a:t>
            </a:r>
            <a:r>
              <a:rPr lang="zh-CN" altLang="en-US" dirty="0"/>
              <a:t>的子集。与</a:t>
            </a:r>
            <a:r>
              <a:rPr lang="en-US" altLang="zh-CN" dirty="0"/>
              <a:t>RDF</a:t>
            </a:r>
            <a:r>
              <a:rPr lang="zh-CN" altLang="en-US" dirty="0"/>
              <a:t>中的类一样，每个</a:t>
            </a:r>
            <a:r>
              <a:rPr lang="en-US" altLang="zh-CN" dirty="0"/>
              <a:t>OWL</a:t>
            </a:r>
            <a:r>
              <a:rPr lang="zh-CN" altLang="en-US" dirty="0"/>
              <a:t>类都对应一个个体（</a:t>
            </a:r>
            <a:r>
              <a:rPr lang="en-US" altLang="zh-CN" dirty="0"/>
              <a:t>Individuals</a:t>
            </a:r>
            <a:r>
              <a:rPr lang="zh-CN" altLang="en-US" dirty="0"/>
              <a:t>）。这些个体的集合称为类扩展（</a:t>
            </a:r>
            <a:r>
              <a:rPr lang="en-US" altLang="zh-CN" dirty="0"/>
              <a:t>Class Extension</a:t>
            </a:r>
            <a:r>
              <a:rPr lang="zh-CN" altLang="en-US" dirty="0"/>
              <a:t>），这些个体称为“类扩展”中的实例（</a:t>
            </a:r>
            <a:r>
              <a:rPr lang="en-US" altLang="zh-CN" dirty="0"/>
              <a:t>Instances</a:t>
            </a:r>
            <a:r>
              <a:rPr lang="zh-CN" altLang="en-US" dirty="0"/>
              <a:t>）。</a:t>
            </a:r>
            <a:endParaRPr lang="en-US" altLang="zh-CN" dirty="0"/>
          </a:p>
          <a:p>
            <a:pPr>
              <a:lnSpc>
                <a:spcPct val="150000"/>
              </a:lnSpc>
            </a:pPr>
            <a:r>
              <a:rPr lang="en-US" altLang="zh-CN" dirty="0"/>
              <a:t>OWL</a:t>
            </a:r>
            <a:r>
              <a:rPr lang="zh-CN" altLang="en-US" dirty="0"/>
              <a:t>用一段代码描述一个类，这段</a:t>
            </a:r>
            <a:r>
              <a:rPr lang="en-US" altLang="zh-CN" dirty="0"/>
              <a:t>OWL</a:t>
            </a:r>
            <a:r>
              <a:rPr lang="zh-CN" altLang="en-US" dirty="0"/>
              <a:t>代码称为“类描述”（</a:t>
            </a:r>
            <a:r>
              <a:rPr lang="en-US" altLang="zh-CN" dirty="0"/>
              <a:t>Class Description</a:t>
            </a:r>
            <a:r>
              <a:rPr lang="zh-CN" altLang="en-US" dirty="0"/>
              <a:t>）。</a:t>
            </a:r>
          </a:p>
          <a:p>
            <a:endParaRPr lang="zh-CN" altLang="en-US" dirty="0"/>
          </a:p>
        </p:txBody>
      </p:sp>
    </p:spTree>
    <p:extLst>
      <p:ext uri="{BB962C8B-B14F-4D97-AF65-F5344CB8AC3E}">
        <p14:creationId xmlns:p14="http://schemas.microsoft.com/office/powerpoint/2010/main" val="3023547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2184</Words>
  <Application>Microsoft Office PowerPoint</Application>
  <PresentationFormat>自定义</PresentationFormat>
  <Paragraphs>146</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基于可移动文物的多粒度的馆藏信息包的交换关键标准及示范研究 </vt:lpstr>
      <vt:lpstr>目录</vt:lpstr>
      <vt:lpstr>研究目标</vt:lpstr>
      <vt:lpstr>技术方案</vt:lpstr>
      <vt:lpstr>创新点</vt:lpstr>
      <vt:lpstr>进展情况</vt:lpstr>
      <vt:lpstr>资料调研</vt:lpstr>
      <vt:lpstr>语义网（OWL）介绍</vt:lpstr>
      <vt:lpstr>语义网（OWL）介绍（2）</vt:lpstr>
      <vt:lpstr>语义网（OWL）介绍（3）</vt:lpstr>
      <vt:lpstr>本体模型</vt:lpstr>
      <vt:lpstr>本体模型图</vt:lpstr>
      <vt:lpstr>本体模型扩展</vt:lpstr>
      <vt:lpstr>OAI-ORE标准简介</vt:lpstr>
      <vt:lpstr>OAI-ORE数据模型</vt:lpstr>
      <vt:lpstr>OAI-ORE中资源的构成方式</vt:lpstr>
      <vt:lpstr>RDF与ORE的关系</vt:lpstr>
      <vt:lpstr>OAI-ORE特点</vt:lpstr>
      <vt:lpstr>OAI-ORE特点（2）</vt:lpstr>
      <vt:lpstr>OAI-ORE特点（3）</vt:lpstr>
      <vt:lpstr>数字内容对象ORE封装</vt:lpstr>
      <vt:lpstr>基本规范简介</vt:lpstr>
      <vt:lpstr>PowerPoint 演示文稿</vt:lpstr>
      <vt:lpstr>交换信息包类型</vt:lpstr>
      <vt:lpstr>交换信息包</vt:lpstr>
      <vt:lpstr>交换信息包（2）</vt:lpstr>
      <vt:lpstr>交换信息包（3）</vt:lpstr>
      <vt:lpstr>交换信息包（4）</vt:lpstr>
      <vt:lpstr>交换信息包（5）</vt:lpstr>
      <vt:lpstr>交换信息包（6）</vt:lpstr>
      <vt:lpstr>交换信息包（7）</vt:lpstr>
      <vt:lpstr>交换接口</vt:lpstr>
      <vt:lpstr>与其他子课题的关系</vt:lpstr>
      <vt:lpstr>下一步的完善与研究</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基于可移动文物的多粒度的馆藏信息包的交换关键标准及示范研究 </dc:title>
  <dc:creator>Microsoft Office 用户</dc:creator>
  <cp:lastModifiedBy>zhaochd</cp:lastModifiedBy>
  <cp:revision>23</cp:revision>
  <dcterms:created xsi:type="dcterms:W3CDTF">2016-06-14T11:52:46Z</dcterms:created>
  <dcterms:modified xsi:type="dcterms:W3CDTF">2016-06-14T15:56:43Z</dcterms:modified>
</cp:coreProperties>
</file>