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1" d="100"/>
          <a:sy n="61" d="100"/>
        </p:scale>
        <p:origin x="108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235228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31521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0254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2047117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7636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183068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95796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331689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219245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A87E-A675-4740-A451-EDF11FC9683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271808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9A87E-A675-4740-A451-EDF11FC9683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20852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9A87E-A675-4740-A451-EDF11FC9683A}"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323928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9A87E-A675-4740-A451-EDF11FC9683A}"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54766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9A87E-A675-4740-A451-EDF11FC9683A}"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343171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69A87E-A675-4740-A451-EDF11FC9683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101537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A87E-A675-4740-A451-EDF11FC9683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78D20-FD55-4170-8BCB-03F77C2E5B96}" type="slidenum">
              <a:rPr lang="en-US" smtClean="0"/>
              <a:t>‹#›</a:t>
            </a:fld>
            <a:endParaRPr lang="en-US"/>
          </a:p>
        </p:txBody>
      </p:sp>
    </p:spTree>
    <p:extLst>
      <p:ext uri="{BB962C8B-B14F-4D97-AF65-F5344CB8AC3E}">
        <p14:creationId xmlns:p14="http://schemas.microsoft.com/office/powerpoint/2010/main" val="6079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69A87E-A675-4740-A451-EDF11FC9683A}" type="datetimeFigureOut">
              <a:rPr lang="en-US" smtClean="0"/>
              <a:t>5/7/2020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A78D20-FD55-4170-8BCB-03F77C2E5B96}" type="slidenum">
              <a:rPr lang="en-US" smtClean="0"/>
              <a:t>‹#›</a:t>
            </a:fld>
            <a:endParaRPr lang="en-US"/>
          </a:p>
        </p:txBody>
      </p:sp>
    </p:spTree>
    <p:extLst>
      <p:ext uri="{BB962C8B-B14F-4D97-AF65-F5344CB8AC3E}">
        <p14:creationId xmlns:p14="http://schemas.microsoft.com/office/powerpoint/2010/main" val="3515852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A620-9C7C-4C3C-AF4D-89632BC64B2C}"/>
              </a:ext>
            </a:extLst>
          </p:cNvPr>
          <p:cNvSpPr>
            <a:spLocks noGrp="1"/>
          </p:cNvSpPr>
          <p:nvPr>
            <p:ph type="ctrTitle"/>
          </p:nvPr>
        </p:nvSpPr>
        <p:spPr>
          <a:xfrm>
            <a:off x="1382597" y="3424348"/>
            <a:ext cx="9426806" cy="1424410"/>
          </a:xfrm>
        </p:spPr>
        <p:txBody>
          <a:bodyPr anchor="b">
            <a:normAutofit/>
          </a:bodyPr>
          <a:lstStyle/>
          <a:p>
            <a:pPr algn="ctr"/>
            <a:r>
              <a:rPr lang="en-US" sz="5400" dirty="0">
                <a:solidFill>
                  <a:srgbClr val="1B1B1B"/>
                </a:solidFill>
              </a:rPr>
              <a:t>Breast Cancer Research</a:t>
            </a:r>
          </a:p>
        </p:txBody>
      </p:sp>
      <p:pic>
        <p:nvPicPr>
          <p:cNvPr id="8" name="Picture 7" descr="A picture containing drawing&#10;&#10;Description automatically generated">
            <a:extLst>
              <a:ext uri="{FF2B5EF4-FFF2-40B4-BE49-F238E27FC236}">
                <a16:creationId xmlns:a16="http://schemas.microsoft.com/office/drawing/2014/main" id="{425FF8F4-B0AC-40FE-8D4E-94AA95867673}"/>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7253" r="26965" b="3"/>
          <a:stretch/>
        </p:blipFill>
        <p:spPr>
          <a:xfrm>
            <a:off x="5181600" y="1330490"/>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303740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D6F5-19F6-4581-B98A-9F6D52B3A168}"/>
              </a:ext>
            </a:extLst>
          </p:cNvPr>
          <p:cNvSpPr>
            <a:spLocks noGrp="1"/>
          </p:cNvSpPr>
          <p:nvPr>
            <p:ph type="title"/>
          </p:nvPr>
        </p:nvSpPr>
        <p:spPr>
          <a:xfrm>
            <a:off x="677334" y="609600"/>
            <a:ext cx="8596668" cy="1320800"/>
          </a:xfrm>
        </p:spPr>
        <p:txBody>
          <a:bodyPr anchor="t">
            <a:normAutofit/>
          </a:bodyPr>
          <a:lstStyle/>
          <a:p>
            <a:r>
              <a:rPr lang="en-US"/>
              <a:t>Project Overview and Objectives</a:t>
            </a:r>
          </a:p>
        </p:txBody>
      </p:sp>
      <p:sp>
        <p:nvSpPr>
          <p:cNvPr id="3" name="Content Placeholder 2">
            <a:extLst>
              <a:ext uri="{FF2B5EF4-FFF2-40B4-BE49-F238E27FC236}">
                <a16:creationId xmlns:a16="http://schemas.microsoft.com/office/drawing/2014/main" id="{EC67A62C-0CC6-4635-811A-F3434113B3C7}"/>
              </a:ext>
            </a:extLst>
          </p:cNvPr>
          <p:cNvSpPr>
            <a:spLocks noGrp="1"/>
          </p:cNvSpPr>
          <p:nvPr>
            <p:ph idx="1"/>
          </p:nvPr>
        </p:nvSpPr>
        <p:spPr>
          <a:xfrm>
            <a:off x="677334" y="2160589"/>
            <a:ext cx="3957349" cy="3749323"/>
          </a:xfrm>
        </p:spPr>
        <p:txBody>
          <a:bodyPr>
            <a:normAutofit/>
          </a:bodyPr>
          <a:lstStyle/>
          <a:p>
            <a:pPr>
              <a:lnSpc>
                <a:spcPct val="90000"/>
              </a:lnSpc>
            </a:pPr>
            <a:r>
              <a:rPr lang="en-US" sz="1400"/>
              <a:t>The main objective of this project is to build multiply models that use the data's numerical values, that describe the geometric shape of a breast tumor, to predict if the subject's tumor is Malignant.</a:t>
            </a:r>
          </a:p>
          <a:p>
            <a:pPr>
              <a:lnSpc>
                <a:spcPct val="90000"/>
              </a:lnSpc>
            </a:pPr>
            <a:r>
              <a:rPr lang="en-US" sz="1400"/>
              <a:t>Malignant vs. Benign</a:t>
            </a:r>
          </a:p>
          <a:p>
            <a:pPr>
              <a:lnSpc>
                <a:spcPct val="90000"/>
              </a:lnSpc>
            </a:pPr>
            <a:r>
              <a:rPr lang="en-US" sz="1400"/>
              <a:t>The three main metrics used to classify performance for models are accuracy, recall, and precision. The main metrics I will use to justify my models are accuracy and recall.</a:t>
            </a:r>
          </a:p>
          <a:p>
            <a:pPr lvl="1">
              <a:lnSpc>
                <a:spcPct val="90000"/>
              </a:lnSpc>
            </a:pPr>
            <a:r>
              <a:rPr lang="en-US" sz="1400"/>
              <a:t> I put a higher importance on my recall compared to accuracy and precision because it can become deadly if a person is told they don't have breast cancer and they move on without seeking necessary treatment.</a:t>
            </a:r>
          </a:p>
        </p:txBody>
      </p:sp>
      <p:pic>
        <p:nvPicPr>
          <p:cNvPr id="5" name="Picture 4" descr="A close up of a piece of paper&#10;&#10;Description automatically generated">
            <a:extLst>
              <a:ext uri="{FF2B5EF4-FFF2-40B4-BE49-F238E27FC236}">
                <a16:creationId xmlns:a16="http://schemas.microsoft.com/office/drawing/2014/main" id="{D787560E-5FA6-44A4-954A-AACC7CC85D4D}"/>
              </a:ext>
            </a:extLst>
          </p:cNvPr>
          <p:cNvPicPr>
            <a:picLocks noChangeAspect="1"/>
          </p:cNvPicPr>
          <p:nvPr/>
        </p:nvPicPr>
        <p:blipFill rotWithShape="1">
          <a:blip r:embed="rId2">
            <a:extLst>
              <a:ext uri="{28A0092B-C50C-407E-A947-70E740481C1C}">
                <a14:useLocalDpi xmlns:a14="http://schemas.microsoft.com/office/drawing/2010/main" val="0"/>
              </a:ext>
            </a:extLst>
          </a:blip>
          <a:srcRect r="3" b="15035"/>
          <a:stretch/>
        </p:blipFill>
        <p:spPr>
          <a:xfrm>
            <a:off x="4987137" y="1840938"/>
            <a:ext cx="4649764" cy="3328541"/>
          </a:xfrm>
          <a:prstGeom prst="rect">
            <a:avLst/>
          </a:prstGeom>
        </p:spPr>
      </p:pic>
    </p:spTree>
    <p:extLst>
      <p:ext uri="{BB962C8B-B14F-4D97-AF65-F5344CB8AC3E}">
        <p14:creationId xmlns:p14="http://schemas.microsoft.com/office/powerpoint/2010/main" val="103037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860F-FFDA-40A2-81B3-CDDE9FB5D24E}"/>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800"/>
              <a:t>Data Description and Developing Hypotheses</a:t>
            </a:r>
          </a:p>
        </p:txBody>
      </p:sp>
      <p:sp>
        <p:nvSpPr>
          <p:cNvPr id="3" name="Content Placeholder 2">
            <a:extLst>
              <a:ext uri="{FF2B5EF4-FFF2-40B4-BE49-F238E27FC236}">
                <a16:creationId xmlns:a16="http://schemas.microsoft.com/office/drawing/2014/main" id="{D947D2A8-5F90-4A92-9C51-87A6A88680DA}"/>
              </a:ext>
            </a:extLst>
          </p:cNvPr>
          <p:cNvSpPr>
            <a:spLocks noGrp="1"/>
          </p:cNvSpPr>
          <p:nvPr>
            <p:ph idx="1"/>
          </p:nvPr>
        </p:nvSpPr>
        <p:spPr>
          <a:xfrm>
            <a:off x="685167" y="2160589"/>
            <a:ext cx="3720916" cy="3560733"/>
          </a:xfrm>
        </p:spPr>
        <p:txBody>
          <a:bodyPr>
            <a:normAutofit lnSpcReduction="10000"/>
          </a:bodyPr>
          <a:lstStyle/>
          <a:p>
            <a:pPr>
              <a:lnSpc>
                <a:spcPct val="90000"/>
              </a:lnSpc>
            </a:pPr>
            <a:r>
              <a:rPr lang="en-US" sz="1100"/>
              <a:t>The Categorical variable I am trying to predict is currently encoded as M for malignant and B for Benign, but I decided to encoded the malignant tumors as 1's and the benign tumors as 0's. There are a total of 27 features that describe the geometric shape of the breast tumor.</a:t>
            </a:r>
          </a:p>
          <a:p>
            <a:pPr>
              <a:lnSpc>
                <a:spcPct val="90000"/>
              </a:lnSpc>
            </a:pPr>
            <a:r>
              <a:rPr lang="en-US" sz="1100"/>
              <a:t>After </a:t>
            </a:r>
            <a:r>
              <a:rPr lang="en-US" sz="1100" err="1"/>
              <a:t>subsetting</a:t>
            </a:r>
            <a:r>
              <a:rPr lang="en-US" sz="1100"/>
              <a:t> the data, I found seven features that seem to have the most significance with the relationship of breast tumor diagnosis.</a:t>
            </a:r>
          </a:p>
          <a:p>
            <a:pPr>
              <a:lnSpc>
                <a:spcPct val="90000"/>
              </a:lnSpc>
            </a:pPr>
            <a:r>
              <a:rPr lang="en-US" sz="1100"/>
              <a:t>I constructed a linear relationship hypothesis for all the features comparing the relationship between the feature and the diagnosis. </a:t>
            </a:r>
          </a:p>
          <a:p>
            <a:pPr lvl="1">
              <a:lnSpc>
                <a:spcPct val="90000"/>
              </a:lnSpc>
            </a:pPr>
            <a:r>
              <a:rPr lang="en-US" sz="1100"/>
              <a:t>For instance, There is no relationship between the diagnosis and the </a:t>
            </a:r>
            <a:r>
              <a:rPr lang="en-US" sz="1100" err="1"/>
              <a:t>compactness_mean</a:t>
            </a:r>
            <a:r>
              <a:rPr lang="en-US" sz="1100"/>
              <a:t>.</a:t>
            </a:r>
          </a:p>
          <a:p>
            <a:pPr>
              <a:lnSpc>
                <a:spcPct val="90000"/>
              </a:lnSpc>
            </a:pPr>
            <a:r>
              <a:rPr lang="en-US" sz="1100"/>
              <a:t>Then, I ran a </a:t>
            </a:r>
            <a:r>
              <a:rPr lang="en-US" sz="1100" err="1"/>
              <a:t>t.test</a:t>
            </a:r>
            <a:r>
              <a:rPr lang="en-US" sz="1100"/>
              <a:t> to see if I could reject my null hypothesis and not to my surprise, I reject all my null hypotheses because there was a significant relationship between each feature and the diagnosis.</a:t>
            </a:r>
          </a:p>
        </p:txBody>
      </p:sp>
      <p:pic>
        <p:nvPicPr>
          <p:cNvPr id="5" name="Picture 4" descr="A picture containing kite, dog&#10;&#10;Description automatically generated">
            <a:extLst>
              <a:ext uri="{FF2B5EF4-FFF2-40B4-BE49-F238E27FC236}">
                <a16:creationId xmlns:a16="http://schemas.microsoft.com/office/drawing/2014/main" id="{DD688051-B85D-4DF1-8D27-ACFD522C2B13}"/>
              </a:ext>
            </a:extLst>
          </p:cNvPr>
          <p:cNvPicPr>
            <a:picLocks noChangeAspect="1"/>
          </p:cNvPicPr>
          <p:nvPr/>
        </p:nvPicPr>
        <p:blipFill rotWithShape="1">
          <a:blip r:embed="rId2">
            <a:extLst>
              <a:ext uri="{28A0092B-C50C-407E-A947-70E740481C1C}">
                <a14:useLocalDpi xmlns:a14="http://schemas.microsoft.com/office/drawing/2010/main" val="0"/>
              </a:ext>
            </a:extLst>
          </a:blip>
          <a:srcRect r="2" b="4723"/>
          <a:stretch/>
        </p:blipFill>
        <p:spPr>
          <a:xfrm>
            <a:off x="4654035" y="1529291"/>
            <a:ext cx="4602747" cy="3294886"/>
          </a:xfrm>
          <a:prstGeom prst="rect">
            <a:avLst/>
          </a:prstGeom>
        </p:spPr>
      </p:pic>
    </p:spTree>
    <p:extLst>
      <p:ext uri="{BB962C8B-B14F-4D97-AF65-F5344CB8AC3E}">
        <p14:creationId xmlns:p14="http://schemas.microsoft.com/office/powerpoint/2010/main" val="196913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DB9B-590F-4F51-862A-DAFE83D43C49}"/>
              </a:ext>
            </a:extLst>
          </p:cNvPr>
          <p:cNvSpPr>
            <a:spLocks noGrp="1"/>
          </p:cNvSpPr>
          <p:nvPr>
            <p:ph type="title"/>
          </p:nvPr>
        </p:nvSpPr>
        <p:spPr>
          <a:xfrm>
            <a:off x="677330" y="609600"/>
            <a:ext cx="2930518" cy="1320800"/>
          </a:xfrm>
        </p:spPr>
        <p:txBody>
          <a:bodyPr anchor="ctr">
            <a:normAutofit/>
          </a:bodyPr>
          <a:lstStyle/>
          <a:p>
            <a:pPr>
              <a:lnSpc>
                <a:spcPct val="90000"/>
              </a:lnSpc>
            </a:pPr>
            <a:r>
              <a:rPr lang="en-US" sz="3100"/>
              <a:t>Developing and testing Models</a:t>
            </a:r>
          </a:p>
        </p:txBody>
      </p:sp>
      <p:sp>
        <p:nvSpPr>
          <p:cNvPr id="3" name="Content Placeholder 2">
            <a:extLst>
              <a:ext uri="{FF2B5EF4-FFF2-40B4-BE49-F238E27FC236}">
                <a16:creationId xmlns:a16="http://schemas.microsoft.com/office/drawing/2014/main" id="{73682700-EAC0-473D-A71B-F88C8414A1DA}"/>
              </a:ext>
            </a:extLst>
          </p:cNvPr>
          <p:cNvSpPr>
            <a:spLocks noGrp="1"/>
          </p:cNvSpPr>
          <p:nvPr>
            <p:ph idx="1"/>
          </p:nvPr>
        </p:nvSpPr>
        <p:spPr>
          <a:xfrm>
            <a:off x="677330" y="2160589"/>
            <a:ext cx="2930517" cy="3880773"/>
          </a:xfrm>
        </p:spPr>
        <p:txBody>
          <a:bodyPr>
            <a:normAutofit/>
          </a:bodyPr>
          <a:lstStyle/>
          <a:p>
            <a:pPr>
              <a:lnSpc>
                <a:spcPct val="90000"/>
              </a:lnSpc>
            </a:pPr>
            <a:r>
              <a:rPr lang="en-US"/>
              <a:t>The next step of the process after ensuring I am using the correct features in the data that mostly relate to the diagnosis of the breast tumor, is to build and test varies models to correctly predict whether a tumor is cancerous or not.</a:t>
            </a:r>
          </a:p>
          <a:p>
            <a:pPr>
              <a:lnSpc>
                <a:spcPct val="90000"/>
              </a:lnSpc>
            </a:pPr>
            <a:r>
              <a:rPr lang="en-US"/>
              <a:t>KNN, Decision Trees, and Random Forest</a:t>
            </a:r>
          </a:p>
          <a:p>
            <a:pPr>
              <a:lnSpc>
                <a:spcPct val="90000"/>
              </a:lnSpc>
            </a:pPr>
            <a:endParaRPr lang="en-US"/>
          </a:p>
        </p:txBody>
      </p:sp>
      <p:pic>
        <p:nvPicPr>
          <p:cNvPr id="11" name="Picture 10" descr="A close up of a map&#10;&#10;Description automatically generated">
            <a:extLst>
              <a:ext uri="{FF2B5EF4-FFF2-40B4-BE49-F238E27FC236}">
                <a16:creationId xmlns:a16="http://schemas.microsoft.com/office/drawing/2014/main" id="{638C8863-2B5D-469F-9A71-3208EF5A8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887" y="752849"/>
            <a:ext cx="4037658" cy="2307233"/>
          </a:xfrm>
          <a:prstGeom prst="rect">
            <a:avLst/>
          </a:prstGeom>
        </p:spPr>
      </p:pic>
      <p:pic>
        <p:nvPicPr>
          <p:cNvPr id="8" name="Picture 7">
            <a:extLst>
              <a:ext uri="{FF2B5EF4-FFF2-40B4-BE49-F238E27FC236}">
                <a16:creationId xmlns:a16="http://schemas.microsoft.com/office/drawing/2014/main" id="{7ACED500-3DED-4BD7-A77B-FA904B118BDD}"/>
              </a:ext>
            </a:extLst>
          </p:cNvPr>
          <p:cNvPicPr>
            <a:picLocks noChangeAspect="1"/>
          </p:cNvPicPr>
          <p:nvPr/>
        </p:nvPicPr>
        <p:blipFill>
          <a:blip r:embed="rId3"/>
          <a:stretch>
            <a:fillRect/>
          </a:stretch>
        </p:blipFill>
        <p:spPr>
          <a:xfrm>
            <a:off x="6723661" y="611703"/>
            <a:ext cx="2550340" cy="2550340"/>
          </a:xfrm>
          <a:prstGeom prst="rect">
            <a:avLst/>
          </a:prstGeom>
        </p:spPr>
      </p:pic>
      <p:pic>
        <p:nvPicPr>
          <p:cNvPr id="13" name="Picture 12">
            <a:extLst>
              <a:ext uri="{FF2B5EF4-FFF2-40B4-BE49-F238E27FC236}">
                <a16:creationId xmlns:a16="http://schemas.microsoft.com/office/drawing/2014/main" id="{63DFD47C-3A2C-4770-AAE0-BA627047F86C}"/>
              </a:ext>
            </a:extLst>
          </p:cNvPr>
          <p:cNvPicPr>
            <a:picLocks noChangeAspect="1"/>
          </p:cNvPicPr>
          <p:nvPr/>
        </p:nvPicPr>
        <p:blipFill rotWithShape="1">
          <a:blip r:embed="rId4"/>
          <a:srcRect l="5055" t="39884" r="40122" b="38741"/>
          <a:stretch/>
        </p:blipFill>
        <p:spPr>
          <a:xfrm>
            <a:off x="3852839" y="3881492"/>
            <a:ext cx="5421162" cy="1188935"/>
          </a:xfrm>
          <a:prstGeom prst="rect">
            <a:avLst/>
          </a:prstGeom>
        </p:spPr>
      </p:pic>
      <p:sp>
        <p:nvSpPr>
          <p:cNvPr id="22" name="TextBox 21">
            <a:extLst>
              <a:ext uri="{FF2B5EF4-FFF2-40B4-BE49-F238E27FC236}">
                <a16:creationId xmlns:a16="http://schemas.microsoft.com/office/drawing/2014/main" id="{A66DB94E-C53A-4607-B4AF-3FEB5A04D4CE}"/>
              </a:ext>
            </a:extLst>
          </p:cNvPr>
          <p:cNvSpPr txBox="1"/>
          <p:nvPr/>
        </p:nvSpPr>
        <p:spPr>
          <a:xfrm>
            <a:off x="3852839" y="4951534"/>
            <a:ext cx="5421162" cy="118893"/>
          </a:xfrm>
          <a:prstGeom prst="rect">
            <a:avLst/>
          </a:prstGeom>
          <a:solidFill>
            <a:srgbClr val="000000">
              <a:alpha val="50000"/>
            </a:srgbClr>
          </a:solidFill>
          <a:ln>
            <a:noFill/>
          </a:ln>
        </p:spPr>
        <p:txBody>
          <a:bodyPr wrap="square" rtlCol="0">
            <a:normAutofit fontScale="55000" lnSpcReduction="20000"/>
          </a:bodyPr>
          <a:lstStyle/>
          <a:p>
            <a:pPr algn="ctr">
              <a:lnSpc>
                <a:spcPct val="90000"/>
              </a:lnSpc>
              <a:spcAft>
                <a:spcPts val="600"/>
              </a:spcAft>
            </a:pPr>
            <a:r>
              <a:rPr lang="en-US" sz="400">
                <a:solidFill>
                  <a:srgbClr val="FFFFFF"/>
                </a:solidFill>
              </a:rPr>
              <a:t>Random Forest</a:t>
            </a:r>
          </a:p>
        </p:txBody>
      </p:sp>
      <p:sp>
        <p:nvSpPr>
          <p:cNvPr id="24" name="TextBox 23">
            <a:extLst>
              <a:ext uri="{FF2B5EF4-FFF2-40B4-BE49-F238E27FC236}">
                <a16:creationId xmlns:a16="http://schemas.microsoft.com/office/drawing/2014/main" id="{083D9E50-C8F9-4A1F-AFC0-6221FAC2BE43}"/>
              </a:ext>
            </a:extLst>
          </p:cNvPr>
          <p:cNvSpPr txBox="1"/>
          <p:nvPr/>
        </p:nvSpPr>
        <p:spPr>
          <a:xfrm>
            <a:off x="5489725" y="3304828"/>
            <a:ext cx="2147389" cy="369332"/>
          </a:xfrm>
          <a:prstGeom prst="rect">
            <a:avLst/>
          </a:prstGeom>
          <a:noFill/>
        </p:spPr>
        <p:txBody>
          <a:bodyPr wrap="square" rtlCol="0">
            <a:spAutoFit/>
          </a:bodyPr>
          <a:lstStyle/>
          <a:p>
            <a:r>
              <a:rPr lang="en-US" dirty="0"/>
              <a:t>Random Forest</a:t>
            </a:r>
          </a:p>
        </p:txBody>
      </p:sp>
    </p:spTree>
    <p:extLst>
      <p:ext uri="{BB962C8B-B14F-4D97-AF65-F5344CB8AC3E}">
        <p14:creationId xmlns:p14="http://schemas.microsoft.com/office/powerpoint/2010/main" val="392151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FA04-A551-4D50-BD91-FC4B73FF8E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44BAA5-2D23-46C4-9595-59B67C5AF450}"/>
              </a:ext>
            </a:extLst>
          </p:cNvPr>
          <p:cNvSpPr>
            <a:spLocks noGrp="1"/>
          </p:cNvSpPr>
          <p:nvPr>
            <p:ph idx="1"/>
          </p:nvPr>
        </p:nvSpPr>
        <p:spPr>
          <a:xfrm>
            <a:off x="677334" y="1298788"/>
            <a:ext cx="8596668" cy="3880773"/>
          </a:xfrm>
        </p:spPr>
        <p:txBody>
          <a:bodyPr>
            <a:normAutofit fontScale="85000" lnSpcReduction="10000"/>
          </a:bodyPr>
          <a:lstStyle/>
          <a:p>
            <a:r>
              <a:rPr lang="en-US" dirty="0"/>
              <a:t>One of my high goals was to achieve a high accuracy and recall score or accomplish a small mean error value by building these varies models and using the geometric shape of a breast tumor to predict whether it was malignant or benign.</a:t>
            </a:r>
          </a:p>
          <a:p>
            <a:r>
              <a:rPr lang="en-US" dirty="0"/>
              <a:t> Overall, I was happy with my results of developing a KNN, decision tree, and random forest model where all of them seemed to stay above the 90% accuracy and 90% recall score.</a:t>
            </a:r>
          </a:p>
          <a:p>
            <a:r>
              <a:rPr lang="en-US" dirty="0"/>
              <a:t>It is still important to consider these models would never be allowed to be used in the medical field because 1/10 misdiagnosis is way too high, especially a 1/10 misdiagnosis resulting in a false negative that could end drastically poor.</a:t>
            </a:r>
          </a:p>
          <a:p>
            <a:r>
              <a:rPr lang="en-US" dirty="0"/>
              <a:t>Further research options?</a:t>
            </a:r>
          </a:p>
          <a:p>
            <a:r>
              <a:rPr lang="en-US" dirty="0"/>
              <a:t>Even though there is no cure, there is an opportunity to correctly diagnosis patients with breast cancer in the early stages with machine learning. Machine learning can create hope for the medical industry because if there is an algorithm that can correctly diagnosis patients at an extremely high rate or perfect rate, there may be an opportunity to save lives.  This would allow doctors to focus on treatment and less on diagnosing because for some patients, time may be limited and every minute counts.</a:t>
            </a:r>
          </a:p>
        </p:txBody>
      </p:sp>
    </p:spTree>
    <p:extLst>
      <p:ext uri="{BB962C8B-B14F-4D97-AF65-F5344CB8AC3E}">
        <p14:creationId xmlns:p14="http://schemas.microsoft.com/office/powerpoint/2010/main" val="3885953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118</TotalTime>
  <Words>562</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Breast Cancer Research</vt:lpstr>
      <vt:lpstr>Project Overview and Objectives</vt:lpstr>
      <vt:lpstr>Data Description and Developing Hypotheses</vt:lpstr>
      <vt:lpstr>Developing and testing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Research</dc:title>
  <dc:creator>John Kraft</dc:creator>
  <cp:lastModifiedBy>John Kraft</cp:lastModifiedBy>
  <cp:revision>5</cp:revision>
  <dcterms:created xsi:type="dcterms:W3CDTF">2020-05-07T13:27:03Z</dcterms:created>
  <dcterms:modified xsi:type="dcterms:W3CDTF">2020-05-07T15:25:47Z</dcterms:modified>
</cp:coreProperties>
</file>