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3" r:id="rId2"/>
    <p:sldId id="306" r:id="rId3"/>
    <p:sldId id="1891" r:id="rId4"/>
    <p:sldId id="357" r:id="rId5"/>
    <p:sldId id="1564" r:id="rId6"/>
    <p:sldId id="434" r:id="rId7"/>
    <p:sldId id="1881" r:id="rId8"/>
    <p:sldId id="350" r:id="rId9"/>
    <p:sldId id="368" r:id="rId10"/>
    <p:sldId id="268" r:id="rId11"/>
    <p:sldId id="359" r:id="rId12"/>
    <p:sldId id="378" r:id="rId13"/>
    <p:sldId id="291" r:id="rId14"/>
    <p:sldId id="362" r:id="rId15"/>
    <p:sldId id="360" r:id="rId16"/>
    <p:sldId id="1902" r:id="rId17"/>
    <p:sldId id="1898" r:id="rId18"/>
    <p:sldId id="1899" r:id="rId19"/>
    <p:sldId id="1901" r:id="rId20"/>
    <p:sldId id="1882" r:id="rId21"/>
    <p:sldId id="1883" r:id="rId22"/>
    <p:sldId id="3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Walton" initials="JW" lastIdx="4" clrIdx="0">
    <p:extLst>
      <p:ext uri="{19B8F6BF-5375-455C-9EA6-DF929625EA0E}">
        <p15:presenceInfo xmlns:p15="http://schemas.microsoft.com/office/powerpoint/2012/main" userId="S-1-5-21-2127521184-1604012920-1887927527-2956362" providerId="AD"/>
      </p:ext>
    </p:extLst>
  </p:cmAuthor>
  <p:cmAuthor id="2" name="Ram Shankar Siva Kumar" initials="RSSK" lastIdx="2" clrIdx="1">
    <p:extLst>
      <p:ext uri="{19B8F6BF-5375-455C-9EA6-DF929625EA0E}">
        <p15:presenceInfo xmlns:p15="http://schemas.microsoft.com/office/powerpoint/2012/main" userId="S-1-5-21-2127521184-1604012920-1887927527-9268817" providerId="AD"/>
      </p:ext>
    </p:extLst>
  </p:cmAuthor>
  <p:cmAuthor id="3" name="Ravi Shahani" initials="RS" lastIdx="1" clrIdx="2">
    <p:extLst>
      <p:ext uri="{19B8F6BF-5375-455C-9EA6-DF929625EA0E}">
        <p15:presenceInfo xmlns:p15="http://schemas.microsoft.com/office/powerpoint/2012/main" userId="S::ravis@microsoft.com::0d608bd7-87d0-47bd-8265-6e8ff06fc2b7" providerId="AD"/>
      </p:ext>
    </p:extLst>
  </p:cmAuthor>
  <p:cmAuthor id="4" name="Ram Shankar Siva Kumar" initials="RSSK [2]" lastIdx="2" clrIdx="3">
    <p:extLst>
      <p:ext uri="{19B8F6BF-5375-455C-9EA6-DF929625EA0E}">
        <p15:presenceInfo xmlns:p15="http://schemas.microsoft.com/office/powerpoint/2012/main" userId="S::ramk@microsoft.com::2990dac1-4b1e-4a35-9591-aa0462d2668f" providerId="AD"/>
      </p:ext>
    </p:extLst>
  </p:cmAuthor>
  <p:cmAuthor id="5" name="Sylwester Klocek" initials="SK" lastIdx="1" clrIdx="4">
    <p:extLst>
      <p:ext uri="{19B8F6BF-5375-455C-9EA6-DF929625EA0E}">
        <p15:presenceInfo xmlns:p15="http://schemas.microsoft.com/office/powerpoint/2012/main" userId="S::t-syklo@microsoft.com::75d6d169-e48d-4f4b-8ffc-453980c207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7521A-6150-4ECE-834E-63FD1BDEF757}" v="23" dt="2018-09-27T15:58:19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43" autoAdjust="0"/>
  </p:normalViewPr>
  <p:slideViewPr>
    <p:cSldViewPr snapToGrid="0">
      <p:cViewPr varScale="1">
        <p:scale>
          <a:sx n="84" d="100"/>
          <a:sy n="84" d="100"/>
        </p:scale>
        <p:origin x="5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8-07-27T16:49:10.04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8BD1C-18AB-4231-861C-F426E20CDF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E54D49-01A9-43DF-8108-E56A8D37021E}">
      <dgm:prSet phldrT="[Text]"/>
      <dgm:spPr>
        <a:xfrm>
          <a:off x="0" y="20887"/>
          <a:ext cx="4400550" cy="71954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Server</a:t>
          </a:r>
        </a:p>
      </dgm:t>
    </dgm:pt>
    <dgm:pt modelId="{46DE5F62-3DC4-4C6A-8B40-8CA3EF7898C9}" type="parTrans" cxnId="{E907131A-FA03-4233-AF7B-CDA57DCCEF6A}">
      <dgm:prSet/>
      <dgm:spPr/>
      <dgm:t>
        <a:bodyPr/>
        <a:lstStyle/>
        <a:p>
          <a:endParaRPr lang="en-US"/>
        </a:p>
      </dgm:t>
    </dgm:pt>
    <dgm:pt modelId="{C72839E6-FECB-463F-A656-5158C9D1E719}" type="sibTrans" cxnId="{E907131A-FA03-4233-AF7B-CDA57DCCEF6A}">
      <dgm:prSet/>
      <dgm:spPr/>
      <dgm:t>
        <a:bodyPr/>
        <a:lstStyle/>
        <a:p>
          <a:endParaRPr lang="en-US"/>
        </a:p>
      </dgm:t>
    </dgm:pt>
    <dgm:pt modelId="{F08C76B5-C0CC-4A47-9CBC-305C4046EA8E}">
      <dgm:prSet phldrT="[Text]"/>
      <dgm:spPr>
        <a:xfrm>
          <a:off x="0" y="826837"/>
          <a:ext cx="4400550" cy="71954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Domain</a:t>
          </a:r>
        </a:p>
      </dgm:t>
    </dgm:pt>
    <dgm:pt modelId="{CED71CB3-37B7-456C-A603-30B3C0AD7AC2}" type="parTrans" cxnId="{9CCD6839-EF44-427B-B799-42BFA65739DF}">
      <dgm:prSet/>
      <dgm:spPr/>
      <dgm:t>
        <a:bodyPr/>
        <a:lstStyle/>
        <a:p>
          <a:endParaRPr lang="en-US"/>
        </a:p>
      </dgm:t>
    </dgm:pt>
    <dgm:pt modelId="{7AC45116-DA1C-435E-8752-06230DFD3F8E}" type="sibTrans" cxnId="{9CCD6839-EF44-427B-B799-42BFA65739DF}">
      <dgm:prSet/>
      <dgm:spPr/>
      <dgm:t>
        <a:bodyPr/>
        <a:lstStyle/>
        <a:p>
          <a:endParaRPr lang="en-US"/>
        </a:p>
      </dgm:t>
    </dgm:pt>
    <dgm:pt modelId="{5176F3A5-6FE4-4027-8297-B89086D99203}">
      <dgm:prSet phldrT="[Text]"/>
      <dgm:spPr>
        <a:xfrm>
          <a:off x="0" y="1632787"/>
          <a:ext cx="4400550" cy="71954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Domain Admin</a:t>
          </a:r>
        </a:p>
      </dgm:t>
    </dgm:pt>
    <dgm:pt modelId="{B916A508-3275-4DE8-B85D-0A673C5DEBF5}" type="parTrans" cxnId="{CB7E6C77-9FE0-4620-8644-3A7DD20E4264}">
      <dgm:prSet/>
      <dgm:spPr/>
      <dgm:t>
        <a:bodyPr/>
        <a:lstStyle/>
        <a:p>
          <a:endParaRPr lang="en-US"/>
        </a:p>
      </dgm:t>
    </dgm:pt>
    <dgm:pt modelId="{C2D160D3-10D3-4FAF-A12F-148FB2F0B206}" type="sibTrans" cxnId="{CB7E6C77-9FE0-4620-8644-3A7DD20E4264}">
      <dgm:prSet/>
      <dgm:spPr/>
      <dgm:t>
        <a:bodyPr/>
        <a:lstStyle/>
        <a:p>
          <a:endParaRPr lang="en-US"/>
        </a:p>
      </dgm:t>
    </dgm:pt>
    <dgm:pt modelId="{12FAAEF6-B275-4D95-9198-28965D9842C1}">
      <dgm:prSet phldrT="[Text]"/>
      <dgm:spPr>
        <a:xfrm>
          <a:off x="0" y="2438737"/>
          <a:ext cx="4400550" cy="71954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Pass the Hash</a:t>
          </a:r>
        </a:p>
      </dgm:t>
    </dgm:pt>
    <dgm:pt modelId="{68333AA8-5E5E-4953-929D-5811129B1B44}" type="parTrans" cxnId="{5A79D02C-0ADA-43CD-A138-B771491A7F43}">
      <dgm:prSet/>
      <dgm:spPr/>
      <dgm:t>
        <a:bodyPr/>
        <a:lstStyle/>
        <a:p>
          <a:endParaRPr lang="en-US"/>
        </a:p>
      </dgm:t>
    </dgm:pt>
    <dgm:pt modelId="{70C65076-F344-4C44-AC54-191C24391262}" type="sibTrans" cxnId="{5A79D02C-0ADA-43CD-A138-B771491A7F43}">
      <dgm:prSet/>
      <dgm:spPr/>
      <dgm:t>
        <a:bodyPr/>
        <a:lstStyle/>
        <a:p>
          <a:endParaRPr lang="en-US"/>
        </a:p>
      </dgm:t>
    </dgm:pt>
    <dgm:pt modelId="{3025CF8A-374C-473C-848B-0B5CF4C6B612}">
      <dgm:prSet phldrT="[Text]"/>
      <dgm:spPr>
        <a:xfrm>
          <a:off x="0" y="3244687"/>
          <a:ext cx="4400550" cy="71954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Private IPs</a:t>
          </a:r>
        </a:p>
      </dgm:t>
    </dgm:pt>
    <dgm:pt modelId="{0E545145-C894-44F9-AD06-8562E89D986A}" type="parTrans" cxnId="{40C80FD7-DA69-4CEA-8E75-1A3F300B7E7F}">
      <dgm:prSet/>
      <dgm:spPr/>
      <dgm:t>
        <a:bodyPr/>
        <a:lstStyle/>
        <a:p>
          <a:endParaRPr lang="en-US"/>
        </a:p>
      </dgm:t>
    </dgm:pt>
    <dgm:pt modelId="{79C48893-3812-4901-BF6A-1B540B4AADAB}" type="sibTrans" cxnId="{40C80FD7-DA69-4CEA-8E75-1A3F300B7E7F}">
      <dgm:prSet/>
      <dgm:spPr/>
      <dgm:t>
        <a:bodyPr/>
        <a:lstStyle/>
        <a:p>
          <a:endParaRPr lang="en-US"/>
        </a:p>
      </dgm:t>
    </dgm:pt>
    <dgm:pt modelId="{C43F74F8-5016-42CC-9C71-95278CE71155}">
      <dgm:prSet phldrT="[Text]"/>
      <dgm:spPr>
        <a:xfrm>
          <a:off x="0" y="4050638"/>
          <a:ext cx="4400550" cy="71954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RDP/SSH</a:t>
          </a:r>
        </a:p>
      </dgm:t>
    </dgm:pt>
    <dgm:pt modelId="{E65108BA-D4D8-41B9-9314-DD9FF3A0781D}" type="parTrans" cxnId="{EBF24B23-6CF5-4050-A031-E56B2C99995F}">
      <dgm:prSet/>
      <dgm:spPr/>
      <dgm:t>
        <a:bodyPr/>
        <a:lstStyle/>
        <a:p>
          <a:endParaRPr lang="en-US"/>
        </a:p>
      </dgm:t>
    </dgm:pt>
    <dgm:pt modelId="{34761396-2EEE-46A9-8E30-922E70A736A7}" type="sibTrans" cxnId="{EBF24B23-6CF5-4050-A031-E56B2C99995F}">
      <dgm:prSet/>
      <dgm:spPr/>
      <dgm:t>
        <a:bodyPr/>
        <a:lstStyle/>
        <a:p>
          <a:endParaRPr lang="en-US"/>
        </a:p>
      </dgm:t>
    </dgm:pt>
    <dgm:pt modelId="{258C9DE4-40C0-4B10-98B6-AB954F59F188}" type="pres">
      <dgm:prSet presAssocID="{6E88BD1C-18AB-4231-861C-F426E20CDF9E}" presName="linear" presStyleCnt="0">
        <dgm:presLayoutVars>
          <dgm:animLvl val="lvl"/>
          <dgm:resizeHandles val="exact"/>
        </dgm:presLayoutVars>
      </dgm:prSet>
      <dgm:spPr/>
    </dgm:pt>
    <dgm:pt modelId="{E9FC4982-FD1A-443C-B79B-D5AC3EC4B726}" type="pres">
      <dgm:prSet presAssocID="{AAE54D49-01A9-43DF-8108-E56A8D3702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A8E7D3-CF6E-4F2D-BD90-DE97E330394C}" type="pres">
      <dgm:prSet presAssocID="{C72839E6-FECB-463F-A656-5158C9D1E719}" presName="spacer" presStyleCnt="0"/>
      <dgm:spPr/>
    </dgm:pt>
    <dgm:pt modelId="{A5E88211-7AB5-4EAE-A41B-0C64EB853FE8}" type="pres">
      <dgm:prSet presAssocID="{F08C76B5-C0CC-4A47-9CBC-305C4046EA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5C711DF-CA0F-4EB7-A586-A71981AF2E72}" type="pres">
      <dgm:prSet presAssocID="{7AC45116-DA1C-435E-8752-06230DFD3F8E}" presName="spacer" presStyleCnt="0"/>
      <dgm:spPr/>
    </dgm:pt>
    <dgm:pt modelId="{FBF81B2C-0A28-4239-8A59-DAC8D78A474E}" type="pres">
      <dgm:prSet presAssocID="{5176F3A5-6FE4-4027-8297-B89086D992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B4915C8-0B63-4190-A6CF-50BD9BA00579}" type="pres">
      <dgm:prSet presAssocID="{C2D160D3-10D3-4FAF-A12F-148FB2F0B206}" presName="spacer" presStyleCnt="0"/>
      <dgm:spPr/>
    </dgm:pt>
    <dgm:pt modelId="{C51ABA3F-45FE-4CEC-9897-538C782686C2}" type="pres">
      <dgm:prSet presAssocID="{12FAAEF6-B275-4D95-9198-28965D9842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9A577CB-2AAE-4011-A343-FD6F0798A333}" type="pres">
      <dgm:prSet presAssocID="{70C65076-F344-4C44-AC54-191C24391262}" presName="spacer" presStyleCnt="0"/>
      <dgm:spPr/>
    </dgm:pt>
    <dgm:pt modelId="{498BD6D9-2E99-46CC-8AE2-1F5A3D496843}" type="pres">
      <dgm:prSet presAssocID="{3025CF8A-374C-473C-848B-0B5CF4C6B6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E61CE63-B298-49C2-B508-0C6158F78232}" type="pres">
      <dgm:prSet presAssocID="{79C48893-3812-4901-BF6A-1B540B4AADAB}" presName="spacer" presStyleCnt="0"/>
      <dgm:spPr/>
    </dgm:pt>
    <dgm:pt modelId="{6AC2EDE7-68F7-4133-A3CB-A41A23B9C3A0}" type="pres">
      <dgm:prSet presAssocID="{C43F74F8-5016-42CC-9C71-95278CE7115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07131A-FA03-4233-AF7B-CDA57DCCEF6A}" srcId="{6E88BD1C-18AB-4231-861C-F426E20CDF9E}" destId="{AAE54D49-01A9-43DF-8108-E56A8D37021E}" srcOrd="0" destOrd="0" parTransId="{46DE5F62-3DC4-4C6A-8B40-8CA3EF7898C9}" sibTransId="{C72839E6-FECB-463F-A656-5158C9D1E719}"/>
    <dgm:cxn modelId="{EBF24B23-6CF5-4050-A031-E56B2C99995F}" srcId="{6E88BD1C-18AB-4231-861C-F426E20CDF9E}" destId="{C43F74F8-5016-42CC-9C71-95278CE71155}" srcOrd="5" destOrd="0" parTransId="{E65108BA-D4D8-41B9-9314-DD9FF3A0781D}" sibTransId="{34761396-2EEE-46A9-8E30-922E70A736A7}"/>
    <dgm:cxn modelId="{D6AEC623-0192-445F-95CA-7FDA9024793A}" type="presOf" srcId="{F08C76B5-C0CC-4A47-9CBC-305C4046EA8E}" destId="{A5E88211-7AB5-4EAE-A41B-0C64EB853FE8}" srcOrd="0" destOrd="0" presId="urn:microsoft.com/office/officeart/2005/8/layout/vList2"/>
    <dgm:cxn modelId="{BE31CD2B-FB89-4C65-95A3-DE6A8E0D5B9D}" type="presOf" srcId="{3025CF8A-374C-473C-848B-0B5CF4C6B612}" destId="{498BD6D9-2E99-46CC-8AE2-1F5A3D496843}" srcOrd="0" destOrd="0" presId="urn:microsoft.com/office/officeart/2005/8/layout/vList2"/>
    <dgm:cxn modelId="{5A79D02C-0ADA-43CD-A138-B771491A7F43}" srcId="{6E88BD1C-18AB-4231-861C-F426E20CDF9E}" destId="{12FAAEF6-B275-4D95-9198-28965D9842C1}" srcOrd="3" destOrd="0" parTransId="{68333AA8-5E5E-4953-929D-5811129B1B44}" sibTransId="{70C65076-F344-4C44-AC54-191C24391262}"/>
    <dgm:cxn modelId="{9CCD6839-EF44-427B-B799-42BFA65739DF}" srcId="{6E88BD1C-18AB-4231-861C-F426E20CDF9E}" destId="{F08C76B5-C0CC-4A47-9CBC-305C4046EA8E}" srcOrd="1" destOrd="0" parTransId="{CED71CB3-37B7-456C-A603-30B3C0AD7AC2}" sibTransId="{7AC45116-DA1C-435E-8752-06230DFD3F8E}"/>
    <dgm:cxn modelId="{0C5B0E4C-2021-4824-A5B9-08CE7357FAC4}" type="presOf" srcId="{5176F3A5-6FE4-4027-8297-B89086D99203}" destId="{FBF81B2C-0A28-4239-8A59-DAC8D78A474E}" srcOrd="0" destOrd="0" presId="urn:microsoft.com/office/officeart/2005/8/layout/vList2"/>
    <dgm:cxn modelId="{9D0E5975-7EB7-410D-966D-72451B8AEDBA}" type="presOf" srcId="{12FAAEF6-B275-4D95-9198-28965D9842C1}" destId="{C51ABA3F-45FE-4CEC-9897-538C782686C2}" srcOrd="0" destOrd="0" presId="urn:microsoft.com/office/officeart/2005/8/layout/vList2"/>
    <dgm:cxn modelId="{CB7E6C77-9FE0-4620-8644-3A7DD20E4264}" srcId="{6E88BD1C-18AB-4231-861C-F426E20CDF9E}" destId="{5176F3A5-6FE4-4027-8297-B89086D99203}" srcOrd="2" destOrd="0" parTransId="{B916A508-3275-4DE8-B85D-0A673C5DEBF5}" sibTransId="{C2D160D3-10D3-4FAF-A12F-148FB2F0B206}"/>
    <dgm:cxn modelId="{40C80FD7-DA69-4CEA-8E75-1A3F300B7E7F}" srcId="{6E88BD1C-18AB-4231-861C-F426E20CDF9E}" destId="{3025CF8A-374C-473C-848B-0B5CF4C6B612}" srcOrd="4" destOrd="0" parTransId="{0E545145-C894-44F9-AD06-8562E89D986A}" sibTransId="{79C48893-3812-4901-BF6A-1B540B4AADAB}"/>
    <dgm:cxn modelId="{8F794EF6-494B-4A0B-88E0-28739AB6E5AA}" type="presOf" srcId="{AAE54D49-01A9-43DF-8108-E56A8D37021E}" destId="{E9FC4982-FD1A-443C-B79B-D5AC3EC4B726}" srcOrd="0" destOrd="0" presId="urn:microsoft.com/office/officeart/2005/8/layout/vList2"/>
    <dgm:cxn modelId="{ED22D4F6-C1DE-44C2-935D-129448D6B3F7}" type="presOf" srcId="{C43F74F8-5016-42CC-9C71-95278CE71155}" destId="{6AC2EDE7-68F7-4133-A3CB-A41A23B9C3A0}" srcOrd="0" destOrd="0" presId="urn:microsoft.com/office/officeart/2005/8/layout/vList2"/>
    <dgm:cxn modelId="{0BCDE7FF-3062-4C8F-9FB8-D4DD0ED5B5B1}" type="presOf" srcId="{6E88BD1C-18AB-4231-861C-F426E20CDF9E}" destId="{258C9DE4-40C0-4B10-98B6-AB954F59F188}" srcOrd="0" destOrd="0" presId="urn:microsoft.com/office/officeart/2005/8/layout/vList2"/>
    <dgm:cxn modelId="{D0FFFBAB-1C1F-4871-99A3-40599323751E}" type="presParOf" srcId="{258C9DE4-40C0-4B10-98B6-AB954F59F188}" destId="{E9FC4982-FD1A-443C-B79B-D5AC3EC4B726}" srcOrd="0" destOrd="0" presId="urn:microsoft.com/office/officeart/2005/8/layout/vList2"/>
    <dgm:cxn modelId="{69490785-3D95-44D4-B1E1-CA27DD20866B}" type="presParOf" srcId="{258C9DE4-40C0-4B10-98B6-AB954F59F188}" destId="{B6A8E7D3-CF6E-4F2D-BD90-DE97E330394C}" srcOrd="1" destOrd="0" presId="urn:microsoft.com/office/officeart/2005/8/layout/vList2"/>
    <dgm:cxn modelId="{3203B24A-04AA-44DD-A895-9C3EA80452ED}" type="presParOf" srcId="{258C9DE4-40C0-4B10-98B6-AB954F59F188}" destId="{A5E88211-7AB5-4EAE-A41B-0C64EB853FE8}" srcOrd="2" destOrd="0" presId="urn:microsoft.com/office/officeart/2005/8/layout/vList2"/>
    <dgm:cxn modelId="{A069D69E-22C0-4D9A-BAA8-69BFDE7AAEE9}" type="presParOf" srcId="{258C9DE4-40C0-4B10-98B6-AB954F59F188}" destId="{05C711DF-CA0F-4EB7-A586-A71981AF2E72}" srcOrd="3" destOrd="0" presId="urn:microsoft.com/office/officeart/2005/8/layout/vList2"/>
    <dgm:cxn modelId="{192837A0-E284-4583-9917-C9935223AD13}" type="presParOf" srcId="{258C9DE4-40C0-4B10-98B6-AB954F59F188}" destId="{FBF81B2C-0A28-4239-8A59-DAC8D78A474E}" srcOrd="4" destOrd="0" presId="urn:microsoft.com/office/officeart/2005/8/layout/vList2"/>
    <dgm:cxn modelId="{8EEFDAB6-5600-4474-9D2A-1C81F6DA1131}" type="presParOf" srcId="{258C9DE4-40C0-4B10-98B6-AB954F59F188}" destId="{3B4915C8-0B63-4190-A6CF-50BD9BA00579}" srcOrd="5" destOrd="0" presId="urn:microsoft.com/office/officeart/2005/8/layout/vList2"/>
    <dgm:cxn modelId="{5ABA1D1B-357A-4DE1-A251-B0FCB8E08E91}" type="presParOf" srcId="{258C9DE4-40C0-4B10-98B6-AB954F59F188}" destId="{C51ABA3F-45FE-4CEC-9897-538C782686C2}" srcOrd="6" destOrd="0" presId="urn:microsoft.com/office/officeart/2005/8/layout/vList2"/>
    <dgm:cxn modelId="{03554E27-04E5-4608-948D-C4ADED69EDD7}" type="presParOf" srcId="{258C9DE4-40C0-4B10-98B6-AB954F59F188}" destId="{B9A577CB-2AAE-4011-A343-FD6F0798A333}" srcOrd="7" destOrd="0" presId="urn:microsoft.com/office/officeart/2005/8/layout/vList2"/>
    <dgm:cxn modelId="{862B64C3-1603-48B4-B6FD-37E34D577BB3}" type="presParOf" srcId="{258C9DE4-40C0-4B10-98B6-AB954F59F188}" destId="{498BD6D9-2E99-46CC-8AE2-1F5A3D496843}" srcOrd="8" destOrd="0" presId="urn:microsoft.com/office/officeart/2005/8/layout/vList2"/>
    <dgm:cxn modelId="{A85106D9-FAB5-41E6-AA32-73C3744949ED}" type="presParOf" srcId="{258C9DE4-40C0-4B10-98B6-AB954F59F188}" destId="{BE61CE63-B298-49C2-B508-0C6158F78232}" srcOrd="9" destOrd="0" presId="urn:microsoft.com/office/officeart/2005/8/layout/vList2"/>
    <dgm:cxn modelId="{FBF03AC8-F0C9-4FF5-97B9-7E501AF35035}" type="presParOf" srcId="{258C9DE4-40C0-4B10-98B6-AB954F59F188}" destId="{6AC2EDE7-68F7-4133-A3CB-A41A23B9C3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8BD1C-18AB-4231-861C-F426E20CDF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E54D49-01A9-43DF-8108-E56A8D37021E}">
      <dgm:prSet phldrT="[Text]"/>
      <dgm:spPr>
        <a:xfrm>
          <a:off x="0" y="20887"/>
          <a:ext cx="4400550" cy="7195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Services</a:t>
          </a:r>
        </a:p>
      </dgm:t>
    </dgm:pt>
    <dgm:pt modelId="{46DE5F62-3DC4-4C6A-8B40-8CA3EF7898C9}" type="parTrans" cxnId="{E907131A-FA03-4233-AF7B-CDA57DCCEF6A}">
      <dgm:prSet/>
      <dgm:spPr/>
      <dgm:t>
        <a:bodyPr/>
        <a:lstStyle/>
        <a:p>
          <a:endParaRPr lang="en-US"/>
        </a:p>
      </dgm:t>
    </dgm:pt>
    <dgm:pt modelId="{C72839E6-FECB-463F-A656-5158C9D1E719}" type="sibTrans" cxnId="{E907131A-FA03-4233-AF7B-CDA57DCCEF6A}">
      <dgm:prSet/>
      <dgm:spPr/>
      <dgm:t>
        <a:bodyPr/>
        <a:lstStyle/>
        <a:p>
          <a:endParaRPr lang="en-US"/>
        </a:p>
      </dgm:t>
    </dgm:pt>
    <dgm:pt modelId="{F08C76B5-C0CC-4A47-9CBC-305C4046EA8E}">
      <dgm:prSet phldrT="[Text]"/>
      <dgm:spPr>
        <a:xfrm>
          <a:off x="0" y="826837"/>
          <a:ext cx="4400550" cy="7195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Subscriptions</a:t>
          </a:r>
        </a:p>
      </dgm:t>
    </dgm:pt>
    <dgm:pt modelId="{CED71CB3-37B7-456C-A603-30B3C0AD7AC2}" type="parTrans" cxnId="{9CCD6839-EF44-427B-B799-42BFA65739DF}">
      <dgm:prSet/>
      <dgm:spPr/>
      <dgm:t>
        <a:bodyPr/>
        <a:lstStyle/>
        <a:p>
          <a:endParaRPr lang="en-US"/>
        </a:p>
      </dgm:t>
    </dgm:pt>
    <dgm:pt modelId="{7AC45116-DA1C-435E-8752-06230DFD3F8E}" type="sibTrans" cxnId="{9CCD6839-EF44-427B-B799-42BFA65739DF}">
      <dgm:prSet/>
      <dgm:spPr/>
      <dgm:t>
        <a:bodyPr/>
        <a:lstStyle/>
        <a:p>
          <a:endParaRPr lang="en-US"/>
        </a:p>
      </dgm:t>
    </dgm:pt>
    <dgm:pt modelId="{5176F3A5-6FE4-4027-8297-B89086D99203}">
      <dgm:prSet phldrT="[Text]"/>
      <dgm:spPr>
        <a:xfrm>
          <a:off x="0" y="1632787"/>
          <a:ext cx="4400550" cy="7195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Subscription Admin</a:t>
          </a:r>
        </a:p>
      </dgm:t>
    </dgm:pt>
    <dgm:pt modelId="{B916A508-3275-4DE8-B85D-0A673C5DEBF5}" type="parTrans" cxnId="{CB7E6C77-9FE0-4620-8644-3A7DD20E4264}">
      <dgm:prSet/>
      <dgm:spPr/>
      <dgm:t>
        <a:bodyPr/>
        <a:lstStyle/>
        <a:p>
          <a:endParaRPr lang="en-US"/>
        </a:p>
      </dgm:t>
    </dgm:pt>
    <dgm:pt modelId="{C2D160D3-10D3-4FAF-A12F-148FB2F0B206}" type="sibTrans" cxnId="{CB7E6C77-9FE0-4620-8644-3A7DD20E4264}">
      <dgm:prSet/>
      <dgm:spPr/>
      <dgm:t>
        <a:bodyPr/>
        <a:lstStyle/>
        <a:p>
          <a:endParaRPr lang="en-US"/>
        </a:p>
      </dgm:t>
    </dgm:pt>
    <dgm:pt modelId="{12FAAEF6-B275-4D95-9198-28965D9842C1}">
      <dgm:prSet phldrT="[Text]"/>
      <dgm:spPr>
        <a:xfrm>
          <a:off x="0" y="2438737"/>
          <a:ext cx="4400550" cy="7195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Credential Pivot</a:t>
          </a:r>
        </a:p>
      </dgm:t>
    </dgm:pt>
    <dgm:pt modelId="{68333AA8-5E5E-4953-929D-5811129B1B44}" type="parTrans" cxnId="{5A79D02C-0ADA-43CD-A138-B771491A7F43}">
      <dgm:prSet/>
      <dgm:spPr/>
      <dgm:t>
        <a:bodyPr/>
        <a:lstStyle/>
        <a:p>
          <a:endParaRPr lang="en-US"/>
        </a:p>
      </dgm:t>
    </dgm:pt>
    <dgm:pt modelId="{70C65076-F344-4C44-AC54-191C24391262}" type="sibTrans" cxnId="{5A79D02C-0ADA-43CD-A138-B771491A7F43}">
      <dgm:prSet/>
      <dgm:spPr/>
      <dgm:t>
        <a:bodyPr/>
        <a:lstStyle/>
        <a:p>
          <a:endParaRPr lang="en-US"/>
        </a:p>
      </dgm:t>
    </dgm:pt>
    <dgm:pt modelId="{3025CF8A-374C-473C-848B-0B5CF4C6B612}">
      <dgm:prSet phldrT="[Text]"/>
      <dgm:spPr>
        <a:xfrm>
          <a:off x="0" y="3244687"/>
          <a:ext cx="4400550" cy="7195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Public IPs</a:t>
          </a:r>
        </a:p>
      </dgm:t>
    </dgm:pt>
    <dgm:pt modelId="{0E545145-C894-44F9-AD06-8562E89D986A}" type="parTrans" cxnId="{40C80FD7-DA69-4CEA-8E75-1A3F300B7E7F}">
      <dgm:prSet/>
      <dgm:spPr/>
      <dgm:t>
        <a:bodyPr/>
        <a:lstStyle/>
        <a:p>
          <a:endParaRPr lang="en-US"/>
        </a:p>
      </dgm:t>
    </dgm:pt>
    <dgm:pt modelId="{79C48893-3812-4901-BF6A-1B540B4AADAB}" type="sibTrans" cxnId="{40C80FD7-DA69-4CEA-8E75-1A3F300B7E7F}">
      <dgm:prSet/>
      <dgm:spPr/>
      <dgm:t>
        <a:bodyPr/>
        <a:lstStyle/>
        <a:p>
          <a:endParaRPr lang="en-US"/>
        </a:p>
      </dgm:t>
    </dgm:pt>
    <dgm:pt modelId="{C43F74F8-5016-42CC-9C71-95278CE71155}">
      <dgm:prSet phldrT="[Text]"/>
      <dgm:spPr>
        <a:xfrm>
          <a:off x="0" y="4050638"/>
          <a:ext cx="4400550" cy="7195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Management APIs</a:t>
          </a:r>
        </a:p>
      </dgm:t>
    </dgm:pt>
    <dgm:pt modelId="{E65108BA-D4D8-41B9-9314-DD9FF3A0781D}" type="parTrans" cxnId="{EBF24B23-6CF5-4050-A031-E56B2C99995F}">
      <dgm:prSet/>
      <dgm:spPr/>
      <dgm:t>
        <a:bodyPr/>
        <a:lstStyle/>
        <a:p>
          <a:endParaRPr lang="en-US"/>
        </a:p>
      </dgm:t>
    </dgm:pt>
    <dgm:pt modelId="{34761396-2EEE-46A9-8E30-922E70A736A7}" type="sibTrans" cxnId="{EBF24B23-6CF5-4050-A031-E56B2C99995F}">
      <dgm:prSet/>
      <dgm:spPr/>
      <dgm:t>
        <a:bodyPr/>
        <a:lstStyle/>
        <a:p>
          <a:endParaRPr lang="en-US"/>
        </a:p>
      </dgm:t>
    </dgm:pt>
    <dgm:pt modelId="{90820403-238C-4D8B-B6CA-1EBC5621C6CF}" type="pres">
      <dgm:prSet presAssocID="{6E88BD1C-18AB-4231-861C-F426E20CDF9E}" presName="linear" presStyleCnt="0">
        <dgm:presLayoutVars>
          <dgm:animLvl val="lvl"/>
          <dgm:resizeHandles val="exact"/>
        </dgm:presLayoutVars>
      </dgm:prSet>
      <dgm:spPr/>
    </dgm:pt>
    <dgm:pt modelId="{CC8D1DB9-520A-4F1B-978B-A17C8916DA76}" type="pres">
      <dgm:prSet presAssocID="{AAE54D49-01A9-43DF-8108-E56A8D37021E}" presName="parentText" presStyleLbl="node1" presStyleIdx="0" presStyleCnt="6" custLinFactNeighborX="0" custLinFactNeighborY="-2394">
        <dgm:presLayoutVars>
          <dgm:chMax val="0"/>
          <dgm:bulletEnabled val="1"/>
        </dgm:presLayoutVars>
      </dgm:prSet>
      <dgm:spPr/>
    </dgm:pt>
    <dgm:pt modelId="{52A03B9F-9D1A-4C31-8047-3CC7F4F44841}" type="pres">
      <dgm:prSet presAssocID="{C72839E6-FECB-463F-A656-5158C9D1E719}" presName="spacer" presStyleCnt="0"/>
      <dgm:spPr/>
    </dgm:pt>
    <dgm:pt modelId="{6BBE3B5A-677E-4F96-8B8A-8E01474BAB2A}" type="pres">
      <dgm:prSet presAssocID="{F08C76B5-C0CC-4A47-9CBC-305C4046EA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321355-5AA5-4996-A01D-57E67B66EEC7}" type="pres">
      <dgm:prSet presAssocID="{7AC45116-DA1C-435E-8752-06230DFD3F8E}" presName="spacer" presStyleCnt="0"/>
      <dgm:spPr/>
    </dgm:pt>
    <dgm:pt modelId="{70399FC0-D604-4F1D-AA5A-3CAFF20B0BEF}" type="pres">
      <dgm:prSet presAssocID="{5176F3A5-6FE4-4027-8297-B89086D992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00171B5-560B-4BD9-96BC-027F7502EF89}" type="pres">
      <dgm:prSet presAssocID="{C2D160D3-10D3-4FAF-A12F-148FB2F0B206}" presName="spacer" presStyleCnt="0"/>
      <dgm:spPr/>
    </dgm:pt>
    <dgm:pt modelId="{408270B9-9533-4ACD-A95E-2161EE94A2AF}" type="pres">
      <dgm:prSet presAssocID="{12FAAEF6-B275-4D95-9198-28965D9842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2628E51-420B-4512-836F-B1AB6CC918A1}" type="pres">
      <dgm:prSet presAssocID="{70C65076-F344-4C44-AC54-191C24391262}" presName="spacer" presStyleCnt="0"/>
      <dgm:spPr/>
    </dgm:pt>
    <dgm:pt modelId="{959558AA-1009-4213-ADD5-7F4338F60471}" type="pres">
      <dgm:prSet presAssocID="{3025CF8A-374C-473C-848B-0B5CF4C6B6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2FAD07-A294-43FF-B1F3-F2C7EA3E89C5}" type="pres">
      <dgm:prSet presAssocID="{79C48893-3812-4901-BF6A-1B540B4AADAB}" presName="spacer" presStyleCnt="0"/>
      <dgm:spPr/>
    </dgm:pt>
    <dgm:pt modelId="{7B89B3A8-65A6-433E-85B2-76C1E1063C58}" type="pres">
      <dgm:prSet presAssocID="{C43F74F8-5016-42CC-9C71-95278CE7115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A91516-D884-4372-9983-444BBCCB7194}" type="presOf" srcId="{12FAAEF6-B275-4D95-9198-28965D9842C1}" destId="{408270B9-9533-4ACD-A95E-2161EE94A2AF}" srcOrd="0" destOrd="0" presId="urn:microsoft.com/office/officeart/2005/8/layout/vList2"/>
    <dgm:cxn modelId="{E907131A-FA03-4233-AF7B-CDA57DCCEF6A}" srcId="{6E88BD1C-18AB-4231-861C-F426E20CDF9E}" destId="{AAE54D49-01A9-43DF-8108-E56A8D37021E}" srcOrd="0" destOrd="0" parTransId="{46DE5F62-3DC4-4C6A-8B40-8CA3EF7898C9}" sibTransId="{C72839E6-FECB-463F-A656-5158C9D1E719}"/>
    <dgm:cxn modelId="{EBF24B23-6CF5-4050-A031-E56B2C99995F}" srcId="{6E88BD1C-18AB-4231-861C-F426E20CDF9E}" destId="{C43F74F8-5016-42CC-9C71-95278CE71155}" srcOrd="5" destOrd="0" parTransId="{E65108BA-D4D8-41B9-9314-DD9FF3A0781D}" sibTransId="{34761396-2EEE-46A9-8E30-922E70A736A7}"/>
    <dgm:cxn modelId="{5A79D02C-0ADA-43CD-A138-B771491A7F43}" srcId="{6E88BD1C-18AB-4231-861C-F426E20CDF9E}" destId="{12FAAEF6-B275-4D95-9198-28965D9842C1}" srcOrd="3" destOrd="0" parTransId="{68333AA8-5E5E-4953-929D-5811129B1B44}" sibTransId="{70C65076-F344-4C44-AC54-191C24391262}"/>
    <dgm:cxn modelId="{CB82FC32-BDED-4948-9915-33A682E00FD8}" type="presOf" srcId="{C43F74F8-5016-42CC-9C71-95278CE71155}" destId="{7B89B3A8-65A6-433E-85B2-76C1E1063C58}" srcOrd="0" destOrd="0" presId="urn:microsoft.com/office/officeart/2005/8/layout/vList2"/>
    <dgm:cxn modelId="{719DEA37-3BD4-4A42-9452-B277723E978C}" type="presOf" srcId="{5176F3A5-6FE4-4027-8297-B89086D99203}" destId="{70399FC0-D604-4F1D-AA5A-3CAFF20B0BEF}" srcOrd="0" destOrd="0" presId="urn:microsoft.com/office/officeart/2005/8/layout/vList2"/>
    <dgm:cxn modelId="{9CCD6839-EF44-427B-B799-42BFA65739DF}" srcId="{6E88BD1C-18AB-4231-861C-F426E20CDF9E}" destId="{F08C76B5-C0CC-4A47-9CBC-305C4046EA8E}" srcOrd="1" destOrd="0" parTransId="{CED71CB3-37B7-456C-A603-30B3C0AD7AC2}" sibTransId="{7AC45116-DA1C-435E-8752-06230DFD3F8E}"/>
    <dgm:cxn modelId="{A974C93F-9CFB-4674-9E34-8A3E370493F4}" type="presOf" srcId="{6E88BD1C-18AB-4231-861C-F426E20CDF9E}" destId="{90820403-238C-4D8B-B6CA-1EBC5621C6CF}" srcOrd="0" destOrd="0" presId="urn:microsoft.com/office/officeart/2005/8/layout/vList2"/>
    <dgm:cxn modelId="{6F572944-DD95-40BD-A4BB-094BFA403199}" type="presOf" srcId="{AAE54D49-01A9-43DF-8108-E56A8D37021E}" destId="{CC8D1DB9-520A-4F1B-978B-A17C8916DA76}" srcOrd="0" destOrd="0" presId="urn:microsoft.com/office/officeart/2005/8/layout/vList2"/>
    <dgm:cxn modelId="{CB7E6C77-9FE0-4620-8644-3A7DD20E4264}" srcId="{6E88BD1C-18AB-4231-861C-F426E20CDF9E}" destId="{5176F3A5-6FE4-4027-8297-B89086D99203}" srcOrd="2" destOrd="0" parTransId="{B916A508-3275-4DE8-B85D-0A673C5DEBF5}" sibTransId="{C2D160D3-10D3-4FAF-A12F-148FB2F0B206}"/>
    <dgm:cxn modelId="{C8698C5A-9A17-416F-BD32-FD1DB6435FA0}" type="presOf" srcId="{3025CF8A-374C-473C-848B-0B5CF4C6B612}" destId="{959558AA-1009-4213-ADD5-7F4338F60471}" srcOrd="0" destOrd="0" presId="urn:microsoft.com/office/officeart/2005/8/layout/vList2"/>
    <dgm:cxn modelId="{8EC119B2-E559-4EA1-931A-516178C8F2DC}" type="presOf" srcId="{F08C76B5-C0CC-4A47-9CBC-305C4046EA8E}" destId="{6BBE3B5A-677E-4F96-8B8A-8E01474BAB2A}" srcOrd="0" destOrd="0" presId="urn:microsoft.com/office/officeart/2005/8/layout/vList2"/>
    <dgm:cxn modelId="{40C80FD7-DA69-4CEA-8E75-1A3F300B7E7F}" srcId="{6E88BD1C-18AB-4231-861C-F426E20CDF9E}" destId="{3025CF8A-374C-473C-848B-0B5CF4C6B612}" srcOrd="4" destOrd="0" parTransId="{0E545145-C894-44F9-AD06-8562E89D986A}" sibTransId="{79C48893-3812-4901-BF6A-1B540B4AADAB}"/>
    <dgm:cxn modelId="{E709373C-830B-4C48-84E1-FD43F5BBDBF6}" type="presParOf" srcId="{90820403-238C-4D8B-B6CA-1EBC5621C6CF}" destId="{CC8D1DB9-520A-4F1B-978B-A17C8916DA76}" srcOrd="0" destOrd="0" presId="urn:microsoft.com/office/officeart/2005/8/layout/vList2"/>
    <dgm:cxn modelId="{73EC721F-02E9-41DF-A36A-9A6316D0E630}" type="presParOf" srcId="{90820403-238C-4D8B-B6CA-1EBC5621C6CF}" destId="{52A03B9F-9D1A-4C31-8047-3CC7F4F44841}" srcOrd="1" destOrd="0" presId="urn:microsoft.com/office/officeart/2005/8/layout/vList2"/>
    <dgm:cxn modelId="{B9C1F5FB-4CCF-47ED-BB71-8E9B76FCD27D}" type="presParOf" srcId="{90820403-238C-4D8B-B6CA-1EBC5621C6CF}" destId="{6BBE3B5A-677E-4F96-8B8A-8E01474BAB2A}" srcOrd="2" destOrd="0" presId="urn:microsoft.com/office/officeart/2005/8/layout/vList2"/>
    <dgm:cxn modelId="{29556DCD-FEFB-4A58-9D9D-02573E92C8A4}" type="presParOf" srcId="{90820403-238C-4D8B-B6CA-1EBC5621C6CF}" destId="{BB321355-5AA5-4996-A01D-57E67B66EEC7}" srcOrd="3" destOrd="0" presId="urn:microsoft.com/office/officeart/2005/8/layout/vList2"/>
    <dgm:cxn modelId="{E2A47A5F-5EB6-426D-883E-BFC80855DBDB}" type="presParOf" srcId="{90820403-238C-4D8B-B6CA-1EBC5621C6CF}" destId="{70399FC0-D604-4F1D-AA5A-3CAFF20B0BEF}" srcOrd="4" destOrd="0" presId="urn:microsoft.com/office/officeart/2005/8/layout/vList2"/>
    <dgm:cxn modelId="{AB3916A2-6980-4391-BEBD-FCFC566EF89C}" type="presParOf" srcId="{90820403-238C-4D8B-B6CA-1EBC5621C6CF}" destId="{C00171B5-560B-4BD9-96BC-027F7502EF89}" srcOrd="5" destOrd="0" presId="urn:microsoft.com/office/officeart/2005/8/layout/vList2"/>
    <dgm:cxn modelId="{C86B406C-C26A-43F3-A434-A8D18668DA6C}" type="presParOf" srcId="{90820403-238C-4D8B-B6CA-1EBC5621C6CF}" destId="{408270B9-9533-4ACD-A95E-2161EE94A2AF}" srcOrd="6" destOrd="0" presId="urn:microsoft.com/office/officeart/2005/8/layout/vList2"/>
    <dgm:cxn modelId="{BF4BE742-A1D6-4029-8C06-0C8F0EEB0AA2}" type="presParOf" srcId="{90820403-238C-4D8B-B6CA-1EBC5621C6CF}" destId="{52628E51-420B-4512-836F-B1AB6CC918A1}" srcOrd="7" destOrd="0" presId="urn:microsoft.com/office/officeart/2005/8/layout/vList2"/>
    <dgm:cxn modelId="{87393BCE-C53A-4B9C-A530-AB5227B1716A}" type="presParOf" srcId="{90820403-238C-4D8B-B6CA-1EBC5621C6CF}" destId="{959558AA-1009-4213-ADD5-7F4338F60471}" srcOrd="8" destOrd="0" presId="urn:microsoft.com/office/officeart/2005/8/layout/vList2"/>
    <dgm:cxn modelId="{657532DB-6F2B-493B-9CE3-89C5CB370D80}" type="presParOf" srcId="{90820403-238C-4D8B-B6CA-1EBC5621C6CF}" destId="{7F2FAD07-A294-43FF-B1F3-F2C7EA3E89C5}" srcOrd="9" destOrd="0" presId="urn:microsoft.com/office/officeart/2005/8/layout/vList2"/>
    <dgm:cxn modelId="{8A65C48D-F960-4CF5-97DD-B77B1D7BA13E}" type="presParOf" srcId="{90820403-238C-4D8B-B6CA-1EBC5621C6CF}" destId="{7B89B3A8-65A6-433E-85B2-76C1E1063C5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6C6F8E-220C-4DBF-8CF0-A794521021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01854B-A2A0-4E62-9045-7E0D19C073DF}">
      <dgm:prSet phldrT="[Text]"/>
      <dgm:spPr/>
      <dgm:t>
        <a:bodyPr/>
        <a:lstStyle/>
        <a:p>
          <a:r>
            <a:rPr lang="en-US" dirty="0"/>
            <a:t>Identity Detection</a:t>
          </a:r>
        </a:p>
        <a:p>
          <a:r>
            <a:rPr lang="en-US" dirty="0"/>
            <a:t>(Installation)</a:t>
          </a:r>
        </a:p>
        <a:p>
          <a:endParaRPr lang="en-US" dirty="0"/>
        </a:p>
      </dgm:t>
    </dgm:pt>
    <dgm:pt modelId="{FB74C947-A1C4-4947-96F0-80FD25346415}" type="parTrans" cxnId="{FACD8334-AB95-442F-BFFF-857EEB8793D6}">
      <dgm:prSet/>
      <dgm:spPr/>
      <dgm:t>
        <a:bodyPr/>
        <a:lstStyle/>
        <a:p>
          <a:endParaRPr lang="en-US"/>
        </a:p>
      </dgm:t>
    </dgm:pt>
    <dgm:pt modelId="{45128A88-A87F-4C04-B799-F62D83AD1110}" type="sibTrans" cxnId="{FACD8334-AB95-442F-BFFF-857EEB8793D6}">
      <dgm:prSet/>
      <dgm:spPr/>
      <dgm:t>
        <a:bodyPr/>
        <a:lstStyle/>
        <a:p>
          <a:endParaRPr lang="en-US"/>
        </a:p>
      </dgm:t>
    </dgm:pt>
    <dgm:pt modelId="{CD226899-646D-43DE-96B8-FC4C3F4855B9}">
      <dgm:prSet phldrT="[Text]"/>
      <dgm:spPr/>
      <dgm:t>
        <a:bodyPr/>
        <a:lstStyle/>
        <a:p>
          <a:r>
            <a:rPr lang="en-US" dirty="0"/>
            <a:t>Service Principal creation in MSODS</a:t>
          </a:r>
        </a:p>
        <a:p>
          <a:r>
            <a:rPr lang="en-US" dirty="0"/>
            <a:t>(Persistence 1)</a:t>
          </a:r>
        </a:p>
      </dgm:t>
    </dgm:pt>
    <dgm:pt modelId="{40B07969-C32A-4CA5-ABCD-9CAD461B1BEF}" type="parTrans" cxnId="{F60FF2AD-9CE1-45E2-899C-D809C1BA992F}">
      <dgm:prSet/>
      <dgm:spPr/>
      <dgm:t>
        <a:bodyPr/>
        <a:lstStyle/>
        <a:p>
          <a:endParaRPr lang="en-US"/>
        </a:p>
      </dgm:t>
    </dgm:pt>
    <dgm:pt modelId="{37B2A5DF-5585-49FB-82B9-D83609A0F64A}" type="sibTrans" cxnId="{F60FF2AD-9CE1-45E2-899C-D809C1BA992F}">
      <dgm:prSet/>
      <dgm:spPr/>
      <dgm:t>
        <a:bodyPr/>
        <a:lstStyle/>
        <a:p>
          <a:endParaRPr lang="en-US"/>
        </a:p>
      </dgm:t>
    </dgm:pt>
    <dgm:pt modelId="{99CEA7F1-831C-4E41-BD3D-47125BB8DFCE}">
      <dgm:prSet phldrT="[Text]"/>
      <dgm:spPr/>
      <dgm:t>
        <a:bodyPr/>
        <a:lstStyle/>
        <a:p>
          <a:r>
            <a:rPr lang="en-US" dirty="0"/>
            <a:t>Add principal to ARM subscription</a:t>
          </a:r>
        </a:p>
        <a:p>
          <a:r>
            <a:rPr lang="en-US" dirty="0"/>
            <a:t>(Persistence 2)</a:t>
          </a:r>
        </a:p>
      </dgm:t>
    </dgm:pt>
    <dgm:pt modelId="{6ED15335-9DB3-4C9D-A260-0783FAAA99A9}" type="parTrans" cxnId="{9ED6CFD5-BCA9-4129-9874-BE3A59CA372C}">
      <dgm:prSet/>
      <dgm:spPr/>
      <dgm:t>
        <a:bodyPr/>
        <a:lstStyle/>
        <a:p>
          <a:endParaRPr lang="en-US"/>
        </a:p>
      </dgm:t>
    </dgm:pt>
    <dgm:pt modelId="{596CA702-6FF5-4C5F-A73F-72FC445E77DB}" type="sibTrans" cxnId="{9ED6CFD5-BCA9-4129-9874-BE3A59CA372C}">
      <dgm:prSet/>
      <dgm:spPr/>
      <dgm:t>
        <a:bodyPr/>
        <a:lstStyle/>
        <a:p>
          <a:endParaRPr lang="en-US"/>
        </a:p>
      </dgm:t>
    </dgm:pt>
    <dgm:pt modelId="{34248959-190A-4AD7-8552-F0C60F5D2E4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AE8D3A11-FF0B-4B79-B6E2-42A884936AA9}" type="parTrans" cxnId="{72398DCD-567A-4FA6-ACA6-079086C3E4F5}">
      <dgm:prSet/>
      <dgm:spPr/>
      <dgm:t>
        <a:bodyPr/>
        <a:lstStyle/>
        <a:p>
          <a:endParaRPr lang="en-US"/>
        </a:p>
      </dgm:t>
    </dgm:pt>
    <dgm:pt modelId="{F6BFB76D-EB5C-4524-99E1-14B7235358DB}" type="sibTrans" cxnId="{72398DCD-567A-4FA6-ACA6-079086C3E4F5}">
      <dgm:prSet/>
      <dgm:spPr/>
      <dgm:t>
        <a:bodyPr/>
        <a:lstStyle/>
        <a:p>
          <a:endParaRPr lang="en-US"/>
        </a:p>
      </dgm:t>
    </dgm:pt>
    <dgm:pt modelId="{722488FA-B2E9-4762-87FF-0211AD0A257F}" type="pres">
      <dgm:prSet presAssocID="{816C6F8E-220C-4DBF-8CF0-A794521021A3}" presName="Name0" presStyleCnt="0">
        <dgm:presLayoutVars>
          <dgm:dir/>
          <dgm:resizeHandles val="exact"/>
        </dgm:presLayoutVars>
      </dgm:prSet>
      <dgm:spPr/>
    </dgm:pt>
    <dgm:pt modelId="{BCF750C8-4E0F-410E-9438-4BB3EB663BE8}" type="pres">
      <dgm:prSet presAssocID="{B501854B-A2A0-4E62-9045-7E0D19C073DF}" presName="node" presStyleLbl="node1" presStyleIdx="0" presStyleCnt="4" custLinFactNeighborX="-1775">
        <dgm:presLayoutVars>
          <dgm:bulletEnabled val="1"/>
        </dgm:presLayoutVars>
      </dgm:prSet>
      <dgm:spPr/>
    </dgm:pt>
    <dgm:pt modelId="{D357AAF1-683B-4B1C-BA47-9D8E283BD93D}" type="pres">
      <dgm:prSet presAssocID="{45128A88-A87F-4C04-B799-F62D83AD1110}" presName="sibTrans" presStyleLbl="sibTrans2D1" presStyleIdx="0" presStyleCnt="3"/>
      <dgm:spPr/>
    </dgm:pt>
    <dgm:pt modelId="{9ADEF3CD-3691-4598-BA21-46EB1998C8E6}" type="pres">
      <dgm:prSet presAssocID="{45128A88-A87F-4C04-B799-F62D83AD1110}" presName="connectorText" presStyleLbl="sibTrans2D1" presStyleIdx="0" presStyleCnt="3"/>
      <dgm:spPr/>
    </dgm:pt>
    <dgm:pt modelId="{3D981C3C-69B8-47B7-B28D-4520E0D5E6E1}" type="pres">
      <dgm:prSet presAssocID="{CD226899-646D-43DE-96B8-FC4C3F4855B9}" presName="node" presStyleLbl="node1" presStyleIdx="1" presStyleCnt="4">
        <dgm:presLayoutVars>
          <dgm:bulletEnabled val="1"/>
        </dgm:presLayoutVars>
      </dgm:prSet>
      <dgm:spPr/>
    </dgm:pt>
    <dgm:pt modelId="{9EB7CC1F-3902-4BED-9DAA-3E379DF9979F}" type="pres">
      <dgm:prSet presAssocID="{37B2A5DF-5585-49FB-82B9-D83609A0F64A}" presName="sibTrans" presStyleLbl="sibTrans2D1" presStyleIdx="1" presStyleCnt="3"/>
      <dgm:spPr/>
    </dgm:pt>
    <dgm:pt modelId="{8A87D2E8-DED2-4A36-A4B0-6FB590B67FCE}" type="pres">
      <dgm:prSet presAssocID="{37B2A5DF-5585-49FB-82B9-D83609A0F64A}" presName="connectorText" presStyleLbl="sibTrans2D1" presStyleIdx="1" presStyleCnt="3"/>
      <dgm:spPr/>
    </dgm:pt>
    <dgm:pt modelId="{048E11D7-CF06-4FA0-898A-FA807B4758B9}" type="pres">
      <dgm:prSet presAssocID="{99CEA7F1-831C-4E41-BD3D-47125BB8DFCE}" presName="node" presStyleLbl="node1" presStyleIdx="2" presStyleCnt="4">
        <dgm:presLayoutVars>
          <dgm:bulletEnabled val="1"/>
        </dgm:presLayoutVars>
      </dgm:prSet>
      <dgm:spPr/>
    </dgm:pt>
    <dgm:pt modelId="{F165EFE5-A22E-48E1-A319-ECBE2CA77106}" type="pres">
      <dgm:prSet presAssocID="{596CA702-6FF5-4C5F-A73F-72FC445E77DB}" presName="sibTrans" presStyleLbl="sibTrans2D1" presStyleIdx="2" presStyleCnt="3"/>
      <dgm:spPr/>
    </dgm:pt>
    <dgm:pt modelId="{9B85B0C9-3095-4C76-9C51-060AAB63A1A2}" type="pres">
      <dgm:prSet presAssocID="{596CA702-6FF5-4C5F-A73F-72FC445E77DB}" presName="connectorText" presStyleLbl="sibTrans2D1" presStyleIdx="2" presStyleCnt="3"/>
      <dgm:spPr/>
    </dgm:pt>
    <dgm:pt modelId="{B7E6B4C0-F7AE-42E2-8A8A-8FFBC788C190}" type="pres">
      <dgm:prSet presAssocID="{34248959-190A-4AD7-8552-F0C60F5D2E40}" presName="node" presStyleLbl="node1" presStyleIdx="3" presStyleCnt="4">
        <dgm:presLayoutVars>
          <dgm:bulletEnabled val="1"/>
        </dgm:presLayoutVars>
      </dgm:prSet>
      <dgm:spPr/>
    </dgm:pt>
  </dgm:ptLst>
  <dgm:cxnLst>
    <dgm:cxn modelId="{A5C29A14-FEB9-4253-AAC8-ECF17DF7D8C3}" type="presOf" srcId="{B501854B-A2A0-4E62-9045-7E0D19C073DF}" destId="{BCF750C8-4E0F-410E-9438-4BB3EB663BE8}" srcOrd="0" destOrd="0" presId="urn:microsoft.com/office/officeart/2005/8/layout/process1"/>
    <dgm:cxn modelId="{A9DE7517-6A56-4E2F-BAD5-BDA7E22F3FC9}" type="presOf" srcId="{34248959-190A-4AD7-8552-F0C60F5D2E40}" destId="{B7E6B4C0-F7AE-42E2-8A8A-8FFBC788C190}" srcOrd="0" destOrd="0" presId="urn:microsoft.com/office/officeart/2005/8/layout/process1"/>
    <dgm:cxn modelId="{2C64302D-5426-4B63-8831-CDA5C5EA86A5}" type="presOf" srcId="{45128A88-A87F-4C04-B799-F62D83AD1110}" destId="{D357AAF1-683B-4B1C-BA47-9D8E283BD93D}" srcOrd="0" destOrd="0" presId="urn:microsoft.com/office/officeart/2005/8/layout/process1"/>
    <dgm:cxn modelId="{FACD8334-AB95-442F-BFFF-857EEB8793D6}" srcId="{816C6F8E-220C-4DBF-8CF0-A794521021A3}" destId="{B501854B-A2A0-4E62-9045-7E0D19C073DF}" srcOrd="0" destOrd="0" parTransId="{FB74C947-A1C4-4947-96F0-80FD25346415}" sibTransId="{45128A88-A87F-4C04-B799-F62D83AD1110}"/>
    <dgm:cxn modelId="{168A514F-F355-4926-B375-579DE4E7EA5B}" type="presOf" srcId="{45128A88-A87F-4C04-B799-F62D83AD1110}" destId="{9ADEF3CD-3691-4598-BA21-46EB1998C8E6}" srcOrd="1" destOrd="0" presId="urn:microsoft.com/office/officeart/2005/8/layout/process1"/>
    <dgm:cxn modelId="{70C09955-15F2-41B0-8353-1206E64D2ACD}" type="presOf" srcId="{CD226899-646D-43DE-96B8-FC4C3F4855B9}" destId="{3D981C3C-69B8-47B7-B28D-4520E0D5E6E1}" srcOrd="0" destOrd="0" presId="urn:microsoft.com/office/officeart/2005/8/layout/process1"/>
    <dgm:cxn modelId="{24B47A5A-F71A-4347-BDEC-2EF7B0EB738B}" type="presOf" srcId="{816C6F8E-220C-4DBF-8CF0-A794521021A3}" destId="{722488FA-B2E9-4762-87FF-0211AD0A257F}" srcOrd="0" destOrd="0" presId="urn:microsoft.com/office/officeart/2005/8/layout/process1"/>
    <dgm:cxn modelId="{A4FF3581-9892-42F7-B3F3-0DDFF7F46F5D}" type="presOf" srcId="{37B2A5DF-5585-49FB-82B9-D83609A0F64A}" destId="{9EB7CC1F-3902-4BED-9DAA-3E379DF9979F}" srcOrd="0" destOrd="0" presId="urn:microsoft.com/office/officeart/2005/8/layout/process1"/>
    <dgm:cxn modelId="{F60FF2AD-9CE1-45E2-899C-D809C1BA992F}" srcId="{816C6F8E-220C-4DBF-8CF0-A794521021A3}" destId="{CD226899-646D-43DE-96B8-FC4C3F4855B9}" srcOrd="1" destOrd="0" parTransId="{40B07969-C32A-4CA5-ABCD-9CAD461B1BEF}" sibTransId="{37B2A5DF-5585-49FB-82B9-D83609A0F64A}"/>
    <dgm:cxn modelId="{861341BE-E9EE-4AAA-9481-8B1D4DD1283E}" type="presOf" srcId="{596CA702-6FF5-4C5F-A73F-72FC445E77DB}" destId="{9B85B0C9-3095-4C76-9C51-060AAB63A1A2}" srcOrd="1" destOrd="0" presId="urn:microsoft.com/office/officeart/2005/8/layout/process1"/>
    <dgm:cxn modelId="{72398DCD-567A-4FA6-ACA6-079086C3E4F5}" srcId="{816C6F8E-220C-4DBF-8CF0-A794521021A3}" destId="{34248959-190A-4AD7-8552-F0C60F5D2E40}" srcOrd="3" destOrd="0" parTransId="{AE8D3A11-FF0B-4B79-B6E2-42A884936AA9}" sibTransId="{F6BFB76D-EB5C-4524-99E1-14B7235358DB}"/>
    <dgm:cxn modelId="{9ED6CFD5-BCA9-4129-9874-BE3A59CA372C}" srcId="{816C6F8E-220C-4DBF-8CF0-A794521021A3}" destId="{99CEA7F1-831C-4E41-BD3D-47125BB8DFCE}" srcOrd="2" destOrd="0" parTransId="{6ED15335-9DB3-4C9D-A260-0783FAAA99A9}" sibTransId="{596CA702-6FF5-4C5F-A73F-72FC445E77DB}"/>
    <dgm:cxn modelId="{A1366EE2-EED5-481F-B241-B595BA1DC66C}" type="presOf" srcId="{37B2A5DF-5585-49FB-82B9-D83609A0F64A}" destId="{8A87D2E8-DED2-4A36-A4B0-6FB590B67FCE}" srcOrd="1" destOrd="0" presId="urn:microsoft.com/office/officeart/2005/8/layout/process1"/>
    <dgm:cxn modelId="{1D6C06E3-1422-4048-837D-DC39DCC418B0}" type="presOf" srcId="{99CEA7F1-831C-4E41-BD3D-47125BB8DFCE}" destId="{048E11D7-CF06-4FA0-898A-FA807B4758B9}" srcOrd="0" destOrd="0" presId="urn:microsoft.com/office/officeart/2005/8/layout/process1"/>
    <dgm:cxn modelId="{98EB96FD-1662-478A-A5AD-DCEEB471D0F5}" type="presOf" srcId="{596CA702-6FF5-4C5F-A73F-72FC445E77DB}" destId="{F165EFE5-A22E-48E1-A319-ECBE2CA77106}" srcOrd="0" destOrd="0" presId="urn:microsoft.com/office/officeart/2005/8/layout/process1"/>
    <dgm:cxn modelId="{FD97597E-092A-48C6-8A58-4AFE38F83B42}" type="presParOf" srcId="{722488FA-B2E9-4762-87FF-0211AD0A257F}" destId="{BCF750C8-4E0F-410E-9438-4BB3EB663BE8}" srcOrd="0" destOrd="0" presId="urn:microsoft.com/office/officeart/2005/8/layout/process1"/>
    <dgm:cxn modelId="{53827F4E-82A5-47C8-B26E-4A2C011A9760}" type="presParOf" srcId="{722488FA-B2E9-4762-87FF-0211AD0A257F}" destId="{D357AAF1-683B-4B1C-BA47-9D8E283BD93D}" srcOrd="1" destOrd="0" presId="urn:microsoft.com/office/officeart/2005/8/layout/process1"/>
    <dgm:cxn modelId="{267BAFAA-1841-46A1-A609-F686BEA1D006}" type="presParOf" srcId="{D357AAF1-683B-4B1C-BA47-9D8E283BD93D}" destId="{9ADEF3CD-3691-4598-BA21-46EB1998C8E6}" srcOrd="0" destOrd="0" presId="urn:microsoft.com/office/officeart/2005/8/layout/process1"/>
    <dgm:cxn modelId="{B1EA6FC2-E9C4-45E2-B073-BF9DCA88D820}" type="presParOf" srcId="{722488FA-B2E9-4762-87FF-0211AD0A257F}" destId="{3D981C3C-69B8-47B7-B28D-4520E0D5E6E1}" srcOrd="2" destOrd="0" presId="urn:microsoft.com/office/officeart/2005/8/layout/process1"/>
    <dgm:cxn modelId="{78F14F11-01A7-4E06-96BA-59274BE8446E}" type="presParOf" srcId="{722488FA-B2E9-4762-87FF-0211AD0A257F}" destId="{9EB7CC1F-3902-4BED-9DAA-3E379DF9979F}" srcOrd="3" destOrd="0" presId="urn:microsoft.com/office/officeart/2005/8/layout/process1"/>
    <dgm:cxn modelId="{5F843E4C-08CF-4CD3-8B2A-6A13A636CE31}" type="presParOf" srcId="{9EB7CC1F-3902-4BED-9DAA-3E379DF9979F}" destId="{8A87D2E8-DED2-4A36-A4B0-6FB590B67FCE}" srcOrd="0" destOrd="0" presId="urn:microsoft.com/office/officeart/2005/8/layout/process1"/>
    <dgm:cxn modelId="{5A5C655D-2551-415C-B49E-E6A6AFEBE85D}" type="presParOf" srcId="{722488FA-B2E9-4762-87FF-0211AD0A257F}" destId="{048E11D7-CF06-4FA0-898A-FA807B4758B9}" srcOrd="4" destOrd="0" presId="urn:microsoft.com/office/officeart/2005/8/layout/process1"/>
    <dgm:cxn modelId="{0470779E-B132-4E8F-9A64-59A9B5596D7B}" type="presParOf" srcId="{722488FA-B2E9-4762-87FF-0211AD0A257F}" destId="{F165EFE5-A22E-48E1-A319-ECBE2CA77106}" srcOrd="5" destOrd="0" presId="urn:microsoft.com/office/officeart/2005/8/layout/process1"/>
    <dgm:cxn modelId="{B8D01885-3175-4FF1-932D-E6904B915CE1}" type="presParOf" srcId="{F165EFE5-A22E-48E1-A319-ECBE2CA77106}" destId="{9B85B0C9-3095-4C76-9C51-060AAB63A1A2}" srcOrd="0" destOrd="0" presId="urn:microsoft.com/office/officeart/2005/8/layout/process1"/>
    <dgm:cxn modelId="{E10923D6-1EC4-4836-89C3-AC589C69E108}" type="presParOf" srcId="{722488FA-B2E9-4762-87FF-0211AD0A257F}" destId="{B7E6B4C0-F7AE-42E2-8A8A-8FFBC788C19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6C6F8E-220C-4DBF-8CF0-A794521021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01854B-A2A0-4E62-9045-7E0D19C073DF}">
      <dgm:prSet phldrT="[Text]"/>
      <dgm:spPr/>
      <dgm:t>
        <a:bodyPr/>
        <a:lstStyle/>
        <a:p>
          <a:r>
            <a:rPr lang="en-US" dirty="0"/>
            <a:t>Identity Detection</a:t>
          </a:r>
        </a:p>
        <a:p>
          <a:r>
            <a:rPr lang="en-US" dirty="0"/>
            <a:t>(Installation)</a:t>
          </a:r>
        </a:p>
      </dgm:t>
    </dgm:pt>
    <dgm:pt modelId="{FB74C947-A1C4-4947-96F0-80FD25346415}" type="parTrans" cxnId="{FACD8334-AB95-442F-BFFF-857EEB8793D6}">
      <dgm:prSet/>
      <dgm:spPr/>
      <dgm:t>
        <a:bodyPr/>
        <a:lstStyle/>
        <a:p>
          <a:endParaRPr lang="en-US"/>
        </a:p>
      </dgm:t>
    </dgm:pt>
    <dgm:pt modelId="{45128A88-A87F-4C04-B799-F62D83AD1110}" type="sibTrans" cxnId="{FACD8334-AB95-442F-BFFF-857EEB8793D6}">
      <dgm:prSet/>
      <dgm:spPr/>
      <dgm:t>
        <a:bodyPr/>
        <a:lstStyle/>
        <a:p>
          <a:endParaRPr lang="en-US"/>
        </a:p>
      </dgm:t>
    </dgm:pt>
    <dgm:pt modelId="{CD226899-646D-43DE-96B8-FC4C3F4855B9}">
      <dgm:prSet phldrT="[Text]"/>
      <dgm:spPr/>
      <dgm:t>
        <a:bodyPr/>
        <a:lstStyle/>
        <a:p>
          <a:r>
            <a:rPr lang="en-US" dirty="0"/>
            <a:t>Enable Remote Access</a:t>
          </a:r>
        </a:p>
        <a:p>
          <a:r>
            <a:rPr lang="en-US" dirty="0"/>
            <a:t>(Lateral Movement)</a:t>
          </a:r>
        </a:p>
      </dgm:t>
    </dgm:pt>
    <dgm:pt modelId="{40B07969-C32A-4CA5-ABCD-9CAD461B1BEF}" type="parTrans" cxnId="{F60FF2AD-9CE1-45E2-899C-D809C1BA992F}">
      <dgm:prSet/>
      <dgm:spPr/>
      <dgm:t>
        <a:bodyPr/>
        <a:lstStyle/>
        <a:p>
          <a:endParaRPr lang="en-US"/>
        </a:p>
      </dgm:t>
    </dgm:pt>
    <dgm:pt modelId="{37B2A5DF-5585-49FB-82B9-D83609A0F64A}" type="sibTrans" cxnId="{F60FF2AD-9CE1-45E2-899C-D809C1BA992F}">
      <dgm:prSet/>
      <dgm:spPr/>
      <dgm:t>
        <a:bodyPr/>
        <a:lstStyle/>
        <a:p>
          <a:endParaRPr lang="en-US"/>
        </a:p>
      </dgm:t>
    </dgm:pt>
    <dgm:pt modelId="{34248959-190A-4AD7-8552-F0C60F5D2E4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AE8D3A11-FF0B-4B79-B6E2-42A884936AA9}" type="parTrans" cxnId="{72398DCD-567A-4FA6-ACA6-079086C3E4F5}">
      <dgm:prSet/>
      <dgm:spPr/>
      <dgm:t>
        <a:bodyPr/>
        <a:lstStyle/>
        <a:p>
          <a:endParaRPr lang="en-US"/>
        </a:p>
      </dgm:t>
    </dgm:pt>
    <dgm:pt modelId="{F6BFB76D-EB5C-4524-99E1-14B7235358DB}" type="sibTrans" cxnId="{72398DCD-567A-4FA6-ACA6-079086C3E4F5}">
      <dgm:prSet/>
      <dgm:spPr/>
      <dgm:t>
        <a:bodyPr/>
        <a:lstStyle/>
        <a:p>
          <a:endParaRPr lang="en-US"/>
        </a:p>
      </dgm:t>
    </dgm:pt>
    <dgm:pt modelId="{722488FA-B2E9-4762-87FF-0211AD0A257F}" type="pres">
      <dgm:prSet presAssocID="{816C6F8E-220C-4DBF-8CF0-A794521021A3}" presName="Name0" presStyleCnt="0">
        <dgm:presLayoutVars>
          <dgm:dir/>
          <dgm:resizeHandles val="exact"/>
        </dgm:presLayoutVars>
      </dgm:prSet>
      <dgm:spPr/>
    </dgm:pt>
    <dgm:pt modelId="{BCF750C8-4E0F-410E-9438-4BB3EB663BE8}" type="pres">
      <dgm:prSet presAssocID="{B501854B-A2A0-4E62-9045-7E0D19C073DF}" presName="node" presStyleLbl="node1" presStyleIdx="0" presStyleCnt="3">
        <dgm:presLayoutVars>
          <dgm:bulletEnabled val="1"/>
        </dgm:presLayoutVars>
      </dgm:prSet>
      <dgm:spPr/>
    </dgm:pt>
    <dgm:pt modelId="{D357AAF1-683B-4B1C-BA47-9D8E283BD93D}" type="pres">
      <dgm:prSet presAssocID="{45128A88-A87F-4C04-B799-F62D83AD1110}" presName="sibTrans" presStyleLbl="sibTrans2D1" presStyleIdx="0" presStyleCnt="2"/>
      <dgm:spPr/>
    </dgm:pt>
    <dgm:pt modelId="{9ADEF3CD-3691-4598-BA21-46EB1998C8E6}" type="pres">
      <dgm:prSet presAssocID="{45128A88-A87F-4C04-B799-F62D83AD1110}" presName="connectorText" presStyleLbl="sibTrans2D1" presStyleIdx="0" presStyleCnt="2"/>
      <dgm:spPr/>
    </dgm:pt>
    <dgm:pt modelId="{3D981C3C-69B8-47B7-B28D-4520E0D5E6E1}" type="pres">
      <dgm:prSet presAssocID="{CD226899-646D-43DE-96B8-FC4C3F4855B9}" presName="node" presStyleLbl="node1" presStyleIdx="1" presStyleCnt="3">
        <dgm:presLayoutVars>
          <dgm:bulletEnabled val="1"/>
        </dgm:presLayoutVars>
      </dgm:prSet>
      <dgm:spPr/>
    </dgm:pt>
    <dgm:pt modelId="{9EB7CC1F-3902-4BED-9DAA-3E379DF9979F}" type="pres">
      <dgm:prSet presAssocID="{37B2A5DF-5585-49FB-82B9-D83609A0F64A}" presName="sibTrans" presStyleLbl="sibTrans2D1" presStyleIdx="1" presStyleCnt="2"/>
      <dgm:spPr/>
    </dgm:pt>
    <dgm:pt modelId="{8A87D2E8-DED2-4A36-A4B0-6FB590B67FCE}" type="pres">
      <dgm:prSet presAssocID="{37B2A5DF-5585-49FB-82B9-D83609A0F64A}" presName="connectorText" presStyleLbl="sibTrans2D1" presStyleIdx="1" presStyleCnt="2"/>
      <dgm:spPr/>
    </dgm:pt>
    <dgm:pt modelId="{B7E6B4C0-F7AE-42E2-8A8A-8FFBC788C190}" type="pres">
      <dgm:prSet presAssocID="{34248959-190A-4AD7-8552-F0C60F5D2E40}" presName="node" presStyleLbl="node1" presStyleIdx="2" presStyleCnt="3">
        <dgm:presLayoutVars>
          <dgm:bulletEnabled val="1"/>
        </dgm:presLayoutVars>
      </dgm:prSet>
      <dgm:spPr/>
    </dgm:pt>
  </dgm:ptLst>
  <dgm:cxnLst>
    <dgm:cxn modelId="{A5C29A14-FEB9-4253-AAC8-ECF17DF7D8C3}" type="presOf" srcId="{B501854B-A2A0-4E62-9045-7E0D19C073DF}" destId="{BCF750C8-4E0F-410E-9438-4BB3EB663BE8}" srcOrd="0" destOrd="0" presId="urn:microsoft.com/office/officeart/2005/8/layout/process1"/>
    <dgm:cxn modelId="{A9DE7517-6A56-4E2F-BAD5-BDA7E22F3FC9}" type="presOf" srcId="{34248959-190A-4AD7-8552-F0C60F5D2E40}" destId="{B7E6B4C0-F7AE-42E2-8A8A-8FFBC788C190}" srcOrd="0" destOrd="0" presId="urn:microsoft.com/office/officeart/2005/8/layout/process1"/>
    <dgm:cxn modelId="{2C64302D-5426-4B63-8831-CDA5C5EA86A5}" type="presOf" srcId="{45128A88-A87F-4C04-B799-F62D83AD1110}" destId="{D357AAF1-683B-4B1C-BA47-9D8E283BD93D}" srcOrd="0" destOrd="0" presId="urn:microsoft.com/office/officeart/2005/8/layout/process1"/>
    <dgm:cxn modelId="{FACD8334-AB95-442F-BFFF-857EEB8793D6}" srcId="{816C6F8E-220C-4DBF-8CF0-A794521021A3}" destId="{B501854B-A2A0-4E62-9045-7E0D19C073DF}" srcOrd="0" destOrd="0" parTransId="{FB74C947-A1C4-4947-96F0-80FD25346415}" sibTransId="{45128A88-A87F-4C04-B799-F62D83AD1110}"/>
    <dgm:cxn modelId="{168A514F-F355-4926-B375-579DE4E7EA5B}" type="presOf" srcId="{45128A88-A87F-4C04-B799-F62D83AD1110}" destId="{9ADEF3CD-3691-4598-BA21-46EB1998C8E6}" srcOrd="1" destOrd="0" presId="urn:microsoft.com/office/officeart/2005/8/layout/process1"/>
    <dgm:cxn modelId="{70C09955-15F2-41B0-8353-1206E64D2ACD}" type="presOf" srcId="{CD226899-646D-43DE-96B8-FC4C3F4855B9}" destId="{3D981C3C-69B8-47B7-B28D-4520E0D5E6E1}" srcOrd="0" destOrd="0" presId="urn:microsoft.com/office/officeart/2005/8/layout/process1"/>
    <dgm:cxn modelId="{24B47A5A-F71A-4347-BDEC-2EF7B0EB738B}" type="presOf" srcId="{816C6F8E-220C-4DBF-8CF0-A794521021A3}" destId="{722488FA-B2E9-4762-87FF-0211AD0A257F}" srcOrd="0" destOrd="0" presId="urn:microsoft.com/office/officeart/2005/8/layout/process1"/>
    <dgm:cxn modelId="{A4FF3581-9892-42F7-B3F3-0DDFF7F46F5D}" type="presOf" srcId="{37B2A5DF-5585-49FB-82B9-D83609A0F64A}" destId="{9EB7CC1F-3902-4BED-9DAA-3E379DF9979F}" srcOrd="0" destOrd="0" presId="urn:microsoft.com/office/officeart/2005/8/layout/process1"/>
    <dgm:cxn modelId="{F60FF2AD-9CE1-45E2-899C-D809C1BA992F}" srcId="{816C6F8E-220C-4DBF-8CF0-A794521021A3}" destId="{CD226899-646D-43DE-96B8-FC4C3F4855B9}" srcOrd="1" destOrd="0" parTransId="{40B07969-C32A-4CA5-ABCD-9CAD461B1BEF}" sibTransId="{37B2A5DF-5585-49FB-82B9-D83609A0F64A}"/>
    <dgm:cxn modelId="{72398DCD-567A-4FA6-ACA6-079086C3E4F5}" srcId="{816C6F8E-220C-4DBF-8CF0-A794521021A3}" destId="{34248959-190A-4AD7-8552-F0C60F5D2E40}" srcOrd="2" destOrd="0" parTransId="{AE8D3A11-FF0B-4B79-B6E2-42A884936AA9}" sibTransId="{F6BFB76D-EB5C-4524-99E1-14B7235358DB}"/>
    <dgm:cxn modelId="{A1366EE2-EED5-481F-B241-B595BA1DC66C}" type="presOf" srcId="{37B2A5DF-5585-49FB-82B9-D83609A0F64A}" destId="{8A87D2E8-DED2-4A36-A4B0-6FB590B67FCE}" srcOrd="1" destOrd="0" presId="urn:microsoft.com/office/officeart/2005/8/layout/process1"/>
    <dgm:cxn modelId="{FD97597E-092A-48C6-8A58-4AFE38F83B42}" type="presParOf" srcId="{722488FA-B2E9-4762-87FF-0211AD0A257F}" destId="{BCF750C8-4E0F-410E-9438-4BB3EB663BE8}" srcOrd="0" destOrd="0" presId="urn:microsoft.com/office/officeart/2005/8/layout/process1"/>
    <dgm:cxn modelId="{53827F4E-82A5-47C8-B26E-4A2C011A9760}" type="presParOf" srcId="{722488FA-B2E9-4762-87FF-0211AD0A257F}" destId="{D357AAF1-683B-4B1C-BA47-9D8E283BD93D}" srcOrd="1" destOrd="0" presId="urn:microsoft.com/office/officeart/2005/8/layout/process1"/>
    <dgm:cxn modelId="{267BAFAA-1841-46A1-A609-F686BEA1D006}" type="presParOf" srcId="{D357AAF1-683B-4B1C-BA47-9D8E283BD93D}" destId="{9ADEF3CD-3691-4598-BA21-46EB1998C8E6}" srcOrd="0" destOrd="0" presId="urn:microsoft.com/office/officeart/2005/8/layout/process1"/>
    <dgm:cxn modelId="{B1EA6FC2-E9C4-45E2-B073-BF9DCA88D820}" type="presParOf" srcId="{722488FA-B2E9-4762-87FF-0211AD0A257F}" destId="{3D981C3C-69B8-47B7-B28D-4520E0D5E6E1}" srcOrd="2" destOrd="0" presId="urn:microsoft.com/office/officeart/2005/8/layout/process1"/>
    <dgm:cxn modelId="{78F14F11-01A7-4E06-96BA-59274BE8446E}" type="presParOf" srcId="{722488FA-B2E9-4762-87FF-0211AD0A257F}" destId="{9EB7CC1F-3902-4BED-9DAA-3E379DF9979F}" srcOrd="3" destOrd="0" presId="urn:microsoft.com/office/officeart/2005/8/layout/process1"/>
    <dgm:cxn modelId="{5F843E4C-08CF-4CD3-8B2A-6A13A636CE31}" type="presParOf" srcId="{9EB7CC1F-3902-4BED-9DAA-3E379DF9979F}" destId="{8A87D2E8-DED2-4A36-A4B0-6FB590B67FCE}" srcOrd="0" destOrd="0" presId="urn:microsoft.com/office/officeart/2005/8/layout/process1"/>
    <dgm:cxn modelId="{E10923D6-1EC4-4836-89C3-AC589C69E108}" type="presParOf" srcId="{722488FA-B2E9-4762-87FF-0211AD0A257F}" destId="{B7E6B4C0-F7AE-42E2-8A8A-8FFBC788C1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6C6F8E-220C-4DBF-8CF0-A794521021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01854B-A2A0-4E62-9045-7E0D19C073DF}">
      <dgm:prSet phldrT="[Text]"/>
      <dgm:spPr/>
      <dgm:t>
        <a:bodyPr/>
        <a:lstStyle/>
        <a:p>
          <a:r>
            <a:rPr lang="en-US" dirty="0"/>
            <a:t>Identity Detection</a:t>
          </a:r>
        </a:p>
        <a:p>
          <a:r>
            <a:rPr lang="en-US" dirty="0"/>
            <a:t>(Installation)</a:t>
          </a:r>
        </a:p>
      </dgm:t>
    </dgm:pt>
    <dgm:pt modelId="{FB74C947-A1C4-4947-96F0-80FD25346415}" type="parTrans" cxnId="{FACD8334-AB95-442F-BFFF-857EEB8793D6}">
      <dgm:prSet/>
      <dgm:spPr/>
      <dgm:t>
        <a:bodyPr/>
        <a:lstStyle/>
        <a:p>
          <a:endParaRPr lang="en-US"/>
        </a:p>
      </dgm:t>
    </dgm:pt>
    <dgm:pt modelId="{45128A88-A87F-4C04-B799-F62D83AD1110}" type="sibTrans" cxnId="{FACD8334-AB95-442F-BFFF-857EEB8793D6}">
      <dgm:prSet/>
      <dgm:spPr/>
      <dgm:t>
        <a:bodyPr/>
        <a:lstStyle/>
        <a:p>
          <a:endParaRPr lang="en-US"/>
        </a:p>
      </dgm:t>
    </dgm:pt>
    <dgm:pt modelId="{CD226899-646D-43DE-96B8-FC4C3F4855B9}">
      <dgm:prSet phldrT="[Text]"/>
      <dgm:spPr/>
      <dgm:t>
        <a:bodyPr/>
        <a:lstStyle/>
        <a:p>
          <a:r>
            <a:rPr lang="en-US" dirty="0"/>
            <a:t>Key/Secret Enumeration</a:t>
          </a:r>
        </a:p>
        <a:p>
          <a:r>
            <a:rPr lang="en-US" dirty="0"/>
            <a:t>(Credential Access)</a:t>
          </a:r>
        </a:p>
      </dgm:t>
    </dgm:pt>
    <dgm:pt modelId="{40B07969-C32A-4CA5-ABCD-9CAD461B1BEF}" type="parTrans" cxnId="{F60FF2AD-9CE1-45E2-899C-D809C1BA992F}">
      <dgm:prSet/>
      <dgm:spPr/>
      <dgm:t>
        <a:bodyPr/>
        <a:lstStyle/>
        <a:p>
          <a:endParaRPr lang="en-US"/>
        </a:p>
      </dgm:t>
    </dgm:pt>
    <dgm:pt modelId="{37B2A5DF-5585-49FB-82B9-D83609A0F64A}" type="sibTrans" cxnId="{F60FF2AD-9CE1-45E2-899C-D809C1BA992F}">
      <dgm:prSet/>
      <dgm:spPr/>
      <dgm:t>
        <a:bodyPr/>
        <a:lstStyle/>
        <a:p>
          <a:endParaRPr lang="en-US"/>
        </a:p>
      </dgm:t>
    </dgm:pt>
    <dgm:pt modelId="{34248959-190A-4AD7-8552-F0C60F5D2E4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AE8D3A11-FF0B-4B79-B6E2-42A884936AA9}" type="parTrans" cxnId="{72398DCD-567A-4FA6-ACA6-079086C3E4F5}">
      <dgm:prSet/>
      <dgm:spPr/>
      <dgm:t>
        <a:bodyPr/>
        <a:lstStyle/>
        <a:p>
          <a:endParaRPr lang="en-US"/>
        </a:p>
      </dgm:t>
    </dgm:pt>
    <dgm:pt modelId="{F6BFB76D-EB5C-4524-99E1-14B7235358DB}" type="sibTrans" cxnId="{72398DCD-567A-4FA6-ACA6-079086C3E4F5}">
      <dgm:prSet/>
      <dgm:spPr/>
      <dgm:t>
        <a:bodyPr/>
        <a:lstStyle/>
        <a:p>
          <a:endParaRPr lang="en-US"/>
        </a:p>
      </dgm:t>
    </dgm:pt>
    <dgm:pt modelId="{722488FA-B2E9-4762-87FF-0211AD0A257F}" type="pres">
      <dgm:prSet presAssocID="{816C6F8E-220C-4DBF-8CF0-A794521021A3}" presName="Name0" presStyleCnt="0">
        <dgm:presLayoutVars>
          <dgm:dir/>
          <dgm:resizeHandles val="exact"/>
        </dgm:presLayoutVars>
      </dgm:prSet>
      <dgm:spPr/>
    </dgm:pt>
    <dgm:pt modelId="{BCF750C8-4E0F-410E-9438-4BB3EB663BE8}" type="pres">
      <dgm:prSet presAssocID="{B501854B-A2A0-4E62-9045-7E0D19C073DF}" presName="node" presStyleLbl="node1" presStyleIdx="0" presStyleCnt="3">
        <dgm:presLayoutVars>
          <dgm:bulletEnabled val="1"/>
        </dgm:presLayoutVars>
      </dgm:prSet>
      <dgm:spPr/>
    </dgm:pt>
    <dgm:pt modelId="{D357AAF1-683B-4B1C-BA47-9D8E283BD93D}" type="pres">
      <dgm:prSet presAssocID="{45128A88-A87F-4C04-B799-F62D83AD1110}" presName="sibTrans" presStyleLbl="sibTrans2D1" presStyleIdx="0" presStyleCnt="2"/>
      <dgm:spPr/>
    </dgm:pt>
    <dgm:pt modelId="{9ADEF3CD-3691-4598-BA21-46EB1998C8E6}" type="pres">
      <dgm:prSet presAssocID="{45128A88-A87F-4C04-B799-F62D83AD1110}" presName="connectorText" presStyleLbl="sibTrans2D1" presStyleIdx="0" presStyleCnt="2"/>
      <dgm:spPr/>
    </dgm:pt>
    <dgm:pt modelId="{3D981C3C-69B8-47B7-B28D-4520E0D5E6E1}" type="pres">
      <dgm:prSet presAssocID="{CD226899-646D-43DE-96B8-FC4C3F4855B9}" presName="node" presStyleLbl="node1" presStyleIdx="1" presStyleCnt="3">
        <dgm:presLayoutVars>
          <dgm:bulletEnabled val="1"/>
        </dgm:presLayoutVars>
      </dgm:prSet>
      <dgm:spPr/>
    </dgm:pt>
    <dgm:pt modelId="{9EB7CC1F-3902-4BED-9DAA-3E379DF9979F}" type="pres">
      <dgm:prSet presAssocID="{37B2A5DF-5585-49FB-82B9-D83609A0F64A}" presName="sibTrans" presStyleLbl="sibTrans2D1" presStyleIdx="1" presStyleCnt="2"/>
      <dgm:spPr/>
    </dgm:pt>
    <dgm:pt modelId="{8A87D2E8-DED2-4A36-A4B0-6FB590B67FCE}" type="pres">
      <dgm:prSet presAssocID="{37B2A5DF-5585-49FB-82B9-D83609A0F64A}" presName="connectorText" presStyleLbl="sibTrans2D1" presStyleIdx="1" presStyleCnt="2"/>
      <dgm:spPr/>
    </dgm:pt>
    <dgm:pt modelId="{B7E6B4C0-F7AE-42E2-8A8A-8FFBC788C190}" type="pres">
      <dgm:prSet presAssocID="{34248959-190A-4AD7-8552-F0C60F5D2E40}" presName="node" presStyleLbl="node1" presStyleIdx="2" presStyleCnt="3">
        <dgm:presLayoutVars>
          <dgm:bulletEnabled val="1"/>
        </dgm:presLayoutVars>
      </dgm:prSet>
      <dgm:spPr/>
    </dgm:pt>
  </dgm:ptLst>
  <dgm:cxnLst>
    <dgm:cxn modelId="{A5C29A14-FEB9-4253-AAC8-ECF17DF7D8C3}" type="presOf" srcId="{B501854B-A2A0-4E62-9045-7E0D19C073DF}" destId="{BCF750C8-4E0F-410E-9438-4BB3EB663BE8}" srcOrd="0" destOrd="0" presId="urn:microsoft.com/office/officeart/2005/8/layout/process1"/>
    <dgm:cxn modelId="{A9DE7517-6A56-4E2F-BAD5-BDA7E22F3FC9}" type="presOf" srcId="{34248959-190A-4AD7-8552-F0C60F5D2E40}" destId="{B7E6B4C0-F7AE-42E2-8A8A-8FFBC788C190}" srcOrd="0" destOrd="0" presId="urn:microsoft.com/office/officeart/2005/8/layout/process1"/>
    <dgm:cxn modelId="{2C64302D-5426-4B63-8831-CDA5C5EA86A5}" type="presOf" srcId="{45128A88-A87F-4C04-B799-F62D83AD1110}" destId="{D357AAF1-683B-4B1C-BA47-9D8E283BD93D}" srcOrd="0" destOrd="0" presId="urn:microsoft.com/office/officeart/2005/8/layout/process1"/>
    <dgm:cxn modelId="{FACD8334-AB95-442F-BFFF-857EEB8793D6}" srcId="{816C6F8E-220C-4DBF-8CF0-A794521021A3}" destId="{B501854B-A2A0-4E62-9045-7E0D19C073DF}" srcOrd="0" destOrd="0" parTransId="{FB74C947-A1C4-4947-96F0-80FD25346415}" sibTransId="{45128A88-A87F-4C04-B799-F62D83AD1110}"/>
    <dgm:cxn modelId="{168A514F-F355-4926-B375-579DE4E7EA5B}" type="presOf" srcId="{45128A88-A87F-4C04-B799-F62D83AD1110}" destId="{9ADEF3CD-3691-4598-BA21-46EB1998C8E6}" srcOrd="1" destOrd="0" presId="urn:microsoft.com/office/officeart/2005/8/layout/process1"/>
    <dgm:cxn modelId="{70C09955-15F2-41B0-8353-1206E64D2ACD}" type="presOf" srcId="{CD226899-646D-43DE-96B8-FC4C3F4855B9}" destId="{3D981C3C-69B8-47B7-B28D-4520E0D5E6E1}" srcOrd="0" destOrd="0" presId="urn:microsoft.com/office/officeart/2005/8/layout/process1"/>
    <dgm:cxn modelId="{24B47A5A-F71A-4347-BDEC-2EF7B0EB738B}" type="presOf" srcId="{816C6F8E-220C-4DBF-8CF0-A794521021A3}" destId="{722488FA-B2E9-4762-87FF-0211AD0A257F}" srcOrd="0" destOrd="0" presId="urn:microsoft.com/office/officeart/2005/8/layout/process1"/>
    <dgm:cxn modelId="{A4FF3581-9892-42F7-B3F3-0DDFF7F46F5D}" type="presOf" srcId="{37B2A5DF-5585-49FB-82B9-D83609A0F64A}" destId="{9EB7CC1F-3902-4BED-9DAA-3E379DF9979F}" srcOrd="0" destOrd="0" presId="urn:microsoft.com/office/officeart/2005/8/layout/process1"/>
    <dgm:cxn modelId="{F60FF2AD-9CE1-45E2-899C-D809C1BA992F}" srcId="{816C6F8E-220C-4DBF-8CF0-A794521021A3}" destId="{CD226899-646D-43DE-96B8-FC4C3F4855B9}" srcOrd="1" destOrd="0" parTransId="{40B07969-C32A-4CA5-ABCD-9CAD461B1BEF}" sibTransId="{37B2A5DF-5585-49FB-82B9-D83609A0F64A}"/>
    <dgm:cxn modelId="{72398DCD-567A-4FA6-ACA6-079086C3E4F5}" srcId="{816C6F8E-220C-4DBF-8CF0-A794521021A3}" destId="{34248959-190A-4AD7-8552-F0C60F5D2E40}" srcOrd="2" destOrd="0" parTransId="{AE8D3A11-FF0B-4B79-B6E2-42A884936AA9}" sibTransId="{F6BFB76D-EB5C-4524-99E1-14B7235358DB}"/>
    <dgm:cxn modelId="{A1366EE2-EED5-481F-B241-B595BA1DC66C}" type="presOf" srcId="{37B2A5DF-5585-49FB-82B9-D83609A0F64A}" destId="{8A87D2E8-DED2-4A36-A4B0-6FB590B67FCE}" srcOrd="1" destOrd="0" presId="urn:microsoft.com/office/officeart/2005/8/layout/process1"/>
    <dgm:cxn modelId="{FD97597E-092A-48C6-8A58-4AFE38F83B42}" type="presParOf" srcId="{722488FA-B2E9-4762-87FF-0211AD0A257F}" destId="{BCF750C8-4E0F-410E-9438-4BB3EB663BE8}" srcOrd="0" destOrd="0" presId="urn:microsoft.com/office/officeart/2005/8/layout/process1"/>
    <dgm:cxn modelId="{53827F4E-82A5-47C8-B26E-4A2C011A9760}" type="presParOf" srcId="{722488FA-B2E9-4762-87FF-0211AD0A257F}" destId="{D357AAF1-683B-4B1C-BA47-9D8E283BD93D}" srcOrd="1" destOrd="0" presId="urn:microsoft.com/office/officeart/2005/8/layout/process1"/>
    <dgm:cxn modelId="{267BAFAA-1841-46A1-A609-F686BEA1D006}" type="presParOf" srcId="{D357AAF1-683B-4B1C-BA47-9D8E283BD93D}" destId="{9ADEF3CD-3691-4598-BA21-46EB1998C8E6}" srcOrd="0" destOrd="0" presId="urn:microsoft.com/office/officeart/2005/8/layout/process1"/>
    <dgm:cxn modelId="{B1EA6FC2-E9C4-45E2-B073-BF9DCA88D820}" type="presParOf" srcId="{722488FA-B2E9-4762-87FF-0211AD0A257F}" destId="{3D981C3C-69B8-47B7-B28D-4520E0D5E6E1}" srcOrd="2" destOrd="0" presId="urn:microsoft.com/office/officeart/2005/8/layout/process1"/>
    <dgm:cxn modelId="{78F14F11-01A7-4E06-96BA-59274BE8446E}" type="presParOf" srcId="{722488FA-B2E9-4762-87FF-0211AD0A257F}" destId="{9EB7CC1F-3902-4BED-9DAA-3E379DF9979F}" srcOrd="3" destOrd="0" presId="urn:microsoft.com/office/officeart/2005/8/layout/process1"/>
    <dgm:cxn modelId="{5F843E4C-08CF-4CD3-8B2A-6A13A636CE31}" type="presParOf" srcId="{9EB7CC1F-3902-4BED-9DAA-3E379DF9979F}" destId="{8A87D2E8-DED2-4A36-A4B0-6FB590B67FCE}" srcOrd="0" destOrd="0" presId="urn:microsoft.com/office/officeart/2005/8/layout/process1"/>
    <dgm:cxn modelId="{E10923D6-1EC4-4836-89C3-AC589C69E108}" type="presParOf" srcId="{722488FA-B2E9-4762-87FF-0211AD0A257F}" destId="{B7E6B4C0-F7AE-42E2-8A8A-8FFBC788C1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3D0F7B-75FE-4E10-A962-EFE3F37289D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1F294-183F-48EE-AA21-D1EE577C9B01}">
      <dgm:prSet phldrT="[Text]" custT="1"/>
      <dgm:spPr/>
      <dgm:t>
        <a:bodyPr/>
        <a:lstStyle/>
        <a:p>
          <a:r>
            <a:rPr lang="en-US" sz="1050"/>
            <a:t>Identity detections</a:t>
          </a:r>
        </a:p>
        <a:p>
          <a:r>
            <a:rPr lang="en-US" sz="1050" b="1" u="sng"/>
            <a:t>INSTALL</a:t>
          </a:r>
        </a:p>
      </dgm:t>
    </dgm:pt>
    <dgm:pt modelId="{50C5EF85-7A30-4F1B-84FF-BECA28CD812E}" type="parTrans" cxnId="{485F0ECF-2514-45E6-B2F5-225F3A2460EE}">
      <dgm:prSet/>
      <dgm:spPr/>
      <dgm:t>
        <a:bodyPr/>
        <a:lstStyle/>
        <a:p>
          <a:endParaRPr lang="en-US" sz="2800"/>
        </a:p>
      </dgm:t>
    </dgm:pt>
    <dgm:pt modelId="{3214BC02-E28C-4C0A-877B-6DA256582B41}" type="sibTrans" cxnId="{485F0ECF-2514-45E6-B2F5-225F3A2460EE}">
      <dgm:prSet/>
      <dgm:spPr/>
      <dgm:t>
        <a:bodyPr/>
        <a:lstStyle/>
        <a:p>
          <a:endParaRPr lang="en-US" sz="2800"/>
        </a:p>
      </dgm:t>
    </dgm:pt>
    <dgm:pt modelId="{4F6F50D9-45F0-4ECE-982A-9F4FB475F448}">
      <dgm:prSet phldrT="[Text]" custT="1"/>
      <dgm:spPr/>
      <dgm:t>
        <a:bodyPr/>
        <a:lstStyle/>
        <a:p>
          <a:r>
            <a:rPr lang="en-US" sz="1050"/>
            <a:t>New service principal created</a:t>
          </a:r>
        </a:p>
      </dgm:t>
    </dgm:pt>
    <dgm:pt modelId="{A6D6C848-A988-48CA-8462-4AEAC59192B9}" type="parTrans" cxnId="{43D7F766-F93B-4515-810C-AACE05926DA4}">
      <dgm:prSet/>
      <dgm:spPr/>
      <dgm:t>
        <a:bodyPr/>
        <a:lstStyle/>
        <a:p>
          <a:endParaRPr lang="en-US" sz="2800"/>
        </a:p>
      </dgm:t>
    </dgm:pt>
    <dgm:pt modelId="{E690E741-5417-495B-84AA-16C50EA31A2A}" type="sibTrans" cxnId="{43D7F766-F93B-4515-810C-AACE05926DA4}">
      <dgm:prSet/>
      <dgm:spPr/>
      <dgm:t>
        <a:bodyPr/>
        <a:lstStyle/>
        <a:p>
          <a:endParaRPr lang="en-US" sz="2800"/>
        </a:p>
      </dgm:t>
    </dgm:pt>
    <dgm:pt modelId="{9EA6321D-5A60-42F1-BCD2-C2EEE3D50F70}">
      <dgm:prSet phldrT="[Text]" custT="1"/>
      <dgm:spPr/>
      <dgm:t>
        <a:bodyPr/>
        <a:lstStyle/>
        <a:p>
          <a:r>
            <a:rPr lang="en-US" sz="1050"/>
            <a:t>SP added as admin</a:t>
          </a:r>
        </a:p>
        <a:p>
          <a:r>
            <a:rPr lang="en-US" sz="1050" b="1" u="sng"/>
            <a:t>PERSIST</a:t>
          </a:r>
        </a:p>
      </dgm:t>
    </dgm:pt>
    <dgm:pt modelId="{D86DCF76-96E7-4633-9B4A-DCD7AF196E2A}" type="parTrans" cxnId="{ECBC17CE-9ED4-481A-8C7C-CD2955E5F6C6}">
      <dgm:prSet/>
      <dgm:spPr/>
      <dgm:t>
        <a:bodyPr/>
        <a:lstStyle/>
        <a:p>
          <a:endParaRPr lang="en-US" sz="2800"/>
        </a:p>
      </dgm:t>
    </dgm:pt>
    <dgm:pt modelId="{874226C6-8C26-4AD2-9E31-3119336E0FD7}" type="sibTrans" cxnId="{ECBC17CE-9ED4-481A-8C7C-CD2955E5F6C6}">
      <dgm:prSet/>
      <dgm:spPr/>
      <dgm:t>
        <a:bodyPr/>
        <a:lstStyle/>
        <a:p>
          <a:endParaRPr lang="en-US" sz="2800"/>
        </a:p>
      </dgm:t>
    </dgm:pt>
    <dgm:pt modelId="{6F3C656E-4E49-4EDA-90B6-DCE70FDFFD57}" type="pres">
      <dgm:prSet presAssocID="{1A3D0F7B-75FE-4E10-A962-EFE3F37289D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1CBA263-D03E-4CA7-B8CA-177F659DCFE4}" type="pres">
      <dgm:prSet presAssocID="{9EA6321D-5A60-42F1-BCD2-C2EEE3D50F70}" presName="Accent3" presStyleCnt="0"/>
      <dgm:spPr/>
    </dgm:pt>
    <dgm:pt modelId="{FD0CC94F-E7AE-4BC2-8BB3-5535098B8821}" type="pres">
      <dgm:prSet presAssocID="{9EA6321D-5A60-42F1-BCD2-C2EEE3D50F70}" presName="Accent" presStyleLbl="node1" presStyleIdx="0" presStyleCnt="3"/>
      <dgm:spPr/>
    </dgm:pt>
    <dgm:pt modelId="{FA1E9AE8-160C-4F09-BE69-584E9205E7F1}" type="pres">
      <dgm:prSet presAssocID="{9EA6321D-5A60-42F1-BCD2-C2EEE3D50F70}" presName="ParentBackground3" presStyleCnt="0"/>
      <dgm:spPr/>
    </dgm:pt>
    <dgm:pt modelId="{FDB28398-7356-424A-B8FE-01D7F3793248}" type="pres">
      <dgm:prSet presAssocID="{9EA6321D-5A60-42F1-BCD2-C2EEE3D50F70}" presName="ParentBackground" presStyleLbl="fgAcc1" presStyleIdx="0" presStyleCnt="3"/>
      <dgm:spPr/>
    </dgm:pt>
    <dgm:pt modelId="{51381DF5-E60A-4B62-B6CC-0AE18FBEE25B}" type="pres">
      <dgm:prSet presAssocID="{9EA6321D-5A60-42F1-BCD2-C2EEE3D50F7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178D9E4-6900-4398-9C89-A20CEF9A606D}" type="pres">
      <dgm:prSet presAssocID="{4F6F50D9-45F0-4ECE-982A-9F4FB475F448}" presName="Accent2" presStyleCnt="0"/>
      <dgm:spPr/>
    </dgm:pt>
    <dgm:pt modelId="{C696010D-08DD-4A68-9AF0-686AC4F73FDC}" type="pres">
      <dgm:prSet presAssocID="{4F6F50D9-45F0-4ECE-982A-9F4FB475F448}" presName="Accent" presStyleLbl="node1" presStyleIdx="1" presStyleCnt="3"/>
      <dgm:spPr/>
    </dgm:pt>
    <dgm:pt modelId="{3173A721-3AEB-44AA-8647-A63FE9281040}" type="pres">
      <dgm:prSet presAssocID="{4F6F50D9-45F0-4ECE-982A-9F4FB475F448}" presName="ParentBackground2" presStyleCnt="0"/>
      <dgm:spPr/>
    </dgm:pt>
    <dgm:pt modelId="{02AEE878-C0BF-4F78-99BA-963B0B150589}" type="pres">
      <dgm:prSet presAssocID="{4F6F50D9-45F0-4ECE-982A-9F4FB475F448}" presName="ParentBackground" presStyleLbl="fgAcc1" presStyleIdx="1" presStyleCnt="3"/>
      <dgm:spPr/>
    </dgm:pt>
    <dgm:pt modelId="{6DE8E533-9333-4C52-A17C-7FDCAB3A27C2}" type="pres">
      <dgm:prSet presAssocID="{4F6F50D9-45F0-4ECE-982A-9F4FB475F44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E26E4F-0B49-414D-8661-64920783C3D6}" type="pres">
      <dgm:prSet presAssocID="{7341F294-183F-48EE-AA21-D1EE577C9B01}" presName="Accent1" presStyleCnt="0"/>
      <dgm:spPr/>
    </dgm:pt>
    <dgm:pt modelId="{BEF84D65-4AE5-477A-8A63-8B7A3E2AC7D3}" type="pres">
      <dgm:prSet presAssocID="{7341F294-183F-48EE-AA21-D1EE577C9B01}" presName="Accent" presStyleLbl="node1" presStyleIdx="2" presStyleCnt="3"/>
      <dgm:spPr/>
    </dgm:pt>
    <dgm:pt modelId="{FB44BF58-DD9F-4768-867E-B671EE58F109}" type="pres">
      <dgm:prSet presAssocID="{7341F294-183F-48EE-AA21-D1EE577C9B01}" presName="ParentBackground1" presStyleCnt="0"/>
      <dgm:spPr/>
    </dgm:pt>
    <dgm:pt modelId="{CF341D55-19CF-4DC0-9F8B-CD071FEFC49C}" type="pres">
      <dgm:prSet presAssocID="{7341F294-183F-48EE-AA21-D1EE577C9B01}" presName="ParentBackground" presStyleLbl="fgAcc1" presStyleIdx="2" presStyleCnt="3"/>
      <dgm:spPr/>
    </dgm:pt>
    <dgm:pt modelId="{0CBBB20F-CF9E-46D8-A985-770A1F708624}" type="pres">
      <dgm:prSet presAssocID="{7341F294-183F-48EE-AA21-D1EE577C9B0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3D7F766-F93B-4515-810C-AACE05926DA4}" srcId="{1A3D0F7B-75FE-4E10-A962-EFE3F37289D5}" destId="{4F6F50D9-45F0-4ECE-982A-9F4FB475F448}" srcOrd="1" destOrd="0" parTransId="{A6D6C848-A988-48CA-8462-4AEAC59192B9}" sibTransId="{E690E741-5417-495B-84AA-16C50EA31A2A}"/>
    <dgm:cxn modelId="{BF787A6E-0637-4A6B-BC87-929E647C9FD2}" type="presOf" srcId="{7341F294-183F-48EE-AA21-D1EE577C9B01}" destId="{0CBBB20F-CF9E-46D8-A985-770A1F708624}" srcOrd="1" destOrd="0" presId="urn:microsoft.com/office/officeart/2011/layout/CircleProcess"/>
    <dgm:cxn modelId="{CF628156-45E9-44F6-93F0-7801416260DD}" type="presOf" srcId="{1A3D0F7B-75FE-4E10-A962-EFE3F37289D5}" destId="{6F3C656E-4E49-4EDA-90B6-DCE70FDFFD57}" srcOrd="0" destOrd="0" presId="urn:microsoft.com/office/officeart/2011/layout/CircleProcess"/>
    <dgm:cxn modelId="{86AAF477-2298-4242-939B-0AC4173F2D66}" type="presOf" srcId="{9EA6321D-5A60-42F1-BCD2-C2EEE3D50F70}" destId="{51381DF5-E60A-4B62-B6CC-0AE18FBEE25B}" srcOrd="1" destOrd="0" presId="urn:microsoft.com/office/officeart/2011/layout/CircleProcess"/>
    <dgm:cxn modelId="{90AEA985-64FA-4925-B447-57D7FF5FB727}" type="presOf" srcId="{4F6F50D9-45F0-4ECE-982A-9F4FB475F448}" destId="{6DE8E533-9333-4C52-A17C-7FDCAB3A27C2}" srcOrd="1" destOrd="0" presId="urn:microsoft.com/office/officeart/2011/layout/CircleProcess"/>
    <dgm:cxn modelId="{F14E28AD-3102-43DB-A3E8-22B5BDDE1E92}" type="presOf" srcId="{4F6F50D9-45F0-4ECE-982A-9F4FB475F448}" destId="{02AEE878-C0BF-4F78-99BA-963B0B150589}" srcOrd="0" destOrd="0" presId="urn:microsoft.com/office/officeart/2011/layout/CircleProcess"/>
    <dgm:cxn modelId="{DCEC77CC-41C4-49A9-AA1C-E59536398A14}" type="presOf" srcId="{9EA6321D-5A60-42F1-BCD2-C2EEE3D50F70}" destId="{FDB28398-7356-424A-B8FE-01D7F3793248}" srcOrd="0" destOrd="0" presId="urn:microsoft.com/office/officeart/2011/layout/CircleProcess"/>
    <dgm:cxn modelId="{ECBC17CE-9ED4-481A-8C7C-CD2955E5F6C6}" srcId="{1A3D0F7B-75FE-4E10-A962-EFE3F37289D5}" destId="{9EA6321D-5A60-42F1-BCD2-C2EEE3D50F70}" srcOrd="2" destOrd="0" parTransId="{D86DCF76-96E7-4633-9B4A-DCD7AF196E2A}" sibTransId="{874226C6-8C26-4AD2-9E31-3119336E0FD7}"/>
    <dgm:cxn modelId="{485F0ECF-2514-45E6-B2F5-225F3A2460EE}" srcId="{1A3D0F7B-75FE-4E10-A962-EFE3F37289D5}" destId="{7341F294-183F-48EE-AA21-D1EE577C9B01}" srcOrd="0" destOrd="0" parTransId="{50C5EF85-7A30-4F1B-84FF-BECA28CD812E}" sibTransId="{3214BC02-E28C-4C0A-877B-6DA256582B41}"/>
    <dgm:cxn modelId="{64DF57D7-301A-4923-9FB0-A0962745B752}" type="presOf" srcId="{7341F294-183F-48EE-AA21-D1EE577C9B01}" destId="{CF341D55-19CF-4DC0-9F8B-CD071FEFC49C}" srcOrd="0" destOrd="0" presId="urn:microsoft.com/office/officeart/2011/layout/CircleProcess"/>
    <dgm:cxn modelId="{9C98EBC0-D51B-4025-A1F1-E00DE475A011}" type="presParOf" srcId="{6F3C656E-4E49-4EDA-90B6-DCE70FDFFD57}" destId="{91CBA263-D03E-4CA7-B8CA-177F659DCFE4}" srcOrd="0" destOrd="0" presId="urn:microsoft.com/office/officeart/2011/layout/CircleProcess"/>
    <dgm:cxn modelId="{A52AC3B1-8861-4995-AC13-64B7C133B81E}" type="presParOf" srcId="{91CBA263-D03E-4CA7-B8CA-177F659DCFE4}" destId="{FD0CC94F-E7AE-4BC2-8BB3-5535098B8821}" srcOrd="0" destOrd="0" presId="urn:microsoft.com/office/officeart/2011/layout/CircleProcess"/>
    <dgm:cxn modelId="{733D4356-ACEF-49D6-BA2B-C82B109655BF}" type="presParOf" srcId="{6F3C656E-4E49-4EDA-90B6-DCE70FDFFD57}" destId="{FA1E9AE8-160C-4F09-BE69-584E9205E7F1}" srcOrd="1" destOrd="0" presId="urn:microsoft.com/office/officeart/2011/layout/CircleProcess"/>
    <dgm:cxn modelId="{62218E30-3DDE-49E4-B9A2-6CEEA14B224C}" type="presParOf" srcId="{FA1E9AE8-160C-4F09-BE69-584E9205E7F1}" destId="{FDB28398-7356-424A-B8FE-01D7F3793248}" srcOrd="0" destOrd="0" presId="urn:microsoft.com/office/officeart/2011/layout/CircleProcess"/>
    <dgm:cxn modelId="{88C8BECD-AAEC-44C3-A3F5-C29E870E9866}" type="presParOf" srcId="{6F3C656E-4E49-4EDA-90B6-DCE70FDFFD57}" destId="{51381DF5-E60A-4B62-B6CC-0AE18FBEE25B}" srcOrd="2" destOrd="0" presId="urn:microsoft.com/office/officeart/2011/layout/CircleProcess"/>
    <dgm:cxn modelId="{79EC9486-58FC-4DD7-9921-C606911E90CE}" type="presParOf" srcId="{6F3C656E-4E49-4EDA-90B6-DCE70FDFFD57}" destId="{8178D9E4-6900-4398-9C89-A20CEF9A606D}" srcOrd="3" destOrd="0" presId="urn:microsoft.com/office/officeart/2011/layout/CircleProcess"/>
    <dgm:cxn modelId="{64E82D66-26AF-4D62-975A-A1DFA6660AE8}" type="presParOf" srcId="{8178D9E4-6900-4398-9C89-A20CEF9A606D}" destId="{C696010D-08DD-4A68-9AF0-686AC4F73FDC}" srcOrd="0" destOrd="0" presId="urn:microsoft.com/office/officeart/2011/layout/CircleProcess"/>
    <dgm:cxn modelId="{B4E241BD-693E-4967-8041-C9F10E946D5F}" type="presParOf" srcId="{6F3C656E-4E49-4EDA-90B6-DCE70FDFFD57}" destId="{3173A721-3AEB-44AA-8647-A63FE9281040}" srcOrd="4" destOrd="0" presId="urn:microsoft.com/office/officeart/2011/layout/CircleProcess"/>
    <dgm:cxn modelId="{A353D962-9EE2-4003-A0C0-77E6A43B1960}" type="presParOf" srcId="{3173A721-3AEB-44AA-8647-A63FE9281040}" destId="{02AEE878-C0BF-4F78-99BA-963B0B150589}" srcOrd="0" destOrd="0" presId="urn:microsoft.com/office/officeart/2011/layout/CircleProcess"/>
    <dgm:cxn modelId="{68A763A1-91CB-4AB4-8701-E8EC936EF7E2}" type="presParOf" srcId="{6F3C656E-4E49-4EDA-90B6-DCE70FDFFD57}" destId="{6DE8E533-9333-4C52-A17C-7FDCAB3A27C2}" srcOrd="5" destOrd="0" presId="urn:microsoft.com/office/officeart/2011/layout/CircleProcess"/>
    <dgm:cxn modelId="{F8192DF2-DE9D-4EBD-AC41-E498448C2372}" type="presParOf" srcId="{6F3C656E-4E49-4EDA-90B6-DCE70FDFFD57}" destId="{48E26E4F-0B49-414D-8661-64920783C3D6}" srcOrd="6" destOrd="0" presId="urn:microsoft.com/office/officeart/2011/layout/CircleProcess"/>
    <dgm:cxn modelId="{610EF1D2-9DCF-4A24-9242-D7CD1914716B}" type="presParOf" srcId="{48E26E4F-0B49-414D-8661-64920783C3D6}" destId="{BEF84D65-4AE5-477A-8A63-8B7A3E2AC7D3}" srcOrd="0" destOrd="0" presId="urn:microsoft.com/office/officeart/2011/layout/CircleProcess"/>
    <dgm:cxn modelId="{96E42316-3486-4D51-8F21-6AC975F16252}" type="presParOf" srcId="{6F3C656E-4E49-4EDA-90B6-DCE70FDFFD57}" destId="{FB44BF58-DD9F-4768-867E-B671EE58F109}" srcOrd="7" destOrd="0" presId="urn:microsoft.com/office/officeart/2011/layout/CircleProcess"/>
    <dgm:cxn modelId="{D33983CD-91D2-4AF9-AAD5-1DC4C12F589B}" type="presParOf" srcId="{FB44BF58-DD9F-4768-867E-B671EE58F109}" destId="{CF341D55-19CF-4DC0-9F8B-CD071FEFC49C}" srcOrd="0" destOrd="0" presId="urn:microsoft.com/office/officeart/2011/layout/CircleProcess"/>
    <dgm:cxn modelId="{C675469C-2B32-44C6-B98A-C87E51655261}" type="presParOf" srcId="{6F3C656E-4E49-4EDA-90B6-DCE70FDFFD57}" destId="{0CBBB20F-CF9E-46D8-A985-770A1F70862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C4982-FD1A-443C-B79B-D5AC3EC4B726}">
      <dsp:nvSpPr>
        <dsp:cNvPr id="0" name=""/>
        <dsp:cNvSpPr/>
      </dsp:nvSpPr>
      <dsp:spPr>
        <a:xfrm>
          <a:off x="0" y="23125"/>
          <a:ext cx="3303454" cy="57563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Server</a:t>
          </a:r>
        </a:p>
      </dsp:txBody>
      <dsp:txXfrm>
        <a:off x="28100" y="51225"/>
        <a:ext cx="3247254" cy="519439"/>
      </dsp:txXfrm>
    </dsp:sp>
    <dsp:sp modelId="{A5E88211-7AB5-4EAE-A41B-0C64EB853FE8}">
      <dsp:nvSpPr>
        <dsp:cNvPr id="0" name=""/>
        <dsp:cNvSpPr/>
      </dsp:nvSpPr>
      <dsp:spPr>
        <a:xfrm>
          <a:off x="0" y="667885"/>
          <a:ext cx="3303454" cy="57563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Domain</a:t>
          </a:r>
        </a:p>
      </dsp:txBody>
      <dsp:txXfrm>
        <a:off x="28100" y="695985"/>
        <a:ext cx="3247254" cy="519439"/>
      </dsp:txXfrm>
    </dsp:sp>
    <dsp:sp modelId="{FBF81B2C-0A28-4239-8A59-DAC8D78A474E}">
      <dsp:nvSpPr>
        <dsp:cNvPr id="0" name=""/>
        <dsp:cNvSpPr/>
      </dsp:nvSpPr>
      <dsp:spPr>
        <a:xfrm>
          <a:off x="0" y="1312645"/>
          <a:ext cx="3303454" cy="57563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Domain Admin</a:t>
          </a:r>
        </a:p>
      </dsp:txBody>
      <dsp:txXfrm>
        <a:off x="28100" y="1340745"/>
        <a:ext cx="3247254" cy="519439"/>
      </dsp:txXfrm>
    </dsp:sp>
    <dsp:sp modelId="{C51ABA3F-45FE-4CEC-9897-538C782686C2}">
      <dsp:nvSpPr>
        <dsp:cNvPr id="0" name=""/>
        <dsp:cNvSpPr/>
      </dsp:nvSpPr>
      <dsp:spPr>
        <a:xfrm>
          <a:off x="0" y="1957405"/>
          <a:ext cx="3303454" cy="57563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Pass the Hash</a:t>
          </a:r>
        </a:p>
      </dsp:txBody>
      <dsp:txXfrm>
        <a:off x="28100" y="1985505"/>
        <a:ext cx="3247254" cy="519439"/>
      </dsp:txXfrm>
    </dsp:sp>
    <dsp:sp modelId="{498BD6D9-2E99-46CC-8AE2-1F5A3D496843}">
      <dsp:nvSpPr>
        <dsp:cNvPr id="0" name=""/>
        <dsp:cNvSpPr/>
      </dsp:nvSpPr>
      <dsp:spPr>
        <a:xfrm>
          <a:off x="0" y="2602164"/>
          <a:ext cx="3303454" cy="57563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Private IPs</a:t>
          </a:r>
        </a:p>
      </dsp:txBody>
      <dsp:txXfrm>
        <a:off x="28100" y="2630264"/>
        <a:ext cx="3247254" cy="519439"/>
      </dsp:txXfrm>
    </dsp:sp>
    <dsp:sp modelId="{6AC2EDE7-68F7-4133-A3CB-A41A23B9C3A0}">
      <dsp:nvSpPr>
        <dsp:cNvPr id="0" name=""/>
        <dsp:cNvSpPr/>
      </dsp:nvSpPr>
      <dsp:spPr>
        <a:xfrm>
          <a:off x="0" y="3246924"/>
          <a:ext cx="3303454" cy="575639"/>
        </a:xfrm>
        <a:prstGeom prst="round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RDP/SSH</a:t>
          </a:r>
        </a:p>
      </dsp:txBody>
      <dsp:txXfrm>
        <a:off x="28100" y="3275024"/>
        <a:ext cx="3247254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D1DB9-520A-4F1B-978B-A17C8916DA76}">
      <dsp:nvSpPr>
        <dsp:cNvPr id="0" name=""/>
        <dsp:cNvSpPr/>
      </dsp:nvSpPr>
      <dsp:spPr>
        <a:xfrm>
          <a:off x="0" y="21470"/>
          <a:ext cx="3303454" cy="57563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Services</a:t>
          </a:r>
        </a:p>
      </dsp:txBody>
      <dsp:txXfrm>
        <a:off x="28100" y="49570"/>
        <a:ext cx="3247254" cy="519439"/>
      </dsp:txXfrm>
    </dsp:sp>
    <dsp:sp modelId="{6BBE3B5A-677E-4F96-8B8A-8E01474BAB2A}">
      <dsp:nvSpPr>
        <dsp:cNvPr id="0" name=""/>
        <dsp:cNvSpPr/>
      </dsp:nvSpPr>
      <dsp:spPr>
        <a:xfrm>
          <a:off x="0" y="667885"/>
          <a:ext cx="3303454" cy="57563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Subscriptions</a:t>
          </a:r>
        </a:p>
      </dsp:txBody>
      <dsp:txXfrm>
        <a:off x="28100" y="695985"/>
        <a:ext cx="3247254" cy="519439"/>
      </dsp:txXfrm>
    </dsp:sp>
    <dsp:sp modelId="{70399FC0-D604-4F1D-AA5A-3CAFF20B0BEF}">
      <dsp:nvSpPr>
        <dsp:cNvPr id="0" name=""/>
        <dsp:cNvSpPr/>
      </dsp:nvSpPr>
      <dsp:spPr>
        <a:xfrm>
          <a:off x="0" y="1312645"/>
          <a:ext cx="3303454" cy="57563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Subscription Admin</a:t>
          </a:r>
        </a:p>
      </dsp:txBody>
      <dsp:txXfrm>
        <a:off x="28100" y="1340745"/>
        <a:ext cx="3247254" cy="519439"/>
      </dsp:txXfrm>
    </dsp:sp>
    <dsp:sp modelId="{408270B9-9533-4ACD-A95E-2161EE94A2AF}">
      <dsp:nvSpPr>
        <dsp:cNvPr id="0" name=""/>
        <dsp:cNvSpPr/>
      </dsp:nvSpPr>
      <dsp:spPr>
        <a:xfrm>
          <a:off x="0" y="1957405"/>
          <a:ext cx="3303454" cy="57563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Credential Pivot</a:t>
          </a:r>
        </a:p>
      </dsp:txBody>
      <dsp:txXfrm>
        <a:off x="28100" y="1985505"/>
        <a:ext cx="3247254" cy="519439"/>
      </dsp:txXfrm>
    </dsp:sp>
    <dsp:sp modelId="{959558AA-1009-4213-ADD5-7F4338F60471}">
      <dsp:nvSpPr>
        <dsp:cNvPr id="0" name=""/>
        <dsp:cNvSpPr/>
      </dsp:nvSpPr>
      <dsp:spPr>
        <a:xfrm>
          <a:off x="0" y="2602164"/>
          <a:ext cx="3303454" cy="57563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Public IPs</a:t>
          </a:r>
        </a:p>
      </dsp:txBody>
      <dsp:txXfrm>
        <a:off x="28100" y="2630264"/>
        <a:ext cx="3247254" cy="519439"/>
      </dsp:txXfrm>
    </dsp:sp>
    <dsp:sp modelId="{7B89B3A8-65A6-433E-85B2-76C1E1063C58}">
      <dsp:nvSpPr>
        <dsp:cNvPr id="0" name=""/>
        <dsp:cNvSpPr/>
      </dsp:nvSpPr>
      <dsp:spPr>
        <a:xfrm>
          <a:off x="0" y="3246924"/>
          <a:ext cx="3303454" cy="57563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Management APIs</a:t>
          </a:r>
        </a:p>
      </dsp:txBody>
      <dsp:txXfrm>
        <a:off x="28100" y="3275024"/>
        <a:ext cx="3247254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50C8-4E0F-410E-9438-4BB3EB663BE8}">
      <dsp:nvSpPr>
        <dsp:cNvPr id="0" name=""/>
        <dsp:cNvSpPr/>
      </dsp:nvSpPr>
      <dsp:spPr>
        <a:xfrm>
          <a:off x="0" y="0"/>
          <a:ext cx="2020453" cy="919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Detection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(Installation)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6945" y="26945"/>
        <a:ext cx="1966563" cy="866085"/>
      </dsp:txXfrm>
    </dsp:sp>
    <dsp:sp modelId="{D357AAF1-683B-4B1C-BA47-9D8E283BD93D}">
      <dsp:nvSpPr>
        <dsp:cNvPr id="0" name=""/>
        <dsp:cNvSpPr/>
      </dsp:nvSpPr>
      <dsp:spPr>
        <a:xfrm>
          <a:off x="2223654" y="209451"/>
          <a:ext cx="430785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23654" y="309665"/>
        <a:ext cx="301550" cy="300644"/>
      </dsp:txXfrm>
    </dsp:sp>
    <dsp:sp modelId="{3D981C3C-69B8-47B7-B28D-4520E0D5E6E1}">
      <dsp:nvSpPr>
        <dsp:cNvPr id="0" name=""/>
        <dsp:cNvSpPr/>
      </dsp:nvSpPr>
      <dsp:spPr>
        <a:xfrm>
          <a:off x="2833255" y="0"/>
          <a:ext cx="2020453" cy="919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Principal creation in MSODS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(Persistence 1)</a:t>
          </a:r>
        </a:p>
      </dsp:txBody>
      <dsp:txXfrm>
        <a:off x="2860200" y="26945"/>
        <a:ext cx="1966563" cy="866085"/>
      </dsp:txXfrm>
    </dsp:sp>
    <dsp:sp modelId="{9EB7CC1F-3902-4BED-9DAA-3E379DF9979F}">
      <dsp:nvSpPr>
        <dsp:cNvPr id="0" name=""/>
        <dsp:cNvSpPr/>
      </dsp:nvSpPr>
      <dsp:spPr>
        <a:xfrm>
          <a:off x="5055754" y="20945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55754" y="309665"/>
        <a:ext cx="299835" cy="300644"/>
      </dsp:txXfrm>
    </dsp:sp>
    <dsp:sp modelId="{048E11D7-CF06-4FA0-898A-FA807B4758B9}">
      <dsp:nvSpPr>
        <dsp:cNvPr id="0" name=""/>
        <dsp:cNvSpPr/>
      </dsp:nvSpPr>
      <dsp:spPr>
        <a:xfrm>
          <a:off x="5661890" y="0"/>
          <a:ext cx="2020453" cy="919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 principal to ARM subscription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(Persistence 2)</a:t>
          </a:r>
        </a:p>
      </dsp:txBody>
      <dsp:txXfrm>
        <a:off x="5688835" y="26945"/>
        <a:ext cx="1966563" cy="866085"/>
      </dsp:txXfrm>
    </dsp:sp>
    <dsp:sp modelId="{F165EFE5-A22E-48E1-A319-ECBE2CA77106}">
      <dsp:nvSpPr>
        <dsp:cNvPr id="0" name=""/>
        <dsp:cNvSpPr/>
      </dsp:nvSpPr>
      <dsp:spPr>
        <a:xfrm>
          <a:off x="7884389" y="20945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84389" y="309665"/>
        <a:ext cx="299835" cy="300644"/>
      </dsp:txXfrm>
    </dsp:sp>
    <dsp:sp modelId="{B7E6B4C0-F7AE-42E2-8A8A-8FFBC788C190}">
      <dsp:nvSpPr>
        <dsp:cNvPr id="0" name=""/>
        <dsp:cNvSpPr/>
      </dsp:nvSpPr>
      <dsp:spPr>
        <a:xfrm>
          <a:off x="8490525" y="0"/>
          <a:ext cx="2020453" cy="919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?</a:t>
          </a:r>
        </a:p>
      </dsp:txBody>
      <dsp:txXfrm>
        <a:off x="8517470" y="26945"/>
        <a:ext cx="1966563" cy="866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50C8-4E0F-410E-9438-4BB3EB663BE8}">
      <dsp:nvSpPr>
        <dsp:cNvPr id="0" name=""/>
        <dsp:cNvSpPr/>
      </dsp:nvSpPr>
      <dsp:spPr>
        <a:xfrm>
          <a:off x="9242" y="0"/>
          <a:ext cx="2762398" cy="63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Detection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(Installation)</a:t>
          </a:r>
        </a:p>
      </dsp:txBody>
      <dsp:txXfrm>
        <a:off x="27927" y="18685"/>
        <a:ext cx="2725028" cy="600591"/>
      </dsp:txXfrm>
    </dsp:sp>
    <dsp:sp modelId="{D357AAF1-683B-4B1C-BA47-9D8E283BD93D}">
      <dsp:nvSpPr>
        <dsp:cNvPr id="0" name=""/>
        <dsp:cNvSpPr/>
      </dsp:nvSpPr>
      <dsp:spPr>
        <a:xfrm>
          <a:off x="3047880" y="0"/>
          <a:ext cx="585628" cy="637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47880" y="127592"/>
        <a:ext cx="409940" cy="382777"/>
      </dsp:txXfrm>
    </dsp:sp>
    <dsp:sp modelId="{3D981C3C-69B8-47B7-B28D-4520E0D5E6E1}">
      <dsp:nvSpPr>
        <dsp:cNvPr id="0" name=""/>
        <dsp:cNvSpPr/>
      </dsp:nvSpPr>
      <dsp:spPr>
        <a:xfrm>
          <a:off x="3876600" y="0"/>
          <a:ext cx="2762398" cy="63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Enable Remote Access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(Lateral Movement)</a:t>
          </a:r>
        </a:p>
      </dsp:txBody>
      <dsp:txXfrm>
        <a:off x="3895285" y="18685"/>
        <a:ext cx="2725028" cy="600591"/>
      </dsp:txXfrm>
    </dsp:sp>
    <dsp:sp modelId="{9EB7CC1F-3902-4BED-9DAA-3E379DF9979F}">
      <dsp:nvSpPr>
        <dsp:cNvPr id="0" name=""/>
        <dsp:cNvSpPr/>
      </dsp:nvSpPr>
      <dsp:spPr>
        <a:xfrm>
          <a:off x="6915239" y="0"/>
          <a:ext cx="585628" cy="637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15239" y="127592"/>
        <a:ext cx="409940" cy="382777"/>
      </dsp:txXfrm>
    </dsp:sp>
    <dsp:sp modelId="{B7E6B4C0-F7AE-42E2-8A8A-8FFBC788C190}">
      <dsp:nvSpPr>
        <dsp:cNvPr id="0" name=""/>
        <dsp:cNvSpPr/>
      </dsp:nvSpPr>
      <dsp:spPr>
        <a:xfrm>
          <a:off x="7743958" y="0"/>
          <a:ext cx="2762398" cy="63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?</a:t>
          </a:r>
        </a:p>
      </dsp:txBody>
      <dsp:txXfrm>
        <a:off x="7762643" y="18685"/>
        <a:ext cx="2725028" cy="600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50C8-4E0F-410E-9438-4BB3EB663BE8}">
      <dsp:nvSpPr>
        <dsp:cNvPr id="0" name=""/>
        <dsp:cNvSpPr/>
      </dsp:nvSpPr>
      <dsp:spPr>
        <a:xfrm>
          <a:off x="9242" y="0"/>
          <a:ext cx="2762398" cy="63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Detection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(Installation)</a:t>
          </a:r>
        </a:p>
      </dsp:txBody>
      <dsp:txXfrm>
        <a:off x="27927" y="18685"/>
        <a:ext cx="2725028" cy="600591"/>
      </dsp:txXfrm>
    </dsp:sp>
    <dsp:sp modelId="{D357AAF1-683B-4B1C-BA47-9D8E283BD93D}">
      <dsp:nvSpPr>
        <dsp:cNvPr id="0" name=""/>
        <dsp:cNvSpPr/>
      </dsp:nvSpPr>
      <dsp:spPr>
        <a:xfrm>
          <a:off x="3047880" y="0"/>
          <a:ext cx="585628" cy="637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47880" y="127592"/>
        <a:ext cx="409940" cy="382777"/>
      </dsp:txXfrm>
    </dsp:sp>
    <dsp:sp modelId="{3D981C3C-69B8-47B7-B28D-4520E0D5E6E1}">
      <dsp:nvSpPr>
        <dsp:cNvPr id="0" name=""/>
        <dsp:cNvSpPr/>
      </dsp:nvSpPr>
      <dsp:spPr>
        <a:xfrm>
          <a:off x="3876600" y="0"/>
          <a:ext cx="2762398" cy="63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Key/Secret Enumeration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(Credential Access)</a:t>
          </a:r>
        </a:p>
      </dsp:txBody>
      <dsp:txXfrm>
        <a:off x="3895285" y="18685"/>
        <a:ext cx="2725028" cy="600591"/>
      </dsp:txXfrm>
    </dsp:sp>
    <dsp:sp modelId="{9EB7CC1F-3902-4BED-9DAA-3E379DF9979F}">
      <dsp:nvSpPr>
        <dsp:cNvPr id="0" name=""/>
        <dsp:cNvSpPr/>
      </dsp:nvSpPr>
      <dsp:spPr>
        <a:xfrm>
          <a:off x="6915239" y="0"/>
          <a:ext cx="585628" cy="637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15239" y="127592"/>
        <a:ext cx="409940" cy="382777"/>
      </dsp:txXfrm>
    </dsp:sp>
    <dsp:sp modelId="{B7E6B4C0-F7AE-42E2-8A8A-8FFBC788C190}">
      <dsp:nvSpPr>
        <dsp:cNvPr id="0" name=""/>
        <dsp:cNvSpPr/>
      </dsp:nvSpPr>
      <dsp:spPr>
        <a:xfrm>
          <a:off x="7743958" y="0"/>
          <a:ext cx="2762398" cy="637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?</a:t>
          </a:r>
        </a:p>
      </dsp:txBody>
      <dsp:txXfrm>
        <a:off x="7762643" y="18685"/>
        <a:ext cx="2725028" cy="6005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C94F-E7AE-4BC2-8BB3-5535098B8821}">
      <dsp:nvSpPr>
        <dsp:cNvPr id="0" name=""/>
        <dsp:cNvSpPr/>
      </dsp:nvSpPr>
      <dsp:spPr>
        <a:xfrm>
          <a:off x="2082392" y="420001"/>
          <a:ext cx="908376" cy="9085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28398-7356-424A-B8FE-01D7F3793248}">
      <dsp:nvSpPr>
        <dsp:cNvPr id="0" name=""/>
        <dsp:cNvSpPr/>
      </dsp:nvSpPr>
      <dsp:spPr>
        <a:xfrm>
          <a:off x="2112552" y="450291"/>
          <a:ext cx="848054" cy="847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SP added as admin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u="sng" kern="1200"/>
            <a:t>PERSIST</a:t>
          </a:r>
        </a:p>
      </dsp:txBody>
      <dsp:txXfrm>
        <a:off x="2233788" y="571451"/>
        <a:ext cx="605584" cy="605643"/>
      </dsp:txXfrm>
    </dsp:sp>
    <dsp:sp modelId="{C696010D-08DD-4A68-9AF0-686AC4F73FDC}">
      <dsp:nvSpPr>
        <dsp:cNvPr id="0" name=""/>
        <dsp:cNvSpPr/>
      </dsp:nvSpPr>
      <dsp:spPr>
        <a:xfrm rot="2700000">
          <a:off x="1144653" y="421099"/>
          <a:ext cx="906188" cy="90618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EE878-C0BF-4F78-99BA-963B0B150589}">
      <dsp:nvSpPr>
        <dsp:cNvPr id="0" name=""/>
        <dsp:cNvSpPr/>
      </dsp:nvSpPr>
      <dsp:spPr>
        <a:xfrm>
          <a:off x="1173720" y="450291"/>
          <a:ext cx="848054" cy="847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New service principal created</a:t>
          </a:r>
        </a:p>
      </dsp:txBody>
      <dsp:txXfrm>
        <a:off x="1294955" y="571451"/>
        <a:ext cx="605584" cy="605643"/>
      </dsp:txXfrm>
    </dsp:sp>
    <dsp:sp modelId="{BEF84D65-4AE5-477A-8A63-8B7A3E2AC7D3}">
      <dsp:nvSpPr>
        <dsp:cNvPr id="0" name=""/>
        <dsp:cNvSpPr/>
      </dsp:nvSpPr>
      <dsp:spPr>
        <a:xfrm rot="2700000">
          <a:off x="205820" y="421099"/>
          <a:ext cx="906188" cy="90618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1D55-19CF-4DC0-9F8B-CD071FEFC49C}">
      <dsp:nvSpPr>
        <dsp:cNvPr id="0" name=""/>
        <dsp:cNvSpPr/>
      </dsp:nvSpPr>
      <dsp:spPr>
        <a:xfrm>
          <a:off x="234887" y="450291"/>
          <a:ext cx="848054" cy="847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Identity detections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u="sng" kern="1200"/>
            <a:t>INSTALL</a:t>
          </a:r>
        </a:p>
      </dsp:txBody>
      <dsp:txXfrm>
        <a:off x="356122" y="571451"/>
        <a:ext cx="605584" cy="60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2BE1-1A6B-4060-848C-6BE2D883047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70B3C-FE98-4D8B-8F8E-5F286C02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9/28/2018 4:38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3FBC6-0975-4CE9-93E5-C8EADCECE3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9/28/2018 4:38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92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90470-86FE-4394-AA98-B928EAE4D2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11316-2B46-43EA-9EE1-7C834D51A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90470-86FE-4394-AA98-B928EAE4D2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54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90470-86FE-4394-AA98-B928EAE4D2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90470-86FE-4394-AA98-B928EAE4D2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70B3C-FE98-4D8B-8F8E-5F286C02A2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6D6-32E9-4F08-9914-8A53DDF9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B9921-5565-4024-8781-BE5B5295E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414A-8FB4-4C49-A58E-E5AA2C9C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C542-C122-45F1-89CC-4149DC9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9A99-22AA-4629-A0F3-3AD1013E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7D85-CC26-4A95-B0E7-D677F4E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0AB2-F111-4D2A-BB87-5793C2830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A36D-E8CD-4DB9-AC6A-DC2C6204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7F1CB-9D4D-46EC-AF63-F0C62DDC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408C-6F2D-4CF6-9516-456C5BFB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141E2-A5F4-4287-8494-3A640DB2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B472E-8005-4C0D-84F0-737D0AF3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3EFC-0078-47D8-B87F-6D913317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39B4-23AD-4751-9E25-133D94C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8030-2FA0-45F0-9342-04E9AB4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7412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hoto and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2077813"/>
            <a:ext cx="6274974" cy="3586208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CFA3F-7ECD-45FC-9282-D5CA95C013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3020" y="1187619"/>
            <a:ext cx="4668879" cy="46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58B63C-9089-45F0-83E3-6142C54FD5BF}"/>
              </a:ext>
            </a:extLst>
          </p:cNvPr>
          <p:cNvSpPr/>
          <p:nvPr userDrawn="1"/>
        </p:nvSpPr>
        <p:spPr>
          <a:xfrm>
            <a:off x="0" y="0"/>
            <a:ext cx="12192000" cy="1808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50" y="30526"/>
            <a:ext cx="10962975" cy="11311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8010343"/>
      </p:ext>
    </p:extLst>
  </p:cSld>
  <p:clrMapOvr>
    <a:masterClrMapping/>
  </p:clrMapOvr>
  <p:transition>
    <p:fade/>
  </p:transition>
  <p:hf sldNum="0" hdr="0" ftr="0" dt="0"/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02" y="1582279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125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A0F3-30E0-43C2-873E-E40C3977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38BC-0A95-40BA-9856-B2762267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D694-2CDB-4D14-83F5-C2EAC6E2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A2C5-EDC7-4EE3-84DE-7819BAC4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522DD-55CC-456B-BE84-59F115F6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9CA7-CEB6-4E90-852F-C93DAC6B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EFF4-CAB0-488C-A856-27D0C0A3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9253-4390-42E4-B650-BC6A846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6D1C-59E4-40E4-9B5E-054E207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B18AA-6EE8-4FD1-A466-917004E7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A849-0FD4-4933-B8AF-F36F9A65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98A7-ADDC-4596-AFC6-8AF53FFA4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E392A-D81D-4979-9F01-1C852D15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E2F5-FD85-4899-838F-8E3741BF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BDA55-2F85-4CF2-851F-368B0B0B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9D36-587D-42B4-8598-07DD5D4A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D704-91BF-40F2-B404-A8FB75D4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B5D2-7777-4E38-8F03-C7A50FE2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D302-1C1E-4D57-B9E8-03055F86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2FDB5-DE4F-4F3A-AA8A-D67B1A290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65BFB-40A0-436C-A45F-7F65981F1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8FD77-9441-49B9-9442-43D338B0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CD822-4781-4AF7-9B1C-0B8D436A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704BC-5DFD-46DC-BC8F-FC97876F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AE4C-D1D5-4075-B233-A2291909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CA47E-B7B3-4B61-83F3-A67095E9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0F9BA-E0EA-44BA-8FFB-A144CE53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6F22-7561-4CB7-A203-78E2AB51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8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D40C2-C3D7-4D13-B4EC-53E6B0A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B31ED-60CA-430A-AE49-A9A865D8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FB616-A6A6-4F96-9290-5DA67D4E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F8C1-E884-4BF6-91B1-9249A901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6198-8374-46EC-9BF6-3547D0B3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7BCF-3022-4ADA-87FC-31054BE6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4EB0-0733-4B07-813E-AA12D10A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3218-94A6-4706-8E73-9B0FE9CE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B5782-5554-4A13-ABA2-66A2E1F6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B244-DC90-4724-9828-A879DA67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0FB35-F51D-439E-B2F2-8D27BE29D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5979C-4814-4555-9F93-65858449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902A-6FF3-443F-A829-A3346D41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CC9C-2CA9-4CED-8A3F-E035904C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0B898-992E-4AF1-8D06-33C6C06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D38F7-4BFA-4172-AEDE-24B96BB2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1EE0-4487-458E-9832-1BB1058D0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6DFE-458F-4E2E-897B-C95A08C73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C408-99FA-4ECB-B0F7-92CBECCC25F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CB18-94DC-44FE-8326-B9DCCF3EA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54AD-BF86-4481-8096-27A116F2D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1F78-C7E7-48A3-9F49-DEDD5E1E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yroy@Microsoft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02" y="2077813"/>
            <a:ext cx="6274911" cy="3622596"/>
          </a:xfrm>
          <a:solidFill>
            <a:srgbClr val="00204F"/>
          </a:solidFill>
        </p:spPr>
        <p:txBody>
          <a:bodyPr>
            <a:normAutofit/>
          </a:bodyPr>
          <a:lstStyle/>
          <a:p>
            <a:r>
              <a:rPr lang="en-US" dirty="0"/>
              <a:t>Graph Based Analytics in Azure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7734-08F7-48FD-9D66-91E0204F4FAA}"/>
              </a:ext>
            </a:extLst>
          </p:cNvPr>
          <p:cNvSpPr txBox="1">
            <a:spLocks/>
          </p:cNvSpPr>
          <p:nvPr/>
        </p:nvSpPr>
        <p:spPr>
          <a:xfrm>
            <a:off x="8075552" y="5249261"/>
            <a:ext cx="4116449" cy="16082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2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45" dirty="0"/>
              <a:t>Yogesh Roy</a:t>
            </a:r>
          </a:p>
        </p:txBody>
      </p:sp>
    </p:spTree>
    <p:extLst>
      <p:ext uri="{BB962C8B-B14F-4D97-AF65-F5344CB8AC3E}">
        <p14:creationId xmlns:p14="http://schemas.microsoft.com/office/powerpoint/2010/main" val="10028659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2123-4DDB-43F0-B0CD-08B88EBC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Kill Chain Walkthrough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0A3B23-9C48-43AB-8192-E5088E26B68E}"/>
              </a:ext>
            </a:extLst>
          </p:cNvPr>
          <p:cNvSpPr/>
          <p:nvPr/>
        </p:nvSpPr>
        <p:spPr>
          <a:xfrm>
            <a:off x="2917028" y="1770415"/>
            <a:ext cx="871422" cy="83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AADIP</a:t>
            </a:r>
          </a:p>
          <a:p>
            <a:pPr algn="ctr"/>
            <a:r>
              <a:rPr lang="en-US" sz="800" dirty="0"/>
              <a:t>GLAD</a:t>
            </a:r>
          </a:p>
          <a:p>
            <a:pPr algn="ctr"/>
            <a:r>
              <a:rPr lang="en-US" sz="800" dirty="0"/>
              <a:t>09/15</a:t>
            </a:r>
          </a:p>
          <a:p>
            <a:pPr algn="ctr"/>
            <a:endParaRPr lang="en-US" sz="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59FB68-456A-49B9-8F20-EEBCCCB9CE71}"/>
              </a:ext>
            </a:extLst>
          </p:cNvPr>
          <p:cNvSpPr/>
          <p:nvPr/>
        </p:nvSpPr>
        <p:spPr>
          <a:xfrm>
            <a:off x="4857258" y="1706612"/>
            <a:ext cx="1005107" cy="959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52.16.89.18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98C36F-A60D-47BD-8B19-C845067B3C1B}"/>
              </a:ext>
            </a:extLst>
          </p:cNvPr>
          <p:cNvSpPr/>
          <p:nvPr/>
        </p:nvSpPr>
        <p:spPr>
          <a:xfrm>
            <a:off x="4857258" y="3419606"/>
            <a:ext cx="1005107" cy="94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AADIP</a:t>
            </a:r>
          </a:p>
          <a:p>
            <a:pPr algn="ctr"/>
            <a:r>
              <a:rPr lang="en-US" sz="800" dirty="0"/>
              <a:t>Unfamiliar Location</a:t>
            </a:r>
          </a:p>
          <a:p>
            <a:pPr algn="ctr"/>
            <a:r>
              <a:rPr lang="en-US" sz="800" dirty="0"/>
              <a:t>09/18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E3DCA-CE9F-4733-B9B3-DE6025E0E0C0}"/>
              </a:ext>
            </a:extLst>
          </p:cNvPr>
          <p:cNvSpPr/>
          <p:nvPr/>
        </p:nvSpPr>
        <p:spPr>
          <a:xfrm>
            <a:off x="8429308" y="733218"/>
            <a:ext cx="1672494" cy="10773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DB3356-4A39-4CD9-8DD6-FF8EC4E0AA2D}"/>
              </a:ext>
            </a:extLst>
          </p:cNvPr>
          <p:cNvSpPr/>
          <p:nvPr/>
        </p:nvSpPr>
        <p:spPr>
          <a:xfrm>
            <a:off x="1015011" y="1770415"/>
            <a:ext cx="871422" cy="83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joe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655A64-BE96-4322-A9E1-9CB05F50515D}"/>
              </a:ext>
            </a:extLst>
          </p:cNvPr>
          <p:cNvSpPr/>
          <p:nvPr/>
        </p:nvSpPr>
        <p:spPr>
          <a:xfrm>
            <a:off x="6790923" y="3475306"/>
            <a:ext cx="871422" cy="83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err="1"/>
              <a:t>alice</a:t>
            </a:r>
            <a:endParaRPr lang="en-US" sz="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3E3343-1AB5-4283-BF4F-285EBE0F15C5}"/>
              </a:ext>
            </a:extLst>
          </p:cNvPr>
          <p:cNvSpPr/>
          <p:nvPr/>
        </p:nvSpPr>
        <p:spPr>
          <a:xfrm>
            <a:off x="231169" y="3257591"/>
            <a:ext cx="871422" cy="83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Azure </a:t>
            </a:r>
          </a:p>
          <a:p>
            <a:pPr algn="ctr"/>
            <a:r>
              <a:rPr lang="en-US" sz="800"/>
              <a:t>HIA</a:t>
            </a:r>
          </a:p>
          <a:p>
            <a:pPr algn="ctr"/>
            <a:r>
              <a:rPr lang="en-US" sz="800"/>
              <a:t>09/20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F2FD9-901A-4B99-88D1-14F01023F039}"/>
              </a:ext>
            </a:extLst>
          </p:cNvPr>
          <p:cNvSpPr/>
          <p:nvPr/>
        </p:nvSpPr>
        <p:spPr>
          <a:xfrm>
            <a:off x="1742443" y="3257591"/>
            <a:ext cx="871422" cy="8318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AAD HIA</a:t>
            </a:r>
          </a:p>
          <a:p>
            <a:pPr algn="ctr"/>
            <a:r>
              <a:rPr lang="en-US" sz="800"/>
              <a:t>09/01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537E1-CD55-4065-A015-EA6A74FA6664}"/>
              </a:ext>
            </a:extLst>
          </p:cNvPr>
          <p:cNvSpPr/>
          <p:nvPr/>
        </p:nvSpPr>
        <p:spPr>
          <a:xfrm>
            <a:off x="7315199" y="5169571"/>
            <a:ext cx="871422" cy="8318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AAD HIA</a:t>
            </a:r>
          </a:p>
          <a:p>
            <a:pPr algn="ctr"/>
            <a:r>
              <a:rPr lang="en-US" sz="800" dirty="0"/>
              <a:t>09/16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9E3022-59B3-4A89-B9A2-C729673228CE}"/>
              </a:ext>
            </a:extLst>
          </p:cNvPr>
          <p:cNvSpPr/>
          <p:nvPr/>
        </p:nvSpPr>
        <p:spPr>
          <a:xfrm>
            <a:off x="5919501" y="5169571"/>
            <a:ext cx="871422" cy="83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</a:t>
            </a:r>
          </a:p>
          <a:p>
            <a:pPr algn="ctr"/>
            <a:r>
              <a:rPr lang="en-US" sz="800" dirty="0"/>
              <a:t>HIA</a:t>
            </a:r>
          </a:p>
          <a:p>
            <a:pPr algn="ctr"/>
            <a:r>
              <a:rPr lang="en-US" sz="800" dirty="0"/>
              <a:t>09/27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80CEA-7D41-4118-8958-7F5FB7D131B8}"/>
              </a:ext>
            </a:extLst>
          </p:cNvPr>
          <p:cNvSpPr/>
          <p:nvPr/>
        </p:nvSpPr>
        <p:spPr>
          <a:xfrm>
            <a:off x="9462326" y="2146049"/>
            <a:ext cx="1278952" cy="595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E951-796C-4B01-87DA-9B52710330F0}"/>
              </a:ext>
            </a:extLst>
          </p:cNvPr>
          <p:cNvSpPr/>
          <p:nvPr/>
        </p:nvSpPr>
        <p:spPr>
          <a:xfrm>
            <a:off x="9462326" y="3053138"/>
            <a:ext cx="1278952" cy="595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alice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864FA-11D9-4A93-BAB8-A2A8FFE7E3D0}"/>
              </a:ext>
            </a:extLst>
          </p:cNvPr>
          <p:cNvSpPr/>
          <p:nvPr/>
        </p:nvSpPr>
        <p:spPr>
          <a:xfrm>
            <a:off x="10927711" y="2146049"/>
            <a:ext cx="928642" cy="1974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GLAD – 09/15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D30D3-DFC9-4AC3-9C66-291E97EC8462}"/>
              </a:ext>
            </a:extLst>
          </p:cNvPr>
          <p:cNvSpPr/>
          <p:nvPr/>
        </p:nvSpPr>
        <p:spPr>
          <a:xfrm>
            <a:off x="10927711" y="2443583"/>
            <a:ext cx="928642" cy="1974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Azure 09/20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F5D4E4-C99E-447F-AAEE-EDC29A3B7623}"/>
              </a:ext>
            </a:extLst>
          </p:cNvPr>
          <p:cNvSpPr/>
          <p:nvPr/>
        </p:nvSpPr>
        <p:spPr>
          <a:xfrm>
            <a:off x="10919896" y="3120438"/>
            <a:ext cx="928642" cy="1974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FL – 09/18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75727-F580-4284-9A3E-894C771E2D76}"/>
              </a:ext>
            </a:extLst>
          </p:cNvPr>
          <p:cNvSpPr/>
          <p:nvPr/>
        </p:nvSpPr>
        <p:spPr>
          <a:xfrm>
            <a:off x="10919896" y="3417972"/>
            <a:ext cx="928642" cy="1974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Azure 09/27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D90225-C2DA-4CB2-95F3-E6E6A14CCA9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788450" y="2186322"/>
            <a:ext cx="10688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84E523-88D2-49FB-B168-E09DEA9E0C8C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>
            <a:off x="1886433" y="2186322"/>
            <a:ext cx="1030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F756BC-D078-4A03-86D7-B683E482050E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666880" y="2480413"/>
            <a:ext cx="475748" cy="77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5A7FBC-29E8-4DFB-AC71-AFA518B64BC5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1758816" y="2480413"/>
            <a:ext cx="419338" cy="77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4A42D5-FBCE-448F-9939-175A9050AB8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359812" y="2666033"/>
            <a:ext cx="0" cy="75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BE5A45-63BA-43F8-8596-7C70CE96BB72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862365" y="3891213"/>
            <a:ext cx="92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7C5B15-3223-43D7-9179-7A6559B38B8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6355212" y="4185304"/>
            <a:ext cx="563328" cy="98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EA2008-DE2E-43D2-A264-B3BB35D71F71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34728" y="4185304"/>
            <a:ext cx="216182" cy="98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83A8518-037F-4958-ADB8-1987338D039F}"/>
              </a:ext>
            </a:extLst>
          </p:cNvPr>
          <p:cNvSpPr/>
          <p:nvPr/>
        </p:nvSpPr>
        <p:spPr>
          <a:xfrm>
            <a:off x="8368840" y="3417972"/>
            <a:ext cx="1005107" cy="9432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AIP</a:t>
            </a:r>
          </a:p>
          <a:p>
            <a:pPr algn="ctr"/>
            <a:r>
              <a:rPr lang="en-US" sz="800"/>
              <a:t>Exfiltration</a:t>
            </a:r>
          </a:p>
          <a:p>
            <a:pPr algn="ctr"/>
            <a:r>
              <a:rPr lang="en-US" sz="800"/>
              <a:t>09/01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AD3D63-D887-4894-8475-0FBCB1F6C79E}"/>
              </a:ext>
            </a:extLst>
          </p:cNvPr>
          <p:cNvCxnSpPr>
            <a:stCxn id="9" idx="6"/>
            <a:endCxn id="89" idx="2"/>
          </p:cNvCxnSpPr>
          <p:nvPr/>
        </p:nvCxnSpPr>
        <p:spPr>
          <a:xfrm flipV="1">
            <a:off x="7662345" y="3889580"/>
            <a:ext cx="706495" cy="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49851-BB25-4FBA-B566-876F663C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55889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Graphs for detecting cloud pivoting attacks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CC6B6FE0-8DB3-46D5-9616-17132A9E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Build graph of privileged behaviors and detections across multiple services</a:t>
            </a:r>
          </a:p>
          <a:p>
            <a:pPr lvl="1"/>
            <a:r>
              <a:rPr lang="en-US" sz="2000" dirty="0"/>
              <a:t>Hundreds of millions nodes, edges, and security attributes</a:t>
            </a:r>
          </a:p>
          <a:p>
            <a:r>
              <a:rPr lang="en-US" sz="2400" dirty="0"/>
              <a:t>Use knowledge of all known attack patterns and match their occurrence in the graph</a:t>
            </a:r>
          </a:p>
          <a:p>
            <a:r>
              <a:rPr lang="en-US" sz="2400" dirty="0"/>
              <a:t>Apply the knowledge of kill chains and calculate probabilities of attack paths – kill chain connectivity</a:t>
            </a:r>
          </a:p>
          <a:p>
            <a:r>
              <a:rPr lang="en-US" sz="2400" dirty="0"/>
              <a:t>Score every match using machine learning algorithms and flag the malicious ones</a:t>
            </a:r>
          </a:p>
          <a:p>
            <a:pPr lvl="1"/>
            <a:r>
              <a:rPr lang="en-US" sz="2000" dirty="0"/>
              <a:t>Unsupervised algorithms</a:t>
            </a:r>
          </a:p>
          <a:p>
            <a:pPr lvl="1"/>
            <a:r>
              <a:rPr lang="en-US" sz="2000" dirty="0"/>
              <a:t>Supervised algorithms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99FD-D723-40F4-9F7E-E6749DCE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3" y="68199"/>
            <a:ext cx="4595923" cy="66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40350D4D-D447-4DF8-93B9-505105E0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955" y="1987619"/>
            <a:ext cx="914400" cy="914400"/>
          </a:xfrm>
          <a:prstGeom prst="rect">
            <a:avLst/>
          </a:prstGeom>
        </p:spPr>
      </p:pic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3213C533-F5AC-4307-BB42-153CFDC81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254469">
            <a:off x="8451761" y="2698768"/>
            <a:ext cx="914400" cy="914400"/>
          </a:xfrm>
          <a:prstGeom prst="rect">
            <a:avLst/>
          </a:prstGeom>
        </p:spPr>
      </p:pic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3DF4E3C9-D3D8-472A-B9EE-0965A1946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727" y="2444819"/>
            <a:ext cx="914400" cy="914400"/>
          </a:xfrm>
          <a:prstGeom prst="rect">
            <a:avLst/>
          </a:prstGeom>
        </p:spPr>
      </p:pic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A19093EC-BF01-4943-BBC9-83AC3465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7555" y="1767342"/>
            <a:ext cx="914400" cy="914400"/>
          </a:xfrm>
          <a:prstGeom prst="rect">
            <a:avLst/>
          </a:prstGeom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F9D0BFAC-A026-4794-BB89-0B6EFAC6E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9115" y="4039939"/>
            <a:ext cx="914400" cy="914400"/>
          </a:xfrm>
          <a:prstGeom prst="rect">
            <a:avLst/>
          </a:prstGeom>
        </p:spPr>
      </p:pic>
      <p:pic>
        <p:nvPicPr>
          <p:cNvPr id="9" name="Graphic 8" descr="Network">
            <a:extLst>
              <a:ext uri="{FF2B5EF4-FFF2-40B4-BE49-F238E27FC236}">
                <a16:creationId xmlns:a16="http://schemas.microsoft.com/office/drawing/2014/main" id="{0D6CD4E4-99C0-42C4-ABEB-6FB054ABF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254469">
            <a:off x="9924961" y="3130568"/>
            <a:ext cx="914400" cy="914400"/>
          </a:xfrm>
          <a:prstGeom prst="rect">
            <a:avLst/>
          </a:prstGeom>
        </p:spPr>
      </p:pic>
      <p:pic>
        <p:nvPicPr>
          <p:cNvPr id="10" name="Graphic 9" descr="Network">
            <a:extLst>
              <a:ext uri="{FF2B5EF4-FFF2-40B4-BE49-F238E27FC236}">
                <a16:creationId xmlns:a16="http://schemas.microsoft.com/office/drawing/2014/main" id="{B58824FE-2CA1-40D5-8920-3DF892B6D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13200">
            <a:off x="9188362" y="4087395"/>
            <a:ext cx="914400" cy="914400"/>
          </a:xfrm>
          <a:prstGeom prst="rect">
            <a:avLst/>
          </a:prstGeom>
        </p:spPr>
      </p:pic>
      <p:pic>
        <p:nvPicPr>
          <p:cNvPr id="11" name="Graphic 10" descr="Network">
            <a:extLst>
              <a:ext uri="{FF2B5EF4-FFF2-40B4-BE49-F238E27FC236}">
                <a16:creationId xmlns:a16="http://schemas.microsoft.com/office/drawing/2014/main" id="{D1EB39D5-E8BB-49A7-8298-542F0DFE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77929">
            <a:off x="6898475" y="2902019"/>
            <a:ext cx="914400" cy="914400"/>
          </a:xfrm>
          <a:prstGeom prst="rect">
            <a:avLst/>
          </a:prstGeom>
        </p:spPr>
      </p:pic>
      <p:pic>
        <p:nvPicPr>
          <p:cNvPr id="12" name="Graphic 11" descr="Network">
            <a:extLst>
              <a:ext uri="{FF2B5EF4-FFF2-40B4-BE49-F238E27FC236}">
                <a16:creationId xmlns:a16="http://schemas.microsoft.com/office/drawing/2014/main" id="{84CC6343-E44A-4583-9AC0-E0F50C043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0045" y="1987619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995E0979-7623-4359-B70E-8A139C7A2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254469">
            <a:off x="1938851" y="2698768"/>
            <a:ext cx="914400" cy="914400"/>
          </a:xfrm>
          <a:prstGeom prst="rect">
            <a:avLst/>
          </a:prstGeom>
        </p:spPr>
      </p:pic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244B1B46-743F-43C8-BFA2-C690D3DAC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8817" y="2444819"/>
            <a:ext cx="914400" cy="914400"/>
          </a:xfrm>
          <a:prstGeom prst="rect">
            <a:avLst/>
          </a:prstGeom>
        </p:spPr>
      </p:pic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207EC824-6416-4AC3-BBD5-D82E487E6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4645" y="1767342"/>
            <a:ext cx="914400" cy="914400"/>
          </a:xfrm>
          <a:prstGeom prst="rect">
            <a:avLst/>
          </a:prstGeom>
        </p:spPr>
      </p:pic>
      <p:pic>
        <p:nvPicPr>
          <p:cNvPr id="16" name="Graphic 15" descr="Network">
            <a:extLst>
              <a:ext uri="{FF2B5EF4-FFF2-40B4-BE49-F238E27FC236}">
                <a16:creationId xmlns:a16="http://schemas.microsoft.com/office/drawing/2014/main" id="{CFA7965D-0AF2-4D1C-9614-BFA075D2F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6205" y="4039939"/>
            <a:ext cx="914400" cy="914400"/>
          </a:xfrm>
          <a:prstGeom prst="rect">
            <a:avLst/>
          </a:prstGeom>
        </p:spPr>
      </p:pic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44BD6D2F-318B-4317-84DE-5E2172034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254469">
            <a:off x="3412051" y="3130568"/>
            <a:ext cx="914400" cy="914400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82051A3F-5DB4-4C1E-A7D0-2F19D233B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13200">
            <a:off x="2675452" y="4087395"/>
            <a:ext cx="914400" cy="914400"/>
          </a:xfrm>
          <a:prstGeom prst="rect">
            <a:avLst/>
          </a:prstGeom>
        </p:spPr>
      </p:pic>
      <p:pic>
        <p:nvPicPr>
          <p:cNvPr id="19" name="Graphic 18" descr="Network">
            <a:extLst>
              <a:ext uri="{FF2B5EF4-FFF2-40B4-BE49-F238E27FC236}">
                <a16:creationId xmlns:a16="http://schemas.microsoft.com/office/drawing/2014/main" id="{BC2C56EE-AB60-46B9-B4E2-846E052C4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277929">
            <a:off x="385565" y="2902019"/>
            <a:ext cx="914400" cy="9144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FA4B65DC-5812-4D31-AF26-B47BB7CFEA78}"/>
              </a:ext>
            </a:extLst>
          </p:cNvPr>
          <p:cNvSpPr/>
          <p:nvPr/>
        </p:nvSpPr>
        <p:spPr>
          <a:xfrm>
            <a:off x="5647884" y="3256365"/>
            <a:ext cx="998426" cy="61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Network">
            <a:extLst>
              <a:ext uri="{FF2B5EF4-FFF2-40B4-BE49-F238E27FC236}">
                <a16:creationId xmlns:a16="http://schemas.microsoft.com/office/drawing/2014/main" id="{EFFCB59C-D286-42F8-8CE6-82FB66455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3200">
            <a:off x="9881374" y="5427698"/>
            <a:ext cx="914400" cy="914400"/>
          </a:xfrm>
          <a:prstGeom prst="rect">
            <a:avLst/>
          </a:prstGeom>
        </p:spPr>
      </p:pic>
      <p:pic>
        <p:nvPicPr>
          <p:cNvPr id="22" name="Graphic 21" descr="Network">
            <a:extLst>
              <a:ext uri="{FF2B5EF4-FFF2-40B4-BE49-F238E27FC236}">
                <a16:creationId xmlns:a16="http://schemas.microsoft.com/office/drawing/2014/main" id="{18701A80-BA38-4492-9D4F-7CBFB6CB5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13200">
            <a:off x="3368464" y="542769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EBE49A3-919F-49ED-BAB7-A2F0B786EF1E}"/>
              </a:ext>
            </a:extLst>
          </p:cNvPr>
          <p:cNvSpPr txBox="1"/>
          <p:nvPr/>
        </p:nvSpPr>
        <p:spPr>
          <a:xfrm>
            <a:off x="1010464" y="802075"/>
            <a:ext cx="407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Bunch of graphs as an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E8C0D0-C520-4AB7-AA8D-E1B438FFD7A9}"/>
              </a:ext>
            </a:extLst>
          </p:cNvPr>
          <p:cNvSpPr txBox="1"/>
          <p:nvPr/>
        </p:nvSpPr>
        <p:spPr>
          <a:xfrm>
            <a:off x="8136591" y="699823"/>
            <a:ext cx="332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Flag them</a:t>
            </a:r>
          </a:p>
        </p:txBody>
      </p:sp>
    </p:spTree>
    <p:extLst>
      <p:ext uri="{BB962C8B-B14F-4D97-AF65-F5344CB8AC3E}">
        <p14:creationId xmlns:p14="http://schemas.microsoft.com/office/powerpoint/2010/main" val="360440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6D4EBA52-6722-46BA-ABE8-D5C01800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8149" y="488602"/>
            <a:ext cx="6109918" cy="5880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1BBE88-7B93-4C67-BAC3-B5133995E1E8}"/>
              </a:ext>
            </a:extLst>
          </p:cNvPr>
          <p:cNvSpPr/>
          <p:nvPr/>
        </p:nvSpPr>
        <p:spPr>
          <a:xfrm>
            <a:off x="359834" y="321733"/>
            <a:ext cx="4991100" cy="62568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31BFFE-9AC4-4B22-974E-E2BBE6CE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17" y="2032000"/>
            <a:ext cx="3657600" cy="1596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Snippet of our graph</a:t>
            </a:r>
          </a:p>
        </p:txBody>
      </p:sp>
    </p:spTree>
    <p:extLst>
      <p:ext uri="{BB962C8B-B14F-4D97-AF65-F5344CB8AC3E}">
        <p14:creationId xmlns:p14="http://schemas.microsoft.com/office/powerpoint/2010/main" val="327036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A365-6927-40A8-A04B-7A5810AE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Unsupervised graph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B0ED-748E-40EC-8492-D5440354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818041"/>
            <a:ext cx="8749849" cy="4611039"/>
          </a:xfrm>
        </p:spPr>
        <p:txBody>
          <a:bodyPr anchor="ctr">
            <a:normAutofit/>
          </a:bodyPr>
          <a:lstStyle/>
          <a:p>
            <a:r>
              <a:rPr lang="en-US" sz="2400" dirty="0">
                <a:cs typeface="Calibri"/>
              </a:rPr>
              <a:t>Compute connectivity score (local density) of sub-graph by the pair-wised nodes reachability from Random Walk/Kill Chain Connectivity</a:t>
            </a:r>
            <a:endParaRPr lang="en-US" sz="2400" dirty="0"/>
          </a:p>
          <a:p>
            <a:r>
              <a:rPr lang="en-US" sz="2400" dirty="0">
                <a:cs typeface="Calibri"/>
              </a:rPr>
              <a:t>Smoothen connectivity score of subgraph with the scores of k-nearest similar sub-graphs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Gave us good Precision/Recall on internal data</a:t>
            </a:r>
          </a:p>
          <a:p>
            <a:pPr lvl="2"/>
            <a:r>
              <a:rPr lang="en-US" sz="2400" dirty="0"/>
              <a:t>Caught 19 of 24 red team attacks</a:t>
            </a:r>
          </a:p>
          <a:p>
            <a:pPr lvl="2"/>
            <a:r>
              <a:rPr lang="en-US" sz="2400" dirty="0"/>
              <a:t>One false-positive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64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E7F2-EBC4-4E6D-9779-EC2A0682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for supervised scoring: Frequent Subgraph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71F5-73E6-45DE-B556-0D28A56E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8C7D059-5F27-48A2-AD2A-432A4E214DE7}"/>
              </a:ext>
            </a:extLst>
          </p:cNvPr>
          <p:cNvSpPr/>
          <p:nvPr/>
        </p:nvSpPr>
        <p:spPr>
          <a:xfrm>
            <a:off x="7703106" y="2826962"/>
            <a:ext cx="1426819" cy="377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B56B7E-6A7F-4E4C-9657-D943FE4C0FF5}"/>
              </a:ext>
            </a:extLst>
          </p:cNvPr>
          <p:cNvSpPr txBox="1"/>
          <p:nvPr/>
        </p:nvSpPr>
        <p:spPr>
          <a:xfrm>
            <a:off x="7682121" y="253366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Support =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1B509A-BF17-4AEA-B062-E8DBA4718235}"/>
              </a:ext>
            </a:extLst>
          </p:cNvPr>
          <p:cNvSpPr txBox="1"/>
          <p:nvPr/>
        </p:nvSpPr>
        <p:spPr>
          <a:xfrm>
            <a:off x="833767" y="4877212"/>
            <a:ext cx="1084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This approach gives high accuracy, however frequent subgraph mining belongs is np-complete class (not scalable).</a:t>
            </a:r>
          </a:p>
          <a:p>
            <a:pPr algn="ctr"/>
            <a:r>
              <a:rPr lang="en-US" b="1"/>
              <a:t>We would like to find trade off between scalability and accuracy.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4CD139-7F02-439D-ADB6-2974331C13B0}"/>
              </a:ext>
            </a:extLst>
          </p:cNvPr>
          <p:cNvCxnSpPr>
            <a:cxnSpLocks/>
            <a:stCxn id="125" idx="2"/>
            <a:endCxn id="126" idx="6"/>
          </p:cNvCxnSpPr>
          <p:nvPr/>
        </p:nvCxnSpPr>
        <p:spPr>
          <a:xfrm flipH="1" flipV="1">
            <a:off x="1290245" y="2752627"/>
            <a:ext cx="914690" cy="292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5DB46844-96F8-4B68-A60F-A8635145E43A}"/>
              </a:ext>
            </a:extLst>
          </p:cNvPr>
          <p:cNvSpPr/>
          <p:nvPr/>
        </p:nvSpPr>
        <p:spPr>
          <a:xfrm>
            <a:off x="1753950" y="2277957"/>
            <a:ext cx="277596" cy="2842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1ED665-C01F-4DD8-B3EF-2CC792F7088A}"/>
              </a:ext>
            </a:extLst>
          </p:cNvPr>
          <p:cNvSpPr/>
          <p:nvPr/>
        </p:nvSpPr>
        <p:spPr>
          <a:xfrm>
            <a:off x="2204935" y="2902760"/>
            <a:ext cx="277596" cy="28420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95CBAA6-6C00-4CFB-904E-A3F2B3550E7D}"/>
              </a:ext>
            </a:extLst>
          </p:cNvPr>
          <p:cNvSpPr/>
          <p:nvPr/>
        </p:nvSpPr>
        <p:spPr>
          <a:xfrm>
            <a:off x="1012649" y="2610524"/>
            <a:ext cx="277596" cy="28420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FA6447D-7E76-4196-990B-3F76ED093941}"/>
              </a:ext>
            </a:extLst>
          </p:cNvPr>
          <p:cNvSpPr/>
          <p:nvPr/>
        </p:nvSpPr>
        <p:spPr>
          <a:xfrm>
            <a:off x="974225" y="3463036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1902998-4064-4368-BAE2-A5110F8F7F02}"/>
              </a:ext>
            </a:extLst>
          </p:cNvPr>
          <p:cNvSpPr/>
          <p:nvPr/>
        </p:nvSpPr>
        <p:spPr>
          <a:xfrm>
            <a:off x="1647453" y="3605139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8487038-E6E3-493A-B58A-27A7DD04FA19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1884396" y="3145344"/>
            <a:ext cx="361192" cy="5014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FD625C2-A307-4288-8415-ADE508780A24}"/>
              </a:ext>
            </a:extLst>
          </p:cNvPr>
          <p:cNvCxnSpPr>
            <a:cxnSpLocks/>
            <a:stCxn id="129" idx="2"/>
            <a:endCxn id="127" idx="6"/>
          </p:cNvCxnSpPr>
          <p:nvPr/>
        </p:nvCxnSpPr>
        <p:spPr>
          <a:xfrm flipH="1" flipV="1">
            <a:off x="1251821" y="3605139"/>
            <a:ext cx="395632" cy="142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05F4602-EA7F-4FE3-ACE2-7BBB01E52021}"/>
              </a:ext>
            </a:extLst>
          </p:cNvPr>
          <p:cNvCxnSpPr>
            <a:cxnSpLocks/>
            <a:stCxn id="127" idx="0"/>
            <a:endCxn id="126" idx="4"/>
          </p:cNvCxnSpPr>
          <p:nvPr/>
        </p:nvCxnSpPr>
        <p:spPr>
          <a:xfrm flipV="1">
            <a:off x="1113023" y="2894729"/>
            <a:ext cx="38424" cy="568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28FD496-37D8-4031-95F7-52A2874CF859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1990893" y="2520541"/>
            <a:ext cx="254695" cy="4238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80E3078-21C0-4656-BEDE-4015FEA38439}"/>
              </a:ext>
            </a:extLst>
          </p:cNvPr>
          <p:cNvCxnSpPr>
            <a:cxnSpLocks/>
            <a:stCxn id="124" idx="2"/>
            <a:endCxn id="126" idx="7"/>
          </p:cNvCxnSpPr>
          <p:nvPr/>
        </p:nvCxnSpPr>
        <p:spPr>
          <a:xfrm flipH="1">
            <a:off x="1249592" y="2420060"/>
            <a:ext cx="504358" cy="232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C4A465F-FCAB-4296-8DA5-525AFCC85E00}"/>
              </a:ext>
            </a:extLst>
          </p:cNvPr>
          <p:cNvCxnSpPr>
            <a:cxnSpLocks/>
            <a:endCxn id="127" idx="7"/>
          </p:cNvCxnSpPr>
          <p:nvPr/>
        </p:nvCxnSpPr>
        <p:spPr>
          <a:xfrm flipH="1">
            <a:off x="1211168" y="2545937"/>
            <a:ext cx="609998" cy="958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1CABDC9-8CAF-47D5-9D64-75209A7B2F71}"/>
              </a:ext>
            </a:extLst>
          </p:cNvPr>
          <p:cNvCxnSpPr>
            <a:cxnSpLocks/>
            <a:stCxn id="160" idx="2"/>
            <a:endCxn id="161" idx="6"/>
          </p:cNvCxnSpPr>
          <p:nvPr/>
        </p:nvCxnSpPr>
        <p:spPr>
          <a:xfrm flipH="1" flipV="1">
            <a:off x="4055664" y="2764594"/>
            <a:ext cx="583442" cy="28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9B466CC4-14A3-49EE-8822-C1995A572EBB}"/>
              </a:ext>
            </a:extLst>
          </p:cNvPr>
          <p:cNvSpPr/>
          <p:nvPr/>
        </p:nvSpPr>
        <p:spPr>
          <a:xfrm>
            <a:off x="3157590" y="2680599"/>
            <a:ext cx="277596" cy="28420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16F1A84-A43E-413F-8E97-1D4CC40E4056}"/>
              </a:ext>
            </a:extLst>
          </p:cNvPr>
          <p:cNvSpPr/>
          <p:nvPr/>
        </p:nvSpPr>
        <p:spPr>
          <a:xfrm>
            <a:off x="4639106" y="2650785"/>
            <a:ext cx="277596" cy="28420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F3BCC97-F4AA-4D0F-866A-B1772E5D4795}"/>
              </a:ext>
            </a:extLst>
          </p:cNvPr>
          <p:cNvSpPr/>
          <p:nvPr/>
        </p:nvSpPr>
        <p:spPr>
          <a:xfrm>
            <a:off x="3778068" y="2622491"/>
            <a:ext cx="277596" cy="2842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2E42379-BB5C-4A94-8874-BD50CB3735F5}"/>
              </a:ext>
            </a:extLst>
          </p:cNvPr>
          <p:cNvSpPr/>
          <p:nvPr/>
        </p:nvSpPr>
        <p:spPr>
          <a:xfrm>
            <a:off x="3731538" y="3448652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AEAEECF-131E-4229-BA2C-77A7394C315C}"/>
              </a:ext>
            </a:extLst>
          </p:cNvPr>
          <p:cNvSpPr/>
          <p:nvPr/>
        </p:nvSpPr>
        <p:spPr>
          <a:xfrm>
            <a:off x="4409562" y="3521346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1240DE2-CDDC-4295-90D4-11CC874C8E7C}"/>
              </a:ext>
            </a:extLst>
          </p:cNvPr>
          <p:cNvCxnSpPr>
            <a:cxnSpLocks/>
            <a:stCxn id="160" idx="4"/>
            <a:endCxn id="163" idx="7"/>
          </p:cNvCxnSpPr>
          <p:nvPr/>
        </p:nvCxnSpPr>
        <p:spPr>
          <a:xfrm flipH="1">
            <a:off x="4646505" y="2934990"/>
            <a:ext cx="131399" cy="6279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8DC0BA6-4F46-46A3-8884-71F13C6978DB}"/>
              </a:ext>
            </a:extLst>
          </p:cNvPr>
          <p:cNvCxnSpPr>
            <a:cxnSpLocks/>
            <a:stCxn id="163" idx="2"/>
            <a:endCxn id="162" idx="6"/>
          </p:cNvCxnSpPr>
          <p:nvPr/>
        </p:nvCxnSpPr>
        <p:spPr>
          <a:xfrm flipH="1" flipV="1">
            <a:off x="4009134" y="3590755"/>
            <a:ext cx="400428" cy="726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7FC3245-9776-40A2-B283-8B7C648C3684}"/>
              </a:ext>
            </a:extLst>
          </p:cNvPr>
          <p:cNvCxnSpPr>
            <a:cxnSpLocks/>
            <a:stCxn id="162" idx="0"/>
            <a:endCxn id="161" idx="4"/>
          </p:cNvCxnSpPr>
          <p:nvPr/>
        </p:nvCxnSpPr>
        <p:spPr>
          <a:xfrm flipV="1">
            <a:off x="3870336" y="2906696"/>
            <a:ext cx="46530" cy="5419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ECC9EE0-63AA-4A54-85BE-3EFF4A697AA6}"/>
              </a:ext>
            </a:extLst>
          </p:cNvPr>
          <p:cNvCxnSpPr>
            <a:cxnSpLocks/>
            <a:stCxn id="159" idx="5"/>
            <a:endCxn id="162" idx="1"/>
          </p:cNvCxnSpPr>
          <p:nvPr/>
        </p:nvCxnSpPr>
        <p:spPr>
          <a:xfrm>
            <a:off x="3394533" y="2923183"/>
            <a:ext cx="377658" cy="5670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3B3F261-B46A-446A-B3ED-2457897BD872}"/>
              </a:ext>
            </a:extLst>
          </p:cNvPr>
          <p:cNvSpPr/>
          <p:nvPr/>
        </p:nvSpPr>
        <p:spPr>
          <a:xfrm>
            <a:off x="3255735" y="2109555"/>
            <a:ext cx="277596" cy="28420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F6086B3-EEBF-44C8-BD3E-559289A74EA2}"/>
              </a:ext>
            </a:extLst>
          </p:cNvPr>
          <p:cNvCxnSpPr>
            <a:cxnSpLocks/>
            <a:stCxn id="160" idx="1"/>
            <a:endCxn id="170" idx="5"/>
          </p:cNvCxnSpPr>
          <p:nvPr/>
        </p:nvCxnSpPr>
        <p:spPr>
          <a:xfrm flipH="1" flipV="1">
            <a:off x="3492678" y="2352139"/>
            <a:ext cx="1187081" cy="3402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E69B08D-B44D-43D0-A2F4-EFB773B1EB8A}"/>
              </a:ext>
            </a:extLst>
          </p:cNvPr>
          <p:cNvCxnSpPr>
            <a:cxnSpLocks/>
            <a:stCxn id="180" idx="2"/>
            <a:endCxn id="181" idx="6"/>
          </p:cNvCxnSpPr>
          <p:nvPr/>
        </p:nvCxnSpPr>
        <p:spPr>
          <a:xfrm flipH="1" flipV="1">
            <a:off x="5811571" y="2675665"/>
            <a:ext cx="914690" cy="292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78DD0121-1C3D-4E06-8662-DBCEAF75A35D}"/>
              </a:ext>
            </a:extLst>
          </p:cNvPr>
          <p:cNvSpPr/>
          <p:nvPr/>
        </p:nvSpPr>
        <p:spPr>
          <a:xfrm>
            <a:off x="6788825" y="2279744"/>
            <a:ext cx="277596" cy="28420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41585DC-4D05-4A6E-B03B-FA1289A70B9F}"/>
              </a:ext>
            </a:extLst>
          </p:cNvPr>
          <p:cNvSpPr/>
          <p:nvPr/>
        </p:nvSpPr>
        <p:spPr>
          <a:xfrm>
            <a:off x="6726261" y="2825798"/>
            <a:ext cx="277596" cy="28420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9828719-7855-4D77-81EA-A9DA4D915227}"/>
              </a:ext>
            </a:extLst>
          </p:cNvPr>
          <p:cNvSpPr/>
          <p:nvPr/>
        </p:nvSpPr>
        <p:spPr>
          <a:xfrm>
            <a:off x="5533975" y="2533562"/>
            <a:ext cx="277596" cy="2842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0D8166C-698F-4DF2-888A-9A7EBBC50A7B}"/>
              </a:ext>
            </a:extLst>
          </p:cNvPr>
          <p:cNvSpPr/>
          <p:nvPr/>
        </p:nvSpPr>
        <p:spPr>
          <a:xfrm>
            <a:off x="5449278" y="3412572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992E13A-19A1-440C-BC56-139CCFC2EFEF}"/>
              </a:ext>
            </a:extLst>
          </p:cNvPr>
          <p:cNvCxnSpPr>
            <a:cxnSpLocks/>
            <a:stCxn id="180" idx="3"/>
          </p:cNvCxnSpPr>
          <p:nvPr/>
        </p:nvCxnSpPr>
        <p:spPr>
          <a:xfrm flipH="1">
            <a:off x="6405722" y="3068382"/>
            <a:ext cx="361192" cy="5014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DD6D598-1422-4BF7-ACD5-4876CA95AFF6}"/>
              </a:ext>
            </a:extLst>
          </p:cNvPr>
          <p:cNvCxnSpPr>
            <a:cxnSpLocks/>
            <a:stCxn id="202" idx="2"/>
            <a:endCxn id="182" idx="6"/>
          </p:cNvCxnSpPr>
          <p:nvPr/>
        </p:nvCxnSpPr>
        <p:spPr>
          <a:xfrm flipH="1" flipV="1">
            <a:off x="5726874" y="3554675"/>
            <a:ext cx="438737" cy="1237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82936F-88F0-493C-9F66-5836B4486D71}"/>
              </a:ext>
            </a:extLst>
          </p:cNvPr>
          <p:cNvCxnSpPr>
            <a:cxnSpLocks/>
            <a:stCxn id="182" idx="0"/>
            <a:endCxn id="181" idx="4"/>
          </p:cNvCxnSpPr>
          <p:nvPr/>
        </p:nvCxnSpPr>
        <p:spPr>
          <a:xfrm flipV="1">
            <a:off x="5588076" y="2817767"/>
            <a:ext cx="84697" cy="594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0BC1E96-67DA-481A-9428-33933F47FFEB}"/>
              </a:ext>
            </a:extLst>
          </p:cNvPr>
          <p:cNvCxnSpPr>
            <a:cxnSpLocks/>
            <a:stCxn id="179" idx="3"/>
            <a:endCxn id="182" idx="7"/>
          </p:cNvCxnSpPr>
          <p:nvPr/>
        </p:nvCxnSpPr>
        <p:spPr>
          <a:xfrm flipH="1">
            <a:off x="5686221" y="2522328"/>
            <a:ext cx="1143257" cy="931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B6C25F7-0E94-4051-910D-767C0CDDFDA3}"/>
              </a:ext>
            </a:extLst>
          </p:cNvPr>
          <p:cNvCxnSpPr>
            <a:cxnSpLocks/>
            <a:stCxn id="181" idx="7"/>
            <a:endCxn id="207" idx="2"/>
          </p:cNvCxnSpPr>
          <p:nvPr/>
        </p:nvCxnSpPr>
        <p:spPr>
          <a:xfrm flipV="1">
            <a:off x="5770918" y="2269079"/>
            <a:ext cx="589494" cy="306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F3BBA68-74E8-4087-9192-C42B3966490E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3296388" y="2379663"/>
            <a:ext cx="70552" cy="300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B45E57C9-C4BC-4769-BF87-1304D20C6CDD}"/>
              </a:ext>
            </a:extLst>
          </p:cNvPr>
          <p:cNvSpPr/>
          <p:nvPr/>
        </p:nvSpPr>
        <p:spPr>
          <a:xfrm>
            <a:off x="6165611" y="3536357"/>
            <a:ext cx="277596" cy="2842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FCDDF0F-F014-4FAC-95E8-22B76AD8E444}"/>
              </a:ext>
            </a:extLst>
          </p:cNvPr>
          <p:cNvSpPr/>
          <p:nvPr/>
        </p:nvSpPr>
        <p:spPr>
          <a:xfrm>
            <a:off x="6360412" y="2126976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1957AB5-7481-4CC5-B659-D58C76ADF5FB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6304409" y="2401321"/>
            <a:ext cx="138395" cy="1135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61BB007-E976-46DA-863B-3DCF9239F290}"/>
              </a:ext>
            </a:extLst>
          </p:cNvPr>
          <p:cNvCxnSpPr>
            <a:cxnSpLocks/>
            <a:stCxn id="179" idx="2"/>
          </p:cNvCxnSpPr>
          <p:nvPr/>
        </p:nvCxnSpPr>
        <p:spPr>
          <a:xfrm flipH="1" flipV="1">
            <a:off x="6635577" y="2324735"/>
            <a:ext cx="153248" cy="97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D80D549-AFE2-4617-83C4-03FB4BF59B41}"/>
              </a:ext>
            </a:extLst>
          </p:cNvPr>
          <p:cNvCxnSpPr>
            <a:cxnSpLocks/>
            <a:stCxn id="221" idx="2"/>
            <a:endCxn id="222" idx="6"/>
          </p:cNvCxnSpPr>
          <p:nvPr/>
        </p:nvCxnSpPr>
        <p:spPr>
          <a:xfrm flipH="1" flipV="1">
            <a:off x="10081370" y="2544767"/>
            <a:ext cx="583442" cy="28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2097D361-9770-4981-9033-1C107F26F253}"/>
              </a:ext>
            </a:extLst>
          </p:cNvPr>
          <p:cNvSpPr/>
          <p:nvPr/>
        </p:nvSpPr>
        <p:spPr>
          <a:xfrm>
            <a:off x="10664812" y="2430958"/>
            <a:ext cx="277596" cy="28420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360F0E7-2429-479B-84D8-871E287618EF}"/>
              </a:ext>
            </a:extLst>
          </p:cNvPr>
          <p:cNvSpPr/>
          <p:nvPr/>
        </p:nvSpPr>
        <p:spPr>
          <a:xfrm>
            <a:off x="9803774" y="2402664"/>
            <a:ext cx="277596" cy="2842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0D3777A-671D-4BD3-993C-3243A96F4653}"/>
              </a:ext>
            </a:extLst>
          </p:cNvPr>
          <p:cNvSpPr/>
          <p:nvPr/>
        </p:nvSpPr>
        <p:spPr>
          <a:xfrm>
            <a:off x="9757244" y="3228825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7C29CA6-E361-41FC-A879-92C90073C665}"/>
              </a:ext>
            </a:extLst>
          </p:cNvPr>
          <p:cNvSpPr/>
          <p:nvPr/>
        </p:nvSpPr>
        <p:spPr>
          <a:xfrm>
            <a:off x="10625273" y="3313212"/>
            <a:ext cx="277596" cy="28420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28D1F69-6E35-4844-99B1-7DA164146343}"/>
              </a:ext>
            </a:extLst>
          </p:cNvPr>
          <p:cNvCxnSpPr>
            <a:cxnSpLocks/>
            <a:stCxn id="221" idx="4"/>
            <a:endCxn id="224" idx="0"/>
          </p:cNvCxnSpPr>
          <p:nvPr/>
        </p:nvCxnSpPr>
        <p:spPr>
          <a:xfrm flipH="1">
            <a:off x="10764071" y="2715163"/>
            <a:ext cx="39539" cy="598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C3F6087-1FB8-4172-A7F0-68A41AB5020F}"/>
              </a:ext>
            </a:extLst>
          </p:cNvPr>
          <p:cNvCxnSpPr>
            <a:cxnSpLocks/>
            <a:stCxn id="224" idx="2"/>
            <a:endCxn id="223" idx="6"/>
          </p:cNvCxnSpPr>
          <p:nvPr/>
        </p:nvCxnSpPr>
        <p:spPr>
          <a:xfrm flipH="1" flipV="1">
            <a:off x="10034840" y="3370928"/>
            <a:ext cx="590433" cy="843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9980F47-AF68-49A7-9167-745FD72F37A5}"/>
              </a:ext>
            </a:extLst>
          </p:cNvPr>
          <p:cNvCxnSpPr>
            <a:cxnSpLocks/>
            <a:stCxn id="223" idx="0"/>
            <a:endCxn id="222" idx="4"/>
          </p:cNvCxnSpPr>
          <p:nvPr/>
        </p:nvCxnSpPr>
        <p:spPr>
          <a:xfrm flipV="1">
            <a:off x="9896042" y="2686869"/>
            <a:ext cx="46530" cy="5419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9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D5D89-FCBE-4782-A49A-D4AFF54BDCCD}"/>
              </a:ext>
            </a:extLst>
          </p:cNvPr>
          <p:cNvSpPr/>
          <p:nvPr/>
        </p:nvSpPr>
        <p:spPr>
          <a:xfrm>
            <a:off x="539974" y="2328262"/>
            <a:ext cx="1309468" cy="334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 Detection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5771A-DE65-4A45-BA5D-6D2C05C2DACB}"/>
              </a:ext>
            </a:extLst>
          </p:cNvPr>
          <p:cNvSpPr/>
          <p:nvPr/>
        </p:nvSpPr>
        <p:spPr>
          <a:xfrm>
            <a:off x="1748397" y="1391429"/>
            <a:ext cx="2364410" cy="3347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Service Principal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011F0-8B34-4FBA-B9CF-C434E3C9A0E6}"/>
              </a:ext>
            </a:extLst>
          </p:cNvPr>
          <p:cNvSpPr/>
          <p:nvPr/>
        </p:nvSpPr>
        <p:spPr>
          <a:xfrm>
            <a:off x="3655061" y="2417836"/>
            <a:ext cx="1309468" cy="334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9BB83-2B48-466C-BA98-7F2F29E382D5}"/>
              </a:ext>
            </a:extLst>
          </p:cNvPr>
          <p:cNvSpPr/>
          <p:nvPr/>
        </p:nvSpPr>
        <p:spPr>
          <a:xfrm>
            <a:off x="3522337" y="3818835"/>
            <a:ext cx="1180939" cy="6213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Add to Subscription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7F62E-5296-4A8C-BDE7-CD8AFFD3AD3B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1194708" y="1558799"/>
            <a:ext cx="553689" cy="7694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8632C9-73E4-4B7A-958B-1E11E0A510F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4112807" y="1558799"/>
            <a:ext cx="196988" cy="859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150D1-E0B9-442A-9E98-DB8FEF68F36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112807" y="2752575"/>
            <a:ext cx="196988" cy="10662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4FEC3C-29CC-4BBD-8BD5-59E463837474}"/>
              </a:ext>
            </a:extLst>
          </p:cNvPr>
          <p:cNvCxnSpPr>
            <a:cxnSpLocks/>
            <a:stCxn id="133" idx="3"/>
            <a:endCxn id="7" idx="1"/>
          </p:cNvCxnSpPr>
          <p:nvPr/>
        </p:nvCxnSpPr>
        <p:spPr>
          <a:xfrm>
            <a:off x="1976967" y="3908014"/>
            <a:ext cx="1545370" cy="221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7A9B3-5BFB-4F68-BD4C-11923FB6A78D}"/>
              </a:ext>
            </a:extLst>
          </p:cNvPr>
          <p:cNvCxnSpPr>
            <a:cxnSpLocks/>
            <a:stCxn id="4" idx="2"/>
            <a:endCxn id="133" idx="0"/>
          </p:cNvCxnSpPr>
          <p:nvPr/>
        </p:nvCxnSpPr>
        <p:spPr>
          <a:xfrm>
            <a:off x="1194708" y="2663001"/>
            <a:ext cx="469733" cy="1127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C2C77A-F5D9-4B5B-826D-1F3C0843D3C4}"/>
              </a:ext>
            </a:extLst>
          </p:cNvPr>
          <p:cNvCxnSpPr>
            <a:cxnSpLocks/>
            <a:stCxn id="6" idx="1"/>
            <a:endCxn id="133" idx="0"/>
          </p:cNvCxnSpPr>
          <p:nvPr/>
        </p:nvCxnSpPr>
        <p:spPr>
          <a:xfrm flipH="1">
            <a:off x="1664441" y="2585206"/>
            <a:ext cx="1990620" cy="1205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1C13650-B364-4886-909C-8787FAC4C371}"/>
              </a:ext>
            </a:extLst>
          </p:cNvPr>
          <p:cNvSpPr/>
          <p:nvPr/>
        </p:nvSpPr>
        <p:spPr>
          <a:xfrm>
            <a:off x="7632059" y="1520581"/>
            <a:ext cx="1309468" cy="334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 Detection</a:t>
            </a:r>
            <a:endParaRPr lang="en-US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35DB55-96F9-4376-BE95-63BD2B744E2B}"/>
              </a:ext>
            </a:extLst>
          </p:cNvPr>
          <p:cNvSpPr/>
          <p:nvPr/>
        </p:nvSpPr>
        <p:spPr>
          <a:xfrm>
            <a:off x="7210871" y="857869"/>
            <a:ext cx="2364410" cy="3347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Service Principal</a:t>
            </a:r>
            <a:endParaRPr lang="en-US" sz="14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44B567-AD08-440F-92B5-58157487B7C9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 flipH="1">
            <a:off x="8286793" y="1192608"/>
            <a:ext cx="106283" cy="327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41A310E-59C5-4424-BA4E-AF6FCA10DBF8}"/>
              </a:ext>
            </a:extLst>
          </p:cNvPr>
          <p:cNvSpPr/>
          <p:nvPr/>
        </p:nvSpPr>
        <p:spPr>
          <a:xfrm>
            <a:off x="7882207" y="2088760"/>
            <a:ext cx="692659" cy="2359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en-US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2842D0-8998-4F02-B306-326733220E81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flipH="1">
            <a:off x="8228537" y="1855320"/>
            <a:ext cx="58256" cy="2334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D813286E-387B-4163-81FF-FF220674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61" y="-1655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Optimized approach for featurization: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02C74E-3C15-435D-9C40-ACCC8CBE9CEA}"/>
              </a:ext>
            </a:extLst>
          </p:cNvPr>
          <p:cNvSpPr txBox="1"/>
          <p:nvPr/>
        </p:nvSpPr>
        <p:spPr>
          <a:xfrm>
            <a:off x="629478" y="5930348"/>
            <a:ext cx="621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only subtrees with maximum count of nodes equal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B78F2F-E26E-4306-BF24-7A8FEF923A34}"/>
              </a:ext>
            </a:extLst>
          </p:cNvPr>
          <p:cNvSpPr/>
          <p:nvPr/>
        </p:nvSpPr>
        <p:spPr>
          <a:xfrm>
            <a:off x="7825090" y="5027272"/>
            <a:ext cx="1309468" cy="334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 Detection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5D2D32-ADB1-4BAF-B8DE-60858771994B}"/>
              </a:ext>
            </a:extLst>
          </p:cNvPr>
          <p:cNvSpPr/>
          <p:nvPr/>
        </p:nvSpPr>
        <p:spPr>
          <a:xfrm>
            <a:off x="9998320" y="5055985"/>
            <a:ext cx="1309468" cy="334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</a:t>
            </a:r>
            <a:endParaRPr lang="en-US" sz="14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A647DF-733E-40C0-8F8F-75D8C5C603B8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8479824" y="5362011"/>
            <a:ext cx="758933" cy="4683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1079486-94F2-4B78-ABB4-068EFEE968A3}"/>
              </a:ext>
            </a:extLst>
          </p:cNvPr>
          <p:cNvCxnSpPr>
            <a:cxnSpLocks/>
            <a:stCxn id="90" idx="2"/>
            <a:endCxn id="124" idx="0"/>
          </p:cNvCxnSpPr>
          <p:nvPr/>
        </p:nvCxnSpPr>
        <p:spPr>
          <a:xfrm flipH="1">
            <a:off x="9238757" y="5390724"/>
            <a:ext cx="1414297" cy="4396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F5090C-BE92-4281-9DDE-CF003291D934}"/>
              </a:ext>
            </a:extLst>
          </p:cNvPr>
          <p:cNvSpPr/>
          <p:nvPr/>
        </p:nvSpPr>
        <p:spPr>
          <a:xfrm>
            <a:off x="9343586" y="2644561"/>
            <a:ext cx="1309468" cy="334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</a:t>
            </a:r>
            <a:endParaRPr lang="en-US" sz="14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9A5A465-0E0F-4947-8A63-50935DAB0D71}"/>
              </a:ext>
            </a:extLst>
          </p:cNvPr>
          <p:cNvSpPr/>
          <p:nvPr/>
        </p:nvSpPr>
        <p:spPr>
          <a:xfrm>
            <a:off x="10224654" y="3403795"/>
            <a:ext cx="1180939" cy="6213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Add to Subscription</a:t>
            </a:r>
            <a:endParaRPr lang="en-US" sz="1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6291C8-6754-403C-A14E-911656EC8FDD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H="1" flipV="1">
            <a:off x="9998320" y="2979300"/>
            <a:ext cx="816804" cy="4244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27FA7A6-0F43-4319-9BCE-59242D9E29C7}"/>
              </a:ext>
            </a:extLst>
          </p:cNvPr>
          <p:cNvCxnSpPr>
            <a:cxnSpLocks/>
            <a:stCxn id="122" idx="3"/>
            <a:endCxn id="103" idx="1"/>
          </p:cNvCxnSpPr>
          <p:nvPr/>
        </p:nvCxnSpPr>
        <p:spPr>
          <a:xfrm>
            <a:off x="9176440" y="3671053"/>
            <a:ext cx="1048214" cy="43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5A773BFE-503F-4022-9E86-C60E6E2CD3AD}"/>
              </a:ext>
            </a:extLst>
          </p:cNvPr>
          <p:cNvSpPr/>
          <p:nvPr/>
        </p:nvSpPr>
        <p:spPr>
          <a:xfrm rot="20845296">
            <a:off x="4523412" y="1673667"/>
            <a:ext cx="2622439" cy="293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DD6FFBB-93F0-47D8-9AB0-5C542EC99F4B}"/>
              </a:ext>
            </a:extLst>
          </p:cNvPr>
          <p:cNvSpPr/>
          <p:nvPr/>
        </p:nvSpPr>
        <p:spPr>
          <a:xfrm>
            <a:off x="8453244" y="3551202"/>
            <a:ext cx="723196" cy="2397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C89D173-14ED-4C4E-A1E4-864ECBF4F4CA}"/>
              </a:ext>
            </a:extLst>
          </p:cNvPr>
          <p:cNvSpPr/>
          <p:nvPr/>
        </p:nvSpPr>
        <p:spPr>
          <a:xfrm>
            <a:off x="8902232" y="5830385"/>
            <a:ext cx="673049" cy="2397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en-US" sz="1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B4A3F70-630E-458F-B661-E71C7DBD0F49}"/>
              </a:ext>
            </a:extLst>
          </p:cNvPr>
          <p:cNvSpPr/>
          <p:nvPr/>
        </p:nvSpPr>
        <p:spPr>
          <a:xfrm>
            <a:off x="1351914" y="3790903"/>
            <a:ext cx="625053" cy="234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en-US" sz="1400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326A89DA-8921-45E3-AC78-4C9495307717}"/>
              </a:ext>
            </a:extLst>
          </p:cNvPr>
          <p:cNvSpPr/>
          <p:nvPr/>
        </p:nvSpPr>
        <p:spPr>
          <a:xfrm rot="284977">
            <a:off x="5131730" y="3109539"/>
            <a:ext cx="2961520" cy="293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CDB4AB87-505B-41F5-A6F3-13305801C7FB}"/>
              </a:ext>
            </a:extLst>
          </p:cNvPr>
          <p:cNvSpPr/>
          <p:nvPr/>
        </p:nvSpPr>
        <p:spPr>
          <a:xfrm rot="946975">
            <a:off x="5129429" y="4360057"/>
            <a:ext cx="2457168" cy="293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692-578F-46A7-A973-105E6675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856" y="297831"/>
            <a:ext cx="7878288" cy="858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Supervised Learning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668C2-7825-44EB-BD5A-48D14488D0AC}"/>
              </a:ext>
            </a:extLst>
          </p:cNvPr>
          <p:cNvSpPr/>
          <p:nvPr/>
        </p:nvSpPr>
        <p:spPr>
          <a:xfrm>
            <a:off x="2574913" y="2177869"/>
            <a:ext cx="1183574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Does it have any detection?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70FDC-8025-4FF4-9B75-6E454BF4CD4D}"/>
              </a:ext>
            </a:extLst>
          </p:cNvPr>
          <p:cNvCxnSpPr>
            <a:cxnSpLocks/>
          </p:cNvCxnSpPr>
          <p:nvPr/>
        </p:nvCxnSpPr>
        <p:spPr>
          <a:xfrm flipH="1">
            <a:off x="2206777" y="2842887"/>
            <a:ext cx="566059" cy="59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E56EF5-1BC3-45D4-B473-A147F30B6AF7}"/>
              </a:ext>
            </a:extLst>
          </p:cNvPr>
          <p:cNvSpPr txBox="1"/>
          <p:nvPr/>
        </p:nvSpPr>
        <p:spPr>
          <a:xfrm>
            <a:off x="2456159" y="1717493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25501-14E1-44A1-A030-3143314FA492}"/>
              </a:ext>
            </a:extLst>
          </p:cNvPr>
          <p:cNvSpPr txBox="1"/>
          <p:nvPr/>
        </p:nvSpPr>
        <p:spPr>
          <a:xfrm rot="18786719">
            <a:off x="2173031" y="2847599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0F4B08-60F1-48E6-95AA-2597F6F01965}"/>
              </a:ext>
            </a:extLst>
          </p:cNvPr>
          <p:cNvCxnSpPr>
            <a:cxnSpLocks/>
          </p:cNvCxnSpPr>
          <p:nvPr/>
        </p:nvCxnSpPr>
        <p:spPr>
          <a:xfrm>
            <a:off x="3524938" y="2842887"/>
            <a:ext cx="558140" cy="55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D47F32-B796-4925-B253-5DE393F17ABA}"/>
              </a:ext>
            </a:extLst>
          </p:cNvPr>
          <p:cNvSpPr txBox="1"/>
          <p:nvPr/>
        </p:nvSpPr>
        <p:spPr>
          <a:xfrm rot="2564456">
            <a:off x="3711801" y="285323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282A32-7B59-4C50-8367-CE7944D15F37}"/>
              </a:ext>
            </a:extLst>
          </p:cNvPr>
          <p:cNvSpPr/>
          <p:nvPr/>
        </p:nvSpPr>
        <p:spPr>
          <a:xfrm>
            <a:off x="1474107" y="3565828"/>
            <a:ext cx="1241151" cy="35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Does it have segment X?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E4485D-6607-4EA5-A536-29221FE86ABE}"/>
              </a:ext>
            </a:extLst>
          </p:cNvPr>
          <p:cNvCxnSpPr>
            <a:cxnSpLocks/>
          </p:cNvCxnSpPr>
          <p:nvPr/>
        </p:nvCxnSpPr>
        <p:spPr>
          <a:xfrm flipH="1">
            <a:off x="1186109" y="4147528"/>
            <a:ext cx="566060" cy="59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1467D2-1147-4E34-ABC7-DF9A0DF9219B}"/>
              </a:ext>
            </a:extLst>
          </p:cNvPr>
          <p:cNvSpPr txBox="1"/>
          <p:nvPr/>
        </p:nvSpPr>
        <p:spPr>
          <a:xfrm rot="18786719">
            <a:off x="1152363" y="4152240"/>
            <a:ext cx="42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82010-C6FA-4CE1-BA9D-AFD4B0EAE5A0}"/>
              </a:ext>
            </a:extLst>
          </p:cNvPr>
          <p:cNvCxnSpPr>
            <a:cxnSpLocks/>
          </p:cNvCxnSpPr>
          <p:nvPr/>
        </p:nvCxnSpPr>
        <p:spPr>
          <a:xfrm>
            <a:off x="2504270" y="4147528"/>
            <a:ext cx="545655" cy="59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8B258-0D12-486C-A932-126FA5E369C0}"/>
              </a:ext>
            </a:extLst>
          </p:cNvPr>
          <p:cNvSpPr txBox="1"/>
          <p:nvPr/>
        </p:nvSpPr>
        <p:spPr>
          <a:xfrm rot="2814555">
            <a:off x="2691133" y="4157874"/>
            <a:ext cx="39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F13034-1D90-4522-8623-4E33BC699B03}"/>
              </a:ext>
            </a:extLst>
          </p:cNvPr>
          <p:cNvSpPr/>
          <p:nvPr/>
        </p:nvSpPr>
        <p:spPr>
          <a:xfrm>
            <a:off x="3477675" y="3496029"/>
            <a:ext cx="1306048" cy="49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Not Compromised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8C2A5F-9534-419C-A7CE-BE402F92A1CB}"/>
                  </a:ext>
                </a:extLst>
              </p:cNvPr>
              <p:cNvSpPr/>
              <p:nvPr/>
            </p:nvSpPr>
            <p:spPr>
              <a:xfrm>
                <a:off x="2313656" y="4827941"/>
                <a:ext cx="1444832" cy="403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140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?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8C2A5F-9534-419C-A7CE-BE402F92A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656" y="4827941"/>
                <a:ext cx="1444832" cy="403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1301883-713E-4623-8296-3E5F5B93950C}"/>
              </a:ext>
            </a:extLst>
          </p:cNvPr>
          <p:cNvSpPr/>
          <p:nvPr/>
        </p:nvSpPr>
        <p:spPr>
          <a:xfrm>
            <a:off x="533085" y="4843239"/>
            <a:ext cx="1306048" cy="493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Compromised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56419-7349-4B9F-9780-0AE6C4CDE98C}"/>
              </a:ext>
            </a:extLst>
          </p:cNvPr>
          <p:cNvCxnSpPr>
            <a:cxnSpLocks/>
          </p:cNvCxnSpPr>
          <p:nvPr/>
        </p:nvCxnSpPr>
        <p:spPr>
          <a:xfrm flipH="1">
            <a:off x="2056132" y="5302562"/>
            <a:ext cx="566060" cy="59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C5EF08-6895-4874-BC48-49731CE0D33B}"/>
              </a:ext>
            </a:extLst>
          </p:cNvPr>
          <p:cNvSpPr txBox="1"/>
          <p:nvPr/>
        </p:nvSpPr>
        <p:spPr>
          <a:xfrm rot="18786719">
            <a:off x="2022386" y="5307274"/>
            <a:ext cx="42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94CB43-ED8F-4B6C-897D-A2C7BEFEF758}"/>
              </a:ext>
            </a:extLst>
          </p:cNvPr>
          <p:cNvCxnSpPr>
            <a:cxnSpLocks/>
          </p:cNvCxnSpPr>
          <p:nvPr/>
        </p:nvCxnSpPr>
        <p:spPr>
          <a:xfrm>
            <a:off x="3374293" y="5302562"/>
            <a:ext cx="545655" cy="59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C24E4B-7D31-43C5-BD54-64667F5ED1A0}"/>
              </a:ext>
            </a:extLst>
          </p:cNvPr>
          <p:cNvSpPr txBox="1"/>
          <p:nvPr/>
        </p:nvSpPr>
        <p:spPr>
          <a:xfrm rot="2814555">
            <a:off x="3561156" y="5312908"/>
            <a:ext cx="39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A2C299-AE0F-4FB6-A0E8-536EA4654DD3}"/>
              </a:ext>
            </a:extLst>
          </p:cNvPr>
          <p:cNvSpPr/>
          <p:nvPr/>
        </p:nvSpPr>
        <p:spPr>
          <a:xfrm>
            <a:off x="1310504" y="5990413"/>
            <a:ext cx="1306048" cy="493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Compromised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EEF77D-8E73-4A77-B67E-3E7634122663}"/>
              </a:ext>
            </a:extLst>
          </p:cNvPr>
          <p:cNvSpPr/>
          <p:nvPr/>
        </p:nvSpPr>
        <p:spPr>
          <a:xfrm>
            <a:off x="3305483" y="5990413"/>
            <a:ext cx="1306048" cy="49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Not Compromised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7D2BCA7-9B6D-452E-B435-947508CB4250}"/>
              </a:ext>
            </a:extLst>
          </p:cNvPr>
          <p:cNvSpPr/>
          <p:nvPr/>
        </p:nvSpPr>
        <p:spPr>
          <a:xfrm>
            <a:off x="5621805" y="2858142"/>
            <a:ext cx="948389" cy="203859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Hierarchy">
            <a:extLst>
              <a:ext uri="{FF2B5EF4-FFF2-40B4-BE49-F238E27FC236}">
                <a16:creationId xmlns:a16="http://schemas.microsoft.com/office/drawing/2014/main" id="{1F59B0C4-EFA5-4CEE-911F-14228AAB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9476" y="2549760"/>
            <a:ext cx="914400" cy="914400"/>
          </a:xfrm>
          <a:prstGeom prst="rect">
            <a:avLst/>
          </a:prstGeom>
        </p:spPr>
      </p:pic>
      <p:pic>
        <p:nvPicPr>
          <p:cNvPr id="58" name="Graphic 57" descr="Hierarchy">
            <a:extLst>
              <a:ext uri="{FF2B5EF4-FFF2-40B4-BE49-F238E27FC236}">
                <a16:creationId xmlns:a16="http://schemas.microsoft.com/office/drawing/2014/main" id="{07CA0925-E17B-4A65-885E-D65201CE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7528" y="2549760"/>
            <a:ext cx="914400" cy="914400"/>
          </a:xfrm>
          <a:prstGeom prst="rect">
            <a:avLst/>
          </a:prstGeom>
        </p:spPr>
      </p:pic>
      <p:pic>
        <p:nvPicPr>
          <p:cNvPr id="59" name="Graphic 58" descr="Hierarchy">
            <a:extLst>
              <a:ext uri="{FF2B5EF4-FFF2-40B4-BE49-F238E27FC236}">
                <a16:creationId xmlns:a16="http://schemas.microsoft.com/office/drawing/2014/main" id="{663C7819-BE27-402D-B7AC-A962AEB87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473" y="2549760"/>
            <a:ext cx="914400" cy="914400"/>
          </a:xfrm>
          <a:prstGeom prst="rect">
            <a:avLst/>
          </a:prstGeom>
        </p:spPr>
      </p:pic>
      <p:pic>
        <p:nvPicPr>
          <p:cNvPr id="60" name="Graphic 59" descr="Hierarchy">
            <a:extLst>
              <a:ext uri="{FF2B5EF4-FFF2-40B4-BE49-F238E27FC236}">
                <a16:creationId xmlns:a16="http://schemas.microsoft.com/office/drawing/2014/main" id="{C4594134-42E0-47C0-8BB8-D4DF91520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3418" y="2549760"/>
            <a:ext cx="914400" cy="914400"/>
          </a:xfrm>
          <a:prstGeom prst="rect">
            <a:avLst/>
          </a:prstGeom>
        </p:spPr>
      </p:pic>
      <p:pic>
        <p:nvPicPr>
          <p:cNvPr id="10242" name="Picture 2" descr="Image result for random forest">
            <a:extLst>
              <a:ext uri="{FF2B5EF4-FFF2-40B4-BE49-F238E27FC236}">
                <a16:creationId xmlns:a16="http://schemas.microsoft.com/office/drawing/2014/main" id="{1ABAAC9E-8BD9-48D1-BBD6-CBB42BCA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29" y="2169874"/>
            <a:ext cx="4617852" cy="346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E4B4F60-2871-491F-86B4-DD65F8D6CC06}"/>
              </a:ext>
            </a:extLst>
          </p:cNvPr>
          <p:cNvSpPr txBox="1"/>
          <p:nvPr/>
        </p:nvSpPr>
        <p:spPr>
          <a:xfrm>
            <a:off x="7882133" y="2271472"/>
            <a:ext cx="2588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Random Forest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5D4D21-8300-484A-AEA3-698DE586E1C6}"/>
              </a:ext>
            </a:extLst>
          </p:cNvPr>
          <p:cNvSpPr/>
          <p:nvPr/>
        </p:nvSpPr>
        <p:spPr>
          <a:xfrm>
            <a:off x="7104790" y="2683150"/>
            <a:ext cx="12469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37131-2B50-4C4F-8C93-E7E193F44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2" y="1222687"/>
            <a:ext cx="10613598" cy="2823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C33C1-AB48-4988-BCF4-F783A460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8" y="1222687"/>
            <a:ext cx="2808514" cy="62204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Azure Data Factory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0F39C0-10A0-46FB-BC32-CE4030C6B21C}"/>
              </a:ext>
            </a:extLst>
          </p:cNvPr>
          <p:cNvSpPr txBox="1">
            <a:spLocks/>
          </p:cNvSpPr>
          <p:nvPr/>
        </p:nvSpPr>
        <p:spPr>
          <a:xfrm>
            <a:off x="4014913" y="188800"/>
            <a:ext cx="4561289" cy="62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Infrastructure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113926-BF9D-4BB5-A9A3-1E1EA2205FA7}"/>
              </a:ext>
            </a:extLst>
          </p:cNvPr>
          <p:cNvSpPr txBox="1">
            <a:spLocks/>
          </p:cNvSpPr>
          <p:nvPr/>
        </p:nvSpPr>
        <p:spPr>
          <a:xfrm>
            <a:off x="6096000" y="5013270"/>
            <a:ext cx="2900892" cy="62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Azure Batch</a:t>
            </a:r>
          </a:p>
        </p:txBody>
      </p:sp>
      <p:pic>
        <p:nvPicPr>
          <p:cNvPr id="1026" name="Picture 2" descr="Batch solution walkthrough">
            <a:extLst>
              <a:ext uri="{FF2B5EF4-FFF2-40B4-BE49-F238E27FC236}">
                <a16:creationId xmlns:a16="http://schemas.microsoft.com/office/drawing/2014/main" id="{F880FC10-4722-4143-9090-5029E93E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69" y="3408225"/>
            <a:ext cx="3653868" cy="340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45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28A78-ACAA-4F99-BA27-0F8B3C6E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12" y="148046"/>
            <a:ext cx="6942976" cy="6709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7EEFB-ADF6-4979-BDCE-0F29DD46BC28}"/>
              </a:ext>
            </a:extLst>
          </p:cNvPr>
          <p:cNvSpPr txBox="1"/>
          <p:nvPr/>
        </p:nvSpPr>
        <p:spPr>
          <a:xfrm>
            <a:off x="7678510" y="624566"/>
            <a:ext cx="4465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 travel from New </a:t>
            </a:r>
            <a:r>
              <a:rPr lang="en-US" dirty="0" err="1"/>
              <a:t>Zeland</a:t>
            </a:r>
            <a:r>
              <a:rPr lang="en-US" dirty="0"/>
              <a:t> to Sydney, </a:t>
            </a:r>
          </a:p>
          <a:p>
            <a:r>
              <a:rPr lang="en-US" dirty="0"/>
              <a:t>Within 30 seconds: new service principal and </a:t>
            </a:r>
          </a:p>
          <a:p>
            <a:r>
              <a:rPr lang="en-US" dirty="0"/>
              <a:t>Azure permissions changed</a:t>
            </a:r>
          </a:p>
        </p:txBody>
      </p:sp>
    </p:spTree>
    <p:extLst>
      <p:ext uri="{BB962C8B-B14F-4D97-AF65-F5344CB8AC3E}">
        <p14:creationId xmlns:p14="http://schemas.microsoft.com/office/powerpoint/2010/main" val="4198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8" y="226797"/>
            <a:ext cx="11653523" cy="1098762"/>
          </a:xfrm>
        </p:spPr>
        <p:txBody>
          <a:bodyPr/>
          <a:lstStyle/>
          <a:p>
            <a:r>
              <a:rPr lang="en-US" sz="6600" dirty="0"/>
              <a:t>Cloud Defenders Mindset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AD92F92-E12D-4097-BF62-4735FFC75218}"/>
              </a:ext>
            </a:extLst>
          </p:cNvPr>
          <p:cNvGraphicFramePr/>
          <p:nvPr>
            <p:extLst/>
          </p:nvPr>
        </p:nvGraphicFramePr>
        <p:xfrm>
          <a:off x="2081390" y="2621211"/>
          <a:ext cx="3303454" cy="38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1E89B1E-95B3-41C7-9731-A7F0CAD61E60}"/>
              </a:ext>
            </a:extLst>
          </p:cNvPr>
          <p:cNvGraphicFramePr/>
          <p:nvPr>
            <p:extLst/>
          </p:nvPr>
        </p:nvGraphicFramePr>
        <p:xfrm>
          <a:off x="6953254" y="2621211"/>
          <a:ext cx="3303454" cy="38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D11BAB-741E-4FAD-B76B-7D20CDD706F9}"/>
              </a:ext>
            </a:extLst>
          </p:cNvPr>
          <p:cNvSpPr/>
          <p:nvPr/>
        </p:nvSpPr>
        <p:spPr>
          <a:xfrm>
            <a:off x="5384844" y="2633583"/>
            <a:ext cx="1437218" cy="554760"/>
          </a:xfrm>
          <a:prstGeom prst="rightArrow">
            <a:avLst>
              <a:gd name="adj1" fmla="val 70588"/>
              <a:gd name="adj2" fmla="val 57273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42C675-F3CE-4C4A-B608-561E50582587}"/>
              </a:ext>
            </a:extLst>
          </p:cNvPr>
          <p:cNvSpPr/>
          <p:nvPr/>
        </p:nvSpPr>
        <p:spPr>
          <a:xfrm>
            <a:off x="5384844" y="3307314"/>
            <a:ext cx="1437218" cy="554760"/>
          </a:xfrm>
          <a:prstGeom prst="rightArrow">
            <a:avLst>
              <a:gd name="adj1" fmla="val 70588"/>
              <a:gd name="adj2" fmla="val 57273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2B86E1-7FA6-44AD-997F-B37D51DE463B}"/>
              </a:ext>
            </a:extLst>
          </p:cNvPr>
          <p:cNvSpPr/>
          <p:nvPr/>
        </p:nvSpPr>
        <p:spPr>
          <a:xfrm>
            <a:off x="5384844" y="3943183"/>
            <a:ext cx="1437218" cy="554760"/>
          </a:xfrm>
          <a:prstGeom prst="rightArrow">
            <a:avLst>
              <a:gd name="adj1" fmla="val 70588"/>
              <a:gd name="adj2" fmla="val 57273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B9EED52-BBDA-4492-8E2D-CC80C4C83F63}"/>
              </a:ext>
            </a:extLst>
          </p:cNvPr>
          <p:cNvSpPr/>
          <p:nvPr/>
        </p:nvSpPr>
        <p:spPr>
          <a:xfrm>
            <a:off x="5392442" y="4597929"/>
            <a:ext cx="1437218" cy="554760"/>
          </a:xfrm>
          <a:prstGeom prst="rightArrow">
            <a:avLst>
              <a:gd name="adj1" fmla="val 70588"/>
              <a:gd name="adj2" fmla="val 57273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63F1E1E-C886-458E-9FC3-FA64C8126630}"/>
              </a:ext>
            </a:extLst>
          </p:cNvPr>
          <p:cNvSpPr/>
          <p:nvPr/>
        </p:nvSpPr>
        <p:spPr>
          <a:xfrm>
            <a:off x="5392442" y="5213167"/>
            <a:ext cx="1437218" cy="554760"/>
          </a:xfrm>
          <a:prstGeom prst="rightArrow">
            <a:avLst>
              <a:gd name="adj1" fmla="val 70588"/>
              <a:gd name="adj2" fmla="val 57273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D4B562-1D12-48CE-89F7-A00D89095DB9}"/>
              </a:ext>
            </a:extLst>
          </p:cNvPr>
          <p:cNvSpPr/>
          <p:nvPr/>
        </p:nvSpPr>
        <p:spPr>
          <a:xfrm>
            <a:off x="5395861" y="5866510"/>
            <a:ext cx="1437218" cy="554760"/>
          </a:xfrm>
          <a:prstGeom prst="rightArrow">
            <a:avLst>
              <a:gd name="adj1" fmla="val 70588"/>
              <a:gd name="adj2" fmla="val 57273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C3EFB-523D-4CA5-8859-6A2C38B40A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63" y="1196697"/>
            <a:ext cx="1395036" cy="1388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D8613-B3B3-46E1-B385-1DD7D6A60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84" y="1424004"/>
            <a:ext cx="1385265" cy="10987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F6F02A-9C0C-4AFE-8CC1-B28A52D4787A}"/>
              </a:ext>
            </a:extLst>
          </p:cNvPr>
          <p:cNvSpPr txBox="1"/>
          <p:nvPr/>
        </p:nvSpPr>
        <p:spPr>
          <a:xfrm>
            <a:off x="8647726" y="6421270"/>
            <a:ext cx="4993240" cy="553998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1200" i="1" dirty="0"/>
              <a:t>Source: Johnson, Andrew (@</a:t>
            </a:r>
            <a:r>
              <a:rPr lang="en-US" sz="1200" i="1" dirty="0" err="1"/>
              <a:t>limeyjohnson</a:t>
            </a:r>
            <a:r>
              <a:rPr lang="en-US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89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CAE80E-8980-4728-92BD-2038F8D1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60" y="0"/>
            <a:ext cx="70916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0B984-F360-41B4-860C-0049DFC5C771}"/>
              </a:ext>
            </a:extLst>
          </p:cNvPr>
          <p:cNvSpPr txBox="1"/>
          <p:nvPr/>
        </p:nvSpPr>
        <p:spPr>
          <a:xfrm>
            <a:off x="342900" y="6235700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different </a:t>
            </a:r>
            <a:r>
              <a:rPr lang="en-US" err="1"/>
              <a:t>Ips</a:t>
            </a:r>
            <a:r>
              <a:rPr lang="en-US"/>
              <a:t> – very suspicious</a:t>
            </a:r>
          </a:p>
        </p:txBody>
      </p:sp>
    </p:spTree>
    <p:extLst>
      <p:ext uri="{BB962C8B-B14F-4D97-AF65-F5344CB8AC3E}">
        <p14:creationId xmlns:p14="http://schemas.microsoft.com/office/powerpoint/2010/main" val="285197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FE8EC9-E223-4339-811C-33569D1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29" y="0"/>
            <a:ext cx="615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7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C47-3221-4FA3-998C-8510980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52" y="2449690"/>
            <a:ext cx="10515600" cy="3579276"/>
          </a:xfrm>
        </p:spPr>
        <p:txBody>
          <a:bodyPr>
            <a:normAutofit/>
          </a:bodyPr>
          <a:lstStyle/>
          <a:p>
            <a:r>
              <a:rPr lang="en-US" sz="7300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sz="4900" dirty="0">
                <a:hlinkClick r:id="rId2"/>
              </a:rPr>
              <a:t>yroy@microsoft.com</a:t>
            </a:r>
            <a:br>
              <a:rPr lang="en-US" sz="4900" dirty="0"/>
            </a:b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1052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zure active directory">
            <a:extLst>
              <a:ext uri="{FF2B5EF4-FFF2-40B4-BE49-F238E27FC236}">
                <a16:creationId xmlns:a16="http://schemas.microsoft.com/office/drawing/2014/main" id="{D27906A8-BFCF-458A-B243-502FF465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49" y="693179"/>
            <a:ext cx="1536700" cy="80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key vault logo">
            <a:extLst>
              <a:ext uri="{FF2B5EF4-FFF2-40B4-BE49-F238E27FC236}">
                <a16:creationId xmlns:a16="http://schemas.microsoft.com/office/drawing/2014/main" id="{2DD6A3A5-BDDC-43D0-ABC2-A0D36664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51" y="1484731"/>
            <a:ext cx="1536703" cy="80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azure resource manager">
            <a:extLst>
              <a:ext uri="{FF2B5EF4-FFF2-40B4-BE49-F238E27FC236}">
                <a16:creationId xmlns:a16="http://schemas.microsoft.com/office/drawing/2014/main" id="{A646E5F6-EC33-4361-98E3-A7010B39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70" y="1498302"/>
            <a:ext cx="806769" cy="80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azure information protection logo">
            <a:extLst>
              <a:ext uri="{FF2B5EF4-FFF2-40B4-BE49-F238E27FC236}">
                <a16:creationId xmlns:a16="http://schemas.microsoft.com/office/drawing/2014/main" id="{6AD4DFB2-C37D-4F5B-A602-6B81FC63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51" y="4338109"/>
            <a:ext cx="1536698" cy="80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lated image">
            <a:extLst>
              <a:ext uri="{FF2B5EF4-FFF2-40B4-BE49-F238E27FC236}">
                <a16:creationId xmlns:a16="http://schemas.microsoft.com/office/drawing/2014/main" id="{44D3A6BE-38D5-41F7-B718-E00AFBD2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957" y="4331884"/>
            <a:ext cx="1026596" cy="80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azure virtual machine">
            <a:extLst>
              <a:ext uri="{FF2B5EF4-FFF2-40B4-BE49-F238E27FC236}">
                <a16:creationId xmlns:a16="http://schemas.microsoft.com/office/drawing/2014/main" id="{FC7ABA9A-AC55-48BE-9564-469AC752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59" y="5358054"/>
            <a:ext cx="1894680" cy="8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0DF506-C03E-4165-A20C-8F36CEBCB6EE}"/>
              </a:ext>
            </a:extLst>
          </p:cNvPr>
          <p:cNvCxnSpPr>
            <a:cxnSpLocks/>
            <a:endCxn id="7174" idx="1"/>
          </p:cNvCxnSpPr>
          <p:nvPr/>
        </p:nvCxnSpPr>
        <p:spPr>
          <a:xfrm>
            <a:off x="3169920" y="2079413"/>
            <a:ext cx="6111037" cy="265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AEEDCF-B494-44E5-A866-36C0871320B5}"/>
              </a:ext>
            </a:extLst>
          </p:cNvPr>
          <p:cNvCxnSpPr>
            <a:cxnSpLocks/>
          </p:cNvCxnSpPr>
          <p:nvPr/>
        </p:nvCxnSpPr>
        <p:spPr>
          <a:xfrm flipV="1">
            <a:off x="3027680" y="1971040"/>
            <a:ext cx="6253277" cy="2745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6671B-B359-4B95-A284-E16A3B9CC0A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134299" y="1834743"/>
            <a:ext cx="0" cy="336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381E91-493B-4FE8-84E7-15C853537C51}"/>
              </a:ext>
            </a:extLst>
          </p:cNvPr>
          <p:cNvSpPr txBox="1"/>
          <p:nvPr/>
        </p:nvSpPr>
        <p:spPr>
          <a:xfrm>
            <a:off x="2126470" y="2393261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2AAA0-C4BC-42AF-B915-7228E9EF223F}"/>
              </a:ext>
            </a:extLst>
          </p:cNvPr>
          <p:cNvSpPr txBox="1"/>
          <p:nvPr/>
        </p:nvSpPr>
        <p:spPr>
          <a:xfrm>
            <a:off x="1194452" y="5276865"/>
            <a:ext cx="291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Information Protection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EC1AC-BAA4-4321-845B-6C34B1D53C02}"/>
              </a:ext>
            </a:extLst>
          </p:cNvPr>
          <p:cNvSpPr txBox="1"/>
          <p:nvPr/>
        </p:nvSpPr>
        <p:spPr>
          <a:xfrm>
            <a:off x="4991975" y="1465411"/>
            <a:ext cx="228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Active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2E735-3D79-4592-823E-F35F7AEC06F2}"/>
              </a:ext>
            </a:extLst>
          </p:cNvPr>
          <p:cNvSpPr txBox="1"/>
          <p:nvPr/>
        </p:nvSpPr>
        <p:spPr>
          <a:xfrm>
            <a:off x="8951319" y="5276865"/>
            <a:ext cx="16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76E17-5B23-4A76-8487-329BD87F0CCB}"/>
              </a:ext>
            </a:extLst>
          </p:cNvPr>
          <p:cNvSpPr txBox="1"/>
          <p:nvPr/>
        </p:nvSpPr>
        <p:spPr>
          <a:xfrm>
            <a:off x="8551334" y="2313198"/>
            <a:ext cx="252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Resource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918C-9BE9-4049-8757-745FC14EA64B}"/>
              </a:ext>
            </a:extLst>
          </p:cNvPr>
          <p:cNvSpPr txBox="1"/>
          <p:nvPr/>
        </p:nvSpPr>
        <p:spPr>
          <a:xfrm>
            <a:off x="5291363" y="6164820"/>
            <a:ext cx="16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52582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9E82-4DB8-429B-8DAE-5053E520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Graphs for 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706F-CC32-47E0-B442-D89D2FB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Detections that are focused on individual services can miss many attacks.</a:t>
            </a:r>
          </a:p>
          <a:p>
            <a:r>
              <a:rPr lang="en-US" dirty="0"/>
              <a:t>Advanced adversaries often engineer </a:t>
            </a:r>
            <a:r>
              <a:rPr lang="en-US" b="1" dirty="0"/>
              <a:t>complicated multi stage attacks</a:t>
            </a:r>
            <a:endParaRPr lang="en-US" sz="2200" b="1" dirty="0"/>
          </a:p>
          <a:p>
            <a:endParaRPr lang="en-US" dirty="0"/>
          </a:p>
          <a:p>
            <a:r>
              <a:rPr lang="en-US" b="1" u="sng" dirty="0"/>
              <a:t>Goal: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Build cross service detections that are capable of identifying multi-stage attacks through various stages of the kill chain</a:t>
            </a:r>
          </a:p>
          <a:p>
            <a:r>
              <a:rPr lang="en-US" dirty="0"/>
              <a:t>Leverage adaptive graph-based machine-learning solutions, that can incorporate rules as well as traditional supervised learning for detecting multi-stage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402EC-D83B-4AD3-B46E-FBC9D802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Kill-chain based graphs can stop an attack in its track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9C3472-953E-4BB4-9B7F-EDB2166E9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63961"/>
              </p:ext>
            </p:extLst>
          </p:nvPr>
        </p:nvGraphicFramePr>
        <p:xfrm>
          <a:off x="838200" y="1825625"/>
          <a:ext cx="10515600" cy="91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89574E28-E615-4914-8BEE-3207EB550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703380"/>
              </p:ext>
            </p:extLst>
          </p:nvPr>
        </p:nvGraphicFramePr>
        <p:xfrm>
          <a:off x="838200" y="3802806"/>
          <a:ext cx="10515600" cy="63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2B00902F-7ADC-4A53-B1BC-8BDF88C7E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341830"/>
              </p:ext>
            </p:extLst>
          </p:nvPr>
        </p:nvGraphicFramePr>
        <p:xfrm>
          <a:off x="838200" y="5587787"/>
          <a:ext cx="10515600" cy="63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89E3DC3B-23B7-4406-A5CF-31E7FD5B9C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38519" y="1825625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E68684FD-93AC-4CA4-85BB-EA563F118E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46298" y="3674315"/>
            <a:ext cx="914400" cy="91440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9D6FDAA1-CA13-4DFC-B56A-B67C65D29C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46298" y="544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15C-8852-43B7-B071-151FFC0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Microsoft’s cloud security scale - Daily numbers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CB5223-113E-4BBD-BE0F-6FB8FD350F2F}"/>
              </a:ext>
            </a:extLst>
          </p:cNvPr>
          <p:cNvSpPr/>
          <p:nvPr/>
        </p:nvSpPr>
        <p:spPr bwMode="auto">
          <a:xfrm>
            <a:off x="1249087" y="2081818"/>
            <a:ext cx="3689687" cy="368968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5543FC-D2BA-4157-BB9B-A247F2839B8E}"/>
              </a:ext>
            </a:extLst>
          </p:cNvPr>
          <p:cNvGrpSpPr/>
          <p:nvPr/>
        </p:nvGrpSpPr>
        <p:grpSpPr>
          <a:xfrm>
            <a:off x="1985345" y="2818075"/>
            <a:ext cx="2217168" cy="2217168"/>
            <a:chOff x="5478758" y="2951580"/>
            <a:chExt cx="1533236" cy="15332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2B2C26-A76D-4E98-B30E-B9EE563933CA}"/>
                </a:ext>
              </a:extLst>
            </p:cNvPr>
            <p:cNvSpPr/>
            <p:nvPr/>
          </p:nvSpPr>
          <p:spPr bwMode="auto">
            <a:xfrm>
              <a:off x="5478758" y="2951580"/>
              <a:ext cx="1533236" cy="153323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loud" title="Icon of a cloud">
              <a:extLst>
                <a:ext uri="{FF2B5EF4-FFF2-40B4-BE49-F238E27FC236}">
                  <a16:creationId xmlns:a16="http://schemas.microsoft.com/office/drawing/2014/main" id="{59F4A3F6-1D78-46A2-BD74-58865D62D4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93954" y="3351699"/>
              <a:ext cx="1102844" cy="697866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>
                <a:defRPr/>
              </a:pPr>
              <a:endPara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Calibri"/>
              </a:endParaRPr>
            </a:p>
          </p:txBody>
        </p:sp>
      </p:grpSp>
      <p:sp>
        <p:nvSpPr>
          <p:cNvPr id="37" name="Shield_EA18" title="Icon of a shield">
            <a:extLst>
              <a:ext uri="{FF2B5EF4-FFF2-40B4-BE49-F238E27FC236}">
                <a16:creationId xmlns:a16="http://schemas.microsoft.com/office/drawing/2014/main" id="{20E6FC25-9264-43A1-BC41-092FC818EEED}"/>
              </a:ext>
            </a:extLst>
          </p:cNvPr>
          <p:cNvSpPr>
            <a:spLocks noChangeAspect="1"/>
          </p:cNvSpPr>
          <p:nvPr/>
        </p:nvSpPr>
        <p:spPr bwMode="auto">
          <a:xfrm>
            <a:off x="2922157" y="3794755"/>
            <a:ext cx="343544" cy="365760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>
              <a:defRPr/>
            </a:pPr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692D1C-7D4A-4E90-B0F3-E5BC6C2DE2DB}"/>
              </a:ext>
            </a:extLst>
          </p:cNvPr>
          <p:cNvSpPr/>
          <p:nvPr/>
        </p:nvSpPr>
        <p:spPr bwMode="auto">
          <a:xfrm>
            <a:off x="3426813" y="2005389"/>
            <a:ext cx="309675" cy="309675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C02E4F-22B8-47F7-ADB0-0E79C9F323E0}"/>
              </a:ext>
            </a:extLst>
          </p:cNvPr>
          <p:cNvGrpSpPr/>
          <p:nvPr/>
        </p:nvGrpSpPr>
        <p:grpSpPr>
          <a:xfrm>
            <a:off x="3748802" y="1525183"/>
            <a:ext cx="7108308" cy="830997"/>
            <a:chOff x="3748800" y="1525182"/>
            <a:chExt cx="7108309" cy="8309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D28B4F-CBE1-47B6-9735-82B1C60BBE0C}"/>
                </a:ext>
              </a:extLst>
            </p:cNvPr>
            <p:cNvSpPr/>
            <p:nvPr/>
          </p:nvSpPr>
          <p:spPr>
            <a:xfrm>
              <a:off x="6488291" y="1525182"/>
              <a:ext cx="43688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sz="3200" b="1" dirty="0">
                  <a:solidFill>
                    <a:srgbClr val="2774AE"/>
                  </a:solidFill>
                  <a:latin typeface="Calibri"/>
                </a:rPr>
                <a:t>18 Billion </a:t>
              </a:r>
            </a:p>
            <a:p>
              <a:pPr defTabSz="914377"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Microsoft Account  authentications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DE9B9-58B7-46DC-AA43-DCA284D3FB78}"/>
                </a:ext>
              </a:extLst>
            </p:cNvPr>
            <p:cNvSpPr/>
            <p:nvPr/>
          </p:nvSpPr>
          <p:spPr bwMode="auto">
            <a:xfrm>
              <a:off x="3748800" y="1891204"/>
              <a:ext cx="2679700" cy="152400"/>
            </a:xfrm>
            <a:custGeom>
              <a:avLst/>
              <a:gdLst>
                <a:gd name="connsiteX0" fmla="*/ 0 w 2679700"/>
                <a:gd name="connsiteY0" fmla="*/ 152400 h 152400"/>
                <a:gd name="connsiteX1" fmla="*/ 203200 w 2679700"/>
                <a:gd name="connsiteY1" fmla="*/ 0 h 152400"/>
                <a:gd name="connsiteX2" fmla="*/ 2679700 w 2679700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700" h="152400">
                  <a:moveTo>
                    <a:pt x="0" y="152400"/>
                  </a:moveTo>
                  <a:lnTo>
                    <a:pt x="203200" y="0"/>
                  </a:lnTo>
                  <a:lnTo>
                    <a:pt x="267970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/>
                <a:cs typeface="Segoe UI" pitchFamily="34" charset="0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B86C7DF-EBDD-4BCF-9F65-31593BDC581D}"/>
              </a:ext>
            </a:extLst>
          </p:cNvPr>
          <p:cNvSpPr/>
          <p:nvPr/>
        </p:nvSpPr>
        <p:spPr bwMode="auto">
          <a:xfrm>
            <a:off x="4415805" y="2632081"/>
            <a:ext cx="309675" cy="309675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72A6F5-A5B9-43F1-8D54-9910D8200D1C}"/>
              </a:ext>
            </a:extLst>
          </p:cNvPr>
          <p:cNvSpPr/>
          <p:nvPr/>
        </p:nvSpPr>
        <p:spPr bwMode="auto">
          <a:xfrm>
            <a:off x="4787073" y="3727943"/>
            <a:ext cx="309675" cy="309675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E13094-263D-48D3-8DCF-3E50B8DCA390}"/>
              </a:ext>
            </a:extLst>
          </p:cNvPr>
          <p:cNvSpPr/>
          <p:nvPr/>
        </p:nvSpPr>
        <p:spPr bwMode="auto">
          <a:xfrm>
            <a:off x="4415805" y="4880405"/>
            <a:ext cx="309675" cy="309675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0CBB7B-7C4A-4C7C-9794-0B7657EE3156}"/>
              </a:ext>
            </a:extLst>
          </p:cNvPr>
          <p:cNvSpPr/>
          <p:nvPr/>
        </p:nvSpPr>
        <p:spPr bwMode="auto">
          <a:xfrm>
            <a:off x="3426813" y="5549341"/>
            <a:ext cx="309675" cy="309675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166269-AD53-4101-8C2E-FB7B4BCF2750}"/>
              </a:ext>
            </a:extLst>
          </p:cNvPr>
          <p:cNvGrpSpPr/>
          <p:nvPr/>
        </p:nvGrpSpPr>
        <p:grpSpPr>
          <a:xfrm>
            <a:off x="4787076" y="2659449"/>
            <a:ext cx="6070033" cy="707886"/>
            <a:chOff x="4787074" y="2659448"/>
            <a:chExt cx="6070033" cy="7078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DCC46F-AD0E-4ABF-BD4A-F8827F0807F3}"/>
                </a:ext>
              </a:extLst>
            </p:cNvPr>
            <p:cNvSpPr/>
            <p:nvPr/>
          </p:nvSpPr>
          <p:spPr>
            <a:xfrm>
              <a:off x="6488290" y="2659448"/>
              <a:ext cx="4368817" cy="70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sz="2400" b="1" dirty="0">
                  <a:solidFill>
                    <a:srgbClr val="2774AE"/>
                  </a:solidFill>
                  <a:latin typeface="Calibri"/>
                </a:rPr>
                <a:t>500 million</a:t>
              </a:r>
            </a:p>
            <a:p>
              <a:pPr defTabSz="914377"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/>
                  <a:cs typeface="Segoe UI Semibold" panose="020B0702040204020203" pitchFamily="34" charset="0"/>
                </a:rPr>
                <a:t>Number of active Microsoft account users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85B8BE7-B7DB-4E90-B5AA-CE1A888E6582}"/>
                </a:ext>
              </a:extLst>
            </p:cNvPr>
            <p:cNvSpPr/>
            <p:nvPr/>
          </p:nvSpPr>
          <p:spPr bwMode="auto">
            <a:xfrm flipV="1">
              <a:off x="4787074" y="2845398"/>
              <a:ext cx="1701217" cy="96357"/>
            </a:xfrm>
            <a:custGeom>
              <a:avLst/>
              <a:gdLst>
                <a:gd name="connsiteX0" fmla="*/ 0 w 2679700"/>
                <a:gd name="connsiteY0" fmla="*/ 152400 h 152400"/>
                <a:gd name="connsiteX1" fmla="*/ 203200 w 2679700"/>
                <a:gd name="connsiteY1" fmla="*/ 0 h 152400"/>
                <a:gd name="connsiteX2" fmla="*/ 2679700 w 2679700"/>
                <a:gd name="connsiteY2" fmla="*/ 0 h 152400"/>
                <a:gd name="connsiteX0" fmla="*/ 0 w 2679700"/>
                <a:gd name="connsiteY0" fmla="*/ 152400 h 152400"/>
                <a:gd name="connsiteX1" fmla="*/ 360067 w 2679700"/>
                <a:gd name="connsiteY1" fmla="*/ 0 h 152400"/>
                <a:gd name="connsiteX2" fmla="*/ 2679700 w 2679700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700" h="152400">
                  <a:moveTo>
                    <a:pt x="0" y="152400"/>
                  </a:moveTo>
                  <a:lnTo>
                    <a:pt x="360067" y="0"/>
                  </a:lnTo>
                  <a:lnTo>
                    <a:pt x="267970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/>
                <a:cs typeface="Segoe UI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E88D843-AAA1-483C-B198-5A20F1C12D5F}"/>
              </a:ext>
            </a:extLst>
          </p:cNvPr>
          <p:cNvGrpSpPr/>
          <p:nvPr/>
        </p:nvGrpSpPr>
        <p:grpSpPr>
          <a:xfrm>
            <a:off x="3748802" y="5692915"/>
            <a:ext cx="6429175" cy="707886"/>
            <a:chOff x="3748800" y="5692914"/>
            <a:chExt cx="6429175" cy="707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856E11-C91E-4ED5-A180-51684D1086C2}"/>
                </a:ext>
              </a:extLst>
            </p:cNvPr>
            <p:cNvSpPr/>
            <p:nvPr/>
          </p:nvSpPr>
          <p:spPr>
            <a:xfrm>
              <a:off x="6488291" y="5692914"/>
              <a:ext cx="3689684" cy="70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sz="2400" b="1" dirty="0">
                  <a:solidFill>
                    <a:srgbClr val="2774AE"/>
                  </a:solidFill>
                  <a:latin typeface="Calibri"/>
                </a:rPr>
                <a:t>77 million</a:t>
              </a:r>
            </a:p>
            <a:p>
              <a:pPr defTabSz="914377"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Threats detected on devices  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B84E49-5961-4060-B575-645E5E5DA2A2}"/>
                </a:ext>
              </a:extLst>
            </p:cNvPr>
            <p:cNvSpPr/>
            <p:nvPr/>
          </p:nvSpPr>
          <p:spPr bwMode="auto">
            <a:xfrm flipV="1">
              <a:off x="3748800" y="5815566"/>
              <a:ext cx="2679700" cy="152400"/>
            </a:xfrm>
            <a:custGeom>
              <a:avLst/>
              <a:gdLst>
                <a:gd name="connsiteX0" fmla="*/ 0 w 2679700"/>
                <a:gd name="connsiteY0" fmla="*/ 152400 h 152400"/>
                <a:gd name="connsiteX1" fmla="*/ 203200 w 2679700"/>
                <a:gd name="connsiteY1" fmla="*/ 0 h 152400"/>
                <a:gd name="connsiteX2" fmla="*/ 2679700 w 2679700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700" h="152400">
                  <a:moveTo>
                    <a:pt x="0" y="152400"/>
                  </a:moveTo>
                  <a:lnTo>
                    <a:pt x="203200" y="0"/>
                  </a:lnTo>
                  <a:lnTo>
                    <a:pt x="267970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/>
                <a:cs typeface="Segoe UI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37AE95-B26F-4E1A-B900-6084620F02EC}"/>
              </a:ext>
            </a:extLst>
          </p:cNvPr>
          <p:cNvGrpSpPr/>
          <p:nvPr/>
        </p:nvGrpSpPr>
        <p:grpSpPr>
          <a:xfrm>
            <a:off x="5132961" y="3623689"/>
            <a:ext cx="5581223" cy="954107"/>
            <a:chOff x="5132960" y="3623691"/>
            <a:chExt cx="5581222" cy="9541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F1C573-FBA1-4507-85CA-3DD5B427CF80}"/>
                </a:ext>
              </a:extLst>
            </p:cNvPr>
            <p:cNvSpPr/>
            <p:nvPr/>
          </p:nvSpPr>
          <p:spPr>
            <a:xfrm>
              <a:off x="6488291" y="3623691"/>
              <a:ext cx="4225891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sz="2400" b="1" dirty="0">
                  <a:solidFill>
                    <a:srgbClr val="2774AE"/>
                  </a:solidFill>
                  <a:latin typeface="Calibri"/>
                </a:rPr>
                <a:t>30 Million</a:t>
              </a:r>
            </a:p>
            <a:p>
              <a:pPr defTabSz="914377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Geo Login Anomaly Attacks deflected   </a:t>
              </a:r>
            </a:p>
            <a:p>
              <a:pPr defTabSz="914377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AE4EE1-27DC-4D96-8086-F15F5993D127}"/>
                </a:ext>
              </a:extLst>
            </p:cNvPr>
            <p:cNvCxnSpPr>
              <a:cxnSpLocks/>
            </p:cNvCxnSpPr>
            <p:nvPr/>
          </p:nvCxnSpPr>
          <p:spPr>
            <a:xfrm>
              <a:off x="5132960" y="3873727"/>
              <a:ext cx="135533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B53F6A-BC65-44F6-BED1-5536386BD300}"/>
              </a:ext>
            </a:extLst>
          </p:cNvPr>
          <p:cNvGrpSpPr/>
          <p:nvPr/>
        </p:nvGrpSpPr>
        <p:grpSpPr>
          <a:xfrm>
            <a:off x="4787073" y="4633041"/>
            <a:ext cx="6070035" cy="707886"/>
            <a:chOff x="4787073" y="4633040"/>
            <a:chExt cx="6070035" cy="7078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BF2361-78F2-4831-A63B-AC94E3E34557}"/>
                </a:ext>
              </a:extLst>
            </p:cNvPr>
            <p:cNvSpPr/>
            <p:nvPr/>
          </p:nvSpPr>
          <p:spPr>
            <a:xfrm>
              <a:off x="6488292" y="4633040"/>
              <a:ext cx="4368816" cy="70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sz="2400" b="1" dirty="0">
                  <a:solidFill>
                    <a:srgbClr val="2774AE"/>
                  </a:solidFill>
                  <a:latin typeface="Calibri"/>
                </a:rPr>
                <a:t>1.5 Million</a:t>
              </a:r>
            </a:p>
            <a:p>
              <a:pPr defTabSz="914377"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Number of compromise attempts deflected  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7A76174-2BFC-4A9B-B3C4-4E5F32ABCE87}"/>
                </a:ext>
              </a:extLst>
            </p:cNvPr>
            <p:cNvSpPr/>
            <p:nvPr/>
          </p:nvSpPr>
          <p:spPr bwMode="auto">
            <a:xfrm>
              <a:off x="4787073" y="4878413"/>
              <a:ext cx="1701217" cy="96357"/>
            </a:xfrm>
            <a:custGeom>
              <a:avLst/>
              <a:gdLst>
                <a:gd name="connsiteX0" fmla="*/ 0 w 2679700"/>
                <a:gd name="connsiteY0" fmla="*/ 152400 h 152400"/>
                <a:gd name="connsiteX1" fmla="*/ 203200 w 2679700"/>
                <a:gd name="connsiteY1" fmla="*/ 0 h 152400"/>
                <a:gd name="connsiteX2" fmla="*/ 2679700 w 2679700"/>
                <a:gd name="connsiteY2" fmla="*/ 0 h 152400"/>
                <a:gd name="connsiteX0" fmla="*/ 0 w 2679700"/>
                <a:gd name="connsiteY0" fmla="*/ 152400 h 152400"/>
                <a:gd name="connsiteX1" fmla="*/ 360067 w 2679700"/>
                <a:gd name="connsiteY1" fmla="*/ 0 h 152400"/>
                <a:gd name="connsiteX2" fmla="*/ 2679700 w 2679700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700" h="152400">
                  <a:moveTo>
                    <a:pt x="0" y="152400"/>
                  </a:moveTo>
                  <a:lnTo>
                    <a:pt x="360067" y="0"/>
                  </a:lnTo>
                  <a:lnTo>
                    <a:pt x="267970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8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accel="10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65192E6-F96C-4685-94B2-8E4472B99219}"/>
              </a:ext>
            </a:extLst>
          </p:cNvPr>
          <p:cNvSpPr/>
          <p:nvPr/>
        </p:nvSpPr>
        <p:spPr>
          <a:xfrm>
            <a:off x="0" y="0"/>
            <a:ext cx="12192000" cy="2059806"/>
          </a:xfrm>
          <a:prstGeom prst="rect">
            <a:avLst/>
          </a:prstGeom>
          <a:gradFill>
            <a:gsLst>
              <a:gs pos="28000">
                <a:srgbClr val="FFE5AB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FA3B5F-59BD-479A-BB56-D9D43A881218}"/>
              </a:ext>
            </a:extLst>
          </p:cNvPr>
          <p:cNvSpPr/>
          <p:nvPr/>
        </p:nvSpPr>
        <p:spPr>
          <a:xfrm flipH="1" flipV="1">
            <a:off x="1065951" y="2584530"/>
            <a:ext cx="7672347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A841B7-AC0B-4A88-9266-D0EF73F97239}"/>
              </a:ext>
            </a:extLst>
          </p:cNvPr>
          <p:cNvSpPr/>
          <p:nvPr/>
        </p:nvSpPr>
        <p:spPr>
          <a:xfrm flipH="1">
            <a:off x="1065951" y="5153556"/>
            <a:ext cx="7672347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FC611-8D60-4C37-8B83-7E85C5F1EB08}"/>
              </a:ext>
            </a:extLst>
          </p:cNvPr>
          <p:cNvCxnSpPr>
            <a:cxnSpLocks/>
          </p:cNvCxnSpPr>
          <p:nvPr/>
        </p:nvCxnSpPr>
        <p:spPr>
          <a:xfrm>
            <a:off x="3461007" y="2343885"/>
            <a:ext cx="1" cy="4428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732C0-14CF-4F04-8B78-30EC46D22A5E}"/>
              </a:ext>
            </a:extLst>
          </p:cNvPr>
          <p:cNvCxnSpPr>
            <a:cxnSpLocks/>
          </p:cNvCxnSpPr>
          <p:nvPr/>
        </p:nvCxnSpPr>
        <p:spPr>
          <a:xfrm>
            <a:off x="6525912" y="2343885"/>
            <a:ext cx="0" cy="4401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Pentagon 1027">
            <a:extLst>
              <a:ext uri="{FF2B5EF4-FFF2-40B4-BE49-F238E27FC236}">
                <a16:creationId xmlns:a16="http://schemas.microsoft.com/office/drawing/2014/main" id="{B2B11DDA-BF31-4363-8F3D-C11B2DA48275}"/>
              </a:ext>
            </a:extLst>
          </p:cNvPr>
          <p:cNvSpPr/>
          <p:nvPr/>
        </p:nvSpPr>
        <p:spPr>
          <a:xfrm>
            <a:off x="941036" y="1859253"/>
            <a:ext cx="2308192" cy="685800"/>
          </a:xfrm>
          <a:prstGeom prst="homePlate">
            <a:avLst>
              <a:gd name="adj" fmla="val 34444"/>
            </a:avLst>
          </a:prstGeom>
          <a:gradFill flip="none" rotWithShape="1">
            <a:gsLst>
              <a:gs pos="100000">
                <a:srgbClr val="004890"/>
              </a:gs>
              <a:gs pos="0">
                <a:srgbClr val="007FDE"/>
              </a:gs>
            </a:gsLst>
            <a:lin ang="5400000" scaled="1"/>
            <a:tileRect/>
          </a:gradFill>
          <a:ln w="12700">
            <a:solidFill>
              <a:srgbClr val="005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Service layer detections and behaviors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0C35DAE-E8BE-4CCF-A711-F1BEA4AEB701}"/>
              </a:ext>
            </a:extLst>
          </p:cNvPr>
          <p:cNvGraphicFramePr/>
          <p:nvPr>
            <p:extLst/>
          </p:nvPr>
        </p:nvGraphicFramePr>
        <p:xfrm>
          <a:off x="3394703" y="3722102"/>
          <a:ext cx="3008911" cy="174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entagon 1027">
            <a:extLst>
              <a:ext uri="{FF2B5EF4-FFF2-40B4-BE49-F238E27FC236}">
                <a16:creationId xmlns:a16="http://schemas.microsoft.com/office/drawing/2014/main" id="{74315837-675D-4264-B93C-2EAE69CD3EA4}"/>
              </a:ext>
            </a:extLst>
          </p:cNvPr>
          <p:cNvSpPr/>
          <p:nvPr/>
        </p:nvSpPr>
        <p:spPr>
          <a:xfrm>
            <a:off x="3794180" y="1874364"/>
            <a:ext cx="2478007" cy="685800"/>
          </a:xfrm>
          <a:prstGeom prst="homePlate">
            <a:avLst>
              <a:gd name="adj" fmla="val 34444"/>
            </a:avLst>
          </a:prstGeom>
          <a:gradFill flip="none" rotWithShape="1">
            <a:gsLst>
              <a:gs pos="100000">
                <a:srgbClr val="004890"/>
              </a:gs>
              <a:gs pos="0">
                <a:srgbClr val="007FDE"/>
              </a:gs>
            </a:gsLst>
            <a:lin ang="5400000" scaled="1"/>
            <a:tileRect/>
          </a:gradFill>
          <a:ln w="12700">
            <a:solidFill>
              <a:srgbClr val="005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Convert to Graph. Apply probabilistic </a:t>
            </a:r>
          </a:p>
          <a:p>
            <a:pPr algn="ctr"/>
            <a:r>
              <a:rPr lang="en-US" sz="16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kill-chain </a:t>
            </a:r>
            <a:r>
              <a:rPr lang="en-US" sz="1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</a:p>
        </p:txBody>
      </p:sp>
      <p:sp>
        <p:nvSpPr>
          <p:cNvPr id="13" name="Pentagon 1027">
            <a:extLst>
              <a:ext uri="{FF2B5EF4-FFF2-40B4-BE49-F238E27FC236}">
                <a16:creationId xmlns:a16="http://schemas.microsoft.com/office/drawing/2014/main" id="{AB01070D-971F-4F69-85D7-14724FD0DC0D}"/>
              </a:ext>
            </a:extLst>
          </p:cNvPr>
          <p:cNvSpPr/>
          <p:nvPr/>
        </p:nvSpPr>
        <p:spPr>
          <a:xfrm>
            <a:off x="6732739" y="1859253"/>
            <a:ext cx="2005564" cy="685800"/>
          </a:xfrm>
          <a:prstGeom prst="homePlate">
            <a:avLst>
              <a:gd name="adj" fmla="val 34444"/>
            </a:avLst>
          </a:prstGeom>
          <a:gradFill flip="none" rotWithShape="1">
            <a:gsLst>
              <a:gs pos="100000">
                <a:srgbClr val="004890"/>
              </a:gs>
              <a:gs pos="0">
                <a:srgbClr val="007FDE"/>
              </a:gs>
            </a:gsLst>
            <a:lin ang="5400000" scaled="1"/>
            <a:tileRect/>
          </a:gradFill>
          <a:ln w="12700">
            <a:solidFill>
              <a:srgbClr val="005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Score each subgraph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4947DD-0845-4829-B9D6-85B79549C284}"/>
              </a:ext>
            </a:extLst>
          </p:cNvPr>
          <p:cNvSpPr/>
          <p:nvPr/>
        </p:nvSpPr>
        <p:spPr>
          <a:xfrm>
            <a:off x="1321476" y="3547557"/>
            <a:ext cx="1397852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Identity detections</a:t>
            </a:r>
          </a:p>
          <a:p>
            <a:pPr algn="ctr"/>
            <a:r>
              <a:rPr lang="en-US" sz="1200" b="1"/>
              <a:t>(27 million)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B87728-91D2-4DFF-8F17-ECCA82B28382}"/>
              </a:ext>
            </a:extLst>
          </p:cNvPr>
          <p:cNvSpPr/>
          <p:nvPr/>
        </p:nvSpPr>
        <p:spPr>
          <a:xfrm>
            <a:off x="1321476" y="4349698"/>
            <a:ext cx="1397852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AAD admin actions</a:t>
            </a:r>
          </a:p>
          <a:p>
            <a:pPr algn="ctr"/>
            <a:r>
              <a:rPr lang="en-US" sz="1200" b="1"/>
              <a:t>(41 million)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6352F0-B809-4F25-8D50-B5229A87CB43}"/>
              </a:ext>
            </a:extLst>
          </p:cNvPr>
          <p:cNvSpPr/>
          <p:nvPr/>
        </p:nvSpPr>
        <p:spPr>
          <a:xfrm>
            <a:off x="1321476" y="5220751"/>
            <a:ext cx="1397852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Azure admin actions</a:t>
            </a:r>
          </a:p>
          <a:p>
            <a:pPr algn="ctr"/>
            <a:r>
              <a:rPr lang="en-US" sz="1200" b="1"/>
              <a:t>(4 million)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A74A9-A8F8-4A8E-9EFF-D32137BACC13}"/>
              </a:ext>
            </a:extLst>
          </p:cNvPr>
          <p:cNvSpPr txBox="1"/>
          <p:nvPr/>
        </p:nvSpPr>
        <p:spPr>
          <a:xfrm>
            <a:off x="3602341" y="4958025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Hundreds possible subgraphs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24D4BF-7E6D-437B-8D22-F00A289B30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5573" y="4298947"/>
            <a:ext cx="689951" cy="4641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BF9156-AE0A-4F25-A79D-3F04D4E3A9AB}"/>
              </a:ext>
            </a:extLst>
          </p:cNvPr>
          <p:cNvSpPr txBox="1"/>
          <p:nvPr/>
        </p:nvSpPr>
        <p:spPr>
          <a:xfrm>
            <a:off x="7132483" y="4770015"/>
            <a:ext cx="186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Dozens subgraphs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6FCFB5-3D78-48A0-879F-F5DC551C37ED}"/>
              </a:ext>
            </a:extLst>
          </p:cNvPr>
          <p:cNvGrpSpPr/>
          <p:nvPr/>
        </p:nvGrpSpPr>
        <p:grpSpPr>
          <a:xfrm>
            <a:off x="5328375" y="2730404"/>
            <a:ext cx="995289" cy="569352"/>
            <a:chOff x="4924428" y="3200398"/>
            <a:chExt cx="2114554" cy="120961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5197E9-D594-4145-A096-113CE477A1A0}"/>
                </a:ext>
              </a:extLst>
            </p:cNvPr>
            <p:cNvSpPr/>
            <p:nvPr/>
          </p:nvSpPr>
          <p:spPr>
            <a:xfrm>
              <a:off x="4924428" y="3886199"/>
              <a:ext cx="228601" cy="228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DE03BC-56E1-45B0-B0CF-377B6A2C0459}"/>
                </a:ext>
              </a:extLst>
            </p:cNvPr>
            <p:cNvSpPr/>
            <p:nvPr/>
          </p:nvSpPr>
          <p:spPr>
            <a:xfrm>
              <a:off x="5501270" y="3654439"/>
              <a:ext cx="228601" cy="228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5FCA8C-6F5E-4549-824F-69429602686C}"/>
                </a:ext>
              </a:extLst>
            </p:cNvPr>
            <p:cNvSpPr/>
            <p:nvPr/>
          </p:nvSpPr>
          <p:spPr>
            <a:xfrm>
              <a:off x="6117725" y="3863844"/>
              <a:ext cx="228601" cy="22859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25F820-3EDF-4A59-AAA9-FFE9AD648B47}"/>
                </a:ext>
              </a:extLst>
            </p:cNvPr>
            <p:cNvSpPr/>
            <p:nvPr/>
          </p:nvSpPr>
          <p:spPr>
            <a:xfrm>
              <a:off x="6081040" y="3390954"/>
              <a:ext cx="228601" cy="228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466484-2EDD-4DFD-AB8F-6F8668FC9623}"/>
                </a:ext>
              </a:extLst>
            </p:cNvPr>
            <p:cNvSpPr/>
            <p:nvPr/>
          </p:nvSpPr>
          <p:spPr>
            <a:xfrm>
              <a:off x="5488977" y="3200398"/>
              <a:ext cx="228601" cy="22859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3B42EA-524F-44D4-B27F-7F064C932D90}"/>
                </a:ext>
              </a:extLst>
            </p:cNvPr>
            <p:cNvSpPr/>
            <p:nvPr/>
          </p:nvSpPr>
          <p:spPr>
            <a:xfrm>
              <a:off x="5501270" y="4181410"/>
              <a:ext cx="228601" cy="22859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1A57B-CF59-4863-AEB1-8FE5E55B82BC}"/>
                </a:ext>
              </a:extLst>
            </p:cNvPr>
            <p:cNvSpPr/>
            <p:nvPr/>
          </p:nvSpPr>
          <p:spPr>
            <a:xfrm>
              <a:off x="6810381" y="3844729"/>
              <a:ext cx="228601" cy="228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E9F00F-2C75-4C2B-A27E-6E26525681DA}"/>
                </a:ext>
              </a:extLst>
            </p:cNvPr>
            <p:cNvSpPr/>
            <p:nvPr/>
          </p:nvSpPr>
          <p:spPr>
            <a:xfrm>
              <a:off x="6810380" y="3390954"/>
              <a:ext cx="228601" cy="22859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ED8A09-35BF-4827-8144-D1FCA4E1EEAA}"/>
                </a:ext>
              </a:extLst>
            </p:cNvPr>
            <p:cNvCxnSpPr>
              <a:cxnSpLocks/>
              <a:stCxn id="22" idx="6"/>
              <a:endCxn id="23" idx="3"/>
            </p:cNvCxnSpPr>
            <p:nvPr/>
          </p:nvCxnSpPr>
          <p:spPr>
            <a:xfrm flipV="1">
              <a:off x="5153028" y="3849561"/>
              <a:ext cx="381720" cy="150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A72CBC-E912-49EE-B74B-4B9D327860A6}"/>
                </a:ext>
              </a:extLst>
            </p:cNvPr>
            <p:cNvCxnSpPr>
              <a:stCxn id="23" idx="6"/>
              <a:endCxn id="25" idx="3"/>
            </p:cNvCxnSpPr>
            <p:nvPr/>
          </p:nvCxnSpPr>
          <p:spPr>
            <a:xfrm flipV="1">
              <a:off x="5729868" y="3586075"/>
              <a:ext cx="384648" cy="18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72082E9-2F55-442A-903C-8759E4E67C2E}"/>
                </a:ext>
              </a:extLst>
            </p:cNvPr>
            <p:cNvCxnSpPr>
              <a:stCxn id="25" idx="6"/>
              <a:endCxn id="28" idx="1"/>
            </p:cNvCxnSpPr>
            <p:nvPr/>
          </p:nvCxnSpPr>
          <p:spPr>
            <a:xfrm>
              <a:off x="6309641" y="3505254"/>
              <a:ext cx="534220" cy="372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D6A39E-BFE8-442F-A20B-4F069E902308}"/>
                </a:ext>
              </a:extLst>
            </p:cNvPr>
            <p:cNvCxnSpPr>
              <a:cxnSpLocks/>
              <a:stCxn id="22" idx="5"/>
              <a:endCxn id="27" idx="2"/>
            </p:cNvCxnSpPr>
            <p:nvPr/>
          </p:nvCxnSpPr>
          <p:spPr>
            <a:xfrm>
              <a:off x="5119550" y="4081322"/>
              <a:ext cx="381720" cy="214389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A58303-7577-43F9-8414-AD95247E8BA2}"/>
                </a:ext>
              </a:extLst>
            </p:cNvPr>
            <p:cNvCxnSpPr>
              <a:cxnSpLocks/>
              <a:stCxn id="27" idx="6"/>
              <a:endCxn id="24" idx="3"/>
            </p:cNvCxnSpPr>
            <p:nvPr/>
          </p:nvCxnSpPr>
          <p:spPr>
            <a:xfrm flipV="1">
              <a:off x="5729865" y="4058967"/>
              <a:ext cx="421332" cy="23674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628893-E0B8-4ACF-84EB-86D1031CECE2}"/>
              </a:ext>
            </a:extLst>
          </p:cNvPr>
          <p:cNvGrpSpPr/>
          <p:nvPr/>
        </p:nvGrpSpPr>
        <p:grpSpPr>
          <a:xfrm>
            <a:off x="3985859" y="3193642"/>
            <a:ext cx="1015983" cy="581183"/>
            <a:chOff x="5038727" y="4735139"/>
            <a:chExt cx="2114552" cy="120961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EC1600-B8D5-4627-A8BE-32B5B39E79AB}"/>
                </a:ext>
              </a:extLst>
            </p:cNvPr>
            <p:cNvSpPr/>
            <p:nvPr/>
          </p:nvSpPr>
          <p:spPr>
            <a:xfrm>
              <a:off x="5038727" y="5420940"/>
              <a:ext cx="228600" cy="2286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F637C5-5E1B-4D30-A8F9-F9B2064F4899}"/>
                </a:ext>
              </a:extLst>
            </p:cNvPr>
            <p:cNvSpPr/>
            <p:nvPr/>
          </p:nvSpPr>
          <p:spPr>
            <a:xfrm>
              <a:off x="5615568" y="5189179"/>
              <a:ext cx="228600" cy="22860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654A8C-B198-4B2C-A01D-F617158C50C1}"/>
                </a:ext>
              </a:extLst>
            </p:cNvPr>
            <p:cNvSpPr/>
            <p:nvPr/>
          </p:nvSpPr>
          <p:spPr>
            <a:xfrm>
              <a:off x="6232022" y="5398584"/>
              <a:ext cx="228600" cy="22860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D7F0BA-2461-461A-B0A2-C863655ECB4B}"/>
                </a:ext>
              </a:extLst>
            </p:cNvPr>
            <p:cNvSpPr/>
            <p:nvPr/>
          </p:nvSpPr>
          <p:spPr>
            <a:xfrm>
              <a:off x="6195338" y="4925692"/>
              <a:ext cx="228600" cy="22860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C42DA7-4559-4F59-A295-5AF5FE3E4A8D}"/>
                </a:ext>
              </a:extLst>
            </p:cNvPr>
            <p:cNvSpPr/>
            <p:nvPr/>
          </p:nvSpPr>
          <p:spPr>
            <a:xfrm>
              <a:off x="5603274" y="4735139"/>
              <a:ext cx="228600" cy="22860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7178429-8401-4D66-92D0-93FDC49FD74D}"/>
                </a:ext>
              </a:extLst>
            </p:cNvPr>
            <p:cNvSpPr/>
            <p:nvPr/>
          </p:nvSpPr>
          <p:spPr>
            <a:xfrm>
              <a:off x="5615568" y="5716150"/>
              <a:ext cx="228600" cy="22860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7277A5-0733-46EF-961A-FB55ECB0EEC2}"/>
                </a:ext>
              </a:extLst>
            </p:cNvPr>
            <p:cNvSpPr/>
            <p:nvPr/>
          </p:nvSpPr>
          <p:spPr>
            <a:xfrm>
              <a:off x="6924679" y="5379469"/>
              <a:ext cx="228600" cy="22860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344C625-BB9F-4566-A991-6EABC3F8E132}"/>
                </a:ext>
              </a:extLst>
            </p:cNvPr>
            <p:cNvSpPr/>
            <p:nvPr/>
          </p:nvSpPr>
          <p:spPr>
            <a:xfrm>
              <a:off x="6924677" y="4925689"/>
              <a:ext cx="228600" cy="22860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B5297E9-DCC7-4BFB-816E-2F2BCBDEA792}"/>
                </a:ext>
              </a:extLst>
            </p:cNvPr>
            <p:cNvCxnSpPr>
              <a:cxnSpLocks/>
              <a:stCxn id="36" idx="5"/>
              <a:endCxn id="41" idx="2"/>
            </p:cNvCxnSpPr>
            <p:nvPr/>
          </p:nvCxnSpPr>
          <p:spPr>
            <a:xfrm>
              <a:off x="5233847" y="5616059"/>
              <a:ext cx="381719" cy="21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9DDF219-9460-4A39-A603-881512A12F9F}"/>
                </a:ext>
              </a:extLst>
            </p:cNvPr>
            <p:cNvCxnSpPr>
              <a:cxnSpLocks/>
              <a:stCxn id="41" idx="6"/>
              <a:endCxn id="38" idx="3"/>
            </p:cNvCxnSpPr>
            <p:nvPr/>
          </p:nvCxnSpPr>
          <p:spPr>
            <a:xfrm flipV="1">
              <a:off x="5844166" y="5593702"/>
              <a:ext cx="421332" cy="236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2066F6-43E1-4F86-8118-4DE455EDCC65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5233848" y="5384293"/>
              <a:ext cx="415197" cy="7011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3BE96D-6DD3-46B2-B6E7-4A7E1A43C422}"/>
                </a:ext>
              </a:extLst>
            </p:cNvPr>
            <p:cNvCxnSpPr>
              <a:cxnSpLocks/>
              <a:stCxn id="37" idx="6"/>
              <a:endCxn id="39" idx="3"/>
            </p:cNvCxnSpPr>
            <p:nvPr/>
          </p:nvCxnSpPr>
          <p:spPr>
            <a:xfrm flipV="1">
              <a:off x="5844164" y="5120806"/>
              <a:ext cx="384648" cy="18266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D21B3B-8B8C-4F10-B137-4C60741A0064}"/>
                </a:ext>
              </a:extLst>
            </p:cNvPr>
            <p:cNvCxnSpPr>
              <a:cxnSpLocks/>
              <a:stCxn id="39" idx="6"/>
              <a:endCxn id="42" idx="1"/>
            </p:cNvCxnSpPr>
            <p:nvPr/>
          </p:nvCxnSpPr>
          <p:spPr>
            <a:xfrm>
              <a:off x="6423935" y="5039978"/>
              <a:ext cx="534219" cy="3729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1AC937FA-B391-428C-B341-0919EC1909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08381" y="3095784"/>
          <a:ext cx="774634" cy="55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75">
                  <a:extLst>
                    <a:ext uri="{9D8B030D-6E8A-4147-A177-3AD203B41FA5}">
                      <a16:colId xmlns:a16="http://schemas.microsoft.com/office/drawing/2014/main" val="2055020298"/>
                    </a:ext>
                  </a:extLst>
                </a:gridCol>
                <a:gridCol w="192153">
                  <a:extLst>
                    <a:ext uri="{9D8B030D-6E8A-4147-A177-3AD203B41FA5}">
                      <a16:colId xmlns:a16="http://schemas.microsoft.com/office/drawing/2014/main" val="1802661100"/>
                    </a:ext>
                  </a:extLst>
                </a:gridCol>
                <a:gridCol w="192153">
                  <a:extLst>
                    <a:ext uri="{9D8B030D-6E8A-4147-A177-3AD203B41FA5}">
                      <a16:colId xmlns:a16="http://schemas.microsoft.com/office/drawing/2014/main" val="24178268"/>
                    </a:ext>
                  </a:extLst>
                </a:gridCol>
                <a:gridCol w="192153">
                  <a:extLst>
                    <a:ext uri="{9D8B030D-6E8A-4147-A177-3AD203B41FA5}">
                      <a16:colId xmlns:a16="http://schemas.microsoft.com/office/drawing/2014/main" val="1416071408"/>
                    </a:ext>
                  </a:extLst>
                </a:gridCol>
              </a:tblGrid>
              <a:tr h="132829">
                <a:tc>
                  <a:txBody>
                    <a:bodyPr/>
                    <a:lstStyle/>
                    <a:p>
                      <a:r>
                        <a:rPr lang="en-US" sz="700"/>
                        <a:t>2.4</a:t>
                      </a:r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1.5</a:t>
                      </a:r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2.3</a:t>
                      </a:r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1.1</a:t>
                      </a:r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1462"/>
                  </a:ext>
                </a:extLst>
              </a:tr>
              <a:tr h="132829">
                <a:tc>
                  <a:txBody>
                    <a:bodyPr/>
                    <a:lstStyle/>
                    <a:p>
                      <a:r>
                        <a:rPr lang="en-US" sz="700"/>
                        <a:t>….</a:t>
                      </a:r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14571"/>
                  </a:ext>
                </a:extLst>
              </a:tr>
              <a:tr h="13282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03498"/>
                  </a:ext>
                </a:extLst>
              </a:tr>
              <a:tr h="13282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206" marR="33206" marT="16603" marB="16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546079"/>
                  </a:ext>
                </a:extLst>
              </a:tr>
            </a:tbl>
          </a:graphicData>
        </a:graphic>
      </p:graphicFrame>
      <p:pic>
        <p:nvPicPr>
          <p:cNvPr id="64" name="Picture 63">
            <a:extLst>
              <a:ext uri="{FF2B5EF4-FFF2-40B4-BE49-F238E27FC236}">
                <a16:creationId xmlns:a16="http://schemas.microsoft.com/office/drawing/2014/main" id="{2D665455-39DD-463B-8914-8ED3AE875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3696" y="4298302"/>
            <a:ext cx="689951" cy="464192"/>
          </a:xfrm>
          <a:prstGeom prst="rect">
            <a:avLst/>
          </a:prstGeom>
        </p:spPr>
      </p:pic>
      <p:sp>
        <p:nvSpPr>
          <p:cNvPr id="50" name="Title 1">
            <a:extLst>
              <a:ext uri="{FF2B5EF4-FFF2-40B4-BE49-F238E27FC236}">
                <a16:creationId xmlns:a16="http://schemas.microsoft.com/office/drawing/2014/main" id="{427FEF31-14A4-418A-8A60-D325B91E3F06}"/>
              </a:ext>
            </a:extLst>
          </p:cNvPr>
          <p:cNvSpPr txBox="1">
            <a:spLocks/>
          </p:cNvSpPr>
          <p:nvPr/>
        </p:nvSpPr>
        <p:spPr>
          <a:xfrm>
            <a:off x="355121" y="195748"/>
            <a:ext cx="10829925" cy="166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 of approach</a:t>
            </a:r>
            <a:br>
              <a:rPr lang="en-US" sz="2800" i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i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Graph based cross service detections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1D2C8FC-1014-4A3D-849B-7F502D5DB14B}"/>
              </a:ext>
            </a:extLst>
          </p:cNvPr>
          <p:cNvSpPr/>
          <p:nvPr/>
        </p:nvSpPr>
        <p:spPr>
          <a:xfrm>
            <a:off x="9382142" y="3049444"/>
            <a:ext cx="1073532" cy="1986054"/>
          </a:xfrm>
          <a:prstGeom prst="rightArrow">
            <a:avLst>
              <a:gd name="adj1" fmla="val 54489"/>
              <a:gd name="adj2" fmla="val 30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Detection</a:t>
            </a:r>
          </a:p>
          <a:p>
            <a:pPr algn="ctr"/>
            <a:r>
              <a:rPr lang="en-US" sz="1400"/>
              <a:t>Platform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96AF480-2EC7-4335-8FF6-6BC25BDE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7723"/>
              </p:ext>
            </p:extLst>
          </p:nvPr>
        </p:nvGraphicFramePr>
        <p:xfrm>
          <a:off x="10739528" y="3606156"/>
          <a:ext cx="1212763" cy="668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3">
                  <a:extLst>
                    <a:ext uri="{9D8B030D-6E8A-4147-A177-3AD203B41FA5}">
                      <a16:colId xmlns:a16="http://schemas.microsoft.com/office/drawing/2014/main" val="2161637833"/>
                    </a:ext>
                  </a:extLst>
                </a:gridCol>
              </a:tblGrid>
              <a:tr h="668559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/>
                        <a:t>Publish to Customers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3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715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1B8BC3-FA14-456C-BFD9-DC31A49A75F8}"/>
              </a:ext>
            </a:extLst>
          </p:cNvPr>
          <p:cNvSpPr/>
          <p:nvPr/>
        </p:nvSpPr>
        <p:spPr>
          <a:xfrm>
            <a:off x="1535350" y="3546340"/>
            <a:ext cx="941495" cy="10186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AADIP-AIP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FA5DDF-F741-464C-AB5A-F032EF98566B}"/>
              </a:ext>
            </a:extLst>
          </p:cNvPr>
          <p:cNvSpPr/>
          <p:nvPr/>
        </p:nvSpPr>
        <p:spPr>
          <a:xfrm>
            <a:off x="4686669" y="3546341"/>
            <a:ext cx="941495" cy="10186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C51AF-29F8-445E-866C-9833CAA3BE1E}"/>
              </a:ext>
            </a:extLst>
          </p:cNvPr>
          <p:cNvSpPr/>
          <p:nvPr/>
        </p:nvSpPr>
        <p:spPr>
          <a:xfrm>
            <a:off x="3113125" y="3546340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AADIP-AIP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BF6378-0881-45D2-8ECB-7DAAD5A5BF85}"/>
              </a:ext>
            </a:extLst>
          </p:cNvPr>
          <p:cNvSpPr/>
          <p:nvPr/>
        </p:nvSpPr>
        <p:spPr>
          <a:xfrm>
            <a:off x="6264444" y="3546340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User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8043A8-11B4-4F29-A58E-54BFD0B16E7D}"/>
              </a:ext>
            </a:extLst>
          </p:cNvPr>
          <p:cNvSpPr/>
          <p:nvPr/>
        </p:nvSpPr>
        <p:spPr>
          <a:xfrm>
            <a:off x="7842223" y="2723441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785D90-6D07-4CC1-9282-85142A359830}"/>
              </a:ext>
            </a:extLst>
          </p:cNvPr>
          <p:cNvSpPr/>
          <p:nvPr/>
        </p:nvSpPr>
        <p:spPr>
          <a:xfrm>
            <a:off x="9287801" y="2723441"/>
            <a:ext cx="941495" cy="10186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 Entity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210AE-8496-486A-90A1-B1CA2FF9AE17}"/>
              </a:ext>
            </a:extLst>
          </p:cNvPr>
          <p:cNvSpPr/>
          <p:nvPr/>
        </p:nvSpPr>
        <p:spPr>
          <a:xfrm>
            <a:off x="10683582" y="2723441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EF745-814D-412D-97FD-BF8524688994}"/>
              </a:ext>
            </a:extLst>
          </p:cNvPr>
          <p:cNvSpPr/>
          <p:nvPr/>
        </p:nvSpPr>
        <p:spPr>
          <a:xfrm>
            <a:off x="10683581" y="1328247"/>
            <a:ext cx="941495" cy="10186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61B123-E86B-4580-907B-890A6FC74573}"/>
              </a:ext>
            </a:extLst>
          </p:cNvPr>
          <p:cNvSpPr/>
          <p:nvPr/>
        </p:nvSpPr>
        <p:spPr>
          <a:xfrm>
            <a:off x="5157415" y="5758133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 Target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685911-CDB1-44BD-8257-EFD9CEAA4ED0}"/>
              </a:ext>
            </a:extLst>
          </p:cNvPr>
          <p:cNvSpPr/>
          <p:nvPr/>
        </p:nvSpPr>
        <p:spPr>
          <a:xfrm>
            <a:off x="6603560" y="4802361"/>
            <a:ext cx="974831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Behaviors Actor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140D5-ED44-4032-86A9-2DDEBE3D42D6}"/>
              </a:ext>
            </a:extLst>
          </p:cNvPr>
          <p:cNvSpPr/>
          <p:nvPr/>
        </p:nvSpPr>
        <p:spPr>
          <a:xfrm>
            <a:off x="8362721" y="5089205"/>
            <a:ext cx="974831" cy="101868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D107A6-C810-4CAF-A99E-CD4BEDD1F0B2}"/>
              </a:ext>
            </a:extLst>
          </p:cNvPr>
          <p:cNvSpPr/>
          <p:nvPr/>
        </p:nvSpPr>
        <p:spPr>
          <a:xfrm>
            <a:off x="4649005" y="700391"/>
            <a:ext cx="979158" cy="101868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 Admin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2511C5-D5DE-44CD-8752-8B254C75AE82}"/>
              </a:ext>
            </a:extLst>
          </p:cNvPr>
          <p:cNvSpPr/>
          <p:nvPr/>
        </p:nvSpPr>
        <p:spPr>
          <a:xfrm>
            <a:off x="1535350" y="4981804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60E9CA-8C2A-4AD0-A7D4-EEDFB0553D50}"/>
              </a:ext>
            </a:extLst>
          </p:cNvPr>
          <p:cNvSpPr/>
          <p:nvPr/>
        </p:nvSpPr>
        <p:spPr>
          <a:xfrm>
            <a:off x="5743488" y="1459648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 Target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42A062-139F-4315-B3F3-1B14313CE69B}"/>
              </a:ext>
            </a:extLst>
          </p:cNvPr>
          <p:cNvSpPr/>
          <p:nvPr/>
        </p:nvSpPr>
        <p:spPr>
          <a:xfrm>
            <a:off x="3616556" y="1534240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 Actor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472EA6-9213-45EF-8BD7-D6B540A87C63}"/>
              </a:ext>
            </a:extLst>
          </p:cNvPr>
          <p:cNvSpPr/>
          <p:nvPr/>
        </p:nvSpPr>
        <p:spPr>
          <a:xfrm>
            <a:off x="4686668" y="2278942"/>
            <a:ext cx="941495" cy="101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 User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B18A15-6D9B-42A5-AE5C-5330511173A3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2476845" y="4055683"/>
            <a:ext cx="63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54408-4B0D-40E7-B12A-0F6B69104569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2006098" y="4565026"/>
            <a:ext cx="0" cy="4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4663BF-61AD-47FC-9C14-FC54E009A16A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4054620" y="4055683"/>
            <a:ext cx="6320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432723-A0AF-42D8-AA60-157C01812F7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157416" y="3167917"/>
            <a:ext cx="1" cy="37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70AEF-6D16-48D2-9E64-FE24F8114DD4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 flipH="1" flipV="1">
            <a:off x="4420172" y="2403743"/>
            <a:ext cx="404375" cy="2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EE71B0-815E-4C31-BCCE-F7AE89B1E003}"/>
              </a:ext>
            </a:extLst>
          </p:cNvPr>
          <p:cNvCxnSpPr>
            <a:cxnSpLocks/>
            <a:stCxn id="19" idx="7"/>
            <a:endCxn id="17" idx="3"/>
          </p:cNvCxnSpPr>
          <p:nvPr/>
        </p:nvCxnSpPr>
        <p:spPr>
          <a:xfrm flipV="1">
            <a:off x="5490284" y="2329151"/>
            <a:ext cx="391083" cy="9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F1D827-DFD8-4EC5-8576-ABC2CA3DF8D3}"/>
              </a:ext>
            </a:extLst>
          </p:cNvPr>
          <p:cNvCxnSpPr>
            <a:cxnSpLocks/>
            <a:stCxn id="17" idx="1"/>
            <a:endCxn id="15" idx="5"/>
          </p:cNvCxnSpPr>
          <p:nvPr/>
        </p:nvCxnSpPr>
        <p:spPr>
          <a:xfrm flipH="1" flipV="1">
            <a:off x="5484769" y="1569894"/>
            <a:ext cx="396598" cy="3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428C34-CBB8-48D5-84DE-FCC2BE84E806}"/>
              </a:ext>
            </a:extLst>
          </p:cNvPr>
          <p:cNvCxnSpPr>
            <a:cxnSpLocks/>
            <a:stCxn id="15" idx="3"/>
            <a:endCxn id="18" idx="7"/>
          </p:cNvCxnSpPr>
          <p:nvPr/>
        </p:nvCxnSpPr>
        <p:spPr>
          <a:xfrm flipH="1">
            <a:off x="4420172" y="1569894"/>
            <a:ext cx="372227" cy="11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15E46C-915C-4B32-8BCA-2A01F44BE3B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628164" y="4055683"/>
            <a:ext cx="6362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95575F-B835-4A8C-BEA3-82C52C46C494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735192" y="4565026"/>
            <a:ext cx="355784" cy="23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11AA8E-C19A-43DD-9D23-6483DC6B48B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578391" y="5311704"/>
            <a:ext cx="784330" cy="28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EA9E33-9048-4AAF-BC2A-300C9539BC8B}"/>
              </a:ext>
            </a:extLst>
          </p:cNvPr>
          <p:cNvCxnSpPr>
            <a:cxnSpLocks/>
            <a:stCxn id="12" idx="4"/>
            <a:endCxn id="14" idx="2"/>
          </p:cNvCxnSpPr>
          <p:nvPr/>
        </p:nvCxnSpPr>
        <p:spPr>
          <a:xfrm flipV="1">
            <a:off x="5628163" y="5598548"/>
            <a:ext cx="2734558" cy="117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8DE16E-D653-4802-9205-EC6D374A6E46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7068060" y="3249228"/>
            <a:ext cx="912042" cy="44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DF0279-9A27-40C9-8011-4444F03DE67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783718" y="3232784"/>
            <a:ext cx="504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A82FE7-C150-4C96-89F2-5349EDF7FC7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0229296" y="3232784"/>
            <a:ext cx="454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BE805B-A10B-4DE4-951D-2216357CB304}"/>
              </a:ext>
            </a:extLst>
          </p:cNvPr>
          <p:cNvCxnSpPr>
            <a:stCxn id="10" idx="0"/>
            <a:endCxn id="11" idx="4"/>
          </p:cNvCxnSpPr>
          <p:nvPr/>
        </p:nvCxnSpPr>
        <p:spPr>
          <a:xfrm flipH="1" flipV="1">
            <a:off x="11154329" y="2346933"/>
            <a:ext cx="1" cy="37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5584749-0957-47F7-AB5C-8244D85E5B59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5628163" y="4415843"/>
            <a:ext cx="774160" cy="13422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7E7819-5637-4A0B-9FEA-623C7D89A458}"/>
              </a:ext>
            </a:extLst>
          </p:cNvPr>
          <p:cNvCxnSpPr>
            <a:cxnSpLocks/>
            <a:stCxn id="14" idx="7"/>
            <a:endCxn id="9" idx="4"/>
          </p:cNvCxnSpPr>
          <p:nvPr/>
        </p:nvCxnSpPr>
        <p:spPr>
          <a:xfrm flipV="1">
            <a:off x="9194791" y="3742127"/>
            <a:ext cx="563758" cy="14962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D433EED-011F-4898-851F-FDE9160CB247}"/>
              </a:ext>
            </a:extLst>
          </p:cNvPr>
          <p:cNvSpPr txBox="1"/>
          <p:nvPr/>
        </p:nvSpPr>
        <p:spPr>
          <a:xfrm>
            <a:off x="264774" y="3637849"/>
            <a:ext cx="159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 Login Anomaly Detection (GLAD),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Familiar Location, Suspicious IP, AIP Exfiltration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753E1B-78E6-4D63-AE7A-3DA7FBD5A4E6}"/>
              </a:ext>
            </a:extLst>
          </p:cNvPr>
          <p:cNvSpPr txBox="1"/>
          <p:nvPr/>
        </p:nvSpPr>
        <p:spPr>
          <a:xfrm>
            <a:off x="10592627" y="865660"/>
            <a:ext cx="127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RDP BF Success,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TI_Outbound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1D9099-A0F1-4C9F-A93A-571319D822B0}"/>
              </a:ext>
            </a:extLst>
          </p:cNvPr>
          <p:cNvSpPr txBox="1"/>
          <p:nvPr/>
        </p:nvSpPr>
        <p:spPr>
          <a:xfrm>
            <a:off x="5578846" y="703071"/>
            <a:ext cx="85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Principal Added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D9904D-1E50-48E7-A9C8-E1EBF9AEAE64}"/>
              </a:ext>
            </a:extLst>
          </p:cNvPr>
          <p:cNvSpPr txBox="1"/>
          <p:nvPr/>
        </p:nvSpPr>
        <p:spPr>
          <a:xfrm>
            <a:off x="7980102" y="6155568"/>
            <a:ext cx="2107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Permission Modification,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RDP Enable, RDP Download,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D6ECF02-402D-4425-9A26-5710DC5FC866}"/>
              </a:ext>
            </a:extLst>
          </p:cNvPr>
          <p:cNvSpPr/>
          <p:nvPr/>
        </p:nvSpPr>
        <p:spPr>
          <a:xfrm>
            <a:off x="343702" y="588661"/>
            <a:ext cx="304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consist of: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impact activities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Linking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Edges indicates relationship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3366F-9B0A-4EE0-99A6-25E19F0AF98A}"/>
              </a:ext>
            </a:extLst>
          </p:cNvPr>
          <p:cNvSpPr txBox="1"/>
          <p:nvPr/>
        </p:nvSpPr>
        <p:spPr>
          <a:xfrm>
            <a:off x="206487" y="4881"/>
            <a:ext cx="1118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a Cross Service Graph of Detections and Behaviors</a:t>
            </a:r>
          </a:p>
        </p:txBody>
      </p:sp>
    </p:spTree>
    <p:extLst>
      <p:ext uri="{BB962C8B-B14F-4D97-AF65-F5344CB8AC3E}">
        <p14:creationId xmlns:p14="http://schemas.microsoft.com/office/powerpoint/2010/main" val="28545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84" grpId="0"/>
      <p:bldP spid="85" grpId="0"/>
      <p:bldP spid="86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479C-A382-41FA-8A3C-ED9B68BE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Kill Chain Connectivity between nodes in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8A4-FF4C-457F-AA12-29AAEE028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040" y="1893359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Map detections &amp; behaviors to a stage in the kill-chain</a:t>
            </a:r>
          </a:p>
          <a:p>
            <a:r>
              <a:rPr lang="en-US" sz="2400" dirty="0"/>
              <a:t>Use kill-chain as basic probability model to constrain edges, build out connections using a stochastic process</a:t>
            </a:r>
          </a:p>
          <a:p>
            <a:r>
              <a:rPr lang="en-US" sz="2400" dirty="0"/>
              <a:t>Similar to how epidemics/outbreaks are modeled, or how false information spreads in social networks</a:t>
            </a:r>
          </a:p>
          <a:p>
            <a:r>
              <a:rPr lang="en-US" sz="2400" dirty="0"/>
              <a:t>Calculate the kill-chain connectivity metric which then used for scoring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E001D7-ED02-4E79-9095-B7DF699E95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0819426"/>
              </p:ext>
            </p:extLst>
          </p:nvPr>
        </p:nvGraphicFramePr>
        <p:xfrm>
          <a:off x="6096000" y="1514622"/>
          <a:ext cx="5454228" cy="4504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548">
                  <a:extLst>
                    <a:ext uri="{9D8B030D-6E8A-4147-A177-3AD203B41FA5}">
                      <a16:colId xmlns:a16="http://schemas.microsoft.com/office/drawing/2014/main" val="35736744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12033078"/>
                    </a:ext>
                  </a:extLst>
                </a:gridCol>
              </a:tblGrid>
              <a:tr h="404088">
                <a:tc>
                  <a:txBody>
                    <a:bodyPr/>
                    <a:lstStyle/>
                    <a:p>
                      <a:r>
                        <a:rPr lang="en-US" sz="1200" dirty="0"/>
                        <a:t>Detections / Behaviors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Kill Chain Phase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85003"/>
                  </a:ext>
                </a:extLst>
              </a:tr>
              <a:tr h="4754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Port Scanning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/>
                        <a:t>Infected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17433"/>
                  </a:ext>
                </a:extLst>
              </a:tr>
              <a:tr h="4754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RDP BF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/>
                        <a:t>Suspicious </a:t>
                      </a:r>
                      <a:r>
                        <a:rPr lang="en-US" sz="1200" dirty="0" err="1"/>
                        <a:t>Ip</a:t>
                      </a:r>
                      <a:r>
                        <a:rPr lang="en-US" sz="1200" dirty="0"/>
                        <a:t>, Familiar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22197"/>
                  </a:ext>
                </a:extLst>
              </a:tr>
              <a:tr h="475484">
                <a:tc>
                  <a:txBody>
                    <a:bodyPr/>
                    <a:lstStyle/>
                    <a:p>
                      <a:r>
                        <a:rPr lang="en-US" sz="1200" dirty="0"/>
                        <a:t>RDP BF Success</a:t>
                      </a:r>
                    </a:p>
                    <a:p>
                      <a:r>
                        <a:rPr lang="en-US" sz="1200" dirty="0"/>
                        <a:t>GLAD, Suspicious </a:t>
                      </a:r>
                      <a:r>
                        <a:rPr lang="en-US" sz="1200" dirty="0" err="1"/>
                        <a:t>Ip</a:t>
                      </a:r>
                      <a:r>
                        <a:rPr lang="en-US" sz="1200" dirty="0"/>
                        <a:t>, Familiar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7162"/>
                  </a:ext>
                </a:extLst>
              </a:tr>
              <a:tr h="475484">
                <a:tc>
                  <a:txBody>
                    <a:bodyPr/>
                    <a:lstStyle/>
                    <a:p>
                      <a:r>
                        <a:rPr lang="en-US" sz="1200" dirty="0"/>
                        <a:t>AAD User Created, Azure Permission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Privilege Escalation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90031"/>
                  </a:ext>
                </a:extLst>
              </a:tr>
              <a:tr h="540414">
                <a:tc>
                  <a:txBody>
                    <a:bodyPr/>
                    <a:lstStyle/>
                    <a:p>
                      <a:r>
                        <a:rPr lang="en-US" sz="1200" dirty="0"/>
                        <a:t>RDP Download, RDP Enable</a:t>
                      </a:r>
                    </a:p>
                    <a:p>
                      <a:r>
                        <a:rPr lang="en-US" sz="1200" dirty="0"/>
                        <a:t>Others Implicit from Paths (e.g. Azure Permission, AAD account Creation, IP BGA)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Lateral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89218"/>
                  </a:ext>
                </a:extLst>
              </a:tr>
              <a:tr h="404088">
                <a:tc>
                  <a:txBody>
                    <a:bodyPr/>
                    <a:lstStyle/>
                    <a:p>
                      <a:r>
                        <a:rPr lang="en-US" sz="1200" dirty="0"/>
                        <a:t>AIP Exfiltration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Exfiltration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59193"/>
                  </a:ext>
                </a:extLst>
              </a:tr>
              <a:tr h="475484">
                <a:tc>
                  <a:txBody>
                    <a:bodyPr/>
                    <a:lstStyle/>
                    <a:p>
                      <a:r>
                        <a:rPr lang="en-US" sz="1200" dirty="0"/>
                        <a:t>Scanner, Abnormal Process, Scuba PS, TI Outbound,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7288"/>
                  </a:ext>
                </a:extLst>
              </a:tr>
              <a:tr h="679263">
                <a:tc>
                  <a:txBody>
                    <a:bodyPr/>
                    <a:lstStyle/>
                    <a:p>
                      <a:r>
                        <a:rPr lang="en-US" sz="1200" dirty="0"/>
                        <a:t>AAD User Deleted</a:t>
                      </a:r>
                    </a:p>
                    <a:p>
                      <a:r>
                        <a:rPr lang="en-US" sz="1200" dirty="0"/>
                        <a:t>[Azure Permission Removed, VM Deleted]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Concealment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9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11458</TotalTime>
  <Words>909</Words>
  <Application>Microsoft Office PowerPoint</Application>
  <PresentationFormat>Widescreen</PresentationFormat>
  <Paragraphs>258</Paragraphs>
  <Slides>22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Segoe UI</vt:lpstr>
      <vt:lpstr>Segoe UI Light</vt:lpstr>
      <vt:lpstr>Segoe UI Semibold</vt:lpstr>
      <vt:lpstr>Wingdings</vt:lpstr>
      <vt:lpstr>Office Theme</vt:lpstr>
      <vt:lpstr>Graph Based Analytics in Azure Security</vt:lpstr>
      <vt:lpstr>Cloud Defenders Mindset</vt:lpstr>
      <vt:lpstr>PowerPoint Presentation</vt:lpstr>
      <vt:lpstr>Graphs for Cloud Security</vt:lpstr>
      <vt:lpstr>Kill-chain based graphs can stop an attack in its track</vt:lpstr>
      <vt:lpstr>Microsoft’s cloud security scale - Daily numbers</vt:lpstr>
      <vt:lpstr>PowerPoint Presentation</vt:lpstr>
      <vt:lpstr>PowerPoint Presentation</vt:lpstr>
      <vt:lpstr>Probabilistic Kill Chain Connectivity between nodes in the graph</vt:lpstr>
      <vt:lpstr>Kill Chain Walkthrough</vt:lpstr>
      <vt:lpstr>Graphs for detecting cloud pivoting attacks</vt:lpstr>
      <vt:lpstr>PowerPoint Presentation</vt:lpstr>
      <vt:lpstr>Snippet of our graph</vt:lpstr>
      <vt:lpstr>Unsupervised graph scoring</vt:lpstr>
      <vt:lpstr>Features for supervised scoring: Frequent Subgraph Mining</vt:lpstr>
      <vt:lpstr>Optimized approach for featurization:</vt:lpstr>
      <vt:lpstr>Supervised Learning Model</vt:lpstr>
      <vt:lpstr>Azure Data Factory</vt:lpstr>
      <vt:lpstr>PowerPoint Presentation</vt:lpstr>
      <vt:lpstr>PowerPoint Presentation</vt:lpstr>
      <vt:lpstr>PowerPoint Presentation</vt:lpstr>
      <vt:lpstr>Questions?  yroy@microsoft.com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Data Science at Cloud Scale</dc:title>
  <dc:creator>Yogesh Roy</dc:creator>
  <cp:lastModifiedBy>Ram Shankar Siva Kumar</cp:lastModifiedBy>
  <cp:revision>3</cp:revision>
  <dcterms:created xsi:type="dcterms:W3CDTF">2018-05-10T02:55:47Z</dcterms:created>
  <dcterms:modified xsi:type="dcterms:W3CDTF">2018-09-28T20:41:41Z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yroy@microsoft.com</vt:lpwstr>
  </property>
  <property fmtid="{D5CDD505-2E9C-101B-9397-08002B2CF9AE}" pid="5" name="MSIP_Label_f42aa342-8706-4288-bd11-ebb85995028c_SetDate">
    <vt:lpwstr>2018-05-10T05:37:48.8283940Z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