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41" r:id="rId3"/>
    <p:sldId id="342" r:id="rId4"/>
    <p:sldId id="340" r:id="rId5"/>
    <p:sldId id="313" r:id="rId6"/>
    <p:sldId id="33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05"/>
  </p:normalViewPr>
  <p:slideViewPr>
    <p:cSldViewPr>
      <p:cViewPr>
        <p:scale>
          <a:sx n="70" d="100"/>
          <a:sy n="70" d="100"/>
        </p:scale>
        <p:origin x="2512" y="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800" b="1" dirty="0" err="1">
              <a:solidFill>
                <a:schemeClr val="bg1"/>
              </a:solidFill>
            </a:rPr>
            <a:t>原始資料爬蟲</a:t>
          </a:r>
          <a:endParaRPr lang="en-US" sz="18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1800" b="1" dirty="0" err="1">
              <a:solidFill>
                <a:schemeClr val="bg1"/>
              </a:solidFill>
            </a:rPr>
            <a:t>模型測試</a:t>
          </a:r>
          <a:endParaRPr lang="en-US" sz="18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NER</a:t>
          </a: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800" b="1" dirty="0" err="1">
              <a:solidFill>
                <a:schemeClr val="bg1"/>
              </a:solidFill>
            </a:rPr>
            <a:t>中文句型解析</a:t>
          </a:r>
          <a:endParaRPr lang="en-US" sz="1800" b="1" dirty="0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6B3B62F-EDA3-4221-8018-909179A2BA6B}" type="pres">
      <dgm:prSet presAssocID="{ABB6AAD5-BB22-443A-B98E-11707CBE16C9}" presName="CompostProcess" presStyleCnt="0">
        <dgm:presLayoutVars>
          <dgm:dir/>
          <dgm:resizeHandles val="exact"/>
        </dgm:presLayoutVars>
      </dgm:prSet>
      <dgm:spPr/>
    </dgm:pt>
    <dgm:pt modelId="{1D48C5A7-11B1-4619-8D2D-7C0B3EA00BFA}" type="pres">
      <dgm:prSet presAssocID="{ABB6AAD5-BB22-443A-B98E-11707CBE16C9}" presName="arrow" presStyleLbl="bgShp" presStyleIdx="0" presStyleCnt="1" custScaleX="108851"/>
      <dgm:spPr>
        <a:solidFill>
          <a:schemeClr val="accent2">
            <a:tint val="40000"/>
            <a:hueOff val="0"/>
            <a:satOff val="0"/>
            <a:lumOff val="0"/>
            <a:alpha val="30000"/>
          </a:schemeClr>
        </a:solidFill>
      </dgm:spPr>
    </dgm:pt>
    <dgm:pt modelId="{E088BE0A-76F8-4150-B7B3-D2B4916BB66A}" type="pres">
      <dgm:prSet presAssocID="{ABB6AAD5-BB22-443A-B98E-11707CBE16C9}" presName="linearProcess" presStyleCnt="0"/>
      <dgm:spPr/>
    </dgm:pt>
    <dgm:pt modelId="{26F66446-017F-4385-8006-9D47D814AE48}" type="pres">
      <dgm:prSet presAssocID="{62F3A35F-EA2B-462C-89DA-224952DBD84B}" presName="textNode" presStyleLbl="node1" presStyleIdx="0" presStyleCnt="4">
        <dgm:presLayoutVars>
          <dgm:bulletEnabled val="1"/>
        </dgm:presLayoutVars>
      </dgm:prSet>
      <dgm:spPr/>
    </dgm:pt>
    <dgm:pt modelId="{67A67BEB-B679-4EDD-8EEF-4EB34EF4D2F1}" type="pres">
      <dgm:prSet presAssocID="{12A631F8-73E8-4437-A632-1DA4C96C2081}" presName="sibTrans" presStyleCnt="0"/>
      <dgm:spPr/>
    </dgm:pt>
    <dgm:pt modelId="{BE2F1EAE-0E56-4C5D-BB60-43F0AB0DDA06}" type="pres">
      <dgm:prSet presAssocID="{37FDA6AE-027B-4120-90CE-09301A415796}" presName="textNode" presStyleLbl="node1" presStyleIdx="1" presStyleCnt="4">
        <dgm:presLayoutVars>
          <dgm:bulletEnabled val="1"/>
        </dgm:presLayoutVars>
      </dgm:prSet>
      <dgm:spPr/>
    </dgm:pt>
    <dgm:pt modelId="{D29EAE0D-83DA-4E84-A49B-639519EF4523}" type="pres">
      <dgm:prSet presAssocID="{AACFA7FC-124D-47F0-AAB7-D837F03A13D6}" presName="sibTrans" presStyleCnt="0"/>
      <dgm:spPr/>
    </dgm:pt>
    <dgm:pt modelId="{9E4901F2-22D8-4A1B-A2CD-AD7895CBB316}" type="pres">
      <dgm:prSet presAssocID="{8C92A023-B595-4B7E-9FD1-86305B47363F}" presName="textNode" presStyleLbl="node1" presStyleIdx="2" presStyleCnt="4">
        <dgm:presLayoutVars>
          <dgm:bulletEnabled val="1"/>
        </dgm:presLayoutVars>
      </dgm:prSet>
      <dgm:spPr/>
    </dgm:pt>
    <dgm:pt modelId="{97828D3C-B81A-4CB6-9E23-4F1F993224D1}" type="pres">
      <dgm:prSet presAssocID="{45610BF7-B096-4636-A867-71803911F6BC}" presName="sibTrans" presStyleCnt="0"/>
      <dgm:spPr/>
    </dgm:pt>
    <dgm:pt modelId="{F3973C81-2114-4050-8515-9352593E0055}" type="pres">
      <dgm:prSet presAssocID="{839B389E-0F3A-4E44-B6E2-13F1399C142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F9EA40B-5E75-434A-8578-5DC80021D38E}" type="presOf" srcId="{8C92A023-B595-4B7E-9FD1-86305B47363F}" destId="{9E4901F2-22D8-4A1B-A2CD-AD7895CBB316}" srcOrd="0" destOrd="0" presId="urn:microsoft.com/office/officeart/2005/8/layout/hProcess9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38793132-6C1A-49B5-9164-FA38F7B94F72}" type="presOf" srcId="{839B389E-0F3A-4E44-B6E2-13F1399C142F}" destId="{F3973C81-2114-4050-8515-9352593E0055}" srcOrd="0" destOrd="0" presId="urn:microsoft.com/office/officeart/2005/8/layout/hProcess9"/>
    <dgm:cxn modelId="{CC3D4737-F337-44DB-A176-E7846D3B7579}" type="presOf" srcId="{ABB6AAD5-BB22-443A-B98E-11707CBE16C9}" destId="{A6B3B62F-EDA3-4221-8018-909179A2BA6B}" srcOrd="0" destOrd="0" presId="urn:microsoft.com/office/officeart/2005/8/layout/hProcess9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ED331CB4-B63B-4F74-A8CB-03074540E39D}" type="presOf" srcId="{62F3A35F-EA2B-462C-89DA-224952DBD84B}" destId="{26F66446-017F-4385-8006-9D47D814AE48}" srcOrd="0" destOrd="0" presId="urn:microsoft.com/office/officeart/2005/8/layout/hProcess9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D8311DCE-8AB1-4A15-8B9F-E463E4BDFA17}" type="presOf" srcId="{37FDA6AE-027B-4120-90CE-09301A415796}" destId="{BE2F1EAE-0E56-4C5D-BB60-43F0AB0DDA06}" srcOrd="0" destOrd="0" presId="urn:microsoft.com/office/officeart/2005/8/layout/hProcess9"/>
    <dgm:cxn modelId="{D1859FED-34F7-480B-A3A5-FEB8EB8C2220}" type="presParOf" srcId="{A6B3B62F-EDA3-4221-8018-909179A2BA6B}" destId="{1D48C5A7-11B1-4619-8D2D-7C0B3EA00BFA}" srcOrd="0" destOrd="0" presId="urn:microsoft.com/office/officeart/2005/8/layout/hProcess9"/>
    <dgm:cxn modelId="{BEEFAD61-0619-45CF-8BE1-FF988C9F5624}" type="presParOf" srcId="{A6B3B62F-EDA3-4221-8018-909179A2BA6B}" destId="{E088BE0A-76F8-4150-B7B3-D2B4916BB66A}" srcOrd="1" destOrd="0" presId="urn:microsoft.com/office/officeart/2005/8/layout/hProcess9"/>
    <dgm:cxn modelId="{90486EAF-15A6-4457-B1A4-44EEAD06CF4E}" type="presParOf" srcId="{E088BE0A-76F8-4150-B7B3-D2B4916BB66A}" destId="{26F66446-017F-4385-8006-9D47D814AE48}" srcOrd="0" destOrd="0" presId="urn:microsoft.com/office/officeart/2005/8/layout/hProcess9"/>
    <dgm:cxn modelId="{B0907B84-7ACA-44CE-A273-36E4B27D9A63}" type="presParOf" srcId="{E088BE0A-76F8-4150-B7B3-D2B4916BB66A}" destId="{67A67BEB-B679-4EDD-8EEF-4EB34EF4D2F1}" srcOrd="1" destOrd="0" presId="urn:microsoft.com/office/officeart/2005/8/layout/hProcess9"/>
    <dgm:cxn modelId="{0E1B8EF5-3D0D-4F6D-902A-35BEF9077D0D}" type="presParOf" srcId="{E088BE0A-76F8-4150-B7B3-D2B4916BB66A}" destId="{BE2F1EAE-0E56-4C5D-BB60-43F0AB0DDA06}" srcOrd="2" destOrd="0" presId="urn:microsoft.com/office/officeart/2005/8/layout/hProcess9"/>
    <dgm:cxn modelId="{A4002F6A-72C8-4141-9689-1E9ECB92BCC5}" type="presParOf" srcId="{E088BE0A-76F8-4150-B7B3-D2B4916BB66A}" destId="{D29EAE0D-83DA-4E84-A49B-639519EF4523}" srcOrd="3" destOrd="0" presId="urn:microsoft.com/office/officeart/2005/8/layout/hProcess9"/>
    <dgm:cxn modelId="{AF6B0102-BAFA-45B3-ABA3-1D09B058F575}" type="presParOf" srcId="{E088BE0A-76F8-4150-B7B3-D2B4916BB66A}" destId="{9E4901F2-22D8-4A1B-A2CD-AD7895CBB316}" srcOrd="4" destOrd="0" presId="urn:microsoft.com/office/officeart/2005/8/layout/hProcess9"/>
    <dgm:cxn modelId="{558CD379-26BD-4B4E-AFA3-5A41C7D79216}" type="presParOf" srcId="{E088BE0A-76F8-4150-B7B3-D2B4916BB66A}" destId="{97828D3C-B81A-4CB6-9E23-4F1F993224D1}" srcOrd="5" destOrd="0" presId="urn:microsoft.com/office/officeart/2005/8/layout/hProcess9"/>
    <dgm:cxn modelId="{96BD69C0-A2D7-4E05-80BC-F2BC4122DD85}" type="presParOf" srcId="{E088BE0A-76F8-4150-B7B3-D2B4916BB66A}" destId="{F3973C81-2114-4050-8515-9352593E005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8C5A7-11B1-4619-8D2D-7C0B3EA00BFA}">
      <dsp:nvSpPr>
        <dsp:cNvPr id="0" name=""/>
        <dsp:cNvSpPr/>
      </dsp:nvSpPr>
      <dsp:spPr>
        <a:xfrm>
          <a:off x="288032" y="0"/>
          <a:ext cx="7128790" cy="312180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 val="3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66446-017F-4385-8006-9D47D814AE48}">
      <dsp:nvSpPr>
        <dsp:cNvPr id="0" name=""/>
        <dsp:cNvSpPr/>
      </dsp:nvSpPr>
      <dsp:spPr>
        <a:xfrm>
          <a:off x="2633" y="936542"/>
          <a:ext cx="1711019" cy="1248723"/>
        </a:xfrm>
        <a:prstGeom prst="roundRect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</a:rPr>
            <a:t>原始資料爬蟲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63591" y="997500"/>
        <a:ext cx="1589103" cy="1126807"/>
      </dsp:txXfrm>
    </dsp:sp>
    <dsp:sp modelId="{BE2F1EAE-0E56-4C5D-BB60-43F0AB0DDA06}">
      <dsp:nvSpPr>
        <dsp:cNvPr id="0" name=""/>
        <dsp:cNvSpPr/>
      </dsp:nvSpPr>
      <dsp:spPr>
        <a:xfrm>
          <a:off x="1998823" y="936542"/>
          <a:ext cx="1711019" cy="124872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NER</a:t>
          </a:r>
        </a:p>
      </dsp:txBody>
      <dsp:txXfrm>
        <a:off x="2059781" y="997500"/>
        <a:ext cx="1589103" cy="1126807"/>
      </dsp:txXfrm>
    </dsp:sp>
    <dsp:sp modelId="{9E4901F2-22D8-4A1B-A2CD-AD7895CBB316}">
      <dsp:nvSpPr>
        <dsp:cNvPr id="0" name=""/>
        <dsp:cNvSpPr/>
      </dsp:nvSpPr>
      <dsp:spPr>
        <a:xfrm>
          <a:off x="3995012" y="936542"/>
          <a:ext cx="1711019" cy="1248723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</a:rPr>
            <a:t>中文句型解析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055970" y="997500"/>
        <a:ext cx="1589103" cy="1126807"/>
      </dsp:txXfrm>
    </dsp:sp>
    <dsp:sp modelId="{F3973C81-2114-4050-8515-9352593E0055}">
      <dsp:nvSpPr>
        <dsp:cNvPr id="0" name=""/>
        <dsp:cNvSpPr/>
      </dsp:nvSpPr>
      <dsp:spPr>
        <a:xfrm>
          <a:off x="5991202" y="936542"/>
          <a:ext cx="1711019" cy="1248723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</a:rPr>
            <a:t>模型測試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6052160" y="997500"/>
        <a:ext cx="1589103" cy="1126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-</a:t>
            </a:r>
            <a:r>
              <a:rPr kumimoji="1" lang="zh-CN" altLang="en-US" dirty="0"/>
              <a:t>口述人力處理的現況</a:t>
            </a:r>
            <a:endParaRPr kumimoji="1" lang="en-US" altLang="zh-CN" dirty="0"/>
          </a:p>
          <a:p>
            <a:r>
              <a:rPr kumimoji="1" lang="en-US" altLang="zh-TW" dirty="0"/>
              <a:t>-</a:t>
            </a:r>
            <a:r>
              <a:rPr kumimoji="1" lang="zh-CN" altLang="en-US" dirty="0"/>
              <a:t>每個人大約的薪水</a:t>
            </a:r>
            <a:endParaRPr kumimoji="1" lang="en-US" altLang="zh-CN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6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-</a:t>
            </a:r>
            <a:r>
              <a:rPr kumimoji="1" lang="zh-CN" altLang="en-US" dirty="0"/>
              <a:t>口述人力處理的現況</a:t>
            </a:r>
            <a:endParaRPr kumimoji="1" lang="en-US" altLang="zh-CN" dirty="0"/>
          </a:p>
          <a:p>
            <a:r>
              <a:rPr kumimoji="1" lang="en-US" altLang="zh-TW" dirty="0"/>
              <a:t>-</a:t>
            </a:r>
            <a:r>
              <a:rPr kumimoji="1" lang="zh-CN" altLang="en-US" dirty="0"/>
              <a:t>每個人大約的薪水</a:t>
            </a:r>
            <a:endParaRPr kumimoji="1" lang="en-US" altLang="zh-CN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3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5" y="1604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508787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4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4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4151576"/>
            <a:ext cx="5742506" cy="584775"/>
          </a:xfr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野村證券反洗錢資料庫建置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4683979"/>
            <a:ext cx="4590378" cy="338554"/>
          </a:xfrm>
        </p:spPr>
        <p:txBody>
          <a:bodyPr>
            <a:spAutoFit/>
          </a:bodyPr>
          <a:lstStyle/>
          <a:p>
            <a:pPr algn="l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自然語言處理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5240138"/>
            <a:ext cx="4490344" cy="55420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851210" y="2060848"/>
            <a:ext cx="6084873" cy="284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現在券商困難：金管會要求每週更新洗錢可疑名單，目前名單皆是人力上網搜尋。</a:t>
            </a:r>
            <a:endParaRPr lang="en-US" altLang="zh-CN" sz="2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解決方案：透過自然語言處理及機器學習，將上述人工程序自動化。</a:t>
            </a:r>
            <a:endParaRPr lang="en-US" altLang="zh-CN" sz="2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6" y="1778526"/>
            <a:ext cx="5109935" cy="78068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定義問題、預期目標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01</a:t>
            </a:r>
            <a:endParaRPr lang="en-US" sz="11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-7252" y="2288203"/>
            <a:ext cx="2094778" cy="55420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398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851210" y="2060848"/>
            <a:ext cx="6084873" cy="284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爬蟲取得目前各種中文網與洗錢相關的各種新聞</a:t>
            </a:r>
            <a:endParaRPr lang="en-US" altLang="zh-CN" sz="2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清洗、轉換每一句為樹狀結構</a:t>
            </a:r>
            <a:endParaRPr lang="en-US" altLang="zh-CN" sz="2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6" y="1778526"/>
            <a:ext cx="5109935" cy="78068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資料來源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02</a:t>
            </a:r>
            <a:endParaRPr lang="en-US" sz="11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-7252" y="2288203"/>
            <a:ext cx="2094778" cy="55420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19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9"/>
            <a:ext cx="8075240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研究流程及分析方法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4" y="1079832"/>
            <a:ext cx="538709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7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26623556"/>
              </p:ext>
            </p:extLst>
          </p:nvPr>
        </p:nvGraphicFramePr>
        <p:xfrm>
          <a:off x="822880" y="1988840"/>
          <a:ext cx="7704856" cy="312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lowchart: Off-page Connector 11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03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287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D48C5A7-11B1-4619-8D2D-7C0B3EA00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graphicEl>
                                              <a:dgm id="{1D48C5A7-11B1-4619-8D2D-7C0B3EA00B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6F66446-017F-4385-8006-9D47D814A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26F66446-017F-4385-8006-9D47D814A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2F1EAE-0E56-4C5D-BB60-43F0AB0DDA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BE2F1EAE-0E56-4C5D-BB60-43F0AB0DDA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E4901F2-22D8-4A1B-A2CD-AD7895CBB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graphicEl>
                                              <a:dgm id="{9E4901F2-22D8-4A1B-A2CD-AD7895CBB3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973C81-2114-4050-8515-9352593E0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F3973C81-2114-4050-8515-9352593E00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Graphic spid="9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851210" y="2259882"/>
            <a:ext cx="6084873" cy="284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判斷所有洗錢相關文章句子，正確率達到六成</a:t>
            </a:r>
            <a:endParaRPr lang="en-US" altLang="zh-CN" sz="2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NER</a:t>
            </a: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模型訓練中</a:t>
            </a:r>
            <a:endParaRPr lang="en-US" altLang="zh-CN" sz="2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句構模型加強中</a:t>
            </a:r>
            <a:endParaRPr lang="en-US" altLang="zh-CN" sz="2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6" y="1778526"/>
            <a:ext cx="5109935" cy="78068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目前進展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04</a:t>
            </a:r>
            <a:endParaRPr lang="en-US" sz="11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-7252" y="2288203"/>
            <a:ext cx="2094778" cy="55420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399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2829"/>
            <a:ext cx="9144000" cy="2800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355977" y="2691039"/>
            <a:ext cx="4114801" cy="1143000"/>
          </a:xfrm>
        </p:spPr>
        <p:txBody>
          <a:bodyPr>
            <a:noAutofit/>
          </a:bodyPr>
          <a:lstStyle/>
          <a:p>
            <a:pPr algn="r" fontAlgn="base"/>
            <a:r>
              <a:rPr lang="en-US" sz="3600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1053" y="1079832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17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" name="Title 13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1560" y="5303266"/>
            <a:ext cx="7992888" cy="814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dirty="0"/>
              <a:t>Come on! Let’s enjoy the game.</a:t>
            </a:r>
          </a:p>
        </p:txBody>
      </p:sp>
      <p:sp>
        <p:nvSpPr>
          <p:cNvPr id="10" name="Flowchart: Off-page Connector 9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05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6793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152</Words>
  <Application>Microsoft Macintosh PowerPoint</Application>
  <PresentationFormat>如螢幕大小 (4:3)</PresentationFormat>
  <Paragraphs>30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宋体</vt:lpstr>
      <vt:lpstr>Source Sans Pro Light</vt:lpstr>
      <vt:lpstr>Arial</vt:lpstr>
      <vt:lpstr>Calibri</vt:lpstr>
      <vt:lpstr>Office Theme</vt:lpstr>
      <vt:lpstr>野村證券反洗錢資料庫建置</vt:lpstr>
      <vt:lpstr>定義問題、預期目標</vt:lpstr>
      <vt:lpstr>資料來源</vt:lpstr>
      <vt:lpstr>研究流程及分析方法</vt:lpstr>
      <vt:lpstr>目前進展</vt:lpstr>
      <vt:lpstr>Thanks</vt:lpstr>
    </vt:vector>
  </TitlesOfParts>
  <Company>Hewlett-Packard Company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Microsoft Office 使用者</cp:lastModifiedBy>
  <cp:revision>278</cp:revision>
  <dcterms:created xsi:type="dcterms:W3CDTF">2014-02-03T20:55:49Z</dcterms:created>
  <dcterms:modified xsi:type="dcterms:W3CDTF">2019-05-16T01:29:44Z</dcterms:modified>
</cp:coreProperties>
</file>