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GB"/>
    </a:defPPr>
    <a:lvl1pPr algn="l" defTabSz="384048" rtl="0" eaLnBrk="0" fontAlgn="base" hangingPunct="0">
      <a:spcBef>
        <a:spcPct val="0"/>
      </a:spcBef>
      <a:spcAft>
        <a:spcPct val="0"/>
      </a:spcAft>
      <a:defRPr sz="7980" kern="1200">
        <a:solidFill>
          <a:schemeClr val="bg1"/>
        </a:solidFill>
        <a:latin typeface="Calibri" charset="0"/>
        <a:ea typeface="MS PGothic" charset="-128"/>
        <a:cs typeface="+mn-cs"/>
      </a:defRPr>
    </a:lvl1pPr>
    <a:lvl2pPr marL="624078" indent="-240030" algn="l" defTabSz="384048" rtl="0" eaLnBrk="0" fontAlgn="base" hangingPunct="0">
      <a:spcBef>
        <a:spcPct val="0"/>
      </a:spcBef>
      <a:spcAft>
        <a:spcPct val="0"/>
      </a:spcAft>
      <a:defRPr sz="7980" kern="1200">
        <a:solidFill>
          <a:schemeClr val="bg1"/>
        </a:solidFill>
        <a:latin typeface="Calibri" charset="0"/>
        <a:ea typeface="MS PGothic" charset="-128"/>
        <a:cs typeface="+mn-cs"/>
      </a:defRPr>
    </a:lvl2pPr>
    <a:lvl3pPr marL="960120" indent="-192024" algn="l" defTabSz="384048" rtl="0" eaLnBrk="0" fontAlgn="base" hangingPunct="0">
      <a:spcBef>
        <a:spcPct val="0"/>
      </a:spcBef>
      <a:spcAft>
        <a:spcPct val="0"/>
      </a:spcAft>
      <a:defRPr sz="7980" kern="1200">
        <a:solidFill>
          <a:schemeClr val="bg1"/>
        </a:solidFill>
        <a:latin typeface="Calibri" charset="0"/>
        <a:ea typeface="MS PGothic" charset="-128"/>
        <a:cs typeface="+mn-cs"/>
      </a:defRPr>
    </a:lvl3pPr>
    <a:lvl4pPr marL="1344168" indent="-192024" algn="l" defTabSz="384048" rtl="0" eaLnBrk="0" fontAlgn="base" hangingPunct="0">
      <a:spcBef>
        <a:spcPct val="0"/>
      </a:spcBef>
      <a:spcAft>
        <a:spcPct val="0"/>
      </a:spcAft>
      <a:defRPr sz="7980" kern="1200">
        <a:solidFill>
          <a:schemeClr val="bg1"/>
        </a:solidFill>
        <a:latin typeface="Calibri" charset="0"/>
        <a:ea typeface="MS PGothic" charset="-128"/>
        <a:cs typeface="+mn-cs"/>
      </a:defRPr>
    </a:lvl4pPr>
    <a:lvl5pPr marL="1728216" indent="-192024" algn="l" defTabSz="384048" rtl="0" eaLnBrk="0" fontAlgn="base" hangingPunct="0">
      <a:spcBef>
        <a:spcPct val="0"/>
      </a:spcBef>
      <a:spcAft>
        <a:spcPct val="0"/>
      </a:spcAft>
      <a:defRPr sz="7980" kern="1200">
        <a:solidFill>
          <a:schemeClr val="bg1"/>
        </a:solidFill>
        <a:latin typeface="Calibri" charset="0"/>
        <a:ea typeface="MS PGothic" charset="-128"/>
        <a:cs typeface="+mn-cs"/>
      </a:defRPr>
    </a:lvl5pPr>
    <a:lvl6pPr marL="1920240" algn="l" defTabSz="768096" rtl="0" eaLnBrk="1" latinLnBrk="0" hangingPunct="1">
      <a:defRPr sz="7980" kern="1200">
        <a:solidFill>
          <a:schemeClr val="bg1"/>
        </a:solidFill>
        <a:latin typeface="Calibri" charset="0"/>
        <a:ea typeface="MS PGothic" charset="-128"/>
        <a:cs typeface="+mn-cs"/>
      </a:defRPr>
    </a:lvl6pPr>
    <a:lvl7pPr marL="2304288" algn="l" defTabSz="768096" rtl="0" eaLnBrk="1" latinLnBrk="0" hangingPunct="1">
      <a:defRPr sz="7980" kern="1200">
        <a:solidFill>
          <a:schemeClr val="bg1"/>
        </a:solidFill>
        <a:latin typeface="Calibri" charset="0"/>
        <a:ea typeface="MS PGothic" charset="-128"/>
        <a:cs typeface="+mn-cs"/>
      </a:defRPr>
    </a:lvl7pPr>
    <a:lvl8pPr marL="2688336" algn="l" defTabSz="768096" rtl="0" eaLnBrk="1" latinLnBrk="0" hangingPunct="1">
      <a:defRPr sz="7980" kern="1200">
        <a:solidFill>
          <a:schemeClr val="bg1"/>
        </a:solidFill>
        <a:latin typeface="Calibri" charset="0"/>
        <a:ea typeface="MS PGothic" charset="-128"/>
        <a:cs typeface="+mn-cs"/>
      </a:defRPr>
    </a:lvl8pPr>
    <a:lvl9pPr marL="3072384" algn="l" defTabSz="768096" rtl="0" eaLnBrk="1" latinLnBrk="0" hangingPunct="1">
      <a:defRPr sz="7980" kern="1200">
        <a:solidFill>
          <a:schemeClr val="bg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58A4"/>
    <a:srgbClr val="3F6BB6"/>
    <a:srgbClr val="BFAE6C"/>
    <a:srgbClr val="181C47"/>
    <a:srgbClr val="BEAD6C"/>
    <a:srgbClr val="181E47"/>
    <a:srgbClr val="FCE0C4"/>
    <a:srgbClr val="E4C8F4"/>
    <a:srgbClr val="E4E27E"/>
    <a:srgbClr val="FC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7"/>
    <p:restoredTop sz="94522"/>
  </p:normalViewPr>
  <p:slideViewPr>
    <p:cSldViewPr>
      <p:cViewPr>
        <p:scale>
          <a:sx n="49" d="100"/>
          <a:sy n="49" d="100"/>
        </p:scale>
        <p:origin x="1112" y="-128"/>
      </p:cViewPr>
      <p:guideLst>
        <p:guide orient="horz" pos="2160"/>
        <p:guide pos="246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408275" y="-11728450"/>
            <a:ext cx="37668200" cy="282527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64F34FD4-DA21-B04B-8305-9B2F1220A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404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8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ＭＳ Ｐゴシック" charset="0"/>
      </a:defRPr>
    </a:lvl1pPr>
    <a:lvl2pPr marL="624078" indent="-240030" algn="l" defTabSz="38404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8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2pPr>
    <a:lvl3pPr marL="960120" indent="-192024" algn="l" defTabSz="38404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8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3pPr>
    <a:lvl4pPr marL="1344168" indent="-192024" algn="l" defTabSz="38404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8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4pPr>
    <a:lvl5pPr marL="1728216" indent="-192024" algn="l" defTabSz="38404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8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5pPr>
    <a:lvl6pPr marL="1920240" algn="l" defTabSz="768096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288" algn="l" defTabSz="768096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336" algn="l" defTabSz="768096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384" algn="l" defTabSz="768096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47A6CD-BD6D-3540-A461-66D11F168A97}" type="slidenum">
              <a:rPr lang="en-US" altLang="en-US">
                <a:latin typeface="Calibri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Calibri" charset="0"/>
            </a:endParaRPr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E165FC4-35C8-254E-85F3-8798C2951948}" type="slidenum">
              <a:rPr lang="en-US" altLang="en-US">
                <a:latin typeface="Calibri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Calibri" charset="0"/>
            </a:endParaRPr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5334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72" y="10226675"/>
            <a:ext cx="37308064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18653126"/>
            <a:ext cx="30724929" cy="8413751"/>
          </a:xfrm>
        </p:spPr>
        <p:txBody>
          <a:bodyPr/>
          <a:lstStyle>
            <a:lvl1pPr marL="0" indent="0" algn="ctr">
              <a:buNone/>
              <a:defRPr/>
            </a:lvl1pPr>
            <a:lvl2pPr marL="374081" indent="0" algn="ctr">
              <a:buNone/>
              <a:defRPr/>
            </a:lvl2pPr>
            <a:lvl3pPr marL="748162" indent="0" algn="ctr">
              <a:buNone/>
              <a:defRPr/>
            </a:lvl3pPr>
            <a:lvl4pPr marL="1122243" indent="0" algn="ctr">
              <a:buNone/>
              <a:defRPr/>
            </a:lvl4pPr>
            <a:lvl5pPr marL="1496324" indent="0" algn="ctr">
              <a:buNone/>
              <a:defRPr/>
            </a:lvl5pPr>
            <a:lvl6pPr marL="1870405" indent="0" algn="ctr">
              <a:buNone/>
              <a:defRPr/>
            </a:lvl6pPr>
            <a:lvl7pPr marL="2244486" indent="0" algn="ctr">
              <a:buNone/>
              <a:defRPr/>
            </a:lvl7pPr>
            <a:lvl8pPr marL="2618567" indent="0" algn="ctr">
              <a:buNone/>
              <a:defRPr/>
            </a:lvl8pPr>
            <a:lvl9pPr marL="299264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5136A-DEF6-2C47-BB93-04D8EC0F7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859C8-FEEC-7145-B8CA-E5C9B6AFD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17583" y="298450"/>
            <a:ext cx="9873343" cy="29100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37" y="298450"/>
            <a:ext cx="29492121" cy="29100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244F4-6609-9745-8E4B-107A91731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6B033-6FA8-B842-AF1A-7BD628754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21153439"/>
            <a:ext cx="37308064" cy="6537325"/>
          </a:xfrm>
        </p:spPr>
        <p:txBody>
          <a:bodyPr anchor="t"/>
          <a:lstStyle>
            <a:lvl1pPr algn="l">
              <a:defRPr sz="327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13952538"/>
            <a:ext cx="37308064" cy="7200900"/>
          </a:xfrm>
        </p:spPr>
        <p:txBody>
          <a:bodyPr anchor="b"/>
          <a:lstStyle>
            <a:lvl1pPr marL="0" indent="0">
              <a:buNone/>
              <a:defRPr sz="1636"/>
            </a:lvl1pPr>
            <a:lvl2pPr marL="374081" indent="0">
              <a:buNone/>
              <a:defRPr sz="1473"/>
            </a:lvl2pPr>
            <a:lvl3pPr marL="748162" indent="0">
              <a:buNone/>
              <a:defRPr sz="1309"/>
            </a:lvl3pPr>
            <a:lvl4pPr marL="1122243" indent="0">
              <a:buNone/>
              <a:defRPr sz="1145"/>
            </a:lvl4pPr>
            <a:lvl5pPr marL="1496324" indent="0">
              <a:buNone/>
              <a:defRPr sz="1145"/>
            </a:lvl5pPr>
            <a:lvl6pPr marL="1870405" indent="0">
              <a:buNone/>
              <a:defRPr sz="1145"/>
            </a:lvl6pPr>
            <a:lvl7pPr marL="2244486" indent="0">
              <a:buNone/>
              <a:defRPr sz="1145"/>
            </a:lvl7pPr>
            <a:lvl8pPr marL="2618567" indent="0">
              <a:buNone/>
              <a:defRPr sz="1145"/>
            </a:lvl8pPr>
            <a:lvl9pPr marL="2992648" indent="0">
              <a:buNone/>
              <a:defRPr sz="11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86E95-5F44-1947-8DEC-7D72B27C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35" y="7680326"/>
            <a:ext cx="19682732" cy="21718588"/>
          </a:xfrm>
        </p:spPr>
        <p:txBody>
          <a:bodyPr/>
          <a:lstStyle>
            <a:lvl1pPr>
              <a:defRPr sz="2291"/>
            </a:lvl1pPr>
            <a:lvl2pPr>
              <a:defRPr sz="1964"/>
            </a:lvl2pPr>
            <a:lvl3pPr>
              <a:defRPr sz="1636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8193" y="7680326"/>
            <a:ext cx="19682733" cy="21718588"/>
          </a:xfrm>
        </p:spPr>
        <p:txBody>
          <a:bodyPr/>
          <a:lstStyle>
            <a:lvl1pPr>
              <a:defRPr sz="2291"/>
            </a:lvl1pPr>
            <a:lvl2pPr>
              <a:defRPr sz="1964"/>
            </a:lvl2pPr>
            <a:lvl3pPr>
              <a:defRPr sz="1636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B5D64-2AB6-B744-8AD2-7659BE7CB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6" y="1317625"/>
            <a:ext cx="39501536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3" y="7369177"/>
            <a:ext cx="19392900" cy="3070225"/>
          </a:xfrm>
        </p:spPr>
        <p:txBody>
          <a:bodyPr anchor="b"/>
          <a:lstStyle>
            <a:lvl1pPr marL="0" indent="0">
              <a:buNone/>
              <a:defRPr sz="1964" b="1"/>
            </a:lvl1pPr>
            <a:lvl2pPr marL="374081" indent="0">
              <a:buNone/>
              <a:defRPr sz="1636" b="1"/>
            </a:lvl2pPr>
            <a:lvl3pPr marL="748162" indent="0">
              <a:buNone/>
              <a:defRPr sz="1473" b="1"/>
            </a:lvl3pPr>
            <a:lvl4pPr marL="1122243" indent="0">
              <a:buNone/>
              <a:defRPr sz="1309" b="1"/>
            </a:lvl4pPr>
            <a:lvl5pPr marL="1496324" indent="0">
              <a:buNone/>
              <a:defRPr sz="1309" b="1"/>
            </a:lvl5pPr>
            <a:lvl6pPr marL="1870405" indent="0">
              <a:buNone/>
              <a:defRPr sz="1309" b="1"/>
            </a:lvl6pPr>
            <a:lvl7pPr marL="2244486" indent="0">
              <a:buNone/>
              <a:defRPr sz="1309" b="1"/>
            </a:lvl7pPr>
            <a:lvl8pPr marL="2618567" indent="0">
              <a:buNone/>
              <a:defRPr sz="1309" b="1"/>
            </a:lvl8pPr>
            <a:lvl9pPr marL="2992648" indent="0">
              <a:buNone/>
              <a:defRPr sz="13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3" y="10439402"/>
            <a:ext cx="19392900" cy="18965863"/>
          </a:xfrm>
        </p:spPr>
        <p:txBody>
          <a:bodyPr/>
          <a:lstStyle>
            <a:lvl1pPr>
              <a:defRPr sz="1964"/>
            </a:lvl1pPr>
            <a:lvl2pPr>
              <a:defRPr sz="1636"/>
            </a:lvl2pPr>
            <a:lvl3pPr>
              <a:defRPr sz="1473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4" y="7369177"/>
            <a:ext cx="19399704" cy="3070225"/>
          </a:xfrm>
        </p:spPr>
        <p:txBody>
          <a:bodyPr anchor="b"/>
          <a:lstStyle>
            <a:lvl1pPr marL="0" indent="0">
              <a:buNone/>
              <a:defRPr sz="1964" b="1"/>
            </a:lvl1pPr>
            <a:lvl2pPr marL="374081" indent="0">
              <a:buNone/>
              <a:defRPr sz="1636" b="1"/>
            </a:lvl2pPr>
            <a:lvl3pPr marL="748162" indent="0">
              <a:buNone/>
              <a:defRPr sz="1473" b="1"/>
            </a:lvl3pPr>
            <a:lvl4pPr marL="1122243" indent="0">
              <a:buNone/>
              <a:defRPr sz="1309" b="1"/>
            </a:lvl4pPr>
            <a:lvl5pPr marL="1496324" indent="0">
              <a:buNone/>
              <a:defRPr sz="1309" b="1"/>
            </a:lvl5pPr>
            <a:lvl6pPr marL="1870405" indent="0">
              <a:buNone/>
              <a:defRPr sz="1309" b="1"/>
            </a:lvl6pPr>
            <a:lvl7pPr marL="2244486" indent="0">
              <a:buNone/>
              <a:defRPr sz="1309" b="1"/>
            </a:lvl7pPr>
            <a:lvl8pPr marL="2618567" indent="0">
              <a:buNone/>
              <a:defRPr sz="1309" b="1"/>
            </a:lvl8pPr>
            <a:lvl9pPr marL="2992648" indent="0">
              <a:buNone/>
              <a:defRPr sz="13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4" y="10439402"/>
            <a:ext cx="19399704" cy="18965863"/>
          </a:xfrm>
        </p:spPr>
        <p:txBody>
          <a:bodyPr/>
          <a:lstStyle>
            <a:lvl1pPr>
              <a:defRPr sz="1964"/>
            </a:lvl1pPr>
            <a:lvl2pPr>
              <a:defRPr sz="1636"/>
            </a:lvl2pPr>
            <a:lvl3pPr>
              <a:defRPr sz="1473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6F0B-6533-FA4A-928E-7A8BAE638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62568-AC0A-D14B-9C71-66D8A5783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6B40A-F761-484D-BBF4-872A1C54B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3" y="1311275"/>
            <a:ext cx="14439900" cy="5576888"/>
          </a:xfrm>
        </p:spPr>
        <p:txBody>
          <a:bodyPr anchor="b"/>
          <a:lstStyle>
            <a:lvl1pPr algn="l">
              <a:defRPr sz="163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311275"/>
            <a:ext cx="24536400" cy="28093988"/>
          </a:xfrm>
        </p:spPr>
        <p:txBody>
          <a:bodyPr/>
          <a:lstStyle>
            <a:lvl1pPr>
              <a:defRPr sz="2618"/>
            </a:lvl1pPr>
            <a:lvl2pPr>
              <a:defRPr sz="2291"/>
            </a:lvl2pPr>
            <a:lvl3pPr>
              <a:defRPr sz="1964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3" y="6888163"/>
            <a:ext cx="14439900" cy="22517100"/>
          </a:xfrm>
        </p:spPr>
        <p:txBody>
          <a:bodyPr/>
          <a:lstStyle>
            <a:lvl1pPr marL="0" indent="0">
              <a:buNone/>
              <a:defRPr sz="1145"/>
            </a:lvl1pPr>
            <a:lvl2pPr marL="374081" indent="0">
              <a:buNone/>
              <a:defRPr sz="982"/>
            </a:lvl2pPr>
            <a:lvl3pPr marL="748162" indent="0">
              <a:buNone/>
              <a:defRPr sz="818"/>
            </a:lvl3pPr>
            <a:lvl4pPr marL="1122243" indent="0">
              <a:buNone/>
              <a:defRPr sz="736"/>
            </a:lvl4pPr>
            <a:lvl5pPr marL="1496324" indent="0">
              <a:buNone/>
              <a:defRPr sz="736"/>
            </a:lvl5pPr>
            <a:lvl6pPr marL="1870405" indent="0">
              <a:buNone/>
              <a:defRPr sz="736"/>
            </a:lvl6pPr>
            <a:lvl7pPr marL="2244486" indent="0">
              <a:buNone/>
              <a:defRPr sz="736"/>
            </a:lvl7pPr>
            <a:lvl8pPr marL="2618567" indent="0">
              <a:buNone/>
              <a:defRPr sz="736"/>
            </a:lvl8pPr>
            <a:lvl9pPr marL="2992648" indent="0">
              <a:buNone/>
              <a:defRPr sz="7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D514-085B-6441-ABBD-B6864BA30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40" y="23042564"/>
            <a:ext cx="26335264" cy="2720975"/>
          </a:xfrm>
        </p:spPr>
        <p:txBody>
          <a:bodyPr anchor="b"/>
          <a:lstStyle>
            <a:lvl1pPr algn="l">
              <a:defRPr sz="163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40" y="2941639"/>
            <a:ext cx="26335264" cy="19750087"/>
          </a:xfrm>
        </p:spPr>
        <p:txBody>
          <a:bodyPr/>
          <a:lstStyle>
            <a:lvl1pPr marL="0" indent="0">
              <a:buNone/>
              <a:defRPr sz="2618"/>
            </a:lvl1pPr>
            <a:lvl2pPr marL="374081" indent="0">
              <a:buNone/>
              <a:defRPr sz="2291"/>
            </a:lvl2pPr>
            <a:lvl3pPr marL="748162" indent="0">
              <a:buNone/>
              <a:defRPr sz="1964"/>
            </a:lvl3pPr>
            <a:lvl4pPr marL="1122243" indent="0">
              <a:buNone/>
              <a:defRPr sz="1636"/>
            </a:lvl4pPr>
            <a:lvl5pPr marL="1496324" indent="0">
              <a:buNone/>
              <a:defRPr sz="1636"/>
            </a:lvl5pPr>
            <a:lvl6pPr marL="1870405" indent="0">
              <a:buNone/>
              <a:defRPr sz="1636"/>
            </a:lvl6pPr>
            <a:lvl7pPr marL="2244486" indent="0">
              <a:buNone/>
              <a:defRPr sz="1636"/>
            </a:lvl7pPr>
            <a:lvl8pPr marL="2618567" indent="0">
              <a:buNone/>
              <a:defRPr sz="1636"/>
            </a:lvl8pPr>
            <a:lvl9pPr marL="2992648" indent="0">
              <a:buNone/>
              <a:defRPr sz="1636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40" y="25763540"/>
            <a:ext cx="26335264" cy="3862387"/>
          </a:xfrm>
        </p:spPr>
        <p:txBody>
          <a:bodyPr/>
          <a:lstStyle>
            <a:lvl1pPr marL="0" indent="0">
              <a:buNone/>
              <a:defRPr sz="1145"/>
            </a:lvl1pPr>
            <a:lvl2pPr marL="374081" indent="0">
              <a:buNone/>
              <a:defRPr sz="982"/>
            </a:lvl2pPr>
            <a:lvl3pPr marL="748162" indent="0">
              <a:buNone/>
              <a:defRPr sz="818"/>
            </a:lvl3pPr>
            <a:lvl4pPr marL="1122243" indent="0">
              <a:buNone/>
              <a:defRPr sz="736"/>
            </a:lvl4pPr>
            <a:lvl5pPr marL="1496324" indent="0">
              <a:buNone/>
              <a:defRPr sz="736"/>
            </a:lvl5pPr>
            <a:lvl6pPr marL="1870405" indent="0">
              <a:buNone/>
              <a:defRPr sz="736"/>
            </a:lvl6pPr>
            <a:lvl7pPr marL="2244486" indent="0">
              <a:buNone/>
              <a:defRPr sz="736"/>
            </a:lvl7pPr>
            <a:lvl8pPr marL="2618567" indent="0">
              <a:buNone/>
              <a:defRPr sz="736"/>
            </a:lvl8pPr>
            <a:lvl9pPr marL="2992648" indent="0">
              <a:buNone/>
              <a:defRPr sz="7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873D8-884E-6D4B-8935-C7603BD15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94833" y="297440"/>
            <a:ext cx="39496093" cy="75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80600" tIns="240480" rIns="480600" bIns="240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833" y="7680181"/>
            <a:ext cx="39496093" cy="2171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80600" tIns="240480" rIns="480600" bIns="240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2194833" y="30420686"/>
            <a:ext cx="10235293" cy="19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600" tIns="240480" rIns="480600" bIns="24048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374081" algn="l"/>
                <a:tab pos="748162" algn="l"/>
                <a:tab pos="1122243" algn="l"/>
                <a:tab pos="1496324" algn="l"/>
                <a:tab pos="1870405" algn="l"/>
                <a:tab pos="2244486" algn="l"/>
                <a:tab pos="2618567" algn="l"/>
                <a:tab pos="2992648" algn="l"/>
                <a:tab pos="3366729" algn="l"/>
                <a:tab pos="3740810" algn="l"/>
                <a:tab pos="4114891" algn="l"/>
                <a:tab pos="4488972" algn="l"/>
                <a:tab pos="4863054" algn="l"/>
                <a:tab pos="5237135" algn="l"/>
                <a:tab pos="5611216" algn="l"/>
                <a:tab pos="5985297" algn="l"/>
                <a:tab pos="6359378" algn="l"/>
                <a:tab pos="6733459" algn="l"/>
                <a:tab pos="7107540" algn="l"/>
                <a:tab pos="7481621" algn="l"/>
                <a:tab pos="7699835" algn="l"/>
                <a:tab pos="8292130" algn="l"/>
                <a:tab pos="8884425" algn="l"/>
                <a:tab pos="9476720" algn="l"/>
              </a:tabLst>
              <a:defRPr>
                <a:solidFill>
                  <a:srgbClr val="000000"/>
                </a:solidFill>
                <a:latin typeface="Calibri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14996433" y="30510307"/>
            <a:ext cx="13898336" cy="175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6529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455633" y="30420686"/>
            <a:ext cx="10235293" cy="19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600" tIns="240480" rIns="480600" bIns="24048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374081" algn="l"/>
                <a:tab pos="748162" algn="l"/>
                <a:tab pos="1122243" algn="l"/>
                <a:tab pos="1496324" algn="l"/>
                <a:tab pos="1870405" algn="l"/>
                <a:tab pos="2244486" algn="l"/>
                <a:tab pos="2618567" algn="l"/>
                <a:tab pos="2992648" algn="l"/>
                <a:tab pos="3366729" algn="l"/>
                <a:tab pos="3740810" algn="l"/>
                <a:tab pos="4114891" algn="l"/>
                <a:tab pos="4488972" algn="l"/>
                <a:tab pos="4863054" algn="l"/>
                <a:tab pos="5237135" algn="l"/>
                <a:tab pos="5611216" algn="l"/>
                <a:tab pos="5985297" algn="l"/>
                <a:tab pos="6359378" algn="l"/>
                <a:tab pos="6733459" algn="l"/>
                <a:tab pos="7107540" algn="l"/>
                <a:tab pos="7481621" algn="l"/>
                <a:tab pos="7699835" algn="l"/>
                <a:tab pos="8292130" algn="l"/>
                <a:tab pos="8884425" algn="l"/>
                <a:tab pos="9476720" algn="l"/>
              </a:tabLst>
              <a:defRPr smtClean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B58B546-8FFC-5148-96F9-5430F0C0B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408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9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37408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900">
          <a:solidFill>
            <a:srgbClr val="000000"/>
          </a:solidFill>
          <a:latin typeface="Calibri" pitchFamily="32" charset="0"/>
          <a:ea typeface="MS PGothic" panose="020B0600070205080204" pitchFamily="34" charset="-128"/>
          <a:cs typeface="Bitstream Vera Sans" charset="0"/>
        </a:defRPr>
      </a:lvl2pPr>
      <a:lvl3pPr algn="ctr" defTabSz="37408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900">
          <a:solidFill>
            <a:srgbClr val="000000"/>
          </a:solidFill>
          <a:latin typeface="Calibri" pitchFamily="32" charset="0"/>
          <a:ea typeface="MS PGothic" panose="020B0600070205080204" pitchFamily="34" charset="-128"/>
          <a:cs typeface="Bitstream Vera Sans" charset="0"/>
        </a:defRPr>
      </a:lvl3pPr>
      <a:lvl4pPr algn="ctr" defTabSz="37408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900">
          <a:solidFill>
            <a:srgbClr val="000000"/>
          </a:solidFill>
          <a:latin typeface="Calibri" pitchFamily="32" charset="0"/>
          <a:ea typeface="MS PGothic" panose="020B0600070205080204" pitchFamily="34" charset="-128"/>
          <a:cs typeface="Bitstream Vera Sans" charset="0"/>
        </a:defRPr>
      </a:lvl4pPr>
      <a:lvl5pPr algn="ctr" defTabSz="37408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900">
          <a:solidFill>
            <a:srgbClr val="000000"/>
          </a:solidFill>
          <a:latin typeface="Calibri" pitchFamily="32" charset="0"/>
          <a:ea typeface="MS PGothic" panose="020B0600070205080204" pitchFamily="34" charset="-128"/>
          <a:cs typeface="Bitstream Vera Sans" charset="0"/>
        </a:defRPr>
      </a:lvl5pPr>
      <a:lvl6pPr marL="2057446" indent="-187041" algn="ctr" defTabSz="37408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900">
          <a:solidFill>
            <a:srgbClr val="000000"/>
          </a:solidFill>
          <a:latin typeface="Calibri" pitchFamily="32" charset="0"/>
          <a:ea typeface="Bitstream Vera Sans" charset="0"/>
          <a:cs typeface="Bitstream Vera Sans" charset="0"/>
        </a:defRPr>
      </a:lvl6pPr>
      <a:lvl7pPr marL="2431527" indent="-187041" algn="ctr" defTabSz="37408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900">
          <a:solidFill>
            <a:srgbClr val="000000"/>
          </a:solidFill>
          <a:latin typeface="Calibri" pitchFamily="32" charset="0"/>
          <a:ea typeface="Bitstream Vera Sans" charset="0"/>
          <a:cs typeface="Bitstream Vera Sans" charset="0"/>
        </a:defRPr>
      </a:lvl7pPr>
      <a:lvl8pPr marL="2805608" indent="-187041" algn="ctr" defTabSz="37408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900">
          <a:solidFill>
            <a:srgbClr val="000000"/>
          </a:solidFill>
          <a:latin typeface="Calibri" pitchFamily="32" charset="0"/>
          <a:ea typeface="Bitstream Vera Sans" charset="0"/>
          <a:cs typeface="Bitstream Vera Sans" charset="0"/>
        </a:defRPr>
      </a:lvl8pPr>
      <a:lvl9pPr marL="3179689" indent="-187041" algn="ctr" defTabSz="37408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900">
          <a:solidFill>
            <a:srgbClr val="000000"/>
          </a:solidFill>
          <a:latin typeface="Calibri" pitchFamily="32" charset="0"/>
          <a:ea typeface="Bitstream Vera Sans" charset="0"/>
          <a:cs typeface="Bitstream Vera Sans" charset="0"/>
        </a:defRPr>
      </a:lvl9pPr>
    </p:titleStyle>
    <p:bodyStyle>
      <a:lvl1pPr marL="280561" indent="-280561" algn="l" defTabSz="374081" rtl="0" eaLnBrk="0" fontAlgn="base" hangingPunct="0">
        <a:spcBef>
          <a:spcPts val="3436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3746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607882" indent="-233801" algn="l" defTabSz="374081" rtl="0" eaLnBrk="0" fontAlgn="base" hangingPunct="0">
        <a:spcBef>
          <a:spcPts val="3007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28">
          <a:solidFill>
            <a:srgbClr val="000000"/>
          </a:solidFill>
          <a:latin typeface="+mn-lt"/>
          <a:ea typeface="+mn-ea"/>
          <a:cs typeface="+mn-cs"/>
        </a:defRPr>
      </a:lvl2pPr>
      <a:lvl3pPr marL="935203" indent="-187041" algn="l" defTabSz="374081" rtl="0" eaLnBrk="0" fontAlgn="base" hangingPunct="0">
        <a:spcBef>
          <a:spcPts val="2577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0309">
          <a:solidFill>
            <a:srgbClr val="000000"/>
          </a:solidFill>
          <a:latin typeface="+mn-lt"/>
          <a:ea typeface="+mn-ea"/>
          <a:cs typeface="+mn-cs"/>
        </a:defRPr>
      </a:lvl3pPr>
      <a:lvl4pPr marL="1309284" indent="-187041" algn="l" defTabSz="374081" rtl="0" eaLnBrk="0" fontAlgn="base" hangingPunct="0">
        <a:spcBef>
          <a:spcPts val="214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8591">
          <a:solidFill>
            <a:srgbClr val="000000"/>
          </a:solidFill>
          <a:latin typeface="+mn-lt"/>
          <a:ea typeface="+mn-ea"/>
          <a:cs typeface="+mn-cs"/>
        </a:defRPr>
      </a:lvl4pPr>
      <a:lvl5pPr marL="1683365" indent="-187041" algn="l" defTabSz="374081" rtl="0" eaLnBrk="0" fontAlgn="base" hangingPunct="0">
        <a:spcBef>
          <a:spcPts val="214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8591">
          <a:solidFill>
            <a:srgbClr val="000000"/>
          </a:solidFill>
          <a:latin typeface="+mn-lt"/>
          <a:ea typeface="+mn-ea"/>
          <a:cs typeface="+mn-cs"/>
        </a:defRPr>
      </a:lvl5pPr>
      <a:lvl6pPr marL="2057446" indent="-187041" algn="l" defTabSz="374081" rtl="0" fontAlgn="base">
        <a:spcBef>
          <a:spcPts val="214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591">
          <a:solidFill>
            <a:srgbClr val="000000"/>
          </a:solidFill>
          <a:latin typeface="+mn-lt"/>
          <a:ea typeface="+mn-ea"/>
          <a:cs typeface="+mn-cs"/>
        </a:defRPr>
      </a:lvl6pPr>
      <a:lvl7pPr marL="2431527" indent="-187041" algn="l" defTabSz="374081" rtl="0" fontAlgn="base">
        <a:spcBef>
          <a:spcPts val="214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591">
          <a:solidFill>
            <a:srgbClr val="000000"/>
          </a:solidFill>
          <a:latin typeface="+mn-lt"/>
          <a:ea typeface="+mn-ea"/>
          <a:cs typeface="+mn-cs"/>
        </a:defRPr>
      </a:lvl7pPr>
      <a:lvl8pPr marL="2805608" indent="-187041" algn="l" defTabSz="374081" rtl="0" fontAlgn="base">
        <a:spcBef>
          <a:spcPts val="214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591">
          <a:solidFill>
            <a:srgbClr val="000000"/>
          </a:solidFill>
          <a:latin typeface="+mn-lt"/>
          <a:ea typeface="+mn-ea"/>
          <a:cs typeface="+mn-cs"/>
        </a:defRPr>
      </a:lvl8pPr>
      <a:lvl9pPr marL="3179689" indent="-187041" algn="l" defTabSz="374081" rtl="0" fontAlgn="base">
        <a:spcBef>
          <a:spcPts val="214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59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1pPr>
      <a:lvl2pPr marL="374081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2pPr>
      <a:lvl3pPr marL="748162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22243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4pPr>
      <a:lvl5pPr marL="1496324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5pPr>
      <a:lvl6pPr marL="1870405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6pPr>
      <a:lvl7pPr marL="2244486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7pPr>
      <a:lvl8pPr marL="2618567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8pPr>
      <a:lvl9pPr marL="2992648" algn="l" defTabSz="748162" rtl="0" eaLnBrk="1" latinLnBrk="0" hangingPunct="1">
        <a:defRPr sz="14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576564" y="17798821"/>
            <a:ext cx="10697036" cy="9829800"/>
          </a:xfrm>
          <a:prstGeom prst="rect">
            <a:avLst/>
          </a:prstGeom>
          <a:solidFill>
            <a:srgbClr val="181C4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9500" b="0" i="0" u="none" strike="noStrike" cap="none" normalizeH="0" baseline="0" smtClean="0">
              <a:ln>
                <a:noFill/>
              </a:ln>
              <a:solidFill>
                <a:srgbClr val="BFAE6C"/>
              </a:solidFill>
              <a:effectLst/>
              <a:latin typeface="Calibri" pitchFamily="32" charset="0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1246909" y="31546800"/>
            <a:ext cx="41472716" cy="1175472"/>
          </a:xfrm>
          <a:prstGeom prst="roundRect">
            <a:avLst>
              <a:gd name="adj" fmla="val 16667"/>
            </a:avLst>
          </a:prstGeom>
          <a:solidFill>
            <a:srgbClr val="BEAD6C"/>
          </a:solidFill>
          <a:ln w="76200">
            <a:solidFill>
              <a:srgbClr val="181E4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6529"/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1233921" y="261072"/>
            <a:ext cx="41472716" cy="4245985"/>
          </a:xfrm>
          <a:prstGeom prst="roundRect">
            <a:avLst>
              <a:gd name="adj" fmla="val 16667"/>
            </a:avLst>
          </a:prstGeom>
          <a:solidFill>
            <a:srgbClr val="181E47"/>
          </a:solidFill>
          <a:ln w="76200">
            <a:solidFill>
              <a:srgbClr val="BEAD6C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6529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20982" y="31927368"/>
            <a:ext cx="7724342" cy="5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2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16800">
                <a:solidFill>
                  <a:srgbClr val="000000"/>
                </a:solidFill>
                <a:latin typeface="Calibri" charset="0"/>
                <a:ea typeface="MS PGothic" charset="-128"/>
                <a:cs typeface="Bitstream Vera Sans" charset="0"/>
              </a:defRPr>
            </a:lvl1pPr>
            <a:lvl2pPr>
              <a:spcBef>
                <a:spcPts val="36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147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31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126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26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26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2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2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2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2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109" b="1" dirty="0">
                <a:solidFill>
                  <a:srgbClr val="181E47"/>
                </a:solidFill>
              </a:rPr>
              <a:t>MIDAS Informatics Services Group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446837" y="31927368"/>
            <a:ext cx="20837670" cy="5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2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16800">
                <a:solidFill>
                  <a:srgbClr val="000000"/>
                </a:solidFill>
                <a:latin typeface="Calibri" charset="0"/>
                <a:ea typeface="MS PGothic" charset="-128"/>
                <a:cs typeface="Bitstream Vera Sans" charset="0"/>
              </a:defRPr>
            </a:lvl1pPr>
            <a:lvl2pPr>
              <a:spcBef>
                <a:spcPts val="36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147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31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126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26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26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2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2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2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2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  <a:defRPr sz="10500">
                <a:solidFill>
                  <a:srgbClr val="000000"/>
                </a:solidFill>
                <a:latin typeface="Calibri" charset="0"/>
                <a:ea typeface="Bitstream Vera Sans" charset="0"/>
                <a:cs typeface="Bitstream Vera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109" b="1" dirty="0">
                <a:solidFill>
                  <a:srgbClr val="181E47"/>
                </a:solidFill>
              </a:rPr>
              <a:t>University of Pittsburgh, </a:t>
            </a:r>
            <a:r>
              <a:rPr lang="en-US" altLang="en-US" sz="3109" b="1" dirty="0" smtClean="0">
                <a:solidFill>
                  <a:srgbClr val="181E47"/>
                </a:solidFill>
              </a:rPr>
              <a:t>Pittsburgh </a:t>
            </a:r>
            <a:r>
              <a:rPr lang="en-US" altLang="en-US" sz="3109" b="1" dirty="0">
                <a:solidFill>
                  <a:srgbClr val="181E47"/>
                </a:solidFill>
              </a:rPr>
              <a:t>Supercomputing Center, Carnegie Mellon University, University of Florida, Johns Hopkins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7790152" y="336097"/>
            <a:ext cx="31605248" cy="3931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3636" tIns="36818" rIns="73636" bIns="36818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9500">
                <a:solidFill>
                  <a:schemeClr val="bg1"/>
                </a:solidFill>
                <a:latin typeface="Calibri" charset="0"/>
                <a:ea typeface="ＭＳ Ｐゴシック" charset="0"/>
                <a:cs typeface="Bitstream Vera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9500">
                <a:solidFill>
                  <a:schemeClr val="bg1"/>
                </a:solidFill>
                <a:latin typeface="Calibri" charset="0"/>
                <a:ea typeface="Bitstream Vera Sans" charset="0"/>
                <a:cs typeface="Bitstream Vera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9500">
                <a:solidFill>
                  <a:schemeClr val="bg1"/>
                </a:solidFill>
                <a:latin typeface="Calibri" charset="0"/>
                <a:ea typeface="Bitstream Vera Sans" charset="0"/>
                <a:cs typeface="Bitstream Vera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9500">
                <a:solidFill>
                  <a:schemeClr val="bg1"/>
                </a:solidFill>
                <a:latin typeface="Calibri" charset="0"/>
                <a:ea typeface="Bitstream Vera Sans" charset="0"/>
                <a:cs typeface="Bitstream Vera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9500">
                <a:solidFill>
                  <a:schemeClr val="bg1"/>
                </a:solidFill>
                <a:latin typeface="Calibri" charset="0"/>
                <a:ea typeface="Bitstream Vera Sans" charset="0"/>
                <a:cs typeface="Bitstream Vera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9500">
                <a:solidFill>
                  <a:schemeClr val="bg1"/>
                </a:solidFill>
                <a:latin typeface="Calibri" charset="0"/>
                <a:ea typeface="Bitstream Vera Sans" charset="0"/>
                <a:cs typeface="Bitstream Vera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9500">
                <a:solidFill>
                  <a:schemeClr val="bg1"/>
                </a:solidFill>
                <a:latin typeface="Calibri" charset="0"/>
                <a:ea typeface="Bitstream Vera Sans" charset="0"/>
                <a:cs typeface="Bitstream Vera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9500">
                <a:solidFill>
                  <a:schemeClr val="bg1"/>
                </a:solidFill>
                <a:latin typeface="Calibri" charset="0"/>
                <a:ea typeface="Bitstream Vera Sans" charset="0"/>
                <a:cs typeface="Bitstream Vera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9500">
                <a:solidFill>
                  <a:schemeClr val="bg1"/>
                </a:solidFill>
                <a:latin typeface="Calibri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sz="8182" b="1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rgbClr val="BEAD6C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 MIDAS Digital Commons</a:t>
            </a:r>
            <a:endParaRPr lang="en-US" sz="8182" b="1" dirty="0">
              <a:ln w="31550" cmpd="sng">
                <a:solidFill>
                  <a:schemeClr val="bg1"/>
                </a:solidFill>
                <a:prstDash val="solid"/>
              </a:ln>
              <a:solidFill>
                <a:srgbClr val="BEAD6C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 eaLnBrk="1" hangingPunct="1">
              <a:buSzPct val="100000"/>
              <a:defRPr/>
            </a:pPr>
            <a:r>
              <a:rPr lang="en-US" sz="4000" dirty="0"/>
              <a:t>Michael Wagner</a:t>
            </a:r>
            <a:r>
              <a:rPr lang="en-US" sz="4000" baseline="30000" dirty="0"/>
              <a:t>1</a:t>
            </a:r>
            <a:r>
              <a:rPr lang="en-US" sz="4000" dirty="0"/>
              <a:t>, MD, PhD, William Hogan</a:t>
            </a:r>
            <a:r>
              <a:rPr lang="en-US" sz="4000" baseline="30000" dirty="0"/>
              <a:t>2</a:t>
            </a:r>
            <a:r>
              <a:rPr lang="en-US" sz="4000" dirty="0"/>
              <a:t> MD, MS, Wilbert van Panhuis</a:t>
            </a:r>
            <a:r>
              <a:rPr lang="en-US" sz="4000" baseline="30000" dirty="0"/>
              <a:t>4</a:t>
            </a:r>
            <a:r>
              <a:rPr lang="en-US" sz="4000" dirty="0"/>
              <a:t> MD PhD, Jeremy Espino</a:t>
            </a:r>
            <a:r>
              <a:rPr lang="en-US" sz="4000" baseline="30000" dirty="0"/>
              <a:t>1</a:t>
            </a:r>
            <a:r>
              <a:rPr lang="en-US" sz="4000" dirty="0"/>
              <a:t> MD MS</a:t>
            </a:r>
            <a:r>
              <a:rPr lang="en-US" sz="4000" dirty="0" smtClean="0"/>
              <a:t>,</a:t>
            </a:r>
          </a:p>
          <a:p>
            <a:pPr algn="ctr" eaLnBrk="1" hangingPunct="1">
              <a:buSzPct val="100000"/>
              <a:defRPr/>
            </a:pPr>
            <a:r>
              <a:rPr lang="en-US" sz="4000" dirty="0" smtClean="0"/>
              <a:t>Shawn </a:t>
            </a:r>
            <a:r>
              <a:rPr lang="en-US" sz="4000" dirty="0"/>
              <a:t>Brown</a:t>
            </a:r>
            <a:r>
              <a:rPr lang="en-US" sz="4000" baseline="30000" dirty="0"/>
              <a:t>3</a:t>
            </a:r>
            <a:r>
              <a:rPr lang="en-US" sz="4000" dirty="0"/>
              <a:t> PhD, </a:t>
            </a:r>
            <a:r>
              <a:rPr lang="en-US" sz="4000" dirty="0" smtClean="0"/>
              <a:t>Jay </a:t>
            </a:r>
            <a:r>
              <a:rPr lang="en-US" sz="4000" dirty="0"/>
              <a:t>DePasse</a:t>
            </a:r>
            <a:r>
              <a:rPr lang="en-US" sz="4000" baseline="30000" dirty="0"/>
              <a:t>3</a:t>
            </a:r>
            <a:r>
              <a:rPr lang="en-US" sz="4000" dirty="0"/>
              <a:t>, John Levander</a:t>
            </a:r>
            <a:r>
              <a:rPr lang="en-US" sz="4000" baseline="30000" dirty="0"/>
              <a:t>1</a:t>
            </a:r>
            <a:r>
              <a:rPr lang="en-US" sz="4000" dirty="0"/>
              <a:t>, Adam Darr</a:t>
            </a:r>
            <a:r>
              <a:rPr lang="en-US" sz="4000" baseline="30000" dirty="0"/>
              <a:t>1</a:t>
            </a:r>
            <a:r>
              <a:rPr lang="en-US" sz="4000" dirty="0"/>
              <a:t>, Max Sibilla</a:t>
            </a:r>
            <a:r>
              <a:rPr lang="en-US" sz="4000" baseline="30000" dirty="0"/>
              <a:t>1</a:t>
            </a:r>
            <a:r>
              <a:rPr lang="en-US" sz="4000" dirty="0"/>
              <a:t>, </a:t>
            </a:r>
            <a:r>
              <a:rPr lang="en-US" sz="4000" dirty="0" err="1" smtClean="0"/>
              <a:t>Sahawut</a:t>
            </a:r>
            <a:r>
              <a:rPr lang="en-US" sz="4000" dirty="0" smtClean="0"/>
              <a:t> Wesaratchakit</a:t>
            </a:r>
            <a:r>
              <a:rPr lang="en-US" sz="4000" baseline="30000" dirty="0" smtClean="0"/>
              <a:t>1 </a:t>
            </a:r>
            <a:r>
              <a:rPr lang="en-US" sz="4000" dirty="0" smtClean="0"/>
              <a:t>, Matthew Diller</a:t>
            </a:r>
            <a:r>
              <a:rPr lang="en-US" sz="4000" baseline="30000" dirty="0"/>
              <a:t>2</a:t>
            </a:r>
            <a:r>
              <a:rPr lang="en-US" sz="4000" dirty="0" smtClean="0"/>
              <a:t> and Jeffery Stazer</a:t>
            </a:r>
            <a:r>
              <a:rPr lang="en-US" sz="4000" baseline="30000" dirty="0" smtClean="0"/>
              <a:t>1</a:t>
            </a:r>
          </a:p>
          <a:p>
            <a:pPr algn="ctr" eaLnBrk="1" hangingPunct="1">
              <a:buSzPct val="100000"/>
              <a:defRPr/>
            </a:pPr>
            <a:r>
              <a:rPr lang="en-US" sz="4000" dirty="0" smtClean="0"/>
              <a:t>Informatics </a:t>
            </a:r>
            <a:r>
              <a:rPr lang="en-US" sz="4000" dirty="0"/>
              <a:t>Services Group (</a:t>
            </a:r>
            <a:r>
              <a:rPr lang="en-US" sz="4000" baseline="30000" dirty="0"/>
              <a:t>1</a:t>
            </a:r>
            <a:r>
              <a:rPr lang="en-US" sz="4000" dirty="0"/>
              <a:t>University of Pittsburgh, Pittsburgh PA; </a:t>
            </a:r>
            <a:r>
              <a:rPr lang="en-US" sz="4000" baseline="30000" dirty="0"/>
              <a:t>2</a:t>
            </a:r>
            <a:r>
              <a:rPr lang="en-US" sz="4000" dirty="0"/>
              <a:t>University of Florida, Gainesville, FL; </a:t>
            </a:r>
            <a:r>
              <a:rPr lang="en-US" sz="4000" dirty="0" smtClean="0"/>
              <a:t>and </a:t>
            </a:r>
            <a:r>
              <a:rPr lang="en-US" sz="4000" baseline="30000" dirty="0"/>
              <a:t>3</a:t>
            </a:r>
            <a:r>
              <a:rPr lang="en-US" sz="4000" dirty="0"/>
              <a:t>Pittsburgh </a:t>
            </a:r>
            <a:endParaRPr lang="en-US" sz="4000" dirty="0" smtClean="0"/>
          </a:p>
          <a:p>
            <a:pPr algn="ctr" eaLnBrk="1" hangingPunct="1">
              <a:buSzPct val="100000"/>
              <a:defRPr/>
            </a:pPr>
            <a:r>
              <a:rPr lang="en-US" sz="4000" dirty="0" smtClean="0"/>
              <a:t>Supercomputing </a:t>
            </a:r>
            <a:r>
              <a:rPr lang="en-US" sz="4000" dirty="0"/>
              <a:t>Center, Pittsburgh, PA) and </a:t>
            </a:r>
            <a:r>
              <a:rPr lang="en-US" sz="4000" baseline="30000" dirty="0"/>
              <a:t>4</a:t>
            </a:r>
            <a:r>
              <a:rPr lang="en-US" sz="4000" dirty="0"/>
              <a:t>Graduate School of Public Health, University of Pittsburgh, Pittsburgh, PA.</a:t>
            </a:r>
            <a:endParaRPr lang="en-US" sz="4000" dirty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079" name="Picture 34" descr="2000px-UofPittsburgh_Seal(nontransparent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214" y="879726"/>
            <a:ext cx="2905991" cy="306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1268" y="5082102"/>
            <a:ext cx="10467531" cy="5473120"/>
          </a:xfrm>
          <a:prstGeom prst="rect">
            <a:avLst/>
          </a:prstGeom>
          <a:solidFill>
            <a:schemeClr val="bg1"/>
          </a:solidFill>
          <a:ln>
            <a:solidFill>
              <a:srgbClr val="181E47"/>
            </a:solidFill>
          </a:ln>
        </p:spPr>
        <p:txBody>
          <a:bodyPr wrap="square" lIns="374073" rIns="374073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418" b="1" u="sng" dirty="0" smtClean="0">
                <a:solidFill>
                  <a:schemeClr val="tx1"/>
                </a:solidFill>
                <a:ea typeface="Bitstream Vera Sans" charset="0"/>
                <a:cs typeface="Times New Roman" pitchFamily="18" charset="0"/>
              </a:rPr>
              <a:t>Objective</a:t>
            </a:r>
            <a:endParaRPr lang="en-US" sz="4418" b="1" u="sng" dirty="0">
              <a:solidFill>
                <a:schemeClr val="tx1"/>
              </a:solidFill>
              <a:ea typeface="Bitstream Vera Sans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600" dirty="0">
              <a:solidFill>
                <a:schemeClr val="tx1"/>
              </a:solidFill>
              <a:ea typeface="Bitstream Vera Sans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We created the MIDAS Digital Commons (MDC) to support epidemiologists who are developing computational models of biological phenomena such as epidemics, endemics and pathogen evolution.   The MDC comprises (1) a set of digital objects compliant with FAIR (Findable, Accessible, Interoperable, and Re-usable) </a:t>
            </a:r>
            <a:r>
              <a:rPr lang="en-US" sz="3200" dirty="0" smtClean="0">
                <a:solidFill>
                  <a:schemeClr val="tx1"/>
                </a:solidFill>
              </a:rPr>
              <a:t>guidelines, </a:t>
            </a:r>
            <a:r>
              <a:rPr lang="en-US" sz="3200" dirty="0">
                <a:solidFill>
                  <a:schemeClr val="tx1"/>
                </a:solidFill>
              </a:rPr>
              <a:t>(2) the Olympus compute </a:t>
            </a:r>
            <a:r>
              <a:rPr lang="en-US" sz="3200" dirty="0" smtClean="0">
                <a:solidFill>
                  <a:schemeClr val="tx1"/>
                </a:solidFill>
              </a:rPr>
              <a:t>platform, and (3) search pages for finding digital objects.</a:t>
            </a:r>
            <a:endParaRPr lang="en-US" sz="2946" dirty="0">
              <a:solidFill>
                <a:schemeClr val="tx1"/>
              </a:solidFill>
              <a:latin typeface="+mn-lt"/>
              <a:ea typeface="Bitstream Vera Sans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1268" y="10783822"/>
            <a:ext cx="10475472" cy="4238981"/>
          </a:xfrm>
          <a:prstGeom prst="rect">
            <a:avLst/>
          </a:prstGeom>
          <a:solidFill>
            <a:schemeClr val="bg1"/>
          </a:solidFill>
          <a:ln>
            <a:solidFill>
              <a:srgbClr val="181E47"/>
            </a:solidFill>
          </a:ln>
        </p:spPr>
        <p:txBody>
          <a:bodyPr wrap="square" lIns="374073" rIns="374073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800" b="1" u="sng" dirty="0">
                <a:solidFill>
                  <a:schemeClr val="tx1"/>
                </a:solidFill>
              </a:rPr>
              <a:t>Significance</a:t>
            </a:r>
            <a:endParaRPr lang="en-US" sz="4418" b="1" u="sng" dirty="0">
              <a:solidFill>
                <a:schemeClr val="tx1"/>
              </a:solidFill>
              <a:ea typeface="Bitstream Vera Sans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946" b="1" u="sng" dirty="0">
              <a:solidFill>
                <a:schemeClr val="tx1"/>
              </a:solidFill>
              <a:ea typeface="Bitstream Vera Sans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The MDC’s </a:t>
            </a:r>
            <a:r>
              <a:rPr lang="en-US" sz="3200" i="1" dirty="0">
                <a:solidFill>
                  <a:schemeClr val="tx1"/>
                </a:solidFill>
              </a:rPr>
              <a:t>potential is to facilitate scientific discovery</a:t>
            </a:r>
            <a:r>
              <a:rPr lang="en-US" sz="3200" dirty="0">
                <a:solidFill>
                  <a:schemeClr val="tx1"/>
                </a:solidFill>
              </a:rPr>
              <a:t>.  A now prevailing view in data-intensive science is that FAIR principles will assist humans and machines in their discovery of, access to, integration and analysis of, task-appropriate scientific data and their associated algorithms and workflows.</a:t>
            </a:r>
            <a:endParaRPr lang="en-US" sz="2946" dirty="0">
              <a:solidFill>
                <a:schemeClr val="tx1"/>
              </a:solidFill>
              <a:latin typeface="+mn-lt"/>
              <a:ea typeface="Bitstream Vera Sans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07212" y="5072236"/>
            <a:ext cx="12637943" cy="10148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374073" rIns="374073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800" b="1" u="sng" dirty="0">
                <a:solidFill>
                  <a:schemeClr val="tx1"/>
                </a:solidFill>
              </a:rPr>
              <a:t>Methods and Results</a:t>
            </a:r>
            <a:endParaRPr lang="en-US" sz="4418" b="1" u="sng" dirty="0">
              <a:solidFill>
                <a:schemeClr val="tx1"/>
              </a:solidFill>
              <a:ea typeface="Bitstream Vera Sans" charset="0"/>
              <a:cs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946" b="1" u="sng" dirty="0">
              <a:solidFill>
                <a:schemeClr val="tx1"/>
              </a:solidFill>
              <a:ea typeface="Bitstream Vera Sans" charset="0"/>
              <a:cs typeface="Times New Roman" pitchFamily="18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	We </a:t>
            </a:r>
            <a:r>
              <a:rPr lang="en-US" sz="3600" dirty="0">
                <a:solidFill>
                  <a:schemeClr val="tx1"/>
                </a:solidFill>
              </a:rPr>
              <a:t>collected </a:t>
            </a:r>
            <a:r>
              <a:rPr lang="en-US" sz="3600" smtClean="0">
                <a:solidFill>
                  <a:schemeClr val="tx1"/>
                </a:solidFill>
              </a:rPr>
              <a:t>over 1,000 </a:t>
            </a:r>
            <a:r>
              <a:rPr lang="en-US" sz="3600" dirty="0">
                <a:solidFill>
                  <a:schemeClr val="tx1"/>
                </a:solidFill>
              </a:rPr>
              <a:t>digital objects </a:t>
            </a:r>
            <a:r>
              <a:rPr lang="en-US" sz="3600" dirty="0" smtClean="0">
                <a:solidFill>
                  <a:schemeClr val="tx1"/>
                </a:solidFill>
              </a:rPr>
              <a:t>consisting of software, datasets</a:t>
            </a:r>
            <a:r>
              <a:rPr lang="en-US" sz="3600" i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and data formats.</a:t>
            </a:r>
            <a:r>
              <a:rPr lang="en-US" sz="3600" i="1" dirty="0" smtClean="0">
                <a:solidFill>
                  <a:schemeClr val="tx1"/>
                </a:solidFill>
              </a:rPr>
              <a:t> </a:t>
            </a:r>
            <a:r>
              <a:rPr lang="en-US" sz="3600" i="1" dirty="0">
                <a:solidFill>
                  <a:schemeClr val="tx1"/>
                </a:solidFill>
              </a:rPr>
              <a:t> </a:t>
            </a:r>
            <a:r>
              <a:rPr lang="en-US" sz="3600" dirty="0">
                <a:solidFill>
                  <a:schemeClr val="tx1"/>
                </a:solidFill>
              </a:rPr>
              <a:t>We </a:t>
            </a:r>
            <a:r>
              <a:rPr lang="en-US" sz="3600" dirty="0" smtClean="0">
                <a:solidFill>
                  <a:schemeClr val="tx1"/>
                </a:solidFill>
              </a:rPr>
              <a:t>created metadata representations of each object using DATS </a:t>
            </a:r>
            <a:r>
              <a:rPr lang="en-US" sz="3600" dirty="0">
                <a:solidFill>
                  <a:schemeClr val="tx1"/>
                </a:solidFill>
              </a:rPr>
              <a:t>v2.2 </a:t>
            </a:r>
            <a:r>
              <a:rPr lang="en-US" sz="3600" dirty="0" smtClean="0">
                <a:solidFill>
                  <a:schemeClr val="tx1"/>
                </a:solidFill>
              </a:rPr>
              <a:t>JSON schemas for datasets and data formats and our </a:t>
            </a:r>
            <a:r>
              <a:rPr lang="en-US" sz="3600" dirty="0">
                <a:solidFill>
                  <a:schemeClr val="tx1"/>
                </a:solidFill>
              </a:rPr>
              <a:t>own metadata </a:t>
            </a:r>
            <a:r>
              <a:rPr lang="en-US" sz="3600" dirty="0" smtClean="0">
                <a:solidFill>
                  <a:schemeClr val="tx1"/>
                </a:solidFill>
              </a:rPr>
              <a:t>schema </a:t>
            </a:r>
            <a:r>
              <a:rPr lang="en-US" sz="3600" dirty="0">
                <a:solidFill>
                  <a:schemeClr val="tx1"/>
                </a:solidFill>
              </a:rPr>
              <a:t>for </a:t>
            </a:r>
            <a:r>
              <a:rPr lang="en-US" sz="3600" dirty="0" smtClean="0">
                <a:solidFill>
                  <a:schemeClr val="tx1"/>
                </a:solidFill>
              </a:rPr>
              <a:t>software</a:t>
            </a:r>
            <a:r>
              <a:rPr lang="en-US" sz="3600" dirty="0">
                <a:solidFill>
                  <a:schemeClr val="tx1"/>
                </a:solidFill>
              </a:rPr>
              <a:t>. DATS is the metadata schema used by </a:t>
            </a:r>
            <a:r>
              <a:rPr lang="en-US" sz="3600" dirty="0" err="1">
                <a:solidFill>
                  <a:schemeClr val="tx1"/>
                </a:solidFill>
              </a:rPr>
              <a:t>DataMed</a:t>
            </a:r>
            <a:r>
              <a:rPr lang="en-US" sz="3600" dirty="0">
                <a:solidFill>
                  <a:schemeClr val="tx1"/>
                </a:solidFill>
              </a:rPr>
              <a:t>.  </a:t>
            </a:r>
            <a:r>
              <a:rPr lang="en-US" sz="3600" dirty="0" smtClean="0">
                <a:solidFill>
                  <a:schemeClr val="tx1"/>
                </a:solidFill>
              </a:rPr>
              <a:t>We further represented the </a:t>
            </a:r>
            <a:r>
              <a:rPr lang="en-US" sz="3600" dirty="0">
                <a:solidFill>
                  <a:schemeClr val="tx1"/>
                </a:solidFill>
              </a:rPr>
              <a:t>digital </a:t>
            </a:r>
            <a:r>
              <a:rPr lang="en-US" sz="3600" dirty="0" smtClean="0">
                <a:solidFill>
                  <a:schemeClr val="tx1"/>
                </a:solidFill>
              </a:rPr>
              <a:t>objects using an </a:t>
            </a:r>
            <a:r>
              <a:rPr lang="en-US" sz="3600" dirty="0">
                <a:solidFill>
                  <a:schemeClr val="tx1"/>
                </a:solidFill>
              </a:rPr>
              <a:t>OWL-2 </a:t>
            </a:r>
            <a:r>
              <a:rPr lang="en-US" sz="3600" dirty="0" smtClean="0">
                <a:solidFill>
                  <a:schemeClr val="tx1"/>
                </a:solidFill>
              </a:rPr>
              <a:t>logical representation.  The OWL-2 representations are stored  in a </a:t>
            </a:r>
            <a:r>
              <a:rPr lang="en-US" sz="3600" dirty="0" err="1" smtClean="0">
                <a:solidFill>
                  <a:schemeClr val="tx1"/>
                </a:solidFill>
              </a:rPr>
              <a:t>Stardog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triple store that supports logical queries for datasets and software</a:t>
            </a:r>
            <a:r>
              <a:rPr lang="en-US" sz="36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	We make the digital objects findable by displaying them on a </a:t>
            </a:r>
            <a:r>
              <a:rPr lang="en-US" sz="3600" dirty="0" err="1" smtClean="0">
                <a:solidFill>
                  <a:schemeClr val="tx1"/>
                </a:solidFill>
              </a:rPr>
              <a:t>browsable</a:t>
            </a:r>
            <a:r>
              <a:rPr lang="en-US" sz="3600" dirty="0" smtClean="0">
                <a:solidFill>
                  <a:schemeClr val="tx1"/>
                </a:solidFill>
              </a:rPr>
              <a:t> content page, and via multiple search functions.  </a:t>
            </a:r>
          </a:p>
          <a:p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i="1" dirty="0" smtClean="0">
                <a:solidFill>
                  <a:srgbClr val="3F58A4"/>
                </a:solidFill>
              </a:rPr>
              <a:t>AOC </a:t>
            </a:r>
            <a:r>
              <a:rPr lang="en-US" sz="3600" dirty="0" smtClean="0">
                <a:solidFill>
                  <a:schemeClr val="tx1"/>
                </a:solidFill>
              </a:rPr>
              <a:t>labels on the content page indicate software and datasets that are available on the Olympus cluster.   The Compute Platform tab contains a complete list </a:t>
            </a:r>
            <a:r>
              <a:rPr lang="en-US" sz="3600" dirty="0">
                <a:solidFill>
                  <a:schemeClr val="tx1"/>
                </a:solidFill>
              </a:rPr>
              <a:t>of the programming languages, compilers, development tools, and disease transmission models that are available on </a:t>
            </a:r>
            <a:r>
              <a:rPr lang="en-US" sz="3600" dirty="0" smtClean="0">
                <a:solidFill>
                  <a:schemeClr val="tx1"/>
                </a:solidFill>
              </a:rPr>
              <a:t>Olympus.</a:t>
            </a:r>
            <a:endParaRPr lang="en-US" sz="2946" dirty="0">
              <a:solidFill>
                <a:schemeClr val="tx1"/>
              </a:solidFill>
              <a:ea typeface="Bitstream Vera Sans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321" y="1022545"/>
            <a:ext cx="8739679" cy="271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109" i="1" dirty="0" smtClean="0">
                <a:solidFill>
                  <a:srgbClr val="FFC000"/>
                </a:solidFill>
              </a:rPr>
              <a:t>MIDAS </a:t>
            </a:r>
            <a:r>
              <a:rPr lang="en-US" sz="12109" i="1" dirty="0">
                <a:solidFill>
                  <a:srgbClr val="FFC000"/>
                </a:solidFill>
              </a:rPr>
              <a:t>ISG</a:t>
            </a:r>
            <a:r>
              <a:rPr lang="en-US" sz="6546" i="1" dirty="0">
                <a:solidFill>
                  <a:srgbClr val="FFC000"/>
                </a:solidFill>
              </a:rPr>
              <a:t/>
            </a:r>
            <a:br>
              <a:rPr lang="en-US" sz="6546" i="1" dirty="0">
                <a:solidFill>
                  <a:srgbClr val="FFC000"/>
                </a:solidFill>
              </a:rPr>
            </a:br>
            <a:r>
              <a:rPr lang="en-US" sz="4909" i="1" dirty="0">
                <a:solidFill>
                  <a:srgbClr val="FFC000"/>
                </a:solidFill>
              </a:rPr>
              <a:t>Informatics </a:t>
            </a:r>
            <a:r>
              <a:rPr lang="en-US" sz="4909" i="1">
                <a:solidFill>
                  <a:srgbClr val="FFC000"/>
                </a:solidFill>
              </a:rPr>
              <a:t>Services </a:t>
            </a:r>
            <a:r>
              <a:rPr lang="en-US" sz="4909" i="1" smtClean="0">
                <a:solidFill>
                  <a:srgbClr val="FFC000"/>
                </a:solidFill>
              </a:rPr>
              <a:t>Group</a:t>
            </a:r>
            <a:endParaRPr lang="en-US" sz="4909" i="1" dirty="0" smtClean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42813" y="9556955"/>
            <a:ext cx="184731" cy="132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3677" y="18722656"/>
            <a:ext cx="3440642" cy="1200329"/>
          </a:xfrm>
          <a:prstGeom prst="rect">
            <a:avLst/>
          </a:prstGeom>
          <a:solidFill>
            <a:schemeClr val="bg1"/>
          </a:solidFill>
          <a:ln>
            <a:solidFill>
              <a:srgbClr val="BFAE6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Software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 (61 objects)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16577" y="18464350"/>
            <a:ext cx="4766312" cy="1754326"/>
          </a:xfrm>
          <a:prstGeom prst="rect">
            <a:avLst/>
          </a:prstGeom>
          <a:solidFill>
            <a:srgbClr val="BFAE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Software </a:t>
            </a:r>
            <a:r>
              <a:rPr lang="en-US" sz="3600" dirty="0" smtClean="0">
                <a:solidFill>
                  <a:schemeClr val="tx1"/>
                </a:solidFill>
              </a:rPr>
              <a:t>represented per MDC </a:t>
            </a:r>
            <a:r>
              <a:rPr lang="en-US" sz="3600" i="1" dirty="0" smtClean="0">
                <a:solidFill>
                  <a:schemeClr val="tx1"/>
                </a:solidFill>
              </a:rPr>
              <a:t>Software</a:t>
            </a:r>
            <a:r>
              <a:rPr lang="en-US" sz="3600" dirty="0" smtClean="0">
                <a:solidFill>
                  <a:schemeClr val="tx1"/>
                </a:solidFill>
              </a:rPr>
              <a:t> Metadata v1.0 schema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6577" y="25299180"/>
            <a:ext cx="4292187" cy="1754326"/>
          </a:xfrm>
          <a:prstGeom prst="rect">
            <a:avLst/>
          </a:prstGeom>
          <a:solidFill>
            <a:srgbClr val="BFAE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Dataset represented per DATS </a:t>
            </a:r>
            <a:r>
              <a:rPr lang="en-US" sz="3600" dirty="0">
                <a:solidFill>
                  <a:schemeClr val="tx1"/>
                </a:solidFill>
              </a:rPr>
              <a:t>v2.2 </a:t>
            </a:r>
            <a:r>
              <a:rPr lang="en-US" sz="3600" i="1" dirty="0" smtClean="0">
                <a:solidFill>
                  <a:schemeClr val="tx1"/>
                </a:solidFill>
              </a:rPr>
              <a:t>Dataset</a:t>
            </a:r>
            <a:r>
              <a:rPr lang="en-US" sz="3600" dirty="0" smtClean="0">
                <a:solidFill>
                  <a:schemeClr val="tx1"/>
                </a:solidFill>
              </a:rPr>
              <a:t> schema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6" idx="3"/>
            <a:endCxn id="37" idx="1"/>
          </p:cNvCxnSpPr>
          <p:nvPr/>
        </p:nvCxnSpPr>
        <p:spPr>
          <a:xfrm>
            <a:off x="4304319" y="19322821"/>
            <a:ext cx="1612258" cy="18692"/>
          </a:xfrm>
          <a:prstGeom prst="straightConnector1">
            <a:avLst/>
          </a:prstGeom>
          <a:ln w="130175">
            <a:solidFill>
              <a:srgbClr val="BFA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682889" y="19322821"/>
            <a:ext cx="691315" cy="748827"/>
          </a:xfrm>
          <a:prstGeom prst="straightConnector1">
            <a:avLst/>
          </a:prstGeom>
          <a:ln w="130175">
            <a:solidFill>
              <a:srgbClr val="BFA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477312" y="19865876"/>
            <a:ext cx="4444409" cy="2862322"/>
          </a:xfrm>
          <a:prstGeom prst="rect">
            <a:avLst/>
          </a:prstGeom>
          <a:solidFill>
            <a:srgbClr val="BFAE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Software, </a:t>
            </a:r>
            <a:r>
              <a:rPr lang="en-US" sz="3600" dirty="0" smtClean="0">
                <a:solidFill>
                  <a:schemeClr val="tx1"/>
                </a:solidFill>
              </a:rPr>
              <a:t>dataset, </a:t>
            </a:r>
            <a:r>
              <a:rPr lang="en-US" sz="3600" dirty="0">
                <a:solidFill>
                  <a:schemeClr val="tx1"/>
                </a:solidFill>
              </a:rPr>
              <a:t>and </a:t>
            </a:r>
            <a:r>
              <a:rPr lang="en-US" sz="3600" dirty="0" smtClean="0">
                <a:solidFill>
                  <a:schemeClr val="tx1"/>
                </a:solidFill>
              </a:rPr>
              <a:t>data format represented in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OWL-2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logical formalism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15921721" y="21259800"/>
            <a:ext cx="2356694" cy="37237"/>
          </a:xfrm>
          <a:prstGeom prst="straightConnector1">
            <a:avLst/>
          </a:prstGeom>
          <a:ln w="130175">
            <a:solidFill>
              <a:srgbClr val="BFA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63677" y="22339570"/>
            <a:ext cx="3364056" cy="1200329"/>
          </a:xfrm>
          <a:prstGeom prst="rect">
            <a:avLst/>
          </a:prstGeom>
          <a:solidFill>
            <a:schemeClr val="bg1"/>
          </a:solidFill>
          <a:ln>
            <a:solidFill>
              <a:srgbClr val="BFAE6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Data </a:t>
            </a:r>
            <a:r>
              <a:rPr lang="en-US" sz="3600" dirty="0" smtClean="0">
                <a:solidFill>
                  <a:schemeClr val="tx1"/>
                </a:solidFill>
              </a:rPr>
              <a:t>formats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(24 objects)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8" idx="3"/>
            <a:endCxn id="50" idx="1"/>
          </p:cNvCxnSpPr>
          <p:nvPr/>
        </p:nvCxnSpPr>
        <p:spPr>
          <a:xfrm>
            <a:off x="4227733" y="22939735"/>
            <a:ext cx="1841244" cy="0"/>
          </a:xfrm>
          <a:prstGeom prst="straightConnector1">
            <a:avLst/>
          </a:prstGeom>
          <a:ln w="130175">
            <a:solidFill>
              <a:srgbClr val="BFA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68977" y="21508574"/>
            <a:ext cx="4139788" cy="2862322"/>
          </a:xfrm>
          <a:prstGeom prst="rect">
            <a:avLst/>
          </a:prstGeom>
          <a:solidFill>
            <a:srgbClr val="BFAE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Data </a:t>
            </a:r>
            <a:r>
              <a:rPr lang="en-US" sz="3600" dirty="0" smtClean="0">
                <a:solidFill>
                  <a:schemeClr val="tx1"/>
                </a:solidFill>
              </a:rPr>
              <a:t>format represented per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DATS </a:t>
            </a:r>
            <a:r>
              <a:rPr lang="en-US" sz="3600" dirty="0">
                <a:solidFill>
                  <a:schemeClr val="tx1"/>
                </a:solidFill>
              </a:rPr>
              <a:t>v2.2 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r>
              <a:rPr lang="en-US" sz="3600" i="1" dirty="0" err="1" smtClean="0">
                <a:solidFill>
                  <a:schemeClr val="tx1"/>
                </a:solidFill>
              </a:rPr>
              <a:t>DataStandard</a:t>
            </a:r>
            <a:r>
              <a:rPr lang="en-US" sz="3600" i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schema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0208764" y="21682977"/>
            <a:ext cx="1219620" cy="1256758"/>
          </a:xfrm>
          <a:prstGeom prst="straightConnector1">
            <a:avLst/>
          </a:prstGeom>
          <a:ln w="130175">
            <a:solidFill>
              <a:srgbClr val="BFA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63677" y="25603200"/>
            <a:ext cx="3327323" cy="1200329"/>
          </a:xfrm>
          <a:prstGeom prst="rect">
            <a:avLst/>
          </a:prstGeom>
          <a:solidFill>
            <a:schemeClr val="bg1"/>
          </a:solidFill>
          <a:ln>
            <a:solidFill>
              <a:srgbClr val="BFAE6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Datasets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(~940 objects)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20" name="Picture 5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508" y="23072900"/>
            <a:ext cx="10391934" cy="8123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1162" y="25527000"/>
            <a:ext cx="3902302" cy="18819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5576564" y="16687800"/>
            <a:ext cx="10697036" cy="990600"/>
          </a:xfrm>
          <a:prstGeom prst="rect">
            <a:avLst/>
          </a:prstGeom>
          <a:solidFill>
            <a:srgbClr val="BFAE6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2" charset="0"/>
              </a:rPr>
              <a:t>Representation Process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860156" y="16687800"/>
            <a:ext cx="3514393" cy="990600"/>
          </a:xfrm>
          <a:prstGeom prst="rect">
            <a:avLst/>
          </a:prstGeom>
          <a:solidFill>
            <a:srgbClr val="BFAE6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2" charset="0"/>
              </a:rPr>
              <a:t>Objects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0245429" y="22902176"/>
            <a:ext cx="1817707" cy="3234424"/>
          </a:xfrm>
          <a:prstGeom prst="straightConnector1">
            <a:avLst/>
          </a:prstGeom>
          <a:ln w="130175">
            <a:solidFill>
              <a:srgbClr val="BFA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0719423" y="26325843"/>
            <a:ext cx="6939741" cy="39359"/>
          </a:xfrm>
          <a:prstGeom prst="straightConnector1">
            <a:avLst/>
          </a:prstGeom>
          <a:ln w="130175">
            <a:solidFill>
              <a:srgbClr val="BFAE6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8278415" y="18973800"/>
            <a:ext cx="3322563" cy="4216539"/>
            <a:chOff x="18316928" y="17774126"/>
            <a:chExt cx="2905185" cy="4216539"/>
          </a:xfrm>
          <a:solidFill>
            <a:schemeClr val="bg1"/>
          </a:solidFill>
        </p:grpSpPr>
        <p:sp>
          <p:nvSpPr>
            <p:cNvPr id="44" name="TextBox 43"/>
            <p:cNvSpPr txBox="1"/>
            <p:nvPr/>
          </p:nvSpPr>
          <p:spPr>
            <a:xfrm>
              <a:off x="18316928" y="17774126"/>
              <a:ext cx="2905185" cy="4216539"/>
            </a:xfrm>
            <a:prstGeom prst="rect">
              <a:avLst/>
            </a:prstGeom>
            <a:grpFill/>
            <a:ln>
              <a:solidFill>
                <a:srgbClr val="BFAE6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2"/>
                  </a:solidFill>
                </a:rPr>
                <a:t>OBC.</a:t>
              </a:r>
              <a:r>
                <a:rPr lang="en-US" sz="6000" dirty="0" smtClean="0">
                  <a:solidFill>
                    <a:srgbClr val="FFC000"/>
                  </a:solidFill>
                </a:rPr>
                <a:t>ide</a:t>
              </a:r>
              <a:r>
                <a:rPr lang="en-US" sz="4800" baseline="30000" dirty="0" smtClean="0">
                  <a:solidFill>
                    <a:schemeClr val="tx1"/>
                  </a:solidFill>
                </a:rPr>
                <a:t>1</a:t>
              </a:r>
              <a:r>
                <a:rPr lang="en-US" sz="60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(</a:t>
              </a:r>
              <a:r>
                <a:rPr lang="en-US" sz="4400" dirty="0" err="1" smtClean="0">
                  <a:solidFill>
                    <a:schemeClr val="tx1"/>
                  </a:solidFill>
                </a:rPr>
                <a:t>Stardog</a:t>
              </a:r>
              <a:endParaRPr lang="en-US" sz="4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triple store)</a:t>
              </a:r>
            </a:p>
            <a:p>
              <a:pPr algn="ctr"/>
              <a:endParaRPr lang="en-US" sz="6000" dirty="0" smtClean="0">
                <a:solidFill>
                  <a:schemeClr val="tx1"/>
                </a:solidFill>
              </a:endParaRPr>
            </a:p>
            <a:p>
              <a:pPr algn="ctr"/>
              <a:endParaRPr lang="en-US" sz="60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48987" y="20277556"/>
              <a:ext cx="2534080" cy="1450484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6" name="Rectangle 55"/>
          <p:cNvSpPr/>
          <p:nvPr/>
        </p:nvSpPr>
        <p:spPr bwMode="auto">
          <a:xfrm>
            <a:off x="16942189" y="16693954"/>
            <a:ext cx="5943600" cy="1213046"/>
          </a:xfrm>
          <a:prstGeom prst="rect">
            <a:avLst/>
          </a:prstGeom>
          <a:solidFill>
            <a:srgbClr val="BFAE6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600" dirty="0" smtClean="0">
                <a:latin typeface="Calibri" pitchFamily="32" charset="0"/>
              </a:rPr>
              <a:t>Data, Software &amp; </a:t>
            </a:r>
            <a:r>
              <a:rPr lang="en-US" sz="3600" smtClean="0">
                <a:latin typeface="Calibri" pitchFamily="32" charset="0"/>
              </a:rPr>
              <a:t>Data Format </a:t>
            </a:r>
            <a:r>
              <a:rPr lang="en-US" sz="3600" dirty="0" smtClean="0">
                <a:latin typeface="Calibri" pitchFamily="32" charset="0"/>
              </a:rPr>
              <a:t>Discovery Index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191000" y="26136600"/>
            <a:ext cx="1725577" cy="0"/>
          </a:xfrm>
          <a:prstGeom prst="straightConnector1">
            <a:avLst/>
          </a:prstGeom>
          <a:ln w="130175">
            <a:solidFill>
              <a:srgbClr val="BFA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21600978" y="21082070"/>
            <a:ext cx="3316422" cy="3314365"/>
          </a:xfrm>
          <a:prstGeom prst="straightConnector1">
            <a:avLst/>
          </a:prstGeom>
          <a:ln w="130175">
            <a:solidFill>
              <a:srgbClr val="BFAE6C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1649906" y="16383000"/>
            <a:ext cx="3326281" cy="3962401"/>
          </a:xfrm>
          <a:prstGeom prst="straightConnector1">
            <a:avLst/>
          </a:prstGeom>
          <a:ln w="130175">
            <a:solidFill>
              <a:srgbClr val="BFAE6C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 bwMode="auto">
          <a:xfrm>
            <a:off x="17632753" y="24751464"/>
            <a:ext cx="4562471" cy="783848"/>
          </a:xfrm>
          <a:prstGeom prst="rect">
            <a:avLst/>
          </a:prstGeom>
          <a:solidFill>
            <a:srgbClr val="BFAE6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600" dirty="0" smtClean="0">
                <a:latin typeface="Calibri" pitchFamily="32" charset="0"/>
              </a:rPr>
              <a:t>(Data Discovery Only)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35890200" y="24225446"/>
            <a:ext cx="7315200" cy="6970916"/>
          </a:xfrm>
          <a:prstGeom prst="rect">
            <a:avLst/>
          </a:prstGeom>
          <a:solidFill>
            <a:srgbClr val="181C4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9500" b="0" i="0" u="none" strike="noStrike" cap="none" normalizeH="0" baseline="0" smtClean="0">
              <a:ln>
                <a:noFill/>
              </a:ln>
              <a:solidFill>
                <a:srgbClr val="BFAE6C"/>
              </a:solidFill>
              <a:effectLst/>
              <a:latin typeface="Calibri" pitchFamily="32" charset="0"/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35979665" y="29338250"/>
            <a:ext cx="73019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400" dirty="0" smtClean="0"/>
          </a:p>
          <a:p>
            <a:r>
              <a:rPr lang="en-US" sz="4400" dirty="0" err="1" smtClean="0"/>
              <a:t>www.epimodels.org</a:t>
            </a:r>
            <a:r>
              <a:rPr lang="en-US" sz="4400" dirty="0" smtClean="0"/>
              <a:t>/apps/mdc</a:t>
            </a:r>
            <a:endParaRPr lang="en-US" sz="4400" dirty="0"/>
          </a:p>
        </p:txBody>
      </p:sp>
      <p:sp>
        <p:nvSpPr>
          <p:cNvPr id="96" name="Rectangle 95"/>
          <p:cNvSpPr/>
          <p:nvPr/>
        </p:nvSpPr>
        <p:spPr bwMode="auto">
          <a:xfrm>
            <a:off x="35890200" y="23072900"/>
            <a:ext cx="7315200" cy="1323535"/>
          </a:xfrm>
          <a:prstGeom prst="rect">
            <a:avLst/>
          </a:prstGeom>
          <a:solidFill>
            <a:srgbClr val="BFAE6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600" dirty="0" smtClean="0">
                <a:latin typeface="Calibri" pitchFamily="32" charset="0"/>
              </a:rPr>
              <a:t>Visit the 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4400" dirty="0" smtClean="0">
                <a:latin typeface="Calibri" pitchFamily="32" charset="0"/>
              </a:rPr>
              <a:t>MIDAS Digital Commons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1447800" y="30487203"/>
            <a:ext cx="219456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800" baseline="30000" dirty="0" smtClean="0">
                <a:solidFill>
                  <a:schemeClr val="tx1"/>
                </a:solidFill>
              </a:rPr>
              <a:t>1</a:t>
            </a:r>
            <a:r>
              <a:rPr lang="en-US" sz="6600" dirty="0">
                <a:solidFill>
                  <a:schemeClr val="bg2"/>
                </a:solidFill>
              </a:rPr>
              <a:t>OBC.</a:t>
            </a:r>
            <a:r>
              <a:rPr lang="en-US" sz="6600" dirty="0">
                <a:solidFill>
                  <a:srgbClr val="FFC000"/>
                </a:solidFill>
              </a:rPr>
              <a:t>ide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- Ontology-based </a:t>
            </a:r>
            <a:r>
              <a:rPr lang="en-US" sz="4800" dirty="0" smtClean="0">
                <a:solidFill>
                  <a:schemeClr val="tx1"/>
                </a:solidFill>
              </a:rPr>
              <a:t>Catalog of </a:t>
            </a:r>
            <a:r>
              <a:rPr lang="en-US" sz="4800" dirty="0">
                <a:solidFill>
                  <a:schemeClr val="tx1"/>
                </a:solidFill>
              </a:rPr>
              <a:t>Infectious Disease Epidemiology</a:t>
            </a:r>
          </a:p>
        </p:txBody>
      </p:sp>
      <p:sp>
        <p:nvSpPr>
          <p:cNvPr id="475" name="TextBox 474"/>
          <p:cNvSpPr txBox="1"/>
          <p:nvPr/>
        </p:nvSpPr>
        <p:spPr>
          <a:xfrm rot="18591852">
            <a:off x="22115723" y="18566245"/>
            <a:ext cx="2395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(planned)</a:t>
            </a:r>
          </a:p>
        </p:txBody>
      </p:sp>
      <p:sp>
        <p:nvSpPr>
          <p:cNvPr id="103" name="TextBox 102"/>
          <p:cNvSpPr txBox="1"/>
          <p:nvPr/>
        </p:nvSpPr>
        <p:spPr>
          <a:xfrm rot="2578526">
            <a:off x="21828343" y="22085589"/>
            <a:ext cx="3396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SPARQL query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12449172" y="25450800"/>
            <a:ext cx="416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(planned)</a:t>
            </a:r>
            <a:endParaRPr lang="en-US" sz="4000" dirty="0"/>
          </a:p>
        </p:txBody>
      </p:sp>
      <p:pic>
        <p:nvPicPr>
          <p:cNvPr id="481" name="Picture 4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98300" y="24838776"/>
            <a:ext cx="4699000" cy="4699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6187" y="5073420"/>
            <a:ext cx="18034148" cy="15392007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 bwMode="auto">
          <a:xfrm>
            <a:off x="31165800" y="5181600"/>
            <a:ext cx="1333073" cy="665489"/>
          </a:xfrm>
          <a:prstGeom prst="roundRect">
            <a:avLst/>
          </a:prstGeom>
          <a:noFill/>
          <a:ln w="825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9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Bitstream Vera Sans"/>
        <a:cs typeface="Bitstream Vera Sans"/>
      </a:majorFont>
      <a:minorFont>
        <a:latin typeface="Calibri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9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9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260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Bitstream Vera Sans</vt:lpstr>
      <vt:lpstr>Calibri</vt:lpstr>
      <vt:lpstr>MS PGothic</vt:lpstr>
      <vt:lpstr>ＭＳ Ｐゴシック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Levander, John</cp:lastModifiedBy>
  <cp:revision>48</cp:revision>
  <cp:lastPrinted>2017-05-19T22:00:42Z</cp:lastPrinted>
  <dcterms:created xsi:type="dcterms:W3CDTF">2015-08-11T18:17:36Z</dcterms:created>
  <dcterms:modified xsi:type="dcterms:W3CDTF">2018-03-26T18:13:35Z</dcterms:modified>
</cp:coreProperties>
</file>