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79" r:id="rId10"/>
    <p:sldId id="266" r:id="rId11"/>
    <p:sldId id="269" r:id="rId12"/>
    <p:sldId id="268" r:id="rId13"/>
    <p:sldId id="275" r:id="rId14"/>
    <p:sldId id="265" r:id="rId15"/>
    <p:sldId id="281" r:id="rId16"/>
    <p:sldId id="282" r:id="rId17"/>
    <p:sldId id="271" r:id="rId18"/>
    <p:sldId id="280" r:id="rId19"/>
    <p:sldId id="273" r:id="rId20"/>
    <p:sldId id="27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2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87A8-139C-4BF3-84B6-40412680620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BBEA-7F03-46FC-A425-48D2623D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s.utexas.edu/~ai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136" y="3602038"/>
            <a:ext cx="9839864" cy="409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Michael Motro, </a:t>
            </a:r>
            <a:r>
              <a:rPr lang="en-US" dirty="0" err="1" smtClean="0"/>
              <a:t>Taewan</a:t>
            </a:r>
            <a:r>
              <a:rPr lang="en-US" dirty="0" smtClean="0"/>
              <a:t> Kim, </a:t>
            </a:r>
            <a:r>
              <a:rPr lang="en-US" dirty="0" err="1" smtClean="0"/>
              <a:t>Rahi</a:t>
            </a:r>
            <a:r>
              <a:rPr lang="en-US" dirty="0" smtClean="0"/>
              <a:t> Kalantari, Sean </a:t>
            </a:r>
            <a:r>
              <a:rPr lang="en-US" dirty="0" err="1" smtClean="0"/>
              <a:t>Kirmani</a:t>
            </a:r>
            <a:r>
              <a:rPr lang="en-US" dirty="0" smtClean="0"/>
              <a:t>, </a:t>
            </a:r>
            <a:r>
              <a:rPr lang="en-US" dirty="0" err="1" smtClean="0"/>
              <a:t>Joydeep</a:t>
            </a:r>
            <a:r>
              <a:rPr lang="en-US" dirty="0" smtClean="0"/>
              <a:t> Ghosh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5411" y="4511615"/>
            <a:ext cx="135069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@ UT Austin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3403" y="24154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10/20/15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8696"/>
            <a:ext cx="10515600" cy="3332164"/>
          </a:xfrm>
        </p:spPr>
        <p:txBody>
          <a:bodyPr/>
          <a:lstStyle/>
          <a:p>
            <a:r>
              <a:rPr lang="en-US" dirty="0" smtClean="0"/>
              <a:t>For us:</a:t>
            </a:r>
          </a:p>
          <a:p>
            <a:pPr lvl="1"/>
            <a:r>
              <a:rPr lang="en-US" dirty="0" smtClean="0"/>
              <a:t>Warning       = assume driver action (perception-reaction time, etc.)</a:t>
            </a:r>
          </a:p>
          <a:p>
            <a:pPr lvl="1"/>
            <a:r>
              <a:rPr lang="en-US" dirty="0" smtClean="0"/>
              <a:t>Avoidance    = optimization or robotics technique (elastic band, RRT)</a:t>
            </a:r>
          </a:p>
          <a:p>
            <a:pPr lvl="1"/>
            <a:r>
              <a:rPr lang="en-US" dirty="0" smtClean="0"/>
              <a:t>Automation = </a:t>
            </a:r>
            <a:r>
              <a:rPr lang="en-US" dirty="0"/>
              <a:t>r</a:t>
            </a:r>
            <a:r>
              <a:rPr lang="en-US" dirty="0" smtClean="0"/>
              <a:t>einforcement </a:t>
            </a:r>
            <a:r>
              <a:rPr lang="en-US" dirty="0"/>
              <a:t>l</a:t>
            </a:r>
            <a:r>
              <a:rPr lang="en-US" dirty="0" smtClean="0"/>
              <a:t>earning</a:t>
            </a:r>
          </a:p>
          <a:p>
            <a:pPr lvl="1"/>
            <a:endParaRPr lang="en-US" dirty="0"/>
          </a:p>
          <a:p>
            <a:r>
              <a:rPr lang="en-US" dirty="0" smtClean="0"/>
              <a:t>Central Intelligence – Peter Stone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://www.cs.utexas.edu/~aim/</a:t>
            </a:r>
            <a:endParaRPr lang="en-US" dirty="0" smtClean="0"/>
          </a:p>
          <a:p>
            <a:r>
              <a:rPr lang="en-US" dirty="0" smtClean="0"/>
              <a:t>Collective Intelligence – nobody yet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"/>
          <a:stretch/>
        </p:blipFill>
        <p:spPr>
          <a:xfrm>
            <a:off x="3782592" y="763426"/>
            <a:ext cx="3835984" cy="222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4366760"/>
            <a:ext cx="2714546" cy="1325563"/>
          </a:xfrm>
        </p:spPr>
        <p:txBody>
          <a:bodyPr/>
          <a:lstStyle/>
          <a:p>
            <a:r>
              <a:rPr lang="en-US" dirty="0" smtClean="0"/>
              <a:t>Sims</a:t>
            </a:r>
            <a:endParaRPr 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4894185" y="824825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NGSIM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1" t="36471" r="3084"/>
          <a:stretch/>
        </p:blipFill>
        <p:spPr>
          <a:xfrm>
            <a:off x="6947300" y="1348045"/>
            <a:ext cx="3385833" cy="2170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29995" r="22353" b="1709"/>
          <a:stretch/>
        </p:blipFill>
        <p:spPr>
          <a:xfrm>
            <a:off x="4073853" y="1348045"/>
            <a:ext cx="2568646" cy="1885614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7436194" y="824825"/>
            <a:ext cx="2168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+ Shitty Maps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6"/>
          <a:stretch/>
        </p:blipFill>
        <p:spPr>
          <a:xfrm>
            <a:off x="4636667" y="4233287"/>
            <a:ext cx="2703845" cy="2057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11038" y="410515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SUMO</a:t>
            </a:r>
            <a:endParaRPr lang="en-US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1" y="786181"/>
            <a:ext cx="27145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2444" y="1475508"/>
            <a:ext cx="2657868" cy="397921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0312" y="1416661"/>
            <a:ext cx="3146874" cy="404997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88672" y="5465965"/>
            <a:ext cx="7696196" cy="60317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2445" y="5466634"/>
            <a:ext cx="626227" cy="59126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62446" y="6047509"/>
            <a:ext cx="10671463" cy="10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62446" y="1475509"/>
            <a:ext cx="10392" cy="4572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8610" y="6255327"/>
            <a:ext cx="25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Amount of Training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66691" y="55346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9112" y="55678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8796" y="31931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667186" y="1451330"/>
            <a:ext cx="2517682" cy="13670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55948" y="19040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29573" y="32104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3342971" y="2717581"/>
            <a:ext cx="6584172" cy="2722764"/>
          </a:xfrm>
          <a:prstGeom prst="triangle">
            <a:avLst>
              <a:gd name="adj" fmla="val 506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Driver behavior classification at intersections and validation on large naturalistic dataset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370244" y="690490"/>
            <a:ext cx="960842" cy="78501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664613" y="10552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1353469" y="2428742"/>
            <a:ext cx="151830" cy="141064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0429" y="2129942"/>
            <a:ext cx="11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Barrios ‘11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73710" y="2301903"/>
            <a:ext cx="151830" cy="141064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57230" y="2003103"/>
            <a:ext cx="11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Petrich ‘13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412821" y="4186682"/>
            <a:ext cx="151830" cy="141064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7794" y="3862262"/>
            <a:ext cx="11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Aoude</a:t>
            </a:r>
            <a:r>
              <a:rPr lang="en-US" dirty="0" smtClean="0"/>
              <a:t> ‘13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002790" y="2358210"/>
            <a:ext cx="151830" cy="141064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86243" y="2064391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Hermes ‘09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67207" y="2708145"/>
            <a:ext cx="198967" cy="186185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49738" y="2380665"/>
            <a:ext cx="17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Dagli</a:t>
            </a:r>
            <a:r>
              <a:rPr lang="en-US" dirty="0" smtClean="0"/>
              <a:t> ’03*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280296" y="5277428"/>
            <a:ext cx="151830" cy="141064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63896" y="4968604"/>
            <a:ext cx="11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Lai ‘10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047485" y="5485272"/>
            <a:ext cx="151830" cy="141064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66854" y="5186472"/>
            <a:ext cx="11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Althoff</a:t>
            </a:r>
            <a:r>
              <a:rPr lang="en-US" dirty="0" smtClean="0"/>
              <a:t> ‘09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311530" y="2374874"/>
            <a:ext cx="151830" cy="141064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84488" y="2306825"/>
            <a:ext cx="11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Aoude</a:t>
            </a:r>
            <a:r>
              <a:rPr lang="en-US" dirty="0" smtClean="0"/>
              <a:t> ‘12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17952" y="2470408"/>
            <a:ext cx="969175" cy="46087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Map-following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5710" y="5467022"/>
            <a:ext cx="793497" cy="318627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 MP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95415" y="5575498"/>
            <a:ext cx="855969" cy="47404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Blind clusters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4948" y="1553833"/>
            <a:ext cx="1280705" cy="469134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Lane-specific clusters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87322" y="811955"/>
            <a:ext cx="926685" cy="318627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Cheating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20523" y="4165014"/>
            <a:ext cx="969175" cy="31243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00437" y="5465964"/>
            <a:ext cx="5584431" cy="603177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8840749" y="3216276"/>
            <a:ext cx="3725022" cy="45007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328315" y="524972"/>
            <a:ext cx="7562184" cy="45007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413561" y="3576843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Trajectory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868"/>
            <a:ext cx="10515600" cy="46190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motion patterns – unsupervised     [ex GMM on velocities]</a:t>
            </a:r>
          </a:p>
          <a:p>
            <a:r>
              <a:rPr lang="en-US" dirty="0" smtClean="0"/>
              <a:t>Fit previous trajectory to motion pattern</a:t>
            </a:r>
          </a:p>
          <a:p>
            <a:r>
              <a:rPr lang="en-US" dirty="0" smtClean="0"/>
              <a:t>Combine physics and motion pattern to predict future trajectory     [ex Gaussian process]</a:t>
            </a:r>
          </a:p>
          <a:p>
            <a:endParaRPr lang="en-US" dirty="0"/>
          </a:p>
          <a:p>
            <a:r>
              <a:rPr lang="en-US" dirty="0" smtClean="0"/>
              <a:t>This still stuck in either </a:t>
            </a:r>
            <a:r>
              <a:rPr lang="en-US" b="1" dirty="0" smtClean="0"/>
              <a:t>4</a:t>
            </a:r>
            <a:r>
              <a:rPr lang="en-US" dirty="0" smtClean="0"/>
              <a:t> (clusters distinguish between lanes) or </a:t>
            </a:r>
            <a:r>
              <a:rPr lang="en-US" b="1" dirty="0" smtClean="0"/>
              <a:t>2</a:t>
            </a:r>
            <a:r>
              <a:rPr lang="en-US" dirty="0" smtClean="0"/>
              <a:t> (cluster on all trajectories at once)</a:t>
            </a:r>
          </a:p>
          <a:p>
            <a:r>
              <a:rPr lang="en-US" dirty="0" smtClean="0"/>
              <a:t>How to get to </a:t>
            </a:r>
            <a:r>
              <a:rPr lang="en-US" b="1" dirty="0" smtClean="0"/>
              <a:t>3</a:t>
            </a:r>
            <a:r>
              <a:rPr lang="en-US" dirty="0" smtClean="0"/>
              <a:t>: describe context with features (i.e. # adjacent lanes, curvature, future turns) </a:t>
            </a:r>
            <a:endParaRPr lang="en-US" dirty="0"/>
          </a:p>
          <a:p>
            <a:r>
              <a:rPr lang="en-US" dirty="0" smtClean="0"/>
              <a:t>Then combine…</a:t>
            </a:r>
          </a:p>
        </p:txBody>
      </p:sp>
    </p:spTree>
    <p:extLst>
      <p:ext uri="{BB962C8B-B14F-4D97-AF65-F5344CB8AC3E}">
        <p14:creationId xmlns:p14="http://schemas.microsoft.com/office/powerpoint/2010/main" val="41315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 r="8182" b="5541"/>
          <a:stretch/>
        </p:blipFill>
        <p:spPr>
          <a:xfrm>
            <a:off x="3815651" y="443060"/>
            <a:ext cx="7637917" cy="6089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971" y="953587"/>
            <a:ext cx="333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 </a:t>
            </a:r>
            <a:r>
              <a:rPr lang="en-US" dirty="0" err="1" smtClean="0"/>
              <a:t>Accel</a:t>
            </a:r>
            <a:r>
              <a:rPr lang="en-US" dirty="0" smtClean="0"/>
              <a:t>. + angular velocity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499" y="290806"/>
            <a:ext cx="4035458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Category 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3592" r="63588" b="59354"/>
          <a:stretch/>
        </p:blipFill>
        <p:spPr>
          <a:xfrm>
            <a:off x="1161701" y="1762812"/>
            <a:ext cx="1819374" cy="1461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7" t="3365" r="7933" b="7228"/>
          <a:stretch/>
        </p:blipFill>
        <p:spPr>
          <a:xfrm>
            <a:off x="120344" y="3223967"/>
            <a:ext cx="3695307" cy="35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6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9" r="8474" b="5726"/>
          <a:stretch/>
        </p:blipFill>
        <p:spPr>
          <a:xfrm>
            <a:off x="5960024" y="1320800"/>
            <a:ext cx="6002592" cy="54005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26468" y="355585"/>
            <a:ext cx="4035458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Category 5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-314" r="8938" b="5839"/>
          <a:stretch/>
        </p:blipFill>
        <p:spPr>
          <a:xfrm>
            <a:off x="131975" y="1206633"/>
            <a:ext cx="5505253" cy="550525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66872" y="355585"/>
            <a:ext cx="4035458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Category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5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59015" cy="1325563"/>
          </a:xfrm>
        </p:spPr>
        <p:txBody>
          <a:bodyPr/>
          <a:lstStyle/>
          <a:p>
            <a:r>
              <a:rPr lang="en-US" dirty="0" smtClean="0"/>
              <a:t>Us -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0503"/>
          </a:xfrm>
        </p:spPr>
        <p:txBody>
          <a:bodyPr>
            <a:normAutofit/>
          </a:bodyPr>
          <a:lstStyle/>
          <a:p>
            <a:r>
              <a:rPr lang="en-US" dirty="0" smtClean="0"/>
              <a:t>Normal DSRC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mmWave</a:t>
            </a:r>
            <a:r>
              <a:rPr lang="en-US" dirty="0" smtClean="0"/>
              <a:t> DSRC – what is better for CW/CA?</a:t>
            </a:r>
          </a:p>
          <a:p>
            <a:r>
              <a:rPr lang="en-US" dirty="0" smtClean="0"/>
              <a:t>“                    ” </a:t>
            </a:r>
            <a:r>
              <a:rPr lang="en-US" dirty="0" err="1" smtClean="0"/>
              <a:t>v.s</a:t>
            </a:r>
            <a:r>
              <a:rPr lang="en-US" dirty="0" smtClean="0"/>
              <a:t>. “                        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Overtake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generalize?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5"/>
          <a:stretch/>
        </p:blipFill>
        <p:spPr>
          <a:xfrm>
            <a:off x="3985404" y="3082267"/>
            <a:ext cx="2671903" cy="217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9" b="303"/>
          <a:stretch/>
        </p:blipFill>
        <p:spPr>
          <a:xfrm>
            <a:off x="7168551" y="3044138"/>
            <a:ext cx="2627333" cy="25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6580" y="707366"/>
            <a:ext cx="2070341" cy="1138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Types of information gathered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374175" y="707365"/>
            <a:ext cx="2070341" cy="1138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Error in Information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085565" y="707366"/>
            <a:ext cx="2070341" cy="1138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Frequency of information updates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8773039" y="707365"/>
            <a:ext cx="2248617" cy="1138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Range / completeness of information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188408" y="2643054"/>
            <a:ext cx="2147980" cy="127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Prediction Accuracy over Time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1268797" y="4776158"/>
            <a:ext cx="2235683" cy="12795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 needed to avoid collision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4456980" y="4776158"/>
            <a:ext cx="2147980" cy="12795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Worst-case prediction accuracy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8650865" y="4671921"/>
            <a:ext cx="2492964" cy="14880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Collision Avoidance Success Rate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>
            <a:off x="1871751" y="1846052"/>
            <a:ext cx="728574" cy="79237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 flipH="1">
            <a:off x="3943350" y="1846051"/>
            <a:ext cx="465996" cy="811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02392" y="1846052"/>
            <a:ext cx="894269" cy="28840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3" idx="0"/>
          </p:cNvCxnSpPr>
          <p:nvPr/>
        </p:nvCxnSpPr>
        <p:spPr>
          <a:xfrm flipH="1">
            <a:off x="9897347" y="1846051"/>
            <a:ext cx="1" cy="282587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86639" y="3922638"/>
            <a:ext cx="437456" cy="8535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3504480" y="5415950"/>
            <a:ext cx="9525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3" idx="1"/>
          </p:cNvCxnSpPr>
          <p:nvPr/>
        </p:nvCxnSpPr>
        <p:spPr>
          <a:xfrm>
            <a:off x="6604960" y="5415950"/>
            <a:ext cx="20459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86637" y="3922638"/>
            <a:ext cx="1168041" cy="8075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Prediction - as generic as possible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5085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A(algorithm) = accuracy, in meters of error </a:t>
                </a:r>
                <a:r>
                  <a:rPr lang="en-US" sz="2600" dirty="0" err="1" smtClean="0"/>
                  <a:t>v.s</a:t>
                </a:r>
                <a:r>
                  <a:rPr lang="en-US" sz="2600" dirty="0" smtClean="0"/>
                  <a:t>. time predicted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A(system that learns X) &lt; A(system that automatically knows X)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A(system that learns</a:t>
                </a:r>
                <a:r>
                  <a:rPr lang="en-US" sz="2600" dirty="0"/>
                  <a:t> </a:t>
                </a:r>
                <a:r>
                  <a:rPr lang="en-US" sz="2600" dirty="0" smtClean="0"/>
                  <a:t>X) &gt; A(similar system that doesn’t)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X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600" dirty="0" smtClean="0"/>
                  <a:t> {general road paths, lane-level paths,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	lights, driver destination, short-term driver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intention, driver tendencies, …}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50857" cy="4351338"/>
              </a:xfrm>
              <a:blipFill rotWithShape="0">
                <a:blip r:embed="rId2"/>
                <a:stretch>
                  <a:fillRect l="-1268" t="-2101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" t="4509" r="6968" b="6590"/>
          <a:stretch/>
        </p:blipFill>
        <p:spPr>
          <a:xfrm>
            <a:off x="8686800" y="3237217"/>
            <a:ext cx="1916501" cy="157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25095" r="26010" b="5040"/>
          <a:stretch/>
        </p:blipFill>
        <p:spPr>
          <a:xfrm>
            <a:off x="8686801" y="4958063"/>
            <a:ext cx="1725724" cy="13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June 2015,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12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accidents as of that date, 8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which involved being rear-ended at a stop sign or traffic light, 2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which the vehicle was side-swiped by another driver, 1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which involved another driver rolling through a stop sign, and 1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a Google employee was manually driving the car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 – Google monthly reports (Wikipedia summary of)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</a:t>
            </a:r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1,210,676 miles </a:t>
            </a:r>
          </a:p>
          <a:p>
            <a:pPr marL="0" indent="0">
              <a:buNone/>
            </a:pP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</a:t>
            </a:r>
            <a:r>
              <a:rPr lang="es-E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911,252 </a:t>
            </a:r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25502" r="30618" b="24927"/>
          <a:stretch/>
        </p:blipFill>
        <p:spPr>
          <a:xfrm>
            <a:off x="4015819" y="375520"/>
            <a:ext cx="3764763" cy="14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733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Accuracy (meters/second)</a:t>
            </a:r>
            <a:br>
              <a:rPr lang="en-US" sz="3600" dirty="0" smtClean="0"/>
            </a:br>
            <a:r>
              <a:rPr lang="en-US" sz="3600" dirty="0" smtClean="0"/>
              <a:t>Accuracy (crashes predicted in time)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0284"/>
          </a:xfrm>
        </p:spPr>
        <p:txBody>
          <a:bodyPr/>
          <a:lstStyle/>
          <a:p>
            <a:r>
              <a:rPr lang="en-US" dirty="0" smtClean="0"/>
              <a:t>Timing simulator</a:t>
            </a:r>
          </a:p>
          <a:p>
            <a:pPr lvl="1"/>
            <a:r>
              <a:rPr lang="en-US" dirty="0" smtClean="0"/>
              <a:t>Based on Hillenbrand et al. 08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Accuracy simulator</a:t>
            </a:r>
          </a:p>
          <a:p>
            <a:pPr lvl="1"/>
            <a:r>
              <a:rPr lang="en-US" dirty="0" smtClean="0"/>
              <a:t>hardest part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as hoping transportation guys would help….</a:t>
            </a:r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1117007" y="3368256"/>
            <a:ext cx="506821" cy="44279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19551452" flipH="1">
            <a:off x="4191208" y="2842040"/>
            <a:ext cx="516859" cy="417118"/>
            <a:chOff x="5098963" y="2892321"/>
            <a:chExt cx="1190616" cy="964392"/>
          </a:xfrm>
        </p:grpSpPr>
        <p:sp>
          <p:nvSpPr>
            <p:cNvPr id="7" name="Rounded Rectangle 6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8192715">
            <a:off x="2869317" y="4073496"/>
            <a:ext cx="516859" cy="417118"/>
            <a:chOff x="5098963" y="2892321"/>
            <a:chExt cx="1190616" cy="964392"/>
          </a:xfrm>
        </p:grpSpPr>
        <p:sp>
          <p:nvSpPr>
            <p:cNvPr id="19" name="Rounded Rectangle 18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 flipV="1">
            <a:off x="3101750" y="2946112"/>
            <a:ext cx="19439" cy="107555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0800000" flipV="1">
            <a:off x="2674249" y="3040487"/>
            <a:ext cx="1498205" cy="981181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xplosion 1 31"/>
          <p:cNvSpPr/>
          <p:nvPr/>
        </p:nvSpPr>
        <p:spPr>
          <a:xfrm>
            <a:off x="2925833" y="3231689"/>
            <a:ext cx="351795" cy="35179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19551452" flipH="1">
            <a:off x="1275782" y="3353847"/>
            <a:ext cx="516859" cy="417118"/>
            <a:chOff x="5098963" y="2892321"/>
            <a:chExt cx="1190616" cy="964392"/>
          </a:xfrm>
        </p:grpSpPr>
        <p:sp>
          <p:nvSpPr>
            <p:cNvPr id="34" name="Rounded Rectangle 33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18192715">
            <a:off x="1108116" y="3608520"/>
            <a:ext cx="516859" cy="417118"/>
            <a:chOff x="5098963" y="2892321"/>
            <a:chExt cx="1190616" cy="964392"/>
          </a:xfrm>
        </p:grpSpPr>
        <p:sp>
          <p:nvSpPr>
            <p:cNvPr id="46" name="Rounded Rectangle 45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19551452" flipH="1">
            <a:off x="10348355" y="2883829"/>
            <a:ext cx="516859" cy="417118"/>
            <a:chOff x="5098963" y="2892321"/>
            <a:chExt cx="1190616" cy="964392"/>
          </a:xfrm>
        </p:grpSpPr>
        <p:sp>
          <p:nvSpPr>
            <p:cNvPr id="58" name="Rounded Rectangle 57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 rot="18192715">
            <a:off x="9026464" y="4115285"/>
            <a:ext cx="516859" cy="417118"/>
            <a:chOff x="5098963" y="2892321"/>
            <a:chExt cx="1190616" cy="964392"/>
          </a:xfrm>
        </p:grpSpPr>
        <p:sp>
          <p:nvSpPr>
            <p:cNvPr id="70" name="Rounded Rectangle 69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flipH="1" flipV="1">
            <a:off x="9248905" y="2385652"/>
            <a:ext cx="29431" cy="16778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10800000" flipV="1">
            <a:off x="8831396" y="3082276"/>
            <a:ext cx="1498205" cy="981181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xplosion 1 82"/>
          <p:cNvSpPr/>
          <p:nvPr/>
        </p:nvSpPr>
        <p:spPr>
          <a:xfrm>
            <a:off x="9153499" y="3284178"/>
            <a:ext cx="264720" cy="28047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>
            <a:off x="8328321" y="3576940"/>
            <a:ext cx="914400" cy="914400"/>
          </a:xfrm>
          <a:prstGeom prst="arc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16200000">
            <a:off x="9293381" y="3436735"/>
            <a:ext cx="914400" cy="914400"/>
          </a:xfrm>
          <a:prstGeom prst="arc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xplosion 1 85"/>
          <p:cNvSpPr/>
          <p:nvPr/>
        </p:nvSpPr>
        <p:spPr>
          <a:xfrm>
            <a:off x="8907516" y="3510158"/>
            <a:ext cx="200803" cy="245744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 rot="18192715">
            <a:off x="6314693" y="4115511"/>
            <a:ext cx="516859" cy="417118"/>
            <a:chOff x="5098963" y="2892321"/>
            <a:chExt cx="1190616" cy="964392"/>
          </a:xfrm>
        </p:grpSpPr>
        <p:sp>
          <p:nvSpPr>
            <p:cNvPr id="88" name="Rounded Rectangle 87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99" name="Arc 98"/>
          <p:cNvSpPr/>
          <p:nvPr/>
        </p:nvSpPr>
        <p:spPr>
          <a:xfrm rot="16200000">
            <a:off x="6560026" y="3596295"/>
            <a:ext cx="914400" cy="914400"/>
          </a:xfrm>
          <a:prstGeom prst="arc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>
            <a:off x="5632045" y="3601386"/>
            <a:ext cx="914400" cy="914400"/>
          </a:xfrm>
          <a:prstGeom prst="arc">
            <a:avLst/>
          </a:prstGeom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6538482" y="2119596"/>
            <a:ext cx="17029" cy="192945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6558704" y="3120485"/>
            <a:ext cx="2710" cy="86467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Smiley Face 102"/>
          <p:cNvSpPr/>
          <p:nvPr/>
        </p:nvSpPr>
        <p:spPr>
          <a:xfrm>
            <a:off x="9798975" y="3278184"/>
            <a:ext cx="349053" cy="26379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530594" y="383291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94" y="3832916"/>
                <a:ext cx="57951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368" r="-94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407729" y="3527243"/>
                <a:ext cx="812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729" y="3527243"/>
                <a:ext cx="81220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263" r="-75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urved Left Arrow 105"/>
          <p:cNvSpPr/>
          <p:nvPr/>
        </p:nvSpPr>
        <p:spPr>
          <a:xfrm>
            <a:off x="7685218" y="759125"/>
            <a:ext cx="1222298" cy="628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-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COIN</a:t>
            </a:r>
          </a:p>
          <a:p>
            <a:endParaRPr lang="en-US" dirty="0"/>
          </a:p>
          <a:p>
            <a:r>
              <a:rPr lang="en-US" dirty="0" smtClean="0"/>
              <a:t>Other ideas/arguments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24" idx="2"/>
          </p:cNvCxnSpPr>
          <p:nvPr/>
        </p:nvCxnSpPr>
        <p:spPr>
          <a:xfrm flipH="1">
            <a:off x="11391301" y="3229791"/>
            <a:ext cx="1" cy="3317658"/>
          </a:xfrm>
          <a:prstGeom prst="line">
            <a:avLst/>
          </a:prstGeom>
          <a:ln w="31750" cap="rnd">
            <a:solidFill>
              <a:srgbClr val="FF0000"/>
            </a:solidFill>
            <a:prstDash val="dash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4" idx="1"/>
          </p:cNvCxnSpPr>
          <p:nvPr/>
        </p:nvCxnSpPr>
        <p:spPr>
          <a:xfrm flipV="1">
            <a:off x="224287" y="3045125"/>
            <a:ext cx="10840643" cy="11767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7" b="36765"/>
          <a:stretch/>
        </p:blipFill>
        <p:spPr>
          <a:xfrm>
            <a:off x="555449" y="1370780"/>
            <a:ext cx="3817731" cy="785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422" y="920720"/>
            <a:ext cx="345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Rear End / Platooning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73513" y="920720"/>
            <a:ext cx="294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- Signs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4" r="33783" b="30314"/>
          <a:stretch/>
        </p:blipFill>
        <p:spPr>
          <a:xfrm>
            <a:off x="478234" y="3703743"/>
            <a:ext cx="3864634" cy="1103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44" y="1402719"/>
            <a:ext cx="1887876" cy="1412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8" t="14302" r="15183" b="8030"/>
          <a:stretch/>
        </p:blipFill>
        <p:spPr>
          <a:xfrm>
            <a:off x="5047031" y="2688372"/>
            <a:ext cx="1623611" cy="13018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2309" y="2235176"/>
            <a:ext cx="207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Lane Change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961" y="3239016"/>
            <a:ext cx="372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Overtaking (Rural Road)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6" r="25492" b="27236"/>
          <a:stretch/>
        </p:blipFill>
        <p:spPr>
          <a:xfrm>
            <a:off x="4580721" y="5207674"/>
            <a:ext cx="2173907" cy="9860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12087" y="4770718"/>
            <a:ext cx="12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Merge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9004" y="5032328"/>
            <a:ext cx="308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Left Turn w/o Lights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8919" y="2977406"/>
            <a:ext cx="3046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- Lights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753" y="398239"/>
            <a:ext cx="427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HIGHWAY / RURAL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45007" y="3982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URBAN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64930" y="2860459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31" name="Straight Connector 30"/>
          <p:cNvCxnSpPr>
            <a:stCxn id="38" idx="2"/>
            <a:endCxn id="24" idx="0"/>
          </p:cNvCxnSpPr>
          <p:nvPr/>
        </p:nvCxnSpPr>
        <p:spPr>
          <a:xfrm>
            <a:off x="11391301" y="1141972"/>
            <a:ext cx="1" cy="1718487"/>
          </a:xfrm>
          <a:prstGeom prst="line">
            <a:avLst/>
          </a:prstGeom>
          <a:ln w="31750" cap="rnd">
            <a:solidFill>
              <a:srgbClr val="FF0000"/>
            </a:solidFill>
            <a:prstDash val="dash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064929" y="772640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57226" cy="1325563"/>
          </a:xfrm>
        </p:spPr>
        <p:txBody>
          <a:bodyPr/>
          <a:lstStyle/>
          <a:p>
            <a:r>
              <a:rPr lang="en-US" dirty="0" smtClean="0"/>
              <a:t>Road Map for Collision Avoidance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"/>
          <a:stretch/>
        </p:blipFill>
        <p:spPr>
          <a:xfrm>
            <a:off x="6441125" y="4268626"/>
            <a:ext cx="3835984" cy="222175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4270956" y="4500426"/>
            <a:ext cx="2290986" cy="193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GillSan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6699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San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San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San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San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Warning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Takeover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Autonomous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76058" y="768490"/>
            <a:ext cx="1733556" cy="234875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18274495">
            <a:off x="2290560" y="2793757"/>
            <a:ext cx="620215" cy="500537"/>
            <a:chOff x="5098961" y="2892321"/>
            <a:chExt cx="1190616" cy="964392"/>
          </a:xfrm>
        </p:grpSpPr>
        <p:sp>
          <p:nvSpPr>
            <p:cNvPr id="106" name="Rounded Rectangle 105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 rot="19585968">
              <a:off x="5098961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  <a:alpha val="35000"/>
              </a:schemeClr>
            </a:solidFill>
            <a:ln>
              <a:solidFill>
                <a:schemeClr val="tx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19585968">
              <a:off x="5286417" y="3179287"/>
              <a:ext cx="759187" cy="416723"/>
            </a:xfrm>
            <a:prstGeom prst="roundRect">
              <a:avLst>
                <a:gd name="adj" fmla="val 28095"/>
              </a:avLst>
            </a:prstGeom>
            <a:solidFill>
              <a:srgbClr val="A6A6A6">
                <a:alpha val="13000"/>
              </a:srgbClr>
            </a:solidFill>
            <a:ln>
              <a:solidFill>
                <a:schemeClr val="tx1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  <a:alpha val="22000"/>
              </a:schemeClr>
            </a:solidFill>
            <a:ln>
              <a:solidFill>
                <a:schemeClr val="tx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8274495">
            <a:off x="2208419" y="3317811"/>
            <a:ext cx="620215" cy="500537"/>
            <a:chOff x="5098963" y="2892321"/>
            <a:chExt cx="1190616" cy="964392"/>
          </a:xfrm>
        </p:grpSpPr>
        <p:sp>
          <p:nvSpPr>
            <p:cNvPr id="96" name="Rounded Rectangle 95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  <a:alpha val="35000"/>
              </a:schemeClr>
            </a:solidFill>
            <a:ln>
              <a:solidFill>
                <a:schemeClr val="tx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 rot="19585968">
              <a:off x="5286417" y="3179287"/>
              <a:ext cx="759187" cy="416723"/>
            </a:xfrm>
            <a:prstGeom prst="roundRect">
              <a:avLst>
                <a:gd name="adj" fmla="val 28095"/>
              </a:avLst>
            </a:prstGeom>
            <a:solidFill>
              <a:srgbClr val="A6A6A6">
                <a:alpha val="13000"/>
              </a:srgbClr>
            </a:solidFill>
            <a:ln>
              <a:solidFill>
                <a:schemeClr val="tx1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  <a:alpha val="22000"/>
              </a:schemeClr>
            </a:solidFill>
            <a:ln>
              <a:solidFill>
                <a:schemeClr val="tx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634927" y="1489277"/>
            <a:ext cx="1834949" cy="846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Future Trajectory Prediction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163088" y="1489277"/>
            <a:ext cx="1853376" cy="8466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Detect Potential Trajectory Conflict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636702" y="1037806"/>
            <a:ext cx="1403803" cy="8179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Collision Warning</a:t>
            </a:r>
            <a:endParaRPr lang="en-US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636702" y="1982213"/>
            <a:ext cx="1403803" cy="878142"/>
          </a:xfrm>
          <a:prstGeom prst="round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Collision Avoidance</a:t>
            </a:r>
            <a:endParaRPr lang="en-US" sz="1600" b="1" dirty="0"/>
          </a:p>
        </p:txBody>
      </p: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5469876" y="1912626"/>
            <a:ext cx="693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 flipV="1">
            <a:off x="8016464" y="1446780"/>
            <a:ext cx="620238" cy="4658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1"/>
          </p:cNvCxnSpPr>
          <p:nvPr/>
        </p:nvCxnSpPr>
        <p:spPr>
          <a:xfrm>
            <a:off x="8016464" y="1912626"/>
            <a:ext cx="620238" cy="508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18274495">
            <a:off x="4197487" y="3651274"/>
            <a:ext cx="516859" cy="417118"/>
            <a:chOff x="5098963" y="2892321"/>
            <a:chExt cx="1190616" cy="964392"/>
          </a:xfrm>
        </p:grpSpPr>
        <p:sp>
          <p:nvSpPr>
            <p:cNvPr id="85" name="Rounded Rectangle 84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9" name="Curved Connector 18"/>
          <p:cNvCxnSpPr/>
          <p:nvPr/>
        </p:nvCxnSpPr>
        <p:spPr>
          <a:xfrm rot="10800000" flipH="1">
            <a:off x="4447209" y="2581278"/>
            <a:ext cx="192222" cy="999477"/>
          </a:xfrm>
          <a:prstGeom prst="curvedConnector4">
            <a:avLst>
              <a:gd name="adj1" fmla="val 1670"/>
              <a:gd name="adj2" fmla="val 773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170031" y="2909779"/>
            <a:ext cx="969240" cy="372716"/>
          </a:xfrm>
          <a:prstGeom prst="curvedConnector3">
            <a:avLst>
              <a:gd name="adj1" fmla="val 71839"/>
            </a:avLst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rot="19551452" flipH="1">
            <a:off x="7638761" y="2496381"/>
            <a:ext cx="516859" cy="417118"/>
            <a:chOff x="5098963" y="2892321"/>
            <a:chExt cx="1190616" cy="964392"/>
          </a:xfrm>
        </p:grpSpPr>
        <p:sp>
          <p:nvSpPr>
            <p:cNvPr id="74" name="Rounded Rectangle 73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192715">
            <a:off x="6325923" y="3597723"/>
            <a:ext cx="516859" cy="417118"/>
            <a:chOff x="5098963" y="2892321"/>
            <a:chExt cx="1190616" cy="964392"/>
          </a:xfrm>
        </p:grpSpPr>
        <p:sp>
          <p:nvSpPr>
            <p:cNvPr id="63" name="Rounded Rectangle 62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 flipV="1">
            <a:off x="6568742" y="2422537"/>
            <a:ext cx="4149" cy="11041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V="1">
            <a:off x="6121802" y="2694828"/>
            <a:ext cx="1498205" cy="981181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xplosion 1 24"/>
          <p:cNvSpPr/>
          <p:nvPr/>
        </p:nvSpPr>
        <p:spPr>
          <a:xfrm>
            <a:off x="6373386" y="2886030"/>
            <a:ext cx="351795" cy="35179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545040" y="1489278"/>
            <a:ext cx="1460398" cy="846696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Current State Estimation</a:t>
            </a:r>
            <a:endParaRPr lang="en-US" sz="1600" b="1" dirty="0"/>
          </a:p>
        </p:txBody>
      </p:sp>
      <p:cxnSp>
        <p:nvCxnSpPr>
          <p:cNvPr id="27" name="Straight Arrow Connector 26"/>
          <p:cNvCxnSpPr>
            <a:stCxn id="26" idx="3"/>
            <a:endCxn id="11" idx="1"/>
          </p:cNvCxnSpPr>
          <p:nvPr/>
        </p:nvCxnSpPr>
        <p:spPr>
          <a:xfrm>
            <a:off x="3005438" y="1912626"/>
            <a:ext cx="6294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18274495">
            <a:off x="1967393" y="2859341"/>
            <a:ext cx="620215" cy="500537"/>
            <a:chOff x="5098963" y="2892321"/>
            <a:chExt cx="1190616" cy="964392"/>
          </a:xfrm>
        </p:grpSpPr>
        <p:sp>
          <p:nvSpPr>
            <p:cNvPr id="53" name="Rounded Rectangle 52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  <a:alpha val="35000"/>
              </a:schemeClr>
            </a:solidFill>
            <a:ln>
              <a:solidFill>
                <a:schemeClr val="tx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rot="19585968">
              <a:off x="5286417" y="3179287"/>
              <a:ext cx="759187" cy="416723"/>
            </a:xfrm>
            <a:prstGeom prst="roundRect">
              <a:avLst>
                <a:gd name="adj" fmla="val 28095"/>
              </a:avLst>
            </a:prstGeom>
            <a:solidFill>
              <a:srgbClr val="A6A6A6">
                <a:alpha val="13000"/>
              </a:srgbClr>
            </a:solidFill>
            <a:ln>
              <a:solidFill>
                <a:schemeClr val="tx1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  <a:alpha val="22000"/>
              </a:schemeClr>
            </a:solidFill>
            <a:ln>
              <a:solidFill>
                <a:schemeClr val="tx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8274495">
            <a:off x="1879428" y="3224812"/>
            <a:ext cx="620215" cy="500537"/>
            <a:chOff x="5098963" y="2892321"/>
            <a:chExt cx="1190616" cy="964392"/>
          </a:xfrm>
        </p:grpSpPr>
        <p:sp>
          <p:nvSpPr>
            <p:cNvPr id="43" name="Rounded Rectangle 42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solidFill>
                <a:schemeClr val="tx1"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  <a:alpha val="35000"/>
              </a:schemeClr>
            </a:solidFill>
            <a:ln>
              <a:solidFill>
                <a:schemeClr val="tx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9585968">
              <a:off x="5286417" y="3179287"/>
              <a:ext cx="759187" cy="416723"/>
            </a:xfrm>
            <a:prstGeom prst="roundRect">
              <a:avLst>
                <a:gd name="adj" fmla="val 28095"/>
              </a:avLst>
            </a:prstGeom>
            <a:solidFill>
              <a:srgbClr val="A6A6A6">
                <a:alpha val="13000"/>
              </a:srgbClr>
            </a:solidFill>
            <a:ln>
              <a:solidFill>
                <a:schemeClr val="tx1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  <a:alpha val="22000"/>
              </a:schemeClr>
            </a:solidFill>
            <a:ln>
              <a:solidFill>
                <a:schemeClr val="tx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8274495">
            <a:off x="2078745" y="3056088"/>
            <a:ext cx="620215" cy="500537"/>
            <a:chOff x="5098963" y="2892321"/>
            <a:chExt cx="1190616" cy="964392"/>
          </a:xfrm>
        </p:grpSpPr>
        <p:sp>
          <p:nvSpPr>
            <p:cNvPr id="32" name="Rounded Rectangle 31"/>
            <p:cNvSpPr/>
            <p:nvPr/>
          </p:nvSpPr>
          <p:spPr>
            <a:xfrm rot="19585968" flipH="1">
              <a:off x="6108673" y="2892321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9585968" flipH="1">
              <a:off x="6223883" y="3065943"/>
              <a:ext cx="45719" cy="1119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9585968" flipH="1">
              <a:off x="5174607" y="3536403"/>
              <a:ext cx="45719" cy="3203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rot="14185968" flipH="1">
              <a:off x="6043206" y="3284347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4185968" flipH="1">
              <a:off x="5482356" y="3656515"/>
              <a:ext cx="45723" cy="17779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4185968" flipH="1">
              <a:off x="5812179" y="2936191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14185968" flipH="1">
              <a:off x="5251328" y="3308358"/>
              <a:ext cx="45724" cy="1777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9585968">
              <a:off x="5098963" y="3160202"/>
              <a:ext cx="1190616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585968">
              <a:off x="5586164" y="3088550"/>
              <a:ext cx="432173" cy="416723"/>
            </a:xfrm>
            <a:prstGeom prst="roundRect">
              <a:avLst>
                <a:gd name="adj" fmla="val 28095"/>
              </a:avLst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19585968">
              <a:off x="5305738" y="3274634"/>
              <a:ext cx="432173" cy="416723"/>
            </a:xfrm>
            <a:prstGeom prst="roundRect">
              <a:avLst>
                <a:gd name="adj" fmla="val 273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19585968">
              <a:off x="5371321" y="3186866"/>
              <a:ext cx="565544" cy="4167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6" name="Title 1"/>
          <p:cNvSpPr txBox="1">
            <a:spLocks/>
          </p:cNvSpPr>
          <p:nvPr/>
        </p:nvSpPr>
        <p:spPr>
          <a:xfrm>
            <a:off x="1655864" y="4887412"/>
            <a:ext cx="2578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How to use?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42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96706" cy="1325563"/>
          </a:xfrm>
        </p:spPr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6" y="2026344"/>
            <a:ext cx="3782887" cy="2635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17641" r="5689" b="11793"/>
          <a:stretch/>
        </p:blipFill>
        <p:spPr>
          <a:xfrm>
            <a:off x="2544793" y="2124748"/>
            <a:ext cx="4205043" cy="1832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29513"/>
            <a:ext cx="92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Cameras			Radar</a:t>
            </a:r>
            <a:r>
              <a:rPr lang="en-US" sz="3600" dirty="0"/>
              <a:t>	</a:t>
            </a:r>
            <a:r>
              <a:rPr lang="en-US" sz="3600" dirty="0" smtClean="0"/>
              <a:t>		LIDAR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518753"/>
            <a:ext cx="867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Problems:  Weather 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   LOS, especially for urban settings</a:t>
            </a:r>
            <a:endParaRPr lang="en-US" sz="3600" dirty="0"/>
          </a:p>
          <a:p>
            <a:r>
              <a:rPr lang="en-US" sz="3600" dirty="0" smtClean="0"/>
              <a:t>	            Significant processing/fusion</a:t>
            </a:r>
          </a:p>
        </p:txBody>
      </p:sp>
    </p:spTree>
    <p:extLst>
      <p:ext uri="{BB962C8B-B14F-4D97-AF65-F5344CB8AC3E}">
        <p14:creationId xmlns:p14="http://schemas.microsoft.com/office/powerpoint/2010/main" val="7107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30"/>
            <a:ext cx="8780253" cy="5244861"/>
          </a:xfrm>
        </p:spPr>
        <p:txBody>
          <a:bodyPr>
            <a:normAutofit/>
          </a:bodyPr>
          <a:lstStyle/>
          <a:p>
            <a:r>
              <a:rPr lang="en-US" dirty="0" smtClean="0"/>
              <a:t>DSRC = Dedicated Short Range Communication</a:t>
            </a:r>
          </a:p>
          <a:p>
            <a:r>
              <a:rPr lang="en-US" dirty="0" smtClean="0"/>
              <a:t>Standard</a:t>
            </a:r>
            <a:r>
              <a:rPr lang="en-US" dirty="0"/>
              <a:t>,</a:t>
            </a:r>
            <a:r>
              <a:rPr lang="en-US" dirty="0" smtClean="0"/>
              <a:t> IEEE 802.11p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LOS problem (kind of) solved</a:t>
            </a:r>
          </a:p>
          <a:p>
            <a:r>
              <a:rPr lang="en-US" dirty="0" smtClean="0"/>
              <a:t>Much easier to abstract</a:t>
            </a:r>
          </a:p>
          <a:p>
            <a:r>
              <a:rPr lang="en-US" dirty="0" smtClean="0"/>
              <a:t>Problem: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75" y="3294746"/>
            <a:ext cx="8229997" cy="789332"/>
          </a:xfrm>
          <a:prstGeom prst="rect">
            <a:avLst/>
          </a:prstGeom>
        </p:spPr>
      </p:pic>
      <p:sp>
        <p:nvSpPr>
          <p:cNvPr id="5" name="TextBox 48"/>
          <p:cNvSpPr txBox="1"/>
          <p:nvPr/>
        </p:nvSpPr>
        <p:spPr>
          <a:xfrm>
            <a:off x="1643909" y="406097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</a:rPr>
              <a:t>30 GHz</a:t>
            </a:r>
          </a:p>
        </p:txBody>
      </p:sp>
      <p:sp>
        <p:nvSpPr>
          <p:cNvPr id="6" name="TextBox 50"/>
          <p:cNvSpPr txBox="1"/>
          <p:nvPr/>
        </p:nvSpPr>
        <p:spPr>
          <a:xfrm>
            <a:off x="3891688" y="418447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60 GHz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unlicensed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91435" y="3229285"/>
            <a:ext cx="967940" cy="962985"/>
          </a:xfrm>
          <a:prstGeom prst="roundRect">
            <a:avLst/>
          </a:prstGeom>
          <a:solidFill>
            <a:srgbClr val="08A1D9">
              <a:alpha val="50000"/>
            </a:srgbClr>
          </a:solidFill>
          <a:ln w="25400" cap="flat" cmpd="sng" algn="ctr">
            <a:solidFill>
              <a:srgbClr val="797B7E"/>
            </a:solidFill>
            <a:prstDash val="solid"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4945410" y="4162933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Gill Sans MT" panose="020B0502020104020203" pitchFamily="34" charset="0"/>
              </a:rPr>
              <a:t>70-90 GHz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97810" y="3230037"/>
            <a:ext cx="356616" cy="969263"/>
          </a:xfrm>
          <a:prstGeom prst="roundRect">
            <a:avLst/>
          </a:prstGeom>
          <a:solidFill>
            <a:srgbClr val="5D7237">
              <a:alpha val="50000"/>
            </a:srgbClr>
          </a:solidFill>
          <a:ln w="25400" cap="flat" cmpd="sng" algn="ctr">
            <a:solidFill>
              <a:srgbClr val="797B7E"/>
            </a:solidFill>
            <a:prstDash val="solid"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 flipH="1">
            <a:off x="5248975" y="2992923"/>
            <a:ext cx="470812" cy="149423"/>
          </a:xfrm>
          <a:prstGeom prst="straightConnector1">
            <a:avLst/>
          </a:prstGeom>
          <a:noFill/>
          <a:ln w="25400" cap="flat" cmpd="sng" algn="ctr">
            <a:solidFill>
              <a:srgbClr val="797B7E"/>
            </a:solidFill>
            <a:prstDash val="solid"/>
            <a:tailEnd type="triangle"/>
          </a:ln>
          <a:effectLst/>
        </p:spPr>
      </p:cxnSp>
      <p:sp>
        <p:nvSpPr>
          <p:cNvPr id="11" name="TextBox 55"/>
          <p:cNvSpPr txBox="1"/>
          <p:nvPr/>
        </p:nvSpPr>
        <p:spPr>
          <a:xfrm>
            <a:off x="4410775" y="268514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Automotive radar (76-81 GHz</a:t>
            </a:r>
            <a:r>
              <a:rPr lang="en-US" sz="1400" dirty="0" smtClean="0">
                <a:solidFill>
                  <a:srgbClr val="5D7237"/>
                </a:solidFill>
                <a:latin typeface="Gill Sans MT" panose="020B0502020104020203" pitchFamily="34" charset="0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362775" y="3066146"/>
            <a:ext cx="685800" cy="304800"/>
          </a:xfrm>
          <a:prstGeom prst="straightConnector1">
            <a:avLst/>
          </a:prstGeom>
          <a:noFill/>
          <a:ln w="25400" cap="flat" cmpd="sng" algn="ctr">
            <a:solidFill>
              <a:srgbClr val="797B7E"/>
            </a:solidFill>
            <a:prstDash val="solid"/>
            <a:tailEnd type="triangle"/>
          </a:ln>
          <a:effectLst/>
        </p:spPr>
      </p:cxnSp>
      <p:sp>
        <p:nvSpPr>
          <p:cNvPr id="13" name="TextBox 57"/>
          <p:cNvSpPr txBox="1"/>
          <p:nvPr/>
        </p:nvSpPr>
        <p:spPr>
          <a:xfrm>
            <a:off x="1438975" y="2761346"/>
            <a:ext cx="264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Automotive radar (24/26 GHz)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81975" y="3218546"/>
            <a:ext cx="1066800" cy="962985"/>
          </a:xfrm>
          <a:prstGeom prst="roundRect">
            <a:avLst/>
          </a:prstGeom>
          <a:solidFill>
            <a:srgbClr val="08A1D9">
              <a:alpha val="50000"/>
            </a:srgbClr>
          </a:solidFill>
          <a:ln w="25400" cap="flat" cmpd="sng" algn="ctr">
            <a:solidFill>
              <a:srgbClr val="797B7E"/>
            </a:solidFill>
            <a:prstDash val="solid"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15" name="TextBox 59"/>
          <p:cNvSpPr txBox="1"/>
          <p:nvPr/>
        </p:nvSpPr>
        <p:spPr>
          <a:xfrm>
            <a:off x="2612078" y="413831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Gill Sans MT" panose="020B0502020104020203" pitchFamily="34" charset="0"/>
              </a:rPr>
              <a:t>38-49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Gill Sans MT" panose="020B0502020104020203" pitchFamily="34" charset="0"/>
              </a:rPr>
              <a:t>GHz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82175" y="3218546"/>
            <a:ext cx="374651" cy="962985"/>
          </a:xfrm>
          <a:prstGeom prst="roundRect">
            <a:avLst/>
          </a:prstGeom>
          <a:solidFill>
            <a:srgbClr val="F96A1B">
              <a:alpha val="50000"/>
            </a:srgbClr>
          </a:solidFill>
          <a:ln w="25400" cap="flat" cmpd="sng" algn="ctr">
            <a:solidFill>
              <a:srgbClr val="797B7E"/>
            </a:solidFill>
            <a:prstDash val="solid"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86575" y="4132946"/>
            <a:ext cx="304800" cy="228600"/>
          </a:xfrm>
          <a:prstGeom prst="straightConnector1">
            <a:avLst/>
          </a:prstGeom>
          <a:noFill/>
          <a:ln w="25400" cap="flat" cmpd="sng" algn="ctr">
            <a:solidFill>
              <a:srgbClr val="797B7E"/>
            </a:solidFill>
            <a:prstDash val="solid"/>
            <a:tailEnd type="triangle"/>
          </a:ln>
          <a:effectLst/>
        </p:spPr>
      </p:cxnSp>
      <p:sp>
        <p:nvSpPr>
          <p:cNvPr id="18" name="TextBox 66"/>
          <p:cNvSpPr txBox="1"/>
          <p:nvPr/>
        </p:nvSpPr>
        <p:spPr>
          <a:xfrm>
            <a:off x="1515175" y="436154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8A1D9"/>
                </a:solidFill>
                <a:effectLst/>
                <a:uLnTx/>
                <a:uFillTx/>
                <a:latin typeface="Gill Sans MT" panose="020B0502020104020203" pitchFamily="34" charset="0"/>
              </a:rPr>
              <a:t>28 GHz</a:t>
            </a:r>
          </a:p>
        </p:txBody>
      </p:sp>
      <p:grpSp>
        <p:nvGrpSpPr>
          <p:cNvPr id="19" name="Grupo 29"/>
          <p:cNvGrpSpPr/>
          <p:nvPr/>
        </p:nvGrpSpPr>
        <p:grpSpPr>
          <a:xfrm>
            <a:off x="8048445" y="2072569"/>
            <a:ext cx="2900612" cy="1069777"/>
            <a:chOff x="6535192" y="1180245"/>
            <a:chExt cx="2900612" cy="1069777"/>
          </a:xfrm>
        </p:grpSpPr>
        <p:sp>
          <p:nvSpPr>
            <p:cNvPr id="20" name="Rounded Rectangle 19"/>
            <p:cNvSpPr/>
            <p:nvPr/>
          </p:nvSpPr>
          <p:spPr>
            <a:xfrm>
              <a:off x="6535192" y="1180246"/>
              <a:ext cx="533400" cy="304800"/>
            </a:xfrm>
            <a:prstGeom prst="roundRect">
              <a:avLst/>
            </a:prstGeom>
            <a:solidFill>
              <a:srgbClr val="08A1D9">
                <a:alpha val="50000"/>
              </a:srgbClr>
            </a:solidFill>
            <a:ln w="25400" cap="flat" cmpd="sng" algn="ctr">
              <a:solidFill>
                <a:srgbClr val="797B7E"/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21" name="TextBox 62"/>
            <p:cNvSpPr txBox="1"/>
            <p:nvPr/>
          </p:nvSpPr>
          <p:spPr>
            <a:xfrm>
              <a:off x="7144792" y="1180245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A1D9"/>
                  </a:solidFill>
                  <a:effectLst/>
                  <a:uLnTx/>
                  <a:uFillTx/>
                  <a:latin typeface="Gill Sans MT" panose="020B0502020104020203" pitchFamily="34" charset="0"/>
                </a:rPr>
                <a:t>possible 5G cellular bands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535192" y="1561246"/>
              <a:ext cx="533400" cy="304800"/>
            </a:xfrm>
            <a:prstGeom prst="roundRect">
              <a:avLst/>
            </a:prstGeom>
            <a:solidFill>
              <a:srgbClr val="F96A1B">
                <a:alpha val="50000"/>
              </a:srgbClr>
            </a:solidFill>
            <a:ln w="25400" cap="flat" cmpd="sng" algn="ctr">
              <a:solidFill>
                <a:srgbClr val="797B7E"/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23" name="TextBox 64"/>
            <p:cNvSpPr txBox="1"/>
            <p:nvPr/>
          </p:nvSpPr>
          <p:spPr>
            <a:xfrm>
              <a:off x="7144792" y="1561245"/>
              <a:ext cx="1850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Gill Sans MT" panose="020B0502020104020203" pitchFamily="34" charset="0"/>
                </a:rPr>
                <a:t>unlicensed spectrum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553200" y="1942246"/>
              <a:ext cx="533400" cy="304800"/>
            </a:xfrm>
            <a:prstGeom prst="roundRect">
              <a:avLst/>
            </a:prstGeom>
            <a:solidFill>
              <a:srgbClr val="7C984A">
                <a:lumMod val="75000"/>
                <a:alpha val="50000"/>
              </a:srgbClr>
            </a:solidFill>
            <a:ln w="25400" cap="flat" cmpd="sng" algn="ctr">
              <a:solidFill>
                <a:srgbClr val="797B7E"/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25" name="TextBox 68"/>
            <p:cNvSpPr txBox="1"/>
            <p:nvPr/>
          </p:nvSpPr>
          <p:spPr>
            <a:xfrm>
              <a:off x="7162800" y="1942245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Gill Sans MT" panose="020B0502020104020203" pitchFamily="34" charset="0"/>
                </a:rPr>
                <a:t>automotive radar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6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447"/>
            <a:ext cx="3078192" cy="4713197"/>
          </a:xfrm>
        </p:spPr>
        <p:txBody>
          <a:bodyPr>
            <a:normAutofit/>
          </a:bodyPr>
          <a:lstStyle/>
          <a:p>
            <a:r>
              <a:rPr lang="en-US" dirty="0" smtClean="0"/>
              <a:t>Location</a:t>
            </a:r>
          </a:p>
          <a:p>
            <a:endParaRPr lang="en-US" dirty="0"/>
          </a:p>
          <a:p>
            <a:r>
              <a:rPr lang="en-US" dirty="0" smtClean="0"/>
              <a:t>Context (Maps, …)</a:t>
            </a:r>
          </a:p>
          <a:p>
            <a:endParaRPr lang="en-US" dirty="0" smtClean="0"/>
          </a:p>
          <a:p>
            <a:r>
              <a:rPr lang="en-US" dirty="0" smtClean="0"/>
              <a:t>Road Alignment</a:t>
            </a:r>
          </a:p>
          <a:p>
            <a:endParaRPr lang="en-US" dirty="0"/>
          </a:p>
          <a:p>
            <a:r>
              <a:rPr lang="en-US" dirty="0" smtClean="0"/>
              <a:t>Driver Interfacing</a:t>
            </a:r>
          </a:p>
          <a:p>
            <a:endParaRPr lang="en-US" dirty="0"/>
          </a:p>
          <a:p>
            <a:r>
              <a:rPr lang="en-US" dirty="0" smtClean="0"/>
              <a:t>Infrastructure?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5" t="47905" r="4497" b="18384"/>
          <a:stretch/>
        </p:blipFill>
        <p:spPr>
          <a:xfrm>
            <a:off x="6096000" y="1042194"/>
            <a:ext cx="3881885" cy="1898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r="18632" b="9036"/>
          <a:stretch/>
        </p:blipFill>
        <p:spPr>
          <a:xfrm>
            <a:off x="6992878" y="4517104"/>
            <a:ext cx="819509" cy="73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0" r="3991" b="24269"/>
          <a:stretch/>
        </p:blipFill>
        <p:spPr>
          <a:xfrm>
            <a:off x="8827158" y="4517104"/>
            <a:ext cx="1446902" cy="786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2"/>
          <a:stretch/>
        </p:blipFill>
        <p:spPr>
          <a:xfrm>
            <a:off x="4063721" y="4043772"/>
            <a:ext cx="2121420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76377" y="4699659"/>
            <a:ext cx="9920378" cy="1709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6377" y="2087592"/>
            <a:ext cx="9851366" cy="10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64" y="1316666"/>
            <a:ext cx="8668109" cy="53801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“If you choose not to decide, you still have made a choice.”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8" t="6038" r="22482" b="11696"/>
          <a:stretch/>
        </p:blipFill>
        <p:spPr>
          <a:xfrm>
            <a:off x="3346437" y="3246802"/>
            <a:ext cx="1352906" cy="145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36154" r="42856" b="11091"/>
          <a:stretch/>
        </p:blipFill>
        <p:spPr>
          <a:xfrm>
            <a:off x="5407402" y="3778118"/>
            <a:ext cx="759124" cy="921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464" y="2259989"/>
            <a:ext cx="4268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Series Problem: Phase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Context Problem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Time Series Problem 2: </a:t>
            </a:r>
            <a:r>
              <a:rPr lang="en-US" sz="2400" dirty="0" err="1" smtClean="0"/>
              <a:t>Dropoff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49438" r="54717" b="34810"/>
          <a:stretch/>
        </p:blipFill>
        <p:spPr>
          <a:xfrm rot="10800000">
            <a:off x="6166526" y="2344823"/>
            <a:ext cx="1061905" cy="592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t="39029" r="54716" b="34810"/>
          <a:stretch/>
        </p:blipFill>
        <p:spPr>
          <a:xfrm rot="10800000">
            <a:off x="4891025" y="2149938"/>
            <a:ext cx="604154" cy="984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1" r="18341" b="22721"/>
          <a:stretch/>
        </p:blipFill>
        <p:spPr>
          <a:xfrm>
            <a:off x="7615075" y="3338171"/>
            <a:ext cx="974785" cy="1270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3952" r="36687" b="5920"/>
          <a:stretch/>
        </p:blipFill>
        <p:spPr>
          <a:xfrm rot="5400000">
            <a:off x="7550201" y="3531919"/>
            <a:ext cx="1599974" cy="40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291032" y="1255290"/>
            <a:ext cx="1823581" cy="285395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8" y="3353340"/>
            <a:ext cx="1188799" cy="908941"/>
          </a:xfrm>
        </p:spPr>
      </p:pic>
      <p:sp>
        <p:nvSpPr>
          <p:cNvPr id="24" name="Rounded Rectangle 23"/>
          <p:cNvSpPr/>
          <p:nvPr/>
        </p:nvSpPr>
        <p:spPr>
          <a:xfrm>
            <a:off x="4213322" y="1267739"/>
            <a:ext cx="3985105" cy="284150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944077" y="4192456"/>
            <a:ext cx="3025501" cy="60317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82356" y="4192456"/>
            <a:ext cx="626228" cy="60317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52255" y="4641669"/>
            <a:ext cx="8562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452255" y="1067196"/>
            <a:ext cx="10392" cy="3564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8419" y="4839096"/>
            <a:ext cx="25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Amount of Training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143" y="2553389"/>
            <a:ext cx="200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Knowledge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0096" y="5328055"/>
            <a:ext cx="1102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 = </a:t>
            </a:r>
            <a:r>
              <a:rPr lang="en-US" dirty="0" smtClean="0"/>
              <a:t>pure physics</a:t>
            </a:r>
          </a:p>
          <a:p>
            <a:r>
              <a:rPr lang="en-US" b="1" dirty="0" smtClean="0"/>
              <a:t>1 = </a:t>
            </a:r>
            <a:r>
              <a:rPr lang="en-US" dirty="0" smtClean="0"/>
              <a:t>predictive model, but one that works in general case (no context)</a:t>
            </a:r>
          </a:p>
          <a:p>
            <a:r>
              <a:rPr lang="en-US" b="1" dirty="0" smtClean="0"/>
              <a:t>2 = </a:t>
            </a:r>
            <a:r>
              <a:rPr lang="en-US" dirty="0" smtClean="0"/>
              <a:t>using context, including scenario-specific areas, but little/no learning component</a:t>
            </a:r>
          </a:p>
          <a:p>
            <a:r>
              <a:rPr lang="en-US" b="1" dirty="0" smtClean="0"/>
              <a:t>4 = </a:t>
            </a:r>
            <a:r>
              <a:rPr lang="en-US" dirty="0" smtClean="0"/>
              <a:t>learning a specific scenario, using data gathered for that scenario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286748" y="42632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52255" y="4263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4077" y="23875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09776" y="1267741"/>
            <a:ext cx="1755552" cy="141141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17473" y="17426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35795" y="22875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6005071" y="2804619"/>
            <a:ext cx="4326919" cy="1411805"/>
          </a:xfrm>
          <a:prstGeom prst="triangle">
            <a:avLst>
              <a:gd name="adj" fmla="val 506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305812" y="1264692"/>
            <a:ext cx="1759516" cy="1414464"/>
          </a:xfrm>
          <a:prstGeom prst="roundRect">
            <a:avLst/>
          </a:prstGeom>
          <a:solidFill>
            <a:srgbClr val="B32D09">
              <a:alpha val="84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0" y="3335698"/>
            <a:ext cx="1283846" cy="793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29677" r="23978" b="5467"/>
          <a:stretch/>
        </p:blipFill>
        <p:spPr>
          <a:xfrm>
            <a:off x="3473914" y="1236978"/>
            <a:ext cx="433981" cy="32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161" y="3095923"/>
            <a:ext cx="1346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Robotics papers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163044" y="4097936"/>
            <a:ext cx="1794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Transportation</a:t>
            </a:r>
            <a:r>
              <a:rPr lang="en-US" sz="1400" dirty="0"/>
              <a:t> </a:t>
            </a:r>
            <a:r>
              <a:rPr lang="en-US" sz="1400" dirty="0" smtClean="0"/>
              <a:t>papers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9530" y="1465801"/>
            <a:ext cx="1665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Current prototypes?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33442" y="1691009"/>
            <a:ext cx="310414" cy="282128"/>
          </a:xfrm>
          <a:prstGeom prst="ellipse">
            <a:avLst/>
          </a:prstGeom>
          <a:solidFill>
            <a:srgbClr val="B32D0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246864" y="2000903"/>
            <a:ext cx="1966457" cy="2782280"/>
          </a:xfrm>
          <a:prstGeom prst="roundRect">
            <a:avLst/>
          </a:prstGeom>
          <a:solidFill>
            <a:srgbClr val="B32D09">
              <a:alpha val="84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622856" y="4164691"/>
            <a:ext cx="1346721" cy="618491"/>
          </a:xfrm>
          <a:prstGeom prst="roundRect">
            <a:avLst/>
          </a:prstGeom>
          <a:solidFill>
            <a:srgbClr val="B32D09">
              <a:alpha val="84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9" idx="3"/>
          </p:cNvCxnSpPr>
          <p:nvPr/>
        </p:nvCxnSpPr>
        <p:spPr>
          <a:xfrm flipH="1">
            <a:off x="5969578" y="3993390"/>
            <a:ext cx="2618213" cy="50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8937835" y="2651621"/>
            <a:ext cx="79638" cy="68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099261" y="532688"/>
            <a:ext cx="2634048" cy="906910"/>
          </a:xfrm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670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Gill Sans MT</vt:lpstr>
      <vt:lpstr>GillSans</vt:lpstr>
      <vt:lpstr>Office Theme</vt:lpstr>
      <vt:lpstr>Cars</vt:lpstr>
      <vt:lpstr>PowerPoint Presentation</vt:lpstr>
      <vt:lpstr>PowerPoint Presentation</vt:lpstr>
      <vt:lpstr>Road Map for Collision Avoidance</vt:lpstr>
      <vt:lpstr>SENSORS</vt:lpstr>
      <vt:lpstr>Communication</vt:lpstr>
      <vt:lpstr>Other Information</vt:lpstr>
      <vt:lpstr>Prediction</vt:lpstr>
      <vt:lpstr>Prediction</vt:lpstr>
      <vt:lpstr>Action</vt:lpstr>
      <vt:lpstr>PowerPoint Presentation</vt:lpstr>
      <vt:lpstr>Sims</vt:lpstr>
      <vt:lpstr>PowerPoint Presentation</vt:lpstr>
      <vt:lpstr>Our Trajectory Prediction</vt:lpstr>
      <vt:lpstr>PowerPoint Presentation</vt:lpstr>
      <vt:lpstr>PowerPoint Presentation</vt:lpstr>
      <vt:lpstr>Us - Other</vt:lpstr>
      <vt:lpstr>PowerPoint Presentation</vt:lpstr>
      <vt:lpstr>Trajectory Prediction - as generic as possible</vt:lpstr>
      <vt:lpstr>Accuracy (meters/second) Accuracy (crashes predicted in time)</vt:lpstr>
      <vt:lpstr>Us - other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Michael Motro</dc:creator>
  <cp:lastModifiedBy>Michael Motro</cp:lastModifiedBy>
  <cp:revision>102</cp:revision>
  <dcterms:created xsi:type="dcterms:W3CDTF">2015-10-17T01:05:21Z</dcterms:created>
  <dcterms:modified xsi:type="dcterms:W3CDTF">2015-10-20T18:58:25Z</dcterms:modified>
</cp:coreProperties>
</file>