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oboto Slab"/>
      <p:regular r:id="rId31"/>
      <p:bold r:id="rId32"/>
    </p:embeddedFont>
    <p:embeddedFont>
      <p:font typeface="Roboto"/>
      <p:regular r:id="rId33"/>
      <p:bold r:id="rId34"/>
      <p:italic r:id="rId35"/>
      <p:boldItalic r:id="rId36"/>
    </p:embeddedFont>
    <p:embeddedFont>
      <p:font typeface="Proxima Nova"/>
      <p:regular r:id="rId37"/>
      <p:bold r:id="rId38"/>
      <p:italic r:id="rId39"/>
      <p:boldItalic r:id="rId40"/>
    </p:embeddedFont>
    <p:embeddedFont>
      <p:font typeface="Cutive Mono"/>
      <p:regular r:id="rId41"/>
    </p:embeddedFont>
    <p:embeddedFont>
      <p:font typeface="Josefi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20" Type="http://schemas.openxmlformats.org/officeDocument/2006/relationships/slide" Target="slides/slide16.xml"/><Relationship Id="rId42" Type="http://schemas.openxmlformats.org/officeDocument/2006/relationships/font" Target="fonts/JosefinSans-regular.fntdata"/><Relationship Id="rId41" Type="http://schemas.openxmlformats.org/officeDocument/2006/relationships/font" Target="fonts/CutiveMono-regular.fntdata"/><Relationship Id="rId22" Type="http://schemas.openxmlformats.org/officeDocument/2006/relationships/slide" Target="slides/slide18.xml"/><Relationship Id="rId44" Type="http://schemas.openxmlformats.org/officeDocument/2006/relationships/font" Target="fonts/JosefinSans-italic.fntdata"/><Relationship Id="rId21" Type="http://schemas.openxmlformats.org/officeDocument/2006/relationships/slide" Target="slides/slide17.xml"/><Relationship Id="rId43" Type="http://schemas.openxmlformats.org/officeDocument/2006/relationships/font" Target="fonts/JosefinSans-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Josefi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Slab-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font" Target="fonts/RobotoSlab-bold.fntdata"/><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37" Type="http://schemas.openxmlformats.org/officeDocument/2006/relationships/font" Target="fonts/ProximaNova-regular.fntdata"/><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39" Type="http://schemas.openxmlformats.org/officeDocument/2006/relationships/font" Target="fonts/ProximaNova-italic.fntdata"/><Relationship Id="rId16" Type="http://schemas.openxmlformats.org/officeDocument/2006/relationships/slide" Target="slides/slide12.xml"/><Relationship Id="rId38" Type="http://schemas.openxmlformats.org/officeDocument/2006/relationships/font" Target="fonts/ProximaNova-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428e36ca0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28e36ca0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428e36ca0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428e36ca0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What Is Redux?</a:t>
            </a:r>
            <a:endParaRPr/>
          </a:p>
          <a:p>
            <a:pPr indent="0" lvl="0" marL="0" rtl="0" algn="l">
              <a:spcBef>
                <a:spcPts val="0"/>
              </a:spcBef>
              <a:spcAft>
                <a:spcPts val="0"/>
              </a:spcAft>
              <a:buNone/>
            </a:pPr>
            <a:r>
              <a:rPr lang="en"/>
              <a:t>  * The goal of Redux is to make state **global** and make all state changes **predictable**</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42b7ede2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2b7ede2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 Redux at its core is a state manager built for React.js</a:t>
            </a:r>
            <a:endParaRPr/>
          </a:p>
          <a:p>
            <a:pPr indent="0" lvl="0" marL="0" rtl="0" algn="l">
              <a:spcBef>
                <a:spcPts val="0"/>
              </a:spcBef>
              <a:spcAft>
                <a:spcPts val="0"/>
              </a:spcAft>
              <a:buNone/>
            </a:pPr>
            <a:r>
              <a:rPr lang="en"/>
              <a:t>  * The main concept behind Redux is to store state in a central location and allow each component to access that state without having to send props down to child components or use callback functions to send data back up to the parent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Redux?</a:t>
            </a:r>
            <a:endParaRPr/>
          </a:p>
          <a:p>
            <a:pPr indent="0" lvl="0" marL="0" rtl="0" algn="l">
              <a:spcBef>
                <a:spcPts val="0"/>
              </a:spcBef>
              <a:spcAft>
                <a:spcPts val="0"/>
              </a:spcAft>
              <a:buNone/>
            </a:pPr>
            <a:r>
              <a:rPr lang="en"/>
              <a:t> * As your React applications become increasingly more complex, State becomes increasingly harder to manage</a:t>
            </a:r>
            <a:endParaRPr/>
          </a:p>
          <a:p>
            <a:pPr indent="0" lvl="0" marL="0" rtl="0" algn="l">
              <a:spcBef>
                <a:spcPts val="0"/>
              </a:spcBef>
              <a:spcAft>
                <a:spcPts val="0"/>
              </a:spcAft>
              <a:buNone/>
            </a:pPr>
            <a:r>
              <a:rPr lang="en"/>
              <a:t>  * An app with 20+ stateful components in its structure ignores the single source of truth principle and changes in state are difficult to track</a:t>
            </a:r>
            <a:endParaRPr/>
          </a:p>
          <a:p>
            <a:pPr indent="0" lvl="0" marL="0" rtl="0" algn="l">
              <a:spcBef>
                <a:spcPts val="0"/>
              </a:spcBef>
              <a:spcAft>
                <a:spcPts val="0"/>
              </a:spcAft>
              <a:buNone/>
            </a:pPr>
            <a:r>
              <a:rPr lang="en"/>
              <a:t>  * Redux alleviates these issues by placing state in a single, central location that all of your components can interact with</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428e36ca0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428e36ca0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428e36ca0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428e36ca0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Source of Truth - all of your state lives in one place</a:t>
            </a:r>
            <a:endParaRPr/>
          </a:p>
          <a:p>
            <a:pPr indent="0" lvl="0" marL="0" rtl="0" algn="l">
              <a:spcBef>
                <a:spcPts val="0"/>
              </a:spcBef>
              <a:spcAft>
                <a:spcPts val="0"/>
              </a:spcAft>
              <a:buNone/>
            </a:pPr>
            <a:r>
              <a:rPr lang="en"/>
              <a:t>* We use the Redux store to contain a singular and universal state within our application.</a:t>
            </a:r>
            <a:endParaRPr/>
          </a:p>
          <a:p>
            <a:pPr indent="0" lvl="0" marL="0" rtl="0" algn="l">
              <a:spcBef>
                <a:spcPts val="0"/>
              </a:spcBef>
              <a:spcAft>
                <a:spcPts val="0"/>
              </a:spcAft>
              <a:buNone/>
            </a:pPr>
            <a:r>
              <a:rPr lang="en"/>
              <a:t>* This single source of truth is called the store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428e36ca0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428e36ca0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Redux Store</a:t>
            </a:r>
            <a:endParaRPr/>
          </a:p>
          <a:p>
            <a:pPr indent="0" lvl="0" marL="0" rtl="0" algn="l">
              <a:spcBef>
                <a:spcPts val="0"/>
              </a:spcBef>
              <a:spcAft>
                <a:spcPts val="0"/>
              </a:spcAft>
              <a:buNone/>
            </a:pPr>
            <a:r>
              <a:rPr lang="en"/>
              <a:t>  * The Redux store is a plain JS object that exposes a few Redux specific methods like `dispatch` and `getState`. Our applications state lives here</a:t>
            </a:r>
            <a:endParaRPr/>
          </a:p>
          <a:p>
            <a:pPr indent="0" lvl="0" marL="0" rtl="0" algn="l">
              <a:spcBef>
                <a:spcPts val="0"/>
              </a:spcBef>
              <a:spcAft>
                <a:spcPts val="0"/>
              </a:spcAft>
              <a:buNone/>
            </a:pPr>
            <a:r>
              <a:rPr lang="en"/>
              <a:t>  * The store is created at the very beginning of an application with the `createStore` function</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428e36ca0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428e36ca0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 Reading and Writing to the Store</a:t>
            </a:r>
            <a:endParaRPr/>
          </a:p>
          <a:p>
            <a:pPr indent="0" lvl="0" marL="0" rtl="0" algn="l">
              <a:spcBef>
                <a:spcPts val="0"/>
              </a:spcBef>
              <a:spcAft>
                <a:spcPts val="0"/>
              </a:spcAft>
              <a:buNone/>
            </a:pPr>
            <a:r>
              <a:rPr lang="en"/>
              <a:t>* With Redux, the state of our application will actually never *change*. </a:t>
            </a:r>
            <a:endParaRPr/>
          </a:p>
          <a:p>
            <a:pPr indent="0" lvl="0" marL="0" rtl="0" algn="l">
              <a:spcBef>
                <a:spcPts val="0"/>
              </a:spcBef>
              <a:spcAft>
                <a:spcPts val="0"/>
              </a:spcAft>
              <a:buNone/>
            </a:pPr>
            <a:r>
              <a:rPr lang="en"/>
              <a:t>* Why? For the same reason we create new objects for updating state in vanilla React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Instead of setState(), we’re going to do something a little different</a:t>
            </a:r>
            <a:endParaRPr/>
          </a:p>
          <a:p>
            <a:pPr indent="0" lvl="0" marL="0" rtl="0" algn="l">
              <a:spcBef>
                <a:spcPts val="0"/>
              </a:spcBef>
              <a:spcAft>
                <a:spcPts val="0"/>
              </a:spcAft>
              <a:buNone/>
            </a:pPr>
            <a:r>
              <a:rPr lang="en"/>
              <a:t>* Instead, the `store` is alerted of changes and returns a new state based off of the previous state and incoming alterations.</a:t>
            </a:r>
            <a:endParaRPr/>
          </a:p>
          <a:p>
            <a:pPr indent="0" lvl="0" marL="0" rtl="0" algn="l">
              <a:spcBef>
                <a:spcPts val="0"/>
              </a:spcBef>
              <a:spcAft>
                <a:spcPts val="0"/>
              </a:spcAft>
              <a:buNone/>
            </a:pPr>
            <a:r>
              <a:rPr lang="en"/>
              <a:t>* The state can be manipulated by sending an "action" to a method called `dispatch`</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428e36ca0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428e36ca0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 An action is a plain object containing the instructions and information that describes the state changes we expect to see</a:t>
            </a:r>
            <a:endParaRPr/>
          </a:p>
          <a:p>
            <a:pPr indent="0" lvl="0" marL="0" rtl="0" algn="l">
              <a:spcBef>
                <a:spcPts val="0"/>
              </a:spcBef>
              <a:spcAft>
                <a:spcPts val="0"/>
              </a:spcAft>
              <a:buNone/>
            </a:pPr>
            <a:r>
              <a:rPr lang="en"/>
              <a:t>  * Actions typically have two keys:</a:t>
            </a:r>
            <a:endParaRPr/>
          </a:p>
          <a:p>
            <a:pPr indent="0" lvl="0" marL="0" rtl="0" algn="l">
              <a:spcBef>
                <a:spcPts val="0"/>
              </a:spcBef>
              <a:spcAft>
                <a:spcPts val="0"/>
              </a:spcAft>
              <a:buNone/>
            </a:pPr>
            <a:r>
              <a:rPr lang="en"/>
              <a:t>    * `type`: a string used to identify the type of state change</a:t>
            </a:r>
            <a:endParaRPr/>
          </a:p>
          <a:p>
            <a:pPr indent="0" lvl="0" marL="0" rtl="0" algn="l">
              <a:spcBef>
                <a:spcPts val="0"/>
              </a:spcBef>
              <a:spcAft>
                <a:spcPts val="0"/>
              </a:spcAft>
              <a:buNone/>
            </a:pPr>
            <a:r>
              <a:rPr lang="en"/>
              <a:t>    * `payload`: any data needed to complete the state change</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428e36ca0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428e36ca0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this process to vanilla React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428e36ca0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428e36ca0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more step missing in our process, which is when an action is dispatched, how does the state in the store 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come back to this slide in a bit)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42a8f39b3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42a8f39b3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428e36ca0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428e36ca0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Reducers</a:t>
            </a:r>
            <a:endParaRPr/>
          </a:p>
          <a:p>
            <a:pPr indent="0" lvl="0" marL="0" rtl="0" algn="l">
              <a:spcBef>
                <a:spcPts val="0"/>
              </a:spcBef>
              <a:spcAft>
                <a:spcPts val="0"/>
              </a:spcAft>
              <a:buNone/>
            </a:pPr>
            <a:r>
              <a:rPr lang="en"/>
              <a:t>  * A reducer function's job is to read an action and return newly updated state</a:t>
            </a:r>
            <a:endParaRPr/>
          </a:p>
          <a:p>
            <a:pPr indent="0" lvl="0" marL="0" rtl="0" algn="l">
              <a:spcBef>
                <a:spcPts val="0"/>
              </a:spcBef>
              <a:spcAft>
                <a:spcPts val="0"/>
              </a:spcAft>
              <a:buNone/>
            </a:pPr>
            <a:r>
              <a:rPr lang="en"/>
              <a:t>  * When a Redux store is created via `createStore`, the reducer is given as its first argument</a:t>
            </a:r>
            <a:endParaRPr/>
          </a:p>
          <a:p>
            <a:pPr indent="0" lvl="0" marL="0" rtl="0" algn="l">
              <a:spcBef>
                <a:spcPts val="0"/>
              </a:spcBef>
              <a:spcAft>
                <a:spcPts val="0"/>
              </a:spcAft>
              <a:buNone/>
            </a:pPr>
            <a:r>
              <a:rPr lang="en"/>
              <a:t>  * A reducer function receives two arguments: the current state and an `action` object</a:t>
            </a:r>
            <a:endParaRPr/>
          </a:p>
          <a:p>
            <a:pPr indent="0" lvl="0" marL="0" rtl="0" algn="l">
              <a:spcBef>
                <a:spcPts val="0"/>
              </a:spcBef>
              <a:spcAft>
                <a:spcPts val="0"/>
              </a:spcAft>
              <a:buNone/>
            </a:pPr>
            <a:r>
              <a:rPr lang="en"/>
              <a:t>  * The return value of the reducer function will become the new state</a:t>
            </a:r>
            <a:endParaRPr/>
          </a:p>
          <a:p>
            <a:pPr indent="0" lvl="0" marL="0" rtl="0" algn="l">
              <a:spcBef>
                <a:spcPts val="0"/>
              </a:spcBef>
              <a:spcAft>
                <a:spcPts val="0"/>
              </a:spcAft>
              <a:buNone/>
            </a:pPr>
            <a:r>
              <a:rPr lang="en"/>
              <a:t>  * An easy way to remember the role of a reducer is that it takes two arguments and _reduces_ them to one thing, the new state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Reducers must be pure functions (go back)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42b7ede2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42b7ede2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428e36ca0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428e36ca0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 Unidirectional Flow</a:t>
            </a:r>
            <a:endParaRPr/>
          </a:p>
          <a:p>
            <a:pPr indent="0" lvl="0" marL="0" rtl="0" algn="l">
              <a:spcBef>
                <a:spcPts val="0"/>
              </a:spcBef>
              <a:spcAft>
                <a:spcPts val="0"/>
              </a:spcAft>
              <a:buNone/>
            </a:pPr>
            <a:r>
              <a:rPr lang="en"/>
              <a:t>* Manipulating the Redux store can be broken down to a series of unidirectional steps</a:t>
            </a:r>
            <a:endParaRPr/>
          </a:p>
          <a:p>
            <a:pPr indent="0" lvl="0" marL="0" rtl="0" algn="l">
              <a:spcBef>
                <a:spcPts val="0"/>
              </a:spcBef>
              <a:spcAft>
                <a:spcPts val="0"/>
              </a:spcAft>
              <a:buNone/>
            </a:pPr>
            <a:r>
              <a:rPr lang="en"/>
              <a:t>  1. Component triggers/dispatches an action</a:t>
            </a:r>
            <a:endParaRPr/>
          </a:p>
          <a:p>
            <a:pPr indent="0" lvl="0" marL="0" rtl="0" algn="l">
              <a:spcBef>
                <a:spcPts val="0"/>
              </a:spcBef>
              <a:spcAft>
                <a:spcPts val="0"/>
              </a:spcAft>
              <a:buNone/>
            </a:pPr>
            <a:r>
              <a:rPr lang="en"/>
              <a:t>  2. Action sent to reducer</a:t>
            </a:r>
            <a:endParaRPr/>
          </a:p>
          <a:p>
            <a:pPr indent="0" lvl="0" marL="0" rtl="0" algn="l">
              <a:spcBef>
                <a:spcPts val="0"/>
              </a:spcBef>
              <a:spcAft>
                <a:spcPts val="0"/>
              </a:spcAft>
              <a:buNone/>
            </a:pPr>
            <a:r>
              <a:rPr lang="en"/>
              <a:t>  3. Reducer returns the new state</a:t>
            </a:r>
            <a:endParaRPr/>
          </a:p>
          <a:p>
            <a:pPr indent="0" lvl="0" marL="0" rtl="0" algn="l">
              <a:spcBef>
                <a:spcPts val="0"/>
              </a:spcBef>
              <a:spcAft>
                <a:spcPts val="0"/>
              </a:spcAft>
              <a:buNone/>
            </a:pPr>
            <a:r>
              <a:rPr lang="en"/>
              <a:t>  4. Change in store causes re-render in components that rely on the piece of state that changed</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42b7ede2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42b7ede2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428e36ca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428e36ca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428e36ca0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428e36ca0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3134dfc2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134dfc2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Common Hurdles of Redux</a:t>
            </a:r>
            <a:endParaRPr/>
          </a:p>
          <a:p>
            <a:pPr indent="0" lvl="0" marL="0" rtl="0" algn="l">
              <a:spcBef>
                <a:spcPts val="0"/>
              </a:spcBef>
              <a:spcAft>
                <a:spcPts val="0"/>
              </a:spcAft>
              <a:buNone/>
            </a:pPr>
            <a:r>
              <a:rPr lang="en"/>
              <a:t>* Global State:</a:t>
            </a:r>
            <a:endParaRPr/>
          </a:p>
          <a:p>
            <a:pPr indent="0" lvl="0" marL="0" rtl="0" algn="l">
              <a:spcBef>
                <a:spcPts val="0"/>
              </a:spcBef>
              <a:spcAft>
                <a:spcPts val="0"/>
              </a:spcAft>
              <a:buNone/>
            </a:pPr>
            <a:r>
              <a:rPr lang="en"/>
              <a:t>  - Students often struggled with understanding that their applications state now exists in one, solitary location. Previously, state existed in multiple locations and students were comfortable constructing stateful components. At first, it may seem odd for them to relocate every piece of their state to one place.</a:t>
            </a:r>
            <a:endParaRPr/>
          </a:p>
          <a:p>
            <a:pPr indent="0" lvl="0" marL="0" rtl="0" algn="l">
              <a:spcBef>
                <a:spcPts val="0"/>
              </a:spcBef>
              <a:spcAft>
                <a:spcPts val="0"/>
              </a:spcAft>
              <a:buNone/>
            </a:pPr>
            <a:r>
              <a:rPr lang="en"/>
              <a:t>* Reducers:</a:t>
            </a:r>
            <a:endParaRPr/>
          </a:p>
          <a:p>
            <a:pPr indent="0" lvl="0" marL="0" rtl="0" algn="l">
              <a:spcBef>
                <a:spcPts val="0"/>
              </a:spcBef>
              <a:spcAft>
                <a:spcPts val="0"/>
              </a:spcAft>
              <a:buNone/>
            </a:pPr>
            <a:r>
              <a:rPr lang="en"/>
              <a:t>  - Students have difficulty understanding the role of reducers in their application and why we need them. The main role of a reducer is to interpret dispatched messages and tell the store to return a new version state.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428e36ca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428e36ca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42a8f39b3_0_1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42a8f39b3_0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Problems of React State</a:t>
            </a:r>
            <a:endParaRPr/>
          </a:p>
          <a:p>
            <a:pPr indent="0" lvl="0" marL="0" rtl="0" algn="l">
              <a:spcBef>
                <a:spcPts val="0"/>
              </a:spcBef>
              <a:spcAft>
                <a:spcPts val="0"/>
              </a:spcAft>
              <a:buNone/>
            </a:pPr>
            <a:r>
              <a:rPr lang="en"/>
              <a:t>* State is ever-changing and is constantly being updated in React.</a:t>
            </a:r>
            <a:endParaRPr/>
          </a:p>
          <a:p>
            <a:pPr indent="0" lvl="0" marL="0" rtl="0" algn="l">
              <a:spcBef>
                <a:spcPts val="0"/>
              </a:spcBef>
              <a:spcAft>
                <a:spcPts val="0"/>
              </a:spcAft>
              <a:buNone/>
            </a:pPr>
            <a:r>
              <a:rPr lang="en"/>
              <a:t>* Lots of components might be able to change state, and it gets difficult to keep track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42a8f39b3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2a8f39b3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Problems of React State</a:t>
            </a:r>
            <a:endParaRPr/>
          </a:p>
          <a:p>
            <a:pPr indent="0" lvl="0" marL="0" rtl="0" algn="l">
              <a:spcBef>
                <a:spcPts val="0"/>
              </a:spcBef>
              <a:spcAft>
                <a:spcPts val="0"/>
              </a:spcAft>
              <a:buNone/>
            </a:pPr>
            <a:r>
              <a:rPr lang="en"/>
              <a:t>* State and props are tightly coupled with components and passed through parent;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42a8f39b3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42a8f39b3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single design change might involves a ton of code rewriting</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428e36ca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428e36ca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Problems of React State</a:t>
            </a:r>
            <a:endParaRPr/>
          </a:p>
          <a:p>
            <a:pPr indent="0" lvl="0" marL="0" rtl="0" algn="l">
              <a:spcBef>
                <a:spcPts val="0"/>
              </a:spcBef>
              <a:spcAft>
                <a:spcPts val="0"/>
              </a:spcAft>
              <a:buNone/>
            </a:pPr>
            <a:r>
              <a:rPr lang="en"/>
              <a:t>* Large React apps require props to be passed needlessly throughout the component tree.</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f2e516c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f2e516c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428e36ca0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428e36ca0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81000" lvl="0" marL="457200">
              <a:spcBef>
                <a:spcPts val="0"/>
              </a:spcBef>
              <a:spcAft>
                <a:spcPts val="0"/>
              </a:spcAft>
              <a:buSzPts val="2400"/>
              <a:buFont typeface="Proxima Nova"/>
              <a:buChar char="●"/>
              <a:defRPr b="0" sz="2400">
                <a:latin typeface="Proxima Nova"/>
                <a:ea typeface="Proxima Nova"/>
                <a:cs typeface="Proxima Nova"/>
                <a:sym typeface="Proxima Nova"/>
              </a:defRPr>
            </a:lvl1pPr>
            <a:lvl2pPr indent="-342900" lvl="1" marL="914400">
              <a:spcBef>
                <a:spcPts val="1600"/>
              </a:spcBef>
              <a:spcAft>
                <a:spcPts val="0"/>
              </a:spcAft>
              <a:buSzPts val="1800"/>
              <a:buFont typeface="Proxima Nova"/>
              <a:buChar char="○"/>
              <a:defRPr b="0" sz="1800">
                <a:latin typeface="Proxima Nova"/>
                <a:ea typeface="Proxima Nova"/>
                <a:cs typeface="Proxima Nova"/>
                <a:sym typeface="Proxima Nova"/>
              </a:defRPr>
            </a:lvl2pPr>
            <a:lvl3pPr indent="-342900" lvl="2" marL="1371600">
              <a:spcBef>
                <a:spcPts val="1600"/>
              </a:spcBef>
              <a:spcAft>
                <a:spcPts val="0"/>
              </a:spcAft>
              <a:buSzPts val="1800"/>
              <a:buFont typeface="Proxima Nova"/>
              <a:buChar char="■"/>
              <a:defRPr b="0" sz="1800">
                <a:latin typeface="Proxima Nova"/>
                <a:ea typeface="Proxima Nova"/>
                <a:cs typeface="Proxima Nova"/>
                <a:sym typeface="Proxima Nova"/>
              </a:defRPr>
            </a:lvl3pPr>
            <a:lvl4pPr indent="-342900" lvl="3" marL="1828800">
              <a:spcBef>
                <a:spcPts val="1600"/>
              </a:spcBef>
              <a:spcAft>
                <a:spcPts val="0"/>
              </a:spcAft>
              <a:buSzPts val="1800"/>
              <a:buFont typeface="Proxima Nova"/>
              <a:buChar char="●"/>
              <a:defRPr b="0" sz="1800">
                <a:latin typeface="Proxima Nova"/>
                <a:ea typeface="Proxima Nova"/>
                <a:cs typeface="Proxima Nova"/>
                <a:sym typeface="Proxima Nova"/>
              </a:defRPr>
            </a:lvl4pPr>
            <a:lvl5pPr indent="-342900" lvl="4" marL="2286000">
              <a:spcBef>
                <a:spcPts val="1600"/>
              </a:spcBef>
              <a:spcAft>
                <a:spcPts val="0"/>
              </a:spcAft>
              <a:buSzPts val="1800"/>
              <a:buFont typeface="Proxima Nova"/>
              <a:buChar char="○"/>
              <a:defRPr b="0" sz="1800">
                <a:latin typeface="Proxima Nova"/>
                <a:ea typeface="Proxima Nova"/>
                <a:cs typeface="Proxima Nova"/>
                <a:sym typeface="Proxima Nova"/>
              </a:defRPr>
            </a:lvl5pPr>
            <a:lvl6pPr indent="-342900" lvl="5" marL="2743200">
              <a:spcBef>
                <a:spcPts val="1600"/>
              </a:spcBef>
              <a:spcAft>
                <a:spcPts val="0"/>
              </a:spcAft>
              <a:buSzPts val="1800"/>
              <a:buFont typeface="Proxima Nova"/>
              <a:buChar char="■"/>
              <a:defRPr b="0" sz="1800">
                <a:latin typeface="Proxima Nova"/>
                <a:ea typeface="Proxima Nova"/>
                <a:cs typeface="Proxima Nova"/>
                <a:sym typeface="Proxima Nova"/>
              </a:defRPr>
            </a:lvl6pPr>
            <a:lvl7pPr indent="-342900" lvl="6" marL="3200400">
              <a:spcBef>
                <a:spcPts val="1600"/>
              </a:spcBef>
              <a:spcAft>
                <a:spcPts val="0"/>
              </a:spcAft>
              <a:buSzPts val="1800"/>
              <a:buFont typeface="Proxima Nova"/>
              <a:buChar char="●"/>
              <a:defRPr b="0" sz="1800">
                <a:latin typeface="Proxima Nova"/>
                <a:ea typeface="Proxima Nova"/>
                <a:cs typeface="Proxima Nova"/>
                <a:sym typeface="Proxima Nova"/>
              </a:defRPr>
            </a:lvl7pPr>
            <a:lvl8pPr indent="-342900" lvl="7" marL="3657600">
              <a:spcBef>
                <a:spcPts val="1600"/>
              </a:spcBef>
              <a:spcAft>
                <a:spcPts val="0"/>
              </a:spcAft>
              <a:buSzPts val="1800"/>
              <a:buFont typeface="Proxima Nova"/>
              <a:buChar char="○"/>
              <a:defRPr b="0" sz="1800">
                <a:latin typeface="Proxima Nova"/>
                <a:ea typeface="Proxima Nova"/>
                <a:cs typeface="Proxima Nova"/>
                <a:sym typeface="Proxima Nova"/>
              </a:defRPr>
            </a:lvl8pPr>
            <a:lvl9pPr indent="-342900" lvl="8" marL="4114800">
              <a:spcBef>
                <a:spcPts val="1600"/>
              </a:spcBef>
              <a:spcAft>
                <a:spcPts val="1600"/>
              </a:spcAft>
              <a:buSzPts val="1800"/>
              <a:buFont typeface="Proxima Nova"/>
              <a:buChar char="■"/>
              <a:defRPr b="0" sz="1800">
                <a:latin typeface="Proxima Nova"/>
                <a:ea typeface="Proxima Nova"/>
                <a:cs typeface="Proxima Nova"/>
                <a:sym typeface="Proxima Nova"/>
              </a:defRPr>
            </a:lvl9pPr>
          </a:lstStyle>
          <a:p/>
        </p:txBody>
      </p:sp>
      <p:cxnSp>
        <p:nvCxnSpPr>
          <p:cNvPr id="22" name="Google Shape;22;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Font typeface="Josefin Sans"/>
              <a:buNone/>
              <a:defRPr sz="3600">
                <a:solidFill>
                  <a:schemeClr val="dk1"/>
                </a:solidFill>
                <a:latin typeface="Josefin Sans"/>
                <a:ea typeface="Josefin Sans"/>
                <a:cs typeface="Josefin Sans"/>
                <a:sym typeface="Josefin Sans"/>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Cutive Mono"/>
              <a:buChar char="●"/>
              <a:defRPr b="1" sz="1800">
                <a:solidFill>
                  <a:schemeClr val="dk1"/>
                </a:solidFill>
                <a:latin typeface="Cutive Mono"/>
                <a:ea typeface="Cutive Mono"/>
                <a:cs typeface="Cutive Mono"/>
                <a:sym typeface="Cutive Mono"/>
              </a:defRPr>
            </a:lvl1pPr>
            <a:lvl2pPr indent="-317500" lvl="1" marL="914400">
              <a:lnSpc>
                <a:spcPct val="115000"/>
              </a:lnSpc>
              <a:spcBef>
                <a:spcPts val="1600"/>
              </a:spcBef>
              <a:spcAft>
                <a:spcPts val="0"/>
              </a:spcAft>
              <a:buClr>
                <a:schemeClr val="dk1"/>
              </a:buClr>
              <a:buSzPts val="1400"/>
              <a:buFont typeface="Cutive Mono"/>
              <a:buChar char="○"/>
              <a:defRPr b="1">
                <a:solidFill>
                  <a:schemeClr val="dk1"/>
                </a:solidFill>
                <a:latin typeface="Cutive Mono"/>
                <a:ea typeface="Cutive Mono"/>
                <a:cs typeface="Cutive Mono"/>
                <a:sym typeface="Cutive Mono"/>
              </a:defRPr>
            </a:lvl2pPr>
            <a:lvl3pPr indent="-317500" lvl="2" marL="1371600">
              <a:lnSpc>
                <a:spcPct val="115000"/>
              </a:lnSpc>
              <a:spcBef>
                <a:spcPts val="1600"/>
              </a:spcBef>
              <a:spcAft>
                <a:spcPts val="0"/>
              </a:spcAft>
              <a:buClr>
                <a:schemeClr val="dk1"/>
              </a:buClr>
              <a:buSzPts val="1400"/>
              <a:buFont typeface="Cutive Mono"/>
              <a:buChar char="■"/>
              <a:defRPr b="1">
                <a:solidFill>
                  <a:schemeClr val="dk1"/>
                </a:solidFill>
                <a:latin typeface="Cutive Mono"/>
                <a:ea typeface="Cutive Mono"/>
                <a:cs typeface="Cutive Mono"/>
                <a:sym typeface="Cutive Mono"/>
              </a:defRPr>
            </a:lvl3pPr>
            <a:lvl4pPr indent="-317500" lvl="3" marL="1828800">
              <a:lnSpc>
                <a:spcPct val="115000"/>
              </a:lnSpc>
              <a:spcBef>
                <a:spcPts val="1600"/>
              </a:spcBef>
              <a:spcAft>
                <a:spcPts val="0"/>
              </a:spcAft>
              <a:buClr>
                <a:schemeClr val="dk1"/>
              </a:buClr>
              <a:buSzPts val="1400"/>
              <a:buFont typeface="Cutive Mono"/>
              <a:buChar char="●"/>
              <a:defRPr b="1">
                <a:solidFill>
                  <a:schemeClr val="dk1"/>
                </a:solidFill>
                <a:latin typeface="Cutive Mono"/>
                <a:ea typeface="Cutive Mono"/>
                <a:cs typeface="Cutive Mono"/>
                <a:sym typeface="Cutive Mono"/>
              </a:defRPr>
            </a:lvl4pPr>
            <a:lvl5pPr indent="-317500" lvl="4" marL="2286000">
              <a:lnSpc>
                <a:spcPct val="115000"/>
              </a:lnSpc>
              <a:spcBef>
                <a:spcPts val="1600"/>
              </a:spcBef>
              <a:spcAft>
                <a:spcPts val="0"/>
              </a:spcAft>
              <a:buClr>
                <a:schemeClr val="dk1"/>
              </a:buClr>
              <a:buSzPts val="1400"/>
              <a:buFont typeface="Cutive Mono"/>
              <a:buChar char="○"/>
              <a:defRPr b="1">
                <a:solidFill>
                  <a:schemeClr val="dk1"/>
                </a:solidFill>
                <a:latin typeface="Cutive Mono"/>
                <a:ea typeface="Cutive Mono"/>
                <a:cs typeface="Cutive Mono"/>
                <a:sym typeface="Cutive Mono"/>
              </a:defRPr>
            </a:lvl5pPr>
            <a:lvl6pPr indent="-317500" lvl="5" marL="2743200">
              <a:lnSpc>
                <a:spcPct val="115000"/>
              </a:lnSpc>
              <a:spcBef>
                <a:spcPts val="1600"/>
              </a:spcBef>
              <a:spcAft>
                <a:spcPts val="0"/>
              </a:spcAft>
              <a:buClr>
                <a:schemeClr val="dk1"/>
              </a:buClr>
              <a:buSzPts val="1400"/>
              <a:buFont typeface="Cutive Mono"/>
              <a:buChar char="■"/>
              <a:defRPr b="1">
                <a:solidFill>
                  <a:schemeClr val="dk1"/>
                </a:solidFill>
                <a:latin typeface="Cutive Mono"/>
                <a:ea typeface="Cutive Mono"/>
                <a:cs typeface="Cutive Mono"/>
                <a:sym typeface="Cutive Mono"/>
              </a:defRPr>
            </a:lvl6pPr>
            <a:lvl7pPr indent="-317500" lvl="6" marL="3200400">
              <a:lnSpc>
                <a:spcPct val="115000"/>
              </a:lnSpc>
              <a:spcBef>
                <a:spcPts val="1600"/>
              </a:spcBef>
              <a:spcAft>
                <a:spcPts val="0"/>
              </a:spcAft>
              <a:buClr>
                <a:schemeClr val="dk1"/>
              </a:buClr>
              <a:buSzPts val="1400"/>
              <a:buFont typeface="Cutive Mono"/>
              <a:buChar char="●"/>
              <a:defRPr b="1">
                <a:solidFill>
                  <a:schemeClr val="dk1"/>
                </a:solidFill>
                <a:latin typeface="Cutive Mono"/>
                <a:ea typeface="Cutive Mono"/>
                <a:cs typeface="Cutive Mono"/>
                <a:sym typeface="Cutive Mono"/>
              </a:defRPr>
            </a:lvl7pPr>
            <a:lvl8pPr indent="-317500" lvl="7" marL="3657600">
              <a:lnSpc>
                <a:spcPct val="115000"/>
              </a:lnSpc>
              <a:spcBef>
                <a:spcPts val="1600"/>
              </a:spcBef>
              <a:spcAft>
                <a:spcPts val="0"/>
              </a:spcAft>
              <a:buClr>
                <a:schemeClr val="dk1"/>
              </a:buClr>
              <a:buSzPts val="1400"/>
              <a:buFont typeface="Cutive Mono"/>
              <a:buChar char="○"/>
              <a:defRPr b="1">
                <a:solidFill>
                  <a:schemeClr val="dk1"/>
                </a:solidFill>
                <a:latin typeface="Cutive Mono"/>
                <a:ea typeface="Cutive Mono"/>
                <a:cs typeface="Cutive Mono"/>
                <a:sym typeface="Cutive Mono"/>
              </a:defRPr>
            </a:lvl8pPr>
            <a:lvl9pPr indent="-317500" lvl="8" marL="4114800">
              <a:lnSpc>
                <a:spcPct val="115000"/>
              </a:lnSpc>
              <a:spcBef>
                <a:spcPts val="1600"/>
              </a:spcBef>
              <a:spcAft>
                <a:spcPts val="1600"/>
              </a:spcAft>
              <a:buClr>
                <a:schemeClr val="dk1"/>
              </a:buClr>
              <a:buSzPts val="1400"/>
              <a:buFont typeface="Cutive Mono"/>
              <a:buChar char="■"/>
              <a:defRPr b="1">
                <a:solidFill>
                  <a:schemeClr val="dk1"/>
                </a:solidFill>
                <a:latin typeface="Cutive Mono"/>
                <a:ea typeface="Cutive Mono"/>
                <a:cs typeface="Cutive Mono"/>
                <a:sym typeface="Cutive Mon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Redux</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State of the App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Redux?</a:t>
            </a:r>
            <a:endParaRPr/>
          </a:p>
        </p:txBody>
      </p:sp>
      <p:sp>
        <p:nvSpPr>
          <p:cNvPr id="111" name="Google Shape;111;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 tiny library</a:t>
            </a:r>
            <a:endParaRPr/>
          </a:p>
          <a:p>
            <a:pPr indent="-381000" lvl="0" marL="457200" rtl="0" algn="l">
              <a:spcBef>
                <a:spcPts val="0"/>
              </a:spcBef>
              <a:spcAft>
                <a:spcPts val="0"/>
              </a:spcAft>
              <a:buSzPts val="2400"/>
              <a:buChar char="-"/>
            </a:pPr>
            <a:r>
              <a:rPr lang="en"/>
              <a:t>A design pattern</a:t>
            </a:r>
            <a:endParaRPr/>
          </a:p>
        </p:txBody>
      </p:sp>
      <p:pic>
        <p:nvPicPr>
          <p:cNvPr id="112" name="Google Shape;112;p22"/>
          <p:cNvPicPr preferRelativeResize="0"/>
          <p:nvPr/>
        </p:nvPicPr>
        <p:blipFill>
          <a:blip r:embed="rId3">
            <a:alphaModFix/>
          </a:blip>
          <a:stretch>
            <a:fillRect/>
          </a:stretch>
        </p:blipFill>
        <p:spPr>
          <a:xfrm>
            <a:off x="4166900" y="899325"/>
            <a:ext cx="3842248" cy="34725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0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000"/>
                                        <p:tgtEl>
                                          <p:spTgt spid="11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the goal of Redux?</a:t>
            </a:r>
            <a:endParaRPr/>
          </a:p>
        </p:txBody>
      </p:sp>
      <p:sp>
        <p:nvSpPr>
          <p:cNvPr id="118" name="Google Shape;118;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Make state changes predictable.</a:t>
            </a:r>
            <a:endParaRPr/>
          </a:p>
        </p:txBody>
      </p:sp>
      <p:pic>
        <p:nvPicPr>
          <p:cNvPr id="119" name="Google Shape;119;p23"/>
          <p:cNvPicPr preferRelativeResize="0"/>
          <p:nvPr/>
        </p:nvPicPr>
        <p:blipFill>
          <a:blip r:embed="rId3">
            <a:alphaModFix/>
          </a:blip>
          <a:stretch>
            <a:fillRect/>
          </a:stretch>
        </p:blipFill>
        <p:spPr>
          <a:xfrm>
            <a:off x="4717100" y="1190500"/>
            <a:ext cx="3842248" cy="34725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4"/>
          <p:cNvPicPr preferRelativeResize="0"/>
          <p:nvPr/>
        </p:nvPicPr>
        <p:blipFill>
          <a:blip r:embed="rId3">
            <a:alphaModFix/>
          </a:blip>
          <a:stretch>
            <a:fillRect/>
          </a:stretch>
        </p:blipFill>
        <p:spPr>
          <a:xfrm>
            <a:off x="762000" y="190500"/>
            <a:ext cx="7620000" cy="476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Principles of Redux</a:t>
            </a:r>
            <a:endParaRPr/>
          </a:p>
        </p:txBody>
      </p:sp>
      <p:sp>
        <p:nvSpPr>
          <p:cNvPr id="130" name="Google Shape;130;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a:t>Single Source of Truth</a:t>
            </a:r>
            <a:endParaRPr/>
          </a:p>
          <a:p>
            <a:pPr indent="-381000" lvl="0" marL="457200" rtl="0" algn="l">
              <a:spcBef>
                <a:spcPts val="0"/>
              </a:spcBef>
              <a:spcAft>
                <a:spcPts val="0"/>
              </a:spcAft>
              <a:buSzPts val="2400"/>
              <a:buAutoNum type="arabicPeriod"/>
            </a:pPr>
            <a:r>
              <a:rPr lang="en"/>
              <a:t>Read-Only</a:t>
            </a:r>
            <a:endParaRPr/>
          </a:p>
          <a:p>
            <a:pPr indent="-381000" lvl="0" marL="457200" rtl="0" algn="l">
              <a:spcBef>
                <a:spcPts val="0"/>
              </a:spcBef>
              <a:spcAft>
                <a:spcPts val="0"/>
              </a:spcAft>
              <a:buSzPts val="2400"/>
              <a:buAutoNum type="arabicPeriod"/>
            </a:pPr>
            <a:r>
              <a:rPr lang="en"/>
              <a:t>Pure Functions</a:t>
            </a:r>
            <a:endParaRPr/>
          </a:p>
          <a:p>
            <a:pPr indent="-381000" lvl="0" marL="457200" rtl="0" algn="l">
              <a:spcBef>
                <a:spcPts val="0"/>
              </a:spcBef>
              <a:spcAft>
                <a:spcPts val="0"/>
              </a:spcAft>
              <a:buSzPts val="2400"/>
              <a:buAutoNum type="arabicPeriod"/>
            </a:pPr>
            <a:r>
              <a:rPr lang="en"/>
              <a:t>Unidirectional Flow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457200" lvl="0" marL="457200" rtl="0" algn="l">
              <a:spcBef>
                <a:spcPts val="0"/>
              </a:spcBef>
              <a:spcAft>
                <a:spcPts val="0"/>
              </a:spcAft>
              <a:buSzPts val="3600"/>
              <a:buAutoNum type="arabicPeriod"/>
            </a:pPr>
            <a:r>
              <a:rPr lang="en"/>
              <a:t>Single Source of Truth</a:t>
            </a:r>
            <a:endParaRPr/>
          </a:p>
        </p:txBody>
      </p:sp>
      <p:sp>
        <p:nvSpPr>
          <p:cNvPr id="136" name="Google Shape;136;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state of your whole application is stored in an object tree within a </a:t>
            </a:r>
            <a:r>
              <a:rPr lang="en">
                <a:highlight>
                  <a:schemeClr val="accent4"/>
                </a:highlight>
              </a:rPr>
              <a:t>single store</a:t>
            </a: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87900" y="5342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chemeClr val="accent4"/>
                </a:highlight>
              </a:rPr>
              <a:t>*Store*</a:t>
            </a:r>
            <a:endParaRPr>
              <a:highlight>
                <a:schemeClr val="accent4"/>
              </a:highlight>
            </a:endParaRPr>
          </a:p>
        </p:txBody>
      </p:sp>
      <p:sp>
        <p:nvSpPr>
          <p:cNvPr id="142" name="Google Shape;142;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object that has methods such as getState() and dispatch</a:t>
            </a:r>
            <a:r>
              <a:rPr lang="en"/>
              <a:t>(). It is the gatekeeper for access and alterations to state.</a:t>
            </a:r>
            <a:endParaRPr/>
          </a:p>
          <a:p>
            <a:pPr indent="0" lvl="0" marL="0" rtl="0" algn="l">
              <a:spcBef>
                <a:spcPts val="1600"/>
              </a:spcBef>
              <a:spcAft>
                <a:spcPts val="1600"/>
              </a:spcAft>
              <a:buNone/>
            </a:pPr>
            <a:r>
              <a:rPr lang="en"/>
              <a:t>There is only </a:t>
            </a:r>
            <a:r>
              <a:rPr lang="en" u="sng"/>
              <a:t>one store</a:t>
            </a:r>
            <a:r>
              <a:rPr lang="en"/>
              <a:t> for a redux app.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Read-Only</a:t>
            </a:r>
            <a:endParaRPr/>
          </a:p>
        </p:txBody>
      </p:sp>
      <p:sp>
        <p:nvSpPr>
          <p:cNvPr id="148" name="Google Shape;148;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state never changes.</a:t>
            </a:r>
            <a:endParaRPr/>
          </a:p>
          <a:p>
            <a:pPr indent="0" lvl="0" marL="0" rtl="0" algn="l">
              <a:spcBef>
                <a:spcPts val="1600"/>
              </a:spcBef>
              <a:spcAft>
                <a:spcPts val="0"/>
              </a:spcAft>
              <a:buNone/>
            </a:pPr>
            <a:r>
              <a:rPr lang="en"/>
              <a:t>The store is alerted of changes, and then based on that previous state, a new state is returned.</a:t>
            </a:r>
            <a:endParaRPr/>
          </a:p>
          <a:p>
            <a:pPr indent="0" lvl="0" marL="0" rtl="0" algn="l">
              <a:spcBef>
                <a:spcPts val="1600"/>
              </a:spcBef>
              <a:spcAft>
                <a:spcPts val="1600"/>
              </a:spcAft>
              <a:buNone/>
            </a:pPr>
            <a:r>
              <a:rPr lang="en"/>
              <a:t>The only way to change state is to </a:t>
            </a:r>
            <a:r>
              <a:rPr lang="en">
                <a:solidFill>
                  <a:srgbClr val="FFFFFF"/>
                </a:solidFill>
                <a:highlight>
                  <a:schemeClr val="accent4"/>
                </a:highlight>
              </a:rPr>
              <a:t>dispatch</a:t>
            </a:r>
            <a:r>
              <a:rPr lang="en">
                <a:solidFill>
                  <a:srgbClr val="FFFFFF"/>
                </a:solidFill>
              </a:rPr>
              <a:t> </a:t>
            </a:r>
            <a:r>
              <a:rPr lang="en"/>
              <a:t>an </a:t>
            </a:r>
            <a:r>
              <a:rPr lang="en">
                <a:highlight>
                  <a:schemeClr val="accent4"/>
                </a:highlight>
              </a:rPr>
              <a:t>action</a:t>
            </a:r>
            <a:r>
              <a:rPr lang="e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chemeClr val="accent4"/>
                </a:highlight>
              </a:rPr>
              <a:t>*Actions*</a:t>
            </a:r>
            <a:endParaRPr>
              <a:highlight>
                <a:schemeClr val="accent4"/>
              </a:highlight>
            </a:endParaRPr>
          </a:p>
        </p:txBody>
      </p:sp>
      <p:sp>
        <p:nvSpPr>
          <p:cNvPr id="154" name="Google Shape;154;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action is a </a:t>
            </a:r>
            <a:r>
              <a:rPr lang="en">
                <a:highlight>
                  <a:schemeClr val="accent4"/>
                </a:highlight>
              </a:rPr>
              <a:t>plain object</a:t>
            </a:r>
            <a:r>
              <a:rPr lang="en"/>
              <a:t> containing the instructions and information that describes the state change we expect to see. </a:t>
            </a:r>
            <a:endParaRPr/>
          </a:p>
          <a:p>
            <a:pPr indent="0" lvl="0" marL="0" rtl="0" algn="l">
              <a:spcBef>
                <a:spcPts val="1600"/>
              </a:spcBef>
              <a:spcAft>
                <a:spcPts val="0"/>
              </a:spcAft>
              <a:buNone/>
            </a:pPr>
            <a:r>
              <a:rPr lang="en"/>
              <a:t>An action is an object with two keys:</a:t>
            </a:r>
            <a:endParaRPr/>
          </a:p>
          <a:p>
            <a:pPr indent="-381000" lvl="0" marL="457200" rtl="0" algn="l">
              <a:spcBef>
                <a:spcPts val="1600"/>
              </a:spcBef>
              <a:spcAft>
                <a:spcPts val="0"/>
              </a:spcAft>
              <a:buSzPts val="2400"/>
              <a:buAutoNum type="arabicPeriod"/>
            </a:pPr>
            <a:r>
              <a:rPr lang="en"/>
              <a:t>Type: the command describing the state change</a:t>
            </a:r>
            <a:endParaRPr/>
          </a:p>
          <a:p>
            <a:pPr indent="-381000" lvl="0" marL="457200" rtl="0" algn="l">
              <a:spcBef>
                <a:spcPts val="0"/>
              </a:spcBef>
              <a:spcAft>
                <a:spcPts val="0"/>
              </a:spcAft>
              <a:buSzPts val="2400"/>
              <a:buAutoNum type="arabicPeriod"/>
            </a:pPr>
            <a:r>
              <a:rPr lang="en"/>
              <a:t>Payload: any data needed to complete the state change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0"/>
          <p:cNvSpPr txBox="1"/>
          <p:nvPr/>
        </p:nvSpPr>
        <p:spPr>
          <a:xfrm>
            <a:off x="167725" y="3385200"/>
            <a:ext cx="2059800" cy="8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Courier New"/>
                <a:ea typeface="Courier New"/>
                <a:cs typeface="Courier New"/>
                <a:sym typeface="Courier New"/>
              </a:rPr>
              <a:t>action</a:t>
            </a:r>
            <a:endParaRPr b="1" sz="3000">
              <a:solidFill>
                <a:srgbClr val="FFFFFF"/>
              </a:solidFill>
              <a:latin typeface="Courier New"/>
              <a:ea typeface="Courier New"/>
              <a:cs typeface="Courier New"/>
              <a:sym typeface="Courier New"/>
            </a:endParaRPr>
          </a:p>
        </p:txBody>
      </p:sp>
      <p:sp>
        <p:nvSpPr>
          <p:cNvPr id="160" name="Google Shape;160;p30"/>
          <p:cNvSpPr txBox="1"/>
          <p:nvPr/>
        </p:nvSpPr>
        <p:spPr>
          <a:xfrm>
            <a:off x="5644975" y="3385200"/>
            <a:ext cx="2059800" cy="8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Courier New"/>
                <a:ea typeface="Courier New"/>
                <a:cs typeface="Courier New"/>
                <a:sym typeface="Courier New"/>
              </a:rPr>
              <a:t>state</a:t>
            </a:r>
            <a:endParaRPr b="1" sz="3000">
              <a:solidFill>
                <a:srgbClr val="FFFFFF"/>
              </a:solidFill>
              <a:latin typeface="Courier New"/>
              <a:ea typeface="Courier New"/>
              <a:cs typeface="Courier New"/>
              <a:sym typeface="Courier New"/>
            </a:endParaRPr>
          </a:p>
        </p:txBody>
      </p:sp>
      <p:sp>
        <p:nvSpPr>
          <p:cNvPr id="161" name="Google Shape;161;p30"/>
          <p:cNvSpPr txBox="1"/>
          <p:nvPr/>
        </p:nvSpPr>
        <p:spPr>
          <a:xfrm>
            <a:off x="3105263" y="3301050"/>
            <a:ext cx="2059800" cy="8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Courier New"/>
                <a:ea typeface="Courier New"/>
                <a:cs typeface="Courier New"/>
                <a:sym typeface="Courier New"/>
              </a:rPr>
              <a:t>store</a:t>
            </a:r>
            <a:endParaRPr b="1" sz="3000">
              <a:solidFill>
                <a:srgbClr val="FFFFFF"/>
              </a:solidFill>
              <a:latin typeface="Courier New"/>
              <a:ea typeface="Courier New"/>
              <a:cs typeface="Courier New"/>
              <a:sym typeface="Courier New"/>
            </a:endParaRPr>
          </a:p>
        </p:txBody>
      </p:sp>
      <p:sp>
        <p:nvSpPr>
          <p:cNvPr id="162" name="Google Shape;162;p30"/>
          <p:cNvSpPr/>
          <p:nvPr/>
        </p:nvSpPr>
        <p:spPr>
          <a:xfrm>
            <a:off x="2834725" y="3029400"/>
            <a:ext cx="1935000" cy="15231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0"/>
          <p:cNvSpPr/>
          <p:nvPr/>
        </p:nvSpPr>
        <p:spPr>
          <a:xfrm>
            <a:off x="2122350" y="3634950"/>
            <a:ext cx="624300" cy="31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0"/>
          <p:cNvSpPr/>
          <p:nvPr/>
        </p:nvSpPr>
        <p:spPr>
          <a:xfrm>
            <a:off x="4895200" y="3634950"/>
            <a:ext cx="624300" cy="31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0"/>
          <p:cNvSpPr txBox="1"/>
          <p:nvPr/>
        </p:nvSpPr>
        <p:spPr>
          <a:xfrm>
            <a:off x="275475" y="1189179"/>
            <a:ext cx="2059800" cy="8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Courier New"/>
                <a:ea typeface="Courier New"/>
                <a:cs typeface="Courier New"/>
                <a:sym typeface="Courier New"/>
              </a:rPr>
              <a:t>function</a:t>
            </a:r>
            <a:endParaRPr b="1" sz="3000">
              <a:solidFill>
                <a:srgbClr val="FFFFFF"/>
              </a:solidFill>
              <a:latin typeface="Courier New"/>
              <a:ea typeface="Courier New"/>
              <a:cs typeface="Courier New"/>
              <a:sym typeface="Courier New"/>
            </a:endParaRPr>
          </a:p>
        </p:txBody>
      </p:sp>
      <p:sp>
        <p:nvSpPr>
          <p:cNvPr id="166" name="Google Shape;166;p30"/>
          <p:cNvSpPr txBox="1"/>
          <p:nvPr/>
        </p:nvSpPr>
        <p:spPr>
          <a:xfrm>
            <a:off x="3206575" y="1189179"/>
            <a:ext cx="2059800" cy="8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Courier New"/>
                <a:ea typeface="Courier New"/>
                <a:cs typeface="Courier New"/>
                <a:sym typeface="Courier New"/>
              </a:rPr>
              <a:t>state</a:t>
            </a:r>
            <a:endParaRPr b="1" sz="3000">
              <a:solidFill>
                <a:srgbClr val="FFFFFF"/>
              </a:solidFill>
              <a:latin typeface="Courier New"/>
              <a:ea typeface="Courier New"/>
              <a:cs typeface="Courier New"/>
              <a:sym typeface="Courier New"/>
            </a:endParaRPr>
          </a:p>
        </p:txBody>
      </p:sp>
      <p:sp>
        <p:nvSpPr>
          <p:cNvPr id="167" name="Google Shape;167;p30"/>
          <p:cNvSpPr/>
          <p:nvPr/>
        </p:nvSpPr>
        <p:spPr>
          <a:xfrm>
            <a:off x="2431825" y="1420154"/>
            <a:ext cx="624300" cy="31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0"/>
          <p:cNvSpPr/>
          <p:nvPr/>
        </p:nvSpPr>
        <p:spPr>
          <a:xfrm>
            <a:off x="921875" y="345200"/>
            <a:ext cx="3146100" cy="2634300"/>
          </a:xfrm>
          <a:prstGeom prst="mathMultiply">
            <a:avLst>
              <a:gd fmla="val 13743" name="adj1"/>
            </a:avLst>
          </a:prstGeom>
          <a:solidFill>
            <a:srgbClr val="85200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 name="Google Shape;169;p30"/>
          <p:cNvCxnSpPr/>
          <p:nvPr/>
        </p:nvCxnSpPr>
        <p:spPr>
          <a:xfrm>
            <a:off x="474400" y="2584225"/>
            <a:ext cx="8239500" cy="0"/>
          </a:xfrm>
          <a:prstGeom prst="straightConnector1">
            <a:avLst/>
          </a:prstGeom>
          <a:noFill/>
          <a:ln cap="flat" cmpd="sng" w="9525">
            <a:solidFill>
              <a:srgbClr val="FFFFFF"/>
            </a:solidFill>
            <a:prstDash val="solid"/>
            <a:round/>
            <a:headEnd len="med" w="med" type="none"/>
            <a:tailEnd len="med" w="med" type="none"/>
          </a:ln>
        </p:spPr>
      </p:cxnSp>
      <p:sp>
        <p:nvSpPr>
          <p:cNvPr id="170" name="Google Shape;170;p30"/>
          <p:cNvSpPr/>
          <p:nvPr/>
        </p:nvSpPr>
        <p:spPr>
          <a:xfrm>
            <a:off x="6741500" y="2729900"/>
            <a:ext cx="2134800" cy="1835100"/>
          </a:xfrm>
          <a:prstGeom prst="star5">
            <a:avLst>
              <a:gd fmla="val 19098" name="adj"/>
              <a:gd fmla="val 105146" name="hf"/>
              <a:gd fmla="val 110557" name="vf"/>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Pure Functions</a:t>
            </a:r>
            <a:endParaRPr/>
          </a:p>
        </p:txBody>
      </p:sp>
      <p:sp>
        <p:nvSpPr>
          <p:cNvPr id="176" name="Google Shape;176;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get an action telling us how the state should change, we use pure functions that utilize pass by reference in our </a:t>
            </a:r>
            <a:r>
              <a:rPr lang="en">
                <a:highlight>
                  <a:schemeClr val="accent4"/>
                </a:highlight>
              </a:rPr>
              <a:t>reducers</a:t>
            </a:r>
            <a:r>
              <a:rPr lang="en"/>
              <a:t> to return a new state, not mutate the existing state.</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Roadmap</a:t>
            </a:r>
            <a:endParaRPr/>
          </a:p>
        </p:txBody>
      </p:sp>
      <p:sp>
        <p:nvSpPr>
          <p:cNvPr id="70" name="Google Shape;70;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Problem</a:t>
            </a:r>
            <a:endParaRPr/>
          </a:p>
          <a:p>
            <a:pPr indent="-342900" lvl="0" marL="457200" rtl="0" algn="l">
              <a:spcBef>
                <a:spcPts val="0"/>
              </a:spcBef>
              <a:spcAft>
                <a:spcPts val="0"/>
              </a:spcAft>
              <a:buSzPts val="1800"/>
              <a:buAutoNum type="arabicPeriod"/>
            </a:pPr>
            <a:r>
              <a:rPr lang="en"/>
              <a:t>Solution</a:t>
            </a:r>
            <a:endParaRPr/>
          </a:p>
          <a:p>
            <a:pPr indent="-342900" lvl="0" marL="457200" rtl="0" algn="l">
              <a:spcBef>
                <a:spcPts val="0"/>
              </a:spcBef>
              <a:spcAft>
                <a:spcPts val="0"/>
              </a:spcAft>
              <a:buSzPts val="1800"/>
              <a:buAutoNum type="arabicPeriod"/>
            </a:pPr>
            <a:r>
              <a:rPr lang="en"/>
              <a:t>What is Redux?</a:t>
            </a:r>
            <a:endParaRPr/>
          </a:p>
          <a:p>
            <a:pPr indent="-342900" lvl="0" marL="457200" rtl="0" algn="l">
              <a:spcBef>
                <a:spcPts val="0"/>
              </a:spcBef>
              <a:spcAft>
                <a:spcPts val="0"/>
              </a:spcAft>
              <a:buSzPts val="1800"/>
              <a:buAutoNum type="arabicPeriod"/>
            </a:pPr>
            <a:r>
              <a:rPr lang="en"/>
              <a:t>Principles of Redux</a:t>
            </a:r>
            <a:endParaRPr/>
          </a:p>
          <a:p>
            <a:pPr indent="-342900" lvl="0" marL="457200" rtl="0" algn="l">
              <a:spcBef>
                <a:spcPts val="0"/>
              </a:spcBef>
              <a:spcAft>
                <a:spcPts val="0"/>
              </a:spcAft>
              <a:buSzPts val="1800"/>
              <a:buAutoNum type="arabicPeriod"/>
            </a:pPr>
            <a:r>
              <a:rPr lang="en"/>
              <a:t>Flow of a React-Redux application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chemeClr val="accent4"/>
                </a:highlight>
              </a:rPr>
              <a:t>*Reducers*</a:t>
            </a:r>
            <a:endParaRPr>
              <a:highlight>
                <a:schemeClr val="accent4"/>
              </a:highlight>
            </a:endParaRPr>
          </a:p>
        </p:txBody>
      </p:sp>
      <p:sp>
        <p:nvSpPr>
          <p:cNvPr id="182" name="Google Shape;182;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Similarly to the reduce() method, reducers take in data and reduce it to a single object: the state</a:t>
            </a:r>
            <a:endParaRPr/>
          </a:p>
          <a:p>
            <a:pPr indent="0" lvl="0" marL="0" rtl="0" algn="l">
              <a:spcBef>
                <a:spcPts val="1600"/>
              </a:spcBef>
              <a:spcAft>
                <a:spcPts val="1600"/>
              </a:spcAft>
              <a:buNone/>
            </a:pPr>
            <a:r>
              <a:rPr lang="en"/>
              <a:t>Reducers are functions with a </a:t>
            </a:r>
            <a:r>
              <a:rPr lang="en"/>
              <a:t>s</a:t>
            </a:r>
            <a:r>
              <a:rPr lang="en"/>
              <a:t>witch statement that returns a new state based on the action type sent.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nvSpPr>
        <p:spPr>
          <a:xfrm>
            <a:off x="998725" y="1242175"/>
            <a:ext cx="2059800" cy="8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Courier New"/>
                <a:ea typeface="Courier New"/>
                <a:cs typeface="Courier New"/>
                <a:sym typeface="Courier New"/>
              </a:rPr>
              <a:t>action</a:t>
            </a:r>
            <a:endParaRPr b="1" sz="3000">
              <a:solidFill>
                <a:srgbClr val="FFFFFF"/>
              </a:solidFill>
              <a:latin typeface="Courier New"/>
              <a:ea typeface="Courier New"/>
              <a:cs typeface="Courier New"/>
              <a:sym typeface="Courier New"/>
            </a:endParaRPr>
          </a:p>
        </p:txBody>
      </p:sp>
      <p:sp>
        <p:nvSpPr>
          <p:cNvPr id="188" name="Google Shape;188;p33"/>
          <p:cNvSpPr txBox="1"/>
          <p:nvPr/>
        </p:nvSpPr>
        <p:spPr>
          <a:xfrm>
            <a:off x="786475" y="3389425"/>
            <a:ext cx="2059800" cy="8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Courier New"/>
                <a:ea typeface="Courier New"/>
                <a:cs typeface="Courier New"/>
                <a:sym typeface="Courier New"/>
              </a:rPr>
              <a:t>Current</a:t>
            </a:r>
            <a:endParaRPr b="1" sz="3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3000">
                <a:solidFill>
                  <a:srgbClr val="FFFFFF"/>
                </a:solidFill>
                <a:latin typeface="Courier New"/>
                <a:ea typeface="Courier New"/>
                <a:cs typeface="Courier New"/>
                <a:sym typeface="Courier New"/>
              </a:rPr>
              <a:t>state</a:t>
            </a:r>
            <a:endParaRPr b="1" sz="3000">
              <a:solidFill>
                <a:srgbClr val="FFFFFF"/>
              </a:solidFill>
              <a:latin typeface="Courier New"/>
              <a:ea typeface="Courier New"/>
              <a:cs typeface="Courier New"/>
              <a:sym typeface="Courier New"/>
            </a:endParaRPr>
          </a:p>
        </p:txBody>
      </p:sp>
      <p:sp>
        <p:nvSpPr>
          <p:cNvPr id="189" name="Google Shape;189;p33"/>
          <p:cNvSpPr txBox="1"/>
          <p:nvPr/>
        </p:nvSpPr>
        <p:spPr>
          <a:xfrm>
            <a:off x="3195950" y="2166000"/>
            <a:ext cx="2684100" cy="16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Courier New"/>
                <a:ea typeface="Courier New"/>
                <a:cs typeface="Courier New"/>
                <a:sym typeface="Courier New"/>
              </a:rPr>
              <a:t>Reducer (pure function)</a:t>
            </a:r>
            <a:endParaRPr b="1" sz="3000">
              <a:solidFill>
                <a:srgbClr val="FFFFFF"/>
              </a:solidFill>
              <a:latin typeface="Courier New"/>
              <a:ea typeface="Courier New"/>
              <a:cs typeface="Courier New"/>
              <a:sym typeface="Courier New"/>
            </a:endParaRPr>
          </a:p>
        </p:txBody>
      </p:sp>
      <p:sp>
        <p:nvSpPr>
          <p:cNvPr id="190" name="Google Shape;190;p33"/>
          <p:cNvSpPr/>
          <p:nvPr/>
        </p:nvSpPr>
        <p:spPr>
          <a:xfrm rot="2700000">
            <a:off x="2484364" y="1910051"/>
            <a:ext cx="624092" cy="31183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3"/>
          <p:cNvSpPr/>
          <p:nvPr/>
        </p:nvSpPr>
        <p:spPr>
          <a:xfrm>
            <a:off x="6062325" y="2721575"/>
            <a:ext cx="624300" cy="31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3"/>
          <p:cNvSpPr txBox="1"/>
          <p:nvPr/>
        </p:nvSpPr>
        <p:spPr>
          <a:xfrm>
            <a:off x="6868900" y="2280925"/>
            <a:ext cx="2059800" cy="8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Courier New"/>
                <a:ea typeface="Courier New"/>
                <a:cs typeface="Courier New"/>
                <a:sym typeface="Courier New"/>
              </a:rPr>
              <a:t>New</a:t>
            </a:r>
            <a:endParaRPr b="1" sz="3000">
              <a:solidFill>
                <a:srgbClr val="FFFFFF"/>
              </a:solidFill>
              <a:latin typeface="Courier New"/>
              <a:ea typeface="Courier New"/>
              <a:cs typeface="Courier New"/>
              <a:sym typeface="Courier New"/>
            </a:endParaRPr>
          </a:p>
          <a:p>
            <a:pPr indent="0" lvl="0" marL="0" rtl="0" algn="l">
              <a:spcBef>
                <a:spcPts val="0"/>
              </a:spcBef>
              <a:spcAft>
                <a:spcPts val="0"/>
              </a:spcAft>
              <a:buNone/>
            </a:pPr>
            <a:r>
              <a:rPr b="1" lang="en" sz="3000">
                <a:solidFill>
                  <a:srgbClr val="FFFFFF"/>
                </a:solidFill>
                <a:latin typeface="Courier New"/>
                <a:ea typeface="Courier New"/>
                <a:cs typeface="Courier New"/>
                <a:sym typeface="Courier New"/>
              </a:rPr>
              <a:t>state</a:t>
            </a:r>
            <a:endParaRPr b="1" sz="3000">
              <a:solidFill>
                <a:srgbClr val="FFFFFF"/>
              </a:solidFill>
              <a:latin typeface="Courier New"/>
              <a:ea typeface="Courier New"/>
              <a:cs typeface="Courier New"/>
              <a:sym typeface="Courier New"/>
            </a:endParaRPr>
          </a:p>
        </p:txBody>
      </p:sp>
      <p:sp>
        <p:nvSpPr>
          <p:cNvPr id="193" name="Google Shape;193;p33"/>
          <p:cNvSpPr/>
          <p:nvPr/>
        </p:nvSpPr>
        <p:spPr>
          <a:xfrm rot="-1434226">
            <a:off x="2590493" y="3407687"/>
            <a:ext cx="624134" cy="31173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3"/>
          <p:cNvSpPr/>
          <p:nvPr/>
        </p:nvSpPr>
        <p:spPr>
          <a:xfrm>
            <a:off x="3233425" y="2034925"/>
            <a:ext cx="2646600" cy="21660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Unidirectional Flow</a:t>
            </a:r>
            <a:endParaRPr/>
          </a:p>
        </p:txBody>
      </p:sp>
      <p:sp>
        <p:nvSpPr>
          <p:cNvPr id="200" name="Google Shape;200;p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a:t>Component triggers an </a:t>
            </a:r>
            <a:r>
              <a:rPr lang="en">
                <a:highlight>
                  <a:schemeClr val="accent4"/>
                </a:highlight>
              </a:rPr>
              <a:t>action</a:t>
            </a:r>
            <a:r>
              <a:rPr lang="en"/>
              <a:t> </a:t>
            </a:r>
            <a:endParaRPr/>
          </a:p>
          <a:p>
            <a:pPr indent="-381000" lvl="0" marL="457200" rtl="0" algn="l">
              <a:spcBef>
                <a:spcPts val="0"/>
              </a:spcBef>
              <a:spcAft>
                <a:spcPts val="0"/>
              </a:spcAft>
              <a:buSzPts val="2400"/>
              <a:buAutoNum type="arabicPeriod"/>
            </a:pPr>
            <a:r>
              <a:rPr lang="en"/>
              <a:t>Action dispatched to </a:t>
            </a:r>
            <a:r>
              <a:rPr lang="en">
                <a:highlight>
                  <a:schemeClr val="accent4"/>
                </a:highlight>
              </a:rPr>
              <a:t>reducer</a:t>
            </a:r>
            <a:endParaRPr>
              <a:highlight>
                <a:schemeClr val="accent4"/>
              </a:highlight>
            </a:endParaRPr>
          </a:p>
          <a:p>
            <a:pPr indent="-381000" lvl="0" marL="457200" rtl="0" algn="l">
              <a:spcBef>
                <a:spcPts val="0"/>
              </a:spcBef>
              <a:spcAft>
                <a:spcPts val="0"/>
              </a:spcAft>
              <a:buSzPts val="2400"/>
              <a:buAutoNum type="arabicPeriod"/>
            </a:pPr>
            <a:r>
              <a:rPr lang="en"/>
              <a:t>Reducer returns the new state</a:t>
            </a:r>
            <a:endParaRPr>
              <a:highlight>
                <a:schemeClr val="accent4"/>
              </a:highlight>
            </a:endParaRPr>
          </a:p>
          <a:p>
            <a:pPr indent="-381000" lvl="0" marL="457200" rtl="0" algn="l">
              <a:spcBef>
                <a:spcPts val="0"/>
              </a:spcBef>
              <a:spcAft>
                <a:spcPts val="0"/>
              </a:spcAft>
              <a:buSzPts val="2400"/>
              <a:buAutoNum type="arabicPeriod"/>
            </a:pPr>
            <a:r>
              <a:rPr lang="en"/>
              <a:t>Change in store causes rerender in </a:t>
            </a:r>
            <a:r>
              <a:rPr lang="en">
                <a:highlight>
                  <a:schemeClr val="accent4"/>
                </a:highlight>
              </a:rPr>
              <a:t>components</a:t>
            </a:r>
            <a:r>
              <a:rPr lang="en"/>
              <a:t> that rely on the piece of state that changed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5"/>
          <p:cNvSpPr/>
          <p:nvPr/>
        </p:nvSpPr>
        <p:spPr>
          <a:xfrm>
            <a:off x="2630700" y="630450"/>
            <a:ext cx="3882600" cy="38826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5"/>
          <p:cNvSpPr txBox="1"/>
          <p:nvPr/>
        </p:nvSpPr>
        <p:spPr>
          <a:xfrm>
            <a:off x="3542100" y="318350"/>
            <a:ext cx="2059800" cy="811500"/>
          </a:xfrm>
          <a:prstGeom prst="rect">
            <a:avLst/>
          </a:prstGeom>
          <a:solidFill>
            <a:schemeClr val="lt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Courier New"/>
                <a:ea typeface="Courier New"/>
                <a:cs typeface="Courier New"/>
                <a:sym typeface="Courier New"/>
              </a:rPr>
              <a:t>action</a:t>
            </a:r>
            <a:endParaRPr b="1" sz="3000">
              <a:solidFill>
                <a:srgbClr val="FFFFFF"/>
              </a:solidFill>
              <a:latin typeface="Courier New"/>
              <a:ea typeface="Courier New"/>
              <a:cs typeface="Courier New"/>
              <a:sym typeface="Courier New"/>
            </a:endParaRPr>
          </a:p>
        </p:txBody>
      </p:sp>
      <p:sp>
        <p:nvSpPr>
          <p:cNvPr id="207" name="Google Shape;207;p35"/>
          <p:cNvSpPr txBox="1"/>
          <p:nvPr/>
        </p:nvSpPr>
        <p:spPr>
          <a:xfrm>
            <a:off x="1460675" y="2166000"/>
            <a:ext cx="2421000" cy="811500"/>
          </a:xfrm>
          <a:prstGeom prst="rect">
            <a:avLst/>
          </a:prstGeom>
          <a:solidFill>
            <a:schemeClr val="lt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Courier New"/>
                <a:ea typeface="Courier New"/>
                <a:cs typeface="Courier New"/>
                <a:sym typeface="Courier New"/>
              </a:rPr>
              <a:t>Component</a:t>
            </a:r>
            <a:endParaRPr b="1" sz="3000">
              <a:solidFill>
                <a:srgbClr val="FFFFFF"/>
              </a:solidFill>
              <a:latin typeface="Courier New"/>
              <a:ea typeface="Courier New"/>
              <a:cs typeface="Courier New"/>
              <a:sym typeface="Courier New"/>
            </a:endParaRPr>
          </a:p>
        </p:txBody>
      </p:sp>
      <p:sp>
        <p:nvSpPr>
          <p:cNvPr id="208" name="Google Shape;208;p35"/>
          <p:cNvSpPr txBox="1"/>
          <p:nvPr/>
        </p:nvSpPr>
        <p:spPr>
          <a:xfrm>
            <a:off x="5174975" y="2166000"/>
            <a:ext cx="2421000" cy="811500"/>
          </a:xfrm>
          <a:prstGeom prst="rect">
            <a:avLst/>
          </a:prstGeom>
          <a:solidFill>
            <a:schemeClr val="lt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Courier New"/>
                <a:ea typeface="Courier New"/>
                <a:cs typeface="Courier New"/>
                <a:sym typeface="Courier New"/>
              </a:rPr>
              <a:t>reducer</a:t>
            </a:r>
            <a:endParaRPr b="1" sz="3000">
              <a:solidFill>
                <a:srgbClr val="FFFFFF"/>
              </a:solidFill>
              <a:latin typeface="Courier New"/>
              <a:ea typeface="Courier New"/>
              <a:cs typeface="Courier New"/>
              <a:sym typeface="Courier New"/>
            </a:endParaRPr>
          </a:p>
        </p:txBody>
      </p:sp>
      <p:sp>
        <p:nvSpPr>
          <p:cNvPr id="209" name="Google Shape;209;p35"/>
          <p:cNvSpPr txBox="1"/>
          <p:nvPr/>
        </p:nvSpPr>
        <p:spPr>
          <a:xfrm>
            <a:off x="3186300" y="3866475"/>
            <a:ext cx="2771400" cy="1139700"/>
          </a:xfrm>
          <a:prstGeom prst="rect">
            <a:avLst/>
          </a:prstGeom>
          <a:solidFill>
            <a:schemeClr val="lt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Courier New"/>
                <a:ea typeface="Courier New"/>
                <a:cs typeface="Courier New"/>
                <a:sym typeface="Courier New"/>
              </a:rPr>
              <a:t>Store </a:t>
            </a:r>
            <a:br>
              <a:rPr b="1" lang="en" sz="3000">
                <a:solidFill>
                  <a:srgbClr val="FFFFFF"/>
                </a:solidFill>
                <a:latin typeface="Courier New"/>
                <a:ea typeface="Courier New"/>
                <a:cs typeface="Courier New"/>
                <a:sym typeface="Courier New"/>
              </a:rPr>
            </a:br>
            <a:r>
              <a:rPr b="1" lang="en" sz="3000">
                <a:solidFill>
                  <a:srgbClr val="FFFFFF"/>
                </a:solidFill>
                <a:latin typeface="Courier New"/>
                <a:ea typeface="Courier New"/>
                <a:cs typeface="Courier New"/>
                <a:sym typeface="Courier New"/>
              </a:rPr>
              <a:t>(new state)</a:t>
            </a:r>
            <a:endParaRPr b="1" sz="3000">
              <a:solidFill>
                <a:srgbClr val="FFFFFF"/>
              </a:solidFill>
              <a:latin typeface="Courier New"/>
              <a:ea typeface="Courier New"/>
              <a:cs typeface="Courier New"/>
              <a:sym typeface="Courier New"/>
            </a:endParaRPr>
          </a:p>
        </p:txBody>
      </p:sp>
      <p:sp>
        <p:nvSpPr>
          <p:cNvPr id="210" name="Google Shape;210;p35"/>
          <p:cNvSpPr/>
          <p:nvPr/>
        </p:nvSpPr>
        <p:spPr>
          <a:xfrm rot="-3630987">
            <a:off x="2615229" y="1623000"/>
            <a:ext cx="424240" cy="21199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5"/>
          <p:cNvSpPr/>
          <p:nvPr/>
        </p:nvSpPr>
        <p:spPr>
          <a:xfrm rot="-7111387">
            <a:off x="2667925" y="3373517"/>
            <a:ext cx="424072" cy="211964"/>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5"/>
          <p:cNvSpPr/>
          <p:nvPr/>
        </p:nvSpPr>
        <p:spPr>
          <a:xfrm rot="3924705">
            <a:off x="6016379" y="1453492"/>
            <a:ext cx="423942" cy="212108"/>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5"/>
          <p:cNvSpPr/>
          <p:nvPr/>
        </p:nvSpPr>
        <p:spPr>
          <a:xfrm rot="7145166">
            <a:off x="6080736" y="3373485"/>
            <a:ext cx="423966" cy="211925"/>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was Redux hard for me?</a:t>
            </a:r>
            <a:endParaRPr/>
          </a:p>
        </p:txBody>
      </p:sp>
      <p:sp>
        <p:nvSpPr>
          <p:cNvPr id="219" name="Google Shape;219;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 Creators</a:t>
            </a:r>
            <a:endParaRPr/>
          </a:p>
          <a:p>
            <a:pPr indent="0" lvl="0" marL="0" rtl="0" algn="l">
              <a:spcBef>
                <a:spcPts val="1600"/>
              </a:spcBef>
              <a:spcAft>
                <a:spcPts val="0"/>
              </a:spcAft>
              <a:buNone/>
            </a:pPr>
            <a:r>
              <a:rPr lang="en"/>
              <a:t>Reducers</a:t>
            </a:r>
            <a:endParaRPr/>
          </a:p>
          <a:p>
            <a:pPr indent="0" lvl="0" marL="0" rtl="0" algn="l">
              <a:spcBef>
                <a:spcPts val="1600"/>
              </a:spcBef>
              <a:spcAft>
                <a:spcPts val="0"/>
              </a:spcAft>
              <a:buNone/>
            </a:pPr>
            <a:r>
              <a:rPr lang="en"/>
              <a:t>Store</a:t>
            </a:r>
            <a:endParaRPr/>
          </a:p>
          <a:p>
            <a:pPr indent="0" lvl="0" marL="0" rtl="0" algn="l">
              <a:spcBef>
                <a:spcPts val="1600"/>
              </a:spcBef>
              <a:spcAft>
                <a:spcPts val="0"/>
              </a:spcAft>
              <a:buNone/>
            </a:pPr>
            <a:r>
              <a:rPr lang="en"/>
              <a:t>Components</a:t>
            </a:r>
            <a:endParaRPr/>
          </a:p>
          <a:p>
            <a:pPr indent="0" lvl="0" marL="0" rtl="0" algn="l">
              <a:spcBef>
                <a:spcPts val="1600"/>
              </a:spcBef>
              <a:spcAft>
                <a:spcPts val="1600"/>
              </a:spcAft>
              <a:buNone/>
            </a:pPr>
            <a:r>
              <a:t/>
            </a:r>
            <a:endParaRPr/>
          </a:p>
        </p:txBody>
      </p:sp>
      <p:sp>
        <p:nvSpPr>
          <p:cNvPr id="220" name="Google Shape;220;p36"/>
          <p:cNvSpPr txBox="1"/>
          <p:nvPr>
            <p:ph idx="1" type="body"/>
          </p:nvPr>
        </p:nvSpPr>
        <p:spPr>
          <a:xfrm>
            <a:off x="3582175" y="1489825"/>
            <a:ext cx="36171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mapStateToProps</a:t>
            </a:r>
            <a:endParaRPr/>
          </a:p>
          <a:p>
            <a:pPr indent="0" lvl="0" marL="0" rtl="0" algn="l">
              <a:spcBef>
                <a:spcPts val="1600"/>
              </a:spcBef>
              <a:spcAft>
                <a:spcPts val="0"/>
              </a:spcAft>
              <a:buNone/>
            </a:pPr>
            <a:r>
              <a:rPr lang="en"/>
              <a:t>combineReducers</a:t>
            </a:r>
            <a:endParaRPr/>
          </a:p>
          <a:p>
            <a:pPr indent="0" lvl="0" marL="0" rtl="0" algn="l">
              <a:spcBef>
                <a:spcPts val="1600"/>
              </a:spcBef>
              <a:spcAft>
                <a:spcPts val="0"/>
              </a:spcAft>
              <a:buNone/>
            </a:pPr>
            <a:r>
              <a:rPr lang="en"/>
              <a:t>ALL_THE_</a:t>
            </a:r>
            <a:r>
              <a:rPr lang="en"/>
              <a:t>CAPS</a:t>
            </a:r>
            <a:endParaRPr/>
          </a:p>
          <a:p>
            <a:pPr indent="0" lvl="0" marL="0" rtl="0" algn="l">
              <a:spcBef>
                <a:spcPts val="1600"/>
              </a:spcBef>
              <a:spcAft>
                <a:spcPts val="1600"/>
              </a:spcAft>
              <a:buNone/>
            </a:pPr>
            <a:r>
              <a:t/>
            </a:r>
            <a:endParaRPr/>
          </a:p>
        </p:txBody>
      </p:sp>
      <p:sp>
        <p:nvSpPr>
          <p:cNvPr id="221" name="Google Shape;221;p36"/>
          <p:cNvSpPr txBox="1"/>
          <p:nvPr>
            <p:ph idx="1" type="body"/>
          </p:nvPr>
        </p:nvSpPr>
        <p:spPr>
          <a:xfrm>
            <a:off x="6745875" y="1489825"/>
            <a:ext cx="29247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Dispatch</a:t>
            </a:r>
            <a:endParaRPr/>
          </a:p>
          <a:p>
            <a:pPr indent="0" lvl="0" marL="0" rtl="0" algn="l">
              <a:spcBef>
                <a:spcPts val="1600"/>
              </a:spcBef>
              <a:spcAft>
                <a:spcPts val="0"/>
              </a:spcAft>
              <a:buNone/>
            </a:pPr>
            <a:r>
              <a:rPr lang="en"/>
              <a:t>Provider</a:t>
            </a:r>
            <a:endParaRPr/>
          </a:p>
          <a:p>
            <a:pPr indent="0" lvl="0" marL="0" rtl="0" algn="l">
              <a:spcBef>
                <a:spcPts val="1600"/>
              </a:spcBef>
              <a:spcAft>
                <a:spcPts val="1600"/>
              </a:spcAft>
              <a:buNone/>
            </a:pPr>
            <a:r>
              <a:rPr lang="en"/>
              <a:t>connect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Separate Concerns</a:t>
            </a:r>
            <a:endParaRPr/>
          </a:p>
        </p:txBody>
      </p:sp>
      <p:sp>
        <p:nvSpPr>
          <p:cNvPr id="227" name="Google Shape;227;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React-Redux</a:t>
            </a:r>
            <a:endParaRPr u="sng"/>
          </a:p>
          <a:p>
            <a:pPr indent="0" lvl="0" marL="0" rtl="0" algn="l">
              <a:spcBef>
                <a:spcPts val="1600"/>
              </a:spcBef>
              <a:spcAft>
                <a:spcPts val="0"/>
              </a:spcAft>
              <a:buNone/>
            </a:pPr>
            <a:r>
              <a:rPr lang="en"/>
              <a:t>Provider</a:t>
            </a:r>
            <a:endParaRPr/>
          </a:p>
          <a:p>
            <a:pPr indent="0" lvl="0" marL="0" rtl="0" algn="l">
              <a:spcBef>
                <a:spcPts val="1600"/>
              </a:spcBef>
              <a:spcAft>
                <a:spcPts val="0"/>
              </a:spcAft>
              <a:buNone/>
            </a:pPr>
            <a:r>
              <a:rPr lang="en"/>
              <a:t>connect</a:t>
            </a:r>
            <a:endParaRPr/>
          </a:p>
          <a:p>
            <a:pPr indent="0" lvl="0" marL="0" rtl="0" algn="l">
              <a:spcBef>
                <a:spcPts val="1600"/>
              </a:spcBef>
              <a:spcAft>
                <a:spcPts val="0"/>
              </a:spcAft>
              <a:buNone/>
            </a:pPr>
            <a:r>
              <a:rPr lang="en"/>
              <a:t>Components</a:t>
            </a:r>
            <a:endParaRPr/>
          </a:p>
          <a:p>
            <a:pPr indent="0" lvl="0" marL="0" rtl="0" algn="l">
              <a:spcBef>
                <a:spcPts val="1600"/>
              </a:spcBef>
              <a:spcAft>
                <a:spcPts val="0"/>
              </a:spcAft>
              <a:buNone/>
            </a:pPr>
            <a:r>
              <a:rPr lang="en"/>
              <a:t>mapStateToProps</a:t>
            </a:r>
            <a:endParaRPr/>
          </a:p>
          <a:p>
            <a:pPr indent="0" lvl="0" marL="0" rtl="0" algn="l">
              <a:spcBef>
                <a:spcPts val="1600"/>
              </a:spcBef>
              <a:spcAft>
                <a:spcPts val="1600"/>
              </a:spcAft>
              <a:buNone/>
            </a:pPr>
            <a:r>
              <a:t/>
            </a:r>
            <a:endParaRPr/>
          </a:p>
        </p:txBody>
      </p:sp>
      <p:sp>
        <p:nvSpPr>
          <p:cNvPr id="228" name="Google Shape;228;p37"/>
          <p:cNvSpPr txBox="1"/>
          <p:nvPr>
            <p:ph idx="1" type="body"/>
          </p:nvPr>
        </p:nvSpPr>
        <p:spPr>
          <a:xfrm>
            <a:off x="3612518" y="1489825"/>
            <a:ext cx="31197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Redux</a:t>
            </a:r>
            <a:endParaRPr u="sng"/>
          </a:p>
          <a:p>
            <a:pPr indent="0" lvl="0" marL="0" rtl="0" algn="l">
              <a:spcBef>
                <a:spcPts val="1600"/>
              </a:spcBef>
              <a:spcAft>
                <a:spcPts val="0"/>
              </a:spcAft>
              <a:buNone/>
            </a:pPr>
            <a:r>
              <a:rPr lang="en"/>
              <a:t>Reducers</a:t>
            </a:r>
            <a:endParaRPr/>
          </a:p>
          <a:p>
            <a:pPr indent="0" lvl="0" marL="0" rtl="0" algn="l">
              <a:spcBef>
                <a:spcPts val="1600"/>
              </a:spcBef>
              <a:spcAft>
                <a:spcPts val="0"/>
              </a:spcAft>
              <a:buNone/>
            </a:pPr>
            <a:r>
              <a:rPr lang="en"/>
              <a:t>Store</a:t>
            </a:r>
            <a:endParaRPr/>
          </a:p>
          <a:p>
            <a:pPr indent="0" lvl="0" marL="0" rtl="0" algn="l">
              <a:spcBef>
                <a:spcPts val="1600"/>
              </a:spcBef>
              <a:spcAft>
                <a:spcPts val="0"/>
              </a:spcAft>
              <a:buNone/>
            </a:pPr>
            <a:r>
              <a:rPr lang="en"/>
              <a:t>Dispatch</a:t>
            </a:r>
            <a:endParaRPr/>
          </a:p>
          <a:p>
            <a:pPr indent="0" lvl="0" marL="0" rtl="0" algn="l">
              <a:spcBef>
                <a:spcPts val="1600"/>
              </a:spcBef>
              <a:spcAft>
                <a:spcPts val="0"/>
              </a:spcAft>
              <a:buNone/>
            </a:pPr>
            <a:r>
              <a:rPr lang="en"/>
              <a:t>combineReducers</a:t>
            </a:r>
            <a:endParaRPr/>
          </a:p>
          <a:p>
            <a:pPr indent="0" lvl="0" marL="0" rtl="0" algn="l">
              <a:spcBef>
                <a:spcPts val="1600"/>
              </a:spcBef>
              <a:spcAft>
                <a:spcPts val="1600"/>
              </a:spcAft>
              <a:buNone/>
            </a:pPr>
            <a:r>
              <a:t/>
            </a:r>
            <a:endParaRPr/>
          </a:p>
        </p:txBody>
      </p:sp>
      <p:sp>
        <p:nvSpPr>
          <p:cNvPr id="229" name="Google Shape;229;p37"/>
          <p:cNvSpPr txBox="1"/>
          <p:nvPr>
            <p:ph idx="1" type="body"/>
          </p:nvPr>
        </p:nvSpPr>
        <p:spPr>
          <a:xfrm>
            <a:off x="6136275" y="1489825"/>
            <a:ext cx="31197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Convention</a:t>
            </a:r>
            <a:endParaRPr u="sng"/>
          </a:p>
          <a:p>
            <a:pPr indent="0" lvl="0" marL="0" rtl="0" algn="l">
              <a:spcBef>
                <a:spcPts val="1600"/>
              </a:spcBef>
              <a:spcAft>
                <a:spcPts val="0"/>
              </a:spcAft>
              <a:buNone/>
            </a:pPr>
            <a:r>
              <a:rPr lang="en"/>
              <a:t>ALL_THE_CAPS</a:t>
            </a:r>
            <a:endParaRPr/>
          </a:p>
          <a:p>
            <a:pPr indent="0" lvl="0" marL="0" rtl="0" algn="l">
              <a:spcBef>
                <a:spcPts val="1600"/>
              </a:spcBef>
              <a:spcAft>
                <a:spcPts val="1600"/>
              </a:spcAft>
              <a:buNone/>
            </a:pPr>
            <a:r>
              <a:rPr lang="en"/>
              <a:t>Action Creators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a:t>Redux</a:t>
            </a:r>
            <a:endParaRPr/>
          </a:p>
          <a:p>
            <a:pPr indent="-381000" lvl="0" marL="457200" rtl="0" algn="l">
              <a:spcBef>
                <a:spcPts val="0"/>
              </a:spcBef>
              <a:spcAft>
                <a:spcPts val="0"/>
              </a:spcAft>
              <a:buSzPts val="2400"/>
              <a:buAutoNum type="arabicPeriod"/>
            </a:pPr>
            <a:r>
              <a:rPr lang="en"/>
              <a:t>Store</a:t>
            </a:r>
            <a:endParaRPr/>
          </a:p>
          <a:p>
            <a:pPr indent="-381000" lvl="0" marL="457200" rtl="0" algn="l">
              <a:spcBef>
                <a:spcPts val="0"/>
              </a:spcBef>
              <a:spcAft>
                <a:spcPts val="0"/>
              </a:spcAft>
              <a:buSzPts val="2400"/>
              <a:buAutoNum type="arabicPeriod"/>
            </a:pPr>
            <a:r>
              <a:rPr lang="en"/>
              <a:t>Actions</a:t>
            </a:r>
            <a:endParaRPr/>
          </a:p>
          <a:p>
            <a:pPr indent="-381000" lvl="0" marL="457200" rtl="0" algn="l">
              <a:spcBef>
                <a:spcPts val="0"/>
              </a:spcBef>
              <a:spcAft>
                <a:spcPts val="0"/>
              </a:spcAft>
              <a:buSzPts val="2400"/>
              <a:buAutoNum type="arabicPeriod"/>
            </a:pPr>
            <a:r>
              <a:rPr lang="en"/>
              <a:t>Reducers</a:t>
            </a:r>
            <a:endParaRPr/>
          </a:p>
          <a:p>
            <a:pPr indent="-381000" lvl="0" marL="457200" rtl="0" algn="l">
              <a:spcBef>
                <a:spcPts val="0"/>
              </a:spcBef>
              <a:spcAft>
                <a:spcPts val="0"/>
              </a:spcAft>
              <a:buSzPts val="2400"/>
              <a:buAutoNum type="arabicPeriod"/>
            </a:pPr>
            <a:r>
              <a:rPr lang="en"/>
              <a:t>Dispatch</a:t>
            </a:r>
            <a:endParaRPr/>
          </a:p>
        </p:txBody>
      </p:sp>
      <p:sp>
        <p:nvSpPr>
          <p:cNvPr id="235" name="Google Shape;235;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Redux Glossary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Problems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586650" y="1802538"/>
            <a:ext cx="79707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Ever-changing state</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586650" y="1802538"/>
            <a:ext cx="79707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Everything is connected</a:t>
            </a:r>
            <a:endParaRPr sz="4800"/>
          </a:p>
          <a:p>
            <a:pPr indent="0" lvl="0" marL="0" rtl="0" algn="ctr">
              <a:spcBef>
                <a:spcPts val="0"/>
              </a:spcBef>
              <a:spcAft>
                <a:spcPts val="0"/>
              </a:spcAft>
              <a:buNone/>
            </a:pPr>
            <a:r>
              <a:rPr lang="en" sz="4800"/>
              <a:t>to EVERYTHING ELSE</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586650" y="1802538"/>
            <a:ext cx="79707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If we make a change somewhere,</a:t>
            </a:r>
            <a:endParaRPr sz="4800"/>
          </a:p>
          <a:p>
            <a:pPr indent="0" lvl="0" marL="0" rtl="0" algn="ctr">
              <a:spcBef>
                <a:spcPts val="0"/>
              </a:spcBef>
              <a:spcAft>
                <a:spcPts val="0"/>
              </a:spcAft>
              <a:buNone/>
            </a:pPr>
            <a:r>
              <a:rPr lang="en" sz="4800"/>
              <a:t>something else will break</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87900" y="1802550"/>
            <a:ext cx="83682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Passing tons of props, needless rerendering</a:t>
            </a:r>
            <a:endParaRPr sz="6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2724150" y="152400"/>
            <a:ext cx="3952301"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 Redux</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