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3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45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1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5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52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4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4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9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B6B7-B084-4432-9FB9-60C4A6CFDD5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D71B1F-C7DC-433A-9727-46ED9887B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2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43BD-45B9-4B2C-A983-58EAA7B6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666" y="660081"/>
            <a:ext cx="6447648" cy="214708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章循环神经网络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10D8E-B509-4126-A1B4-FEA8DF4A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4B3A9-C208-41AE-8910-ACB3222B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LSTM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网络变体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077F04-1E27-4D5C-82D2-B3C9C3AA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80365"/>
            <a:ext cx="5218177" cy="289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DECC6F-62DB-4711-A676-715D71A8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" y="1723137"/>
            <a:ext cx="5218177" cy="9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25C8-CC66-4C82-AFD9-30FF6EB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门控循环单元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GRU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7ED3B-3D05-4846-BBDA-D5B91255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引入更新门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7F1FC6-250C-4C95-BD6B-596C3D57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270000"/>
            <a:ext cx="4553585" cy="1247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B7BC02-BFE9-4521-BA29-F53A0EEA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7" y="2508805"/>
            <a:ext cx="7154273" cy="885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71DE95-1BF9-4127-84DF-A1758027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92" y="3429000"/>
            <a:ext cx="6332408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42423-F0C7-4309-8E4F-29EC713E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进一步加深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堆叠循环神经网络</a:t>
            </a:r>
            <a:r>
              <a:rPr lang="en-US" altLang="zh-CN" dirty="0">
                <a:effectLst/>
                <a:latin typeface="Courier New" panose="02070309020205020404" pitchFamily="49" charset="0"/>
              </a:rPr>
              <a:t>SRNN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451F2B-6DB2-4980-82D2-B20926273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12" y="2567567"/>
            <a:ext cx="6001588" cy="3067478"/>
          </a:xfrm>
        </p:spPr>
      </p:pic>
    </p:spTree>
    <p:extLst>
      <p:ext uri="{BB962C8B-B14F-4D97-AF65-F5344CB8AC3E}">
        <p14:creationId xmlns:p14="http://schemas.microsoft.com/office/powerpoint/2010/main" val="10593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6301-99C4-4DF0-A87B-71BED778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双向循环神经网络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Bi-RNN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83CE00-3503-48A4-A929-6F67C927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70000"/>
            <a:ext cx="6001588" cy="1886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354016-07D7-4E1D-A75A-D391BA8F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429000"/>
            <a:ext cx="6001588" cy="2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6414-0699-4530-B373-50C0A50E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3440"/>
          </a:xfrm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递归神经网络</a:t>
            </a:r>
            <a:r>
              <a:rPr lang="en-US" altLang="zh-CN" dirty="0" err="1">
                <a:effectLst/>
                <a:latin typeface="Times New Roman" panose="02020603050405020304" pitchFamily="18" charset="0"/>
              </a:rPr>
              <a:t>RecNN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62E5A-739F-4671-9159-5F221A55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90971"/>
            <a:ext cx="6347714" cy="1425382"/>
          </a:xfrm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有向无环图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（树）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句子的语法结构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7CDEEA-59A7-4E03-BF91-32CFB8AE3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69"/>
          <a:stretch/>
        </p:blipFill>
        <p:spPr>
          <a:xfrm>
            <a:off x="2808052" y="1232474"/>
            <a:ext cx="3796119" cy="185623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22C7305-D89B-4CBE-86CA-AFE9BA4071A1}"/>
              </a:ext>
            </a:extLst>
          </p:cNvPr>
          <p:cNvSpPr txBox="1">
            <a:spLocks/>
          </p:cNvSpPr>
          <p:nvPr/>
        </p:nvSpPr>
        <p:spPr>
          <a:xfrm>
            <a:off x="609598" y="3016636"/>
            <a:ext cx="6347713" cy="853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图神经网络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GNN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8462A8-14BD-4266-AE64-CBD45623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597724"/>
            <a:ext cx="592537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4FA9C-C015-4A97-96F8-7671EEB2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前馈</a:t>
            </a:r>
            <a:r>
              <a:rPr lang="en-US" altLang="zh-CN" dirty="0">
                <a:effectLst/>
                <a:latin typeface="Courier New" panose="02070309020205020404" pitchFamily="49" charset="0"/>
              </a:rPr>
              <a:t>-&gt;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循环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1E397-7622-4656-A35C-6C6E1566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有限状态自动机</a:t>
            </a:r>
            <a:br>
              <a:rPr lang="en-US" altLang="zh-CN" dirty="0">
                <a:effectLst/>
                <a:latin typeface="Courier New" panose="02070309020205020404" pitchFamily="49" charset="0"/>
              </a:rPr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下一个时刻的状态（输出）和当前状态（上一个时刻的输出）相关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视频、语音、文本等时序数据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长度一般不固定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短期记忆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随时间反向传播算法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存在梯度爆炸和消失问题，称为长程依赖问题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02BC-94EC-4E51-B023-ACA55EE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增加短期记忆能力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58F4E-EC63-46BD-B3CA-8F7CB486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ffectLst/>
                <a:latin typeface="Courier New" panose="02070309020205020404" pitchFamily="49" charset="0"/>
              </a:rPr>
              <a:t>延时神经网络</a:t>
            </a:r>
            <a:endParaRPr lang="en-US" altLang="zh-CN" sz="2400" dirty="0">
              <a:effectLst/>
              <a:latin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</a:endParaRPr>
          </a:p>
          <a:p>
            <a:endParaRPr lang="en-US" altLang="zh-CN" sz="240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anose="02070309020205020404" pitchFamily="49" charset="0"/>
            </a:endParaRPr>
          </a:p>
          <a:p>
            <a:r>
              <a:rPr lang="zh-CN" altLang="en-US" sz="2400" dirty="0">
                <a:effectLst/>
                <a:latin typeface="Courier New" panose="02070309020205020404" pitchFamily="49" charset="0"/>
              </a:rPr>
              <a:t>有外部输入的非线性自回归模型</a:t>
            </a:r>
            <a:endParaRPr lang="en-US" altLang="zh-CN" sz="2400" dirty="0">
              <a:effectLst/>
              <a:latin typeface="Courier New" panose="02070309020205020404" pitchFamily="49" charset="0"/>
            </a:endParaRPr>
          </a:p>
          <a:p>
            <a:endParaRPr lang="en-US" altLang="zh-CN" sz="2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0F1BB-348C-4484-89F2-01FEB121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61" y="2494478"/>
            <a:ext cx="6001588" cy="1448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FE64F-ABCD-4D72-A053-0BC229F2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2" y="4630156"/>
            <a:ext cx="603016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D68F6-4384-43C4-B668-ED12FCDC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3024"/>
            <a:ext cx="6347713" cy="1320800"/>
          </a:xfrm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循环神经网络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DE6BE-1036-4779-B2A5-7EB790E3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3645409" cy="3880773"/>
          </a:xfrm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使用带自反馈的神经元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理论上，循环神经网络可以近似任意的非线性动力系统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前馈神经网络可以模拟任何连续函数，而循环神经网络可以模拟任何程序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可以以任意的准确率去近似任何一个非线性动力系统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循环神经网络的通用近似定理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图灵完备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26DC4-2E47-4D4A-A1C3-D076D18F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27" y="2160590"/>
            <a:ext cx="1624935" cy="374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464EB3-738A-4C80-A68D-ED6518C4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12" y="2712476"/>
            <a:ext cx="3258100" cy="21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0794-AED4-4508-B9AE-DF8FC239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简单循环网络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82182-379A-4EA4-9B02-ECD7BE7D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3505667" cy="3880773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anose="02020603050405020304" pitchFamily="18" charset="0"/>
              </a:rPr>
              <a:t>𝒉𝑡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不仅和当前时刻的输入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𝒙𝑡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相关，也和上一个时刻的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隐藏层状态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𝒉𝑡−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相关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D0E12-FE27-48CE-98A7-52717D30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57" y="3672496"/>
            <a:ext cx="4486901" cy="10860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0C2615-ADBA-47B1-996D-D27344B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66" y="2286411"/>
            <a:ext cx="3075915" cy="3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D682A-1B2A-49F6-97FD-6CA80582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几种应用模式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4B7BDD-E46B-4577-9D6A-CDDC0F43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270000"/>
            <a:ext cx="5477639" cy="19433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4A8B6B-2BDB-4BEF-AC46-78953AC3F088}"/>
              </a:ext>
            </a:extLst>
          </p:cNvPr>
          <p:cNvSpPr txBox="1"/>
          <p:nvPr/>
        </p:nvSpPr>
        <p:spPr>
          <a:xfrm>
            <a:off x="6087237" y="2057019"/>
            <a:ext cx="104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分类器</a:t>
            </a:r>
            <a:endParaRPr lang="en-US" altLang="zh-CN" sz="2000" dirty="0"/>
          </a:p>
          <a:p>
            <a:r>
              <a:rPr lang="zh-CN" altLang="en-US" sz="2000" dirty="0"/>
              <a:t>多对一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0600DD-E81B-4B2B-99C3-8FF36F83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54" y="3213371"/>
            <a:ext cx="3394527" cy="17656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7BA70A-7803-4035-9CA1-DBDAAD329EC3}"/>
              </a:ext>
            </a:extLst>
          </p:cNvPr>
          <p:cNvSpPr txBox="1"/>
          <p:nvPr/>
        </p:nvSpPr>
        <p:spPr>
          <a:xfrm>
            <a:off x="5826012" y="3680676"/>
            <a:ext cx="156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  <a:latin typeface="Courier New" panose="02070309020205020404" pitchFamily="49" charset="0"/>
              </a:rPr>
              <a:t>序列标注</a:t>
            </a:r>
            <a:endParaRPr lang="en-US" altLang="zh-CN" sz="2400" dirty="0">
              <a:effectLst/>
              <a:latin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</a:rPr>
              <a:t>等长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38D850-DBDD-4885-B025-AB2CC8684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9" y="4978979"/>
            <a:ext cx="6120054" cy="1765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2F1ABF-B312-48BB-8312-50075E4C94AE}"/>
              </a:ext>
            </a:extLst>
          </p:cNvPr>
          <p:cNvSpPr txBox="1"/>
          <p:nvPr/>
        </p:nvSpPr>
        <p:spPr>
          <a:xfrm>
            <a:off x="6705602" y="5538617"/>
            <a:ext cx="2255518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编码器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解码器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翻译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⟨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𝐸𝑂𝑆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⟩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表示输入结束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5DBB3-C437-41BF-A2D9-2EC4931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随时间反向传播</a:t>
            </a:r>
            <a:r>
              <a:rPr lang="en-US" altLang="zh-CN" dirty="0">
                <a:effectLst/>
                <a:latin typeface="Courier New" panose="02070309020205020404" pitchFamily="49" charset="0"/>
              </a:rPr>
              <a:t>BPTT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51FB3F-B8FF-403B-A774-45FB1DA7F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270000"/>
            <a:ext cx="6348413" cy="28297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259C77-FF1B-4E47-9BD8-3D27B48D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9" y="4073549"/>
            <a:ext cx="2133898" cy="12670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79C3CC-449C-43F1-AEF9-835C1D86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279" y="4428405"/>
            <a:ext cx="1638529" cy="609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8B199D-82C3-4091-A70F-55DD226C7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9" y="4152141"/>
            <a:ext cx="1524213" cy="1162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29A9CE-47F0-4035-B761-E644E5A6ECE3}"/>
              </a:ext>
            </a:extLst>
          </p:cNvPr>
          <p:cNvSpPr txBox="1"/>
          <p:nvPr/>
        </p:nvSpPr>
        <p:spPr>
          <a:xfrm>
            <a:off x="952644" y="5314353"/>
            <a:ext cx="524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误差项                                   参数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2C95D69-99F6-46F4-AB40-AD6B41ECCBB8}"/>
              </a:ext>
            </a:extLst>
          </p:cNvPr>
          <p:cNvSpPr txBox="1">
            <a:spLocks/>
          </p:cNvSpPr>
          <p:nvPr/>
        </p:nvSpPr>
        <p:spPr>
          <a:xfrm>
            <a:off x="188975" y="569540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>
                <a:latin typeface="Courier New" panose="02070309020205020404" pitchFamily="49" charset="0"/>
              </a:rPr>
              <a:t>实时循环学习</a:t>
            </a:r>
            <a:r>
              <a:rPr lang="en-US" altLang="zh-CN">
                <a:latin typeface="Times New Roman" panose="02020603050405020304" pitchFamily="18" charset="0"/>
              </a:rPr>
              <a:t>RTRL</a:t>
            </a:r>
            <a:endParaRPr lang="zh-CN" altLang="en-US" dirty="0"/>
          </a:p>
        </p:txBody>
      </p: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F0F1F5E2-8F43-43E0-900B-E5380508D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147" y="5695407"/>
            <a:ext cx="1902058" cy="7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9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C023-A2F5-4EED-8D7D-2A9ECE90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长程依赖问题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09F3-0DAE-4905-946D-0ADBE9D2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Times New Roman" panose="02020603050405020304" pitchFamily="18" charset="0"/>
              </a:rPr>
              <a:t>𝛾 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&gt; 1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梯度爆炸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</a:rPr>
              <a:t>𝛾 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&lt; 1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梯度消失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尽量使得</a:t>
            </a:r>
            <a:r>
              <a:rPr lang="en-US" altLang="zh-CN" dirty="0" err="1">
                <a:effectLst/>
                <a:latin typeface="Times New Roman" panose="02020603050405020304" pitchFamily="18" charset="0"/>
              </a:rPr>
              <a:t>diag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𝑓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′(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𝒛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))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𝑼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T ≈ 1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，人工，难</a:t>
            </a:r>
            <a:endParaRPr lang="en-US" altLang="zh-CN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权重衰减：正则化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梯度截断：模大于阈值时，就截断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559C0D-693D-428A-9DFF-F1D20130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54" y="1322273"/>
            <a:ext cx="3820058" cy="1676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2E02EB-5CF5-4C2A-B681-1315020EE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1"/>
          <a:stretch/>
        </p:blipFill>
        <p:spPr>
          <a:xfrm>
            <a:off x="995680" y="4525276"/>
            <a:ext cx="3887488" cy="10104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D8FA48-88CD-4C12-B189-75D6EBA5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04" y="5738234"/>
            <a:ext cx="3106012" cy="5101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9D9DC8-1C9E-41EA-8A93-B7EF374F46C3}"/>
              </a:ext>
            </a:extLst>
          </p:cNvPr>
          <p:cNvSpPr txBox="1"/>
          <p:nvPr/>
        </p:nvSpPr>
        <p:spPr>
          <a:xfrm>
            <a:off x="5462016" y="51937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记忆容量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58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E282-92F0-42DD-856A-78867931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门控机制：选择性加入、遗忘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-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长短期记忆网络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6FABB-DDBA-4F36-B52A-1DDAD53F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590"/>
            <a:ext cx="8436864" cy="3880773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遗忘门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𝒇𝑡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控制上一个时刻的内部状态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𝒄𝑡−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需要遗忘多少信息．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输入门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𝒊𝑡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控制当前时刻的候选状态 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̃𝒄𝑡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有多少信息需要保存．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输出门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𝒐𝑡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控制当前时刻的内部状态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𝒄𝑡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有多少信息需要输出给外部状态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𝒉𝑡</a:t>
            </a:r>
            <a:endParaRPr lang="en-US" altLang="zh-CN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隐状态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𝒉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存储了历史信息，可以看作一种记忆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记忆单元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𝒄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中保存信息的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生命周期要长于短期记忆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𝒉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，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但又远远短于长期记忆。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长短期记忆是指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长的短期记忆，因此称为长短期记忆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40168-0675-4D2A-A0F2-B1780C8F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73" y="3176911"/>
            <a:ext cx="2429214" cy="1000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3B8850-DC13-4DAB-9FA3-0678CF2D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73" y="4177176"/>
            <a:ext cx="260068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531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405</Words>
  <Application>Microsoft Office PowerPoint</Application>
  <PresentationFormat>全屏显示(4:3)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Times New Roman</vt:lpstr>
      <vt:lpstr>Trebuchet MS</vt:lpstr>
      <vt:lpstr>Wingdings 3</vt:lpstr>
      <vt:lpstr>平面</vt:lpstr>
      <vt:lpstr>第6章循环神经网络</vt:lpstr>
      <vt:lpstr>前馈-&gt;循环</vt:lpstr>
      <vt:lpstr>增加短期记忆能力</vt:lpstr>
      <vt:lpstr>循环神经网络</vt:lpstr>
      <vt:lpstr>简单循环网络</vt:lpstr>
      <vt:lpstr>几种应用模式</vt:lpstr>
      <vt:lpstr>随时间反向传播BPTT</vt:lpstr>
      <vt:lpstr>长程依赖问题</vt:lpstr>
      <vt:lpstr>门控机制：选择性加入、遗忘 -长短期记忆网络LSTM</vt:lpstr>
      <vt:lpstr>LSTM网络变体</vt:lpstr>
      <vt:lpstr>门控循环单元GRU</vt:lpstr>
      <vt:lpstr>进一步加深 -堆叠循环神经网络SRNN</vt:lpstr>
      <vt:lpstr>双向循环神经网络Bi-RNN</vt:lpstr>
      <vt:lpstr>递归神经网络RecNN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第6章循环神经网络</dc:title>
  <dc:creator>鲁 哲豪</dc:creator>
  <cp:lastModifiedBy>鲁 哲豪</cp:lastModifiedBy>
  <cp:revision>5</cp:revision>
  <dcterms:created xsi:type="dcterms:W3CDTF">2021-11-23T10:06:39Z</dcterms:created>
  <dcterms:modified xsi:type="dcterms:W3CDTF">2021-11-24T12:06:31Z</dcterms:modified>
</cp:coreProperties>
</file>