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5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03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5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69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12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9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7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6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5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3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4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1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7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4D93-F72C-4090-8AA7-260CA7012CED}" type="datetimeFigureOut">
              <a:rPr lang="zh-CN" altLang="en-US" smtClean="0"/>
              <a:t>2021-11-04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2C81FB-DEE4-4FDD-8AB8-4E649E30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B0749-761E-4938-A71C-4EE838094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第</a:t>
            </a:r>
            <a:r>
              <a:rPr lang="en-US" altLang="zh-CN" sz="4800" dirty="0"/>
              <a:t>4</a:t>
            </a:r>
            <a:r>
              <a:rPr lang="zh-CN" altLang="en-US" sz="4800" dirty="0"/>
              <a:t>章 前馈神经网络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C4E78-7192-4151-A5EA-C6AB491FD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44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230D3B-5803-42A2-8E3A-B7C22BD3B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46" y="1455449"/>
            <a:ext cx="6870225" cy="3394137"/>
          </a:xfrm>
        </p:spPr>
      </p:pic>
    </p:spTree>
    <p:extLst>
      <p:ext uri="{BB962C8B-B14F-4D97-AF65-F5344CB8AC3E}">
        <p14:creationId xmlns:p14="http://schemas.microsoft.com/office/powerpoint/2010/main" val="242618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C182-DD55-4737-9EE3-39CBCC28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Xavier</a:t>
            </a:r>
            <a:r>
              <a:rPr lang="zh-CN" altLang="en-US" b="1" dirty="0"/>
              <a:t>方法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2D99A0-3F37-41E0-A116-0922942A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028" y="2160588"/>
            <a:ext cx="5793556" cy="3881437"/>
          </a:xfrm>
        </p:spPr>
      </p:pic>
    </p:spTree>
    <p:extLst>
      <p:ext uri="{BB962C8B-B14F-4D97-AF65-F5344CB8AC3E}">
        <p14:creationId xmlns:p14="http://schemas.microsoft.com/office/powerpoint/2010/main" val="154815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6FACE-81CB-40E3-9A22-0E8C5DD0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网络结构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7E80EA-2557-4345-A4D8-6737E86BB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090891"/>
            <a:ext cx="6348413" cy="2020830"/>
          </a:xfrm>
        </p:spPr>
      </p:pic>
    </p:spTree>
    <p:extLst>
      <p:ext uri="{BB962C8B-B14F-4D97-AF65-F5344CB8AC3E}">
        <p14:creationId xmlns:p14="http://schemas.microsoft.com/office/powerpoint/2010/main" val="292821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9C2F-CB0C-4854-B768-FCEADD23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6237"/>
            <a:ext cx="6347713" cy="1320800"/>
          </a:xfrm>
        </p:spPr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前馈神经网络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E56F96-1445-4801-95A0-9CD35B86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33" y="816637"/>
            <a:ext cx="5728480" cy="32670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F1C27C-A834-41DA-9D3D-4BAC9B70B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30" y="4083719"/>
            <a:ext cx="372479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2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06E20-FAB1-4F5E-AFE5-ABA315C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通用近似定理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F4782-DB8E-4200-8B8F-A0AD9EB3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对于具有线性输出层和至少一个使用“挤压”性质的激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活函数的隐藏层组成的前馈神经网络，只要其隐藏层神经元的数量足够，它可以以任意的精度来近似任何一个定义在实数空间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ℝ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𝐷 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中的有界闭集函数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3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12302-4158-45F5-903D-5F1FD2D6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分类器中的应用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A0BC86-02A5-478A-B339-28EDFE9EE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394602"/>
            <a:ext cx="6348413" cy="203439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C4518-AB83-44DD-995C-248D1737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52" y="4214002"/>
            <a:ext cx="2507331" cy="6716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EF1140-9C7E-41E0-A4F6-4521527C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589" y="4214001"/>
            <a:ext cx="2317702" cy="6716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AFF251-9EC8-4996-93B2-12FB3448E300}"/>
              </a:ext>
            </a:extLst>
          </p:cNvPr>
          <p:cNvSpPr txBox="1"/>
          <p:nvPr/>
        </p:nvSpPr>
        <p:spPr>
          <a:xfrm>
            <a:off x="1779814" y="509406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2FF609-FADE-4ED3-B78E-38BED53B4092}"/>
              </a:ext>
            </a:extLst>
          </p:cNvPr>
          <p:cNvSpPr txBox="1"/>
          <p:nvPr/>
        </p:nvSpPr>
        <p:spPr>
          <a:xfrm>
            <a:off x="4751616" y="509406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多分类</a:t>
            </a:r>
          </a:p>
        </p:txBody>
      </p:sp>
    </p:spTree>
    <p:extLst>
      <p:ext uri="{BB962C8B-B14F-4D97-AF65-F5344CB8AC3E}">
        <p14:creationId xmlns:p14="http://schemas.microsoft.com/office/powerpoint/2010/main" val="100465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3BC1-80A1-499A-9FFF-F2A46F7C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参数学习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1BE189-05C1-4378-99F6-3ABA2A6E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82715"/>
            <a:ext cx="2467319" cy="495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168352-FFA2-45F9-8A7E-8DCAC776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543051"/>
            <a:ext cx="5182323" cy="8859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5E8AAF-DA09-49AD-9F26-2B247DCEE436}"/>
              </a:ext>
            </a:extLst>
          </p:cNvPr>
          <p:cNvSpPr txBox="1"/>
          <p:nvPr/>
        </p:nvSpPr>
        <p:spPr>
          <a:xfrm>
            <a:off x="3796044" y="1682715"/>
            <a:ext cx="244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交叉熵损失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437108-11FE-4F1F-B38B-059999DB611B}"/>
              </a:ext>
            </a:extLst>
          </p:cNvPr>
          <p:cNvSpPr txBox="1"/>
          <p:nvPr/>
        </p:nvSpPr>
        <p:spPr>
          <a:xfrm>
            <a:off x="6010617" y="2724044"/>
            <a:ext cx="151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结构化风险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8CF860-2DF6-4615-AE32-FA7EE44F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57" y="3228847"/>
            <a:ext cx="7119257" cy="36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7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9EB5-8338-4411-A15A-35ED83DA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误差反向传播</a:t>
            </a:r>
            <a:r>
              <a:rPr lang="en-US" altLang="zh-CN" dirty="0">
                <a:effectLst/>
                <a:latin typeface="Courier New" panose="02070309020205020404" pitchFamily="49" charset="0"/>
              </a:rPr>
              <a:t>-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贡献度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5EFCD-A31A-4903-AC18-DAF2CB8CE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99" y="2050301"/>
            <a:ext cx="6348413" cy="16200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5C7EAC-9743-4610-9A6E-C632CC56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0" y="3670370"/>
            <a:ext cx="5122430" cy="26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2EC9D-8E03-4202-A1EF-426A8EEE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反向传播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47F99E4-9870-4F09-AD54-E61CD8AB8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270000"/>
            <a:ext cx="5734850" cy="121937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E3F3EB-A87B-4670-BFA2-F8223179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0" y="2489370"/>
            <a:ext cx="48965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B50D9-9AF3-4C3E-B40C-DEB9EBB4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F22764-C706-44A7-BE44-3443D375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99" y="1270000"/>
            <a:ext cx="6348413" cy="194956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345982-3ADF-42C0-A085-02D92F2F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8" y="3219567"/>
            <a:ext cx="7255933" cy="24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2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D5D20-BEEC-45FD-817A-AEF9C46B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BE62A-666F-4FBA-AFCE-EFD738DB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神经网络是一种典型的</a:t>
            </a:r>
            <a:r>
              <a:rPr lang="zh-CN" altLang="en-US" dirty="0">
                <a:solidFill>
                  <a:srgbClr val="FF0000"/>
                </a:solidFill>
              </a:rPr>
              <a:t>分布式并行处理</a:t>
            </a:r>
            <a:r>
              <a:rPr lang="zh-CN" altLang="en-US" dirty="0"/>
              <a:t>模型，通过大量神经元之间的交互来处理信息，每一个神经元都发送兴奋和抑制的信息到其他神经元。</a:t>
            </a:r>
            <a:endParaRPr lang="en-US" altLang="zh-CN" dirty="0"/>
          </a:p>
          <a:p>
            <a:r>
              <a:rPr lang="zh-CN" altLang="en-US" dirty="0"/>
              <a:t>和感知器不同，神经网络中的</a:t>
            </a:r>
            <a:r>
              <a:rPr lang="zh-CN" altLang="en-US" dirty="0">
                <a:solidFill>
                  <a:srgbClr val="FF0000"/>
                </a:solidFill>
              </a:rPr>
              <a:t>激活函数一般为连续可导函数</a:t>
            </a:r>
            <a:r>
              <a:rPr lang="zh-CN" altLang="en-US" dirty="0"/>
              <a:t>．在一个神经网络中选择合适的激活函数十分重要．</a:t>
            </a:r>
          </a:p>
          <a:p>
            <a:r>
              <a:rPr lang="zh-CN" altLang="en-US" dirty="0"/>
              <a:t>本章介绍的前馈神经网络是一种类型最简单的网络，相邻两层的神经元之间为</a:t>
            </a:r>
            <a:r>
              <a:rPr lang="zh-CN" altLang="en-US" dirty="0">
                <a:solidFill>
                  <a:srgbClr val="FF0000"/>
                </a:solidFill>
              </a:rPr>
              <a:t>全连接</a:t>
            </a:r>
            <a:r>
              <a:rPr lang="zh-CN" altLang="en-US" dirty="0"/>
              <a:t>，称为全连接神经网络</a:t>
            </a:r>
          </a:p>
        </p:txBody>
      </p:sp>
    </p:spTree>
    <p:extLst>
      <p:ext uri="{BB962C8B-B14F-4D97-AF65-F5344CB8AC3E}">
        <p14:creationId xmlns:p14="http://schemas.microsoft.com/office/powerpoint/2010/main" val="96963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DAE941-3FD2-4F97-85E2-D48857A4D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861786"/>
            <a:ext cx="5987144" cy="28892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567651-E1E8-4DF3-9E74-85D0FE67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751041"/>
            <a:ext cx="6493330" cy="2818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42D4BE-E99F-44B2-AB3D-7880BAB6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优化问题</a:t>
            </a:r>
            <a:r>
              <a:rPr lang="zh-CN" altLang="en-US" sz="2800" dirty="0">
                <a:effectLst/>
                <a:latin typeface="Courier New" panose="02070309020205020404" pitchFamily="49" charset="0"/>
              </a:rPr>
              <a:t>：非凸优化、梯度消失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20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09399-CE8A-42B1-BB04-028E7213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EABFE-CB5D-4A35-8044-BB5410F4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70" y="1270000"/>
            <a:ext cx="2110452" cy="1453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610A41-1E17-41D1-A000-F10D89DC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25" y="3383665"/>
            <a:ext cx="1066949" cy="3048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0EF657-03CD-446A-93F5-33A8AE09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9" y="1270000"/>
            <a:ext cx="3246701" cy="31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3F536-9A6A-4EAB-9D25-002A89BD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激活函数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86B04-281E-459D-A855-0B9D36CF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如果不用激活函数，每一层输出都是上层输入的线性函数，无论神经网络有多少层，输出都是输入的线性组合，每层都相当于矩阵相乘。如果使用的话，激活函数给神经元引入了</a:t>
            </a:r>
            <a:r>
              <a:rPr lang="zh-CN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非线性因素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，使得神经网络可以任意逼近任何非线性函数，这样神经网络就可以应用到众多的非线性模型中。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激活函数需要具备以下几点性质：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） 连续并可导（允许少数点上不可导）的非线性函数．可导的激活函数可以直接利用数值优化的方法来学习网络参数．</a:t>
            </a:r>
            <a:r>
              <a:rPr lang="zh-CN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便于反向传播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） 激活函数及其导函数要尽可能的简单，有利于提高网络计算效率．</a:t>
            </a:r>
            <a:br>
              <a:rPr lang="zh-CN" altLang="en-US" dirty="0"/>
            </a:br>
            <a:r>
              <a:rPr lang="zh-CN" altLang="en-US" dirty="0">
                <a:effectLst/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） 激活函数的导函数的值域要在一个合适的区间内，不能太大也不能太小，否则会影响训练的效率和稳定性．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68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34EE9-56E2-47D5-BDF1-F39F69AD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Sigmoid (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Logistic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139D14-5165-49AC-ADB0-6793371BE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" y="1417559"/>
            <a:ext cx="4403626" cy="237765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EA0795-2466-45D2-9605-10B878F3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121" y="1417559"/>
            <a:ext cx="2370003" cy="7932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76C5A6-2DB0-4C03-A3EE-D7383949A91B}"/>
              </a:ext>
            </a:extLst>
          </p:cNvPr>
          <p:cNvSpPr txBox="1"/>
          <p:nvPr/>
        </p:nvSpPr>
        <p:spPr>
          <a:xfrm>
            <a:off x="528576" y="3718679"/>
            <a:ext cx="6786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优点：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输出在</a:t>
            </a:r>
            <a:r>
              <a:rPr lang="en-US" altLang="zh-CN" dirty="0"/>
              <a:t>(0,1)</a:t>
            </a:r>
            <a:r>
              <a:rPr lang="zh-CN" altLang="en-US" dirty="0"/>
              <a:t>之间，输出范围有限，优化稳定，可以用作输出层。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连续函数，便于求导。</a:t>
            </a:r>
          </a:p>
          <a:p>
            <a:r>
              <a:rPr lang="zh-CN" altLang="en-US" b="1" dirty="0"/>
              <a:t>缺点：</a:t>
            </a:r>
            <a:endParaRPr lang="zh-CN" altLang="en-US" dirty="0"/>
          </a:p>
          <a:p>
            <a:r>
              <a:rPr lang="en-US" altLang="zh-CN" dirty="0"/>
              <a:t>1. sigmoid</a:t>
            </a:r>
            <a:r>
              <a:rPr lang="zh-CN" altLang="en-US" dirty="0"/>
              <a:t>函数在变量取绝对值非常大的正值或负值时会出现</a:t>
            </a:r>
            <a:r>
              <a:rPr lang="zh-CN" altLang="en-US" b="1" dirty="0"/>
              <a:t>饱和</a:t>
            </a:r>
            <a:r>
              <a:rPr lang="zh-CN" altLang="en-US" dirty="0"/>
              <a:t>，意味着函数会变得很平，并且对输入的微小改变会变得不敏感。</a:t>
            </a:r>
          </a:p>
          <a:p>
            <a:r>
              <a:rPr lang="zh-CN" altLang="en-US" dirty="0"/>
              <a:t>在</a:t>
            </a:r>
            <a:r>
              <a:rPr lang="zh-CN" altLang="en-US" b="1" dirty="0"/>
              <a:t>反向传播</a:t>
            </a:r>
            <a:r>
              <a:rPr lang="zh-CN" altLang="en-US" dirty="0"/>
              <a:t>时，当梯度接近于</a:t>
            </a:r>
            <a:r>
              <a:rPr lang="en-US" altLang="zh-CN" dirty="0"/>
              <a:t>0</a:t>
            </a:r>
            <a:r>
              <a:rPr lang="zh-CN" altLang="en-US" dirty="0"/>
              <a:t>，权重基本不会更新，很容易就会出现</a:t>
            </a:r>
            <a:r>
              <a:rPr lang="zh-CN" altLang="en-US" b="1" dirty="0"/>
              <a:t>梯度消失</a:t>
            </a:r>
            <a:r>
              <a:rPr lang="zh-CN" altLang="en-US" dirty="0"/>
              <a:t>的情况。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b="1" dirty="0"/>
              <a:t>sigmoid</a:t>
            </a:r>
            <a:r>
              <a:rPr lang="zh-CN" altLang="en-US" b="1" dirty="0"/>
              <a:t>函数的输出不是</a:t>
            </a:r>
            <a:r>
              <a:rPr lang="en-US" altLang="zh-CN" b="1" dirty="0"/>
              <a:t>0</a:t>
            </a:r>
            <a:r>
              <a:rPr lang="zh-CN" altLang="en-US" b="1" dirty="0"/>
              <a:t>均值的</a:t>
            </a:r>
            <a:r>
              <a:rPr lang="zh-CN" altLang="en-US" dirty="0"/>
              <a:t>，会导致后层的神经元的输入是非</a:t>
            </a:r>
            <a:r>
              <a:rPr lang="en-US" altLang="zh-CN" dirty="0"/>
              <a:t>0</a:t>
            </a:r>
            <a:r>
              <a:rPr lang="zh-CN" altLang="en-US" dirty="0"/>
              <a:t>均值的信号，这会对梯度产生影响。</a:t>
            </a:r>
          </a:p>
          <a:p>
            <a:r>
              <a:rPr lang="en-US" altLang="zh-CN" dirty="0"/>
              <a:t>3. </a:t>
            </a:r>
            <a:r>
              <a:rPr lang="zh-CN" altLang="en-US" b="1" dirty="0"/>
              <a:t>计算复杂度高</a:t>
            </a:r>
            <a:r>
              <a:rPr lang="zh-CN" altLang="en-US" dirty="0"/>
              <a:t>，因为</a:t>
            </a:r>
            <a:r>
              <a:rPr lang="en-US" altLang="zh-CN" dirty="0"/>
              <a:t>sigmoid</a:t>
            </a:r>
            <a:r>
              <a:rPr lang="zh-CN" altLang="en-US" dirty="0"/>
              <a:t>函数是指数形式。</a:t>
            </a:r>
          </a:p>
        </p:txBody>
      </p:sp>
    </p:spTree>
    <p:extLst>
      <p:ext uri="{BB962C8B-B14F-4D97-AF65-F5344CB8AC3E}">
        <p14:creationId xmlns:p14="http://schemas.microsoft.com/office/powerpoint/2010/main" val="268323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8B7D-AE28-4CD9-807A-E7C82554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tanh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CEFD7-102A-469F-9737-ECBAF889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r>
              <a:rPr lang="en-US" altLang="zh-CN" dirty="0">
                <a:effectLst/>
                <a:latin typeface="Times New Roman" panose="02020603050405020304" pitchFamily="18" charset="0"/>
              </a:rPr>
              <a:t>tanh(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𝑥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) = 2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𝜎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(2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𝑥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) − 1</a:t>
            </a:r>
          </a:p>
          <a:p>
            <a:r>
              <a:rPr lang="zh-CN" altLang="en-US" dirty="0"/>
              <a:t>零中心化，防止偏置漂移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E2C52-0E0D-4372-8632-94693BF9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032567"/>
            <a:ext cx="3796546" cy="32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31141-BD0E-4C05-AA18-34D98374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Times New Roman" panose="02020603050405020304" pitchFamily="18" charset="0"/>
              </a:rPr>
              <a:t>Hard Sigmoid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0CB0ED-F4AE-435A-9E20-47E39532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997846"/>
            <a:ext cx="6348413" cy="301714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950F5B-E624-4168-A396-85C49118F4CD}"/>
              </a:ext>
            </a:extLst>
          </p:cNvPr>
          <p:cNvSpPr txBox="1"/>
          <p:nvPr/>
        </p:nvSpPr>
        <p:spPr>
          <a:xfrm>
            <a:off x="609599" y="1539433"/>
            <a:ext cx="518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通过分段函数来近似，减少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计算开销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54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0864-3B7F-4820-854A-FA1CEDE0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298E4-8AF1-461E-B9C4-A6A89423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009418"/>
            <a:ext cx="6347714" cy="3031946"/>
          </a:xfrm>
        </p:spPr>
        <p:txBody>
          <a:bodyPr/>
          <a:lstStyle/>
          <a:p>
            <a:r>
              <a:rPr lang="zh-CN" altLang="en-US" dirty="0"/>
              <a:t>好算</a:t>
            </a:r>
            <a:endParaRPr lang="en-US" altLang="zh-CN" dirty="0"/>
          </a:p>
          <a:p>
            <a:r>
              <a:rPr lang="zh-CN" altLang="en-US" dirty="0"/>
              <a:t>稀疏</a:t>
            </a:r>
            <a:endParaRPr lang="en-US" altLang="zh-CN" dirty="0"/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左饱和，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𝑥 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&gt; 0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时导数为</a:t>
            </a:r>
            <a:r>
              <a:rPr lang="en-US" altLang="zh-CN" dirty="0"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effectLst/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/>
                <a:latin typeface="Courier New" panose="02070309020205020404" pitchFamily="49" charset="0"/>
              </a:rPr>
              <a:t>缓解梯度消失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zh-CN" altLang="en-US" dirty="0">
                <a:effectLst/>
                <a:latin typeface="Courier New" panose="02070309020205020404" pitchFamily="49" charset="0"/>
              </a:rPr>
              <a:t>非零中心化</a:t>
            </a:r>
            <a:endParaRPr lang="en-US" altLang="zh-CN" dirty="0">
              <a:effectLst/>
              <a:latin typeface="Courier New" panose="02070309020205020404" pitchFamily="49" charset="0"/>
            </a:endParaRPr>
          </a:p>
          <a:p>
            <a:r>
              <a:rPr lang="en-US" altLang="zh-CN" dirty="0"/>
              <a:t>Dead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B5737F-86A4-4770-8531-CBE73635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81" y="-128731"/>
            <a:ext cx="4333531" cy="38807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D5B6F6-170E-4EDF-8DC2-E1B253FA40CD}"/>
              </a:ext>
            </a:extLst>
          </p:cNvPr>
          <p:cNvSpPr txBox="1"/>
          <p:nvPr/>
        </p:nvSpPr>
        <p:spPr>
          <a:xfrm>
            <a:off x="1388962" y="5515865"/>
            <a:ext cx="52172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稀疏</a:t>
            </a:r>
            <a:r>
              <a:rPr lang="en-US" altLang="zh-CN" sz="1600" dirty="0"/>
              <a:t>:</a:t>
            </a:r>
            <a:r>
              <a:rPr lang="zh-CN" altLang="en-US" sz="1600" dirty="0"/>
              <a:t>清理信息</a:t>
            </a:r>
            <a:r>
              <a:rPr lang="en-US" altLang="zh-CN" sz="1600" dirty="0"/>
              <a:t>,</a:t>
            </a:r>
            <a:r>
              <a:rPr lang="zh-CN" altLang="en-US" sz="1600" dirty="0"/>
              <a:t>高效的可变大小的表示法</a:t>
            </a:r>
            <a:r>
              <a:rPr lang="en-US" altLang="zh-CN" sz="1600" dirty="0"/>
              <a:t>,</a:t>
            </a:r>
            <a:r>
              <a:rPr lang="zh-CN" altLang="en-US" sz="1600" dirty="0"/>
              <a:t>线性可分离性</a:t>
            </a:r>
          </a:p>
        </p:txBody>
      </p:sp>
    </p:spTree>
    <p:extLst>
      <p:ext uri="{BB962C8B-B14F-4D97-AF65-F5344CB8AC3E}">
        <p14:creationId xmlns:p14="http://schemas.microsoft.com/office/powerpoint/2010/main" val="207214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C4E25F7-3AF0-4639-8D9C-103A641341E5}"/>
              </a:ext>
            </a:extLst>
          </p:cNvPr>
          <p:cNvGrpSpPr/>
          <p:nvPr/>
        </p:nvGrpSpPr>
        <p:grpSpPr>
          <a:xfrm>
            <a:off x="1620456" y="347240"/>
            <a:ext cx="5229994" cy="6065135"/>
            <a:chOff x="1979271" y="0"/>
            <a:chExt cx="4894328" cy="55740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449FC14-9E1C-4A02-A45B-EFDBD3EDD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271" y="0"/>
              <a:ext cx="4894328" cy="538216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1BBB5E-17DD-42A0-B1E1-CA4B29DD5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271" y="5382160"/>
              <a:ext cx="4421529" cy="191907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5E691EF-B631-4C01-907B-02A738E3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Times New Roman" panose="02020603050405020304" pitchFamily="18" charset="0"/>
              </a:rPr>
              <a:t>Swish</a:t>
            </a:r>
            <a:br>
              <a:rPr lang="en-US" altLang="zh-CN" dirty="0">
                <a:effectLst/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2017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0921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565</Words>
  <Application>Microsoft Office PowerPoint</Application>
  <PresentationFormat>全屏显示(4:3)</PresentationFormat>
  <Paragraphs>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Cambria</vt:lpstr>
      <vt:lpstr>Courier New</vt:lpstr>
      <vt:lpstr>Times New Roman</vt:lpstr>
      <vt:lpstr>Wingdings 3</vt:lpstr>
      <vt:lpstr>平面</vt:lpstr>
      <vt:lpstr>第4章 前馈神经网络</vt:lpstr>
      <vt:lpstr>概述</vt:lpstr>
      <vt:lpstr>神经元</vt:lpstr>
      <vt:lpstr>激活函数</vt:lpstr>
      <vt:lpstr>Sigmoid (Logistic)</vt:lpstr>
      <vt:lpstr>tanh</vt:lpstr>
      <vt:lpstr>Hard Sigmoid</vt:lpstr>
      <vt:lpstr>ReLU</vt:lpstr>
      <vt:lpstr>Swish 2017</vt:lpstr>
      <vt:lpstr>PowerPoint 演示文稿</vt:lpstr>
      <vt:lpstr>Xavier方法</vt:lpstr>
      <vt:lpstr>网络结构</vt:lpstr>
      <vt:lpstr>前馈神经网络</vt:lpstr>
      <vt:lpstr>通用近似定理</vt:lpstr>
      <vt:lpstr>分类器中的应用</vt:lpstr>
      <vt:lpstr>参数学习</vt:lpstr>
      <vt:lpstr>误差反向传播-贡献度</vt:lpstr>
      <vt:lpstr>反向传播</vt:lpstr>
      <vt:lpstr>计算图</vt:lpstr>
      <vt:lpstr>优化问题：非凸优化、梯度消失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前馈神经网络</dc:title>
  <dc:creator>鲁 哲豪</dc:creator>
  <cp:lastModifiedBy>鲁 哲豪</cp:lastModifiedBy>
  <cp:revision>3</cp:revision>
  <dcterms:created xsi:type="dcterms:W3CDTF">2021-11-03T06:18:04Z</dcterms:created>
  <dcterms:modified xsi:type="dcterms:W3CDTF">2021-11-04T11:44:51Z</dcterms:modified>
</cp:coreProperties>
</file>