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9" r:id="rId2"/>
    <p:sldId id="309" r:id="rId3"/>
    <p:sldId id="310" r:id="rId4"/>
    <p:sldId id="273" r:id="rId5"/>
    <p:sldId id="278" r:id="rId6"/>
    <p:sldId id="279" r:id="rId7"/>
    <p:sldId id="280" r:id="rId8"/>
    <p:sldId id="308" r:id="rId9"/>
    <p:sldId id="276" r:id="rId10"/>
    <p:sldId id="274" r:id="rId11"/>
    <p:sldId id="258" r:id="rId12"/>
    <p:sldId id="266" r:id="rId13"/>
    <p:sldId id="281" r:id="rId14"/>
    <p:sldId id="277"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40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794C23-D485-407F-B6D8-B8471874F390}" type="datetimeFigureOut">
              <a:rPr lang="zh-CN" altLang="en-US" smtClean="0"/>
              <a:t>2022/12/30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12A7D-CD04-4AC1-9E9C-9DE46E4CBCB8}" type="slidenum">
              <a:rPr lang="zh-CN" altLang="en-US" smtClean="0"/>
              <a:t>‹#›</a:t>
            </a:fld>
            <a:endParaRPr lang="zh-CN" altLang="en-US"/>
          </a:p>
        </p:txBody>
      </p:sp>
    </p:spTree>
    <p:extLst>
      <p:ext uri="{BB962C8B-B14F-4D97-AF65-F5344CB8AC3E}">
        <p14:creationId xmlns:p14="http://schemas.microsoft.com/office/powerpoint/2010/main" val="609508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CD65CB1-1519-49E3-8AE3-639A73932E7E}" type="datetimeFigureOut">
              <a:rPr lang="zh-CN" altLang="en-US" smtClean="0"/>
              <a:t>2022/12/30</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26DEE689-0589-4B4A-942F-7A6A6BC6E4A8}"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BCD65CB1-1519-49E3-8AE3-639A73932E7E}" type="datetimeFigureOut">
              <a:rPr lang="zh-CN" altLang="en-US" smtClean="0"/>
              <a:t>2022/12/30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EE689-0589-4B4A-942F-7A6A6BC6E4A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BCD65CB1-1519-49E3-8AE3-639A73932E7E}" type="datetimeFigureOut">
              <a:rPr lang="zh-CN" altLang="en-US" smtClean="0"/>
              <a:t>2022/12/30</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26DEE689-0589-4B4A-942F-7A6A6BC6E4A8}"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BCD65CB1-1519-49E3-8AE3-639A73932E7E}" type="datetimeFigureOut">
              <a:rPr lang="zh-CN" altLang="en-US" smtClean="0"/>
              <a:t>2022/12/30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26DEE689-0589-4B4A-942F-7A6A6BC6E4A8}" type="slidenum">
              <a:rPr lang="zh-CN" altLang="en-US" smtClean="0"/>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fld id="{BCD65CB1-1519-49E3-8AE3-639A73932E7E}" type="datetimeFigureOut">
              <a:rPr lang="zh-CN" altLang="en-US" smtClean="0"/>
              <a:t>2022/12/30</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6DEE689-0589-4B4A-942F-7A6A6BC6E4A8}" type="slidenum">
              <a:rPr lang="zh-CN" altLang="en-US" smtClean="0"/>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8" name="日期占位符 7"/>
          <p:cNvSpPr>
            <a:spLocks noGrp="1"/>
          </p:cNvSpPr>
          <p:nvPr>
            <p:ph type="dt" sz="half" idx="15"/>
          </p:nvPr>
        </p:nvSpPr>
        <p:spPr/>
        <p:txBody>
          <a:bodyPr rtlCol="0"/>
          <a:lstStyle/>
          <a:p>
            <a:fld id="{BCD65CB1-1519-49E3-8AE3-639A73932E7E}" type="datetimeFigureOut">
              <a:rPr lang="zh-CN" altLang="en-US" smtClean="0"/>
              <a:t>2022/12/30</a:t>
            </a:fld>
            <a:endParaRPr lang="zh-CN" altLang="en-US"/>
          </a:p>
        </p:txBody>
      </p:sp>
      <p:sp>
        <p:nvSpPr>
          <p:cNvPr id="10" name="灯片编号占位符 9"/>
          <p:cNvSpPr>
            <a:spLocks noGrp="1"/>
          </p:cNvSpPr>
          <p:nvPr>
            <p:ph type="sldNum" sz="quarter" idx="16"/>
          </p:nvPr>
        </p:nvSpPr>
        <p:spPr/>
        <p:txBody>
          <a:bodyPr rtlCol="0"/>
          <a:lstStyle/>
          <a:p>
            <a:fld id="{26DEE689-0589-4B4A-942F-7A6A6BC6E4A8}" type="slidenum">
              <a:rPr lang="zh-CN" altLang="en-US" smtClean="0"/>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5"/>
          </p:nvPr>
        </p:nvSpPr>
        <p:spPr/>
        <p:txBody>
          <a:bodyPr rtlCol="0"/>
          <a:lstStyle/>
          <a:p>
            <a:fld id="{BCD65CB1-1519-49E3-8AE3-639A73932E7E}" type="datetimeFigureOut">
              <a:rPr lang="zh-CN" altLang="en-US" smtClean="0"/>
              <a:t>2022/12/30</a:t>
            </a:fld>
            <a:endParaRPr lang="zh-CN" altLang="en-US"/>
          </a:p>
        </p:txBody>
      </p:sp>
      <p:sp>
        <p:nvSpPr>
          <p:cNvPr id="12" name="灯片编号占位符 11"/>
          <p:cNvSpPr>
            <a:spLocks noGrp="1"/>
          </p:cNvSpPr>
          <p:nvPr>
            <p:ph type="sldNum" sz="quarter" idx="16"/>
          </p:nvPr>
        </p:nvSpPr>
        <p:spPr/>
        <p:txBody>
          <a:bodyPr rtlCol="0"/>
          <a:lstStyle/>
          <a:p>
            <a:fld id="{26DEE689-0589-4B4A-942F-7A6A6BC6E4A8}" type="slidenum">
              <a:rPr lang="zh-CN" altLang="en-US" smtClean="0"/>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BCD65CB1-1519-49E3-8AE3-639A73932E7E}" type="datetimeFigureOut">
              <a:rPr lang="zh-CN" altLang="en-US" smtClean="0"/>
              <a:t>2022/12/30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26DEE689-0589-4B4A-942F-7A6A6BC6E4A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CD65CB1-1519-49E3-8AE3-639A73932E7E}" type="datetimeFigureOut">
              <a:rPr lang="zh-CN" altLang="en-US" smtClean="0"/>
              <a:t>2022/12/30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26DEE689-0589-4B4A-942F-7A6A6BC6E4A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BCD65CB1-1519-49E3-8AE3-639A73932E7E}" type="datetimeFigureOut">
              <a:rPr lang="zh-CN" altLang="en-US" smtClean="0"/>
              <a:t>2022/12/30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26DEE689-0589-4B4A-942F-7A6A6BC6E4A8}" type="slidenum">
              <a:rPr lang="zh-CN" altLang="en-US" smtClean="0"/>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BCD65CB1-1519-49E3-8AE3-639A73932E7E}" type="datetimeFigureOut">
              <a:rPr lang="zh-CN" altLang="en-US" smtClean="0"/>
              <a:t>2022/12/30</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26DEE689-0589-4B4A-942F-7A6A6BC6E4A8}" type="slidenum">
              <a:rPr lang="zh-CN" altLang="en-US" smtClean="0"/>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CD65CB1-1519-49E3-8AE3-639A73932E7E}" type="datetimeFigureOut">
              <a:rPr lang="zh-CN" altLang="en-US" smtClean="0"/>
              <a:t>2022/12/30</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6DEE689-0589-4B4A-942F-7A6A6BC6E4A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ad.zju.edu.cn/home/dengcai/Data/Yale/Yale_32x32.mat" TargetMode="External"/><Relationship Id="rId2" Type="http://schemas.openxmlformats.org/officeDocument/2006/relationships/hyperlink" Target="http://cvc.yale.edu/projects/yalefaces/yalefaces.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hyperlink" Target="http://www.cad.zju.edu.cn/home/dengcai/Data/Yale/8Train.zip" TargetMode="External"/><Relationship Id="rId3" Type="http://schemas.openxmlformats.org/officeDocument/2006/relationships/hyperlink" Target="http://www.cad.zju.edu.cn/home/dengcai/Data/Yale/3Train.zip" TargetMode="External"/><Relationship Id="rId7" Type="http://schemas.openxmlformats.org/officeDocument/2006/relationships/hyperlink" Target="http://www.cad.zju.edu.cn/home/dengcai/Data/Yale/7Train.zip" TargetMode="External"/><Relationship Id="rId2" Type="http://schemas.openxmlformats.org/officeDocument/2006/relationships/hyperlink" Target="http://www.cad.zju.edu.cn/home/dengcai/Data/Yale/2Train.zip" TargetMode="External"/><Relationship Id="rId1" Type="http://schemas.openxmlformats.org/officeDocument/2006/relationships/slideLayout" Target="../slideLayouts/slideLayout2.xml"/><Relationship Id="rId6" Type="http://schemas.openxmlformats.org/officeDocument/2006/relationships/hyperlink" Target="http://www.cad.zju.edu.cn/home/dengcai/Data/Yale/6Train.zip" TargetMode="External"/><Relationship Id="rId5" Type="http://schemas.openxmlformats.org/officeDocument/2006/relationships/hyperlink" Target="http://www.cad.zju.edu.cn/home/dengcai/Data/Yale/5Train.zip" TargetMode="External"/><Relationship Id="rId4" Type="http://schemas.openxmlformats.org/officeDocument/2006/relationships/hyperlink" Target="http://www.cad.zju.edu.cn/home/dengcai/Data/Yale/4Train.zip"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www.cad.zju.edu.cn/home/dengcai/Data/ORL/4Train.zip" TargetMode="External"/><Relationship Id="rId3" Type="http://schemas.openxmlformats.org/officeDocument/2006/relationships/hyperlink" Target="http://www.cad.zju.edu.cn/home/dengcai/Data/ORL/ORL_32x32.mat" TargetMode="External"/><Relationship Id="rId7" Type="http://schemas.openxmlformats.org/officeDocument/2006/relationships/hyperlink" Target="http://www.cad.zju.edu.cn/home/dengcai/Data/ORL/3Train.zip" TargetMode="External"/><Relationship Id="rId12" Type="http://schemas.openxmlformats.org/officeDocument/2006/relationships/hyperlink" Target="http://www.cad.zju.edu.cn/home/dengcai/Data/ORL/8Train.zip" TargetMode="External"/><Relationship Id="rId2" Type="http://schemas.openxmlformats.org/officeDocument/2006/relationships/hyperlink" Target="http://www.uk.research.att.com/facedatabase.html" TargetMode="External"/><Relationship Id="rId1" Type="http://schemas.openxmlformats.org/officeDocument/2006/relationships/slideLayout" Target="../slideLayouts/slideLayout2.xml"/><Relationship Id="rId6" Type="http://schemas.openxmlformats.org/officeDocument/2006/relationships/hyperlink" Target="http://www.cad.zju.edu.cn/home/dengcai/Data/ORL/2Train.zip" TargetMode="External"/><Relationship Id="rId11" Type="http://schemas.openxmlformats.org/officeDocument/2006/relationships/hyperlink" Target="http://www.cad.zju.edu.cn/home/dengcai/Data/ORL/7Train.zip" TargetMode="External"/><Relationship Id="rId5" Type="http://schemas.openxmlformats.org/officeDocument/2006/relationships/hyperlink" Target="http://www.cad.zju.edu.cn/home/dengcai/Data/ORL/ORL_64x64.mat" TargetMode="External"/><Relationship Id="rId10" Type="http://schemas.openxmlformats.org/officeDocument/2006/relationships/hyperlink" Target="http://www.cad.zju.edu.cn/home/dengcai/Data/ORL/6Train.zip" TargetMode="External"/><Relationship Id="rId4" Type="http://schemas.openxmlformats.org/officeDocument/2006/relationships/hyperlink" Target="http://www.cad.zju.edu.cn/home/dengcai/Data/ORL/images.html" TargetMode="External"/><Relationship Id="rId9" Type="http://schemas.openxmlformats.org/officeDocument/2006/relationships/hyperlink" Target="http://www.cad.zju.edu.cn/home/dengcai/Data/ORL/5Train.zi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zh-CN" b="1" dirty="0"/>
              <a:t>设计要求</a:t>
            </a:r>
            <a:endParaRPr lang="zh-CN" altLang="en-US" dirty="0"/>
          </a:p>
        </p:txBody>
      </p:sp>
      <p:sp>
        <p:nvSpPr>
          <p:cNvPr id="3" name="内容占位符 2"/>
          <p:cNvSpPr>
            <a:spLocks noGrp="1"/>
          </p:cNvSpPr>
          <p:nvPr>
            <p:ph sz="quarter" idx="1"/>
          </p:nvPr>
        </p:nvSpPr>
        <p:spPr/>
        <p:txBody>
          <a:bodyPr>
            <a:normAutofit/>
          </a:bodyPr>
          <a:lstStyle/>
          <a:p>
            <a:r>
              <a:rPr lang="en-US" altLang="zh-CN" dirty="0"/>
              <a:t>1</a:t>
            </a:r>
            <a:r>
              <a:rPr lang="zh-CN" altLang="zh-CN" dirty="0"/>
              <a:t>、按照设计任务书要求，使用</a:t>
            </a:r>
            <a:r>
              <a:rPr lang="en-US" altLang="zh-CN" dirty="0" err="1"/>
              <a:t>Matlab</a:t>
            </a:r>
            <a:r>
              <a:rPr lang="zh-CN" altLang="zh-CN" dirty="0"/>
              <a:t>软件独立完成设计任务，鼓励使用</a:t>
            </a:r>
            <a:r>
              <a:rPr lang="en-US" altLang="zh-CN" dirty="0"/>
              <a:t>C</a:t>
            </a:r>
            <a:r>
              <a:rPr lang="zh-CN" altLang="zh-CN" dirty="0"/>
              <a:t>语言编程实现；</a:t>
            </a:r>
          </a:p>
          <a:p>
            <a:r>
              <a:rPr lang="en-US" altLang="zh-CN" dirty="0"/>
              <a:t>2</a:t>
            </a:r>
            <a:r>
              <a:rPr lang="zh-CN" altLang="zh-CN" dirty="0"/>
              <a:t>、根据设计任务写出设计工作小结，对设计过程所进行的有关步骤进行理论分析，并对完成的设计作出评价，总结自己整个设计工作中的经验教训、收获；</a:t>
            </a:r>
          </a:p>
          <a:p>
            <a:r>
              <a:rPr lang="en-US" altLang="zh-CN" dirty="0"/>
              <a:t>3</a:t>
            </a:r>
            <a:r>
              <a:rPr lang="zh-CN" altLang="zh-CN" dirty="0"/>
              <a:t>、编写课程设计</a:t>
            </a:r>
            <a:r>
              <a:rPr lang="zh-CN" altLang="en-US" dirty="0"/>
              <a:t>报告</a:t>
            </a:r>
            <a:r>
              <a:rPr lang="zh-CN" altLang="zh-CN" dirty="0"/>
              <a:t>，</a:t>
            </a:r>
            <a:r>
              <a:rPr lang="zh-CN" altLang="en-US" dirty="0"/>
              <a:t>报告</a:t>
            </a:r>
            <a:r>
              <a:rPr lang="zh-CN" altLang="zh-CN" dirty="0"/>
              <a:t>必须按照统一格式打印，装订成册，字数一般不少于三千字；</a:t>
            </a:r>
          </a:p>
          <a:p>
            <a:endParaRPr lang="zh-CN" altLang="en-US" dirty="0"/>
          </a:p>
        </p:txBody>
      </p:sp>
    </p:spTree>
    <p:extLst>
      <p:ext uri="{BB962C8B-B14F-4D97-AF65-F5344CB8AC3E}">
        <p14:creationId xmlns:p14="http://schemas.microsoft.com/office/powerpoint/2010/main" val="386811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题目</a:t>
            </a:r>
            <a:r>
              <a:rPr lang="en-US" altLang="zh-CN" dirty="0"/>
              <a:t>3</a:t>
            </a:r>
            <a:r>
              <a:rPr lang="zh-CN" altLang="en-US" dirty="0"/>
              <a:t>：基于</a:t>
            </a:r>
            <a:r>
              <a:rPr lang="en-US" altLang="zh-CN" dirty="0"/>
              <a:t>Fisher</a:t>
            </a:r>
            <a:r>
              <a:rPr lang="zh-CN" altLang="en-US" dirty="0"/>
              <a:t>线性鉴别分析的数据分类</a:t>
            </a:r>
          </a:p>
        </p:txBody>
      </p:sp>
      <p:sp>
        <p:nvSpPr>
          <p:cNvPr id="3" name="内容占位符 2"/>
          <p:cNvSpPr>
            <a:spLocks noGrp="1"/>
          </p:cNvSpPr>
          <p:nvPr>
            <p:ph sz="quarter" idx="1"/>
          </p:nvPr>
        </p:nvSpPr>
        <p:spPr/>
        <p:txBody>
          <a:bodyPr/>
          <a:lstStyle/>
          <a:p>
            <a:r>
              <a:rPr lang="zh-CN" altLang="en-US" dirty="0"/>
              <a:t>数据集：</a:t>
            </a:r>
            <a:r>
              <a:rPr lang="en-US" altLang="zh-CN" dirty="0" err="1"/>
              <a:t>irisdataset</a:t>
            </a:r>
            <a:r>
              <a:rPr lang="zh-CN" altLang="en-US" dirty="0"/>
              <a:t>，包含四类</a:t>
            </a:r>
            <a:endParaRPr lang="en-US" altLang="zh-CN" dirty="0"/>
          </a:p>
          <a:p>
            <a:r>
              <a:rPr lang="zh-CN" altLang="en-US" dirty="0"/>
              <a:t>先前实验中做的是两类的</a:t>
            </a:r>
            <a:r>
              <a:rPr lang="en-US" altLang="zh-CN" dirty="0"/>
              <a:t>fisher</a:t>
            </a:r>
            <a:r>
              <a:rPr lang="zh-CN" altLang="en-US" dirty="0"/>
              <a:t>线性鉴别分析，要求同学结合之前讲的多类分类器设计算方法，实现基于</a:t>
            </a:r>
            <a:r>
              <a:rPr lang="en-US" altLang="zh-CN" dirty="0"/>
              <a:t>Fisher</a:t>
            </a:r>
            <a:r>
              <a:rPr lang="zh-CN" altLang="en-US" dirty="0"/>
              <a:t>线性鉴别分析的</a:t>
            </a:r>
            <a:r>
              <a:rPr lang="en-US" altLang="zh-CN" dirty="0" err="1"/>
              <a:t>irisdataset</a:t>
            </a:r>
            <a:r>
              <a:rPr lang="zh-CN" altLang="en-US" dirty="0"/>
              <a:t>四类数据分类。</a:t>
            </a:r>
            <a:endParaRPr lang="en-US" altLang="zh-CN" dirty="0"/>
          </a:p>
          <a:p>
            <a:r>
              <a:rPr lang="zh-CN" altLang="en-US" dirty="0"/>
              <a:t>完成</a:t>
            </a:r>
            <a:r>
              <a:rPr lang="en-US" altLang="zh-CN" dirty="0"/>
              <a:t>Wine Data Set</a:t>
            </a:r>
            <a:r>
              <a:rPr lang="zh-CN" altLang="en-US" dirty="0"/>
              <a:t>的分类实验可以加分</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885393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fontScale="92500" lnSpcReduction="20000"/>
          </a:bodyPr>
          <a:lstStyle/>
          <a:p>
            <a:pPr marL="457200" lvl="1" indent="0">
              <a:buNone/>
            </a:pPr>
            <a:r>
              <a:rPr lang="zh-CN" altLang="zh-CN" b="1" dirty="0"/>
              <a:t>设计内容及要求：</a:t>
            </a:r>
            <a:endParaRPr lang="zh-CN" altLang="zh-CN" dirty="0"/>
          </a:p>
          <a:p>
            <a:r>
              <a:rPr lang="zh-CN" altLang="zh-CN" dirty="0"/>
              <a:t>在交通管理过程中，通常采用视频监控方式对闯红灯和超速等违章车辆进行监督。对违章车辆，需要自动检测车牌信息，提取车牌号码，以便查找车主信息和监督管理。国内常用的一般车牌通常是是蓝底白字，长宽比</a:t>
            </a:r>
            <a:r>
              <a:rPr lang="en-US" altLang="zh-CN" dirty="0"/>
              <a:t>3:1</a:t>
            </a:r>
            <a:r>
              <a:rPr lang="zh-CN" altLang="zh-CN" dirty="0"/>
              <a:t>。</a:t>
            </a:r>
          </a:p>
          <a:p>
            <a:r>
              <a:rPr lang="en-US" altLang="zh-CN" dirty="0"/>
              <a:t>1</a:t>
            </a:r>
            <a:r>
              <a:rPr lang="zh-CN" altLang="zh-CN" dirty="0"/>
              <a:t>、对车牌图像进行预处理，然后进行车牌定位；</a:t>
            </a:r>
          </a:p>
          <a:p>
            <a:r>
              <a:rPr lang="en-US" altLang="zh-CN" dirty="0"/>
              <a:t>2</a:t>
            </a:r>
            <a:r>
              <a:rPr lang="zh-CN" altLang="zh-CN" dirty="0"/>
              <a:t>、进行字符分割；</a:t>
            </a:r>
          </a:p>
          <a:p>
            <a:r>
              <a:rPr lang="en-US" altLang="zh-CN" dirty="0"/>
              <a:t>2</a:t>
            </a:r>
            <a:r>
              <a:rPr lang="zh-CN" altLang="zh-CN" dirty="0"/>
              <a:t>、对车牌中的数字和字母进行提取和识别（对汉字不作要求）；（提高部分）</a:t>
            </a:r>
          </a:p>
          <a:p>
            <a:r>
              <a:rPr lang="en-US" altLang="zh-CN" dirty="0"/>
              <a:t>3</a:t>
            </a:r>
            <a:r>
              <a:rPr lang="zh-CN" altLang="zh-CN" dirty="0"/>
              <a:t>、要求自行设计方案、编写代码实现上述功能。</a:t>
            </a:r>
          </a:p>
          <a:p>
            <a:endParaRPr lang="zh-CN" altLang="en-US" dirty="0"/>
          </a:p>
        </p:txBody>
      </p:sp>
      <p:sp>
        <p:nvSpPr>
          <p:cNvPr id="4" name="标题 3"/>
          <p:cNvSpPr>
            <a:spLocks noGrp="1"/>
          </p:cNvSpPr>
          <p:nvPr>
            <p:ph type="title"/>
          </p:nvPr>
        </p:nvSpPr>
        <p:spPr/>
        <p:txBody>
          <a:bodyPr/>
          <a:lstStyle/>
          <a:p>
            <a:r>
              <a:rPr lang="zh-CN" altLang="en-US" dirty="0"/>
              <a:t>题目</a:t>
            </a:r>
            <a:r>
              <a:rPr lang="en-US" altLang="zh-CN" dirty="0"/>
              <a:t>4</a:t>
            </a:r>
            <a:r>
              <a:rPr lang="zh-CN" altLang="en-US" dirty="0"/>
              <a:t>： </a:t>
            </a:r>
            <a:r>
              <a:rPr lang="zh-CN" altLang="zh-CN" dirty="0"/>
              <a:t>车牌识别</a:t>
            </a:r>
            <a:endParaRPr lang="zh-CN" altLang="en-US" dirty="0"/>
          </a:p>
        </p:txBody>
      </p:sp>
    </p:spTree>
    <p:extLst>
      <p:ext uri="{BB962C8B-B14F-4D97-AF65-F5344CB8AC3E}">
        <p14:creationId xmlns:p14="http://schemas.microsoft.com/office/powerpoint/2010/main" val="90617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题目</a:t>
            </a:r>
            <a:r>
              <a:rPr lang="en-US" altLang="zh-CN" dirty="0"/>
              <a:t>4</a:t>
            </a:r>
            <a:r>
              <a:rPr lang="zh-CN" altLang="en-US" dirty="0"/>
              <a:t>： </a:t>
            </a:r>
            <a:r>
              <a:rPr lang="zh-CN" altLang="zh-CN" dirty="0"/>
              <a:t>车牌识别</a:t>
            </a:r>
            <a:endParaRPr lang="zh-CN" altLang="en-US" dirty="0"/>
          </a:p>
        </p:txBody>
      </p:sp>
      <p:sp>
        <p:nvSpPr>
          <p:cNvPr id="3" name="内容占位符 2"/>
          <p:cNvSpPr>
            <a:spLocks noGrp="1"/>
          </p:cNvSpPr>
          <p:nvPr>
            <p:ph sz="quarter" idx="1"/>
          </p:nvPr>
        </p:nvSpPr>
        <p:spPr/>
        <p:txBody>
          <a:bodyPr>
            <a:normAutofit lnSpcReduction="10000"/>
          </a:bodyPr>
          <a:lstStyle/>
          <a:p>
            <a:r>
              <a:rPr lang="zh-CN" altLang="zh-CN" dirty="0"/>
              <a:t>参考方案</a:t>
            </a:r>
          </a:p>
          <a:p>
            <a:r>
              <a:rPr lang="en-US" altLang="zh-CN" dirty="0"/>
              <a:t>1</a:t>
            </a:r>
            <a:r>
              <a:rPr lang="zh-CN" altLang="zh-CN" dirty="0"/>
              <a:t>、对图像进行预处理，增加图像的对比度；</a:t>
            </a:r>
          </a:p>
          <a:p>
            <a:r>
              <a:rPr lang="en-US" altLang="zh-CN" dirty="0"/>
              <a:t>2</a:t>
            </a:r>
            <a:r>
              <a:rPr lang="zh-CN" altLang="zh-CN" dirty="0"/>
              <a:t>、根据图像的颜色对车牌区域定位</a:t>
            </a:r>
          </a:p>
          <a:p>
            <a:r>
              <a:rPr lang="en-US" altLang="zh-CN" dirty="0"/>
              <a:t>2</a:t>
            </a:r>
            <a:r>
              <a:rPr lang="zh-CN" altLang="zh-CN" dirty="0"/>
              <a:t>、对图像进行旋转、二值化操作，并进行水平投影操作，根据直方图峰值和谷值对字符进行分割；</a:t>
            </a:r>
          </a:p>
          <a:p>
            <a:r>
              <a:rPr lang="en-US" altLang="zh-CN" dirty="0"/>
              <a:t>3</a:t>
            </a:r>
            <a:r>
              <a:rPr lang="zh-CN" altLang="zh-CN" dirty="0"/>
              <a:t>、可采用模板匹配方法，对数字和字母进行识别，并输出识别后的结果。</a:t>
            </a:r>
          </a:p>
          <a:p>
            <a:r>
              <a:rPr lang="en-US" altLang="zh-CN" dirty="0"/>
              <a:t>4</a:t>
            </a:r>
            <a:r>
              <a:rPr lang="zh-CN" altLang="zh-CN" dirty="0"/>
              <a:t>、设计车牌识别的软件界面。</a:t>
            </a:r>
          </a:p>
          <a:p>
            <a:endParaRPr lang="zh-CN" altLang="en-US" dirty="0"/>
          </a:p>
        </p:txBody>
      </p:sp>
    </p:spTree>
    <p:extLst>
      <p:ext uri="{BB962C8B-B14F-4D97-AF65-F5344CB8AC3E}">
        <p14:creationId xmlns:p14="http://schemas.microsoft.com/office/powerpoint/2010/main" val="1393350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题目</a:t>
            </a:r>
            <a:r>
              <a:rPr lang="en-US" altLang="zh-CN" dirty="0"/>
              <a:t>4</a:t>
            </a:r>
            <a:r>
              <a:rPr lang="zh-CN" altLang="en-US" dirty="0"/>
              <a:t>： </a:t>
            </a:r>
            <a:r>
              <a:rPr lang="zh-CN" altLang="zh-CN" dirty="0"/>
              <a:t>车牌识别</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56792"/>
            <a:ext cx="8144228" cy="458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549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题目</a:t>
            </a:r>
            <a:r>
              <a:rPr lang="en-US" altLang="zh-CN" dirty="0"/>
              <a:t>5</a:t>
            </a:r>
            <a:r>
              <a:rPr lang="zh-CN" altLang="en-US" dirty="0"/>
              <a:t>：</a:t>
            </a:r>
            <a:r>
              <a:rPr lang="en-US" altLang="zh-CN" dirty="0"/>
              <a:t>ISODATA</a:t>
            </a:r>
            <a:r>
              <a:rPr lang="zh-CN" altLang="en-US" dirty="0"/>
              <a:t>动态聚类算法</a:t>
            </a:r>
          </a:p>
        </p:txBody>
      </p:sp>
      <p:sp>
        <p:nvSpPr>
          <p:cNvPr id="3" name="内容占位符 2"/>
          <p:cNvSpPr>
            <a:spLocks noGrp="1"/>
          </p:cNvSpPr>
          <p:nvPr>
            <p:ph sz="quarter" idx="1"/>
          </p:nvPr>
        </p:nvSpPr>
        <p:spPr/>
        <p:txBody>
          <a:bodyPr/>
          <a:lstStyle/>
          <a:p>
            <a:r>
              <a:rPr lang="zh-CN" altLang="en-US" dirty="0"/>
              <a:t>实现</a:t>
            </a:r>
            <a:r>
              <a:rPr lang="en-US" altLang="zh-CN" dirty="0"/>
              <a:t>K-means</a:t>
            </a:r>
            <a:r>
              <a:rPr lang="zh-CN" altLang="en-US" dirty="0"/>
              <a:t>聚类算法</a:t>
            </a:r>
            <a:endParaRPr lang="en-US" altLang="zh-CN" dirty="0"/>
          </a:p>
          <a:p>
            <a:r>
              <a:rPr lang="zh-CN" altLang="en-US" dirty="0"/>
              <a:t>理解并实现</a:t>
            </a:r>
            <a:r>
              <a:rPr lang="en-US" altLang="zh-CN" dirty="0"/>
              <a:t>ISODATA</a:t>
            </a:r>
            <a:r>
              <a:rPr lang="zh-CN" altLang="en-US" dirty="0"/>
              <a:t>动态聚类算法；</a:t>
            </a:r>
            <a:endParaRPr lang="en-US" altLang="zh-CN" dirty="0"/>
          </a:p>
          <a:p>
            <a:r>
              <a:rPr lang="zh-CN" altLang="en-US" dirty="0"/>
              <a:t>对</a:t>
            </a:r>
            <a:r>
              <a:rPr lang="en-US" altLang="zh-CN" dirty="0" err="1"/>
              <a:t>irisdataset</a:t>
            </a:r>
            <a:r>
              <a:rPr lang="zh-CN" altLang="en-US" dirty="0"/>
              <a:t>进行动态聚类分析，并对两种算法的实验结果进行对比分析。</a:t>
            </a:r>
            <a:endParaRPr lang="en-US" altLang="zh-CN" dirty="0"/>
          </a:p>
          <a:p>
            <a:r>
              <a:rPr lang="zh-CN" altLang="en-US" dirty="0"/>
              <a:t>完成</a:t>
            </a:r>
            <a:r>
              <a:rPr lang="en-US" altLang="zh-CN" dirty="0"/>
              <a:t>Wine Data Set</a:t>
            </a:r>
            <a:r>
              <a:rPr lang="zh-CN" altLang="en-US" dirty="0"/>
              <a:t>的分类实验可以加分</a:t>
            </a:r>
            <a:endParaRPr lang="en-US" altLang="zh-CN" dirty="0"/>
          </a:p>
          <a:p>
            <a:pPr marL="0" indent="0">
              <a:buNone/>
            </a:pPr>
            <a:br>
              <a:rPr lang="en-US" altLang="zh-CN" dirty="0"/>
            </a:br>
            <a:endParaRPr lang="zh-CN" altLang="en-US" dirty="0"/>
          </a:p>
        </p:txBody>
      </p:sp>
    </p:spTree>
    <p:extLst>
      <p:ext uri="{BB962C8B-B14F-4D97-AF65-F5344CB8AC3E}">
        <p14:creationId xmlns:p14="http://schemas.microsoft.com/office/powerpoint/2010/main" val="3762358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课程设计报告的内容及要求 </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zh-CN" altLang="zh-CN" dirty="0"/>
              <a:t>课程设计报告的格式要参考课程设计报告模板的要求编写，要包含以下内容：</a:t>
            </a:r>
          </a:p>
          <a:p>
            <a:r>
              <a:rPr lang="en-US" altLang="zh-CN" dirty="0"/>
              <a:t>1</a:t>
            </a:r>
            <a:r>
              <a:rPr lang="zh-CN" altLang="zh-CN" dirty="0"/>
              <a:t>）设计题目</a:t>
            </a:r>
          </a:p>
          <a:p>
            <a:r>
              <a:rPr lang="en-US" altLang="zh-CN" dirty="0"/>
              <a:t>2</a:t>
            </a:r>
            <a:r>
              <a:rPr lang="zh-CN" altLang="zh-CN"/>
              <a:t>）</a:t>
            </a:r>
            <a:r>
              <a:rPr lang="zh-CN" altLang="en-US"/>
              <a:t>摘要：</a:t>
            </a:r>
            <a:r>
              <a:rPr lang="zh-CN" altLang="zh-CN"/>
              <a:t>设计</a:t>
            </a:r>
            <a:r>
              <a:rPr lang="zh-CN" altLang="zh-CN" dirty="0"/>
              <a:t>目的及要求</a:t>
            </a:r>
          </a:p>
          <a:p>
            <a:r>
              <a:rPr lang="en-US" altLang="zh-CN" dirty="0"/>
              <a:t>3</a:t>
            </a:r>
            <a:r>
              <a:rPr lang="zh-CN" altLang="zh-CN" dirty="0"/>
              <a:t>）设计内容原理及方案</a:t>
            </a:r>
          </a:p>
          <a:p>
            <a:r>
              <a:rPr lang="en-US" altLang="zh-CN" dirty="0"/>
              <a:t>4</a:t>
            </a:r>
            <a:r>
              <a:rPr lang="zh-CN" altLang="zh-CN" dirty="0"/>
              <a:t>）</a:t>
            </a:r>
            <a:r>
              <a:rPr lang="zh-CN" altLang="en-US" dirty="0"/>
              <a:t>实验结果与分析</a:t>
            </a:r>
            <a:r>
              <a:rPr lang="zh-CN" altLang="zh-CN" dirty="0"/>
              <a:t>，根据课程设计内容和要求给出设计过程和结果，并对实验结果进行描述和分析详细分析、论证设计结果，并且总结实验方法；</a:t>
            </a:r>
          </a:p>
          <a:p>
            <a:r>
              <a:rPr lang="en-US" altLang="zh-CN" dirty="0"/>
              <a:t>5</a:t>
            </a:r>
            <a:r>
              <a:rPr lang="zh-CN" altLang="zh-CN" dirty="0"/>
              <a:t>）</a:t>
            </a:r>
            <a:r>
              <a:rPr lang="zh-CN" altLang="en-US" dirty="0"/>
              <a:t>总结：</a:t>
            </a:r>
            <a:r>
              <a:rPr lang="zh-CN" altLang="zh-CN" dirty="0"/>
              <a:t>设计心得体会；</a:t>
            </a:r>
          </a:p>
          <a:p>
            <a:r>
              <a:rPr lang="en-US" altLang="zh-CN" dirty="0"/>
              <a:t>6</a:t>
            </a:r>
            <a:r>
              <a:rPr lang="zh-CN" altLang="zh-CN" dirty="0"/>
              <a:t>）参考文献（书籍、网络资料等）。</a:t>
            </a:r>
          </a:p>
          <a:p>
            <a:endParaRPr lang="zh-CN" altLang="en-US" dirty="0"/>
          </a:p>
        </p:txBody>
      </p:sp>
    </p:spTree>
    <p:extLst>
      <p:ext uri="{BB962C8B-B14F-4D97-AF65-F5344CB8AC3E}">
        <p14:creationId xmlns:p14="http://schemas.microsoft.com/office/powerpoint/2010/main" val="4157314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备注说明</a:t>
            </a:r>
            <a:endParaRPr lang="en-US" altLang="zh-CN" dirty="0"/>
          </a:p>
          <a:p>
            <a:r>
              <a:rPr lang="en-US" altLang="zh-CN" dirty="0"/>
              <a:t>1.</a:t>
            </a:r>
            <a:r>
              <a:rPr lang="zh-CN" altLang="zh-CN" sz="3200" dirty="0"/>
              <a:t>按课程设计要求，选用</a:t>
            </a:r>
            <a:r>
              <a:rPr lang="zh-CN" altLang="en-US" sz="3200" dirty="0"/>
              <a:t>测试数据</a:t>
            </a:r>
            <a:r>
              <a:rPr lang="zh-CN" altLang="zh-CN" sz="3200" dirty="0"/>
              <a:t>对程序进行测试，并提供系统的主要功能实现的效果图。并在调试中发现的问题做说明。</a:t>
            </a:r>
            <a:endParaRPr lang="en-US" altLang="zh-CN" sz="3200" dirty="0"/>
          </a:p>
          <a:p>
            <a:r>
              <a:rPr lang="zh-CN" altLang="zh-CN" sz="3200" dirty="0"/>
              <a:t>各个功能模块的主要实现程序</a:t>
            </a:r>
            <a:r>
              <a:rPr lang="zh-CN" altLang="en-US" sz="3200" dirty="0"/>
              <a:t>：</a:t>
            </a:r>
            <a:r>
              <a:rPr lang="zh-CN" altLang="zh-CN" sz="3200" dirty="0"/>
              <a:t>主要的功能实现和函数要进行详细的说明，包括其用法，使用范围，及参数等。</a:t>
            </a:r>
          </a:p>
          <a:p>
            <a:endParaRPr lang="zh-CN" altLang="en-US" dirty="0"/>
          </a:p>
        </p:txBody>
      </p:sp>
    </p:spTree>
    <p:extLst>
      <p:ext uri="{BB962C8B-B14F-4D97-AF65-F5344CB8AC3E}">
        <p14:creationId xmlns:p14="http://schemas.microsoft.com/office/powerpoint/2010/main" val="2137690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题目</a:t>
            </a:r>
            <a:r>
              <a:rPr lang="en-US" altLang="zh-CN" dirty="0"/>
              <a:t>1: </a:t>
            </a:r>
            <a:r>
              <a:rPr lang="zh-CN" altLang="en-US" b="1" dirty="0"/>
              <a:t>基于</a:t>
            </a:r>
            <a:r>
              <a:rPr lang="en-US" altLang="zh-CN" b="1" dirty="0"/>
              <a:t>PCA</a:t>
            </a:r>
            <a:r>
              <a:rPr lang="zh-CN" altLang="en-US" b="1" dirty="0"/>
              <a:t>方法的人脸识别</a:t>
            </a:r>
            <a:endParaRPr lang="zh-CN" altLang="en-US" dirty="0"/>
          </a:p>
        </p:txBody>
      </p:sp>
      <p:sp>
        <p:nvSpPr>
          <p:cNvPr id="3" name="内容占位符 2"/>
          <p:cNvSpPr>
            <a:spLocks noGrp="1"/>
          </p:cNvSpPr>
          <p:nvPr>
            <p:ph sz="quarter" idx="1"/>
          </p:nvPr>
        </p:nvSpPr>
        <p:spPr/>
        <p:txBody>
          <a:bodyPr>
            <a:normAutofit fontScale="62500" lnSpcReduction="20000"/>
          </a:bodyPr>
          <a:lstStyle/>
          <a:p>
            <a:pPr marL="0" indent="0">
              <a:buNone/>
            </a:pPr>
            <a:r>
              <a:rPr lang="zh-CN" altLang="en-US" dirty="0"/>
              <a:t>训练阶段：</a:t>
            </a:r>
          </a:p>
          <a:p>
            <a:r>
              <a:rPr lang="zh-CN" altLang="en-US" dirty="0"/>
              <a:t>    </a:t>
            </a:r>
            <a:r>
              <a:rPr lang="en-US" altLang="zh-CN" dirty="0"/>
              <a:t>1:</a:t>
            </a:r>
            <a:r>
              <a:rPr lang="zh-CN" altLang="en-US" dirty="0"/>
              <a:t>一张人脸图片在计算机表示为一个像素矩阵，即是一个二维数组，现在把这个二维数组变成一维数组，即把第一行后面的数全部添加到第一行。这样一张图片就能表示为一个向量</a:t>
            </a:r>
            <a:r>
              <a:rPr lang="en-US" altLang="zh-CN" dirty="0"/>
              <a:t>d=</a:t>
            </a:r>
            <a:r>
              <a:rPr lang="zh-CN" altLang="en-US" dirty="0"/>
              <a:t>（</a:t>
            </a:r>
            <a:r>
              <a:rPr lang="en-US" altLang="zh-CN" dirty="0"/>
              <a:t>x1,x2......</a:t>
            </a:r>
            <a:r>
              <a:rPr lang="en-US" altLang="zh-CN" dirty="0" err="1"/>
              <a:t>xn</a:t>
            </a:r>
            <a:r>
              <a:rPr lang="zh-CN" altLang="en-US" dirty="0"/>
              <a:t>）。</a:t>
            </a:r>
            <a:r>
              <a:rPr lang="en-US" altLang="zh-CN" dirty="0" err="1"/>
              <a:t>xn</a:t>
            </a:r>
            <a:r>
              <a:rPr lang="zh-CN" altLang="en-US" dirty="0"/>
              <a:t>表示像素。</a:t>
            </a:r>
          </a:p>
          <a:p>
            <a:r>
              <a:rPr lang="zh-CN" altLang="en-US" dirty="0"/>
              <a:t>    </a:t>
            </a:r>
            <a:r>
              <a:rPr lang="en-US" altLang="zh-CN" dirty="0"/>
              <a:t>2: </a:t>
            </a:r>
            <a:r>
              <a:rPr lang="zh-CN" altLang="en-US" dirty="0"/>
              <a:t>现在训练库里有</a:t>
            </a:r>
            <a:r>
              <a:rPr lang="en-US" altLang="zh-CN" dirty="0"/>
              <a:t>m</a:t>
            </a:r>
            <a:r>
              <a:rPr lang="zh-CN" altLang="en-US" dirty="0"/>
              <a:t>张人脸图片，把这些图片都表示成上述的向量形式，即</a:t>
            </a:r>
            <a:r>
              <a:rPr lang="en-US" altLang="zh-CN" dirty="0"/>
              <a:t>d1</a:t>
            </a:r>
            <a:r>
              <a:rPr lang="zh-CN" altLang="en-US" dirty="0"/>
              <a:t>，</a:t>
            </a:r>
            <a:r>
              <a:rPr lang="en-US" altLang="zh-CN" dirty="0"/>
              <a:t>d2</a:t>
            </a:r>
            <a:r>
              <a:rPr lang="zh-CN" altLang="en-US" dirty="0"/>
              <a:t>，</a:t>
            </a:r>
            <a:r>
              <a:rPr lang="en-US" altLang="zh-CN" dirty="0"/>
              <a:t>…,</a:t>
            </a:r>
            <a:r>
              <a:rPr lang="en-US" altLang="zh-CN" dirty="0" err="1"/>
              <a:t>dm</a:t>
            </a:r>
            <a:r>
              <a:rPr lang="zh-CN" altLang="en-US" dirty="0"/>
              <a:t>，把这</a:t>
            </a:r>
            <a:r>
              <a:rPr lang="en-US" altLang="zh-CN" dirty="0"/>
              <a:t>m</a:t>
            </a:r>
            <a:r>
              <a:rPr lang="zh-CN" altLang="en-US" dirty="0"/>
              <a:t>个向量取平均值得向量</a:t>
            </a:r>
            <a:r>
              <a:rPr lang="en-US" altLang="zh-CN" dirty="0" err="1"/>
              <a:t>avg</a:t>
            </a:r>
            <a:r>
              <a:rPr lang="en-US" altLang="zh-CN" dirty="0"/>
              <a:t>=</a:t>
            </a:r>
            <a:r>
              <a:rPr lang="zh-CN" altLang="en-US" dirty="0"/>
              <a:t>（</a:t>
            </a:r>
            <a:r>
              <a:rPr lang="en-US" altLang="zh-CN" dirty="0"/>
              <a:t>y1</a:t>
            </a:r>
            <a:r>
              <a:rPr lang="zh-CN" altLang="en-US" dirty="0"/>
              <a:t>，</a:t>
            </a:r>
            <a:r>
              <a:rPr lang="en-US" altLang="zh-CN" dirty="0"/>
              <a:t>y2......</a:t>
            </a:r>
            <a:r>
              <a:rPr lang="en-US" altLang="zh-CN" dirty="0" err="1"/>
              <a:t>yn</a:t>
            </a:r>
            <a:r>
              <a:rPr lang="zh-CN" altLang="en-US" dirty="0"/>
              <a:t>）。</a:t>
            </a:r>
          </a:p>
          <a:p>
            <a:r>
              <a:rPr lang="zh-CN" altLang="en-US" dirty="0"/>
              <a:t>   </a:t>
            </a:r>
            <a:r>
              <a:rPr lang="en-US" altLang="zh-CN" dirty="0"/>
              <a:t>3: </a:t>
            </a:r>
            <a:r>
              <a:rPr lang="zh-CN" altLang="en-US" dirty="0"/>
              <a:t>用</a:t>
            </a:r>
            <a:r>
              <a:rPr lang="en-US" altLang="zh-CN" dirty="0"/>
              <a:t>d1</a:t>
            </a:r>
            <a:r>
              <a:rPr lang="zh-CN" altLang="en-US" dirty="0"/>
              <a:t>，</a:t>
            </a:r>
            <a:r>
              <a:rPr lang="en-US" altLang="zh-CN" dirty="0"/>
              <a:t>d2...........</a:t>
            </a:r>
            <a:r>
              <a:rPr lang="en-US" altLang="zh-CN" dirty="0" err="1"/>
              <a:t>dm</a:t>
            </a:r>
            <a:r>
              <a:rPr lang="zh-CN" altLang="en-US" dirty="0"/>
              <a:t>分别减去</a:t>
            </a:r>
            <a:r>
              <a:rPr lang="en-US" altLang="zh-CN" dirty="0" err="1"/>
              <a:t>avg</a:t>
            </a:r>
            <a:r>
              <a:rPr lang="zh-CN" altLang="en-US" dirty="0"/>
              <a:t>后组成一个矩阵</a:t>
            </a:r>
            <a:r>
              <a:rPr lang="en-US" altLang="zh-CN" dirty="0"/>
              <a:t>A,</a:t>
            </a:r>
            <a:r>
              <a:rPr lang="zh-CN" altLang="en-US" dirty="0"/>
              <a:t>即矩阵</a:t>
            </a:r>
            <a:r>
              <a:rPr lang="en-US" altLang="zh-CN" dirty="0"/>
              <a:t>A</a:t>
            </a:r>
            <a:r>
              <a:rPr lang="zh-CN" altLang="en-US" dirty="0"/>
              <a:t>的第一行为</a:t>
            </a:r>
            <a:r>
              <a:rPr lang="en-US" altLang="zh-CN" dirty="0"/>
              <a:t>d1-avg</a:t>
            </a:r>
            <a:r>
              <a:rPr lang="zh-CN" altLang="en-US" dirty="0"/>
              <a:t>，后面类似。</a:t>
            </a:r>
            <a:r>
              <a:rPr lang="en-US" altLang="zh-CN" dirty="0"/>
              <a:t>A</a:t>
            </a:r>
            <a:r>
              <a:rPr lang="zh-CN" altLang="en-US" dirty="0"/>
              <a:t>的大小为</a:t>
            </a:r>
            <a:r>
              <a:rPr lang="en-US" altLang="zh-CN" dirty="0" err="1"/>
              <a:t>m×n</a:t>
            </a:r>
            <a:r>
              <a:rPr lang="zh-CN" altLang="en-US" dirty="0"/>
              <a:t>。</a:t>
            </a:r>
            <a:endParaRPr lang="en-US" altLang="zh-CN" dirty="0"/>
          </a:p>
          <a:p>
            <a:r>
              <a:rPr lang="zh-CN" altLang="en-US" dirty="0"/>
              <a:t>    </a:t>
            </a:r>
            <a:r>
              <a:rPr lang="en-US" altLang="zh-CN" dirty="0"/>
              <a:t>4: </a:t>
            </a:r>
            <a:r>
              <a:rPr lang="zh-CN" altLang="en-US" dirty="0"/>
              <a:t>根据</a:t>
            </a:r>
            <a:r>
              <a:rPr lang="en-US" altLang="zh-CN" dirty="0"/>
              <a:t>A</a:t>
            </a:r>
            <a:r>
              <a:rPr lang="zh-CN" altLang="en-US" dirty="0"/>
              <a:t>计算其协方差矩阵</a:t>
            </a:r>
            <a:r>
              <a:rPr lang="en-US" altLang="zh-CN" dirty="0"/>
              <a:t>B</a:t>
            </a:r>
            <a:r>
              <a:rPr lang="zh-CN" altLang="en-US" dirty="0"/>
              <a:t>，</a:t>
            </a:r>
            <a:r>
              <a:rPr lang="en-US" altLang="zh-CN" dirty="0"/>
              <a:t>B</a:t>
            </a:r>
            <a:r>
              <a:rPr lang="zh-CN" altLang="en-US" dirty="0"/>
              <a:t>的大小</a:t>
            </a:r>
            <a:r>
              <a:rPr lang="en-US" altLang="zh-CN" dirty="0" err="1"/>
              <a:t>m×m</a:t>
            </a:r>
            <a:r>
              <a:rPr lang="zh-CN" altLang="en-US" dirty="0"/>
              <a:t>，求</a:t>
            </a:r>
            <a:r>
              <a:rPr lang="en-US" altLang="zh-CN" dirty="0"/>
              <a:t>B</a:t>
            </a:r>
            <a:r>
              <a:rPr lang="zh-CN" altLang="en-US" dirty="0"/>
              <a:t>的特征向量。取最大的</a:t>
            </a:r>
            <a:r>
              <a:rPr lang="en-US" altLang="zh-CN" dirty="0"/>
              <a:t>K</a:t>
            </a:r>
            <a:r>
              <a:rPr lang="zh-CN" altLang="en-US" dirty="0"/>
              <a:t>个特征向量组成新的矩阵</a:t>
            </a:r>
            <a:r>
              <a:rPr lang="en-US" altLang="zh-CN" dirty="0"/>
              <a:t>T</a:t>
            </a:r>
            <a:r>
              <a:rPr lang="zh-CN" altLang="en-US" dirty="0"/>
              <a:t>，</a:t>
            </a:r>
            <a:r>
              <a:rPr lang="en-US" altLang="zh-CN" dirty="0"/>
              <a:t>T</a:t>
            </a:r>
            <a:r>
              <a:rPr lang="zh-CN" altLang="en-US" dirty="0"/>
              <a:t>的大小</a:t>
            </a:r>
            <a:r>
              <a:rPr lang="en-US" altLang="zh-CN" dirty="0" err="1"/>
              <a:t>m×k</a:t>
            </a:r>
            <a:r>
              <a:rPr lang="zh-CN" altLang="en-US" dirty="0"/>
              <a:t>。</a:t>
            </a:r>
          </a:p>
          <a:p>
            <a:r>
              <a:rPr lang="zh-CN" altLang="en-US" dirty="0"/>
              <a:t>　</a:t>
            </a:r>
            <a:r>
              <a:rPr lang="en-US" altLang="zh-CN" dirty="0"/>
              <a:t>5: </a:t>
            </a:r>
            <a:r>
              <a:rPr lang="zh-CN" altLang="en-US" dirty="0"/>
              <a:t>用图片向量</a:t>
            </a:r>
            <a:r>
              <a:rPr lang="en-US" altLang="zh-CN" dirty="0"/>
              <a:t>d</a:t>
            </a:r>
            <a:r>
              <a:rPr lang="zh-CN" altLang="en-US" dirty="0"/>
              <a:t>乘以</a:t>
            </a:r>
            <a:r>
              <a:rPr lang="en-US" altLang="zh-CN" dirty="0"/>
              <a:t>T</a:t>
            </a:r>
            <a:r>
              <a:rPr lang="zh-CN" altLang="en-US" dirty="0"/>
              <a:t>得到图片向量</a:t>
            </a:r>
            <a:r>
              <a:rPr lang="en-US" altLang="zh-CN" dirty="0"/>
              <a:t>d</a:t>
            </a:r>
            <a:r>
              <a:rPr lang="zh-CN" altLang="en-US" dirty="0"/>
              <a:t>在特征脸的投影向量</a:t>
            </a:r>
            <a:r>
              <a:rPr lang="en-US" altLang="zh-CN" dirty="0" err="1"/>
              <a:t>pn</a:t>
            </a:r>
            <a:r>
              <a:rPr lang="zh-CN" altLang="en-US" dirty="0"/>
              <a:t>，有多少张训练图片就有多少个</a:t>
            </a:r>
            <a:r>
              <a:rPr lang="en-US" altLang="zh-CN" dirty="0" err="1"/>
              <a:t>pn</a:t>
            </a:r>
            <a:r>
              <a:rPr lang="zh-CN" altLang="en-US" dirty="0"/>
              <a:t>。</a:t>
            </a:r>
            <a:r>
              <a:rPr lang="en-US" altLang="zh-CN" dirty="0" err="1"/>
              <a:t>pn</a:t>
            </a:r>
            <a:r>
              <a:rPr lang="zh-CN" altLang="en-US" dirty="0"/>
              <a:t>的大小</a:t>
            </a:r>
            <a:r>
              <a:rPr lang="en-US" altLang="zh-CN" dirty="0"/>
              <a:t>1×k</a:t>
            </a:r>
          </a:p>
          <a:p>
            <a:br>
              <a:rPr lang="en-US" altLang="zh-CN" dirty="0"/>
            </a:br>
            <a:endParaRPr lang="en-US" altLang="zh-CN" dirty="0"/>
          </a:p>
          <a:p>
            <a:endParaRPr lang="zh-CN" altLang="en-US" dirty="0"/>
          </a:p>
        </p:txBody>
      </p:sp>
    </p:spTree>
    <p:extLst>
      <p:ext uri="{BB962C8B-B14F-4D97-AF65-F5344CB8AC3E}">
        <p14:creationId xmlns:p14="http://schemas.microsoft.com/office/powerpoint/2010/main" val="2164150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题目</a:t>
            </a:r>
            <a:r>
              <a:rPr lang="en-US" altLang="zh-CN" dirty="0"/>
              <a:t>1: </a:t>
            </a:r>
            <a:r>
              <a:rPr lang="zh-CN" altLang="en-US" b="1" dirty="0"/>
              <a:t>基于</a:t>
            </a:r>
            <a:r>
              <a:rPr lang="en-US" altLang="zh-CN" b="1" dirty="0"/>
              <a:t>PCA</a:t>
            </a:r>
            <a:r>
              <a:rPr lang="zh-CN" altLang="en-US" b="1" dirty="0"/>
              <a:t>方法的人脸识别</a:t>
            </a:r>
            <a:endParaRPr lang="zh-CN" altLang="en-US" dirty="0"/>
          </a:p>
        </p:txBody>
      </p:sp>
      <p:sp>
        <p:nvSpPr>
          <p:cNvPr id="3" name="内容占位符 2"/>
          <p:cNvSpPr>
            <a:spLocks noGrp="1"/>
          </p:cNvSpPr>
          <p:nvPr>
            <p:ph sz="quarter" idx="1"/>
          </p:nvPr>
        </p:nvSpPr>
        <p:spPr/>
        <p:txBody>
          <a:bodyPr/>
          <a:lstStyle/>
          <a:p>
            <a:r>
              <a:rPr lang="zh-CN" altLang="en-US" dirty="0"/>
              <a:t>识别阶段：</a:t>
            </a:r>
          </a:p>
          <a:p>
            <a:r>
              <a:rPr lang="zh-CN" altLang="en-US" dirty="0"/>
              <a:t>   </a:t>
            </a:r>
            <a:r>
              <a:rPr lang="en-US" altLang="zh-CN" dirty="0"/>
              <a:t>1:</a:t>
            </a:r>
            <a:r>
              <a:rPr lang="zh-CN" altLang="en-US" dirty="0"/>
              <a:t>一张新的图片也表示为</a:t>
            </a:r>
            <a:r>
              <a:rPr lang="en-US" altLang="zh-CN" dirty="0"/>
              <a:t>d</a:t>
            </a:r>
            <a:r>
              <a:rPr lang="zh-CN" altLang="en-US" dirty="0"/>
              <a:t>的向量，记为</a:t>
            </a:r>
            <a:r>
              <a:rPr lang="en-US" altLang="zh-CN" dirty="0"/>
              <a:t>D</a:t>
            </a:r>
            <a:r>
              <a:rPr lang="zh-CN" altLang="en-US" dirty="0"/>
              <a:t>，</a:t>
            </a:r>
            <a:r>
              <a:rPr lang="en-US" altLang="zh-CN" dirty="0"/>
              <a:t>D</a:t>
            </a:r>
            <a:r>
              <a:rPr lang="zh-CN" altLang="en-US" dirty="0"/>
              <a:t>的大小</a:t>
            </a:r>
            <a:r>
              <a:rPr lang="en-US" altLang="zh-CN" dirty="0"/>
              <a:t>1×n</a:t>
            </a:r>
          </a:p>
          <a:p>
            <a:r>
              <a:rPr lang="en-US" altLang="zh-CN" dirty="0"/>
              <a:t>   2: D</a:t>
            </a:r>
            <a:r>
              <a:rPr lang="zh-CN" altLang="en-US" dirty="0"/>
              <a:t>乘以上面训练得到的</a:t>
            </a:r>
            <a:r>
              <a:rPr lang="en-US" altLang="zh-CN" dirty="0"/>
              <a:t>T, </a:t>
            </a:r>
            <a:r>
              <a:rPr lang="zh-CN" altLang="en-US" dirty="0"/>
              <a:t>得到这个图片向量</a:t>
            </a:r>
            <a:r>
              <a:rPr lang="en-US" altLang="zh-CN" dirty="0"/>
              <a:t>D</a:t>
            </a:r>
            <a:r>
              <a:rPr lang="zh-CN" altLang="en-US" dirty="0"/>
              <a:t>在</a:t>
            </a:r>
            <a:r>
              <a:rPr lang="en-US" altLang="zh-CN" dirty="0"/>
              <a:t>T</a:t>
            </a:r>
            <a:r>
              <a:rPr lang="zh-CN" altLang="en-US" dirty="0"/>
              <a:t>下的投影向量</a:t>
            </a:r>
            <a:r>
              <a:rPr lang="en-US" altLang="zh-CN" dirty="0"/>
              <a:t>P</a:t>
            </a:r>
            <a:r>
              <a:rPr lang="zh-CN" altLang="en-US" dirty="0"/>
              <a:t>，</a:t>
            </a:r>
            <a:r>
              <a:rPr lang="en-US" altLang="zh-CN" dirty="0"/>
              <a:t>p</a:t>
            </a:r>
            <a:r>
              <a:rPr lang="zh-CN" altLang="en-US" dirty="0"/>
              <a:t>的大小</a:t>
            </a:r>
            <a:r>
              <a:rPr lang="en-US" altLang="zh-CN" dirty="0"/>
              <a:t>1×k</a:t>
            </a:r>
            <a:r>
              <a:rPr lang="zh-CN" altLang="en-US" dirty="0"/>
              <a:t>。</a:t>
            </a:r>
          </a:p>
          <a:p>
            <a:r>
              <a:rPr lang="zh-CN" altLang="en-US" dirty="0"/>
              <a:t>   </a:t>
            </a:r>
            <a:r>
              <a:rPr lang="en-US" altLang="zh-CN" dirty="0"/>
              <a:t>3: </a:t>
            </a:r>
            <a:r>
              <a:rPr lang="zh-CN" altLang="en-US" dirty="0"/>
              <a:t>计算</a:t>
            </a:r>
            <a:r>
              <a:rPr lang="en-US" altLang="zh-CN" dirty="0"/>
              <a:t>p</a:t>
            </a:r>
            <a:r>
              <a:rPr lang="zh-CN" altLang="en-US" dirty="0"/>
              <a:t>与上面所有的</a:t>
            </a:r>
            <a:r>
              <a:rPr lang="en-US" altLang="zh-CN" dirty="0" err="1"/>
              <a:t>pn</a:t>
            </a:r>
            <a:r>
              <a:rPr lang="zh-CN" altLang="en-US" dirty="0"/>
              <a:t>的向量距离，与</a:t>
            </a:r>
            <a:r>
              <a:rPr lang="en-US" altLang="zh-CN" dirty="0"/>
              <a:t>p</a:t>
            </a:r>
            <a:r>
              <a:rPr lang="zh-CN" altLang="en-US" dirty="0"/>
              <a:t>最小的那个向量所对应的人脸图片跟这张新人脸图片最像。</a:t>
            </a:r>
          </a:p>
          <a:p>
            <a:endParaRPr lang="zh-CN" altLang="en-US" dirty="0"/>
          </a:p>
        </p:txBody>
      </p:sp>
    </p:spTree>
    <p:extLst>
      <p:ext uri="{BB962C8B-B14F-4D97-AF65-F5344CB8AC3E}">
        <p14:creationId xmlns:p14="http://schemas.microsoft.com/office/powerpoint/2010/main" val="3900442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题目</a:t>
            </a:r>
            <a:r>
              <a:rPr lang="en-US" altLang="zh-CN" dirty="0"/>
              <a:t>1: </a:t>
            </a:r>
            <a:r>
              <a:rPr lang="zh-CN" altLang="en-US" b="1" dirty="0"/>
              <a:t>基于</a:t>
            </a:r>
            <a:r>
              <a:rPr lang="en-US" altLang="zh-CN" b="1" dirty="0"/>
              <a:t>PCA</a:t>
            </a:r>
            <a:r>
              <a:rPr lang="zh-CN" altLang="en-US" b="1" dirty="0"/>
              <a:t>方法的人脸识别</a:t>
            </a:r>
            <a:endParaRPr lang="zh-CN" altLang="en-US" dirty="0"/>
          </a:p>
        </p:txBody>
      </p:sp>
      <p:sp>
        <p:nvSpPr>
          <p:cNvPr id="3" name="内容占位符 2"/>
          <p:cNvSpPr>
            <a:spLocks noGrp="1"/>
          </p:cNvSpPr>
          <p:nvPr>
            <p:ph sz="quarter" idx="1"/>
          </p:nvPr>
        </p:nvSpPr>
        <p:spPr/>
        <p:txBody>
          <a:bodyPr/>
          <a:lstStyle/>
          <a:p>
            <a:r>
              <a:rPr lang="zh-CN" altLang="en-US" dirty="0"/>
              <a:t>数据集：</a:t>
            </a:r>
            <a:endParaRPr lang="en-US" altLang="zh-CN" dirty="0"/>
          </a:p>
          <a:p>
            <a:r>
              <a:rPr lang="en-US" altLang="zh-CN" sz="2400" b="1" dirty="0">
                <a:hlinkClick r:id="rId2"/>
              </a:rPr>
              <a:t>Yale database</a:t>
            </a:r>
            <a:r>
              <a:rPr lang="en-US" altLang="zh-CN" sz="2400" b="1" dirty="0"/>
              <a:t>  </a:t>
            </a:r>
            <a:r>
              <a:rPr lang="en-US" altLang="zh-CN" sz="2400" dirty="0"/>
              <a:t>Contains 165 </a:t>
            </a:r>
            <a:r>
              <a:rPr lang="en-US" altLang="zh-CN" sz="2400" dirty="0" err="1"/>
              <a:t>grayscale</a:t>
            </a:r>
            <a:r>
              <a:rPr lang="en-US" altLang="zh-CN" sz="2400" dirty="0"/>
              <a:t> images in GIF format of 15 individuals. There are 11 images per subject, one per different facial expression or configuration: center-light, w/glasses, happy, left-light, w/no glasses, normal, right-light, sad, sleepy, surprised, and wink. </a:t>
            </a:r>
          </a:p>
          <a:p>
            <a:r>
              <a:rPr lang="en-US" altLang="zh-CN" sz="2400" dirty="0">
                <a:hlinkClick r:id="rId3" action="ppaction://hlinkfile"/>
              </a:rPr>
              <a:t>64x64 Data File</a:t>
            </a:r>
            <a:r>
              <a:rPr lang="en-US" altLang="zh-CN" sz="2400" dirty="0"/>
              <a:t>:  contains variables '</a:t>
            </a:r>
            <a:r>
              <a:rPr lang="en-US" altLang="zh-CN" sz="2400" b="1" dirty="0" err="1"/>
              <a:t>fea</a:t>
            </a:r>
            <a:r>
              <a:rPr lang="en-US" altLang="zh-CN" sz="2400" dirty="0"/>
              <a:t>' and '</a:t>
            </a:r>
            <a:r>
              <a:rPr lang="en-US" altLang="zh-CN" sz="2400" b="1" dirty="0" err="1"/>
              <a:t>gnd</a:t>
            </a:r>
            <a:r>
              <a:rPr lang="en-US" altLang="zh-CN" sz="2400" dirty="0"/>
              <a:t>'. Each row of '</a:t>
            </a:r>
            <a:r>
              <a:rPr lang="en-US" altLang="zh-CN" sz="2400" b="1" dirty="0" err="1"/>
              <a:t>fea</a:t>
            </a:r>
            <a:r>
              <a:rPr lang="en-US" altLang="zh-CN" sz="2400" dirty="0"/>
              <a:t>' is a face; '</a:t>
            </a:r>
            <a:r>
              <a:rPr lang="en-US" altLang="zh-CN" sz="2400" b="1" dirty="0" err="1"/>
              <a:t>gnd</a:t>
            </a:r>
            <a:r>
              <a:rPr lang="en-US" altLang="zh-CN" sz="2400" dirty="0"/>
              <a:t>' is the label.</a:t>
            </a:r>
          </a:p>
          <a:p>
            <a:endParaRPr lang="zh-CN" alt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1012" y="5107797"/>
            <a:ext cx="6732748"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323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题目</a:t>
            </a:r>
            <a:r>
              <a:rPr lang="en-US" altLang="zh-CN" dirty="0"/>
              <a:t>1: </a:t>
            </a:r>
            <a:r>
              <a:rPr lang="zh-CN" altLang="en-US" b="1" dirty="0"/>
              <a:t>基于</a:t>
            </a:r>
            <a:r>
              <a:rPr lang="en-US" altLang="zh-CN" b="1" dirty="0"/>
              <a:t>PCA</a:t>
            </a:r>
            <a:r>
              <a:rPr lang="zh-CN" altLang="en-US" b="1" dirty="0"/>
              <a:t>方法的人脸识别</a:t>
            </a:r>
            <a:endParaRPr lang="zh-CN" altLang="en-US" dirty="0"/>
          </a:p>
        </p:txBody>
      </p:sp>
      <p:sp>
        <p:nvSpPr>
          <p:cNvPr id="3" name="内容占位符 2"/>
          <p:cNvSpPr>
            <a:spLocks noGrp="1"/>
          </p:cNvSpPr>
          <p:nvPr>
            <p:ph sz="quarter" idx="1"/>
          </p:nvPr>
        </p:nvSpPr>
        <p:spPr/>
        <p:txBody>
          <a:bodyPr>
            <a:normAutofit fontScale="70000" lnSpcReduction="20000"/>
          </a:bodyPr>
          <a:lstStyle/>
          <a:p>
            <a:r>
              <a:rPr lang="en-US" altLang="zh-CN" dirty="0"/>
              <a:t>A random subset with p(=2,3,4,5,6,7,8) images per individual was taken with labels to form the training set, and the rest of the database was considered to be the testing set. For each given p, there are 50 randomly splits: </a:t>
            </a:r>
            <a:br>
              <a:rPr lang="en-US" altLang="zh-CN" dirty="0"/>
            </a:br>
            <a:r>
              <a:rPr lang="en-US" altLang="zh-CN" dirty="0">
                <a:hlinkClick r:id="rId2" action="ppaction://hlinkfile"/>
              </a:rPr>
              <a:t>2 Train</a:t>
            </a:r>
            <a:r>
              <a:rPr lang="en-US" altLang="zh-CN" dirty="0"/>
              <a:t> | </a:t>
            </a:r>
            <a:r>
              <a:rPr lang="en-US" altLang="zh-CN" dirty="0">
                <a:hlinkClick r:id="rId3" action="ppaction://hlinkfile"/>
              </a:rPr>
              <a:t>3 Train</a:t>
            </a:r>
            <a:r>
              <a:rPr lang="en-US" altLang="zh-CN" dirty="0"/>
              <a:t> | </a:t>
            </a:r>
            <a:r>
              <a:rPr lang="en-US" altLang="zh-CN" dirty="0">
                <a:hlinkClick r:id="rId4" action="ppaction://hlinkfile"/>
              </a:rPr>
              <a:t>4 Train</a:t>
            </a:r>
            <a:r>
              <a:rPr lang="en-US" altLang="zh-CN" dirty="0"/>
              <a:t> | </a:t>
            </a:r>
            <a:r>
              <a:rPr lang="en-US" altLang="zh-CN" dirty="0">
                <a:hlinkClick r:id="rId5" action="ppaction://hlinkfile"/>
              </a:rPr>
              <a:t>5 Train</a:t>
            </a:r>
            <a:r>
              <a:rPr lang="en-US" altLang="zh-CN" dirty="0"/>
              <a:t> | </a:t>
            </a:r>
            <a:r>
              <a:rPr lang="en-US" altLang="zh-CN" dirty="0">
                <a:hlinkClick r:id="rId6" action="ppaction://hlinkfile"/>
              </a:rPr>
              <a:t>6 Train</a:t>
            </a:r>
            <a:r>
              <a:rPr lang="en-US" altLang="zh-CN" dirty="0"/>
              <a:t> | </a:t>
            </a:r>
            <a:r>
              <a:rPr lang="en-US" altLang="zh-CN" dirty="0">
                <a:hlinkClick r:id="rId7" action="ppaction://hlinkfile"/>
              </a:rPr>
              <a:t>7 Train</a:t>
            </a:r>
            <a:r>
              <a:rPr lang="en-US" altLang="zh-CN" dirty="0"/>
              <a:t> | </a:t>
            </a:r>
            <a:r>
              <a:rPr lang="en-US" altLang="zh-CN" dirty="0">
                <a:hlinkClick r:id="rId8" action="ppaction://hlinkfile"/>
              </a:rPr>
              <a:t>8 Train</a:t>
            </a:r>
            <a:r>
              <a:rPr lang="en-US" altLang="zh-CN" dirty="0"/>
              <a:t> | </a:t>
            </a:r>
          </a:p>
          <a:p>
            <a:r>
              <a:rPr lang="en-US" altLang="zh-CN" dirty="0"/>
              <a:t>Each split file contains variables '</a:t>
            </a:r>
            <a:r>
              <a:rPr lang="en-US" altLang="zh-CN" b="1" dirty="0" err="1"/>
              <a:t>trainIdx</a:t>
            </a:r>
            <a:r>
              <a:rPr lang="en-US" altLang="zh-CN" dirty="0"/>
              <a:t>' and '</a:t>
            </a:r>
            <a:r>
              <a:rPr lang="en-US" altLang="zh-CN" b="1" dirty="0" err="1"/>
              <a:t>testIdx</a:t>
            </a:r>
            <a:r>
              <a:rPr lang="en-US" altLang="zh-CN" dirty="0"/>
              <a:t>'. The following </a:t>
            </a:r>
            <a:r>
              <a:rPr lang="en-US" altLang="zh-CN" dirty="0" err="1"/>
              <a:t>matlab</a:t>
            </a:r>
            <a:r>
              <a:rPr lang="en-US" altLang="zh-CN" dirty="0"/>
              <a:t> codes can be used to generate the training and test set:</a:t>
            </a:r>
            <a:br>
              <a:rPr lang="en-US" altLang="zh-CN" dirty="0"/>
            </a:br>
            <a:r>
              <a:rPr lang="en-US" altLang="zh-CN" dirty="0"/>
              <a:t>%===========================================</a:t>
            </a:r>
            <a:br>
              <a:rPr lang="en-US" altLang="zh-CN" dirty="0"/>
            </a:br>
            <a:r>
              <a:rPr lang="en-US" altLang="zh-CN" dirty="0" err="1"/>
              <a:t>fea_Train</a:t>
            </a:r>
            <a:r>
              <a:rPr lang="en-US" altLang="zh-CN" dirty="0"/>
              <a:t> = </a:t>
            </a:r>
            <a:r>
              <a:rPr lang="en-US" altLang="zh-CN" dirty="0" err="1"/>
              <a:t>fea</a:t>
            </a:r>
            <a:r>
              <a:rPr lang="en-US" altLang="zh-CN" dirty="0"/>
              <a:t>(</a:t>
            </a:r>
            <a:r>
              <a:rPr lang="en-US" altLang="zh-CN" dirty="0" err="1"/>
              <a:t>trainIdx</a:t>
            </a:r>
            <a:r>
              <a:rPr lang="en-US" altLang="zh-CN" dirty="0"/>
              <a:t>,:); </a:t>
            </a:r>
            <a:br>
              <a:rPr lang="en-US" altLang="zh-CN" dirty="0"/>
            </a:br>
            <a:r>
              <a:rPr lang="en-US" altLang="zh-CN" dirty="0" err="1"/>
              <a:t>fea_Test</a:t>
            </a:r>
            <a:r>
              <a:rPr lang="en-US" altLang="zh-CN" dirty="0"/>
              <a:t> = </a:t>
            </a:r>
            <a:r>
              <a:rPr lang="en-US" altLang="zh-CN" dirty="0" err="1"/>
              <a:t>fea</a:t>
            </a:r>
            <a:r>
              <a:rPr lang="en-US" altLang="zh-CN" dirty="0"/>
              <a:t>(</a:t>
            </a:r>
            <a:r>
              <a:rPr lang="en-US" altLang="zh-CN" dirty="0" err="1"/>
              <a:t>testIdx</a:t>
            </a:r>
            <a:r>
              <a:rPr lang="en-US" altLang="zh-CN" dirty="0"/>
              <a:t>,:); </a:t>
            </a:r>
            <a:br>
              <a:rPr lang="en-US" altLang="zh-CN" dirty="0"/>
            </a:br>
            <a:br>
              <a:rPr lang="en-US" altLang="zh-CN" dirty="0"/>
            </a:br>
            <a:r>
              <a:rPr lang="en-US" altLang="zh-CN" dirty="0" err="1"/>
              <a:t>gnd_Train</a:t>
            </a:r>
            <a:r>
              <a:rPr lang="en-US" altLang="zh-CN" dirty="0"/>
              <a:t> = </a:t>
            </a:r>
            <a:r>
              <a:rPr lang="en-US" altLang="zh-CN" dirty="0" err="1"/>
              <a:t>gnd</a:t>
            </a:r>
            <a:r>
              <a:rPr lang="en-US" altLang="zh-CN" dirty="0"/>
              <a:t>(</a:t>
            </a:r>
            <a:r>
              <a:rPr lang="en-US" altLang="zh-CN" dirty="0" err="1"/>
              <a:t>trainIdx</a:t>
            </a:r>
            <a:r>
              <a:rPr lang="en-US" altLang="zh-CN" dirty="0"/>
              <a:t>); </a:t>
            </a:r>
            <a:br>
              <a:rPr lang="en-US" altLang="zh-CN" dirty="0"/>
            </a:br>
            <a:r>
              <a:rPr lang="en-US" altLang="zh-CN" dirty="0" err="1"/>
              <a:t>gnd_Test</a:t>
            </a:r>
            <a:r>
              <a:rPr lang="en-US" altLang="zh-CN" dirty="0"/>
              <a:t> = </a:t>
            </a:r>
            <a:r>
              <a:rPr lang="en-US" altLang="zh-CN" dirty="0" err="1"/>
              <a:t>gnd</a:t>
            </a:r>
            <a:r>
              <a:rPr lang="en-US" altLang="zh-CN" dirty="0"/>
              <a:t>(</a:t>
            </a:r>
            <a:r>
              <a:rPr lang="en-US" altLang="zh-CN" dirty="0" err="1"/>
              <a:t>testIdx</a:t>
            </a:r>
            <a:r>
              <a:rPr lang="en-US" altLang="zh-CN" dirty="0"/>
              <a:t>); </a:t>
            </a:r>
            <a:br>
              <a:rPr lang="en-US" altLang="zh-CN" dirty="0"/>
            </a:br>
            <a:r>
              <a:rPr lang="en-US" altLang="zh-CN" dirty="0"/>
              <a:t>%===========================================</a:t>
            </a:r>
            <a:br>
              <a:rPr lang="en-US" altLang="zh-CN" dirty="0"/>
            </a:br>
            <a:endParaRPr lang="en-US" altLang="zh-CN" dirty="0"/>
          </a:p>
          <a:p>
            <a:endParaRPr lang="zh-CN" altLang="en-US" dirty="0"/>
          </a:p>
        </p:txBody>
      </p:sp>
    </p:spTree>
    <p:extLst>
      <p:ext uri="{BB962C8B-B14F-4D97-AF65-F5344CB8AC3E}">
        <p14:creationId xmlns:p14="http://schemas.microsoft.com/office/powerpoint/2010/main" val="47664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题目</a:t>
            </a:r>
            <a:r>
              <a:rPr lang="en-US" altLang="zh-CN" dirty="0"/>
              <a:t>1: </a:t>
            </a:r>
            <a:r>
              <a:rPr lang="zh-CN" altLang="en-US" b="1" dirty="0"/>
              <a:t>基于</a:t>
            </a:r>
            <a:r>
              <a:rPr lang="en-US" altLang="zh-CN" b="1" dirty="0"/>
              <a:t>PCA</a:t>
            </a:r>
            <a:r>
              <a:rPr lang="zh-CN" altLang="en-US" b="1"/>
              <a:t>方法的人脸识别</a:t>
            </a:r>
            <a:endParaRPr lang="zh-CN" altLang="en-US" dirty="0"/>
          </a:p>
        </p:txBody>
      </p:sp>
      <p:sp>
        <p:nvSpPr>
          <p:cNvPr id="3" name="内容占位符 2"/>
          <p:cNvSpPr>
            <a:spLocks noGrp="1"/>
          </p:cNvSpPr>
          <p:nvPr>
            <p:ph sz="quarter" idx="1"/>
          </p:nvPr>
        </p:nvSpPr>
        <p:spPr/>
        <p:txBody>
          <a:bodyPr>
            <a:normAutofit fontScale="77500" lnSpcReduction="20000"/>
          </a:bodyPr>
          <a:lstStyle/>
          <a:p>
            <a:r>
              <a:rPr lang="en-US" altLang="zh-CN" b="1" dirty="0">
                <a:hlinkClick r:id="rId2"/>
              </a:rPr>
              <a:t>ORL database</a:t>
            </a:r>
            <a:r>
              <a:rPr lang="en-US" altLang="zh-CN" b="1" dirty="0"/>
              <a:t> </a:t>
            </a:r>
            <a:r>
              <a:rPr lang="en-US" altLang="zh-CN" dirty="0"/>
              <a:t>Ten different images of each of 40 distinct subjects. For some subjects, the images were taken at different times, varying the lighting, facial expressions (open / closed eyes, smiling / not smiling) and facial details (glasses / no glasses). All the images were taken against a dark homogeneous background with the subjects in an upright, frontal position (with tolerance for some side movement). </a:t>
            </a:r>
          </a:p>
          <a:p>
            <a:r>
              <a:rPr lang="en-US" altLang="zh-CN" dirty="0">
                <a:hlinkClick r:id="rId3" action="ppaction://hlinkfile"/>
              </a:rPr>
              <a:t>32x32 Data File</a:t>
            </a:r>
            <a:r>
              <a:rPr lang="en-US" altLang="zh-CN" dirty="0"/>
              <a:t>: contains variables '</a:t>
            </a:r>
            <a:r>
              <a:rPr lang="en-US" altLang="zh-CN" b="1" dirty="0" err="1"/>
              <a:t>fea</a:t>
            </a:r>
            <a:r>
              <a:rPr lang="en-US" altLang="zh-CN" dirty="0"/>
              <a:t>' and '</a:t>
            </a:r>
            <a:r>
              <a:rPr lang="en-US" altLang="zh-CN" b="1" dirty="0" err="1"/>
              <a:t>gnd</a:t>
            </a:r>
            <a:r>
              <a:rPr lang="en-US" altLang="zh-CN" dirty="0"/>
              <a:t>'. Each row of '</a:t>
            </a:r>
            <a:r>
              <a:rPr lang="en-US" altLang="zh-CN" b="1" dirty="0" err="1"/>
              <a:t>fea</a:t>
            </a:r>
            <a:r>
              <a:rPr lang="en-US" altLang="zh-CN" dirty="0"/>
              <a:t>' is a face; '</a:t>
            </a:r>
            <a:r>
              <a:rPr lang="en-US" altLang="zh-CN" b="1" dirty="0" err="1"/>
              <a:t>gnd</a:t>
            </a:r>
            <a:r>
              <a:rPr lang="en-US" altLang="zh-CN" dirty="0"/>
              <a:t>' is the label. </a:t>
            </a:r>
            <a:r>
              <a:rPr lang="en-US" altLang="zh-CN" dirty="0">
                <a:hlinkClick r:id="rId4" action="ppaction://hlinkfile"/>
              </a:rPr>
              <a:t>Sample images</a:t>
            </a:r>
            <a:r>
              <a:rPr lang="en-US" altLang="zh-CN" dirty="0"/>
              <a:t> </a:t>
            </a:r>
            <a:br>
              <a:rPr lang="en-US" altLang="zh-CN" dirty="0"/>
            </a:br>
            <a:r>
              <a:rPr lang="en-US" altLang="zh-CN" dirty="0">
                <a:hlinkClick r:id="rId5" action="ppaction://hlinkfile"/>
              </a:rPr>
              <a:t>64x64 Data File</a:t>
            </a:r>
            <a:r>
              <a:rPr lang="en-US" altLang="zh-CN" dirty="0"/>
              <a:t> </a:t>
            </a:r>
          </a:p>
          <a:p>
            <a:r>
              <a:rPr lang="en-US" altLang="zh-CN" dirty="0"/>
              <a:t>A random subset with p(=2,3,4,5,6,7,8) images per individual was taken with labels to form the training set, and the rest of the database was considered to be the testing set. For each given p, there are 50 randomly splits: </a:t>
            </a:r>
            <a:br>
              <a:rPr lang="en-US" altLang="zh-CN" dirty="0"/>
            </a:br>
            <a:r>
              <a:rPr lang="en-US" altLang="zh-CN" dirty="0">
                <a:hlinkClick r:id="rId6" action="ppaction://hlinkfile"/>
              </a:rPr>
              <a:t>2 Train</a:t>
            </a:r>
            <a:r>
              <a:rPr lang="en-US" altLang="zh-CN" dirty="0"/>
              <a:t> | </a:t>
            </a:r>
            <a:r>
              <a:rPr lang="en-US" altLang="zh-CN" dirty="0">
                <a:hlinkClick r:id="rId7" action="ppaction://hlinkfile"/>
              </a:rPr>
              <a:t>3 Train</a:t>
            </a:r>
            <a:r>
              <a:rPr lang="en-US" altLang="zh-CN" dirty="0"/>
              <a:t> | </a:t>
            </a:r>
            <a:r>
              <a:rPr lang="en-US" altLang="zh-CN" dirty="0">
                <a:hlinkClick r:id="rId8" action="ppaction://hlinkfile"/>
              </a:rPr>
              <a:t>4 Train</a:t>
            </a:r>
            <a:r>
              <a:rPr lang="en-US" altLang="zh-CN" dirty="0"/>
              <a:t> | </a:t>
            </a:r>
            <a:r>
              <a:rPr lang="en-US" altLang="zh-CN" dirty="0">
                <a:hlinkClick r:id="rId9" action="ppaction://hlinkfile"/>
              </a:rPr>
              <a:t>5 Train</a:t>
            </a:r>
            <a:r>
              <a:rPr lang="en-US" altLang="zh-CN" dirty="0"/>
              <a:t> | </a:t>
            </a:r>
            <a:r>
              <a:rPr lang="en-US" altLang="zh-CN" dirty="0">
                <a:hlinkClick r:id="rId10" action="ppaction://hlinkfile"/>
              </a:rPr>
              <a:t>6 Train</a:t>
            </a:r>
            <a:r>
              <a:rPr lang="en-US" altLang="zh-CN" dirty="0"/>
              <a:t> | </a:t>
            </a:r>
            <a:r>
              <a:rPr lang="en-US" altLang="zh-CN" dirty="0">
                <a:hlinkClick r:id="rId11" action="ppaction://hlinkfile"/>
              </a:rPr>
              <a:t>7 Train</a:t>
            </a:r>
            <a:r>
              <a:rPr lang="en-US" altLang="zh-CN" dirty="0"/>
              <a:t> | </a:t>
            </a:r>
            <a:r>
              <a:rPr lang="en-US" altLang="zh-CN" dirty="0">
                <a:hlinkClick r:id="rId12" action="ppaction://hlinkfile"/>
              </a:rPr>
              <a:t>8 Train</a:t>
            </a:r>
            <a:r>
              <a:rPr lang="en-US" altLang="zh-CN" dirty="0"/>
              <a:t> | </a:t>
            </a:r>
          </a:p>
        </p:txBody>
      </p:sp>
    </p:spTree>
    <p:extLst>
      <p:ext uri="{BB962C8B-B14F-4D97-AF65-F5344CB8AC3E}">
        <p14:creationId xmlns:p14="http://schemas.microsoft.com/office/powerpoint/2010/main" val="904030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题目</a:t>
            </a:r>
            <a:r>
              <a:rPr lang="en-US" altLang="zh-CN" dirty="0"/>
              <a:t>2</a:t>
            </a:r>
            <a:r>
              <a:rPr lang="zh-CN" altLang="en-US" dirty="0"/>
              <a:t>：基于线性感知器的多类数据分类</a:t>
            </a:r>
          </a:p>
        </p:txBody>
      </p:sp>
      <p:sp>
        <p:nvSpPr>
          <p:cNvPr id="3" name="内容占位符 2"/>
          <p:cNvSpPr>
            <a:spLocks noGrp="1"/>
          </p:cNvSpPr>
          <p:nvPr>
            <p:ph sz="quarter" idx="1"/>
          </p:nvPr>
        </p:nvSpPr>
        <p:spPr/>
        <p:txBody>
          <a:bodyPr/>
          <a:lstStyle/>
          <a:p>
            <a:r>
              <a:rPr lang="zh-CN" altLang="en-US" dirty="0"/>
              <a:t>数据集：</a:t>
            </a:r>
            <a:r>
              <a:rPr lang="en-US" altLang="zh-CN" dirty="0" err="1"/>
              <a:t>irisdataset</a:t>
            </a:r>
            <a:r>
              <a:rPr lang="zh-CN" altLang="en-US" dirty="0"/>
              <a:t>，包含四类</a:t>
            </a:r>
            <a:endParaRPr lang="en-US" altLang="zh-CN" dirty="0"/>
          </a:p>
          <a:p>
            <a:r>
              <a:rPr lang="zh-CN" altLang="en-US" dirty="0"/>
              <a:t>先前课后作业中做的两类分类，要求同学结合之前讲的多类分类器设计算方法，实现基于线性感知器的</a:t>
            </a:r>
            <a:r>
              <a:rPr lang="en-US" altLang="zh-CN" dirty="0" err="1"/>
              <a:t>irisdataset</a:t>
            </a:r>
            <a:r>
              <a:rPr lang="zh-CN" altLang="en-US" dirty="0"/>
              <a:t>四类数据分类。</a:t>
            </a:r>
            <a:endParaRPr lang="en-US" altLang="zh-CN" dirty="0"/>
          </a:p>
          <a:p>
            <a:r>
              <a:rPr lang="zh-CN" altLang="en-US" dirty="0"/>
              <a:t>完成</a:t>
            </a:r>
            <a:r>
              <a:rPr lang="en-US" altLang="zh-CN" dirty="0"/>
              <a:t>Wine Data Set</a:t>
            </a:r>
            <a:r>
              <a:rPr lang="zh-CN" altLang="en-US" dirty="0"/>
              <a:t>的分类实验可以加分</a:t>
            </a:r>
            <a:endParaRPr lang="en-US" altLang="zh-CN" dirty="0"/>
          </a:p>
          <a:p>
            <a:endParaRPr lang="zh-CN" altLang="en-US" dirty="0"/>
          </a:p>
        </p:txBody>
      </p:sp>
    </p:spTree>
    <p:extLst>
      <p:ext uri="{BB962C8B-B14F-4D97-AF65-F5344CB8AC3E}">
        <p14:creationId xmlns:p14="http://schemas.microsoft.com/office/powerpoint/2010/main" val="31890559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265</TotalTime>
  <Words>1965</Words>
  <Application>Microsoft Office PowerPoint</Application>
  <PresentationFormat>On-screen Show (4:3)</PresentationFormat>
  <Paragraphs>68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Tw Cen MT</vt:lpstr>
      <vt:lpstr>Wingdings</vt:lpstr>
      <vt:lpstr>Wingdings 2</vt:lpstr>
      <vt:lpstr>中性</vt:lpstr>
      <vt:lpstr>设计要求</vt:lpstr>
      <vt:lpstr>课程设计报告的内容及要求 </vt:lpstr>
      <vt:lpstr>PowerPoint Presentation</vt:lpstr>
      <vt:lpstr>题目1: 基于PCA方法的人脸识别</vt:lpstr>
      <vt:lpstr>题目1: 基于PCA方法的人脸识别</vt:lpstr>
      <vt:lpstr>题目1: 基于PCA方法的人脸识别</vt:lpstr>
      <vt:lpstr>题目1: 基于PCA方法的人脸识别</vt:lpstr>
      <vt:lpstr>题目1: 基于PCA方法的人脸识别</vt:lpstr>
      <vt:lpstr>题目2：基于线性感知器的多类数据分类</vt:lpstr>
      <vt:lpstr>题目3：基于Fisher线性鉴别分析的数据分类</vt:lpstr>
      <vt:lpstr>题目4： 车牌识别</vt:lpstr>
      <vt:lpstr>题目4： 车牌识别</vt:lpstr>
      <vt:lpstr>题目4： 车牌识别</vt:lpstr>
      <vt:lpstr>题目5：ISODATA动态聚类算法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图像处理课程设计</dc:title>
  <dc:creator>006</dc:creator>
  <cp:lastModifiedBy>鲁 哲豪</cp:lastModifiedBy>
  <cp:revision>47</cp:revision>
  <dcterms:created xsi:type="dcterms:W3CDTF">2013-11-28T16:27:31Z</dcterms:created>
  <dcterms:modified xsi:type="dcterms:W3CDTF">2022-12-30T12:33:57Z</dcterms:modified>
</cp:coreProperties>
</file>